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02" r:id="rId3"/>
    <p:sldId id="308" r:id="rId4"/>
    <p:sldId id="303" r:id="rId5"/>
    <p:sldId id="309" r:id="rId6"/>
    <p:sldId id="310" r:id="rId7"/>
    <p:sldId id="311" r:id="rId8"/>
    <p:sldId id="290" r:id="rId9"/>
    <p:sldId id="266" r:id="rId10"/>
    <p:sldId id="267" r:id="rId11"/>
    <p:sldId id="259" r:id="rId12"/>
    <p:sldId id="312" r:id="rId13"/>
    <p:sldId id="313"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1" d="100"/>
          <a:sy n="111" d="100"/>
        </p:scale>
        <p:origin x="55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B59C8-3F0E-4F84-9E7B-422FF94FE546}" type="datetimeFigureOut">
              <a:rPr lang="el-GR" smtClean="0"/>
              <a:t>10/5/22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4E817-AF9E-4114-B239-4517F7D517CB}" type="slidenum">
              <a:rPr lang="el-GR" smtClean="0"/>
              <a:t>‹#›</a:t>
            </a:fld>
            <a:endParaRPr lang="el-GR"/>
          </a:p>
        </p:txBody>
      </p:sp>
    </p:spTree>
    <p:extLst>
      <p:ext uri="{BB962C8B-B14F-4D97-AF65-F5344CB8AC3E}">
        <p14:creationId xmlns:p14="http://schemas.microsoft.com/office/powerpoint/2010/main" val="93615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80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9656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5057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237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053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0786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867133"/>
            <a:ext cx="7328800" cy="27368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5333">
                <a:solidFill>
                  <a:srgbClr val="000000"/>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67" y="3603933"/>
            <a:ext cx="7328800" cy="11572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667">
                <a:solidFill>
                  <a:srgbClr val="363F8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l="9173"/>
          <a:stretch/>
        </p:blipFill>
        <p:spPr>
          <a:xfrm>
            <a:off x="7575200" y="3482767"/>
            <a:ext cx="4580200" cy="3375221"/>
          </a:xfrm>
          <a:prstGeom prst="rect">
            <a:avLst/>
          </a:prstGeom>
          <a:noFill/>
          <a:ln>
            <a:noFill/>
          </a:ln>
        </p:spPr>
      </p:pic>
      <p:sp>
        <p:nvSpPr>
          <p:cNvPr id="13" name="Google Shape;13;p2"/>
          <p:cNvSpPr txBox="1"/>
          <p:nvPr/>
        </p:nvSpPr>
        <p:spPr>
          <a:xfrm>
            <a:off x="3076517" y="5646651"/>
            <a:ext cx="4580000" cy="73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 sz="12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a:latin typeface="Lato"/>
              <a:ea typeface="Lato"/>
              <a:cs typeface="Lato"/>
              <a:sym typeface="Lato"/>
            </a:endParaRPr>
          </a:p>
        </p:txBody>
      </p:sp>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28800" y="552701"/>
            <a:ext cx="4655733" cy="1745399"/>
          </a:xfrm>
          <a:prstGeom prst="rect">
            <a:avLst/>
          </a:prstGeom>
          <a:noFill/>
          <a:ln>
            <a:noFill/>
          </a:ln>
        </p:spPr>
      </p:pic>
      <p:pic>
        <p:nvPicPr>
          <p:cNvPr id="15" name="Google Shape;15;p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5367" y="5858401"/>
            <a:ext cx="2901151" cy="630567"/>
          </a:xfrm>
          <a:prstGeom prst="rect">
            <a:avLst/>
          </a:prstGeom>
          <a:noFill/>
          <a:ln>
            <a:noFill/>
          </a:ln>
        </p:spPr>
      </p:pic>
      <p:sp>
        <p:nvSpPr>
          <p:cNvPr id="16" name="Google Shape;16;p2"/>
          <p:cNvSpPr txBox="1"/>
          <p:nvPr/>
        </p:nvSpPr>
        <p:spPr>
          <a:xfrm>
            <a:off x="8585967" y="1844300"/>
            <a:ext cx="3288400" cy="1157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de" sz="1733">
                <a:solidFill>
                  <a:schemeClr val="dk1"/>
                </a:solidFill>
                <a:latin typeface="Lato"/>
                <a:ea typeface="Lato"/>
                <a:cs typeface="Lato"/>
                <a:sym typeface="Lato"/>
              </a:rPr>
              <a:t>Enhancing Research</a:t>
            </a:r>
            <a:endParaRPr sz="1733">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733">
                <a:solidFill>
                  <a:schemeClr val="dk1"/>
                </a:solidFill>
                <a:latin typeface="Lato"/>
                <a:ea typeface="Lato"/>
                <a:cs typeface="Lato"/>
                <a:sym typeface="Lato"/>
              </a:rPr>
              <a:t>Understanding through Media</a:t>
            </a:r>
            <a:endParaRPr sz="2267">
              <a:latin typeface="Lato"/>
              <a:ea typeface="Lato"/>
              <a:cs typeface="Lato"/>
              <a:sym typeface="Lato"/>
            </a:endParaRPr>
          </a:p>
        </p:txBody>
      </p:sp>
    </p:spTree>
    <p:extLst>
      <p:ext uri="{BB962C8B-B14F-4D97-AF65-F5344CB8AC3E}">
        <p14:creationId xmlns:p14="http://schemas.microsoft.com/office/powerpoint/2010/main" val="205499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73" name="Google Shape;73;p12"/>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37229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21" name="Google Shape;21;p3"/>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8631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449000"/>
            <a:ext cx="907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415600" y="1729333"/>
            <a:ext cx="5333200" cy="4219200"/>
          </a:xfrm>
          <a:prstGeom prst="rect">
            <a:avLst/>
          </a:prstGeom>
          <a:solidFill>
            <a:srgbClr val="FFFFFF"/>
          </a:solidFill>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5"/>
          <p:cNvSpPr txBox="1">
            <a:spLocks noGrp="1"/>
          </p:cNvSpPr>
          <p:nvPr>
            <p:ph type="body" idx="2"/>
          </p:nvPr>
        </p:nvSpPr>
        <p:spPr>
          <a:xfrm>
            <a:off x="6443200" y="1729433"/>
            <a:ext cx="5333200" cy="4219200"/>
          </a:xfrm>
          <a:prstGeom prst="rect">
            <a:avLst/>
          </a:prstGeom>
          <a:solidFill>
            <a:srgbClr val="FFFFFF"/>
          </a:solidFill>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34" name="Google Shape;34;p5"/>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86490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449000"/>
            <a:ext cx="907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39" name="Google Shape;39;p6"/>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39608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15600" y="719567"/>
            <a:ext cx="80096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2" name="Google Shape;42;p7"/>
          <p:cNvSpPr txBox="1">
            <a:spLocks noGrp="1"/>
          </p:cNvSpPr>
          <p:nvPr>
            <p:ph type="body" idx="1"/>
          </p:nvPr>
        </p:nvSpPr>
        <p:spPr>
          <a:xfrm>
            <a:off x="415600" y="1568933"/>
            <a:ext cx="3744000" cy="4299200"/>
          </a:xfrm>
          <a:prstGeom prst="rect">
            <a:avLst/>
          </a:prstGeom>
          <a:solidFill>
            <a:srgbClr val="FFFFFF"/>
          </a:solidFill>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45" name="Google Shape;45;p7"/>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02557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50" name="Google Shape;50;p8"/>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13209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58" name="Google Shape;58;p9"/>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382178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3688167" y="5229633"/>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62" name="Google Shape;6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63" name="Google Shape;63;p10"/>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57780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6" name="Google Shape;66;p11"/>
          <p:cNvSpPr txBox="1">
            <a:spLocks noGrp="1"/>
          </p:cNvSpPr>
          <p:nvPr>
            <p:ph type="body" idx="1"/>
          </p:nvPr>
        </p:nvSpPr>
        <p:spPr>
          <a:xfrm>
            <a:off x="415600" y="4202967"/>
            <a:ext cx="11360800" cy="1734400"/>
          </a:xfrm>
          <a:prstGeom prst="rect">
            <a:avLst/>
          </a:prstGeom>
          <a:solidFill>
            <a:srgbClr val="FFFFFF"/>
          </a:solidFill>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39609" y="1"/>
            <a:ext cx="2952393" cy="1106833"/>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4567" y="6036418"/>
            <a:ext cx="2901151" cy="630567"/>
          </a:xfrm>
          <a:prstGeom prst="rect">
            <a:avLst/>
          </a:prstGeom>
          <a:noFill/>
          <a:ln>
            <a:noFill/>
          </a:ln>
        </p:spPr>
      </p:pic>
      <p:sp>
        <p:nvSpPr>
          <p:cNvPr id="69" name="Google Shape;69;p11"/>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1690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49000"/>
            <a:ext cx="907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693884"/>
            <a:ext cx="11360800" cy="40940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4426093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ikostarella@jour.auth.gr"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investigative-manual.org/" TargetMode="External"/><Relationship Id="rId2" Type="http://schemas.openxmlformats.org/officeDocument/2006/relationships/hyperlink" Target="https://doi.org/10.1038/4591055a" TargetMode="Externa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867133"/>
            <a:ext cx="7328800" cy="2736800"/>
          </a:xfrm>
          <a:prstGeom prst="rect">
            <a:avLst/>
          </a:prstGeom>
        </p:spPr>
        <p:txBody>
          <a:bodyPr spcFirstLastPara="1" wrap="square" lIns="480000" tIns="121900" rIns="121900" bIns="121900" anchor="b" anchorCtr="0">
            <a:noAutofit/>
          </a:bodyPr>
          <a:lstStyle/>
          <a:p>
            <a:br>
              <a:rPr lang="en-US" dirty="0"/>
            </a:br>
            <a:br>
              <a:rPr lang="en-US" dirty="0"/>
            </a:br>
            <a:br>
              <a:rPr lang="en-US" dirty="0"/>
            </a:br>
            <a:br>
              <a:rPr lang="en-US" dirty="0"/>
            </a:br>
            <a:br>
              <a:rPr lang="en-US" dirty="0"/>
            </a:br>
            <a:br>
              <a:rPr lang="en-US" dirty="0"/>
            </a:br>
            <a:r>
              <a:rPr lang="en-US" sz="4267" dirty="0"/>
              <a:t>Reporting/Producing news stories for scientific issues</a:t>
            </a:r>
            <a:br>
              <a:rPr lang="en-US" dirty="0"/>
            </a:br>
            <a:endParaRPr dirty="0"/>
          </a:p>
        </p:txBody>
      </p:sp>
      <p:sp>
        <p:nvSpPr>
          <p:cNvPr id="79" name="Google Shape;79;p13"/>
          <p:cNvSpPr txBox="1">
            <a:spLocks noGrp="1"/>
          </p:cNvSpPr>
          <p:nvPr>
            <p:ph type="subTitle" idx="1"/>
          </p:nvPr>
        </p:nvSpPr>
        <p:spPr>
          <a:xfrm>
            <a:off x="67" y="3603933"/>
            <a:ext cx="7328800" cy="1157200"/>
          </a:xfrm>
          <a:prstGeom prst="rect">
            <a:avLst/>
          </a:prstGeom>
        </p:spPr>
        <p:txBody>
          <a:bodyPr spcFirstLastPara="1" wrap="square" lIns="480000" tIns="121900" rIns="121900" bIns="121900" anchor="t" anchorCtr="0">
            <a:noAutofit/>
          </a:bodyPr>
          <a:lstStyle/>
          <a:p>
            <a:pPr marL="0" indent="0"/>
            <a:r>
              <a:rPr lang="en-US" dirty="0"/>
              <a:t>School of Journalism and Mass Communications, </a:t>
            </a:r>
            <a:r>
              <a:rPr lang="en-US" dirty="0" err="1"/>
              <a:t>AuTh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15675" y="880767"/>
            <a:ext cx="3689845" cy="3408184"/>
            <a:chOff x="-320019" y="-153000"/>
            <a:chExt cx="7379691" cy="6816365"/>
          </a:xfrm>
        </p:grpSpPr>
        <p:sp>
          <p:nvSpPr>
            <p:cNvPr id="5" name="AutoShape 5"/>
            <p:cNvSpPr/>
            <p:nvPr/>
          </p:nvSpPr>
          <p:spPr>
            <a:xfrm>
              <a:off x="0" y="5606243"/>
              <a:ext cx="7059672" cy="12838"/>
            </a:xfrm>
            <a:prstGeom prst="rect">
              <a:avLst/>
            </a:prstGeom>
            <a:solidFill>
              <a:srgbClr val="1B1A1A"/>
            </a:solidFill>
          </p:spPr>
        </p:sp>
        <p:sp>
          <p:nvSpPr>
            <p:cNvPr id="6" name="TextBox 6"/>
            <p:cNvSpPr txBox="1"/>
            <p:nvPr/>
          </p:nvSpPr>
          <p:spPr>
            <a:xfrm>
              <a:off x="-320019" y="-153000"/>
              <a:ext cx="7059673" cy="3815658"/>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Any questions?</a:t>
              </a:r>
            </a:p>
            <a:p>
              <a:pPr defTabSz="1219170">
                <a:lnSpc>
                  <a:spcPts val="5133"/>
                </a:lnSpc>
                <a:buClr>
                  <a:srgbClr val="000000"/>
                </a:buClr>
              </a:pPr>
              <a:endParaRPr lang="en-US" sz="4000" kern="0" dirty="0">
                <a:solidFill>
                  <a:srgbClr val="1B1A1A"/>
                </a:solidFill>
                <a:latin typeface="Lato "/>
                <a:cs typeface="Arial"/>
                <a:sym typeface="Arial"/>
              </a:endParaRPr>
            </a:p>
            <a:p>
              <a:pPr defTabSz="1219170">
                <a:lnSpc>
                  <a:spcPts val="5133"/>
                </a:lnSpc>
                <a:buClr>
                  <a:srgbClr val="000000"/>
                </a:buClr>
              </a:pPr>
              <a:r>
                <a:rPr lang="en-US" sz="4000" kern="0" dirty="0">
                  <a:solidFill>
                    <a:srgbClr val="1B1A1A"/>
                  </a:solidFill>
                  <a:latin typeface="Lato "/>
                  <a:cs typeface="Arial"/>
                  <a:sym typeface="Arial"/>
                </a:rPr>
                <a:t>Thank you!</a:t>
              </a:r>
            </a:p>
          </p:txBody>
        </p:sp>
        <p:sp>
          <p:nvSpPr>
            <p:cNvPr id="7" name="TextBox 7"/>
            <p:cNvSpPr txBox="1"/>
            <p:nvPr/>
          </p:nvSpPr>
          <p:spPr>
            <a:xfrm>
              <a:off x="-1" y="6038835"/>
              <a:ext cx="7059673" cy="624530"/>
            </a:xfrm>
            <a:prstGeom prst="rect">
              <a:avLst/>
            </a:prstGeom>
          </p:spPr>
          <p:txBody>
            <a:bodyPr lIns="0" tIns="0" rIns="0" bIns="0" rtlCol="0" anchor="t">
              <a:spAutoFit/>
            </a:bodyPr>
            <a:lstStyle/>
            <a:p>
              <a:pPr defTabSz="1219170">
                <a:lnSpc>
                  <a:spcPts val="2700"/>
                </a:lnSpc>
                <a:buClr>
                  <a:srgbClr val="000000"/>
                </a:buClr>
              </a:pPr>
              <a:endParaRPr lang="en-US" kern="0" dirty="0">
                <a:solidFill>
                  <a:srgbClr val="1B1A1A"/>
                </a:solidFill>
                <a:latin typeface="Muli Regular"/>
                <a:cs typeface="Arial"/>
                <a:sym typeface="Arial"/>
              </a:endParaRPr>
            </a:p>
          </p:txBody>
        </p:sp>
        <p:sp>
          <p:nvSpPr>
            <p:cNvPr id="8" name="TextBox 8"/>
            <p:cNvSpPr txBox="1"/>
            <p:nvPr/>
          </p:nvSpPr>
          <p:spPr>
            <a:xfrm>
              <a:off x="-1" y="4529262"/>
              <a:ext cx="7059673" cy="564258"/>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1B1A1A"/>
                </a:solidFill>
                <a:latin typeface="Muli Bold"/>
                <a:cs typeface="Arial"/>
                <a:sym typeface="Arial"/>
              </a:endParaRPr>
            </a:p>
          </p:txBody>
        </p:sp>
      </p:grpSp>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51" y="-651685"/>
            <a:ext cx="6096000" cy="75096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p:nvPr/>
        </p:nvSpPr>
        <p:spPr>
          <a:xfrm>
            <a:off x="5486400" y="2317545"/>
            <a:ext cx="5294621" cy="6440"/>
          </a:xfrm>
          <a:prstGeom prst="rect">
            <a:avLst/>
          </a:prstGeom>
          <a:solidFill>
            <a:srgbClr val="CCED00"/>
          </a:solidFill>
        </p:spPr>
      </p:sp>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51" y="-3038"/>
            <a:ext cx="4579744" cy="6861039"/>
          </a:xfrm>
          <a:prstGeom prst="rect">
            <a:avLst/>
          </a:prstGeom>
        </p:spPr>
      </p:pic>
      <p:sp>
        <p:nvSpPr>
          <p:cNvPr id="13" name="TextBox 13"/>
          <p:cNvSpPr txBox="1"/>
          <p:nvPr/>
        </p:nvSpPr>
        <p:spPr>
          <a:xfrm>
            <a:off x="5825380" y="1133615"/>
            <a:ext cx="5523419" cy="1276247"/>
          </a:xfrm>
          <a:prstGeom prst="rect">
            <a:avLst/>
          </a:prstGeom>
        </p:spPr>
        <p:txBody>
          <a:bodyPr lIns="0" tIns="0" rIns="0" bIns="0" rtlCol="0" anchor="t">
            <a:spAutoFit/>
          </a:bodyPr>
          <a:lstStyle/>
          <a:p>
            <a:pPr defTabSz="1219170">
              <a:lnSpc>
                <a:spcPts val="5205"/>
              </a:lnSpc>
              <a:buClr>
                <a:srgbClr val="000000"/>
              </a:buClr>
            </a:pPr>
            <a:r>
              <a:rPr lang="en-US" sz="4000" kern="0" dirty="0">
                <a:solidFill>
                  <a:srgbClr val="FFFFFF"/>
                </a:solidFill>
                <a:latin typeface="Lato "/>
                <a:cs typeface="Arial"/>
                <a:sym typeface="Arial"/>
              </a:rPr>
              <a:t>Module creator: Ioanna Kostarella</a:t>
            </a:r>
          </a:p>
        </p:txBody>
      </p:sp>
      <p:sp>
        <p:nvSpPr>
          <p:cNvPr id="14" name="TextBox 14"/>
          <p:cNvSpPr txBox="1"/>
          <p:nvPr/>
        </p:nvSpPr>
        <p:spPr>
          <a:xfrm>
            <a:off x="5588000" y="2647090"/>
            <a:ext cx="5294621" cy="4439420"/>
          </a:xfrm>
          <a:prstGeom prst="rect">
            <a:avLst/>
          </a:prstGeom>
        </p:spPr>
        <p:txBody>
          <a:bodyPr lIns="0" tIns="0" rIns="0" bIns="0" rtlCol="0" anchor="t">
            <a:spAutoFit/>
          </a:bodyPr>
          <a:lstStyle/>
          <a:p>
            <a:pPr defTabSz="1219170">
              <a:lnSpc>
                <a:spcPts val="2528"/>
              </a:lnSpc>
              <a:buClr>
                <a:srgbClr val="000000"/>
              </a:buClr>
            </a:pPr>
            <a:r>
              <a:rPr lang="en-US" sz="1600" kern="0" dirty="0">
                <a:solidFill>
                  <a:srgbClr val="000000"/>
                </a:solidFill>
                <a:latin typeface="Lato "/>
                <a:cs typeface="Arial"/>
                <a:sym typeface="Arial"/>
              </a:rPr>
              <a:t>Assistant Professor</a:t>
            </a:r>
          </a:p>
          <a:p>
            <a:pPr defTabSz="1219170">
              <a:lnSpc>
                <a:spcPts val="2528"/>
              </a:lnSpc>
              <a:buClr>
                <a:srgbClr val="000000"/>
              </a:buClr>
            </a:pPr>
            <a:r>
              <a:rPr lang="en-US" sz="1600" kern="0" dirty="0">
                <a:solidFill>
                  <a:srgbClr val="000000"/>
                </a:solidFill>
                <a:latin typeface="Lato "/>
                <a:cs typeface="Arial"/>
                <a:sym typeface="Arial"/>
                <a:hlinkClick r:id="rId3">
                  <a:extLst>
                    <a:ext uri="{A12FA001-AC4F-418D-AE19-62706E023703}">
                      <ahyp:hlinkClr xmlns:ahyp="http://schemas.microsoft.com/office/drawing/2018/hyperlinkcolor" val="tx"/>
                    </a:ext>
                  </a:extLst>
                </a:hlinkClick>
              </a:rPr>
              <a:t>ikostarella@jour.auth.gr</a:t>
            </a:r>
            <a:endParaRPr lang="en-US" sz="1600" kern="0" dirty="0">
              <a:solidFill>
                <a:srgbClr val="000000"/>
              </a:solidFill>
              <a:latin typeface="Lato "/>
              <a:cs typeface="Arial"/>
              <a:sym typeface="Arial"/>
            </a:endParaRPr>
          </a:p>
          <a:p>
            <a:pPr algn="just" defTabSz="1219170">
              <a:lnSpc>
                <a:spcPts val="2528"/>
              </a:lnSpc>
              <a:buClr>
                <a:srgbClr val="000000"/>
              </a:buClr>
            </a:pPr>
            <a:r>
              <a:rPr lang="en-US" sz="1600" kern="0" dirty="0">
                <a:solidFill>
                  <a:srgbClr val="000000"/>
                </a:solidFill>
                <a:latin typeface="Lato "/>
                <a:cs typeface="Arial"/>
                <a:sym typeface="Arial"/>
              </a:rPr>
              <a:t>Dr Kostarella teaches both postgraduate and graduate courses, while she has contributed to various research papers in journals, refereed conference proceedings and authored chapters in books. Ioanna Kostarella speaks English, German and Italian and her research interests include journalism and new media, communication and journalism for development and social change, the interaction between media and foreign policy, European media, communication and journalism for development and environmental communication.</a:t>
            </a:r>
          </a:p>
          <a:p>
            <a:pPr defTabSz="1219170">
              <a:lnSpc>
                <a:spcPts val="2528"/>
              </a:lnSpc>
              <a:buClr>
                <a:srgbClr val="000000"/>
              </a:buClr>
            </a:pPr>
            <a:endParaRPr lang="en-US" sz="1067" kern="0" dirty="0">
              <a:solidFill>
                <a:srgbClr val="FFFFFF"/>
              </a:solidFill>
              <a:latin typeface="Muli Regular"/>
              <a:cs typeface="Arial"/>
              <a:sym typeface="Arial"/>
            </a:endParaRPr>
          </a:p>
          <a:p>
            <a:pPr defTabSz="1219170">
              <a:lnSpc>
                <a:spcPts val="2528"/>
              </a:lnSpc>
              <a:buClr>
                <a:srgbClr val="000000"/>
              </a:buClr>
            </a:pPr>
            <a:endParaRPr lang="en-US" sz="1067" kern="0" dirty="0">
              <a:solidFill>
                <a:srgbClr val="FFFFFF"/>
              </a:solidFill>
              <a:latin typeface="Muli Regular"/>
              <a:cs typeface="Arial"/>
              <a:sym typeface="Arial"/>
            </a:endParaRPr>
          </a:p>
        </p:txBody>
      </p:sp>
    </p:spTree>
    <p:extLst>
      <p:ext uri="{BB962C8B-B14F-4D97-AF65-F5344CB8AC3E}">
        <p14:creationId xmlns:p14="http://schemas.microsoft.com/office/powerpoint/2010/main" val="119772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959601" y="1092201"/>
            <a:ext cx="3529836" cy="5285871"/>
            <a:chOff x="0" y="66675"/>
            <a:chExt cx="7059672" cy="9684682"/>
          </a:xfrm>
        </p:grpSpPr>
        <p:sp>
          <p:nvSpPr>
            <p:cNvPr id="6" name="TextBox 6"/>
            <p:cNvSpPr txBox="1"/>
            <p:nvPr/>
          </p:nvSpPr>
          <p:spPr>
            <a:xfrm>
              <a:off x="0" y="66675"/>
              <a:ext cx="7059672" cy="9684682"/>
            </a:xfrm>
            <a:prstGeom prst="rect">
              <a:avLst/>
            </a:prstGeom>
          </p:spPr>
          <p:txBody>
            <a:bodyPr lIns="0" tIns="0" rIns="0" bIns="0" rtlCol="0" anchor="t">
              <a:spAutoFit/>
            </a:bodyPr>
            <a:lstStyle/>
            <a:p>
              <a:pPr defTabSz="1219170">
                <a:lnSpc>
                  <a:spcPts val="5133"/>
                </a:lnSpc>
                <a:buClr>
                  <a:srgbClr val="000000"/>
                </a:buClr>
              </a:pPr>
              <a:r>
                <a:rPr lang="en-US" sz="4667" kern="0" dirty="0">
                  <a:solidFill>
                    <a:srgbClr val="1B1A1A"/>
                  </a:solidFill>
                  <a:latin typeface="Muli Black Bold"/>
                  <a:cs typeface="Arial"/>
                  <a:sym typeface="Arial"/>
                </a:rPr>
                <a:t>References</a:t>
              </a:r>
            </a:p>
            <a:p>
              <a:pPr defTabSz="1219170">
                <a:lnSpc>
                  <a:spcPct val="107000"/>
                </a:lnSpc>
                <a:spcAft>
                  <a:spcPts val="533"/>
                </a:spcAft>
                <a:buClr>
                  <a:srgbClr val="000000"/>
                </a:buClr>
              </a:pPr>
              <a:endParaRPr lang="el-GR"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defTabSz="1219170">
                <a:lnSpc>
                  <a:spcPct val="107000"/>
                </a:lnSpc>
                <a:spcAft>
                  <a:spcPts val="533"/>
                </a:spcAft>
                <a:buClr>
                  <a:srgbClr val="000000"/>
                </a:buClr>
              </a:pPr>
              <a:r>
                <a:rPr lang="en-US"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Dahlstrom, M. F. (2014). Using narratives and storytelling to communicate science with nonexpert audiences. Proceedings of the National Academy of Sciences, 111(Supplement 4), 13614-13620.</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ct val="107000"/>
                </a:lnSpc>
                <a:spcAft>
                  <a:spcPts val="533"/>
                </a:spcAft>
                <a:buClr>
                  <a:srgbClr val="000000"/>
                </a:buClr>
              </a:pPr>
              <a:r>
                <a:rPr lang="en-US"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Dunwoody, S. (1999). Scientists, journalists, and the meaning of uncertainty. Communicating uncertainty: Media coverage of new and controversial science, 59-79.</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ct val="107000"/>
                </a:lnSpc>
                <a:spcAft>
                  <a:spcPts val="533"/>
                </a:spcAft>
                <a:buClr>
                  <a:srgbClr val="000000"/>
                </a:buClr>
              </a:pPr>
              <a:r>
                <a:rPr lang="en-US"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Nelkin, D. (1995). Science controversies: The dynamics of public disputes in the United States. Handbook of science and technology studies, 444, 456.</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ts val="5133"/>
                </a:lnSpc>
                <a:buClr>
                  <a:srgbClr val="000000"/>
                </a:buClr>
              </a:pPr>
              <a:endParaRPr lang="en-US" sz="4667" kern="0" dirty="0">
                <a:solidFill>
                  <a:srgbClr val="1B1A1A"/>
                </a:solidFill>
                <a:latin typeface="Muli Black Bold"/>
                <a:cs typeface="Arial"/>
                <a:sym typeface="Arial"/>
              </a:endParaRPr>
            </a:p>
          </p:txBody>
        </p:sp>
        <p:sp>
          <p:nvSpPr>
            <p:cNvPr id="7" name="TextBox 7"/>
            <p:cNvSpPr txBox="1"/>
            <p:nvPr/>
          </p:nvSpPr>
          <p:spPr>
            <a:xfrm>
              <a:off x="0" y="6038836"/>
              <a:ext cx="7059672" cy="572127"/>
            </a:xfrm>
            <a:prstGeom prst="rect">
              <a:avLst/>
            </a:prstGeom>
          </p:spPr>
          <p:txBody>
            <a:bodyPr lIns="0" tIns="0" rIns="0" bIns="0" rtlCol="0" anchor="t">
              <a:spAutoFit/>
            </a:bodyPr>
            <a:lstStyle/>
            <a:p>
              <a:pPr defTabSz="1219170">
                <a:lnSpc>
                  <a:spcPts val="2700"/>
                </a:lnSpc>
                <a:buClr>
                  <a:srgbClr val="000000"/>
                </a:buClr>
              </a:pPr>
              <a:endParaRPr lang="en-US" kern="0" dirty="0">
                <a:solidFill>
                  <a:srgbClr val="1B1A1A"/>
                </a:solidFill>
                <a:latin typeface="Muli Regular"/>
                <a:cs typeface="Arial"/>
                <a:sym typeface="Arial"/>
              </a:endParaRPr>
            </a:p>
          </p:txBody>
        </p:sp>
        <p:sp>
          <p:nvSpPr>
            <p:cNvPr id="8" name="TextBox 8"/>
            <p:cNvSpPr txBox="1"/>
            <p:nvPr/>
          </p:nvSpPr>
          <p:spPr>
            <a:xfrm>
              <a:off x="0" y="4529264"/>
              <a:ext cx="7059672" cy="516912"/>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1B1A1A"/>
                </a:solidFill>
                <a:latin typeface="Muli Bold"/>
                <a:cs typeface="Arial"/>
                <a:sym typeface="Arial"/>
              </a:endParaRPr>
            </a:p>
          </p:txBody>
        </p:sp>
      </p:grpSp>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51" y="-651685"/>
            <a:ext cx="6096000" cy="7509685"/>
          </a:xfrm>
          <a:prstGeom prst="rect">
            <a:avLst/>
          </a:prstGeom>
        </p:spPr>
      </p:pic>
    </p:spTree>
    <p:extLst>
      <p:ext uri="{BB962C8B-B14F-4D97-AF65-F5344CB8AC3E}">
        <p14:creationId xmlns:p14="http://schemas.microsoft.com/office/powerpoint/2010/main" val="241337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959601" y="1092201"/>
            <a:ext cx="3529836" cy="4609019"/>
            <a:chOff x="0" y="66675"/>
            <a:chExt cx="7059672" cy="8444566"/>
          </a:xfrm>
        </p:grpSpPr>
        <p:sp>
          <p:nvSpPr>
            <p:cNvPr id="6" name="TextBox 6"/>
            <p:cNvSpPr txBox="1"/>
            <p:nvPr/>
          </p:nvSpPr>
          <p:spPr>
            <a:xfrm>
              <a:off x="0" y="66675"/>
              <a:ext cx="7059672" cy="8444566"/>
            </a:xfrm>
            <a:prstGeom prst="rect">
              <a:avLst/>
            </a:prstGeom>
          </p:spPr>
          <p:txBody>
            <a:bodyPr lIns="0" tIns="0" rIns="0" bIns="0" rtlCol="0" anchor="t">
              <a:spAutoFit/>
            </a:bodyPr>
            <a:lstStyle/>
            <a:p>
              <a:pPr defTabSz="1219170">
                <a:lnSpc>
                  <a:spcPts val="5133"/>
                </a:lnSpc>
                <a:buClr>
                  <a:srgbClr val="000000"/>
                </a:buClr>
              </a:pPr>
              <a:r>
                <a:rPr lang="en-US" sz="4667" kern="0" dirty="0">
                  <a:solidFill>
                    <a:srgbClr val="1B1A1A"/>
                  </a:solidFill>
                  <a:latin typeface="Muli Black Bold"/>
                  <a:cs typeface="Arial"/>
                  <a:sym typeface="Arial"/>
                </a:rPr>
                <a:t>References</a:t>
              </a:r>
            </a:p>
            <a:p>
              <a:pPr defTabSz="1219170">
                <a:lnSpc>
                  <a:spcPct val="107000"/>
                </a:lnSpc>
                <a:spcAft>
                  <a:spcPts val="533"/>
                </a:spcAft>
                <a:buClr>
                  <a:srgbClr val="000000"/>
                </a:buClr>
              </a:pPr>
              <a:endParaRPr lang="el-GR" sz="1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defTabSz="1219170">
                <a:lnSpc>
                  <a:spcPct val="107000"/>
                </a:lnSpc>
                <a:spcAft>
                  <a:spcPts val="533"/>
                </a:spcAft>
                <a:buClr>
                  <a:srgbClr val="000000"/>
                </a:buClr>
              </a:pPr>
              <a:r>
                <a:rPr lang="en-US"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Rensberger, B. Science journalism: Too close for comfort. Nature 459, 1055–1056 (2009). </a:t>
              </a:r>
              <a:r>
                <a:rPr lang="en-US" sz="1500" u="sng" kern="0" dirty="0">
                  <a:solidFill>
                    <a:srgbClr val="0563C1"/>
                  </a:solidFill>
                  <a:latin typeface="Lato" panose="020F0502020204030203" pitchFamily="34" charset="0"/>
                  <a:ea typeface="Lato" panose="020F0502020204030203" pitchFamily="34" charset="0"/>
                  <a:cs typeface="Lato" panose="020F0502020204030203" pitchFamily="34" charset="0"/>
                  <a:sym typeface="Arial"/>
                  <a:hlinkClick r:id="rId2"/>
                </a:rPr>
                <a:t>https://doi.org/10.1038/4591055a</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ct val="107000"/>
                </a:lnSpc>
                <a:spcAft>
                  <a:spcPts val="533"/>
                </a:spcAft>
                <a:buClr>
                  <a:srgbClr val="000000"/>
                </a:buClr>
              </a:pPr>
              <a:r>
                <a:rPr lang="en-US"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Secko, D. M., Amend, E., &amp; Friday, T. (2013). Four models of science journalism: A synthesis and practical assessment. Journalism Practice, 7(1), 62-80.</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ct val="107000"/>
                </a:lnSpc>
                <a:spcAft>
                  <a:spcPts val="533"/>
                </a:spcAft>
                <a:buClr>
                  <a:srgbClr val="000000"/>
                </a:buClr>
              </a:pPr>
              <a:r>
                <a:rPr lang="en-US" sz="1500" u="sng" kern="0" dirty="0">
                  <a:solidFill>
                    <a:srgbClr val="0563C1"/>
                  </a:solidFill>
                  <a:latin typeface="Lato" panose="020F0502020204030203" pitchFamily="34" charset="0"/>
                  <a:ea typeface="Lato" panose="020F0502020204030203" pitchFamily="34" charset="0"/>
                  <a:cs typeface="Lato" panose="020F0502020204030203" pitchFamily="34" charset="0"/>
                  <a:sym typeface="Arial"/>
                  <a:hlinkClick r:id="rId3"/>
                </a:rPr>
                <a:t>www.investigative-manual.org</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ct val="107000"/>
                </a:lnSpc>
                <a:spcAft>
                  <a:spcPts val="533"/>
                </a:spcAft>
                <a:buClr>
                  <a:srgbClr val="000000"/>
                </a:buClr>
              </a:pPr>
              <a:r>
                <a:rPr lang="en-US"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https://multimedia.journalism.berkeley.edu/tutorials/starttofinish/</a:t>
              </a:r>
              <a:endParaRPr lang="el-GR" sz="15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ts val="5133"/>
                </a:lnSpc>
                <a:buClr>
                  <a:srgbClr val="000000"/>
                </a:buClr>
              </a:pPr>
              <a:endParaRPr lang="en-US" sz="4667" kern="0" dirty="0">
                <a:solidFill>
                  <a:srgbClr val="1B1A1A"/>
                </a:solidFill>
                <a:latin typeface="Muli Black Bold"/>
                <a:cs typeface="Arial"/>
                <a:sym typeface="Arial"/>
              </a:endParaRPr>
            </a:p>
          </p:txBody>
        </p:sp>
        <p:sp>
          <p:nvSpPr>
            <p:cNvPr id="7" name="TextBox 7"/>
            <p:cNvSpPr txBox="1"/>
            <p:nvPr/>
          </p:nvSpPr>
          <p:spPr>
            <a:xfrm>
              <a:off x="0" y="6038837"/>
              <a:ext cx="7059672" cy="572127"/>
            </a:xfrm>
            <a:prstGeom prst="rect">
              <a:avLst/>
            </a:prstGeom>
          </p:spPr>
          <p:txBody>
            <a:bodyPr lIns="0" tIns="0" rIns="0" bIns="0" rtlCol="0" anchor="t">
              <a:spAutoFit/>
            </a:bodyPr>
            <a:lstStyle/>
            <a:p>
              <a:pPr defTabSz="1219170">
                <a:lnSpc>
                  <a:spcPts val="2700"/>
                </a:lnSpc>
                <a:buClr>
                  <a:srgbClr val="000000"/>
                </a:buClr>
              </a:pPr>
              <a:endParaRPr lang="en-US" kern="0" dirty="0">
                <a:solidFill>
                  <a:srgbClr val="1B1A1A"/>
                </a:solidFill>
                <a:latin typeface="Muli Regular"/>
                <a:cs typeface="Arial"/>
                <a:sym typeface="Arial"/>
              </a:endParaRPr>
            </a:p>
          </p:txBody>
        </p:sp>
        <p:sp>
          <p:nvSpPr>
            <p:cNvPr id="8" name="TextBox 8"/>
            <p:cNvSpPr txBox="1"/>
            <p:nvPr/>
          </p:nvSpPr>
          <p:spPr>
            <a:xfrm>
              <a:off x="0" y="4529264"/>
              <a:ext cx="7059672" cy="516912"/>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1B1A1A"/>
                </a:solidFill>
                <a:latin typeface="Muli Bold"/>
                <a:cs typeface="Arial"/>
                <a:sym typeface="Arial"/>
              </a:endParaRPr>
            </a:p>
          </p:txBody>
        </p:sp>
      </p:grpSp>
      <p:pic>
        <p:nvPicPr>
          <p:cNvPr id="9"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51" y="-651685"/>
            <a:ext cx="6096000" cy="7509685"/>
          </a:xfrm>
          <a:prstGeom prst="rect">
            <a:avLst/>
          </a:prstGeom>
        </p:spPr>
      </p:pic>
    </p:spTree>
    <p:extLst>
      <p:ext uri="{BB962C8B-B14F-4D97-AF65-F5344CB8AC3E}">
        <p14:creationId xmlns:p14="http://schemas.microsoft.com/office/powerpoint/2010/main" val="410315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078839" cy="2056842"/>
            <a:chOff x="0" y="28575"/>
            <a:chExt cx="14157677" cy="3464194"/>
          </a:xfrm>
        </p:grpSpPr>
        <p:sp>
          <p:nvSpPr>
            <p:cNvPr id="6" name="TextBox 6"/>
            <p:cNvSpPr txBox="1"/>
            <p:nvPr/>
          </p:nvSpPr>
          <p:spPr>
            <a:xfrm>
              <a:off x="461324" y="382571"/>
              <a:ext cx="13165727" cy="3110198"/>
            </a:xfrm>
            <a:prstGeom prst="rect">
              <a:avLst/>
            </a:prstGeom>
          </p:spPr>
          <p:txBody>
            <a:bodyPr wrap="square" lIns="0" tIns="0" rIns="0" bIns="0" rtlCol="0" anchor="t">
              <a:spAutoFit/>
            </a:bodyPr>
            <a:lstStyle/>
            <a:p>
              <a:pPr algn="just" defTabSz="1219170">
                <a:buClr>
                  <a:srgbClr val="000000"/>
                </a:buClr>
              </a:pPr>
              <a:r>
                <a:rPr lang="en-US" sz="2000" kern="0" dirty="0">
                  <a:solidFill>
                    <a:srgbClr val="000000"/>
                  </a:solidFill>
                  <a:latin typeface="Lato "/>
                  <a:cs typeface="Arial"/>
                  <a:sym typeface="Arial"/>
                </a:rPr>
                <a:t>Narratives offer increased comprehension, interest, and engagement.</a:t>
              </a:r>
            </a:p>
            <a:p>
              <a:pPr algn="just" defTabSz="1219170">
                <a:buClr>
                  <a:srgbClr val="000000"/>
                </a:buClr>
              </a:pPr>
              <a:r>
                <a:rPr lang="en-US" sz="2000" kern="0" dirty="0">
                  <a:solidFill>
                    <a:srgbClr val="000000"/>
                  </a:solidFill>
                  <a:latin typeface="Lato "/>
                  <a:cs typeface="Arial"/>
                  <a:sym typeface="Arial"/>
                </a:rPr>
                <a:t>Narratives are also intrinsically persuasive, which offers science communicators tactics for persuading otherwise resistant audiences, although such use also raises ethical considerations (Dahlstrom, 2014).</a:t>
              </a: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FFFFFF"/>
                </a:solidFill>
                <a:latin typeface="Muli Bold"/>
                <a:cs typeface="Arial"/>
                <a:sym typeface="Arial"/>
              </a:endParaRPr>
            </a:p>
          </p:txBody>
        </p:sp>
      </p:grpSp>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Narratives in Sci Jour</a:t>
            </a:r>
          </a:p>
        </p:txBody>
      </p:sp>
    </p:spTree>
    <p:extLst>
      <p:ext uri="{BB962C8B-B14F-4D97-AF65-F5344CB8AC3E}">
        <p14:creationId xmlns:p14="http://schemas.microsoft.com/office/powerpoint/2010/main" val="320383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155726" cy="2238075"/>
            <a:chOff x="0" y="28575"/>
            <a:chExt cx="14311452" cy="3769429"/>
          </a:xfrm>
        </p:grpSpPr>
        <p:sp>
          <p:nvSpPr>
            <p:cNvPr id="6" name="TextBox 6"/>
            <p:cNvSpPr txBox="1"/>
            <p:nvPr/>
          </p:nvSpPr>
          <p:spPr>
            <a:xfrm>
              <a:off x="153774" y="687809"/>
              <a:ext cx="14157678" cy="3110195"/>
            </a:xfrm>
            <a:prstGeom prst="rect">
              <a:avLst/>
            </a:prstGeom>
          </p:spPr>
          <p:txBody>
            <a:bodyPr lIns="0" tIns="0" rIns="0" bIns="0" rtlCol="0" anchor="t">
              <a:spAutoFit/>
            </a:bodyPr>
            <a:lstStyle/>
            <a:p>
              <a:pPr algn="just" defTabSz="1219170">
                <a:buClr>
                  <a:srgbClr val="000000"/>
                </a:buClr>
              </a:pPr>
              <a:r>
                <a:rPr lang="en-US" sz="2000" kern="0" dirty="0">
                  <a:solidFill>
                    <a:srgbClr val="000000"/>
                  </a:solidFill>
                  <a:latin typeface="Lato "/>
                  <a:cs typeface="Arial"/>
                  <a:sym typeface="Arial"/>
                </a:rPr>
                <a:t>Research has shown that narratives can be used to sway beliefs about numerous science topics, such as vaccines, proenvironmental beliefs and HIV/AIDS.</a:t>
              </a:r>
            </a:p>
            <a:p>
              <a:pPr algn="just" defTabSz="1219170">
                <a:buClr>
                  <a:srgbClr val="000000"/>
                </a:buClr>
              </a:pPr>
              <a:r>
                <a:rPr lang="en-US" sz="2000" kern="0" dirty="0">
                  <a:solidFill>
                    <a:srgbClr val="000000"/>
                  </a:solidFill>
                  <a:latin typeface="Lato "/>
                  <a:cs typeface="Arial"/>
                  <a:sym typeface="Arial"/>
                </a:rPr>
                <a:t>Science communicators could leverage the influence of narratives to persuade otherwise resistant audiences about issues related to science (Dahlstrom, 2014).</a:t>
              </a:r>
            </a:p>
          </p:txBody>
        </p:sp>
        <p:sp>
          <p:nvSpPr>
            <p:cNvPr id="7" name="TextBox 7"/>
            <p:cNvSpPr txBox="1"/>
            <p:nvPr/>
          </p:nvSpPr>
          <p:spPr>
            <a:xfrm>
              <a:off x="0" y="28575"/>
              <a:ext cx="14157678" cy="475170"/>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FFFFFF"/>
                </a:solidFill>
                <a:latin typeface="Muli Bold"/>
                <a:cs typeface="Arial"/>
                <a:sym typeface="Arial"/>
              </a:endParaRPr>
            </a:p>
          </p:txBody>
        </p:sp>
      </p:grpSp>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Narratives in Sci Jour</a:t>
            </a:r>
          </a:p>
        </p:txBody>
      </p:sp>
    </p:spTree>
    <p:extLst>
      <p:ext uri="{BB962C8B-B14F-4D97-AF65-F5344CB8AC3E}">
        <p14:creationId xmlns:p14="http://schemas.microsoft.com/office/powerpoint/2010/main" val="334959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7"/>
            <a:ext cx="7078839" cy="2353720"/>
            <a:chOff x="0" y="28575"/>
            <a:chExt cx="14157677" cy="3964208"/>
          </a:xfrm>
        </p:grpSpPr>
        <p:sp>
          <p:nvSpPr>
            <p:cNvPr id="6" name="TextBox 6"/>
            <p:cNvSpPr txBox="1"/>
            <p:nvPr/>
          </p:nvSpPr>
          <p:spPr>
            <a:xfrm>
              <a:off x="0" y="1677518"/>
              <a:ext cx="14157677" cy="2315265"/>
            </a:xfrm>
            <a:prstGeom prst="rect">
              <a:avLst/>
            </a:prstGeom>
          </p:spPr>
          <p:txBody>
            <a:bodyPr lIns="0" tIns="0" rIns="0" bIns="0" rtlCol="0" anchor="t">
              <a:spAutoFit/>
            </a:bodyPr>
            <a:lstStyle/>
            <a:p>
              <a:pPr defTabSz="1219170">
                <a:buClr>
                  <a:srgbClr val="000000"/>
                </a:buClr>
              </a:pPr>
              <a:r>
                <a:rPr lang="en-US" sz="1733" kern="0" dirty="0">
                  <a:solidFill>
                    <a:srgbClr val="000000"/>
                  </a:solidFill>
                  <a:latin typeface="Lato "/>
                  <a:cs typeface="Arial"/>
                  <a:sym typeface="Arial"/>
                </a:rPr>
                <a:t>The Public Understanding of Science Model vs The Public Engagement in Science and Technology</a:t>
              </a:r>
              <a:br>
                <a:rPr lang="en-US" sz="1733" kern="0" dirty="0">
                  <a:solidFill>
                    <a:srgbClr val="000000"/>
                  </a:solidFill>
                  <a:latin typeface="Lato "/>
                  <a:cs typeface="Arial"/>
                  <a:sym typeface="Arial"/>
                </a:rPr>
              </a:br>
              <a:endParaRPr lang="en-US" sz="1733" kern="0" dirty="0">
                <a:solidFill>
                  <a:srgbClr val="000000"/>
                </a:solidFill>
                <a:latin typeface="Lato "/>
                <a:cs typeface="Arial"/>
                <a:sym typeface="Arial"/>
              </a:endParaRPr>
            </a:p>
            <a:p>
              <a:pPr defTabSz="1219170">
                <a:buClr>
                  <a:srgbClr val="000000"/>
                </a:buClr>
              </a:pPr>
              <a:endParaRPr lang="en-US" sz="1867" kern="0" dirty="0">
                <a:solidFill>
                  <a:srgbClr val="FFFFFF"/>
                </a:solidFill>
                <a:latin typeface="Muli Regular"/>
                <a:cs typeface="Arial"/>
                <a:sym typeface="Arial"/>
              </a:endParaRPr>
            </a:p>
            <a:p>
              <a:pPr defTabSz="1219170">
                <a:buClr>
                  <a:srgbClr val="000000"/>
                </a:buClr>
              </a:pPr>
              <a:endParaRPr lang="en-US" sz="1867" kern="0" dirty="0">
                <a:solidFill>
                  <a:srgbClr val="FFFFFF"/>
                </a:solidFill>
                <a:latin typeface="Muli Regular"/>
                <a:cs typeface="Arial"/>
                <a:sym typeface="Arial"/>
              </a:endParaRP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Muli Bold"/>
                  <a:cs typeface="Arial"/>
                  <a:sym typeface="Arial"/>
                </a:rPr>
                <a:t>Persuasion or Comprehension?</a:t>
              </a:r>
            </a:p>
          </p:txBody>
        </p:sp>
      </p:grpSp>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3630973" y="1790768"/>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Ethical aspects</a:t>
            </a:r>
          </a:p>
        </p:txBody>
      </p:sp>
    </p:spTree>
    <p:extLst>
      <p:ext uri="{BB962C8B-B14F-4D97-AF65-F5344CB8AC3E}">
        <p14:creationId xmlns:p14="http://schemas.microsoft.com/office/powerpoint/2010/main" val="364072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078839" cy="2368255"/>
            <a:chOff x="0" y="28575"/>
            <a:chExt cx="14157677" cy="3988688"/>
          </a:xfrm>
        </p:grpSpPr>
        <p:sp>
          <p:nvSpPr>
            <p:cNvPr id="6" name="TextBox 6"/>
            <p:cNvSpPr txBox="1"/>
            <p:nvPr/>
          </p:nvSpPr>
          <p:spPr>
            <a:xfrm>
              <a:off x="0" y="1287630"/>
              <a:ext cx="14157677" cy="2729633"/>
            </a:xfrm>
            <a:prstGeom prst="rect">
              <a:avLst/>
            </a:prstGeom>
          </p:spPr>
          <p:txBody>
            <a:bodyPr lIns="0" tIns="0" rIns="0" bIns="0" rtlCol="0" anchor="t">
              <a:spAutoFit/>
            </a:bodyPr>
            <a:lstStyle/>
            <a:p>
              <a:pPr defTabSz="1219170">
                <a:buClr>
                  <a:srgbClr val="000000"/>
                </a:buClr>
              </a:pPr>
              <a:r>
                <a:rPr lang="en-US" sz="1733" kern="0" dirty="0">
                  <a:solidFill>
                    <a:srgbClr val="000000"/>
                  </a:solidFill>
                  <a:latin typeface="Lato "/>
                  <a:cs typeface="Arial"/>
                  <a:sym typeface="Arial"/>
                </a:rPr>
                <a:t>Should science communication create agreement toward a preferred outcome or promote personal autonomy to make choices?</a:t>
              </a:r>
            </a:p>
            <a:p>
              <a:pPr defTabSz="1219170">
                <a:buClr>
                  <a:srgbClr val="000000"/>
                </a:buClr>
              </a:pPr>
              <a:endParaRPr lang="en-US" sz="1733" kern="0" dirty="0">
                <a:solidFill>
                  <a:srgbClr val="000000"/>
                </a:solidFill>
                <a:latin typeface="Lato "/>
                <a:cs typeface="Arial"/>
                <a:sym typeface="Arial"/>
              </a:endParaRPr>
            </a:p>
            <a:p>
              <a:pPr defTabSz="1219170">
                <a:buClr>
                  <a:srgbClr val="000000"/>
                </a:buClr>
              </a:pPr>
              <a:r>
                <a:rPr lang="en-US" sz="1733" kern="0" dirty="0">
                  <a:solidFill>
                    <a:srgbClr val="000000"/>
                  </a:solidFill>
                  <a:latin typeface="Lato "/>
                  <a:cs typeface="Arial"/>
                  <a:sym typeface="Arial"/>
                </a:rPr>
                <a:t>Case study: The Covid-19 vaccines coverage. </a:t>
              </a:r>
            </a:p>
            <a:p>
              <a:pPr defTabSz="1219170">
                <a:buClr>
                  <a:srgbClr val="000000"/>
                </a:buClr>
              </a:pPr>
              <a:r>
                <a:rPr lang="en-US" sz="1733" kern="0" dirty="0">
                  <a:solidFill>
                    <a:srgbClr val="000000"/>
                  </a:solidFill>
                  <a:latin typeface="Lato "/>
                  <a:cs typeface="Arial"/>
                  <a:sym typeface="Arial"/>
                </a:rPr>
                <a:t>Are social benefits large enough to outweigh individual choice?</a:t>
              </a:r>
            </a:p>
            <a:p>
              <a:pPr defTabSz="1219170">
                <a:buClr>
                  <a:srgbClr val="000000"/>
                </a:buClr>
              </a:pPr>
              <a:endParaRPr lang="en-US" sz="1867" kern="0" dirty="0">
                <a:solidFill>
                  <a:srgbClr val="FFFFFF"/>
                </a:solidFill>
                <a:latin typeface="Muli Regular"/>
                <a:cs typeface="Arial"/>
                <a:sym typeface="Arial"/>
              </a:endParaRP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Persuasion or Comprehension?</a:t>
              </a:r>
            </a:p>
          </p:txBody>
        </p:sp>
      </p:grpSp>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Time for discussion</a:t>
            </a:r>
          </a:p>
        </p:txBody>
      </p:sp>
    </p:spTree>
    <p:extLst>
      <p:ext uri="{BB962C8B-B14F-4D97-AF65-F5344CB8AC3E}">
        <p14:creationId xmlns:p14="http://schemas.microsoft.com/office/powerpoint/2010/main" val="385811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7"/>
            <a:ext cx="7078839" cy="2579100"/>
            <a:chOff x="0" y="28575"/>
            <a:chExt cx="14157677" cy="4343800"/>
          </a:xfrm>
        </p:grpSpPr>
        <p:sp>
          <p:nvSpPr>
            <p:cNvPr id="6" name="TextBox 6"/>
            <p:cNvSpPr txBox="1"/>
            <p:nvPr/>
          </p:nvSpPr>
          <p:spPr>
            <a:xfrm>
              <a:off x="0" y="1677516"/>
              <a:ext cx="14157677" cy="2694859"/>
            </a:xfrm>
            <a:prstGeom prst="rect">
              <a:avLst/>
            </a:prstGeom>
          </p:spPr>
          <p:txBody>
            <a:bodyPr lIns="0" tIns="0" rIns="0" bIns="0" rtlCol="0" anchor="t">
              <a:spAutoFit/>
            </a:bodyPr>
            <a:lstStyle/>
            <a:p>
              <a:pPr algn="just" defTabSz="1219170">
                <a:buClr>
                  <a:srgbClr val="000000"/>
                </a:buClr>
              </a:pPr>
              <a:r>
                <a:rPr lang="en-US" sz="1733" kern="0" dirty="0">
                  <a:solidFill>
                    <a:srgbClr val="000000"/>
                  </a:solidFill>
                  <a:latin typeface="Lato "/>
                  <a:cs typeface="Arial"/>
                  <a:sym typeface="Arial"/>
                </a:rPr>
                <a:t>Case study: Can a non-ethical research still be a good science story?</a:t>
              </a:r>
            </a:p>
            <a:p>
              <a:pPr algn="just" defTabSz="1219170">
                <a:buClr>
                  <a:srgbClr val="000000"/>
                </a:buClr>
              </a:pPr>
              <a:endParaRPr lang="en-US" sz="1733" kern="0" dirty="0">
                <a:solidFill>
                  <a:srgbClr val="000000"/>
                </a:solidFill>
                <a:latin typeface="Lato "/>
                <a:cs typeface="Arial"/>
                <a:sym typeface="Arial"/>
              </a:endParaRPr>
            </a:p>
            <a:p>
              <a:pPr algn="just" defTabSz="1219170">
                <a:buClr>
                  <a:srgbClr val="000000"/>
                </a:buClr>
              </a:pPr>
              <a:r>
                <a:rPr lang="en-US" sz="1733" kern="0" dirty="0">
                  <a:solidFill>
                    <a:srgbClr val="000000"/>
                  </a:solidFill>
                  <a:latin typeface="Lato "/>
                  <a:cs typeface="Arial"/>
                  <a:sym typeface="Arial"/>
                </a:rPr>
                <a:t>Chinese scientist He Jiankui had been editing embryos' genetic codes for seven couples undergoing in-vitro fertilization. </a:t>
              </a:r>
            </a:p>
            <a:p>
              <a:pPr algn="just" defTabSz="1219170">
                <a:buClr>
                  <a:srgbClr val="000000"/>
                </a:buClr>
              </a:pPr>
              <a:r>
                <a:rPr lang="en-US" sz="1733" kern="0" dirty="0">
                  <a:solidFill>
                    <a:srgbClr val="000000"/>
                  </a:solidFill>
                  <a:latin typeface="Lato "/>
                  <a:cs typeface="Arial"/>
                  <a:sym typeface="Arial"/>
                </a:rPr>
                <a:t>His groundbreaking move sparked significant ethical questions around gene editing and so-called designer babies.</a:t>
              </a: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Bioethical issues:</a:t>
              </a:r>
            </a:p>
          </p:txBody>
        </p:sp>
      </p:grpSp>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3575555" y="1762043"/>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Ethical aspects</a:t>
            </a:r>
          </a:p>
        </p:txBody>
      </p:sp>
    </p:spTree>
    <p:extLst>
      <p:ext uri="{BB962C8B-B14F-4D97-AF65-F5344CB8AC3E}">
        <p14:creationId xmlns:p14="http://schemas.microsoft.com/office/powerpoint/2010/main" val="67463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078839" cy="1779074"/>
            <a:chOff x="0" y="28575"/>
            <a:chExt cx="14157677" cy="2996371"/>
          </a:xfrm>
        </p:grpSpPr>
        <p:sp>
          <p:nvSpPr>
            <p:cNvPr id="6" name="TextBox 6"/>
            <p:cNvSpPr txBox="1"/>
            <p:nvPr/>
          </p:nvSpPr>
          <p:spPr>
            <a:xfrm>
              <a:off x="0" y="1677516"/>
              <a:ext cx="14157677" cy="1347430"/>
            </a:xfrm>
            <a:prstGeom prst="rect">
              <a:avLst/>
            </a:prstGeom>
          </p:spPr>
          <p:txBody>
            <a:bodyPr lIns="0" tIns="0" rIns="0" bIns="0" rtlCol="0" anchor="t">
              <a:spAutoFit/>
            </a:bodyPr>
            <a:lstStyle/>
            <a:p>
              <a:pPr defTabSz="1219170">
                <a:buClr>
                  <a:srgbClr val="000000"/>
                </a:buClr>
              </a:pPr>
              <a:r>
                <a:rPr lang="en-US" sz="1733" kern="0" dirty="0">
                  <a:solidFill>
                    <a:srgbClr val="000000"/>
                  </a:solidFill>
                  <a:latin typeface="Lato "/>
                  <a:cs typeface="Arial"/>
                  <a:sym typeface="Arial"/>
                </a:rPr>
                <a:t>Work in two groups. The first group is pitching the story to the editor and presents its arguments. The second group tries to find arguments to convince the editor in chief that the story should not be published.</a:t>
              </a: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Time for discussion</a:t>
              </a:r>
            </a:p>
          </p:txBody>
        </p:sp>
      </p:grpSp>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algn="just" defTabSz="1219170">
              <a:lnSpc>
                <a:spcPts val="5133"/>
              </a:lnSpc>
              <a:buClr>
                <a:srgbClr val="000000"/>
              </a:buClr>
            </a:pPr>
            <a:r>
              <a:rPr lang="en-US" sz="4000" kern="0" dirty="0">
                <a:solidFill>
                  <a:srgbClr val="1B1A1A"/>
                </a:solidFill>
                <a:latin typeface="Lato "/>
                <a:cs typeface="Arial"/>
                <a:sym typeface="Arial"/>
              </a:rPr>
              <a:t>Bioethical issues</a:t>
            </a:r>
          </a:p>
        </p:txBody>
      </p:sp>
    </p:spTree>
    <p:extLst>
      <p:ext uri="{BB962C8B-B14F-4D97-AF65-F5344CB8AC3E}">
        <p14:creationId xmlns:p14="http://schemas.microsoft.com/office/powerpoint/2010/main" val="385984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84067" y="2417142"/>
            <a:ext cx="7424827" cy="3718296"/>
            <a:chOff x="-109838" y="-589025"/>
            <a:chExt cx="14849653" cy="6262463"/>
          </a:xfrm>
        </p:grpSpPr>
        <p:sp>
          <p:nvSpPr>
            <p:cNvPr id="6" name="TextBox 6"/>
            <p:cNvSpPr txBox="1"/>
            <p:nvPr/>
          </p:nvSpPr>
          <p:spPr>
            <a:xfrm>
              <a:off x="582138" y="179078"/>
              <a:ext cx="14157677" cy="5494360"/>
            </a:xfrm>
            <a:prstGeom prst="rect">
              <a:avLst/>
            </a:prstGeom>
          </p:spPr>
          <p:txBody>
            <a:bodyPr lIns="0" tIns="0" rIns="0" bIns="0" rtlCol="0" anchor="t">
              <a:spAutoFit/>
            </a:bodyPr>
            <a:lstStyle/>
            <a:p>
              <a:pPr defTabSz="1219170">
                <a:lnSpc>
                  <a:spcPts val="1800"/>
                </a:lnSpc>
                <a:buClr>
                  <a:srgbClr val="000000"/>
                </a:buClr>
              </a:pPr>
              <a:r>
                <a:rPr lang="en-US" sz="2000" kern="0" dirty="0">
                  <a:solidFill>
                    <a:srgbClr val="000000"/>
                  </a:solidFill>
                  <a:latin typeface="Lato "/>
                  <a:ea typeface="Open Sans" panose="020B0606030504020204" pitchFamily="34" charset="0"/>
                  <a:cs typeface="Open Sans" panose="020B0606030504020204" pitchFamily="34" charset="0"/>
                  <a:sym typeface="Arial"/>
                </a:rPr>
                <a:t>Write down your ideas</a:t>
              </a:r>
            </a:p>
            <a:p>
              <a:pPr defTabSz="1219170">
                <a:lnSpc>
                  <a:spcPts val="1800"/>
                </a:lnSpc>
                <a:buClr>
                  <a:srgbClr val="000000"/>
                </a:buClr>
              </a:pPr>
              <a:endParaRPr lang="en-US" sz="2000" kern="0" dirty="0">
                <a:solidFill>
                  <a:srgbClr val="000000"/>
                </a:solidFill>
                <a:latin typeface="Lato "/>
                <a:ea typeface="Open Sans" panose="020B0606030504020204" pitchFamily="34" charset="0"/>
                <a:cs typeface="Open Sans" panose="020B0606030504020204" pitchFamily="34" charset="0"/>
                <a:sym typeface="Arial"/>
              </a:endParaRPr>
            </a:p>
            <a:p>
              <a:pPr defTabSz="1219170">
                <a:lnSpc>
                  <a:spcPts val="1800"/>
                </a:lnSpc>
                <a:buClr>
                  <a:srgbClr val="000000"/>
                </a:buClr>
              </a:pPr>
              <a:r>
                <a:rPr lang="en-US" sz="2000" kern="0" dirty="0">
                  <a:solidFill>
                    <a:srgbClr val="000000"/>
                  </a:solidFill>
                  <a:latin typeface="Lato "/>
                  <a:ea typeface="Open Sans" panose="020B0606030504020204" pitchFamily="34" charset="0"/>
                  <a:cs typeface="Open Sans" panose="020B0606030504020204" pitchFamily="34" charset="0"/>
                  <a:sym typeface="Arial"/>
                </a:rPr>
                <a:t>What kind of questions would you ask to </a:t>
              </a:r>
            </a:p>
            <a:p>
              <a:pPr defTabSz="1219170">
                <a:lnSpc>
                  <a:spcPts val="1800"/>
                </a:lnSpc>
                <a:buClr>
                  <a:srgbClr val="000000"/>
                </a:buClr>
              </a:pPr>
              <a:endParaRPr lang="en-US" sz="2000" kern="0" dirty="0">
                <a:solidFill>
                  <a:srgbClr val="000000"/>
                </a:solidFill>
                <a:latin typeface="Lato "/>
                <a:ea typeface="Open Sans" panose="020B0606030504020204" pitchFamily="34" charset="0"/>
                <a:cs typeface="Open Sans" panose="020B0606030504020204" pitchFamily="34" charset="0"/>
                <a:sym typeface="Arial"/>
              </a:endParaRPr>
            </a:p>
            <a:p>
              <a:pPr defTabSz="1219170">
                <a:lnSpc>
                  <a:spcPts val="1800"/>
                </a:lnSpc>
                <a:buClr>
                  <a:srgbClr val="000000"/>
                </a:buClr>
              </a:pPr>
              <a:r>
                <a:rPr lang="en-US" sz="2000" kern="0" dirty="0">
                  <a:solidFill>
                    <a:srgbClr val="000000"/>
                  </a:solidFill>
                  <a:latin typeface="Lato "/>
                  <a:ea typeface="Open Sans" panose="020B0606030504020204" pitchFamily="34" charset="0"/>
                  <a:cs typeface="Open Sans" panose="020B0606030504020204" pitchFamily="34" charset="0"/>
                  <a:sym typeface="Arial"/>
                </a:rPr>
                <a:t>yourself before reporting a story like this?</a:t>
              </a:r>
            </a:p>
            <a:p>
              <a:pPr defTabSz="1219170">
                <a:lnSpc>
                  <a:spcPts val="1800"/>
                </a:lnSpc>
                <a:buClr>
                  <a:srgbClr val="000000"/>
                </a:buClr>
              </a:pPr>
              <a:endParaRPr lang="en-US" sz="2000" kern="0" dirty="0">
                <a:solidFill>
                  <a:srgbClr val="000000"/>
                </a:solidFill>
                <a:latin typeface="Lato "/>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000" kern="0" dirty="0">
                <a:solidFill>
                  <a:srgbClr val="000000"/>
                </a:solidFill>
                <a:latin typeface="Lato "/>
                <a:ea typeface="Open Sans" panose="020B0606030504020204" pitchFamily="34" charset="0"/>
                <a:cs typeface="Open Sans" panose="020B0606030504020204" pitchFamily="34" charset="0"/>
                <a:sym typeface="Arial"/>
              </a:endParaRPr>
            </a:p>
            <a:p>
              <a:pPr defTabSz="1219170">
                <a:lnSpc>
                  <a:spcPts val="1800"/>
                </a:lnSpc>
                <a:buClr>
                  <a:srgbClr val="000000"/>
                </a:buClr>
              </a:pPr>
              <a:r>
                <a:rPr lang="en-US" sz="2000" kern="0" dirty="0">
                  <a:solidFill>
                    <a:srgbClr val="000000"/>
                  </a:solidFill>
                  <a:latin typeface="Lato "/>
                  <a:ea typeface="Open Sans" panose="020B0606030504020204" pitchFamily="34" charset="0"/>
                  <a:cs typeface="Open Sans" panose="020B0606030504020204" pitchFamily="34" charset="0"/>
                  <a:sym typeface="Arial"/>
                </a:rPr>
                <a:t>10’</a:t>
              </a:r>
            </a:p>
            <a:p>
              <a:pPr defTabSz="1219170">
                <a:lnSpc>
                  <a:spcPts val="1800"/>
                </a:lnSpc>
                <a:buClr>
                  <a:srgbClr val="000000"/>
                </a:buClr>
              </a:pPr>
              <a:endParaRPr lang="en-US" sz="2000" kern="0" dirty="0">
                <a:solidFill>
                  <a:srgbClr val="000000"/>
                </a:solidFill>
                <a:latin typeface="Lato "/>
                <a:ea typeface="Open Sans" panose="020B0606030504020204" pitchFamily="34" charset="0"/>
                <a:cs typeface="Open Sans" panose="020B0606030504020204" pitchFamily="34" charset="0"/>
                <a:sym typeface="Arial"/>
              </a:endParaRPr>
            </a:p>
            <a:p>
              <a:pPr defTabSz="1219170">
                <a:lnSpc>
                  <a:spcPts val="1800"/>
                </a:lnSpc>
                <a:buClr>
                  <a:srgbClr val="000000"/>
                </a:buClr>
              </a:pPr>
              <a:r>
                <a:rPr lang="en-US" sz="2000" kern="0" dirty="0">
                  <a:solidFill>
                    <a:srgbClr val="000000"/>
                  </a:solidFill>
                  <a:latin typeface="Lato "/>
                  <a:ea typeface="Open Sans" panose="020B0606030504020204" pitchFamily="34" charset="0"/>
                  <a:cs typeface="Open Sans" panose="020B0606030504020204" pitchFamily="34" charset="0"/>
                  <a:sym typeface="Arial"/>
                </a:rPr>
                <a:t>6 groups, 10 minutes of discussion</a:t>
              </a: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TextBox 7"/>
            <p:cNvSpPr txBox="1"/>
            <p:nvPr/>
          </p:nvSpPr>
          <p:spPr>
            <a:xfrm>
              <a:off x="-109838" y="-589025"/>
              <a:ext cx="14157677" cy="475170"/>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FFFFFF"/>
                </a:solidFill>
                <a:latin typeface="Muli Bold"/>
                <a:cs typeface="Arial"/>
                <a:sym typeface="Arial"/>
              </a:endParaRPr>
            </a:p>
          </p:txBody>
        </p:sp>
      </p:grpSp>
      <p:pic>
        <p:nvPicPr>
          <p:cNvPr id="8"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Individual Study time</a:t>
            </a:r>
          </a:p>
        </p:txBody>
      </p:sp>
    </p:spTree>
    <p:extLst>
      <p:ext uri="{BB962C8B-B14F-4D97-AF65-F5344CB8AC3E}">
        <p14:creationId xmlns:p14="http://schemas.microsoft.com/office/powerpoint/2010/main" val="224200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0"/>
            <a:ext cx="6096000" cy="6858000"/>
            <a:chOff x="0" y="0"/>
            <a:chExt cx="12192000" cy="1371600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8128000" cy="9144000"/>
            </a:xfrm>
            <a:prstGeom prst="rect">
              <a:avLst/>
            </a:prstGeom>
          </p:spPr>
        </p:pic>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28000" y="0"/>
              <a:ext cx="4064000" cy="4572000"/>
            </a:xfrm>
            <a:prstGeom prst="rect">
              <a:avLst/>
            </a:prstGeom>
          </p:spPr>
        </p:pic>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9144000"/>
              <a:ext cx="8128000" cy="4572000"/>
            </a:xfrm>
            <a:prstGeom prst="rect">
              <a:avLst/>
            </a:prstGeom>
          </p:spPr>
        </p:pic>
        <p:pic>
          <p:nvPicPr>
            <p:cNvPr id="6"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128000" y="4572000"/>
              <a:ext cx="4064000" cy="9144000"/>
            </a:xfrm>
            <a:prstGeom prst="rect">
              <a:avLst/>
            </a:prstGeom>
          </p:spPr>
        </p:pic>
      </p:grpSp>
      <p:grpSp>
        <p:nvGrpSpPr>
          <p:cNvPr id="7" name="Group 7"/>
          <p:cNvGrpSpPr/>
          <p:nvPr/>
        </p:nvGrpSpPr>
        <p:grpSpPr>
          <a:xfrm>
            <a:off x="11048607" y="5994585"/>
            <a:ext cx="457595" cy="177617"/>
            <a:chOff x="0" y="0"/>
            <a:chExt cx="1105903" cy="429260"/>
          </a:xfrm>
        </p:grpSpPr>
        <p:sp>
          <p:nvSpPr>
            <p:cNvPr id="8" name="Freeform 8"/>
            <p:cNvSpPr/>
            <p:nvPr/>
          </p:nvSpPr>
          <p:spPr>
            <a:xfrm>
              <a:off x="0" y="-5080"/>
              <a:ext cx="1105903" cy="434340"/>
            </a:xfrm>
            <a:custGeom>
              <a:avLst/>
              <a:gdLst/>
              <a:ahLst/>
              <a:cxn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FFFFFF"/>
            </a:solidFill>
          </p:spPr>
        </p:sp>
      </p:grpSp>
      <p:sp>
        <p:nvSpPr>
          <p:cNvPr id="11" name="TextBox 11"/>
          <p:cNvSpPr txBox="1"/>
          <p:nvPr/>
        </p:nvSpPr>
        <p:spPr>
          <a:xfrm>
            <a:off x="875249" y="1028431"/>
            <a:ext cx="2406264" cy="330475"/>
          </a:xfrm>
          <a:prstGeom prst="rect">
            <a:avLst/>
          </a:prstGeom>
        </p:spPr>
        <p:txBody>
          <a:bodyPr lIns="0" tIns="0" rIns="0" bIns="0" rtlCol="0" anchor="t">
            <a:spAutoFit/>
          </a:bodyPr>
          <a:lstStyle/>
          <a:p>
            <a:pPr defTabSz="1219170">
              <a:lnSpc>
                <a:spcPts val="2347"/>
              </a:lnSpc>
              <a:buClr>
                <a:srgbClr val="000000"/>
              </a:buClr>
            </a:pPr>
            <a:r>
              <a:rPr lang="en-US" sz="4000" kern="0" dirty="0">
                <a:solidFill>
                  <a:srgbClr val="1B1A1A"/>
                </a:solidFill>
                <a:latin typeface="Lato "/>
                <a:cs typeface="Arial"/>
                <a:sym typeface="Arial"/>
              </a:rPr>
              <a:t>Summary </a:t>
            </a:r>
          </a:p>
        </p:txBody>
      </p:sp>
      <p:sp>
        <p:nvSpPr>
          <p:cNvPr id="12" name="TextBox 12"/>
          <p:cNvSpPr txBox="1"/>
          <p:nvPr/>
        </p:nvSpPr>
        <p:spPr>
          <a:xfrm>
            <a:off x="875250" y="3106421"/>
            <a:ext cx="4130005" cy="1394741"/>
          </a:xfrm>
          <a:prstGeom prst="rect">
            <a:avLst/>
          </a:prstGeom>
        </p:spPr>
        <p:txBody>
          <a:bodyPr lIns="0" tIns="0" rIns="0" bIns="0" rtlCol="0" anchor="t">
            <a:spAutoFit/>
          </a:bodyPr>
          <a:lstStyle/>
          <a:p>
            <a:pPr marL="546933" lvl="1" indent="-273466" defTabSz="1219170">
              <a:lnSpc>
                <a:spcPts val="3800"/>
              </a:lnSpc>
              <a:buClr>
                <a:srgbClr val="000000"/>
              </a:buClr>
              <a:buFont typeface="Arial"/>
              <a:buChar char="•"/>
            </a:pPr>
            <a:r>
              <a:rPr lang="en-US" sz="2000" kern="0" dirty="0">
                <a:solidFill>
                  <a:srgbClr val="000000"/>
                </a:solidFill>
                <a:latin typeface="Lato "/>
                <a:cs typeface="Arial"/>
                <a:sym typeface="Arial"/>
              </a:rPr>
              <a:t>Research</a:t>
            </a:r>
          </a:p>
          <a:p>
            <a:pPr marL="546933" lvl="1" indent="-273466" defTabSz="1219170">
              <a:lnSpc>
                <a:spcPts val="3800"/>
              </a:lnSpc>
              <a:buClr>
                <a:srgbClr val="000000"/>
              </a:buClr>
              <a:buFont typeface="Arial"/>
              <a:buChar char="•"/>
            </a:pPr>
            <a:r>
              <a:rPr lang="en-US" sz="2000" kern="0" dirty="0">
                <a:solidFill>
                  <a:srgbClr val="000000"/>
                </a:solidFill>
                <a:latin typeface="Lato "/>
                <a:cs typeface="Arial"/>
                <a:sym typeface="Arial"/>
              </a:rPr>
              <a:t>Critical thinking </a:t>
            </a:r>
          </a:p>
          <a:p>
            <a:pPr marL="546933" lvl="1" indent="-273466" defTabSz="1219170">
              <a:lnSpc>
                <a:spcPts val="3800"/>
              </a:lnSpc>
              <a:buClr>
                <a:srgbClr val="000000"/>
              </a:buClr>
              <a:buFont typeface="Arial"/>
              <a:buChar char="•"/>
            </a:pPr>
            <a:r>
              <a:rPr lang="en-US" sz="2000" kern="0" dirty="0">
                <a:solidFill>
                  <a:srgbClr val="000000"/>
                </a:solidFill>
                <a:latin typeface="Lato "/>
                <a:cs typeface="Arial"/>
                <a:sym typeface="Arial"/>
              </a:rPr>
              <a:t>Ethical Aspects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601</Words>
  <Application>Microsoft Macintosh PowerPoint</Application>
  <PresentationFormat>Widescreen</PresentationFormat>
  <Paragraphs>67</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Lato</vt:lpstr>
      <vt:lpstr>Lato </vt:lpstr>
      <vt:lpstr>Muli Black Bold</vt:lpstr>
      <vt:lpstr>Muli Bold</vt:lpstr>
      <vt:lpstr>Muli Regular</vt:lpstr>
      <vt:lpstr>Open Sans</vt:lpstr>
      <vt:lpstr>Simple Light</vt:lpstr>
      <vt:lpstr>      Reporting/Producing news stories for scientific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Reporting/Producing news stories for scientific issues </dc:title>
  <dc:creator>Sokratis Moutidis</dc:creator>
  <cp:lastModifiedBy>Debora Lucque</cp:lastModifiedBy>
  <cp:revision>2</cp:revision>
  <dcterms:created xsi:type="dcterms:W3CDTF">2022-05-06T11:59:29Z</dcterms:created>
  <dcterms:modified xsi:type="dcterms:W3CDTF">2022-05-10T11:58:19Z</dcterms:modified>
</cp:coreProperties>
</file>