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8" r:id="rId2"/>
    <p:sldId id="272" r:id="rId3"/>
    <p:sldId id="295" r:id="rId4"/>
    <p:sldId id="298" r:id="rId5"/>
    <p:sldId id="296" r:id="rId6"/>
    <p:sldId id="297" r:id="rId7"/>
    <p:sldId id="300" r:id="rId8"/>
    <p:sldId id="299" r:id="rId9"/>
    <p:sldId id="273" r:id="rId10"/>
    <p:sldId id="275" r:id="rId11"/>
    <p:sldId id="276" r:id="rId12"/>
    <p:sldId id="307" r:id="rId13"/>
    <p:sldId id="279" r:id="rId14"/>
    <p:sldId id="280" r:id="rId15"/>
    <p:sldId id="282" r:id="rId16"/>
    <p:sldId id="283"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33CFC-586E-4F09-900D-6A66ECE407BF}" type="datetimeFigureOut">
              <a:rPr lang="el-GR" smtClean="0"/>
              <a:t>6/5/2022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45E79-F4BE-4D91-AA38-1042266421B2}" type="slidenum">
              <a:rPr lang="el-GR" smtClean="0"/>
              <a:t>‹#›</a:t>
            </a:fld>
            <a:endParaRPr lang="el-GR"/>
          </a:p>
        </p:txBody>
      </p:sp>
    </p:spTree>
    <p:extLst>
      <p:ext uri="{BB962C8B-B14F-4D97-AF65-F5344CB8AC3E}">
        <p14:creationId xmlns:p14="http://schemas.microsoft.com/office/powerpoint/2010/main" val="8502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9137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158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6069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046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005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765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3873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282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26874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867133"/>
            <a:ext cx="7328800" cy="27368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5333">
                <a:solidFill>
                  <a:srgbClr val="000000"/>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67" y="3603933"/>
            <a:ext cx="7328800" cy="11572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667">
                <a:solidFill>
                  <a:srgbClr val="363F8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pic>
        <p:nvPicPr>
          <p:cNvPr id="12" name="Google Shape;12;p2"/>
          <p:cNvPicPr preferRelativeResize="0"/>
          <p:nvPr/>
        </p:nvPicPr>
        <p:blipFill rotWithShape="1">
          <a:blip r:embed="rId2">
            <a:alphaModFix/>
          </a:blip>
          <a:srcRect l="9173"/>
          <a:stretch/>
        </p:blipFill>
        <p:spPr>
          <a:xfrm>
            <a:off x="7575200" y="3482767"/>
            <a:ext cx="4580200" cy="3375221"/>
          </a:xfrm>
          <a:prstGeom prst="rect">
            <a:avLst/>
          </a:prstGeom>
          <a:noFill/>
          <a:ln>
            <a:noFill/>
          </a:ln>
        </p:spPr>
      </p:pic>
      <p:sp>
        <p:nvSpPr>
          <p:cNvPr id="13" name="Google Shape;13;p2"/>
          <p:cNvSpPr txBox="1"/>
          <p:nvPr/>
        </p:nvSpPr>
        <p:spPr>
          <a:xfrm>
            <a:off x="3076517" y="5646651"/>
            <a:ext cx="4580000" cy="73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 sz="12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7328800" y="552701"/>
            <a:ext cx="4655733" cy="1745399"/>
          </a:xfrm>
          <a:prstGeom prst="rect">
            <a:avLst/>
          </a:prstGeom>
          <a:noFill/>
          <a:ln>
            <a:noFill/>
          </a:ln>
        </p:spPr>
      </p:pic>
      <p:pic>
        <p:nvPicPr>
          <p:cNvPr id="15" name="Google Shape;15;p2"/>
          <p:cNvPicPr preferRelativeResize="0"/>
          <p:nvPr/>
        </p:nvPicPr>
        <p:blipFill>
          <a:blip r:embed="rId4">
            <a:alphaModFix/>
          </a:blip>
          <a:stretch>
            <a:fillRect/>
          </a:stretch>
        </p:blipFill>
        <p:spPr>
          <a:xfrm>
            <a:off x="175367" y="5858401"/>
            <a:ext cx="2901151" cy="630567"/>
          </a:xfrm>
          <a:prstGeom prst="rect">
            <a:avLst/>
          </a:prstGeom>
          <a:noFill/>
          <a:ln>
            <a:noFill/>
          </a:ln>
        </p:spPr>
      </p:pic>
      <p:sp>
        <p:nvSpPr>
          <p:cNvPr id="16" name="Google Shape;16;p2"/>
          <p:cNvSpPr txBox="1"/>
          <p:nvPr/>
        </p:nvSpPr>
        <p:spPr>
          <a:xfrm>
            <a:off x="8585967" y="1844300"/>
            <a:ext cx="3288400" cy="1157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de" sz="1733">
                <a:solidFill>
                  <a:schemeClr val="dk1"/>
                </a:solidFill>
                <a:latin typeface="Lato"/>
                <a:ea typeface="Lato"/>
                <a:cs typeface="Lato"/>
                <a:sym typeface="Lato"/>
              </a:rPr>
              <a:t>Enhancing Research</a:t>
            </a:r>
            <a:endParaRPr sz="1733">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733">
                <a:solidFill>
                  <a:schemeClr val="dk1"/>
                </a:solidFill>
                <a:latin typeface="Lato"/>
                <a:ea typeface="Lato"/>
                <a:cs typeface="Lato"/>
                <a:sym typeface="Lato"/>
              </a:rPr>
              <a:t>Understanding through Media</a:t>
            </a:r>
            <a:endParaRPr sz="2267">
              <a:latin typeface="Lato"/>
              <a:ea typeface="Lato"/>
              <a:cs typeface="Lato"/>
              <a:sym typeface="Lato"/>
            </a:endParaRPr>
          </a:p>
        </p:txBody>
      </p:sp>
    </p:spTree>
    <p:extLst>
      <p:ext uri="{BB962C8B-B14F-4D97-AF65-F5344CB8AC3E}">
        <p14:creationId xmlns:p14="http://schemas.microsoft.com/office/powerpoint/2010/main" val="156296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72" name="Google Shape;72;p12"/>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73" name="Google Shape;73;p12"/>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0984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pic>
        <p:nvPicPr>
          <p:cNvPr id="19" name="Google Shape;19;p3"/>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20" name="Google Shape;20;p3"/>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21" name="Google Shape;21;p3"/>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4486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15600" y="449000"/>
            <a:ext cx="907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415600" y="1729333"/>
            <a:ext cx="5333200" cy="4219200"/>
          </a:xfrm>
          <a:prstGeom prst="rect">
            <a:avLst/>
          </a:prstGeom>
          <a:solidFill>
            <a:srgbClr val="FFFFFF"/>
          </a:solidFill>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5"/>
          <p:cNvSpPr txBox="1">
            <a:spLocks noGrp="1"/>
          </p:cNvSpPr>
          <p:nvPr>
            <p:ph type="body" idx="2"/>
          </p:nvPr>
        </p:nvSpPr>
        <p:spPr>
          <a:xfrm>
            <a:off x="6443200" y="1729433"/>
            <a:ext cx="5333200" cy="4219200"/>
          </a:xfrm>
          <a:prstGeom prst="rect">
            <a:avLst/>
          </a:prstGeom>
          <a:solidFill>
            <a:srgbClr val="FFFFFF"/>
          </a:solidFill>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pic>
        <p:nvPicPr>
          <p:cNvPr id="32" name="Google Shape;32;p5"/>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33" name="Google Shape;33;p5"/>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34" name="Google Shape;34;p5"/>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51275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449000"/>
            <a:ext cx="907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38" name="Google Shape;38;p6"/>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39" name="Google Shape;39;p6"/>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6750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15600" y="719567"/>
            <a:ext cx="80096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2" name="Google Shape;42;p7"/>
          <p:cNvSpPr txBox="1">
            <a:spLocks noGrp="1"/>
          </p:cNvSpPr>
          <p:nvPr>
            <p:ph type="body" idx="1"/>
          </p:nvPr>
        </p:nvSpPr>
        <p:spPr>
          <a:xfrm>
            <a:off x="415600" y="1568933"/>
            <a:ext cx="3744000" cy="4299200"/>
          </a:xfrm>
          <a:prstGeom prst="rect">
            <a:avLst/>
          </a:prstGeom>
          <a:solidFill>
            <a:srgbClr val="FFFFFF"/>
          </a:solidFill>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pic>
        <p:nvPicPr>
          <p:cNvPr id="43" name="Google Shape;43;p7"/>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44" name="Google Shape;44;p7"/>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45" name="Google Shape;45;p7"/>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89263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pic>
        <p:nvPicPr>
          <p:cNvPr id="48" name="Google Shape;48;p8"/>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49" name="Google Shape;49;p8"/>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50" name="Google Shape;50;p8"/>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321593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57" name="Google Shape;57;p9"/>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58" name="Google Shape;58;p9"/>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41558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3688167" y="5229633"/>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62" name="Google Shape;62;p10"/>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63" name="Google Shape;63;p10"/>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96603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6" name="Google Shape;66;p11"/>
          <p:cNvSpPr txBox="1">
            <a:spLocks noGrp="1"/>
          </p:cNvSpPr>
          <p:nvPr>
            <p:ph type="body" idx="1"/>
          </p:nvPr>
        </p:nvSpPr>
        <p:spPr>
          <a:xfrm>
            <a:off x="415600" y="4202967"/>
            <a:ext cx="11360800" cy="1734400"/>
          </a:xfrm>
          <a:prstGeom prst="rect">
            <a:avLst/>
          </a:prstGeom>
          <a:solidFill>
            <a:srgbClr val="FFFFFF"/>
          </a:solidFill>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68" name="Google Shape;68;p11"/>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69" name="Google Shape;69;p11"/>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356880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49000"/>
            <a:ext cx="907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693884"/>
            <a:ext cx="11360800" cy="40940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9172430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867133"/>
            <a:ext cx="7328800" cy="2736800"/>
          </a:xfrm>
          <a:prstGeom prst="rect">
            <a:avLst/>
          </a:prstGeom>
        </p:spPr>
        <p:txBody>
          <a:bodyPr spcFirstLastPara="1" wrap="square" lIns="480000" tIns="121900" rIns="121900" bIns="121900" anchor="b" anchorCtr="0">
            <a:noAutofit/>
          </a:bodyPr>
          <a:lstStyle/>
          <a:p>
            <a:br>
              <a:rPr lang="en-US" dirty="0"/>
            </a:br>
            <a:br>
              <a:rPr lang="en-US" dirty="0"/>
            </a:br>
            <a:br>
              <a:rPr lang="en-US" dirty="0"/>
            </a:br>
            <a:br>
              <a:rPr lang="en-US" dirty="0"/>
            </a:br>
            <a:br>
              <a:rPr lang="en-US" dirty="0"/>
            </a:br>
            <a:br>
              <a:rPr lang="en-US" dirty="0"/>
            </a:br>
            <a:r>
              <a:rPr lang="en-US" sz="4267" dirty="0"/>
              <a:t>Reporting/Producing news stories for scientific issues</a:t>
            </a:r>
            <a:br>
              <a:rPr lang="en-US" dirty="0"/>
            </a:br>
            <a:endParaRPr dirty="0"/>
          </a:p>
        </p:txBody>
      </p:sp>
      <p:sp>
        <p:nvSpPr>
          <p:cNvPr id="79" name="Google Shape;79;p13"/>
          <p:cNvSpPr txBox="1">
            <a:spLocks noGrp="1"/>
          </p:cNvSpPr>
          <p:nvPr>
            <p:ph type="subTitle" idx="1"/>
          </p:nvPr>
        </p:nvSpPr>
        <p:spPr>
          <a:xfrm>
            <a:off x="67" y="3603933"/>
            <a:ext cx="7328800" cy="1157200"/>
          </a:xfrm>
          <a:prstGeom prst="rect">
            <a:avLst/>
          </a:prstGeom>
        </p:spPr>
        <p:txBody>
          <a:bodyPr spcFirstLastPara="1" wrap="square" lIns="480000" tIns="121900" rIns="121900" bIns="121900" anchor="t" anchorCtr="0">
            <a:noAutofit/>
          </a:bodyPr>
          <a:lstStyle/>
          <a:p>
            <a:pPr marL="0" indent="0"/>
            <a:r>
              <a:rPr lang="en-US" dirty="0"/>
              <a:t>School of Journalism and Mass Communications, </a:t>
            </a:r>
            <a:r>
              <a:rPr lang="en-US" dirty="0" err="1"/>
              <a:t>AuTh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4" y="2783838"/>
            <a:ext cx="7078840" cy="1613023"/>
            <a:chOff x="-3" y="28575"/>
            <a:chExt cx="14157680" cy="2716703"/>
          </a:xfrm>
        </p:grpSpPr>
        <p:sp>
          <p:nvSpPr>
            <p:cNvPr id="6" name="TextBox 6"/>
            <p:cNvSpPr txBox="1"/>
            <p:nvPr/>
          </p:nvSpPr>
          <p:spPr>
            <a:xfrm>
              <a:off x="-3" y="948706"/>
              <a:ext cx="14157678" cy="1796572"/>
            </a:xfrm>
            <a:prstGeom prst="rect">
              <a:avLst/>
            </a:prstGeom>
          </p:spPr>
          <p:txBody>
            <a:bodyPr lIns="0" tIns="0" rIns="0" bIns="0" rtlCol="0" anchor="t">
              <a:spAutoFit/>
            </a:bodyPr>
            <a:lstStyle/>
            <a:p>
              <a:pPr marL="380990" indent="-380990" defTabSz="1219170">
                <a:buClr>
                  <a:srgbClr val="000000"/>
                </a:buClr>
                <a:buFont typeface="Arial" panose="020B0604020202020204" pitchFamily="34" charset="0"/>
                <a:buChar char="•"/>
              </a:pPr>
              <a:r>
                <a:rPr lang="en-US" sz="1733" kern="0" dirty="0">
                  <a:solidFill>
                    <a:srgbClr val="000000"/>
                  </a:solidFill>
                  <a:latin typeface="Lato "/>
                  <a:cs typeface="Arial"/>
                  <a:sym typeface="Arial"/>
                </a:rPr>
                <a:t>Wrapped in a “shell” that provides background information, e.g. databases, timelines, info boxes or links to other resources.</a:t>
              </a:r>
            </a:p>
            <a:p>
              <a:pPr marL="380990" indent="-380990" defTabSz="1219170">
                <a:buClr>
                  <a:srgbClr val="000000"/>
                </a:buClr>
                <a:buFont typeface="Arial" panose="020B0604020202020204" pitchFamily="34" charset="0"/>
                <a:buChar char="•"/>
              </a:pPr>
              <a:r>
                <a:rPr lang="en-US" sz="1733" kern="0" dirty="0">
                  <a:solidFill>
                    <a:srgbClr val="000000"/>
                  </a:solidFill>
                  <a:latin typeface="Lato "/>
                  <a:cs typeface="Arial"/>
                  <a:sym typeface="Arial"/>
                </a:rPr>
                <a:t>The information in each shell gives the reader a sense of the context of a story and where it fits in with other stories on the same topic.</a:t>
              </a:r>
            </a:p>
          </p:txBody>
        </p:sp>
        <p:sp>
          <p:nvSpPr>
            <p:cNvPr id="7" name="TextBox 7"/>
            <p:cNvSpPr txBox="1"/>
            <p:nvPr/>
          </p:nvSpPr>
          <p:spPr>
            <a:xfrm>
              <a:off x="661357" y="28575"/>
              <a:ext cx="13496320" cy="475170"/>
            </a:xfrm>
            <a:prstGeom prst="rect">
              <a:avLst/>
            </a:prstGeom>
          </p:spPr>
          <p:txBody>
            <a:bodyPr wrap="square"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Producing a multimedia story</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314865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4" y="2783837"/>
            <a:ext cx="7078841" cy="1711864"/>
            <a:chOff x="-3" y="28575"/>
            <a:chExt cx="14157682" cy="2883173"/>
          </a:xfrm>
        </p:grpSpPr>
        <p:sp>
          <p:nvSpPr>
            <p:cNvPr id="6" name="TextBox 6"/>
            <p:cNvSpPr txBox="1"/>
            <p:nvPr/>
          </p:nvSpPr>
          <p:spPr>
            <a:xfrm>
              <a:off x="-3" y="1115176"/>
              <a:ext cx="14157678" cy="1796572"/>
            </a:xfrm>
            <a:prstGeom prst="rect">
              <a:avLst/>
            </a:prstGeom>
          </p:spPr>
          <p:txBody>
            <a:bodyPr lIns="0" tIns="0" rIns="0" bIns="0" rtlCol="0" anchor="t">
              <a:spAutoFit/>
            </a:bodyPr>
            <a:lstStyle/>
            <a:p>
              <a:pPr marL="380990" indent="-380990" defTabSz="1219170">
                <a:buClr>
                  <a:srgbClr val="000000"/>
                </a:buClr>
                <a:buFont typeface="Arial" panose="020B0604020202020204" pitchFamily="34" charset="0"/>
                <a:buChar char="•"/>
              </a:pPr>
              <a:r>
                <a:rPr lang="en-US" sz="1733" kern="0" dirty="0">
                  <a:solidFill>
                    <a:srgbClr val="000000"/>
                  </a:solidFill>
                  <a:latin typeface="Lato "/>
                  <a:ea typeface="Open Sans" panose="020B0606030504020204" pitchFamily="34" charset="0"/>
                  <a:cs typeface="Open Sans" panose="020B0606030504020204" pitchFamily="34" charset="0"/>
                  <a:sym typeface="Arial"/>
                </a:rPr>
                <a:t>Not all stories make good multimedia stories</a:t>
              </a:r>
            </a:p>
            <a:p>
              <a:pPr marL="380990" indent="-380990" defTabSz="1219170">
                <a:buClr>
                  <a:srgbClr val="000000"/>
                </a:buClr>
                <a:buFont typeface="Arial" panose="020B0604020202020204" pitchFamily="34" charset="0"/>
                <a:buChar char="•"/>
              </a:pPr>
              <a:r>
                <a:rPr lang="en-US" sz="1733" kern="0" dirty="0">
                  <a:solidFill>
                    <a:srgbClr val="000000"/>
                  </a:solidFill>
                  <a:latin typeface="Lato "/>
                  <a:ea typeface="Open Sans" panose="020B0606030504020204" pitchFamily="34" charset="0"/>
                  <a:cs typeface="Open Sans" panose="020B0606030504020204" pitchFamily="34" charset="0"/>
                  <a:sym typeface="Arial"/>
                </a:rPr>
                <a:t>Multi-dimensional</a:t>
              </a:r>
            </a:p>
            <a:p>
              <a:pPr marL="380990" indent="-380990" defTabSz="1219170">
                <a:buClr>
                  <a:srgbClr val="000000"/>
                </a:buClr>
                <a:buFont typeface="Arial" panose="020B0604020202020204" pitchFamily="34" charset="0"/>
                <a:buChar char="•"/>
              </a:pPr>
              <a:r>
                <a:rPr lang="en-US" sz="1733" kern="0" dirty="0">
                  <a:solidFill>
                    <a:srgbClr val="000000"/>
                  </a:solidFill>
                  <a:latin typeface="Lato "/>
                  <a:ea typeface="Open Sans" panose="020B0606030504020204" pitchFamily="34" charset="0"/>
                  <a:cs typeface="Open Sans" panose="020B0606030504020204" pitchFamily="34" charset="0"/>
                  <a:sym typeface="Arial"/>
                </a:rPr>
                <a:t>Include action </a:t>
              </a:r>
            </a:p>
            <a:p>
              <a:pPr marL="380990" indent="-380990" defTabSz="1219170">
                <a:buClr>
                  <a:srgbClr val="000000"/>
                </a:buClr>
                <a:buFont typeface="Arial" panose="020B0604020202020204" pitchFamily="34" charset="0"/>
                <a:buChar char="•"/>
              </a:pPr>
              <a:r>
                <a:rPr lang="en-US" sz="1733" kern="0" dirty="0">
                  <a:solidFill>
                    <a:srgbClr val="000000"/>
                  </a:solidFill>
                  <a:latin typeface="Lato "/>
                  <a:ea typeface="Open Sans" panose="020B0606030504020204" pitchFamily="34" charset="0"/>
                  <a:cs typeface="Open Sans" panose="020B0606030504020204" pitchFamily="34" charset="0"/>
                  <a:sym typeface="Arial"/>
                </a:rPr>
                <a:t>Require that the reporter goes into the field</a:t>
              </a:r>
            </a:p>
          </p:txBody>
        </p:sp>
        <p:sp>
          <p:nvSpPr>
            <p:cNvPr id="7" name="TextBox 7"/>
            <p:cNvSpPr txBox="1"/>
            <p:nvPr/>
          </p:nvSpPr>
          <p:spPr>
            <a:xfrm>
              <a:off x="1" y="28575"/>
              <a:ext cx="14157678"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Producing a multimedia story</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667919" y="1759916"/>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343987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02039" y="2783838"/>
            <a:ext cx="7078841" cy="2432565"/>
            <a:chOff x="-3" y="28575"/>
            <a:chExt cx="14157682" cy="4096997"/>
          </a:xfrm>
        </p:grpSpPr>
        <p:sp>
          <p:nvSpPr>
            <p:cNvPr id="6" name="TextBox 6"/>
            <p:cNvSpPr txBox="1"/>
            <p:nvPr/>
          </p:nvSpPr>
          <p:spPr>
            <a:xfrm>
              <a:off x="-3" y="946798"/>
              <a:ext cx="14157678" cy="3178774"/>
            </a:xfrm>
            <a:prstGeom prst="rect">
              <a:avLst/>
            </a:prstGeom>
          </p:spPr>
          <p:txBody>
            <a:bodyPr lIns="0" tIns="0" rIns="0" bIns="0" rtlCol="0" anchor="t">
              <a:spAutoFit/>
            </a:bodyPr>
            <a:lstStyle/>
            <a:p>
              <a:pPr defTabSz="1219170">
                <a:buClr>
                  <a:srgbClr val="000000"/>
                </a:buClr>
              </a:pPr>
              <a:r>
                <a:rPr lang="en-US" sz="1733" kern="0" dirty="0">
                  <a:solidFill>
                    <a:srgbClr val="000000"/>
                  </a:solidFill>
                  <a:latin typeface="Lato "/>
                  <a:cs typeface="Arial"/>
                  <a:sym typeface="Arial"/>
                </a:rPr>
                <a:t>A storyboard is a sketch of how to organize a story and a list of its contents.</a:t>
              </a:r>
            </a:p>
            <a:p>
              <a:pPr defTabSz="1219170">
                <a:buClr>
                  <a:srgbClr val="000000"/>
                </a:buClr>
              </a:pPr>
              <a:r>
                <a:rPr lang="en-US" sz="1733" kern="0" dirty="0">
                  <a:solidFill>
                    <a:srgbClr val="000000"/>
                  </a:solidFill>
                  <a:latin typeface="Lato "/>
                  <a:cs typeface="Arial"/>
                  <a:sym typeface="Arial"/>
                </a:rPr>
                <a:t>A storyboard helps you:</a:t>
              </a:r>
            </a:p>
            <a:p>
              <a:pPr defTabSz="1219170">
                <a:buClr>
                  <a:srgbClr val="000000"/>
                </a:buClr>
              </a:pPr>
              <a:r>
                <a:rPr lang="en-US" sz="1733" kern="0" dirty="0">
                  <a:solidFill>
                    <a:srgbClr val="000000"/>
                  </a:solidFill>
                  <a:latin typeface="Lato "/>
                  <a:cs typeface="Arial"/>
                  <a:sym typeface="Arial"/>
                </a:rPr>
                <a:t>Define the parameters of a story within available resources and time</a:t>
              </a:r>
            </a:p>
            <a:p>
              <a:pPr defTabSz="1219170">
                <a:buClr>
                  <a:srgbClr val="000000"/>
                </a:buClr>
              </a:pPr>
              <a:r>
                <a:rPr lang="en-US" sz="1733" kern="0" dirty="0">
                  <a:solidFill>
                    <a:srgbClr val="000000"/>
                  </a:solidFill>
                  <a:latin typeface="Lato "/>
                  <a:cs typeface="Arial"/>
                  <a:sym typeface="Arial"/>
                </a:rPr>
                <a:t>Organize and focus a story</a:t>
              </a:r>
            </a:p>
            <a:p>
              <a:pPr defTabSz="1219170">
                <a:buClr>
                  <a:srgbClr val="000000"/>
                </a:buClr>
              </a:pPr>
              <a:r>
                <a:rPr lang="en-US" sz="1733" kern="0" dirty="0">
                  <a:solidFill>
                    <a:srgbClr val="000000"/>
                  </a:solidFill>
                  <a:latin typeface="Lato "/>
                  <a:cs typeface="Arial"/>
                  <a:sym typeface="Arial"/>
                </a:rPr>
                <a:t>Figure out what medium to use for each part of the story</a:t>
              </a:r>
            </a:p>
            <a:p>
              <a:pPr defTabSz="1219170">
                <a:buClr>
                  <a:srgbClr val="000000"/>
                </a:buClr>
              </a:pPr>
              <a:endParaRPr lang="en-US" sz="1867" kern="0" dirty="0">
                <a:solidFill>
                  <a:srgbClr val="FFFFFF"/>
                </a:solidFill>
                <a:latin typeface="Muli Regular"/>
                <a:cs typeface="Arial"/>
                <a:sym typeface="Arial"/>
              </a:endParaRPr>
            </a:p>
          </p:txBody>
        </p:sp>
        <p:sp>
          <p:nvSpPr>
            <p:cNvPr id="7" name="TextBox 7"/>
            <p:cNvSpPr txBox="1"/>
            <p:nvPr/>
          </p:nvSpPr>
          <p:spPr>
            <a:xfrm>
              <a:off x="1" y="28575"/>
              <a:ext cx="14157678"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A storyboard</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196864" y="1826769"/>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306986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078839" cy="2333073"/>
            <a:chOff x="0" y="28575"/>
            <a:chExt cx="14157677" cy="3929431"/>
          </a:xfrm>
        </p:grpSpPr>
        <p:sp>
          <p:nvSpPr>
            <p:cNvPr id="6" name="TextBox 6"/>
            <p:cNvSpPr txBox="1"/>
            <p:nvPr/>
          </p:nvSpPr>
          <p:spPr>
            <a:xfrm>
              <a:off x="0" y="1677517"/>
              <a:ext cx="14157677" cy="2280489"/>
            </a:xfrm>
            <a:prstGeom prst="rect">
              <a:avLst/>
            </a:prstGeom>
          </p:spPr>
          <p:txBody>
            <a:bodyPr lIns="0" tIns="0" rIns="0" bIns="0" rtlCol="0" anchor="t">
              <a:spAutoFit/>
            </a:bodyPr>
            <a:lstStyle/>
            <a:p>
              <a:pPr defTabSz="1219170">
                <a:buClr>
                  <a:srgbClr val="000000"/>
                </a:buClr>
              </a:pPr>
              <a:r>
                <a:rPr lang="en-US" sz="1733" kern="0" dirty="0">
                  <a:solidFill>
                    <a:srgbClr val="000000"/>
                  </a:solidFill>
                  <a:latin typeface="Lato "/>
                  <a:cs typeface="Arial"/>
                  <a:sym typeface="Arial"/>
                </a:rPr>
                <a:t>Decide what pieces of the story work best in video. Video is the best medium to depict action, to take a reader to a place central to the story, or to hear and see a person central to the story. other related issues raised by the story</a:t>
              </a:r>
            </a:p>
            <a:p>
              <a:pPr defTabSz="1219170">
                <a:buClr>
                  <a:srgbClr val="000000"/>
                </a:buClr>
              </a:pPr>
              <a:endParaRPr lang="en-US" sz="1867" kern="0" dirty="0">
                <a:solidFill>
                  <a:srgbClr val="FFFFFF"/>
                </a:solidFill>
                <a:latin typeface="Muli Regular"/>
                <a:cs typeface="Arial"/>
                <a:sym typeface="Arial"/>
              </a:endParaRP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Video</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91555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7"/>
            <a:ext cx="7078839" cy="2294841"/>
            <a:chOff x="0" y="28575"/>
            <a:chExt cx="14157677" cy="3865043"/>
          </a:xfrm>
        </p:grpSpPr>
        <p:sp>
          <p:nvSpPr>
            <p:cNvPr id="6" name="TextBox 6"/>
            <p:cNvSpPr txBox="1"/>
            <p:nvPr/>
          </p:nvSpPr>
          <p:spPr>
            <a:xfrm>
              <a:off x="0" y="749615"/>
              <a:ext cx="14157677" cy="3144003"/>
            </a:xfrm>
            <a:prstGeom prst="rect">
              <a:avLst/>
            </a:prstGeom>
          </p:spPr>
          <p:txBody>
            <a:bodyPr lIns="0" tIns="0" rIns="0" bIns="0" rtlCol="0" anchor="t">
              <a:spAutoFit/>
            </a:bodyPr>
            <a:lstStyle/>
            <a:p>
              <a:pPr algn="just" defTabSz="1219170">
                <a:buClr>
                  <a:srgbClr val="000000"/>
                </a:buClr>
              </a:pPr>
              <a:r>
                <a:rPr lang="en-US" sz="1733" kern="0" dirty="0">
                  <a:solidFill>
                    <a:srgbClr val="000000"/>
                  </a:solidFill>
                  <a:latin typeface="Lato "/>
                  <a:cs typeface="Arial"/>
                  <a:sym typeface="Arial"/>
                </a:rPr>
                <a:t>Decide what pieces of the story work best in still photos. Still photos are the best medium for emphasizing a strong emotion, for staying with an important point in a story, or to create a particular mood. </a:t>
              </a:r>
            </a:p>
            <a:p>
              <a:pPr algn="just" defTabSz="1219170">
                <a:buClr>
                  <a:srgbClr val="000000"/>
                </a:buClr>
              </a:pPr>
              <a:r>
                <a:rPr lang="en-US" sz="1733" kern="0" dirty="0">
                  <a:solidFill>
                    <a:srgbClr val="000000"/>
                  </a:solidFill>
                  <a:latin typeface="Lato "/>
                  <a:cs typeface="Arial"/>
                  <a:sym typeface="Arial"/>
                </a:rPr>
                <a:t>They’re often more dramatic and don’t go by as quickly as video. Still photos used in combination with audio also highlight emotions. Panorama or 360-degree photos, especially combined with audio, also immerse a reader in the location of the story.</a:t>
              </a: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Photos</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510900" y="1830148"/>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144641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62099" y="2783838"/>
            <a:ext cx="7155726" cy="1978541"/>
            <a:chOff x="-153773" y="28575"/>
            <a:chExt cx="14311452" cy="3332319"/>
          </a:xfrm>
        </p:grpSpPr>
        <p:sp>
          <p:nvSpPr>
            <p:cNvPr id="6" name="TextBox 6"/>
            <p:cNvSpPr txBox="1"/>
            <p:nvPr/>
          </p:nvSpPr>
          <p:spPr>
            <a:xfrm>
              <a:off x="-153773" y="1115178"/>
              <a:ext cx="14157678" cy="2245716"/>
            </a:xfrm>
            <a:prstGeom prst="rect">
              <a:avLst/>
            </a:prstGeom>
          </p:spPr>
          <p:txBody>
            <a:bodyPr lIns="0" tIns="0" rIns="0" bIns="0" rtlCol="0" anchor="t">
              <a:spAutoFit/>
            </a:bodyPr>
            <a:lstStyle/>
            <a:p>
              <a:pPr algn="just" defTabSz="1219170">
                <a:buClr>
                  <a:srgbClr val="000000"/>
                </a:buClr>
              </a:pPr>
              <a:r>
                <a:rPr lang="en-US" sz="1733" kern="0" dirty="0">
                  <a:solidFill>
                    <a:srgbClr val="000000"/>
                  </a:solidFill>
                  <a:latin typeface="Lato "/>
                  <a:cs typeface="Arial"/>
                  <a:sym typeface="Arial"/>
                </a:rPr>
                <a:t>Does the story need a map? Is the map a location map, or layered with other information? </a:t>
              </a:r>
            </a:p>
            <a:p>
              <a:pPr algn="just" defTabSz="1219170">
                <a:buClr>
                  <a:srgbClr val="000000"/>
                </a:buClr>
              </a:pPr>
              <a:r>
                <a:rPr lang="en-US" sz="1733" kern="0" dirty="0">
                  <a:solidFill>
                    <a:srgbClr val="000000"/>
                  </a:solidFill>
                  <a:latin typeface="Lato "/>
                  <a:cs typeface="Arial"/>
                  <a:sym typeface="Arial"/>
                </a:rPr>
                <a:t>GIS (geographic information systems) and satellite imaging Interactive GIS can personalize a story in a way impossible with text by letting readers pinpoint things in their own cities or neighborhoods.</a:t>
              </a:r>
            </a:p>
          </p:txBody>
        </p:sp>
        <p:sp>
          <p:nvSpPr>
            <p:cNvPr id="7" name="TextBox 7"/>
            <p:cNvSpPr txBox="1"/>
            <p:nvPr/>
          </p:nvSpPr>
          <p:spPr>
            <a:xfrm>
              <a:off x="1" y="28575"/>
              <a:ext cx="14157678"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Map</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095264" y="1858873"/>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314455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4" y="2783838"/>
            <a:ext cx="7078841" cy="2511892"/>
            <a:chOff x="-3" y="28575"/>
            <a:chExt cx="14157682" cy="4230603"/>
          </a:xfrm>
        </p:grpSpPr>
        <p:sp>
          <p:nvSpPr>
            <p:cNvPr id="6" name="TextBox 6"/>
            <p:cNvSpPr txBox="1"/>
            <p:nvPr/>
          </p:nvSpPr>
          <p:spPr>
            <a:xfrm>
              <a:off x="-3" y="1115178"/>
              <a:ext cx="14157678" cy="3144000"/>
            </a:xfrm>
            <a:prstGeom prst="rect">
              <a:avLst/>
            </a:prstGeom>
          </p:spPr>
          <p:txBody>
            <a:bodyPr lIns="0" tIns="0" rIns="0" bIns="0" rtlCol="0" anchor="t">
              <a:spAutoFit/>
            </a:bodyPr>
            <a:lstStyle/>
            <a:p>
              <a:pPr algn="just" defTabSz="1219170">
                <a:buClr>
                  <a:srgbClr val="000000"/>
                </a:buClr>
              </a:pPr>
              <a:r>
                <a:rPr lang="en-US" sz="1733" kern="0" dirty="0">
                  <a:solidFill>
                    <a:srgbClr val="000000"/>
                  </a:solidFill>
                  <a:latin typeface="Lato "/>
                  <a:cs typeface="Arial"/>
                  <a:sym typeface="Arial"/>
                </a:rPr>
                <a:t>What part of the story belongs in text? </a:t>
              </a:r>
            </a:p>
            <a:p>
              <a:pPr algn="just" defTabSz="1219170">
                <a:buClr>
                  <a:srgbClr val="000000"/>
                </a:buClr>
              </a:pPr>
              <a:r>
                <a:rPr lang="en-US" sz="1733" kern="0" dirty="0">
                  <a:solidFill>
                    <a:srgbClr val="000000"/>
                  </a:solidFill>
                  <a:latin typeface="Lato "/>
                  <a:cs typeface="Arial"/>
                  <a:sym typeface="Arial"/>
                </a:rPr>
                <a:t>Text can be used to describe the history of a story (sometimes in combination with photos); </a:t>
              </a:r>
            </a:p>
            <a:p>
              <a:pPr algn="just" defTabSz="1219170">
                <a:buClr>
                  <a:srgbClr val="000000"/>
                </a:buClr>
              </a:pPr>
              <a:r>
                <a:rPr lang="en-US" sz="1733" kern="0" dirty="0">
                  <a:solidFill>
                    <a:srgbClr val="000000"/>
                  </a:solidFill>
                  <a:latin typeface="Lato "/>
                  <a:cs typeface="Arial"/>
                  <a:sym typeface="Arial"/>
                </a:rPr>
                <a:t>to describe a process (sometimes in combination with graphics), or to provide first-person accounts of an event. </a:t>
              </a:r>
            </a:p>
            <a:p>
              <a:pPr algn="just" defTabSz="1219170">
                <a:buClr>
                  <a:srgbClr val="000000"/>
                </a:buClr>
              </a:pPr>
              <a:r>
                <a:rPr lang="en-US" sz="1733" kern="0" dirty="0">
                  <a:solidFill>
                    <a:srgbClr val="000000"/>
                  </a:solidFill>
                  <a:latin typeface="Lato "/>
                  <a:cs typeface="Arial"/>
                  <a:sym typeface="Arial"/>
                </a:rPr>
                <a:t>Often, text is what’s left over when you can’t convey the information with photos, video, audio or graphics.</a:t>
              </a:r>
            </a:p>
          </p:txBody>
        </p:sp>
        <p:sp>
          <p:nvSpPr>
            <p:cNvPr id="7" name="TextBox 7"/>
            <p:cNvSpPr txBox="1"/>
            <p:nvPr/>
          </p:nvSpPr>
          <p:spPr>
            <a:xfrm>
              <a:off x="1" y="28575"/>
              <a:ext cx="14157678" cy="475170"/>
            </a:xfrm>
            <a:prstGeom prst="rect">
              <a:avLst/>
            </a:prstGeom>
          </p:spPr>
          <p:txBody>
            <a:bodyPr wrap="square"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Text</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217813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2" y="2512437"/>
            <a:ext cx="7515492" cy="2978712"/>
            <a:chOff x="-9" y="-428527"/>
            <a:chExt cx="15030984" cy="5016837"/>
          </a:xfrm>
        </p:grpSpPr>
        <p:sp>
          <p:nvSpPr>
            <p:cNvPr id="6" name="TextBox 6"/>
            <p:cNvSpPr txBox="1"/>
            <p:nvPr/>
          </p:nvSpPr>
          <p:spPr>
            <a:xfrm>
              <a:off x="-9" y="273772"/>
              <a:ext cx="15030984" cy="4314538"/>
            </a:xfrm>
            <a:prstGeom prst="rect">
              <a:avLst/>
            </a:prstGeom>
          </p:spPr>
          <p:txBody>
            <a:bodyPr wrap="square" lIns="0" tIns="0" rIns="0" bIns="0" rtlCol="0" anchor="t">
              <a:spAutoFit/>
            </a:bodyPr>
            <a:lstStyle/>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Sci Jour requires not only strong narrative skills, but also equally strong visual ones.</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Science journalists must become increasingly multimedia in nature.</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Emphasis is on techniques for creating stories that are accessible and visually appealing and incorporate features that enhance engagement.</a:t>
              </a:r>
            </a:p>
          </p:txBody>
        </p:sp>
        <p:sp>
          <p:nvSpPr>
            <p:cNvPr id="7" name="TextBox 7"/>
            <p:cNvSpPr txBox="1"/>
            <p:nvPr/>
          </p:nvSpPr>
          <p:spPr>
            <a:xfrm>
              <a:off x="-5" y="-428527"/>
              <a:ext cx="14157678"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How do we work?</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086028" y="1694447"/>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Picking the tools</a:t>
            </a:r>
          </a:p>
        </p:txBody>
      </p:sp>
    </p:spTree>
    <p:extLst>
      <p:ext uri="{BB962C8B-B14F-4D97-AF65-F5344CB8AC3E}">
        <p14:creationId xmlns:p14="http://schemas.microsoft.com/office/powerpoint/2010/main" val="208673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7"/>
            <a:ext cx="7078839" cy="2211099"/>
            <a:chOff x="0" y="28575"/>
            <a:chExt cx="14157677" cy="3724000"/>
          </a:xfrm>
        </p:grpSpPr>
        <p:sp>
          <p:nvSpPr>
            <p:cNvPr id="6" name="TextBox 6"/>
            <p:cNvSpPr txBox="1"/>
            <p:nvPr/>
          </p:nvSpPr>
          <p:spPr>
            <a:xfrm>
              <a:off x="0" y="919053"/>
              <a:ext cx="14157677" cy="2833522"/>
            </a:xfrm>
            <a:prstGeom prst="rect">
              <a:avLst/>
            </a:prstGeom>
          </p:spPr>
          <p:txBody>
            <a:bodyPr lIns="0" tIns="0" rIns="0" bIns="0" rtlCol="0" anchor="t">
              <a:spAutoFit/>
            </a:bodyPr>
            <a:lstStyle/>
            <a:p>
              <a:pPr defTabSz="1219170">
                <a:lnSpc>
                  <a:spcPts val="3400"/>
                </a:lnSpc>
                <a:buClr>
                  <a:srgbClr val="000000"/>
                </a:buCl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Science journalism differs from most of the other forms of writing in that the take-home message is always presented at the beginning of the article rather than at its end. </a:t>
              </a:r>
            </a:p>
            <a:p>
              <a:pPr defTabSz="1219170">
                <a:lnSpc>
                  <a:spcPts val="3400"/>
                </a:lnSpc>
                <a:buClr>
                  <a:srgbClr val="000000"/>
                </a:buCl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That is, the article begins by summarizing what follows.</a:t>
              </a: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Writing for the press</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501664" y="181853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Picking the tools</a:t>
            </a:r>
          </a:p>
        </p:txBody>
      </p:sp>
    </p:spTree>
    <p:extLst>
      <p:ext uri="{BB962C8B-B14F-4D97-AF65-F5344CB8AC3E}">
        <p14:creationId xmlns:p14="http://schemas.microsoft.com/office/powerpoint/2010/main" val="310721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477819" y="2472515"/>
            <a:ext cx="6822383" cy="2554417"/>
          </a:xfrm>
          <a:prstGeom prst="rect">
            <a:avLst/>
          </a:prstGeom>
        </p:spPr>
        <p:txBody>
          <a:bodyPr wrap="square" lIns="0" tIns="0" rIns="0" bIns="0" rtlCol="0" anchor="t">
            <a:spAutoFit/>
          </a:bodyPr>
          <a:lstStyle/>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Summary lead (summarizes what follows)</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The simple statement (dramatic statement of the major finding)</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Bullet lead (consists of bullets followed by a summary statement)</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The narrative lead (tells a story and is followed by a summary statement)</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The surprise or paradox lead (paradoxical statement)</a:t>
            </a:r>
          </a:p>
        </p:txBody>
      </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169155" y="170321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128602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5" y="2783837"/>
            <a:ext cx="8143560" cy="2225416"/>
            <a:chOff x="0" y="28575"/>
            <a:chExt cx="16287119" cy="3748109"/>
          </a:xfrm>
        </p:grpSpPr>
        <p:sp>
          <p:nvSpPr>
            <p:cNvPr id="6" name="TextBox 6"/>
            <p:cNvSpPr txBox="1"/>
            <p:nvPr/>
          </p:nvSpPr>
          <p:spPr>
            <a:xfrm>
              <a:off x="0" y="1677517"/>
              <a:ext cx="16287119" cy="2099167"/>
            </a:xfrm>
            <a:prstGeom prst="rect">
              <a:avLst/>
            </a:prstGeom>
          </p:spPr>
          <p:txBody>
            <a:bodyPr wrap="square" lIns="0" tIns="0" rIns="0" bIns="0" rtlCol="0" anchor="t">
              <a:spAutoFit/>
            </a:bodyPr>
            <a:lstStyle/>
            <a:p>
              <a:pPr defTabSz="1219170">
                <a:lnSpc>
                  <a:spcPts val="3400"/>
                </a:lnSpc>
                <a:buClr>
                  <a:srgbClr val="000000"/>
                </a:buClr>
              </a:pPr>
              <a:r>
                <a:rPr lang="en-US" sz="1733" i="1" kern="0" dirty="0">
                  <a:solidFill>
                    <a:srgbClr val="000000"/>
                  </a:solidFill>
                  <a:latin typeface="Lato "/>
                  <a:cs typeface="Arial"/>
                  <a:sym typeface="Arial"/>
                </a:rPr>
                <a:t>Scientists have now found that lobsters use an internal magnetic compass to navigate during their annual mass migrations into deeper waters.</a:t>
              </a:r>
              <a:r>
                <a:rPr lang="fr-FR" sz="1733" i="1" kern="0" dirty="0">
                  <a:solidFill>
                    <a:srgbClr val="000000"/>
                  </a:solidFill>
                  <a:latin typeface="Lato "/>
                  <a:cs typeface="Arial"/>
                  <a:sym typeface="Arial"/>
                </a:rPr>
                <a:t> </a:t>
              </a:r>
            </a:p>
            <a:p>
              <a:pPr defTabSz="1219170">
                <a:lnSpc>
                  <a:spcPts val="3400"/>
                </a:lnSpc>
                <a:buClr>
                  <a:srgbClr val="000000"/>
                </a:buClr>
              </a:pPr>
              <a:r>
                <a:rPr lang="fr-FR" sz="1733" i="1" kern="0" dirty="0">
                  <a:solidFill>
                    <a:srgbClr val="000000"/>
                  </a:solidFill>
                  <a:latin typeface="Lato "/>
                  <a:cs typeface="Arial"/>
                  <a:sym typeface="Arial"/>
                </a:rPr>
                <a:t>Source: https://ase.tufts.edu/biology/labs/pechenik/documents/scienceJournalism.pdf</a:t>
              </a:r>
              <a:endParaRPr lang="en-US" sz="1733" i="1" kern="0" dirty="0">
                <a:solidFill>
                  <a:srgbClr val="000000"/>
                </a:solidFill>
                <a:latin typeface="Lato "/>
                <a:cs typeface="Arial"/>
                <a:sym typeface="Arial"/>
              </a:endParaRPr>
            </a:p>
          </p:txBody>
        </p:sp>
        <p:sp>
          <p:nvSpPr>
            <p:cNvPr id="7" name="TextBox 7"/>
            <p:cNvSpPr txBox="1"/>
            <p:nvPr/>
          </p:nvSpPr>
          <p:spPr>
            <a:xfrm>
              <a:off x="0" y="28575"/>
              <a:ext cx="14157675"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Example I</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2476428" y="1830149"/>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What kind of lead is that?</a:t>
            </a:r>
          </a:p>
        </p:txBody>
      </p:sp>
    </p:spTree>
    <p:extLst>
      <p:ext uri="{BB962C8B-B14F-4D97-AF65-F5344CB8AC3E}">
        <p14:creationId xmlns:p14="http://schemas.microsoft.com/office/powerpoint/2010/main" val="335241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8272869" cy="3159509"/>
            <a:chOff x="0" y="28575"/>
            <a:chExt cx="16545738" cy="5321339"/>
          </a:xfrm>
        </p:grpSpPr>
        <p:sp>
          <p:nvSpPr>
            <p:cNvPr id="6" name="TextBox 6"/>
            <p:cNvSpPr txBox="1"/>
            <p:nvPr/>
          </p:nvSpPr>
          <p:spPr>
            <a:xfrm>
              <a:off x="0" y="1022525"/>
              <a:ext cx="16545738" cy="4327389"/>
            </a:xfrm>
            <a:prstGeom prst="rect">
              <a:avLst/>
            </a:prstGeom>
          </p:spPr>
          <p:txBody>
            <a:bodyPr wrap="square" lIns="0" tIns="0" rIns="0" bIns="0" rtlCol="0" anchor="t">
              <a:spAutoFit/>
            </a:bodyPr>
            <a:lstStyle/>
            <a:p>
              <a:pPr algn="just" defTabSz="1219170">
                <a:lnSpc>
                  <a:spcPts val="3400"/>
                </a:lnSpc>
                <a:buClr>
                  <a:srgbClr val="000000"/>
                </a:buClr>
              </a:pPr>
              <a:r>
                <a:rPr lang="en-US" sz="1733" i="1" kern="0" dirty="0">
                  <a:solidFill>
                    <a:srgbClr val="000000"/>
                  </a:solidFill>
                  <a:latin typeface="Lato "/>
                  <a:cs typeface="Arial"/>
                  <a:sym typeface="Arial"/>
                </a:rPr>
                <a:t>In a recent report published in the journal Nature, Professors Tia-Lynn Ashman and Daniel J. Schoen present the remarkable finding that plants time their production of flowers in much the same way that</a:t>
              </a:r>
            </a:p>
            <a:p>
              <a:pPr algn="just" defTabSz="1219170">
                <a:lnSpc>
                  <a:spcPts val="3400"/>
                </a:lnSpc>
                <a:buClr>
                  <a:srgbClr val="000000"/>
                </a:buClr>
              </a:pPr>
              <a:r>
                <a:rPr lang="en-US" sz="1733" i="1" kern="0" dirty="0">
                  <a:solidFill>
                    <a:srgbClr val="000000"/>
                  </a:solidFill>
                  <a:latin typeface="Lato "/>
                  <a:cs typeface="Arial"/>
                  <a:sym typeface="Arial"/>
                </a:rPr>
                <a:t>people run efficient.</a:t>
              </a:r>
            </a:p>
            <a:p>
              <a:pPr algn="just" defTabSz="1219170">
                <a:lnSpc>
                  <a:spcPts val="3400"/>
                </a:lnSpc>
                <a:buClr>
                  <a:srgbClr val="000000"/>
                </a:buClr>
              </a:pPr>
              <a:r>
                <a:rPr lang="fr-FR" sz="1733" i="1" kern="0" dirty="0">
                  <a:solidFill>
                    <a:srgbClr val="000000"/>
                  </a:solidFill>
                  <a:latin typeface="Lato "/>
                  <a:cs typeface="Arial"/>
                  <a:sym typeface="Arial"/>
                </a:rPr>
                <a:t>Source: https://ase.tufts.edu/biology/labs/pechenik/documents/scienceJournalism.pdf</a:t>
              </a:r>
              <a:endParaRPr lang="en-US" sz="1733" i="1" kern="0" dirty="0">
                <a:solidFill>
                  <a:srgbClr val="000000"/>
                </a:solidFill>
                <a:latin typeface="Lato "/>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p:txBody>
        </p:sp>
        <p:sp>
          <p:nvSpPr>
            <p:cNvPr id="7" name="TextBox 7"/>
            <p:cNvSpPr txBox="1"/>
            <p:nvPr/>
          </p:nvSpPr>
          <p:spPr>
            <a:xfrm>
              <a:off x="0" y="28575"/>
              <a:ext cx="14157678"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Example II</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1469664" y="1667553"/>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What kind of lead is that?</a:t>
            </a:r>
          </a:p>
        </p:txBody>
      </p:sp>
    </p:spTree>
    <p:extLst>
      <p:ext uri="{BB962C8B-B14F-4D97-AF65-F5344CB8AC3E}">
        <p14:creationId xmlns:p14="http://schemas.microsoft.com/office/powerpoint/2010/main" val="194299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69819" y="2334402"/>
            <a:ext cx="9781308" cy="3317735"/>
            <a:chOff x="0" y="28575"/>
            <a:chExt cx="17658353" cy="6146221"/>
          </a:xfrm>
        </p:grpSpPr>
        <p:sp>
          <p:nvSpPr>
            <p:cNvPr id="6" name="TextBox 6"/>
            <p:cNvSpPr txBox="1"/>
            <p:nvPr/>
          </p:nvSpPr>
          <p:spPr>
            <a:xfrm>
              <a:off x="0" y="641564"/>
              <a:ext cx="17658353" cy="5533232"/>
            </a:xfrm>
            <a:prstGeom prst="rect">
              <a:avLst/>
            </a:prstGeom>
          </p:spPr>
          <p:txBody>
            <a:bodyPr wrap="square" lIns="0" tIns="0" rIns="0" bIns="0" rtlCol="0" anchor="t">
              <a:spAutoFit/>
            </a:bodyPr>
            <a:lstStyle/>
            <a:p>
              <a:pPr algn="just" defTabSz="1219170">
                <a:lnSpc>
                  <a:spcPts val="3400"/>
                </a:lnSpc>
                <a:buClr>
                  <a:srgbClr val="000000"/>
                </a:buClr>
              </a:pPr>
              <a:r>
                <a:rPr lang="en-US" sz="1600" i="1" kern="0" dirty="0">
                  <a:solidFill>
                    <a:srgbClr val="000000"/>
                  </a:solidFill>
                  <a:latin typeface="Lato "/>
                  <a:cs typeface="Arial"/>
                  <a:sym typeface="Arial"/>
                </a:rPr>
                <a:t>Biologists have for years spent many tedious hours training animals to perform simple tasks, by rewarding the desired behavior and punishing the undesired behavior. Now it seems that at least some animals may learn far more quickly by simply watching each other than by being trained by humans.</a:t>
              </a:r>
            </a:p>
            <a:p>
              <a:pPr algn="just" defTabSz="1219170">
                <a:lnSpc>
                  <a:spcPts val="3400"/>
                </a:lnSpc>
                <a:buClr>
                  <a:srgbClr val="000000"/>
                </a:buClr>
              </a:pPr>
              <a:r>
                <a:rPr lang="en-US" sz="1600" i="1" kern="0" dirty="0">
                  <a:solidFill>
                    <a:srgbClr val="000000"/>
                  </a:solidFill>
                  <a:latin typeface="Lato "/>
                  <a:cs typeface="Arial"/>
                  <a:sym typeface="Arial"/>
                </a:rPr>
                <a:t>Two Italian scientists, Professor Graziano </a:t>
              </a:r>
              <a:r>
                <a:rPr lang="en-US" sz="1600" i="1" kern="0" dirty="0" err="1">
                  <a:solidFill>
                    <a:srgbClr val="000000"/>
                  </a:solidFill>
                  <a:latin typeface="Lato "/>
                  <a:cs typeface="Arial"/>
                  <a:sym typeface="Arial"/>
                </a:rPr>
                <a:t>Fiorito</a:t>
              </a:r>
              <a:r>
                <a:rPr lang="en-US" sz="1600" i="1" kern="0" dirty="0">
                  <a:solidFill>
                    <a:srgbClr val="000000"/>
                  </a:solidFill>
                  <a:latin typeface="Lato "/>
                  <a:cs typeface="Arial"/>
                  <a:sym typeface="Arial"/>
                </a:rPr>
                <a:t> and Professor Pietro Scotto, announced in a recent issue of the research journal Science, that the common octopus can not only be trained to distinguish between objects of different colors, but can in fact learn to make these distinctions even more quickly by simply watching each other.</a:t>
              </a:r>
            </a:p>
            <a:p>
              <a:pPr algn="just" defTabSz="1219170">
                <a:lnSpc>
                  <a:spcPts val="3400"/>
                </a:lnSpc>
                <a:buClr>
                  <a:srgbClr val="000000"/>
                </a:buClr>
              </a:pPr>
              <a:r>
                <a:rPr lang="fr-FR" sz="1600" i="1" kern="0" dirty="0">
                  <a:solidFill>
                    <a:srgbClr val="000000"/>
                  </a:solidFill>
                  <a:latin typeface="Lato "/>
                  <a:cs typeface="Arial"/>
                  <a:sym typeface="Arial"/>
                </a:rPr>
                <a:t>Source: https://ase.tufts.edu/biology/labs/pechenik/documents/scienceJournalism.pdf</a:t>
              </a:r>
              <a:endParaRPr lang="en-US" sz="1600" i="1" kern="0" dirty="0">
                <a:solidFill>
                  <a:srgbClr val="000000"/>
                </a:solidFill>
                <a:latin typeface="Lato "/>
                <a:cs typeface="Arial"/>
                <a:sym typeface="Arial"/>
              </a:endParaRPr>
            </a:p>
          </p:txBody>
        </p:sp>
        <p:sp>
          <p:nvSpPr>
            <p:cNvPr id="7" name="TextBox 7"/>
            <p:cNvSpPr txBox="1"/>
            <p:nvPr/>
          </p:nvSpPr>
          <p:spPr>
            <a:xfrm>
              <a:off x="0" y="28575"/>
              <a:ext cx="14157677" cy="522654"/>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Example III</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1469664" y="1667552"/>
            <a:ext cx="7078840" cy="654025"/>
          </a:xfrm>
          <a:prstGeom prst="rect">
            <a:avLst/>
          </a:prstGeom>
        </p:spPr>
        <p:txBody>
          <a:bodyPr lIns="0" tIns="0" rIns="0" bIns="0" rtlCol="0" anchor="t">
            <a:spAutoFit/>
          </a:bodyPr>
          <a:lstStyle/>
          <a:p>
            <a:pPr defTabSz="1219170">
              <a:lnSpc>
                <a:spcPts val="5133"/>
              </a:lnSpc>
              <a:buClr>
                <a:srgbClr val="000000"/>
              </a:buClr>
            </a:pPr>
            <a:r>
              <a:rPr lang="en-US" sz="4667" kern="0" dirty="0">
                <a:solidFill>
                  <a:srgbClr val="1B1A1A"/>
                </a:solidFill>
                <a:latin typeface="Lato "/>
                <a:cs typeface="Arial"/>
                <a:sym typeface="Arial"/>
              </a:rPr>
              <a:t>What kind of lead is that?</a:t>
            </a:r>
          </a:p>
        </p:txBody>
      </p:sp>
    </p:spTree>
    <p:extLst>
      <p:ext uri="{BB962C8B-B14F-4D97-AF65-F5344CB8AC3E}">
        <p14:creationId xmlns:p14="http://schemas.microsoft.com/office/powerpoint/2010/main" val="139561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81773" y="2458646"/>
            <a:ext cx="7078842" cy="2533321"/>
            <a:chOff x="142783" y="-250884"/>
            <a:chExt cx="14157684" cy="4266694"/>
          </a:xfrm>
        </p:grpSpPr>
        <p:sp>
          <p:nvSpPr>
            <p:cNvPr id="6" name="TextBox 6"/>
            <p:cNvSpPr txBox="1"/>
            <p:nvPr/>
          </p:nvSpPr>
          <p:spPr>
            <a:xfrm>
              <a:off x="142783" y="447938"/>
              <a:ext cx="14157678" cy="3567872"/>
            </a:xfrm>
            <a:prstGeom prst="rect">
              <a:avLst/>
            </a:prstGeom>
          </p:spPr>
          <p:txBody>
            <a:bodyPr lIns="0" tIns="0" rIns="0" bIns="0" rtlCol="0" anchor="t">
              <a:spAutoFit/>
            </a:bodyPr>
            <a:lstStyle/>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What basic question are you asking in your research?</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How did you start doing research in this area?</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What do you enjoy most about doing research?</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What is the most surprising thing you have found out so far?</a:t>
              </a:r>
            </a:p>
            <a:p>
              <a:pPr marL="380990" indent="-380990" defTabSz="1219170">
                <a:lnSpc>
                  <a:spcPts val="3400"/>
                </a:lnSpc>
                <a:buClr>
                  <a:srgbClr val="000000"/>
                </a:buClr>
                <a:buFont typeface="Arial" panose="020B0604020202020204" pitchFamily="34" charset="0"/>
                <a:buChar char="•"/>
              </a:pPr>
              <a:r>
                <a:rPr lang="en-US" sz="1733" kern="0" dirty="0">
                  <a:solidFill>
                    <a:srgbClr val="000000"/>
                  </a:solidFill>
                  <a:latin typeface="Lato "/>
                  <a:cs typeface="Arial"/>
                  <a:sym typeface="Arial"/>
                </a:rPr>
                <a:t>How did you find that out?</a:t>
              </a:r>
            </a:p>
          </p:txBody>
        </p:sp>
        <p:sp>
          <p:nvSpPr>
            <p:cNvPr id="7" name="TextBox 7"/>
            <p:cNvSpPr txBox="1"/>
            <p:nvPr/>
          </p:nvSpPr>
          <p:spPr>
            <a:xfrm>
              <a:off x="142789" y="-250884"/>
              <a:ext cx="14157678"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Interview based science journalism</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2724726" y="1667552"/>
            <a:ext cx="5823777" cy="654025"/>
          </a:xfrm>
          <a:prstGeom prst="rect">
            <a:avLst/>
          </a:prstGeom>
        </p:spPr>
        <p:txBody>
          <a:bodyPr wrap="square" lIns="0" tIns="0" rIns="0" bIns="0" rtlCol="0" anchor="t">
            <a:spAutoFit/>
          </a:bodyPr>
          <a:lstStyle/>
          <a:p>
            <a:pPr defTabSz="1219170">
              <a:lnSpc>
                <a:spcPts val="5133"/>
              </a:lnSpc>
              <a:buClr>
                <a:srgbClr val="000000"/>
              </a:buClr>
            </a:pPr>
            <a:r>
              <a:rPr lang="en-US" sz="4667" kern="0" dirty="0">
                <a:solidFill>
                  <a:srgbClr val="1B1A1A"/>
                </a:solidFill>
                <a:latin typeface="Lato "/>
                <a:cs typeface="Arial"/>
                <a:sym typeface="Arial"/>
              </a:rPr>
              <a:t>Writing for the press</a:t>
            </a:r>
          </a:p>
        </p:txBody>
      </p:sp>
    </p:spTree>
    <p:extLst>
      <p:ext uri="{BB962C8B-B14F-4D97-AF65-F5344CB8AC3E}">
        <p14:creationId xmlns:p14="http://schemas.microsoft.com/office/powerpoint/2010/main" val="13402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078839" cy="1978541"/>
            <a:chOff x="0" y="28575"/>
            <a:chExt cx="14157677" cy="3332321"/>
          </a:xfrm>
        </p:grpSpPr>
        <p:sp>
          <p:nvSpPr>
            <p:cNvPr id="6" name="TextBox 6"/>
            <p:cNvSpPr txBox="1"/>
            <p:nvPr/>
          </p:nvSpPr>
          <p:spPr>
            <a:xfrm>
              <a:off x="0" y="1115179"/>
              <a:ext cx="14157677" cy="2245717"/>
            </a:xfrm>
            <a:prstGeom prst="rect">
              <a:avLst/>
            </a:prstGeom>
          </p:spPr>
          <p:txBody>
            <a:bodyPr lIns="0" tIns="0" rIns="0" bIns="0" rtlCol="0" anchor="t">
              <a:spAutoFit/>
            </a:bodyPr>
            <a:lstStyle/>
            <a:p>
              <a:pPr marL="380990" indent="-380990" defTabSz="1219170">
                <a:buClr>
                  <a:srgbClr val="000000"/>
                </a:buClr>
                <a:buFont typeface="Arial" panose="020B0604020202020204" pitchFamily="34" charset="0"/>
                <a:buChar char="•"/>
              </a:pPr>
              <a:r>
                <a:rPr lang="en-US" sz="1733" kern="0" dirty="0">
                  <a:solidFill>
                    <a:srgbClr val="000000"/>
                  </a:solidFill>
                  <a:latin typeface="Lato "/>
                  <a:cs typeface="Arial"/>
                  <a:sym typeface="Arial"/>
                </a:rPr>
                <a:t>Combination of text, photographs, video clips, audio, graphics etc.</a:t>
              </a:r>
            </a:p>
            <a:p>
              <a:pPr marL="380990" indent="-380990" defTabSz="1219170">
                <a:buClr>
                  <a:srgbClr val="000000"/>
                </a:buClr>
                <a:buFont typeface="Arial" panose="020B0604020202020204" pitchFamily="34" charset="0"/>
                <a:buChar char="•"/>
              </a:pPr>
              <a:r>
                <a:rPr lang="en-US" sz="1733" kern="0" dirty="0">
                  <a:solidFill>
                    <a:srgbClr val="000000"/>
                  </a:solidFill>
                  <a:latin typeface="Lato "/>
                  <a:cs typeface="Arial"/>
                  <a:sym typeface="Arial"/>
                </a:rPr>
                <a:t>Presented in a non-linear format</a:t>
              </a:r>
            </a:p>
            <a:p>
              <a:pPr marL="380990" indent="-380990" defTabSz="1219170">
                <a:buClr>
                  <a:srgbClr val="000000"/>
                </a:buClr>
                <a:buFont typeface="Arial" panose="020B0604020202020204" pitchFamily="34" charset="0"/>
                <a:buChar char="•"/>
              </a:pPr>
              <a:r>
                <a:rPr lang="en-US" sz="1733" kern="0" dirty="0">
                  <a:solidFill>
                    <a:srgbClr val="000000"/>
                  </a:solidFill>
                  <a:latin typeface="Lato "/>
                  <a:cs typeface="Arial"/>
                  <a:sym typeface="Arial"/>
                </a:rPr>
                <a:t>Information in each medium is complementary</a:t>
              </a:r>
            </a:p>
            <a:p>
              <a:pPr marL="380990" indent="-380990" defTabSz="1219170">
                <a:buClr>
                  <a:srgbClr val="000000"/>
                </a:buClr>
                <a:buFont typeface="Arial" panose="020B0604020202020204" pitchFamily="34" charset="0"/>
                <a:buChar char="•"/>
              </a:pPr>
              <a:r>
                <a:rPr lang="en-US" sz="1733" kern="0" dirty="0">
                  <a:solidFill>
                    <a:srgbClr val="000000"/>
                  </a:solidFill>
                  <a:latin typeface="Lato "/>
                  <a:cs typeface="Arial"/>
                  <a:sym typeface="Arial"/>
                </a:rPr>
                <a:t>The key is using the media form in the most compelling and informative way</a:t>
              </a:r>
            </a:p>
          </p:txBody>
        </p:sp>
        <p:sp>
          <p:nvSpPr>
            <p:cNvPr id="7" name="TextBox 7"/>
            <p:cNvSpPr txBox="1"/>
            <p:nvPr/>
          </p:nvSpPr>
          <p:spPr>
            <a:xfrm>
              <a:off x="0" y="28575"/>
              <a:ext cx="14157677" cy="475171"/>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
                  <a:cs typeface="Arial"/>
                  <a:sym typeface="Arial"/>
                </a:rPr>
                <a:t>Producing a multimedia story</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325090" y="1819304"/>
            <a:ext cx="6608868" cy="599780"/>
          </a:xfrm>
          <a:prstGeom prst="rect">
            <a:avLst/>
          </a:prstGeom>
        </p:spPr>
        <p:txBody>
          <a:bodyPr wrap="square" lIns="0" tIns="0" rIns="0" bIns="0" rtlCol="0" anchor="t">
            <a:spAutoFit/>
          </a:bodyPr>
          <a:lstStyle/>
          <a:p>
            <a:pPr defTabSz="1219170">
              <a:lnSpc>
                <a:spcPts val="5133"/>
              </a:lnSpc>
              <a:buClr>
                <a:srgbClr val="000000"/>
              </a:buClr>
            </a:pPr>
            <a:r>
              <a:rPr lang="en-US" sz="4000" kern="0" dirty="0">
                <a:solidFill>
                  <a:srgbClr val="1B1A1A"/>
                </a:solidFill>
                <a:latin typeface="Lato "/>
                <a:cs typeface="Arial"/>
                <a:sym typeface="Arial"/>
              </a:rPr>
              <a:t>Picking the tools</a:t>
            </a:r>
          </a:p>
        </p:txBody>
      </p:sp>
    </p:spTree>
    <p:extLst>
      <p:ext uri="{BB962C8B-B14F-4D97-AF65-F5344CB8AC3E}">
        <p14:creationId xmlns:p14="http://schemas.microsoft.com/office/powerpoint/2010/main" val="19512162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973</Words>
  <Application>Microsoft Office PowerPoint</Application>
  <PresentationFormat>Ευρεία οθόνη</PresentationFormat>
  <Paragraphs>87</Paragraphs>
  <Slides>16</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Lato</vt:lpstr>
      <vt:lpstr>Lato </vt:lpstr>
      <vt:lpstr>Muli Regular</vt:lpstr>
      <vt:lpstr>Simple Light</vt:lpstr>
      <vt:lpstr>      Reporting/Producing news stories for scientific issues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Reporting/Producing news stories for scientific issues </dc:title>
  <dc:creator>Sokratis Moutidis</dc:creator>
  <cp:lastModifiedBy>Sokratis Moutidis</cp:lastModifiedBy>
  <cp:revision>1</cp:revision>
  <dcterms:created xsi:type="dcterms:W3CDTF">2022-05-06T11:46:49Z</dcterms:created>
  <dcterms:modified xsi:type="dcterms:W3CDTF">2022-05-06T11:49:03Z</dcterms:modified>
</cp:coreProperties>
</file>