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sldIdLst>
    <p:sldId id="257" r:id="rId2"/>
    <p:sldId id="260" r:id="rId3"/>
    <p:sldId id="261" r:id="rId4"/>
    <p:sldId id="262" r:id="rId5"/>
    <p:sldId id="271" r:id="rId6"/>
    <p:sldId id="263" r:id="rId7"/>
    <p:sldId id="291" r:id="rId8"/>
    <p:sldId id="294" r:id="rId9"/>
    <p:sldId id="314" r:id="rId10"/>
    <p:sldId id="315" r:id="rId11"/>
    <p:sldId id="264" r:id="rId12"/>
    <p:sldId id="274" r:id="rId13"/>
    <p:sldId id="301" r:id="rId14"/>
    <p:sldId id="305" r:id="rId15"/>
    <p:sldId id="306" r:id="rId16"/>
    <p:sldId id="289" r:id="rId17"/>
    <p:sldId id="268" r:id="rId18"/>
    <p:sldId id="269" r:id="rId19"/>
    <p:sldId id="270" r:id="rId20"/>
    <p:sldId id="285" r:id="rId21"/>
    <p:sldId id="286" r:id="rId22"/>
    <p:sldId id="287" r:id="rId23"/>
    <p:sldId id="304" r:id="rId24"/>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25" autoAdjust="0"/>
    <p:restoredTop sz="94660"/>
  </p:normalViewPr>
  <p:slideViewPr>
    <p:cSldViewPr snapToGrid="0">
      <p:cViewPr varScale="1">
        <p:scale>
          <a:sx n="105" d="100"/>
          <a:sy n="105" d="100"/>
        </p:scale>
        <p:origin x="120" y="21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D0ECBFC-6C14-4F0D-B760-34E5BB6A482F}" type="datetimeFigureOut">
              <a:rPr lang="el-GR" smtClean="0"/>
              <a:t>9/5/2022</a:t>
            </a:fld>
            <a:endParaRPr lang="el-GR"/>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76F67F-CE1D-4494-8BD8-08AB74BAC089}" type="slidenum">
              <a:rPr lang="el-GR" smtClean="0"/>
              <a:t>‹#›</a:t>
            </a:fld>
            <a:endParaRPr lang="el-GR"/>
          </a:p>
        </p:txBody>
      </p:sp>
    </p:spTree>
    <p:extLst>
      <p:ext uri="{BB962C8B-B14F-4D97-AF65-F5344CB8AC3E}">
        <p14:creationId xmlns:p14="http://schemas.microsoft.com/office/powerpoint/2010/main" val="14302808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381000" y="685800"/>
            <a:ext cx="6096000" cy="3429000"/>
          </a:xfrm>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B15CFB41-F5ED-4418-B88F-01B419328B19}" type="slidenum">
              <a:rPr kumimoji="0" lang="el-GR" sz="1400" b="0" i="0" u="none" strike="noStrike" kern="0" cap="none" spc="0" normalizeH="0" baseline="0" noProof="0" smtClean="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8</a:t>
            </a:fld>
            <a:endParaRPr kumimoji="0" lang="el-GR"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0051027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381000" y="685800"/>
            <a:ext cx="6096000" cy="3429000"/>
          </a:xfrm>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B15CFB41-F5ED-4418-B88F-01B419328B19}" type="slidenum">
              <a:rPr kumimoji="0" lang="el-GR" sz="1400" b="0" i="0" u="none" strike="noStrike" kern="0" cap="none" spc="0" normalizeH="0" baseline="0" noProof="0" smtClean="0">
                <a:ln>
                  <a:noFill/>
                </a:ln>
                <a:solidFill>
                  <a:srgbClr val="000000"/>
                </a:solidFill>
                <a:effectLst/>
                <a:uLnTx/>
                <a:uFillTx/>
                <a:latin typeface="Arial"/>
                <a:ea typeface="+mn-ea"/>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20</a:t>
            </a:fld>
            <a:endParaRPr kumimoji="0" lang="el-GR"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35365191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381000" y="685800"/>
            <a:ext cx="6096000" cy="3429000"/>
          </a:xfrm>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B15CFB41-F5ED-4418-B88F-01B419328B19}" type="slidenum">
              <a:rPr kumimoji="0" lang="el-GR" sz="1400" b="0" i="0" u="none" strike="noStrike" kern="0" cap="none" spc="0" normalizeH="0" baseline="0" noProof="0" smtClean="0">
                <a:ln>
                  <a:noFill/>
                </a:ln>
                <a:solidFill>
                  <a:srgbClr val="000000"/>
                </a:solidFill>
                <a:effectLst/>
                <a:uLnTx/>
                <a:uFillTx/>
                <a:latin typeface="Arial"/>
                <a:ea typeface="+mn-ea"/>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21</a:t>
            </a:fld>
            <a:endParaRPr kumimoji="0" lang="el-GR"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11549706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381000" y="685800"/>
            <a:ext cx="6096000" cy="3429000"/>
          </a:xfrm>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B15CFB41-F5ED-4418-B88F-01B419328B19}" type="slidenum">
              <a:rPr kumimoji="0" lang="el-GR" sz="1400" b="0" i="0" u="none" strike="noStrike" kern="0" cap="none" spc="0" normalizeH="0" baseline="0" noProof="0" smtClean="0">
                <a:ln>
                  <a:noFill/>
                </a:ln>
                <a:solidFill>
                  <a:srgbClr val="000000"/>
                </a:solidFill>
                <a:effectLst/>
                <a:uLnTx/>
                <a:uFillTx/>
                <a:latin typeface="Arial"/>
                <a:ea typeface="+mn-ea"/>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22</a:t>
            </a:fld>
            <a:endParaRPr kumimoji="0" lang="el-GR"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42206894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381000" y="685800"/>
            <a:ext cx="6096000" cy="3429000"/>
          </a:xfrm>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B15CFB41-F5ED-4418-B88F-01B419328B19}" type="slidenum">
              <a:rPr kumimoji="0" lang="el-GR" sz="1400" b="0" i="0" u="none" strike="noStrike" kern="0" cap="none" spc="0" normalizeH="0" baseline="0" noProof="0" smtClean="0">
                <a:ln>
                  <a:noFill/>
                </a:ln>
                <a:solidFill>
                  <a:srgbClr val="000000"/>
                </a:solidFill>
                <a:effectLst/>
                <a:uLnTx/>
                <a:uFillTx/>
                <a:latin typeface="Arial"/>
                <a:ea typeface="+mn-ea"/>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23</a:t>
            </a:fld>
            <a:endParaRPr kumimoji="0" lang="el-GR"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243824822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0" y="867133"/>
            <a:ext cx="7328800" cy="2736800"/>
          </a:xfrm>
          <a:prstGeom prst="rect">
            <a:avLst/>
          </a:prstGeom>
          <a:solidFill>
            <a:srgbClr val="FFFFFF"/>
          </a:solidFill>
          <a:ln>
            <a:noFill/>
          </a:ln>
        </p:spPr>
        <p:txBody>
          <a:bodyPr spcFirstLastPara="1" wrap="square" lIns="360000" tIns="91425" rIns="91425" bIns="91425" anchor="b" anchorCtr="0">
            <a:noAutofit/>
          </a:bodyPr>
          <a:lstStyle>
            <a:lvl1pPr lvl="0">
              <a:spcBef>
                <a:spcPts val="0"/>
              </a:spcBef>
              <a:spcAft>
                <a:spcPts val="0"/>
              </a:spcAft>
              <a:buClr>
                <a:srgbClr val="000000"/>
              </a:buClr>
              <a:buSzPts val="4000"/>
              <a:buNone/>
              <a:defRPr sz="5333">
                <a:solidFill>
                  <a:srgbClr val="000000"/>
                </a:solidFill>
              </a:defRPr>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11" name="Google Shape;11;p2"/>
          <p:cNvSpPr txBox="1">
            <a:spLocks noGrp="1"/>
          </p:cNvSpPr>
          <p:nvPr>
            <p:ph type="subTitle" idx="1"/>
          </p:nvPr>
        </p:nvSpPr>
        <p:spPr>
          <a:xfrm>
            <a:off x="67" y="3603933"/>
            <a:ext cx="7328800" cy="1157200"/>
          </a:xfrm>
          <a:prstGeom prst="rect">
            <a:avLst/>
          </a:prstGeom>
          <a:solidFill>
            <a:srgbClr val="FFFFFF"/>
          </a:solidFill>
          <a:ln>
            <a:noFill/>
          </a:ln>
        </p:spPr>
        <p:txBody>
          <a:bodyPr spcFirstLastPara="1" wrap="square" lIns="360000" tIns="91425" rIns="91425" bIns="91425" anchor="t" anchorCtr="0">
            <a:noAutofit/>
          </a:bodyPr>
          <a:lstStyle>
            <a:lvl1pPr lvl="0">
              <a:lnSpc>
                <a:spcPct val="100000"/>
              </a:lnSpc>
              <a:spcBef>
                <a:spcPts val="0"/>
              </a:spcBef>
              <a:spcAft>
                <a:spcPts val="0"/>
              </a:spcAft>
              <a:buClr>
                <a:srgbClr val="363F83"/>
              </a:buClr>
              <a:buSzPts val="2000"/>
              <a:buNone/>
              <a:defRPr sz="2667">
                <a:solidFill>
                  <a:srgbClr val="363F83"/>
                </a:solidFill>
              </a:defRPr>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pic>
        <p:nvPicPr>
          <p:cNvPr id="12" name="Google Shape;12;p2"/>
          <p:cNvPicPr preferRelativeResize="0"/>
          <p:nvPr/>
        </p:nvPicPr>
        <p:blipFill rotWithShape="1">
          <a:blip r:embed="rId2">
            <a:alphaModFix/>
          </a:blip>
          <a:srcRect l="9173"/>
          <a:stretch/>
        </p:blipFill>
        <p:spPr>
          <a:xfrm>
            <a:off x="7575200" y="3482767"/>
            <a:ext cx="4580200" cy="3375221"/>
          </a:xfrm>
          <a:prstGeom prst="rect">
            <a:avLst/>
          </a:prstGeom>
          <a:noFill/>
          <a:ln>
            <a:noFill/>
          </a:ln>
        </p:spPr>
      </p:pic>
      <p:sp>
        <p:nvSpPr>
          <p:cNvPr id="13" name="Google Shape;13;p2"/>
          <p:cNvSpPr txBox="1"/>
          <p:nvPr/>
        </p:nvSpPr>
        <p:spPr>
          <a:xfrm>
            <a:off x="3076517" y="5646651"/>
            <a:ext cx="4580000" cy="737600"/>
          </a:xfrm>
          <a:prstGeom prst="rect">
            <a:avLst/>
          </a:prstGeom>
          <a:noFill/>
          <a:ln>
            <a:noFill/>
          </a:ln>
        </p:spPr>
        <p:txBody>
          <a:bodyPr spcFirstLastPara="1" wrap="square" lIns="121900" tIns="121900" rIns="121900" bIns="121900" anchor="t" anchorCtr="0">
            <a:noAutofit/>
          </a:bodyPr>
          <a:lstStyle/>
          <a:p>
            <a:pPr marL="0" lvl="0" indent="0" algn="l" rtl="0">
              <a:spcBef>
                <a:spcPts val="0"/>
              </a:spcBef>
              <a:spcAft>
                <a:spcPts val="0"/>
              </a:spcAft>
              <a:buNone/>
            </a:pPr>
            <a:r>
              <a:rPr lang="de" sz="1200">
                <a:latin typeface="Lato"/>
                <a:ea typeface="Lato"/>
                <a:cs typeface="Lato"/>
                <a:sym typeface="Lato"/>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1200">
              <a:latin typeface="Lato"/>
              <a:ea typeface="Lato"/>
              <a:cs typeface="Lato"/>
              <a:sym typeface="Lato"/>
            </a:endParaRPr>
          </a:p>
        </p:txBody>
      </p:sp>
      <p:pic>
        <p:nvPicPr>
          <p:cNvPr id="14" name="Google Shape;14;p2"/>
          <p:cNvPicPr preferRelativeResize="0"/>
          <p:nvPr/>
        </p:nvPicPr>
        <p:blipFill rotWithShape="1">
          <a:blip r:embed="rId3">
            <a:alphaModFix/>
          </a:blip>
          <a:srcRect t="14999" b="18338"/>
          <a:stretch/>
        </p:blipFill>
        <p:spPr>
          <a:xfrm>
            <a:off x="7328800" y="552701"/>
            <a:ext cx="4655733" cy="1745399"/>
          </a:xfrm>
          <a:prstGeom prst="rect">
            <a:avLst/>
          </a:prstGeom>
          <a:noFill/>
          <a:ln>
            <a:noFill/>
          </a:ln>
        </p:spPr>
      </p:pic>
      <p:pic>
        <p:nvPicPr>
          <p:cNvPr id="15" name="Google Shape;15;p2"/>
          <p:cNvPicPr preferRelativeResize="0"/>
          <p:nvPr/>
        </p:nvPicPr>
        <p:blipFill>
          <a:blip r:embed="rId4">
            <a:alphaModFix/>
          </a:blip>
          <a:stretch>
            <a:fillRect/>
          </a:stretch>
        </p:blipFill>
        <p:spPr>
          <a:xfrm>
            <a:off x="175367" y="5858401"/>
            <a:ext cx="2901151" cy="630567"/>
          </a:xfrm>
          <a:prstGeom prst="rect">
            <a:avLst/>
          </a:prstGeom>
          <a:noFill/>
          <a:ln>
            <a:noFill/>
          </a:ln>
        </p:spPr>
      </p:pic>
      <p:sp>
        <p:nvSpPr>
          <p:cNvPr id="16" name="Google Shape;16;p2"/>
          <p:cNvSpPr txBox="1"/>
          <p:nvPr/>
        </p:nvSpPr>
        <p:spPr>
          <a:xfrm>
            <a:off x="8585967" y="1844300"/>
            <a:ext cx="3288400" cy="1157200"/>
          </a:xfrm>
          <a:prstGeom prst="rect">
            <a:avLst/>
          </a:prstGeom>
          <a:noFill/>
          <a:ln>
            <a:noFill/>
          </a:ln>
        </p:spPr>
        <p:txBody>
          <a:bodyPr spcFirstLastPara="1" wrap="square" lIns="121900" tIns="121900" rIns="121900" bIns="121900" anchor="t" anchorCtr="0">
            <a:noAutofit/>
          </a:bodyPr>
          <a:lstStyle/>
          <a:p>
            <a:pPr marL="0" lvl="0" indent="0" algn="l" rtl="0">
              <a:lnSpc>
                <a:spcPct val="100000"/>
              </a:lnSpc>
              <a:spcBef>
                <a:spcPts val="0"/>
              </a:spcBef>
              <a:spcAft>
                <a:spcPts val="0"/>
              </a:spcAft>
              <a:buClr>
                <a:schemeClr val="dk1"/>
              </a:buClr>
              <a:buSzPts val="1100"/>
              <a:buFont typeface="Arial"/>
              <a:buNone/>
            </a:pPr>
            <a:r>
              <a:rPr lang="de" sz="1733">
                <a:solidFill>
                  <a:schemeClr val="dk1"/>
                </a:solidFill>
                <a:latin typeface="Lato"/>
                <a:ea typeface="Lato"/>
                <a:cs typeface="Lato"/>
                <a:sym typeface="Lato"/>
              </a:rPr>
              <a:t>Enhancing Research</a:t>
            </a:r>
            <a:endParaRPr sz="1733">
              <a:solidFill>
                <a:schemeClr val="dk1"/>
              </a:solidFill>
              <a:latin typeface="Lato"/>
              <a:ea typeface="Lato"/>
              <a:cs typeface="Lato"/>
              <a:sym typeface="Lato"/>
            </a:endParaRPr>
          </a:p>
          <a:p>
            <a:pPr marL="0" lvl="0" indent="0" algn="l" rtl="0">
              <a:lnSpc>
                <a:spcPct val="100000"/>
              </a:lnSpc>
              <a:spcBef>
                <a:spcPts val="0"/>
              </a:spcBef>
              <a:spcAft>
                <a:spcPts val="0"/>
              </a:spcAft>
              <a:buNone/>
            </a:pPr>
            <a:r>
              <a:rPr lang="de" sz="1733">
                <a:solidFill>
                  <a:schemeClr val="dk1"/>
                </a:solidFill>
                <a:latin typeface="Lato"/>
                <a:ea typeface="Lato"/>
                <a:cs typeface="Lato"/>
                <a:sym typeface="Lato"/>
              </a:rPr>
              <a:t>Understanding through Media</a:t>
            </a:r>
            <a:endParaRPr sz="2267">
              <a:latin typeface="Lato"/>
              <a:ea typeface="Lato"/>
              <a:cs typeface="Lato"/>
              <a:sym typeface="Lato"/>
            </a:endParaRPr>
          </a:p>
        </p:txBody>
      </p:sp>
    </p:spTree>
    <p:extLst>
      <p:ext uri="{BB962C8B-B14F-4D97-AF65-F5344CB8AC3E}">
        <p14:creationId xmlns:p14="http://schemas.microsoft.com/office/powerpoint/2010/main" val="20244275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0"/>
        <p:cNvGrpSpPr/>
        <p:nvPr/>
      </p:nvGrpSpPr>
      <p:grpSpPr>
        <a:xfrm>
          <a:off x="0" y="0"/>
          <a:ext cx="0" cy="0"/>
          <a:chOff x="0" y="0"/>
          <a:chExt cx="0" cy="0"/>
        </a:xfrm>
      </p:grpSpPr>
      <p:pic>
        <p:nvPicPr>
          <p:cNvPr id="71" name="Google Shape;71;p12"/>
          <p:cNvPicPr preferRelativeResize="0"/>
          <p:nvPr/>
        </p:nvPicPr>
        <p:blipFill rotWithShape="1">
          <a:blip r:embed="rId2">
            <a:alphaModFix/>
          </a:blip>
          <a:srcRect t="14999" b="18338"/>
          <a:stretch/>
        </p:blipFill>
        <p:spPr>
          <a:xfrm>
            <a:off x="9239609" y="1"/>
            <a:ext cx="2952393" cy="1106833"/>
          </a:xfrm>
          <a:prstGeom prst="rect">
            <a:avLst/>
          </a:prstGeom>
          <a:noFill/>
          <a:ln>
            <a:noFill/>
          </a:ln>
        </p:spPr>
      </p:pic>
      <p:pic>
        <p:nvPicPr>
          <p:cNvPr id="72" name="Google Shape;72;p12"/>
          <p:cNvPicPr preferRelativeResize="0"/>
          <p:nvPr/>
        </p:nvPicPr>
        <p:blipFill>
          <a:blip r:embed="rId3">
            <a:alphaModFix/>
          </a:blip>
          <a:stretch>
            <a:fillRect/>
          </a:stretch>
        </p:blipFill>
        <p:spPr>
          <a:xfrm>
            <a:off x="224567" y="6036418"/>
            <a:ext cx="2901151" cy="630567"/>
          </a:xfrm>
          <a:prstGeom prst="rect">
            <a:avLst/>
          </a:prstGeom>
          <a:noFill/>
          <a:ln>
            <a:noFill/>
          </a:ln>
        </p:spPr>
      </p:pic>
      <p:sp>
        <p:nvSpPr>
          <p:cNvPr id="73" name="Google Shape;73;p12"/>
          <p:cNvSpPr txBox="1">
            <a:spLocks noGrp="1"/>
          </p:cNvSpPr>
          <p:nvPr>
            <p:ph type="sldNum" idx="12"/>
          </p:nvPr>
        </p:nvSpPr>
        <p:spPr>
          <a:xfrm>
            <a:off x="11044977" y="6187956"/>
            <a:ext cx="731600" cy="524800"/>
          </a:xfrm>
          <a:prstGeom prst="rect">
            <a:avLst/>
          </a:prstGeom>
        </p:spPr>
        <p:txBody>
          <a:bodyPr spcFirstLastPara="1" wrap="square" lIns="91425" tIns="91425" rIns="91425" bIns="91425" anchor="ctr" anchorCtr="0">
            <a:noAutofit/>
          </a:bodyPr>
          <a:lstStyle>
            <a:lvl1pPr lvl="0" rtl="0">
              <a:buNone/>
              <a:defRPr sz="1200">
                <a:latin typeface="Lato"/>
                <a:ea typeface="Lato"/>
                <a:cs typeface="Lato"/>
                <a:sym typeface="Lato"/>
              </a:defRPr>
            </a:lvl1pPr>
            <a:lvl2pPr lvl="1" rtl="0">
              <a:buNone/>
              <a:defRPr sz="1200">
                <a:latin typeface="Lato"/>
                <a:ea typeface="Lato"/>
                <a:cs typeface="Lato"/>
                <a:sym typeface="Lato"/>
              </a:defRPr>
            </a:lvl2pPr>
            <a:lvl3pPr lvl="2" rtl="0">
              <a:buNone/>
              <a:defRPr sz="1200">
                <a:latin typeface="Lato"/>
                <a:ea typeface="Lato"/>
                <a:cs typeface="Lato"/>
                <a:sym typeface="Lato"/>
              </a:defRPr>
            </a:lvl3pPr>
            <a:lvl4pPr lvl="3" rtl="0">
              <a:buNone/>
              <a:defRPr sz="1200">
                <a:latin typeface="Lato"/>
                <a:ea typeface="Lato"/>
                <a:cs typeface="Lato"/>
                <a:sym typeface="Lato"/>
              </a:defRPr>
            </a:lvl4pPr>
            <a:lvl5pPr lvl="4" rtl="0">
              <a:buNone/>
              <a:defRPr sz="1200">
                <a:latin typeface="Lato"/>
                <a:ea typeface="Lato"/>
                <a:cs typeface="Lato"/>
                <a:sym typeface="Lato"/>
              </a:defRPr>
            </a:lvl5pPr>
            <a:lvl6pPr lvl="5" rtl="0">
              <a:buNone/>
              <a:defRPr sz="1200">
                <a:latin typeface="Lato"/>
                <a:ea typeface="Lato"/>
                <a:cs typeface="Lato"/>
                <a:sym typeface="Lato"/>
              </a:defRPr>
            </a:lvl6pPr>
            <a:lvl7pPr lvl="6" rtl="0">
              <a:buNone/>
              <a:defRPr sz="1200">
                <a:latin typeface="Lato"/>
                <a:ea typeface="Lato"/>
                <a:cs typeface="Lato"/>
                <a:sym typeface="Lato"/>
              </a:defRPr>
            </a:lvl7pPr>
            <a:lvl8pPr lvl="7" rtl="0">
              <a:buNone/>
              <a:defRPr sz="1200">
                <a:latin typeface="Lato"/>
                <a:ea typeface="Lato"/>
                <a:cs typeface="Lato"/>
                <a:sym typeface="Lato"/>
              </a:defRPr>
            </a:lvl8pPr>
            <a:lvl9pPr lvl="8" rtl="0">
              <a:buNone/>
              <a:defRPr sz="1200">
                <a:latin typeface="Lato"/>
                <a:ea typeface="Lato"/>
                <a:cs typeface="Lato"/>
                <a:sym typeface="Lato"/>
              </a:defRPr>
            </a:lvl9pPr>
          </a:lstStyle>
          <a:p>
            <a:fld id="{00000000-1234-1234-1234-123412341234}" type="slidenum">
              <a:rPr lang="de" smtClean="0"/>
              <a:pPr/>
              <a:t>‹#›</a:t>
            </a:fld>
            <a:endParaRPr lang="de"/>
          </a:p>
        </p:txBody>
      </p:sp>
    </p:spTree>
    <p:extLst>
      <p:ext uri="{BB962C8B-B14F-4D97-AF65-F5344CB8AC3E}">
        <p14:creationId xmlns:p14="http://schemas.microsoft.com/office/powerpoint/2010/main" val="37127534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415600" y="2867800"/>
            <a:ext cx="11360800" cy="11224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48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pic>
        <p:nvPicPr>
          <p:cNvPr id="19" name="Google Shape;19;p3"/>
          <p:cNvPicPr preferRelativeResize="0"/>
          <p:nvPr/>
        </p:nvPicPr>
        <p:blipFill rotWithShape="1">
          <a:blip r:embed="rId2">
            <a:alphaModFix/>
          </a:blip>
          <a:srcRect t="14999" b="18338"/>
          <a:stretch/>
        </p:blipFill>
        <p:spPr>
          <a:xfrm>
            <a:off x="9239609" y="1"/>
            <a:ext cx="2952393" cy="1106833"/>
          </a:xfrm>
          <a:prstGeom prst="rect">
            <a:avLst/>
          </a:prstGeom>
          <a:noFill/>
          <a:ln>
            <a:noFill/>
          </a:ln>
        </p:spPr>
      </p:pic>
      <p:pic>
        <p:nvPicPr>
          <p:cNvPr id="20" name="Google Shape;20;p3"/>
          <p:cNvPicPr preferRelativeResize="0"/>
          <p:nvPr/>
        </p:nvPicPr>
        <p:blipFill>
          <a:blip r:embed="rId3">
            <a:alphaModFix/>
          </a:blip>
          <a:stretch>
            <a:fillRect/>
          </a:stretch>
        </p:blipFill>
        <p:spPr>
          <a:xfrm>
            <a:off x="224567" y="6036418"/>
            <a:ext cx="2901151" cy="630567"/>
          </a:xfrm>
          <a:prstGeom prst="rect">
            <a:avLst/>
          </a:prstGeom>
          <a:noFill/>
          <a:ln>
            <a:noFill/>
          </a:ln>
        </p:spPr>
      </p:pic>
      <p:sp>
        <p:nvSpPr>
          <p:cNvPr id="21" name="Google Shape;21;p3"/>
          <p:cNvSpPr txBox="1">
            <a:spLocks noGrp="1"/>
          </p:cNvSpPr>
          <p:nvPr>
            <p:ph type="sldNum" idx="12"/>
          </p:nvPr>
        </p:nvSpPr>
        <p:spPr>
          <a:xfrm>
            <a:off x="11044977" y="6187956"/>
            <a:ext cx="731600" cy="524800"/>
          </a:xfrm>
          <a:prstGeom prst="rect">
            <a:avLst/>
          </a:prstGeom>
        </p:spPr>
        <p:txBody>
          <a:bodyPr spcFirstLastPara="1" wrap="square" lIns="91425" tIns="91425" rIns="91425" bIns="91425" anchor="ctr" anchorCtr="0">
            <a:noAutofit/>
          </a:bodyPr>
          <a:lstStyle>
            <a:lvl1pPr lvl="0" rtl="0">
              <a:buNone/>
              <a:defRPr sz="1200">
                <a:latin typeface="Lato"/>
                <a:ea typeface="Lato"/>
                <a:cs typeface="Lato"/>
                <a:sym typeface="Lato"/>
              </a:defRPr>
            </a:lvl1pPr>
            <a:lvl2pPr lvl="1" rtl="0">
              <a:buNone/>
              <a:defRPr sz="1200">
                <a:latin typeface="Lato"/>
                <a:ea typeface="Lato"/>
                <a:cs typeface="Lato"/>
                <a:sym typeface="Lato"/>
              </a:defRPr>
            </a:lvl2pPr>
            <a:lvl3pPr lvl="2" rtl="0">
              <a:buNone/>
              <a:defRPr sz="1200">
                <a:latin typeface="Lato"/>
                <a:ea typeface="Lato"/>
                <a:cs typeface="Lato"/>
                <a:sym typeface="Lato"/>
              </a:defRPr>
            </a:lvl3pPr>
            <a:lvl4pPr lvl="3" rtl="0">
              <a:buNone/>
              <a:defRPr sz="1200">
                <a:latin typeface="Lato"/>
                <a:ea typeface="Lato"/>
                <a:cs typeface="Lato"/>
                <a:sym typeface="Lato"/>
              </a:defRPr>
            </a:lvl4pPr>
            <a:lvl5pPr lvl="4" rtl="0">
              <a:buNone/>
              <a:defRPr sz="1200">
                <a:latin typeface="Lato"/>
                <a:ea typeface="Lato"/>
                <a:cs typeface="Lato"/>
                <a:sym typeface="Lato"/>
              </a:defRPr>
            </a:lvl5pPr>
            <a:lvl6pPr lvl="5" rtl="0">
              <a:buNone/>
              <a:defRPr sz="1200">
                <a:latin typeface="Lato"/>
                <a:ea typeface="Lato"/>
                <a:cs typeface="Lato"/>
                <a:sym typeface="Lato"/>
              </a:defRPr>
            </a:lvl6pPr>
            <a:lvl7pPr lvl="6" rtl="0">
              <a:buNone/>
              <a:defRPr sz="1200">
                <a:latin typeface="Lato"/>
                <a:ea typeface="Lato"/>
                <a:cs typeface="Lato"/>
                <a:sym typeface="Lato"/>
              </a:defRPr>
            </a:lvl7pPr>
            <a:lvl8pPr lvl="7" rtl="0">
              <a:buNone/>
              <a:defRPr sz="1200">
                <a:latin typeface="Lato"/>
                <a:ea typeface="Lato"/>
                <a:cs typeface="Lato"/>
                <a:sym typeface="Lato"/>
              </a:defRPr>
            </a:lvl8pPr>
            <a:lvl9pPr lvl="8" rtl="0">
              <a:buNone/>
              <a:defRPr sz="1200">
                <a:latin typeface="Lato"/>
                <a:ea typeface="Lato"/>
                <a:cs typeface="Lato"/>
                <a:sym typeface="Lato"/>
              </a:defRPr>
            </a:lvl9pPr>
          </a:lstStyle>
          <a:p>
            <a:fld id="{00000000-1234-1234-1234-123412341234}" type="slidenum">
              <a:rPr lang="de" smtClean="0"/>
              <a:pPr/>
              <a:t>‹#›</a:t>
            </a:fld>
            <a:endParaRPr lang="de"/>
          </a:p>
        </p:txBody>
      </p:sp>
    </p:spTree>
    <p:extLst>
      <p:ext uri="{BB962C8B-B14F-4D97-AF65-F5344CB8AC3E}">
        <p14:creationId xmlns:p14="http://schemas.microsoft.com/office/powerpoint/2010/main" val="41722865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8"/>
        <p:cNvGrpSpPr/>
        <p:nvPr/>
      </p:nvGrpSpPr>
      <p:grpSpPr>
        <a:xfrm>
          <a:off x="0" y="0"/>
          <a:ext cx="0" cy="0"/>
          <a:chOff x="0" y="0"/>
          <a:chExt cx="0" cy="0"/>
        </a:xfrm>
      </p:grpSpPr>
      <p:sp>
        <p:nvSpPr>
          <p:cNvPr id="29" name="Google Shape;29;p5"/>
          <p:cNvSpPr txBox="1">
            <a:spLocks noGrp="1"/>
          </p:cNvSpPr>
          <p:nvPr>
            <p:ph type="title"/>
          </p:nvPr>
        </p:nvSpPr>
        <p:spPr>
          <a:xfrm>
            <a:off x="415600" y="449000"/>
            <a:ext cx="90704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0" name="Google Shape;30;p5"/>
          <p:cNvSpPr txBox="1">
            <a:spLocks noGrp="1"/>
          </p:cNvSpPr>
          <p:nvPr>
            <p:ph type="body" idx="1"/>
          </p:nvPr>
        </p:nvSpPr>
        <p:spPr>
          <a:xfrm>
            <a:off x="415600" y="1729333"/>
            <a:ext cx="5333200" cy="4219200"/>
          </a:xfrm>
          <a:prstGeom prst="rect">
            <a:avLst/>
          </a:prstGeom>
          <a:solidFill>
            <a:srgbClr val="FFFFFF"/>
          </a:solidFill>
        </p:spPr>
        <p:txBody>
          <a:bodyPr spcFirstLastPara="1" wrap="square" lIns="91425" tIns="91425" rIns="91425" bIns="91425" anchor="t" anchorCtr="0">
            <a:noAutofit/>
          </a:bodyPr>
          <a:lstStyle>
            <a:lvl1pPr marL="609585" lvl="0" indent="-423323">
              <a:spcBef>
                <a:spcPts val="0"/>
              </a:spcBef>
              <a:spcAft>
                <a:spcPts val="0"/>
              </a:spcAft>
              <a:buSzPts val="1400"/>
              <a:buChar char="●"/>
              <a:defRPr sz="1867"/>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31" name="Google Shape;31;p5"/>
          <p:cNvSpPr txBox="1">
            <a:spLocks noGrp="1"/>
          </p:cNvSpPr>
          <p:nvPr>
            <p:ph type="body" idx="2"/>
          </p:nvPr>
        </p:nvSpPr>
        <p:spPr>
          <a:xfrm>
            <a:off x="6443200" y="1729433"/>
            <a:ext cx="5333200" cy="4219200"/>
          </a:xfrm>
          <a:prstGeom prst="rect">
            <a:avLst/>
          </a:prstGeom>
          <a:solidFill>
            <a:srgbClr val="FFFFFF"/>
          </a:solidFill>
        </p:spPr>
        <p:txBody>
          <a:bodyPr spcFirstLastPara="1" wrap="square" lIns="91425" tIns="91425" rIns="91425" bIns="91425" anchor="t" anchorCtr="0">
            <a:noAutofit/>
          </a:bodyPr>
          <a:lstStyle>
            <a:lvl1pPr marL="609585" lvl="0" indent="-423323">
              <a:spcBef>
                <a:spcPts val="0"/>
              </a:spcBef>
              <a:spcAft>
                <a:spcPts val="0"/>
              </a:spcAft>
              <a:buSzPts val="1400"/>
              <a:buChar char="●"/>
              <a:defRPr sz="1867"/>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pic>
        <p:nvPicPr>
          <p:cNvPr id="32" name="Google Shape;32;p5"/>
          <p:cNvPicPr preferRelativeResize="0"/>
          <p:nvPr/>
        </p:nvPicPr>
        <p:blipFill rotWithShape="1">
          <a:blip r:embed="rId2">
            <a:alphaModFix/>
          </a:blip>
          <a:srcRect t="14999" b="18338"/>
          <a:stretch/>
        </p:blipFill>
        <p:spPr>
          <a:xfrm>
            <a:off x="9239609" y="1"/>
            <a:ext cx="2952393" cy="1106833"/>
          </a:xfrm>
          <a:prstGeom prst="rect">
            <a:avLst/>
          </a:prstGeom>
          <a:noFill/>
          <a:ln>
            <a:noFill/>
          </a:ln>
        </p:spPr>
      </p:pic>
      <p:pic>
        <p:nvPicPr>
          <p:cNvPr id="33" name="Google Shape;33;p5"/>
          <p:cNvPicPr preferRelativeResize="0"/>
          <p:nvPr/>
        </p:nvPicPr>
        <p:blipFill>
          <a:blip r:embed="rId3">
            <a:alphaModFix/>
          </a:blip>
          <a:stretch>
            <a:fillRect/>
          </a:stretch>
        </p:blipFill>
        <p:spPr>
          <a:xfrm>
            <a:off x="224567" y="6036418"/>
            <a:ext cx="2901151" cy="630567"/>
          </a:xfrm>
          <a:prstGeom prst="rect">
            <a:avLst/>
          </a:prstGeom>
          <a:noFill/>
          <a:ln>
            <a:noFill/>
          </a:ln>
        </p:spPr>
      </p:pic>
      <p:sp>
        <p:nvSpPr>
          <p:cNvPr id="34" name="Google Shape;34;p5"/>
          <p:cNvSpPr txBox="1">
            <a:spLocks noGrp="1"/>
          </p:cNvSpPr>
          <p:nvPr>
            <p:ph type="sldNum" idx="12"/>
          </p:nvPr>
        </p:nvSpPr>
        <p:spPr>
          <a:xfrm>
            <a:off x="11044977" y="6187956"/>
            <a:ext cx="731600" cy="524800"/>
          </a:xfrm>
          <a:prstGeom prst="rect">
            <a:avLst/>
          </a:prstGeom>
        </p:spPr>
        <p:txBody>
          <a:bodyPr spcFirstLastPara="1" wrap="square" lIns="91425" tIns="91425" rIns="91425" bIns="91425" anchor="ctr" anchorCtr="0">
            <a:noAutofit/>
          </a:bodyPr>
          <a:lstStyle>
            <a:lvl1pPr lvl="0" rtl="0">
              <a:buNone/>
              <a:defRPr sz="1200">
                <a:latin typeface="Lato"/>
                <a:ea typeface="Lato"/>
                <a:cs typeface="Lato"/>
                <a:sym typeface="Lato"/>
              </a:defRPr>
            </a:lvl1pPr>
            <a:lvl2pPr lvl="1" rtl="0">
              <a:buNone/>
              <a:defRPr sz="1200">
                <a:latin typeface="Lato"/>
                <a:ea typeface="Lato"/>
                <a:cs typeface="Lato"/>
                <a:sym typeface="Lato"/>
              </a:defRPr>
            </a:lvl2pPr>
            <a:lvl3pPr lvl="2" rtl="0">
              <a:buNone/>
              <a:defRPr sz="1200">
                <a:latin typeface="Lato"/>
                <a:ea typeface="Lato"/>
                <a:cs typeface="Lato"/>
                <a:sym typeface="Lato"/>
              </a:defRPr>
            </a:lvl3pPr>
            <a:lvl4pPr lvl="3" rtl="0">
              <a:buNone/>
              <a:defRPr sz="1200">
                <a:latin typeface="Lato"/>
                <a:ea typeface="Lato"/>
                <a:cs typeface="Lato"/>
                <a:sym typeface="Lato"/>
              </a:defRPr>
            </a:lvl4pPr>
            <a:lvl5pPr lvl="4" rtl="0">
              <a:buNone/>
              <a:defRPr sz="1200">
                <a:latin typeface="Lato"/>
                <a:ea typeface="Lato"/>
                <a:cs typeface="Lato"/>
                <a:sym typeface="Lato"/>
              </a:defRPr>
            </a:lvl5pPr>
            <a:lvl6pPr lvl="5" rtl="0">
              <a:buNone/>
              <a:defRPr sz="1200">
                <a:latin typeface="Lato"/>
                <a:ea typeface="Lato"/>
                <a:cs typeface="Lato"/>
                <a:sym typeface="Lato"/>
              </a:defRPr>
            </a:lvl6pPr>
            <a:lvl7pPr lvl="6" rtl="0">
              <a:buNone/>
              <a:defRPr sz="1200">
                <a:latin typeface="Lato"/>
                <a:ea typeface="Lato"/>
                <a:cs typeface="Lato"/>
                <a:sym typeface="Lato"/>
              </a:defRPr>
            </a:lvl7pPr>
            <a:lvl8pPr lvl="7" rtl="0">
              <a:buNone/>
              <a:defRPr sz="1200">
                <a:latin typeface="Lato"/>
                <a:ea typeface="Lato"/>
                <a:cs typeface="Lato"/>
                <a:sym typeface="Lato"/>
              </a:defRPr>
            </a:lvl8pPr>
            <a:lvl9pPr lvl="8" rtl="0">
              <a:buNone/>
              <a:defRPr sz="1200">
                <a:latin typeface="Lato"/>
                <a:ea typeface="Lato"/>
                <a:cs typeface="Lato"/>
                <a:sym typeface="Lato"/>
              </a:defRPr>
            </a:lvl9pPr>
          </a:lstStyle>
          <a:p>
            <a:fld id="{00000000-1234-1234-1234-123412341234}" type="slidenum">
              <a:rPr lang="de" smtClean="0"/>
              <a:pPr/>
              <a:t>‹#›</a:t>
            </a:fld>
            <a:endParaRPr lang="de"/>
          </a:p>
        </p:txBody>
      </p:sp>
    </p:spTree>
    <p:extLst>
      <p:ext uri="{BB962C8B-B14F-4D97-AF65-F5344CB8AC3E}">
        <p14:creationId xmlns:p14="http://schemas.microsoft.com/office/powerpoint/2010/main" val="2822193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35"/>
        <p:cNvGrpSpPr/>
        <p:nvPr/>
      </p:nvGrpSpPr>
      <p:grpSpPr>
        <a:xfrm>
          <a:off x="0" y="0"/>
          <a:ext cx="0" cy="0"/>
          <a:chOff x="0" y="0"/>
          <a:chExt cx="0" cy="0"/>
        </a:xfrm>
      </p:grpSpPr>
      <p:sp>
        <p:nvSpPr>
          <p:cNvPr id="36" name="Google Shape;36;p6"/>
          <p:cNvSpPr txBox="1">
            <a:spLocks noGrp="1"/>
          </p:cNvSpPr>
          <p:nvPr>
            <p:ph type="title"/>
          </p:nvPr>
        </p:nvSpPr>
        <p:spPr>
          <a:xfrm>
            <a:off x="415600" y="449000"/>
            <a:ext cx="90704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pic>
        <p:nvPicPr>
          <p:cNvPr id="37" name="Google Shape;37;p6"/>
          <p:cNvPicPr preferRelativeResize="0"/>
          <p:nvPr/>
        </p:nvPicPr>
        <p:blipFill rotWithShape="1">
          <a:blip r:embed="rId2">
            <a:alphaModFix/>
          </a:blip>
          <a:srcRect t="14999" b="18338"/>
          <a:stretch/>
        </p:blipFill>
        <p:spPr>
          <a:xfrm>
            <a:off x="9239609" y="1"/>
            <a:ext cx="2952393" cy="1106833"/>
          </a:xfrm>
          <a:prstGeom prst="rect">
            <a:avLst/>
          </a:prstGeom>
          <a:noFill/>
          <a:ln>
            <a:noFill/>
          </a:ln>
        </p:spPr>
      </p:pic>
      <p:pic>
        <p:nvPicPr>
          <p:cNvPr id="38" name="Google Shape;38;p6"/>
          <p:cNvPicPr preferRelativeResize="0"/>
          <p:nvPr/>
        </p:nvPicPr>
        <p:blipFill>
          <a:blip r:embed="rId3">
            <a:alphaModFix/>
          </a:blip>
          <a:stretch>
            <a:fillRect/>
          </a:stretch>
        </p:blipFill>
        <p:spPr>
          <a:xfrm>
            <a:off x="224567" y="6036418"/>
            <a:ext cx="2901151" cy="630567"/>
          </a:xfrm>
          <a:prstGeom prst="rect">
            <a:avLst/>
          </a:prstGeom>
          <a:noFill/>
          <a:ln>
            <a:noFill/>
          </a:ln>
        </p:spPr>
      </p:pic>
      <p:sp>
        <p:nvSpPr>
          <p:cNvPr id="39" name="Google Shape;39;p6"/>
          <p:cNvSpPr txBox="1">
            <a:spLocks noGrp="1"/>
          </p:cNvSpPr>
          <p:nvPr>
            <p:ph type="sldNum" idx="12"/>
          </p:nvPr>
        </p:nvSpPr>
        <p:spPr>
          <a:xfrm>
            <a:off x="11044977" y="6187956"/>
            <a:ext cx="731600" cy="524800"/>
          </a:xfrm>
          <a:prstGeom prst="rect">
            <a:avLst/>
          </a:prstGeom>
        </p:spPr>
        <p:txBody>
          <a:bodyPr spcFirstLastPara="1" wrap="square" lIns="91425" tIns="91425" rIns="91425" bIns="91425" anchor="ctr" anchorCtr="0">
            <a:noAutofit/>
          </a:bodyPr>
          <a:lstStyle>
            <a:lvl1pPr lvl="0" rtl="0">
              <a:buNone/>
              <a:defRPr sz="1200">
                <a:latin typeface="Lato"/>
                <a:ea typeface="Lato"/>
                <a:cs typeface="Lato"/>
                <a:sym typeface="Lato"/>
              </a:defRPr>
            </a:lvl1pPr>
            <a:lvl2pPr lvl="1" rtl="0">
              <a:buNone/>
              <a:defRPr sz="1200">
                <a:latin typeface="Lato"/>
                <a:ea typeface="Lato"/>
                <a:cs typeface="Lato"/>
                <a:sym typeface="Lato"/>
              </a:defRPr>
            </a:lvl2pPr>
            <a:lvl3pPr lvl="2" rtl="0">
              <a:buNone/>
              <a:defRPr sz="1200">
                <a:latin typeface="Lato"/>
                <a:ea typeface="Lato"/>
                <a:cs typeface="Lato"/>
                <a:sym typeface="Lato"/>
              </a:defRPr>
            </a:lvl3pPr>
            <a:lvl4pPr lvl="3" rtl="0">
              <a:buNone/>
              <a:defRPr sz="1200">
                <a:latin typeface="Lato"/>
                <a:ea typeface="Lato"/>
                <a:cs typeface="Lato"/>
                <a:sym typeface="Lato"/>
              </a:defRPr>
            </a:lvl4pPr>
            <a:lvl5pPr lvl="4" rtl="0">
              <a:buNone/>
              <a:defRPr sz="1200">
                <a:latin typeface="Lato"/>
                <a:ea typeface="Lato"/>
                <a:cs typeface="Lato"/>
                <a:sym typeface="Lato"/>
              </a:defRPr>
            </a:lvl5pPr>
            <a:lvl6pPr lvl="5" rtl="0">
              <a:buNone/>
              <a:defRPr sz="1200">
                <a:latin typeface="Lato"/>
                <a:ea typeface="Lato"/>
                <a:cs typeface="Lato"/>
                <a:sym typeface="Lato"/>
              </a:defRPr>
            </a:lvl6pPr>
            <a:lvl7pPr lvl="6" rtl="0">
              <a:buNone/>
              <a:defRPr sz="1200">
                <a:latin typeface="Lato"/>
                <a:ea typeface="Lato"/>
                <a:cs typeface="Lato"/>
                <a:sym typeface="Lato"/>
              </a:defRPr>
            </a:lvl7pPr>
            <a:lvl8pPr lvl="7" rtl="0">
              <a:buNone/>
              <a:defRPr sz="1200">
                <a:latin typeface="Lato"/>
                <a:ea typeface="Lato"/>
                <a:cs typeface="Lato"/>
                <a:sym typeface="Lato"/>
              </a:defRPr>
            </a:lvl8pPr>
            <a:lvl9pPr lvl="8" rtl="0">
              <a:buNone/>
              <a:defRPr sz="1200">
                <a:latin typeface="Lato"/>
                <a:ea typeface="Lato"/>
                <a:cs typeface="Lato"/>
                <a:sym typeface="Lato"/>
              </a:defRPr>
            </a:lvl9pPr>
          </a:lstStyle>
          <a:p>
            <a:fld id="{00000000-1234-1234-1234-123412341234}" type="slidenum">
              <a:rPr lang="de" smtClean="0"/>
              <a:pPr/>
              <a:t>‹#›</a:t>
            </a:fld>
            <a:endParaRPr lang="de"/>
          </a:p>
        </p:txBody>
      </p:sp>
    </p:spTree>
    <p:extLst>
      <p:ext uri="{BB962C8B-B14F-4D97-AF65-F5344CB8AC3E}">
        <p14:creationId xmlns:p14="http://schemas.microsoft.com/office/powerpoint/2010/main" val="23836781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40"/>
        <p:cNvGrpSpPr/>
        <p:nvPr/>
      </p:nvGrpSpPr>
      <p:grpSpPr>
        <a:xfrm>
          <a:off x="0" y="0"/>
          <a:ext cx="0" cy="0"/>
          <a:chOff x="0" y="0"/>
          <a:chExt cx="0" cy="0"/>
        </a:xfrm>
      </p:grpSpPr>
      <p:sp>
        <p:nvSpPr>
          <p:cNvPr id="41" name="Google Shape;41;p7"/>
          <p:cNvSpPr txBox="1">
            <a:spLocks noGrp="1"/>
          </p:cNvSpPr>
          <p:nvPr>
            <p:ph type="title"/>
          </p:nvPr>
        </p:nvSpPr>
        <p:spPr>
          <a:xfrm>
            <a:off x="415600" y="719567"/>
            <a:ext cx="8009600" cy="10076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3200"/>
            </a:lvl1pPr>
            <a:lvl2pPr lvl="1">
              <a:spcBef>
                <a:spcPts val="0"/>
              </a:spcBef>
              <a:spcAft>
                <a:spcPts val="0"/>
              </a:spcAft>
              <a:buSzPts val="2400"/>
              <a:buNone/>
              <a:defRPr sz="3200"/>
            </a:lvl2pPr>
            <a:lvl3pPr lvl="2">
              <a:spcBef>
                <a:spcPts val="0"/>
              </a:spcBef>
              <a:spcAft>
                <a:spcPts val="0"/>
              </a:spcAft>
              <a:buSzPts val="2400"/>
              <a:buNone/>
              <a:defRPr sz="3200"/>
            </a:lvl3pPr>
            <a:lvl4pPr lvl="3">
              <a:spcBef>
                <a:spcPts val="0"/>
              </a:spcBef>
              <a:spcAft>
                <a:spcPts val="0"/>
              </a:spcAft>
              <a:buSzPts val="2400"/>
              <a:buNone/>
              <a:defRPr sz="3200"/>
            </a:lvl4pPr>
            <a:lvl5pPr lvl="4">
              <a:spcBef>
                <a:spcPts val="0"/>
              </a:spcBef>
              <a:spcAft>
                <a:spcPts val="0"/>
              </a:spcAft>
              <a:buSzPts val="2400"/>
              <a:buNone/>
              <a:defRPr sz="3200"/>
            </a:lvl5pPr>
            <a:lvl6pPr lvl="5">
              <a:spcBef>
                <a:spcPts val="0"/>
              </a:spcBef>
              <a:spcAft>
                <a:spcPts val="0"/>
              </a:spcAft>
              <a:buSzPts val="2400"/>
              <a:buNone/>
              <a:defRPr sz="3200"/>
            </a:lvl6pPr>
            <a:lvl7pPr lvl="6">
              <a:spcBef>
                <a:spcPts val="0"/>
              </a:spcBef>
              <a:spcAft>
                <a:spcPts val="0"/>
              </a:spcAft>
              <a:buSzPts val="2400"/>
              <a:buNone/>
              <a:defRPr sz="3200"/>
            </a:lvl7pPr>
            <a:lvl8pPr lvl="7">
              <a:spcBef>
                <a:spcPts val="0"/>
              </a:spcBef>
              <a:spcAft>
                <a:spcPts val="0"/>
              </a:spcAft>
              <a:buSzPts val="2400"/>
              <a:buNone/>
              <a:defRPr sz="3200"/>
            </a:lvl8pPr>
            <a:lvl9pPr lvl="8">
              <a:spcBef>
                <a:spcPts val="0"/>
              </a:spcBef>
              <a:spcAft>
                <a:spcPts val="0"/>
              </a:spcAft>
              <a:buSzPts val="2400"/>
              <a:buNone/>
              <a:defRPr sz="3200"/>
            </a:lvl9pPr>
          </a:lstStyle>
          <a:p>
            <a:endParaRPr/>
          </a:p>
        </p:txBody>
      </p:sp>
      <p:sp>
        <p:nvSpPr>
          <p:cNvPr id="42" name="Google Shape;42;p7"/>
          <p:cNvSpPr txBox="1">
            <a:spLocks noGrp="1"/>
          </p:cNvSpPr>
          <p:nvPr>
            <p:ph type="body" idx="1"/>
          </p:nvPr>
        </p:nvSpPr>
        <p:spPr>
          <a:xfrm>
            <a:off x="415600" y="1568933"/>
            <a:ext cx="3744000" cy="4299200"/>
          </a:xfrm>
          <a:prstGeom prst="rect">
            <a:avLst/>
          </a:prstGeom>
          <a:solidFill>
            <a:srgbClr val="FFFFFF"/>
          </a:solidFill>
        </p:spPr>
        <p:txBody>
          <a:bodyPr spcFirstLastPara="1" wrap="square" lIns="91425" tIns="91425" rIns="91425" bIns="91425" anchor="t" anchorCtr="0">
            <a:noAutofit/>
          </a:bodyPr>
          <a:lstStyle>
            <a:lvl1pPr marL="609585" lvl="0" indent="-406390">
              <a:spcBef>
                <a:spcPts val="0"/>
              </a:spcBef>
              <a:spcAft>
                <a:spcPts val="0"/>
              </a:spcAft>
              <a:buSzPts val="1200"/>
              <a:buChar char="●"/>
              <a:defRPr sz="1600"/>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pic>
        <p:nvPicPr>
          <p:cNvPr id="43" name="Google Shape;43;p7"/>
          <p:cNvPicPr preferRelativeResize="0"/>
          <p:nvPr/>
        </p:nvPicPr>
        <p:blipFill rotWithShape="1">
          <a:blip r:embed="rId2">
            <a:alphaModFix/>
          </a:blip>
          <a:srcRect t="14999" b="18338"/>
          <a:stretch/>
        </p:blipFill>
        <p:spPr>
          <a:xfrm>
            <a:off x="9239609" y="1"/>
            <a:ext cx="2952393" cy="1106833"/>
          </a:xfrm>
          <a:prstGeom prst="rect">
            <a:avLst/>
          </a:prstGeom>
          <a:noFill/>
          <a:ln>
            <a:noFill/>
          </a:ln>
        </p:spPr>
      </p:pic>
      <p:pic>
        <p:nvPicPr>
          <p:cNvPr id="44" name="Google Shape;44;p7"/>
          <p:cNvPicPr preferRelativeResize="0"/>
          <p:nvPr/>
        </p:nvPicPr>
        <p:blipFill>
          <a:blip r:embed="rId3">
            <a:alphaModFix/>
          </a:blip>
          <a:stretch>
            <a:fillRect/>
          </a:stretch>
        </p:blipFill>
        <p:spPr>
          <a:xfrm>
            <a:off x="224567" y="6036418"/>
            <a:ext cx="2901151" cy="630567"/>
          </a:xfrm>
          <a:prstGeom prst="rect">
            <a:avLst/>
          </a:prstGeom>
          <a:noFill/>
          <a:ln>
            <a:noFill/>
          </a:ln>
        </p:spPr>
      </p:pic>
      <p:sp>
        <p:nvSpPr>
          <p:cNvPr id="45" name="Google Shape;45;p7"/>
          <p:cNvSpPr txBox="1">
            <a:spLocks noGrp="1"/>
          </p:cNvSpPr>
          <p:nvPr>
            <p:ph type="sldNum" idx="12"/>
          </p:nvPr>
        </p:nvSpPr>
        <p:spPr>
          <a:xfrm>
            <a:off x="11044977" y="6187956"/>
            <a:ext cx="731600" cy="524800"/>
          </a:xfrm>
          <a:prstGeom prst="rect">
            <a:avLst/>
          </a:prstGeom>
        </p:spPr>
        <p:txBody>
          <a:bodyPr spcFirstLastPara="1" wrap="square" lIns="91425" tIns="91425" rIns="91425" bIns="91425" anchor="ctr" anchorCtr="0">
            <a:noAutofit/>
          </a:bodyPr>
          <a:lstStyle>
            <a:lvl1pPr lvl="0" rtl="0">
              <a:buNone/>
              <a:defRPr sz="1200">
                <a:latin typeface="Lato"/>
                <a:ea typeface="Lato"/>
                <a:cs typeface="Lato"/>
                <a:sym typeface="Lato"/>
              </a:defRPr>
            </a:lvl1pPr>
            <a:lvl2pPr lvl="1" rtl="0">
              <a:buNone/>
              <a:defRPr sz="1200">
                <a:latin typeface="Lato"/>
                <a:ea typeface="Lato"/>
                <a:cs typeface="Lato"/>
                <a:sym typeface="Lato"/>
              </a:defRPr>
            </a:lvl2pPr>
            <a:lvl3pPr lvl="2" rtl="0">
              <a:buNone/>
              <a:defRPr sz="1200">
                <a:latin typeface="Lato"/>
                <a:ea typeface="Lato"/>
                <a:cs typeface="Lato"/>
                <a:sym typeface="Lato"/>
              </a:defRPr>
            </a:lvl3pPr>
            <a:lvl4pPr lvl="3" rtl="0">
              <a:buNone/>
              <a:defRPr sz="1200">
                <a:latin typeface="Lato"/>
                <a:ea typeface="Lato"/>
                <a:cs typeface="Lato"/>
                <a:sym typeface="Lato"/>
              </a:defRPr>
            </a:lvl4pPr>
            <a:lvl5pPr lvl="4" rtl="0">
              <a:buNone/>
              <a:defRPr sz="1200">
                <a:latin typeface="Lato"/>
                <a:ea typeface="Lato"/>
                <a:cs typeface="Lato"/>
                <a:sym typeface="Lato"/>
              </a:defRPr>
            </a:lvl5pPr>
            <a:lvl6pPr lvl="5" rtl="0">
              <a:buNone/>
              <a:defRPr sz="1200">
                <a:latin typeface="Lato"/>
                <a:ea typeface="Lato"/>
                <a:cs typeface="Lato"/>
                <a:sym typeface="Lato"/>
              </a:defRPr>
            </a:lvl6pPr>
            <a:lvl7pPr lvl="6" rtl="0">
              <a:buNone/>
              <a:defRPr sz="1200">
                <a:latin typeface="Lato"/>
                <a:ea typeface="Lato"/>
                <a:cs typeface="Lato"/>
                <a:sym typeface="Lato"/>
              </a:defRPr>
            </a:lvl7pPr>
            <a:lvl8pPr lvl="7" rtl="0">
              <a:buNone/>
              <a:defRPr sz="1200">
                <a:latin typeface="Lato"/>
                <a:ea typeface="Lato"/>
                <a:cs typeface="Lato"/>
                <a:sym typeface="Lato"/>
              </a:defRPr>
            </a:lvl8pPr>
            <a:lvl9pPr lvl="8" rtl="0">
              <a:buNone/>
              <a:defRPr sz="1200">
                <a:latin typeface="Lato"/>
                <a:ea typeface="Lato"/>
                <a:cs typeface="Lato"/>
                <a:sym typeface="Lato"/>
              </a:defRPr>
            </a:lvl9pPr>
          </a:lstStyle>
          <a:p>
            <a:fld id="{00000000-1234-1234-1234-123412341234}" type="slidenum">
              <a:rPr lang="de" smtClean="0"/>
              <a:pPr/>
              <a:t>‹#›</a:t>
            </a:fld>
            <a:endParaRPr lang="de"/>
          </a:p>
        </p:txBody>
      </p:sp>
    </p:spTree>
    <p:extLst>
      <p:ext uri="{BB962C8B-B14F-4D97-AF65-F5344CB8AC3E}">
        <p14:creationId xmlns:p14="http://schemas.microsoft.com/office/powerpoint/2010/main" val="19301346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46"/>
        <p:cNvGrpSpPr/>
        <p:nvPr/>
      </p:nvGrpSpPr>
      <p:grpSpPr>
        <a:xfrm>
          <a:off x="0" y="0"/>
          <a:ext cx="0" cy="0"/>
          <a:chOff x="0" y="0"/>
          <a:chExt cx="0" cy="0"/>
        </a:xfrm>
      </p:grpSpPr>
      <p:sp>
        <p:nvSpPr>
          <p:cNvPr id="47" name="Google Shape;47;p8"/>
          <p:cNvSpPr txBox="1">
            <a:spLocks noGrp="1"/>
          </p:cNvSpPr>
          <p:nvPr>
            <p:ph type="title"/>
          </p:nvPr>
        </p:nvSpPr>
        <p:spPr>
          <a:xfrm>
            <a:off x="653667" y="600200"/>
            <a:ext cx="8490400" cy="54544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64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pic>
        <p:nvPicPr>
          <p:cNvPr id="48" name="Google Shape;48;p8"/>
          <p:cNvPicPr preferRelativeResize="0"/>
          <p:nvPr/>
        </p:nvPicPr>
        <p:blipFill rotWithShape="1">
          <a:blip r:embed="rId2">
            <a:alphaModFix/>
          </a:blip>
          <a:srcRect t="14999" b="18338"/>
          <a:stretch/>
        </p:blipFill>
        <p:spPr>
          <a:xfrm>
            <a:off x="9239609" y="1"/>
            <a:ext cx="2952393" cy="1106833"/>
          </a:xfrm>
          <a:prstGeom prst="rect">
            <a:avLst/>
          </a:prstGeom>
          <a:noFill/>
          <a:ln>
            <a:noFill/>
          </a:ln>
        </p:spPr>
      </p:pic>
      <p:pic>
        <p:nvPicPr>
          <p:cNvPr id="49" name="Google Shape;49;p8"/>
          <p:cNvPicPr preferRelativeResize="0"/>
          <p:nvPr/>
        </p:nvPicPr>
        <p:blipFill>
          <a:blip r:embed="rId3">
            <a:alphaModFix/>
          </a:blip>
          <a:stretch>
            <a:fillRect/>
          </a:stretch>
        </p:blipFill>
        <p:spPr>
          <a:xfrm>
            <a:off x="224567" y="6036418"/>
            <a:ext cx="2901151" cy="630567"/>
          </a:xfrm>
          <a:prstGeom prst="rect">
            <a:avLst/>
          </a:prstGeom>
          <a:noFill/>
          <a:ln>
            <a:noFill/>
          </a:ln>
        </p:spPr>
      </p:pic>
      <p:sp>
        <p:nvSpPr>
          <p:cNvPr id="50" name="Google Shape;50;p8"/>
          <p:cNvSpPr txBox="1">
            <a:spLocks noGrp="1"/>
          </p:cNvSpPr>
          <p:nvPr>
            <p:ph type="sldNum" idx="12"/>
          </p:nvPr>
        </p:nvSpPr>
        <p:spPr>
          <a:xfrm>
            <a:off x="11044977" y="6187956"/>
            <a:ext cx="731600" cy="524800"/>
          </a:xfrm>
          <a:prstGeom prst="rect">
            <a:avLst/>
          </a:prstGeom>
        </p:spPr>
        <p:txBody>
          <a:bodyPr spcFirstLastPara="1" wrap="square" lIns="91425" tIns="91425" rIns="91425" bIns="91425" anchor="ctr" anchorCtr="0">
            <a:noAutofit/>
          </a:bodyPr>
          <a:lstStyle>
            <a:lvl1pPr lvl="0" rtl="0">
              <a:buNone/>
              <a:defRPr sz="1200">
                <a:latin typeface="Lato"/>
                <a:ea typeface="Lato"/>
                <a:cs typeface="Lato"/>
                <a:sym typeface="Lato"/>
              </a:defRPr>
            </a:lvl1pPr>
            <a:lvl2pPr lvl="1" rtl="0">
              <a:buNone/>
              <a:defRPr sz="1200">
                <a:latin typeface="Lato"/>
                <a:ea typeface="Lato"/>
                <a:cs typeface="Lato"/>
                <a:sym typeface="Lato"/>
              </a:defRPr>
            </a:lvl2pPr>
            <a:lvl3pPr lvl="2" rtl="0">
              <a:buNone/>
              <a:defRPr sz="1200">
                <a:latin typeface="Lato"/>
                <a:ea typeface="Lato"/>
                <a:cs typeface="Lato"/>
                <a:sym typeface="Lato"/>
              </a:defRPr>
            </a:lvl3pPr>
            <a:lvl4pPr lvl="3" rtl="0">
              <a:buNone/>
              <a:defRPr sz="1200">
                <a:latin typeface="Lato"/>
                <a:ea typeface="Lato"/>
                <a:cs typeface="Lato"/>
                <a:sym typeface="Lato"/>
              </a:defRPr>
            </a:lvl4pPr>
            <a:lvl5pPr lvl="4" rtl="0">
              <a:buNone/>
              <a:defRPr sz="1200">
                <a:latin typeface="Lato"/>
                <a:ea typeface="Lato"/>
                <a:cs typeface="Lato"/>
                <a:sym typeface="Lato"/>
              </a:defRPr>
            </a:lvl5pPr>
            <a:lvl6pPr lvl="5" rtl="0">
              <a:buNone/>
              <a:defRPr sz="1200">
                <a:latin typeface="Lato"/>
                <a:ea typeface="Lato"/>
                <a:cs typeface="Lato"/>
                <a:sym typeface="Lato"/>
              </a:defRPr>
            </a:lvl6pPr>
            <a:lvl7pPr lvl="6" rtl="0">
              <a:buNone/>
              <a:defRPr sz="1200">
                <a:latin typeface="Lato"/>
                <a:ea typeface="Lato"/>
                <a:cs typeface="Lato"/>
                <a:sym typeface="Lato"/>
              </a:defRPr>
            </a:lvl7pPr>
            <a:lvl8pPr lvl="7" rtl="0">
              <a:buNone/>
              <a:defRPr sz="1200">
                <a:latin typeface="Lato"/>
                <a:ea typeface="Lato"/>
                <a:cs typeface="Lato"/>
                <a:sym typeface="Lato"/>
              </a:defRPr>
            </a:lvl8pPr>
            <a:lvl9pPr lvl="8" rtl="0">
              <a:buNone/>
              <a:defRPr sz="1200">
                <a:latin typeface="Lato"/>
                <a:ea typeface="Lato"/>
                <a:cs typeface="Lato"/>
                <a:sym typeface="Lato"/>
              </a:defRPr>
            </a:lvl9pPr>
          </a:lstStyle>
          <a:p>
            <a:fld id="{00000000-1234-1234-1234-123412341234}" type="slidenum">
              <a:rPr lang="de" smtClean="0"/>
              <a:pPr/>
              <a:t>‹#›</a:t>
            </a:fld>
            <a:endParaRPr lang="de"/>
          </a:p>
        </p:txBody>
      </p:sp>
    </p:spTree>
    <p:extLst>
      <p:ext uri="{BB962C8B-B14F-4D97-AF65-F5344CB8AC3E}">
        <p14:creationId xmlns:p14="http://schemas.microsoft.com/office/powerpoint/2010/main" val="19702061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51"/>
        <p:cNvGrpSpPr/>
        <p:nvPr/>
      </p:nvGrpSpPr>
      <p:grpSpPr>
        <a:xfrm>
          <a:off x="0" y="0"/>
          <a:ext cx="0" cy="0"/>
          <a:chOff x="0" y="0"/>
          <a:chExt cx="0" cy="0"/>
        </a:xfrm>
      </p:grpSpPr>
      <p:sp>
        <p:nvSpPr>
          <p:cNvPr id="52" name="Google Shape;52;p9"/>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 name="Google Shape;53;p9"/>
          <p:cNvSpPr txBox="1">
            <a:spLocks noGrp="1"/>
          </p:cNvSpPr>
          <p:nvPr>
            <p:ph type="title"/>
          </p:nvPr>
        </p:nvSpPr>
        <p:spPr>
          <a:xfrm>
            <a:off x="354000" y="1644233"/>
            <a:ext cx="5393600" cy="19764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5600"/>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54" name="Google Shape;54;p9"/>
          <p:cNvSpPr txBox="1">
            <a:spLocks noGrp="1"/>
          </p:cNvSpPr>
          <p:nvPr>
            <p:ph type="subTitle" idx="1"/>
          </p:nvPr>
        </p:nvSpPr>
        <p:spPr>
          <a:xfrm>
            <a:off x="354000" y="3737433"/>
            <a:ext cx="5393600" cy="164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
        <p:nvSpPr>
          <p:cNvPr id="55" name="Google Shape;55;p9"/>
          <p:cNvSpPr txBox="1">
            <a:spLocks noGrp="1"/>
          </p:cNvSpPr>
          <p:nvPr>
            <p:ph type="body" idx="2"/>
          </p:nvPr>
        </p:nvSpPr>
        <p:spPr>
          <a:xfrm>
            <a:off x="6586000" y="965433"/>
            <a:ext cx="5116000" cy="4926800"/>
          </a:xfrm>
          <a:prstGeom prst="rect">
            <a:avLst/>
          </a:prstGeom>
        </p:spPr>
        <p:txBody>
          <a:bodyPr spcFirstLastPara="1" wrap="square" lIns="91425" tIns="91425" rIns="91425" bIns="91425" anchor="ctr"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pic>
        <p:nvPicPr>
          <p:cNvPr id="56" name="Google Shape;56;p9"/>
          <p:cNvPicPr preferRelativeResize="0"/>
          <p:nvPr/>
        </p:nvPicPr>
        <p:blipFill rotWithShape="1">
          <a:blip r:embed="rId2">
            <a:alphaModFix/>
          </a:blip>
          <a:srcRect t="14999" b="18338"/>
          <a:stretch/>
        </p:blipFill>
        <p:spPr>
          <a:xfrm>
            <a:off x="9239609" y="1"/>
            <a:ext cx="2952393" cy="1106833"/>
          </a:xfrm>
          <a:prstGeom prst="rect">
            <a:avLst/>
          </a:prstGeom>
          <a:noFill/>
          <a:ln>
            <a:noFill/>
          </a:ln>
        </p:spPr>
      </p:pic>
      <p:pic>
        <p:nvPicPr>
          <p:cNvPr id="57" name="Google Shape;57;p9"/>
          <p:cNvPicPr preferRelativeResize="0"/>
          <p:nvPr/>
        </p:nvPicPr>
        <p:blipFill>
          <a:blip r:embed="rId3">
            <a:alphaModFix/>
          </a:blip>
          <a:stretch>
            <a:fillRect/>
          </a:stretch>
        </p:blipFill>
        <p:spPr>
          <a:xfrm>
            <a:off x="224567" y="6036418"/>
            <a:ext cx="2901151" cy="630567"/>
          </a:xfrm>
          <a:prstGeom prst="rect">
            <a:avLst/>
          </a:prstGeom>
          <a:noFill/>
          <a:ln>
            <a:noFill/>
          </a:ln>
        </p:spPr>
      </p:pic>
      <p:sp>
        <p:nvSpPr>
          <p:cNvPr id="58" name="Google Shape;58;p9"/>
          <p:cNvSpPr txBox="1">
            <a:spLocks noGrp="1"/>
          </p:cNvSpPr>
          <p:nvPr>
            <p:ph type="sldNum" idx="12"/>
          </p:nvPr>
        </p:nvSpPr>
        <p:spPr>
          <a:xfrm>
            <a:off x="11044977" y="6187956"/>
            <a:ext cx="731600" cy="524800"/>
          </a:xfrm>
          <a:prstGeom prst="rect">
            <a:avLst/>
          </a:prstGeom>
        </p:spPr>
        <p:txBody>
          <a:bodyPr spcFirstLastPara="1" wrap="square" lIns="91425" tIns="91425" rIns="91425" bIns="91425" anchor="ctr" anchorCtr="0">
            <a:noAutofit/>
          </a:bodyPr>
          <a:lstStyle>
            <a:lvl1pPr lvl="0" rtl="0">
              <a:buNone/>
              <a:defRPr sz="1200">
                <a:latin typeface="Lato"/>
                <a:ea typeface="Lato"/>
                <a:cs typeface="Lato"/>
                <a:sym typeface="Lato"/>
              </a:defRPr>
            </a:lvl1pPr>
            <a:lvl2pPr lvl="1" rtl="0">
              <a:buNone/>
              <a:defRPr sz="1200">
                <a:latin typeface="Lato"/>
                <a:ea typeface="Lato"/>
                <a:cs typeface="Lato"/>
                <a:sym typeface="Lato"/>
              </a:defRPr>
            </a:lvl2pPr>
            <a:lvl3pPr lvl="2" rtl="0">
              <a:buNone/>
              <a:defRPr sz="1200">
                <a:latin typeface="Lato"/>
                <a:ea typeface="Lato"/>
                <a:cs typeface="Lato"/>
                <a:sym typeface="Lato"/>
              </a:defRPr>
            </a:lvl3pPr>
            <a:lvl4pPr lvl="3" rtl="0">
              <a:buNone/>
              <a:defRPr sz="1200">
                <a:latin typeface="Lato"/>
                <a:ea typeface="Lato"/>
                <a:cs typeface="Lato"/>
                <a:sym typeface="Lato"/>
              </a:defRPr>
            </a:lvl4pPr>
            <a:lvl5pPr lvl="4" rtl="0">
              <a:buNone/>
              <a:defRPr sz="1200">
                <a:latin typeface="Lato"/>
                <a:ea typeface="Lato"/>
                <a:cs typeface="Lato"/>
                <a:sym typeface="Lato"/>
              </a:defRPr>
            </a:lvl5pPr>
            <a:lvl6pPr lvl="5" rtl="0">
              <a:buNone/>
              <a:defRPr sz="1200">
                <a:latin typeface="Lato"/>
                <a:ea typeface="Lato"/>
                <a:cs typeface="Lato"/>
                <a:sym typeface="Lato"/>
              </a:defRPr>
            </a:lvl6pPr>
            <a:lvl7pPr lvl="6" rtl="0">
              <a:buNone/>
              <a:defRPr sz="1200">
                <a:latin typeface="Lato"/>
                <a:ea typeface="Lato"/>
                <a:cs typeface="Lato"/>
                <a:sym typeface="Lato"/>
              </a:defRPr>
            </a:lvl7pPr>
            <a:lvl8pPr lvl="7" rtl="0">
              <a:buNone/>
              <a:defRPr sz="1200">
                <a:latin typeface="Lato"/>
                <a:ea typeface="Lato"/>
                <a:cs typeface="Lato"/>
                <a:sym typeface="Lato"/>
              </a:defRPr>
            </a:lvl8pPr>
            <a:lvl9pPr lvl="8" rtl="0">
              <a:buNone/>
              <a:defRPr sz="1200">
                <a:latin typeface="Lato"/>
                <a:ea typeface="Lato"/>
                <a:cs typeface="Lato"/>
                <a:sym typeface="Lato"/>
              </a:defRPr>
            </a:lvl9pPr>
          </a:lstStyle>
          <a:p>
            <a:fld id="{00000000-1234-1234-1234-123412341234}" type="slidenum">
              <a:rPr lang="de" smtClean="0"/>
              <a:pPr/>
              <a:t>‹#›</a:t>
            </a:fld>
            <a:endParaRPr lang="de"/>
          </a:p>
        </p:txBody>
      </p:sp>
    </p:spTree>
    <p:extLst>
      <p:ext uri="{BB962C8B-B14F-4D97-AF65-F5344CB8AC3E}">
        <p14:creationId xmlns:p14="http://schemas.microsoft.com/office/powerpoint/2010/main" val="627553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59"/>
        <p:cNvGrpSpPr/>
        <p:nvPr/>
      </p:nvGrpSpPr>
      <p:grpSpPr>
        <a:xfrm>
          <a:off x="0" y="0"/>
          <a:ext cx="0" cy="0"/>
          <a:chOff x="0" y="0"/>
          <a:chExt cx="0" cy="0"/>
        </a:xfrm>
      </p:grpSpPr>
      <p:sp>
        <p:nvSpPr>
          <p:cNvPr id="60" name="Google Shape;60;p10"/>
          <p:cNvSpPr txBox="1">
            <a:spLocks noGrp="1"/>
          </p:cNvSpPr>
          <p:nvPr>
            <p:ph type="body" idx="1"/>
          </p:nvPr>
        </p:nvSpPr>
        <p:spPr>
          <a:xfrm>
            <a:off x="3688167" y="5229633"/>
            <a:ext cx="7998400" cy="806800"/>
          </a:xfrm>
          <a:prstGeom prst="rect">
            <a:avLst/>
          </a:prstGeom>
        </p:spPr>
        <p:txBody>
          <a:bodyPr spcFirstLastPara="1" wrap="square" lIns="91425" tIns="91425" rIns="91425" bIns="91425" anchor="ctr" anchorCtr="0">
            <a:noAutofit/>
          </a:bodyPr>
          <a:lstStyle>
            <a:lvl1pPr marL="609585" lvl="0" indent="-304792">
              <a:lnSpc>
                <a:spcPct val="100000"/>
              </a:lnSpc>
              <a:spcBef>
                <a:spcPts val="0"/>
              </a:spcBef>
              <a:spcAft>
                <a:spcPts val="0"/>
              </a:spcAft>
              <a:buSzPts val="1800"/>
              <a:buNone/>
              <a:defRPr/>
            </a:lvl1pPr>
          </a:lstStyle>
          <a:p>
            <a:endParaRPr/>
          </a:p>
        </p:txBody>
      </p:sp>
      <p:pic>
        <p:nvPicPr>
          <p:cNvPr id="61" name="Google Shape;61;p10"/>
          <p:cNvPicPr preferRelativeResize="0"/>
          <p:nvPr/>
        </p:nvPicPr>
        <p:blipFill rotWithShape="1">
          <a:blip r:embed="rId2">
            <a:alphaModFix/>
          </a:blip>
          <a:srcRect t="14999" b="18338"/>
          <a:stretch/>
        </p:blipFill>
        <p:spPr>
          <a:xfrm>
            <a:off x="9239609" y="1"/>
            <a:ext cx="2952393" cy="1106833"/>
          </a:xfrm>
          <a:prstGeom prst="rect">
            <a:avLst/>
          </a:prstGeom>
          <a:noFill/>
          <a:ln>
            <a:noFill/>
          </a:ln>
        </p:spPr>
      </p:pic>
      <p:pic>
        <p:nvPicPr>
          <p:cNvPr id="62" name="Google Shape;62;p10"/>
          <p:cNvPicPr preferRelativeResize="0"/>
          <p:nvPr/>
        </p:nvPicPr>
        <p:blipFill>
          <a:blip r:embed="rId3">
            <a:alphaModFix/>
          </a:blip>
          <a:stretch>
            <a:fillRect/>
          </a:stretch>
        </p:blipFill>
        <p:spPr>
          <a:xfrm>
            <a:off x="224567" y="6036418"/>
            <a:ext cx="2901151" cy="630567"/>
          </a:xfrm>
          <a:prstGeom prst="rect">
            <a:avLst/>
          </a:prstGeom>
          <a:noFill/>
          <a:ln>
            <a:noFill/>
          </a:ln>
        </p:spPr>
      </p:pic>
      <p:sp>
        <p:nvSpPr>
          <p:cNvPr id="63" name="Google Shape;63;p10"/>
          <p:cNvSpPr txBox="1">
            <a:spLocks noGrp="1"/>
          </p:cNvSpPr>
          <p:nvPr>
            <p:ph type="sldNum" idx="12"/>
          </p:nvPr>
        </p:nvSpPr>
        <p:spPr>
          <a:xfrm>
            <a:off x="11044977" y="6187956"/>
            <a:ext cx="731600" cy="524800"/>
          </a:xfrm>
          <a:prstGeom prst="rect">
            <a:avLst/>
          </a:prstGeom>
        </p:spPr>
        <p:txBody>
          <a:bodyPr spcFirstLastPara="1" wrap="square" lIns="91425" tIns="91425" rIns="91425" bIns="91425" anchor="ctr" anchorCtr="0">
            <a:noAutofit/>
          </a:bodyPr>
          <a:lstStyle>
            <a:lvl1pPr lvl="0" rtl="0">
              <a:buNone/>
              <a:defRPr sz="1200">
                <a:latin typeface="Lato"/>
                <a:ea typeface="Lato"/>
                <a:cs typeface="Lato"/>
                <a:sym typeface="Lato"/>
              </a:defRPr>
            </a:lvl1pPr>
            <a:lvl2pPr lvl="1" rtl="0">
              <a:buNone/>
              <a:defRPr sz="1200">
                <a:latin typeface="Lato"/>
                <a:ea typeface="Lato"/>
                <a:cs typeface="Lato"/>
                <a:sym typeface="Lato"/>
              </a:defRPr>
            </a:lvl2pPr>
            <a:lvl3pPr lvl="2" rtl="0">
              <a:buNone/>
              <a:defRPr sz="1200">
                <a:latin typeface="Lato"/>
                <a:ea typeface="Lato"/>
                <a:cs typeface="Lato"/>
                <a:sym typeface="Lato"/>
              </a:defRPr>
            </a:lvl3pPr>
            <a:lvl4pPr lvl="3" rtl="0">
              <a:buNone/>
              <a:defRPr sz="1200">
                <a:latin typeface="Lato"/>
                <a:ea typeface="Lato"/>
                <a:cs typeface="Lato"/>
                <a:sym typeface="Lato"/>
              </a:defRPr>
            </a:lvl4pPr>
            <a:lvl5pPr lvl="4" rtl="0">
              <a:buNone/>
              <a:defRPr sz="1200">
                <a:latin typeface="Lato"/>
                <a:ea typeface="Lato"/>
                <a:cs typeface="Lato"/>
                <a:sym typeface="Lato"/>
              </a:defRPr>
            </a:lvl5pPr>
            <a:lvl6pPr lvl="5" rtl="0">
              <a:buNone/>
              <a:defRPr sz="1200">
                <a:latin typeface="Lato"/>
                <a:ea typeface="Lato"/>
                <a:cs typeface="Lato"/>
                <a:sym typeface="Lato"/>
              </a:defRPr>
            </a:lvl6pPr>
            <a:lvl7pPr lvl="6" rtl="0">
              <a:buNone/>
              <a:defRPr sz="1200">
                <a:latin typeface="Lato"/>
                <a:ea typeface="Lato"/>
                <a:cs typeface="Lato"/>
                <a:sym typeface="Lato"/>
              </a:defRPr>
            </a:lvl7pPr>
            <a:lvl8pPr lvl="7" rtl="0">
              <a:buNone/>
              <a:defRPr sz="1200">
                <a:latin typeface="Lato"/>
                <a:ea typeface="Lato"/>
                <a:cs typeface="Lato"/>
                <a:sym typeface="Lato"/>
              </a:defRPr>
            </a:lvl8pPr>
            <a:lvl9pPr lvl="8" rtl="0">
              <a:buNone/>
              <a:defRPr sz="1200">
                <a:latin typeface="Lato"/>
                <a:ea typeface="Lato"/>
                <a:cs typeface="Lato"/>
                <a:sym typeface="Lato"/>
              </a:defRPr>
            </a:lvl9pPr>
          </a:lstStyle>
          <a:p>
            <a:fld id="{00000000-1234-1234-1234-123412341234}" type="slidenum">
              <a:rPr lang="de" smtClean="0"/>
              <a:pPr/>
              <a:t>‹#›</a:t>
            </a:fld>
            <a:endParaRPr lang="de"/>
          </a:p>
        </p:txBody>
      </p:sp>
    </p:spTree>
    <p:extLst>
      <p:ext uri="{BB962C8B-B14F-4D97-AF65-F5344CB8AC3E}">
        <p14:creationId xmlns:p14="http://schemas.microsoft.com/office/powerpoint/2010/main" val="25920896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64"/>
        <p:cNvGrpSpPr/>
        <p:nvPr/>
      </p:nvGrpSpPr>
      <p:grpSpPr>
        <a:xfrm>
          <a:off x="0" y="0"/>
          <a:ext cx="0" cy="0"/>
          <a:chOff x="0" y="0"/>
          <a:chExt cx="0" cy="0"/>
        </a:xfrm>
      </p:grpSpPr>
      <p:sp>
        <p:nvSpPr>
          <p:cNvPr id="65" name="Google Shape;65;p11"/>
          <p:cNvSpPr txBox="1">
            <a:spLocks noGrp="1"/>
          </p:cNvSpPr>
          <p:nvPr>
            <p:ph type="title" hasCustomPrompt="1"/>
          </p:nvPr>
        </p:nvSpPr>
        <p:spPr>
          <a:xfrm>
            <a:off x="415600" y="1474833"/>
            <a:ext cx="11360800" cy="26180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6000"/>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66" name="Google Shape;66;p11"/>
          <p:cNvSpPr txBox="1">
            <a:spLocks noGrp="1"/>
          </p:cNvSpPr>
          <p:nvPr>
            <p:ph type="body" idx="1"/>
          </p:nvPr>
        </p:nvSpPr>
        <p:spPr>
          <a:xfrm>
            <a:off x="415600" y="4202967"/>
            <a:ext cx="11360800" cy="1734400"/>
          </a:xfrm>
          <a:prstGeom prst="rect">
            <a:avLst/>
          </a:prstGeom>
          <a:solidFill>
            <a:srgbClr val="FFFFFF"/>
          </a:solidFill>
        </p:spPr>
        <p:txBody>
          <a:bodyPr spcFirstLastPara="1" wrap="square" lIns="91425" tIns="91425" rIns="91425" bIns="91425" anchor="t" anchorCtr="0">
            <a:noAutofit/>
          </a:bodyPr>
          <a:lstStyle>
            <a:lvl1pPr marL="609585" lvl="0" indent="-457189" algn="ctr">
              <a:spcBef>
                <a:spcPts val="0"/>
              </a:spcBef>
              <a:spcAft>
                <a:spcPts val="0"/>
              </a:spcAft>
              <a:buSzPts val="1800"/>
              <a:buChar char="●"/>
              <a:defRPr/>
            </a:lvl1pPr>
            <a:lvl2pPr marL="1219170" lvl="1" indent="-423323" algn="ctr">
              <a:spcBef>
                <a:spcPts val="2133"/>
              </a:spcBef>
              <a:spcAft>
                <a:spcPts val="0"/>
              </a:spcAft>
              <a:buSzPts val="1400"/>
              <a:buChar char="○"/>
              <a:defRPr/>
            </a:lvl2pPr>
            <a:lvl3pPr marL="1828754" lvl="2" indent="-423323" algn="ctr">
              <a:spcBef>
                <a:spcPts val="2133"/>
              </a:spcBef>
              <a:spcAft>
                <a:spcPts val="0"/>
              </a:spcAft>
              <a:buSzPts val="1400"/>
              <a:buChar char="■"/>
              <a:defRPr/>
            </a:lvl3pPr>
            <a:lvl4pPr marL="2438339" lvl="3" indent="-423323" algn="ctr">
              <a:spcBef>
                <a:spcPts val="2133"/>
              </a:spcBef>
              <a:spcAft>
                <a:spcPts val="0"/>
              </a:spcAft>
              <a:buSzPts val="1400"/>
              <a:buChar char="●"/>
              <a:defRPr/>
            </a:lvl4pPr>
            <a:lvl5pPr marL="3047924" lvl="4" indent="-423323" algn="ctr">
              <a:spcBef>
                <a:spcPts val="2133"/>
              </a:spcBef>
              <a:spcAft>
                <a:spcPts val="0"/>
              </a:spcAft>
              <a:buSzPts val="1400"/>
              <a:buChar char="○"/>
              <a:defRPr/>
            </a:lvl5pPr>
            <a:lvl6pPr marL="3657509" lvl="5" indent="-423323" algn="ctr">
              <a:spcBef>
                <a:spcPts val="2133"/>
              </a:spcBef>
              <a:spcAft>
                <a:spcPts val="0"/>
              </a:spcAft>
              <a:buSzPts val="1400"/>
              <a:buChar char="■"/>
              <a:defRPr/>
            </a:lvl6pPr>
            <a:lvl7pPr marL="4267093" lvl="6" indent="-423323" algn="ctr">
              <a:spcBef>
                <a:spcPts val="2133"/>
              </a:spcBef>
              <a:spcAft>
                <a:spcPts val="0"/>
              </a:spcAft>
              <a:buSzPts val="1400"/>
              <a:buChar char="●"/>
              <a:defRPr/>
            </a:lvl7pPr>
            <a:lvl8pPr marL="4876678" lvl="7" indent="-423323" algn="ctr">
              <a:spcBef>
                <a:spcPts val="2133"/>
              </a:spcBef>
              <a:spcAft>
                <a:spcPts val="0"/>
              </a:spcAft>
              <a:buSzPts val="1400"/>
              <a:buChar char="○"/>
              <a:defRPr/>
            </a:lvl8pPr>
            <a:lvl9pPr marL="5486263" lvl="8" indent="-423323" algn="ctr">
              <a:spcBef>
                <a:spcPts val="2133"/>
              </a:spcBef>
              <a:spcAft>
                <a:spcPts val="2133"/>
              </a:spcAft>
              <a:buSzPts val="1400"/>
              <a:buChar char="■"/>
              <a:defRPr/>
            </a:lvl9pPr>
          </a:lstStyle>
          <a:p>
            <a:endParaRPr/>
          </a:p>
        </p:txBody>
      </p:sp>
      <p:pic>
        <p:nvPicPr>
          <p:cNvPr id="67" name="Google Shape;67;p11"/>
          <p:cNvPicPr preferRelativeResize="0"/>
          <p:nvPr/>
        </p:nvPicPr>
        <p:blipFill rotWithShape="1">
          <a:blip r:embed="rId2">
            <a:alphaModFix/>
          </a:blip>
          <a:srcRect t="14999" b="18338"/>
          <a:stretch/>
        </p:blipFill>
        <p:spPr>
          <a:xfrm>
            <a:off x="9239609" y="1"/>
            <a:ext cx="2952393" cy="1106833"/>
          </a:xfrm>
          <a:prstGeom prst="rect">
            <a:avLst/>
          </a:prstGeom>
          <a:noFill/>
          <a:ln>
            <a:noFill/>
          </a:ln>
        </p:spPr>
      </p:pic>
      <p:pic>
        <p:nvPicPr>
          <p:cNvPr id="68" name="Google Shape;68;p11"/>
          <p:cNvPicPr preferRelativeResize="0"/>
          <p:nvPr/>
        </p:nvPicPr>
        <p:blipFill>
          <a:blip r:embed="rId3">
            <a:alphaModFix/>
          </a:blip>
          <a:stretch>
            <a:fillRect/>
          </a:stretch>
        </p:blipFill>
        <p:spPr>
          <a:xfrm>
            <a:off x="224567" y="6036418"/>
            <a:ext cx="2901151" cy="630567"/>
          </a:xfrm>
          <a:prstGeom prst="rect">
            <a:avLst/>
          </a:prstGeom>
          <a:noFill/>
          <a:ln>
            <a:noFill/>
          </a:ln>
        </p:spPr>
      </p:pic>
      <p:sp>
        <p:nvSpPr>
          <p:cNvPr id="69" name="Google Shape;69;p11"/>
          <p:cNvSpPr txBox="1">
            <a:spLocks noGrp="1"/>
          </p:cNvSpPr>
          <p:nvPr>
            <p:ph type="sldNum" idx="12"/>
          </p:nvPr>
        </p:nvSpPr>
        <p:spPr>
          <a:xfrm>
            <a:off x="11044977" y="6187956"/>
            <a:ext cx="731600" cy="524800"/>
          </a:xfrm>
          <a:prstGeom prst="rect">
            <a:avLst/>
          </a:prstGeom>
        </p:spPr>
        <p:txBody>
          <a:bodyPr spcFirstLastPara="1" wrap="square" lIns="91425" tIns="91425" rIns="91425" bIns="91425" anchor="ctr" anchorCtr="0">
            <a:noAutofit/>
          </a:bodyPr>
          <a:lstStyle>
            <a:lvl1pPr lvl="0" rtl="0">
              <a:buNone/>
              <a:defRPr sz="1200">
                <a:latin typeface="Lato"/>
                <a:ea typeface="Lato"/>
                <a:cs typeface="Lato"/>
                <a:sym typeface="Lato"/>
              </a:defRPr>
            </a:lvl1pPr>
            <a:lvl2pPr lvl="1" rtl="0">
              <a:buNone/>
              <a:defRPr sz="1200">
                <a:latin typeface="Lato"/>
                <a:ea typeface="Lato"/>
                <a:cs typeface="Lato"/>
                <a:sym typeface="Lato"/>
              </a:defRPr>
            </a:lvl2pPr>
            <a:lvl3pPr lvl="2" rtl="0">
              <a:buNone/>
              <a:defRPr sz="1200">
                <a:latin typeface="Lato"/>
                <a:ea typeface="Lato"/>
                <a:cs typeface="Lato"/>
                <a:sym typeface="Lato"/>
              </a:defRPr>
            </a:lvl3pPr>
            <a:lvl4pPr lvl="3" rtl="0">
              <a:buNone/>
              <a:defRPr sz="1200">
                <a:latin typeface="Lato"/>
                <a:ea typeface="Lato"/>
                <a:cs typeface="Lato"/>
                <a:sym typeface="Lato"/>
              </a:defRPr>
            </a:lvl4pPr>
            <a:lvl5pPr lvl="4" rtl="0">
              <a:buNone/>
              <a:defRPr sz="1200">
                <a:latin typeface="Lato"/>
                <a:ea typeface="Lato"/>
                <a:cs typeface="Lato"/>
                <a:sym typeface="Lato"/>
              </a:defRPr>
            </a:lvl5pPr>
            <a:lvl6pPr lvl="5" rtl="0">
              <a:buNone/>
              <a:defRPr sz="1200">
                <a:latin typeface="Lato"/>
                <a:ea typeface="Lato"/>
                <a:cs typeface="Lato"/>
                <a:sym typeface="Lato"/>
              </a:defRPr>
            </a:lvl6pPr>
            <a:lvl7pPr lvl="6" rtl="0">
              <a:buNone/>
              <a:defRPr sz="1200">
                <a:latin typeface="Lato"/>
                <a:ea typeface="Lato"/>
                <a:cs typeface="Lato"/>
                <a:sym typeface="Lato"/>
              </a:defRPr>
            </a:lvl7pPr>
            <a:lvl8pPr lvl="7" rtl="0">
              <a:buNone/>
              <a:defRPr sz="1200">
                <a:latin typeface="Lato"/>
                <a:ea typeface="Lato"/>
                <a:cs typeface="Lato"/>
                <a:sym typeface="Lato"/>
              </a:defRPr>
            </a:lvl8pPr>
            <a:lvl9pPr lvl="8" rtl="0">
              <a:buNone/>
              <a:defRPr sz="1200">
                <a:latin typeface="Lato"/>
                <a:ea typeface="Lato"/>
                <a:cs typeface="Lato"/>
                <a:sym typeface="Lato"/>
              </a:defRPr>
            </a:lvl9pPr>
          </a:lstStyle>
          <a:p>
            <a:fld id="{00000000-1234-1234-1234-123412341234}" type="slidenum">
              <a:rPr lang="de" smtClean="0"/>
              <a:pPr/>
              <a:t>‹#›</a:t>
            </a:fld>
            <a:endParaRPr lang="de"/>
          </a:p>
        </p:txBody>
      </p:sp>
    </p:spTree>
    <p:extLst>
      <p:ext uri="{BB962C8B-B14F-4D97-AF65-F5344CB8AC3E}">
        <p14:creationId xmlns:p14="http://schemas.microsoft.com/office/powerpoint/2010/main" val="6541496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BD3D3"/>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449000"/>
            <a:ext cx="90704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rgbClr val="363F83"/>
              </a:buClr>
              <a:buSzPts val="2800"/>
              <a:buFont typeface="Lato"/>
              <a:buNone/>
              <a:defRPr sz="2800">
                <a:solidFill>
                  <a:srgbClr val="363F83"/>
                </a:solidFill>
                <a:latin typeface="Lato"/>
                <a:ea typeface="Lato"/>
                <a:cs typeface="Lato"/>
                <a:sym typeface="Lato"/>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415600" y="1693884"/>
            <a:ext cx="11360800" cy="4094000"/>
          </a:xfrm>
          <a:prstGeom prst="rect">
            <a:avLst/>
          </a:prstGeom>
          <a:solidFill>
            <a:srgbClr val="FFFFFF"/>
          </a:solid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rgbClr val="E5362B"/>
              </a:buClr>
              <a:buSzPts val="1800"/>
              <a:buFont typeface="Lato"/>
              <a:buChar char="●"/>
              <a:defRPr sz="1800">
                <a:solidFill>
                  <a:srgbClr val="E5362B"/>
                </a:solidFill>
                <a:latin typeface="Lato"/>
                <a:ea typeface="Lato"/>
                <a:cs typeface="Lato"/>
                <a:sym typeface="Lato"/>
              </a:defRPr>
            </a:lvl1pPr>
            <a:lvl2pPr marL="914400" lvl="1" indent="-317500">
              <a:lnSpc>
                <a:spcPct val="115000"/>
              </a:lnSpc>
              <a:spcBef>
                <a:spcPts val="1600"/>
              </a:spcBef>
              <a:spcAft>
                <a:spcPts val="0"/>
              </a:spcAft>
              <a:buClr>
                <a:srgbClr val="8BACEE"/>
              </a:buClr>
              <a:buSzPts val="1400"/>
              <a:buFont typeface="Lato"/>
              <a:buChar char="○"/>
              <a:defRPr b="1">
                <a:solidFill>
                  <a:srgbClr val="8BACEE"/>
                </a:solidFill>
                <a:latin typeface="Lato"/>
                <a:ea typeface="Lato"/>
                <a:cs typeface="Lato"/>
                <a:sym typeface="Lato"/>
              </a:defRPr>
            </a:lvl2pPr>
            <a:lvl3pPr marL="1371600" lvl="2"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3pPr>
            <a:lvl4pPr marL="1828800" lvl="3"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4pPr>
            <a:lvl5pPr marL="2286000" lvl="4"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5pPr>
            <a:lvl6pPr marL="2743200" lvl="5"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6pPr>
            <a:lvl7pPr marL="3200400" lvl="6"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7pPr>
            <a:lvl8pPr marL="3657600" lvl="7"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8pPr>
            <a:lvl9pPr marL="4114800" lvl="8" indent="-317500">
              <a:lnSpc>
                <a:spcPct val="115000"/>
              </a:lnSpc>
              <a:spcBef>
                <a:spcPts val="1600"/>
              </a:spcBef>
              <a:spcAft>
                <a:spcPts val="1600"/>
              </a:spcAft>
              <a:buClr>
                <a:schemeClr val="dk2"/>
              </a:buClr>
              <a:buSzPts val="1400"/>
              <a:buFont typeface="Lato"/>
              <a:buChar char="■"/>
              <a:defRPr>
                <a:solidFill>
                  <a:schemeClr val="dk2"/>
                </a:solidFill>
                <a:latin typeface="Lato"/>
                <a:ea typeface="Lato"/>
                <a:cs typeface="Lato"/>
                <a:sym typeface="Lato"/>
              </a:defRPr>
            </a:lvl9pPr>
          </a:lstStyle>
          <a:p>
            <a:endParaRPr/>
          </a:p>
        </p:txBody>
      </p:sp>
      <p:sp>
        <p:nvSpPr>
          <p:cNvPr id="8" name="Google Shape;8;p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lgn="r">
              <a:buNone/>
              <a:defRPr sz="1333">
                <a:solidFill>
                  <a:schemeClr val="dk2"/>
                </a:solidFill>
              </a:defRPr>
            </a:lvl1pPr>
            <a:lvl2pPr lvl="1" algn="r">
              <a:buNone/>
              <a:defRPr sz="1333">
                <a:solidFill>
                  <a:schemeClr val="dk2"/>
                </a:solidFill>
              </a:defRPr>
            </a:lvl2pPr>
            <a:lvl3pPr lvl="2" algn="r">
              <a:buNone/>
              <a:defRPr sz="1333">
                <a:solidFill>
                  <a:schemeClr val="dk2"/>
                </a:solidFill>
              </a:defRPr>
            </a:lvl3pPr>
            <a:lvl4pPr lvl="3" algn="r">
              <a:buNone/>
              <a:defRPr sz="1333">
                <a:solidFill>
                  <a:schemeClr val="dk2"/>
                </a:solidFill>
              </a:defRPr>
            </a:lvl4pPr>
            <a:lvl5pPr lvl="4" algn="r">
              <a:buNone/>
              <a:defRPr sz="1333">
                <a:solidFill>
                  <a:schemeClr val="dk2"/>
                </a:solidFill>
              </a:defRPr>
            </a:lvl5pPr>
            <a:lvl6pPr lvl="5" algn="r">
              <a:buNone/>
              <a:defRPr sz="1333">
                <a:solidFill>
                  <a:schemeClr val="dk2"/>
                </a:solidFill>
              </a:defRPr>
            </a:lvl6pPr>
            <a:lvl7pPr lvl="6" algn="r">
              <a:buNone/>
              <a:defRPr sz="1333">
                <a:solidFill>
                  <a:schemeClr val="dk2"/>
                </a:solidFill>
              </a:defRPr>
            </a:lvl7pPr>
            <a:lvl8pPr lvl="7" algn="r">
              <a:buNone/>
              <a:defRPr sz="1333">
                <a:solidFill>
                  <a:schemeClr val="dk2"/>
                </a:solidFill>
              </a:defRPr>
            </a:lvl8pPr>
            <a:lvl9pPr lvl="8" algn="r">
              <a:buNone/>
              <a:defRPr sz="1333">
                <a:solidFill>
                  <a:schemeClr val="dk2"/>
                </a:solidFill>
              </a:defRPr>
            </a:lvl9pPr>
          </a:lstStyle>
          <a:p>
            <a:fld id="{00000000-1234-1234-1234-123412341234}" type="slidenum">
              <a:rPr lang="de" smtClean="0"/>
              <a:pPr/>
              <a:t>‹#›</a:t>
            </a:fld>
            <a:endParaRPr lang="de"/>
          </a:p>
        </p:txBody>
      </p:sp>
    </p:spTree>
    <p:extLst>
      <p:ext uri="{BB962C8B-B14F-4D97-AF65-F5344CB8AC3E}">
        <p14:creationId xmlns:p14="http://schemas.microsoft.com/office/powerpoint/2010/main" val="569963055"/>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s://scienceornot.net/hallmarks-of-science/" TargetMode="Externa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0.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13"/>
          <p:cNvSpPr txBox="1">
            <a:spLocks noGrp="1"/>
          </p:cNvSpPr>
          <p:nvPr>
            <p:ph type="ctrTitle"/>
          </p:nvPr>
        </p:nvSpPr>
        <p:spPr>
          <a:xfrm>
            <a:off x="0" y="867133"/>
            <a:ext cx="7328800" cy="2736800"/>
          </a:xfrm>
          <a:prstGeom prst="rect">
            <a:avLst/>
          </a:prstGeom>
        </p:spPr>
        <p:txBody>
          <a:bodyPr spcFirstLastPara="1" wrap="square" lIns="480000" tIns="121900" rIns="121900" bIns="121900" anchor="b" anchorCtr="0">
            <a:noAutofit/>
          </a:bodyPr>
          <a:lstStyle/>
          <a:p>
            <a:br>
              <a:rPr lang="en-US" dirty="0"/>
            </a:br>
            <a:br>
              <a:rPr lang="en-US" dirty="0"/>
            </a:br>
            <a:br>
              <a:rPr lang="en-US" dirty="0"/>
            </a:br>
            <a:br>
              <a:rPr lang="en-US" dirty="0"/>
            </a:br>
            <a:br>
              <a:rPr lang="en-US" dirty="0"/>
            </a:br>
            <a:br>
              <a:rPr lang="en-US" dirty="0"/>
            </a:br>
            <a:r>
              <a:rPr lang="en-US" sz="4267" dirty="0"/>
              <a:t>Reporting/Producing news stories for scientific issues</a:t>
            </a:r>
            <a:br>
              <a:rPr lang="en-US" dirty="0"/>
            </a:br>
            <a:endParaRPr dirty="0"/>
          </a:p>
        </p:txBody>
      </p:sp>
      <p:sp>
        <p:nvSpPr>
          <p:cNvPr id="79" name="Google Shape;79;p13"/>
          <p:cNvSpPr txBox="1">
            <a:spLocks noGrp="1"/>
          </p:cNvSpPr>
          <p:nvPr>
            <p:ph type="subTitle" idx="1"/>
          </p:nvPr>
        </p:nvSpPr>
        <p:spPr>
          <a:xfrm>
            <a:off x="67" y="3603933"/>
            <a:ext cx="7328800" cy="1157200"/>
          </a:xfrm>
          <a:prstGeom prst="rect">
            <a:avLst/>
          </a:prstGeom>
        </p:spPr>
        <p:txBody>
          <a:bodyPr spcFirstLastPara="1" wrap="square" lIns="480000" tIns="121900" rIns="121900" bIns="121900" anchor="t" anchorCtr="0">
            <a:noAutofit/>
          </a:bodyPr>
          <a:lstStyle/>
          <a:p>
            <a:pPr marL="0" indent="0"/>
            <a:r>
              <a:rPr lang="en-US" dirty="0"/>
              <a:t>School of Journalism and Mass Communications, </a:t>
            </a:r>
            <a:r>
              <a:rPr lang="en-US" dirty="0" err="1"/>
              <a:t>AuTh</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1"/>
          <p:cNvSpPr txBox="1"/>
          <p:nvPr/>
        </p:nvSpPr>
        <p:spPr>
          <a:xfrm>
            <a:off x="2408777" y="593749"/>
            <a:ext cx="7078840" cy="563359"/>
          </a:xfrm>
          <a:prstGeom prst="rect">
            <a:avLst/>
          </a:prstGeom>
        </p:spPr>
        <p:txBody>
          <a:bodyPr lIns="0" tIns="0" rIns="0" bIns="0" rtlCol="0" anchor="t">
            <a:spAutoFit/>
          </a:bodyPr>
          <a:lstStyle/>
          <a:p>
            <a:pPr defTabSz="1219170">
              <a:lnSpc>
                <a:spcPts val="5133"/>
              </a:lnSpc>
              <a:buClr>
                <a:srgbClr val="000000"/>
              </a:buClr>
            </a:pPr>
            <a:r>
              <a:rPr lang="en-US" sz="2667" kern="0" dirty="0">
                <a:solidFill>
                  <a:srgbClr val="1B1A1A"/>
                </a:solidFill>
                <a:latin typeface="Lato" panose="020F0502020204030203" pitchFamily="34" charset="0"/>
                <a:ea typeface="Lato" panose="020F0502020204030203" pitchFamily="34" charset="0"/>
                <a:cs typeface="Lato" panose="020F0502020204030203" pitchFamily="34" charset="0"/>
                <a:sym typeface="Arial"/>
              </a:rPr>
              <a:t>Story writing criteria (in Secko et al., 2013) </a:t>
            </a:r>
          </a:p>
        </p:txBody>
      </p:sp>
      <p:pic>
        <p:nvPicPr>
          <p:cNvPr id="2" name="Εικόνα 1">
            <a:extLst>
              <a:ext uri="{FF2B5EF4-FFF2-40B4-BE49-F238E27FC236}">
                <a16:creationId xmlns:a16="http://schemas.microsoft.com/office/drawing/2014/main" id="{D6F11A52-9951-3EDC-6472-3A9B2FF09FB6}"/>
              </a:ext>
            </a:extLst>
          </p:cNvPr>
          <p:cNvPicPr>
            <a:picLocks noChangeAspect="1"/>
          </p:cNvPicPr>
          <p:nvPr/>
        </p:nvPicPr>
        <p:blipFill>
          <a:blip r:embed="rId2"/>
          <a:stretch>
            <a:fillRect/>
          </a:stretch>
        </p:blipFill>
        <p:spPr>
          <a:xfrm>
            <a:off x="2408778" y="1416403"/>
            <a:ext cx="6871903" cy="4310144"/>
          </a:xfrm>
          <a:prstGeom prst="rect">
            <a:avLst/>
          </a:prstGeom>
        </p:spPr>
      </p:pic>
    </p:spTree>
    <p:extLst>
      <p:ext uri="{BB962C8B-B14F-4D97-AF65-F5344CB8AC3E}">
        <p14:creationId xmlns:p14="http://schemas.microsoft.com/office/powerpoint/2010/main" val="21072169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1419071" y="2388420"/>
            <a:ext cx="7078841" cy="3240710"/>
            <a:chOff x="-3" y="28575"/>
            <a:chExt cx="14157682" cy="5458100"/>
          </a:xfrm>
        </p:grpSpPr>
        <p:sp>
          <p:nvSpPr>
            <p:cNvPr id="6" name="TextBox 6"/>
            <p:cNvSpPr txBox="1"/>
            <p:nvPr/>
          </p:nvSpPr>
          <p:spPr>
            <a:xfrm>
              <a:off x="-3" y="677531"/>
              <a:ext cx="14157678" cy="4809144"/>
            </a:xfrm>
            <a:prstGeom prst="rect">
              <a:avLst/>
            </a:prstGeom>
          </p:spPr>
          <p:txBody>
            <a:bodyPr lIns="0" tIns="0" rIns="0" bIns="0" rtlCol="0" anchor="t">
              <a:spAutoFit/>
            </a:bodyPr>
            <a:lstStyle/>
            <a:p>
              <a:pPr marL="380990" indent="-380990" defTabSz="1219170">
                <a:lnSpc>
                  <a:spcPts val="3400"/>
                </a:lnSpc>
                <a:buClr>
                  <a:srgbClr val="000000"/>
                </a:buClr>
                <a:buFont typeface="Arial" panose="020B0604020202020204" pitchFamily="34" charset="0"/>
                <a:buChar char="•"/>
              </a:pPr>
              <a:r>
                <a:rPr lang="en-US" sz="2000" kern="0" dirty="0">
                  <a:solidFill>
                    <a:srgbClr val="000000"/>
                  </a:solidFill>
                  <a:latin typeface="Lato" panose="020F0502020204030203" pitchFamily="34" charset="0"/>
                  <a:ea typeface="Lato" panose="020F0502020204030203" pitchFamily="34" charset="0"/>
                  <a:cs typeface="Lato" panose="020F0502020204030203" pitchFamily="34" charset="0"/>
                  <a:sym typeface="Arial"/>
                </a:rPr>
                <a:t>You’re looking first and foremost for a good story, not a phone book. </a:t>
              </a:r>
            </a:p>
            <a:p>
              <a:pPr marL="380990" indent="-380990" defTabSz="1219170">
                <a:lnSpc>
                  <a:spcPts val="3400"/>
                </a:lnSpc>
                <a:buClr>
                  <a:srgbClr val="000000"/>
                </a:buClr>
                <a:buFont typeface="Arial" panose="020B0604020202020204" pitchFamily="34" charset="0"/>
                <a:buChar char="•"/>
              </a:pPr>
              <a:r>
                <a:rPr lang="en-US" sz="2000" kern="0" dirty="0">
                  <a:solidFill>
                    <a:srgbClr val="000000"/>
                  </a:solidFill>
                  <a:latin typeface="Lato" panose="020F0502020204030203" pitchFamily="34" charset="0"/>
                  <a:ea typeface="Lato" panose="020F0502020204030203" pitchFamily="34" charset="0"/>
                  <a:cs typeface="Lato" panose="020F0502020204030203" pitchFamily="34" charset="0"/>
                  <a:sym typeface="Arial"/>
                </a:rPr>
                <a:t>We gather information to get a story out of it; we don’t work on stories simply to gather information.</a:t>
              </a:r>
            </a:p>
            <a:p>
              <a:pPr marL="380990" indent="-380990" defTabSz="1219170">
                <a:lnSpc>
                  <a:spcPts val="3400"/>
                </a:lnSpc>
                <a:buClr>
                  <a:srgbClr val="000000"/>
                </a:buClr>
                <a:buFont typeface="Arial" panose="020B0604020202020204" pitchFamily="34" charset="0"/>
                <a:buChar char="•"/>
              </a:pPr>
              <a:r>
                <a:rPr lang="en-US" sz="2000" kern="0" dirty="0">
                  <a:solidFill>
                    <a:srgbClr val="000000"/>
                  </a:solidFill>
                  <a:latin typeface="Lato" panose="020F0502020204030203" pitchFamily="34" charset="0"/>
                  <a:ea typeface="Lato" panose="020F0502020204030203" pitchFamily="34" charset="0"/>
                  <a:cs typeface="Lato" panose="020F0502020204030203" pitchFamily="34" charset="0"/>
                  <a:sym typeface="Arial"/>
                </a:rPr>
                <a:t>We want to stir emotions. </a:t>
              </a:r>
            </a:p>
            <a:p>
              <a:pPr marL="380990" indent="-380990" defTabSz="1219170">
                <a:lnSpc>
                  <a:spcPts val="3400"/>
                </a:lnSpc>
                <a:buClr>
                  <a:srgbClr val="000000"/>
                </a:buClr>
                <a:buFont typeface="Arial" panose="020B0604020202020204" pitchFamily="34" charset="0"/>
                <a:buChar char="•"/>
              </a:pPr>
              <a:r>
                <a:rPr lang="en-US" sz="2000" kern="0" dirty="0">
                  <a:solidFill>
                    <a:srgbClr val="000000"/>
                  </a:solidFill>
                  <a:latin typeface="Lato" panose="020F0502020204030203" pitchFamily="34" charset="0"/>
                  <a:ea typeface="Lato" panose="020F0502020204030203" pitchFamily="34" charset="0"/>
                  <a:cs typeface="Lato" panose="020F0502020204030203" pitchFamily="34" charset="0"/>
                  <a:sym typeface="Arial"/>
                </a:rPr>
                <a:t>People are real characters in our stories, not just quotes.</a:t>
              </a:r>
            </a:p>
            <a:p>
              <a:pPr defTabSz="1219170">
                <a:lnSpc>
                  <a:spcPts val="1800"/>
                </a:lnSpc>
                <a:buClr>
                  <a:srgbClr val="000000"/>
                </a:buClr>
              </a:pPr>
              <a:endParaRPr lang="en-US" sz="2267" kern="0" dirty="0">
                <a:solidFill>
                  <a:srgbClr val="FFFFFF"/>
                </a:solidFill>
                <a:latin typeface="Muli Regular"/>
                <a:cs typeface="Arial"/>
                <a:sym typeface="Arial"/>
              </a:endParaRPr>
            </a:p>
          </p:txBody>
        </p:sp>
        <p:sp>
          <p:nvSpPr>
            <p:cNvPr id="7" name="TextBox 7"/>
            <p:cNvSpPr txBox="1"/>
            <p:nvPr/>
          </p:nvSpPr>
          <p:spPr>
            <a:xfrm>
              <a:off x="1" y="28575"/>
              <a:ext cx="14157678" cy="479057"/>
            </a:xfrm>
            <a:prstGeom prst="rect">
              <a:avLst/>
            </a:prstGeom>
          </p:spPr>
          <p:txBody>
            <a:bodyPr lIns="0" tIns="0" rIns="0" bIns="0" rtlCol="0" anchor="t">
              <a:spAutoFit/>
            </a:bodyPr>
            <a:lstStyle/>
            <a:p>
              <a:pPr defTabSz="1219170">
                <a:lnSpc>
                  <a:spcPts val="2200"/>
                </a:lnSpc>
                <a:buClr>
                  <a:srgbClr val="000000"/>
                </a:buClr>
              </a:pPr>
              <a:r>
                <a:rPr lang="en-US" sz="2667" kern="0" dirty="0">
                  <a:solidFill>
                    <a:srgbClr val="000000"/>
                  </a:solidFill>
                  <a:latin typeface="Lato" panose="020F0502020204030203" pitchFamily="34" charset="0"/>
                  <a:ea typeface="Lato" panose="020F0502020204030203" pitchFamily="34" charset="0"/>
                  <a:cs typeface="Lato" panose="020F0502020204030203" pitchFamily="34" charset="0"/>
                  <a:sym typeface="Arial"/>
                </a:rPr>
                <a:t>Writing our own stories</a:t>
              </a:r>
            </a:p>
          </p:txBody>
        </p:sp>
      </p:grpSp>
      <p:pic>
        <p:nvPicPr>
          <p:cNvPr id="8" name="Picture 8"/>
          <p:cNvPicPr>
            <a:picLocks noChangeAspect="1"/>
          </p:cNvPicPr>
          <p:nvPr/>
        </p:nvPicPr>
        <p:blipFill>
          <a:blip r:embed="rId2"/>
          <a:srcRect t="16286" b="35165"/>
          <a:stretch>
            <a:fillRect/>
          </a:stretch>
        </p:blipFill>
        <p:spPr>
          <a:xfrm>
            <a:off x="0" y="-1246029"/>
            <a:ext cx="12192000" cy="2789337"/>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1424565" y="2214827"/>
            <a:ext cx="7078839" cy="3407996"/>
            <a:chOff x="0" y="-172816"/>
            <a:chExt cx="14157677" cy="5739850"/>
          </a:xfrm>
        </p:grpSpPr>
        <p:sp>
          <p:nvSpPr>
            <p:cNvPr id="6" name="TextBox 6"/>
            <p:cNvSpPr txBox="1"/>
            <p:nvPr/>
          </p:nvSpPr>
          <p:spPr>
            <a:xfrm>
              <a:off x="0" y="518143"/>
              <a:ext cx="14157677" cy="5048891"/>
            </a:xfrm>
            <a:prstGeom prst="rect">
              <a:avLst/>
            </a:prstGeom>
          </p:spPr>
          <p:txBody>
            <a:bodyPr lIns="0" tIns="0" rIns="0" bIns="0" rtlCol="0" anchor="t">
              <a:spAutoFit/>
            </a:bodyPr>
            <a:lstStyle/>
            <a:p>
              <a:pPr marL="380990" indent="-380990" defTabSz="1219170">
                <a:lnSpc>
                  <a:spcPts val="3400"/>
                </a:lnSpc>
                <a:buClr>
                  <a:srgbClr val="000000"/>
                </a:buClr>
                <a:buFont typeface="Arial" panose="020B0604020202020204" pitchFamily="34" charset="0"/>
                <a:buChar char="•"/>
              </a:pPr>
              <a:r>
                <a:rPr lang="en-US" sz="2000" kern="0" dirty="0">
                  <a:solidFill>
                    <a:srgbClr val="000000"/>
                  </a:solidFill>
                  <a:latin typeface="Lato" panose="020F0502020204030203" pitchFamily="34" charset="0"/>
                  <a:ea typeface="Lato" panose="020F0502020204030203" pitchFamily="34" charset="0"/>
                  <a:cs typeface="Lato" panose="020F0502020204030203" pitchFamily="34" charset="0"/>
                  <a:sym typeface="Arial"/>
                </a:rPr>
                <a:t>Climate science</a:t>
              </a:r>
            </a:p>
            <a:p>
              <a:pPr marL="380990" indent="-380990" defTabSz="1219170">
                <a:lnSpc>
                  <a:spcPts val="3400"/>
                </a:lnSpc>
                <a:buClr>
                  <a:srgbClr val="000000"/>
                </a:buClr>
                <a:buFont typeface="Arial" panose="020B0604020202020204" pitchFamily="34" charset="0"/>
                <a:buChar char="•"/>
              </a:pPr>
              <a:r>
                <a:rPr lang="en-US" sz="2000" kern="0" dirty="0">
                  <a:solidFill>
                    <a:srgbClr val="000000"/>
                  </a:solidFill>
                  <a:latin typeface="Lato" panose="020F0502020204030203" pitchFamily="34" charset="0"/>
                  <a:ea typeface="Lato" panose="020F0502020204030203" pitchFamily="34" charset="0"/>
                  <a:cs typeface="Lato" panose="020F0502020204030203" pitchFamily="34" charset="0"/>
                  <a:sym typeface="Arial"/>
                </a:rPr>
                <a:t>Ecoclimate science</a:t>
              </a:r>
            </a:p>
            <a:p>
              <a:pPr marL="380990" indent="-380990" defTabSz="1219170">
                <a:lnSpc>
                  <a:spcPts val="3400"/>
                </a:lnSpc>
                <a:buClr>
                  <a:srgbClr val="000000"/>
                </a:buClr>
                <a:buFont typeface="Arial" panose="020B0604020202020204" pitchFamily="34" charset="0"/>
                <a:buChar char="•"/>
              </a:pPr>
              <a:r>
                <a:rPr lang="en-US" sz="2000" kern="0" dirty="0">
                  <a:solidFill>
                    <a:srgbClr val="000000"/>
                  </a:solidFill>
                  <a:latin typeface="Lato" panose="020F0502020204030203" pitchFamily="34" charset="0"/>
                  <a:ea typeface="Lato" panose="020F0502020204030203" pitchFamily="34" charset="0"/>
                  <a:cs typeface="Lato" panose="020F0502020204030203" pitchFamily="34" charset="0"/>
                  <a:sym typeface="Arial"/>
                </a:rPr>
                <a:t>Ecological threats</a:t>
              </a:r>
            </a:p>
            <a:p>
              <a:pPr marL="380990" indent="-380990" defTabSz="1219170">
                <a:lnSpc>
                  <a:spcPts val="3400"/>
                </a:lnSpc>
                <a:buClr>
                  <a:srgbClr val="000000"/>
                </a:buClr>
                <a:buFont typeface="Arial" panose="020B0604020202020204" pitchFamily="34" charset="0"/>
                <a:buChar char="•"/>
              </a:pPr>
              <a:r>
                <a:rPr lang="en-US" sz="2000" kern="0" dirty="0">
                  <a:solidFill>
                    <a:srgbClr val="000000"/>
                  </a:solidFill>
                  <a:latin typeface="Lato" panose="020F0502020204030203" pitchFamily="34" charset="0"/>
                  <a:ea typeface="Lato" panose="020F0502020204030203" pitchFamily="34" charset="0"/>
                  <a:cs typeface="Lato" panose="020F0502020204030203" pitchFamily="34" charset="0"/>
                  <a:sym typeface="Arial"/>
                </a:rPr>
                <a:t>Epidemics</a:t>
              </a:r>
            </a:p>
            <a:p>
              <a:pPr marL="380990" indent="-380990" defTabSz="1219170">
                <a:lnSpc>
                  <a:spcPts val="3400"/>
                </a:lnSpc>
                <a:buClr>
                  <a:srgbClr val="000000"/>
                </a:buClr>
                <a:buFont typeface="Arial" panose="020B0604020202020204" pitchFamily="34" charset="0"/>
                <a:buChar char="•"/>
              </a:pPr>
              <a:r>
                <a:rPr lang="en-US" sz="2000" kern="0" dirty="0">
                  <a:solidFill>
                    <a:srgbClr val="000000"/>
                  </a:solidFill>
                  <a:latin typeface="Lato" panose="020F0502020204030203" pitchFamily="34" charset="0"/>
                  <a:ea typeface="Lato" panose="020F0502020204030203" pitchFamily="34" charset="0"/>
                  <a:cs typeface="Lato" panose="020F0502020204030203" pitchFamily="34" charset="0"/>
                  <a:sym typeface="Arial"/>
                </a:rPr>
                <a:t>Vaccines</a:t>
              </a:r>
            </a:p>
            <a:p>
              <a:pPr marL="380990" indent="-380990" defTabSz="1219170">
                <a:lnSpc>
                  <a:spcPts val="3400"/>
                </a:lnSpc>
                <a:buClr>
                  <a:srgbClr val="000000"/>
                </a:buClr>
                <a:buFont typeface="Arial" panose="020B0604020202020204" pitchFamily="34" charset="0"/>
                <a:buChar char="•"/>
              </a:pPr>
              <a:r>
                <a:rPr lang="en-US" sz="2000" kern="0" dirty="0">
                  <a:solidFill>
                    <a:srgbClr val="000000"/>
                  </a:solidFill>
                  <a:latin typeface="Lato" panose="020F0502020204030203" pitchFamily="34" charset="0"/>
                  <a:ea typeface="Lato" panose="020F0502020204030203" pitchFamily="34" charset="0"/>
                  <a:cs typeface="Lato" panose="020F0502020204030203" pitchFamily="34" charset="0"/>
                  <a:sym typeface="Arial"/>
                </a:rPr>
                <a:t>Artificial Intelligence</a:t>
              </a:r>
            </a:p>
            <a:p>
              <a:pPr marL="380990" indent="-380990" defTabSz="1219170">
                <a:lnSpc>
                  <a:spcPts val="3400"/>
                </a:lnSpc>
                <a:buClr>
                  <a:srgbClr val="000000"/>
                </a:buClr>
                <a:buFont typeface="Arial" panose="020B0604020202020204" pitchFamily="34" charset="0"/>
                <a:buChar char="•"/>
              </a:pPr>
              <a:r>
                <a:rPr lang="en-US" sz="2000" kern="0" dirty="0">
                  <a:solidFill>
                    <a:srgbClr val="000000"/>
                  </a:solidFill>
                  <a:latin typeface="Lato" panose="020F0502020204030203" pitchFamily="34" charset="0"/>
                  <a:ea typeface="Lato" panose="020F0502020204030203" pitchFamily="34" charset="0"/>
                  <a:cs typeface="Lato" panose="020F0502020204030203" pitchFamily="34" charset="0"/>
                  <a:sym typeface="Arial"/>
                </a:rPr>
                <a:t>Emerging technologies</a:t>
              </a:r>
            </a:p>
          </p:txBody>
        </p:sp>
        <p:sp>
          <p:nvSpPr>
            <p:cNvPr id="7" name="TextBox 7"/>
            <p:cNvSpPr txBox="1"/>
            <p:nvPr/>
          </p:nvSpPr>
          <p:spPr>
            <a:xfrm>
              <a:off x="0" y="-172816"/>
              <a:ext cx="14157677" cy="475170"/>
            </a:xfrm>
            <a:prstGeom prst="rect">
              <a:avLst/>
            </a:prstGeom>
          </p:spPr>
          <p:txBody>
            <a:bodyPr lIns="0" tIns="0" rIns="0" bIns="0" rtlCol="0" anchor="t">
              <a:spAutoFit/>
            </a:bodyPr>
            <a:lstStyle/>
            <a:p>
              <a:pPr defTabSz="1219170">
                <a:lnSpc>
                  <a:spcPts val="2200"/>
                </a:lnSpc>
                <a:buClr>
                  <a:srgbClr val="000000"/>
                </a:buClr>
              </a:pPr>
              <a:r>
                <a:rPr lang="en-US" sz="2000" kern="0" dirty="0">
                  <a:solidFill>
                    <a:srgbClr val="000000"/>
                  </a:solidFill>
                  <a:latin typeface="Lato" panose="020F0502020204030203" pitchFamily="34" charset="0"/>
                  <a:ea typeface="Lato" panose="020F0502020204030203" pitchFamily="34" charset="0"/>
                  <a:cs typeface="Lato" panose="020F0502020204030203" pitchFamily="34" charset="0"/>
                  <a:sym typeface="Arial"/>
                </a:rPr>
                <a:t>What kind of topics are we interested in?</a:t>
              </a:r>
            </a:p>
          </p:txBody>
        </p:sp>
      </p:grpSp>
      <p:pic>
        <p:nvPicPr>
          <p:cNvPr id="8" name="Picture 8"/>
          <p:cNvPicPr>
            <a:picLocks noChangeAspect="1"/>
          </p:cNvPicPr>
          <p:nvPr/>
        </p:nvPicPr>
        <p:blipFill>
          <a:blip r:embed="rId2"/>
          <a:srcRect t="16286" b="35165"/>
          <a:stretch>
            <a:fillRect/>
          </a:stretch>
        </p:blipFill>
        <p:spPr>
          <a:xfrm>
            <a:off x="0" y="-1246029"/>
            <a:ext cx="12192000" cy="2789337"/>
          </a:xfrm>
          <a:prstGeom prst="rect">
            <a:avLst/>
          </a:prstGeom>
        </p:spPr>
      </p:pic>
      <p:sp>
        <p:nvSpPr>
          <p:cNvPr id="11" name="TextBox 11"/>
          <p:cNvSpPr txBox="1"/>
          <p:nvPr/>
        </p:nvSpPr>
        <p:spPr>
          <a:xfrm>
            <a:off x="3427773" y="1605429"/>
            <a:ext cx="7078840" cy="599780"/>
          </a:xfrm>
          <a:prstGeom prst="rect">
            <a:avLst/>
          </a:prstGeom>
        </p:spPr>
        <p:txBody>
          <a:bodyPr lIns="0" tIns="0" rIns="0" bIns="0" rtlCol="0" anchor="t">
            <a:spAutoFit/>
          </a:bodyPr>
          <a:lstStyle/>
          <a:p>
            <a:pPr defTabSz="1219170">
              <a:lnSpc>
                <a:spcPts val="5133"/>
              </a:lnSpc>
              <a:buClr>
                <a:srgbClr val="000000"/>
              </a:buClr>
            </a:pPr>
            <a:r>
              <a:rPr lang="en-US" sz="4000" kern="0" dirty="0">
                <a:solidFill>
                  <a:srgbClr val="1B1A1A"/>
                </a:solidFill>
                <a:latin typeface="Lato" panose="020F0502020204030203" pitchFamily="34" charset="0"/>
                <a:ea typeface="Lato" panose="020F0502020204030203" pitchFamily="34" charset="0"/>
                <a:cs typeface="Lato" panose="020F0502020204030203" pitchFamily="34" charset="0"/>
                <a:sym typeface="Arial"/>
              </a:rPr>
              <a:t>Topics in Sci Jour</a:t>
            </a:r>
          </a:p>
        </p:txBody>
      </p:sp>
    </p:spTree>
    <p:extLst>
      <p:ext uri="{BB962C8B-B14F-4D97-AF65-F5344CB8AC3E}">
        <p14:creationId xmlns:p14="http://schemas.microsoft.com/office/powerpoint/2010/main" val="2145016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1138986" y="2783838"/>
            <a:ext cx="7078839" cy="2196440"/>
            <a:chOff x="0" y="28575"/>
            <a:chExt cx="14157677" cy="3699309"/>
          </a:xfrm>
        </p:grpSpPr>
        <p:sp>
          <p:nvSpPr>
            <p:cNvPr id="6" name="TextBox 6"/>
            <p:cNvSpPr txBox="1"/>
            <p:nvPr/>
          </p:nvSpPr>
          <p:spPr>
            <a:xfrm>
              <a:off x="0" y="882053"/>
              <a:ext cx="14157677" cy="2845831"/>
            </a:xfrm>
            <a:prstGeom prst="rect">
              <a:avLst/>
            </a:prstGeom>
          </p:spPr>
          <p:txBody>
            <a:bodyPr lIns="0" tIns="0" rIns="0" bIns="0" rtlCol="0" anchor="t">
              <a:spAutoFit/>
            </a:bodyPr>
            <a:lstStyle/>
            <a:p>
              <a:pPr defTabSz="1219170">
                <a:lnSpc>
                  <a:spcPts val="3400"/>
                </a:lnSpc>
                <a:buClr>
                  <a:srgbClr val="000000"/>
                </a:buClr>
              </a:pPr>
              <a:r>
                <a:rPr lang="en-US" sz="2000" kern="0" dirty="0">
                  <a:solidFill>
                    <a:srgbClr val="000000"/>
                  </a:solidFill>
                  <a:latin typeface="Lato" panose="020F0502020204030203" pitchFamily="34" charset="0"/>
                  <a:ea typeface="Lato" panose="020F0502020204030203" pitchFamily="34" charset="0"/>
                  <a:cs typeface="Lato" panose="020F0502020204030203" pitchFamily="34" charset="0"/>
                  <a:sym typeface="Arial"/>
                </a:rPr>
                <a:t>In:</a:t>
              </a:r>
            </a:p>
            <a:p>
              <a:pPr marL="380990" indent="-380990" defTabSz="1219170">
                <a:lnSpc>
                  <a:spcPts val="3400"/>
                </a:lnSpc>
                <a:buClr>
                  <a:srgbClr val="000000"/>
                </a:buClr>
                <a:buFont typeface="Arial" panose="020B0604020202020204" pitchFamily="34" charset="0"/>
                <a:buChar char="•"/>
              </a:pPr>
              <a:r>
                <a:rPr lang="en-US" sz="2000" kern="0" dirty="0">
                  <a:solidFill>
                    <a:srgbClr val="000000"/>
                  </a:solidFill>
                  <a:latin typeface="Lato" panose="020F0502020204030203" pitchFamily="34" charset="0"/>
                  <a:ea typeface="Lato" panose="020F0502020204030203" pitchFamily="34" charset="0"/>
                  <a:cs typeface="Lato" panose="020F0502020204030203" pitchFamily="34" charset="0"/>
                  <a:sym typeface="Arial"/>
                </a:rPr>
                <a:t>Science Journals</a:t>
              </a:r>
            </a:p>
            <a:p>
              <a:pPr marL="380990" indent="-380990" defTabSz="1219170">
                <a:lnSpc>
                  <a:spcPts val="3400"/>
                </a:lnSpc>
                <a:buClr>
                  <a:srgbClr val="000000"/>
                </a:buClr>
                <a:buFont typeface="Arial" panose="020B0604020202020204" pitchFamily="34" charset="0"/>
                <a:buChar char="•"/>
              </a:pPr>
              <a:r>
                <a:rPr lang="en-US" sz="2000" kern="0" dirty="0">
                  <a:solidFill>
                    <a:srgbClr val="000000"/>
                  </a:solidFill>
                  <a:latin typeface="Lato" panose="020F0502020204030203" pitchFamily="34" charset="0"/>
                  <a:ea typeface="Lato" panose="020F0502020204030203" pitchFamily="34" charset="0"/>
                  <a:cs typeface="Lato" panose="020F0502020204030203" pitchFamily="34" charset="0"/>
                  <a:sym typeface="Arial"/>
                </a:rPr>
                <a:t>Websites of institutes and universities</a:t>
              </a:r>
            </a:p>
            <a:p>
              <a:pPr marL="380990" indent="-380990" defTabSz="1219170">
                <a:lnSpc>
                  <a:spcPts val="3400"/>
                </a:lnSpc>
                <a:buClr>
                  <a:srgbClr val="000000"/>
                </a:buClr>
                <a:buFont typeface="Arial" panose="020B0604020202020204" pitchFamily="34" charset="0"/>
                <a:buChar char="•"/>
              </a:pPr>
              <a:r>
                <a:rPr lang="en-US" sz="2000" kern="0" dirty="0">
                  <a:solidFill>
                    <a:srgbClr val="000000"/>
                  </a:solidFill>
                  <a:latin typeface="Lato" panose="020F0502020204030203" pitchFamily="34" charset="0"/>
                  <a:ea typeface="Lato" panose="020F0502020204030203" pitchFamily="34" charset="0"/>
                  <a:cs typeface="Lato" panose="020F0502020204030203" pitchFamily="34" charset="0"/>
                  <a:sym typeface="Arial"/>
                </a:rPr>
                <a:t>Social media, e.g. LinkedIn</a:t>
              </a:r>
            </a:p>
          </p:txBody>
        </p:sp>
        <p:sp>
          <p:nvSpPr>
            <p:cNvPr id="7" name="TextBox 7"/>
            <p:cNvSpPr txBox="1"/>
            <p:nvPr/>
          </p:nvSpPr>
          <p:spPr>
            <a:xfrm>
              <a:off x="0" y="28575"/>
              <a:ext cx="14157677" cy="475170"/>
            </a:xfrm>
            <a:prstGeom prst="rect">
              <a:avLst/>
            </a:prstGeom>
          </p:spPr>
          <p:txBody>
            <a:bodyPr lIns="0" tIns="0" rIns="0" bIns="0" rtlCol="0" anchor="t">
              <a:spAutoFit/>
            </a:bodyPr>
            <a:lstStyle/>
            <a:p>
              <a:pPr defTabSz="1219170">
                <a:lnSpc>
                  <a:spcPts val="2200"/>
                </a:lnSpc>
                <a:buClr>
                  <a:srgbClr val="000000"/>
                </a:buClr>
              </a:pPr>
              <a:r>
                <a:rPr lang="en-US" sz="2000" kern="0" dirty="0">
                  <a:solidFill>
                    <a:srgbClr val="000000"/>
                  </a:solidFill>
                  <a:latin typeface="Lato" panose="020F0502020204030203" pitchFamily="34" charset="0"/>
                  <a:ea typeface="Lato" panose="020F0502020204030203" pitchFamily="34" charset="0"/>
                  <a:cs typeface="Lato" panose="020F0502020204030203" pitchFamily="34" charset="0"/>
                  <a:sym typeface="Arial"/>
                </a:rPr>
                <a:t>Where to look for?</a:t>
              </a:r>
            </a:p>
          </p:txBody>
        </p:sp>
      </p:grpSp>
      <p:pic>
        <p:nvPicPr>
          <p:cNvPr id="8" name="Picture 8"/>
          <p:cNvPicPr>
            <a:picLocks noChangeAspect="1"/>
          </p:cNvPicPr>
          <p:nvPr/>
        </p:nvPicPr>
        <p:blipFill>
          <a:blip r:embed="rId2"/>
          <a:srcRect t="16286" b="35165"/>
          <a:stretch>
            <a:fillRect/>
          </a:stretch>
        </p:blipFill>
        <p:spPr>
          <a:xfrm>
            <a:off x="0" y="-1246029"/>
            <a:ext cx="12192000" cy="2789337"/>
          </a:xfrm>
          <a:prstGeom prst="rect">
            <a:avLst/>
          </a:prstGeom>
        </p:spPr>
      </p:pic>
      <p:sp>
        <p:nvSpPr>
          <p:cNvPr id="11" name="TextBox 11"/>
          <p:cNvSpPr txBox="1"/>
          <p:nvPr/>
        </p:nvSpPr>
        <p:spPr>
          <a:xfrm>
            <a:off x="3592945" y="1653310"/>
            <a:ext cx="4955559" cy="599780"/>
          </a:xfrm>
          <a:prstGeom prst="rect">
            <a:avLst/>
          </a:prstGeom>
        </p:spPr>
        <p:txBody>
          <a:bodyPr wrap="square" lIns="0" tIns="0" rIns="0" bIns="0" rtlCol="0" anchor="t">
            <a:spAutoFit/>
          </a:bodyPr>
          <a:lstStyle/>
          <a:p>
            <a:pPr defTabSz="1219170">
              <a:lnSpc>
                <a:spcPts val="5133"/>
              </a:lnSpc>
              <a:buClr>
                <a:srgbClr val="000000"/>
              </a:buClr>
            </a:pPr>
            <a:r>
              <a:rPr lang="en-US" sz="4000" kern="0" dirty="0">
                <a:solidFill>
                  <a:srgbClr val="1B1A1A"/>
                </a:solidFill>
                <a:latin typeface="Lato" panose="020F0502020204030203" pitchFamily="34" charset="0"/>
                <a:ea typeface="Lato" panose="020F0502020204030203" pitchFamily="34" charset="0"/>
                <a:cs typeface="Lato" panose="020F0502020204030203" pitchFamily="34" charset="0"/>
                <a:sym typeface="Arial"/>
              </a:rPr>
              <a:t>Topics in Sci Jour</a:t>
            </a:r>
          </a:p>
        </p:txBody>
      </p:sp>
    </p:spTree>
    <p:extLst>
      <p:ext uri="{BB962C8B-B14F-4D97-AF65-F5344CB8AC3E}">
        <p14:creationId xmlns:p14="http://schemas.microsoft.com/office/powerpoint/2010/main" val="15986438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1138986" y="2783837"/>
            <a:ext cx="7133758" cy="4699352"/>
            <a:chOff x="0" y="28575"/>
            <a:chExt cx="14267516" cy="7914788"/>
          </a:xfrm>
        </p:grpSpPr>
        <p:sp>
          <p:nvSpPr>
            <p:cNvPr id="6" name="TextBox 6"/>
            <p:cNvSpPr txBox="1"/>
            <p:nvPr/>
          </p:nvSpPr>
          <p:spPr>
            <a:xfrm>
              <a:off x="109838" y="678565"/>
              <a:ext cx="14157678" cy="7264798"/>
            </a:xfrm>
            <a:prstGeom prst="rect">
              <a:avLst/>
            </a:prstGeom>
          </p:spPr>
          <p:txBody>
            <a:bodyPr lIns="0" tIns="0" rIns="0" bIns="0" rtlCol="0" anchor="t">
              <a:spAutoFit/>
            </a:bodyPr>
            <a:lstStyle/>
            <a:p>
              <a:pPr marL="380990" indent="-380990" defTabSz="1219170">
                <a:lnSpc>
                  <a:spcPts val="3400"/>
                </a:lnSpc>
                <a:buClr>
                  <a:srgbClr val="000000"/>
                </a:buClr>
                <a:buFont typeface="Arial" panose="020B0604020202020204" pitchFamily="34" charset="0"/>
                <a:buChar char="•"/>
              </a:pPr>
              <a:r>
                <a:rPr lang="en-US" sz="2000" kern="0" dirty="0">
                  <a:solidFill>
                    <a:srgbClr val="000000"/>
                  </a:solidFill>
                  <a:latin typeface="Lato" panose="020F0502020204030203" pitchFamily="34" charset="0"/>
                  <a:ea typeface="Lato" panose="020F0502020204030203" pitchFamily="34" charset="0"/>
                  <a:cs typeface="Lato" panose="020F0502020204030203" pitchFamily="34" charset="0"/>
                  <a:sym typeface="Arial"/>
                </a:rPr>
                <a:t>PubMed / Web of science/ Scopus/ Science Direct/ JSTOR/ PsycINFO/ Google scholar/ </a:t>
              </a:r>
              <a:r>
                <a:rPr lang="en-US" sz="2000" kern="0" dirty="0" err="1">
                  <a:solidFill>
                    <a:srgbClr val="000000"/>
                  </a:solidFill>
                  <a:latin typeface="Lato" panose="020F0502020204030203" pitchFamily="34" charset="0"/>
                  <a:ea typeface="Lato" panose="020F0502020204030203" pitchFamily="34" charset="0"/>
                  <a:cs typeface="Lato" panose="020F0502020204030203" pitchFamily="34" charset="0"/>
                  <a:sym typeface="Arial"/>
                </a:rPr>
                <a:t>IEEEXplore</a:t>
              </a:r>
              <a:r>
                <a:rPr lang="en-US" sz="2000" kern="0" dirty="0">
                  <a:solidFill>
                    <a:srgbClr val="000000"/>
                  </a:solidFill>
                  <a:latin typeface="Lato" panose="020F0502020204030203" pitchFamily="34" charset="0"/>
                  <a:ea typeface="Lato" panose="020F0502020204030203" pitchFamily="34" charset="0"/>
                  <a:cs typeface="Lato" panose="020F0502020204030203" pitchFamily="34" charset="0"/>
                  <a:sym typeface="Arial"/>
                </a:rPr>
                <a:t> / DOAJ/ ClinicalTrials.gov </a:t>
              </a:r>
            </a:p>
            <a:p>
              <a:pPr marL="380990" indent="-380990" defTabSz="1219170">
                <a:lnSpc>
                  <a:spcPts val="3400"/>
                </a:lnSpc>
                <a:buClr>
                  <a:srgbClr val="000000"/>
                </a:buClr>
                <a:buFont typeface="Arial" panose="020B0604020202020204" pitchFamily="34" charset="0"/>
                <a:buChar char="•"/>
              </a:pPr>
              <a:r>
                <a:rPr lang="en-US" sz="2000" kern="0" dirty="0">
                  <a:solidFill>
                    <a:srgbClr val="000000"/>
                  </a:solidFill>
                  <a:latin typeface="Lato" panose="020F0502020204030203" pitchFamily="34" charset="0"/>
                  <a:ea typeface="Lato" panose="020F0502020204030203" pitchFamily="34" charset="0"/>
                  <a:cs typeface="Lato" panose="020F0502020204030203" pitchFamily="34" charset="0"/>
                  <a:sym typeface="Arial"/>
                </a:rPr>
                <a:t>Unpublished reprints:</a:t>
              </a:r>
            </a:p>
            <a:p>
              <a:pPr marL="380990" indent="-380990" defTabSz="1219170">
                <a:lnSpc>
                  <a:spcPts val="3400"/>
                </a:lnSpc>
                <a:buClr>
                  <a:srgbClr val="000000"/>
                </a:buClr>
                <a:buFont typeface="Arial" panose="020B0604020202020204" pitchFamily="34" charset="0"/>
                <a:buChar char="•"/>
              </a:pPr>
              <a:r>
                <a:rPr lang="en-US" sz="2000" kern="0" dirty="0" err="1">
                  <a:solidFill>
                    <a:srgbClr val="000000"/>
                  </a:solidFill>
                  <a:latin typeface="Lato" panose="020F0502020204030203" pitchFamily="34" charset="0"/>
                  <a:ea typeface="Lato" panose="020F0502020204030203" pitchFamily="34" charset="0"/>
                  <a:cs typeface="Lato" panose="020F0502020204030203" pitchFamily="34" charset="0"/>
                  <a:sym typeface="Arial"/>
                </a:rPr>
                <a:t>Arxiv</a:t>
              </a:r>
              <a:r>
                <a:rPr lang="en-US" sz="2000" kern="0" dirty="0">
                  <a:solidFill>
                    <a:srgbClr val="000000"/>
                  </a:solidFill>
                  <a:latin typeface="Lato" panose="020F0502020204030203" pitchFamily="34" charset="0"/>
                  <a:ea typeface="Lato" panose="020F0502020204030203" pitchFamily="34" charset="0"/>
                  <a:cs typeface="Lato" panose="020F0502020204030203" pitchFamily="34" charset="0"/>
                  <a:sym typeface="Arial"/>
                </a:rPr>
                <a:t>/ </a:t>
              </a:r>
              <a:r>
                <a:rPr lang="en-US" sz="2000" kern="0" dirty="0" err="1">
                  <a:solidFill>
                    <a:srgbClr val="000000"/>
                  </a:solidFill>
                  <a:latin typeface="Lato" panose="020F0502020204030203" pitchFamily="34" charset="0"/>
                  <a:ea typeface="Lato" panose="020F0502020204030203" pitchFamily="34" charset="0"/>
                  <a:cs typeface="Lato" panose="020F0502020204030203" pitchFamily="34" charset="0"/>
                  <a:sym typeface="Arial"/>
                </a:rPr>
                <a:t>Medrxiv</a:t>
              </a:r>
              <a:r>
                <a:rPr lang="en-US" sz="2000" kern="0" dirty="0">
                  <a:solidFill>
                    <a:srgbClr val="000000"/>
                  </a:solidFill>
                  <a:latin typeface="Lato" panose="020F0502020204030203" pitchFamily="34" charset="0"/>
                  <a:ea typeface="Lato" panose="020F0502020204030203" pitchFamily="34" charset="0"/>
                  <a:cs typeface="Lato" panose="020F0502020204030203" pitchFamily="34" charset="0"/>
                  <a:sym typeface="Arial"/>
                </a:rPr>
                <a:t>/ </a:t>
              </a:r>
              <a:r>
                <a:rPr lang="en-US" sz="2000" kern="0" dirty="0" err="1">
                  <a:solidFill>
                    <a:srgbClr val="000000"/>
                  </a:solidFill>
                  <a:latin typeface="Lato" panose="020F0502020204030203" pitchFamily="34" charset="0"/>
                  <a:ea typeface="Lato" panose="020F0502020204030203" pitchFamily="34" charset="0"/>
                  <a:cs typeface="Lato" panose="020F0502020204030203" pitchFamily="34" charset="0"/>
                  <a:sym typeface="Arial"/>
                </a:rPr>
                <a:t>Biorxiv</a:t>
              </a:r>
              <a:r>
                <a:rPr lang="en-US" sz="2000" kern="0" dirty="0">
                  <a:solidFill>
                    <a:srgbClr val="000000"/>
                  </a:solidFill>
                  <a:latin typeface="Lato" panose="020F0502020204030203" pitchFamily="34" charset="0"/>
                  <a:ea typeface="Lato" panose="020F0502020204030203" pitchFamily="34" charset="0"/>
                  <a:cs typeface="Lato" panose="020F0502020204030203" pitchFamily="34" charset="0"/>
                  <a:sym typeface="Arial"/>
                </a:rPr>
                <a:t>/ </a:t>
              </a:r>
              <a:r>
                <a:rPr lang="en-US" sz="2000" kern="0" dirty="0" err="1">
                  <a:solidFill>
                    <a:srgbClr val="000000"/>
                  </a:solidFill>
                  <a:latin typeface="Lato" panose="020F0502020204030203" pitchFamily="34" charset="0"/>
                  <a:ea typeface="Lato" panose="020F0502020204030203" pitchFamily="34" charset="0"/>
                  <a:cs typeface="Lato" panose="020F0502020204030203" pitchFamily="34" charset="0"/>
                  <a:sym typeface="Arial"/>
                </a:rPr>
                <a:t>Psyarxiv</a:t>
              </a:r>
              <a:r>
                <a:rPr lang="en-US" sz="2000" kern="0" dirty="0">
                  <a:solidFill>
                    <a:srgbClr val="000000"/>
                  </a:solidFill>
                  <a:latin typeface="Lato" panose="020F0502020204030203" pitchFamily="34" charset="0"/>
                  <a:ea typeface="Lato" panose="020F0502020204030203" pitchFamily="34" charset="0"/>
                  <a:cs typeface="Lato" panose="020F0502020204030203" pitchFamily="34" charset="0"/>
                  <a:sym typeface="Arial"/>
                </a:rPr>
                <a:t> </a:t>
              </a:r>
            </a:p>
            <a:p>
              <a:pPr defTabSz="1219170">
                <a:lnSpc>
                  <a:spcPts val="3400"/>
                </a:lnSpc>
                <a:buClr>
                  <a:srgbClr val="000000"/>
                </a:buClr>
              </a:pPr>
              <a:endParaRPr lang="en-US" sz="2400" kern="0" dirty="0">
                <a:solidFill>
                  <a:srgbClr val="FFFFFF"/>
                </a:solidFill>
                <a:latin typeface="Muli Regular"/>
                <a:cs typeface="Arial"/>
                <a:sym typeface="Arial"/>
              </a:endParaRPr>
            </a:p>
            <a:p>
              <a:pPr defTabSz="1219170">
                <a:lnSpc>
                  <a:spcPts val="3400"/>
                </a:lnSpc>
                <a:buClr>
                  <a:srgbClr val="000000"/>
                </a:buClr>
              </a:pPr>
              <a:endParaRPr lang="en-US" sz="2133" kern="0" dirty="0">
                <a:solidFill>
                  <a:srgbClr val="FFFFFF"/>
                </a:solidFill>
                <a:latin typeface="Muli Regular"/>
                <a:cs typeface="Arial"/>
                <a:sym typeface="Arial"/>
              </a:endParaRPr>
            </a:p>
            <a:p>
              <a:pPr defTabSz="1219170">
                <a:lnSpc>
                  <a:spcPts val="3400"/>
                </a:lnSpc>
                <a:buClr>
                  <a:srgbClr val="000000"/>
                </a:buClr>
              </a:pPr>
              <a:endParaRPr lang="en-US" sz="2133" kern="0" dirty="0">
                <a:solidFill>
                  <a:srgbClr val="FFFFFF"/>
                </a:solidFill>
                <a:latin typeface="Muli Regular"/>
                <a:cs typeface="Arial"/>
                <a:sym typeface="Arial"/>
              </a:endParaRPr>
            </a:p>
            <a:p>
              <a:pPr defTabSz="1219170">
                <a:lnSpc>
                  <a:spcPts val="3400"/>
                </a:lnSpc>
                <a:buClr>
                  <a:srgbClr val="000000"/>
                </a:buClr>
              </a:pPr>
              <a:endParaRPr lang="en-US" sz="2133" kern="0" dirty="0">
                <a:solidFill>
                  <a:srgbClr val="FFFFFF"/>
                </a:solidFill>
                <a:latin typeface="Muli Regular"/>
                <a:cs typeface="Arial"/>
                <a:sym typeface="Arial"/>
              </a:endParaRPr>
            </a:p>
            <a:p>
              <a:pPr defTabSz="1219170">
                <a:lnSpc>
                  <a:spcPts val="3400"/>
                </a:lnSpc>
                <a:buClr>
                  <a:srgbClr val="000000"/>
                </a:buClr>
              </a:pPr>
              <a:endParaRPr lang="en-US" sz="2133" kern="0" dirty="0">
                <a:solidFill>
                  <a:srgbClr val="FFFFFF"/>
                </a:solidFill>
                <a:latin typeface="Muli Regular"/>
                <a:cs typeface="Arial"/>
                <a:sym typeface="Arial"/>
              </a:endParaRPr>
            </a:p>
          </p:txBody>
        </p:sp>
        <p:sp>
          <p:nvSpPr>
            <p:cNvPr id="7" name="TextBox 7"/>
            <p:cNvSpPr txBox="1"/>
            <p:nvPr/>
          </p:nvSpPr>
          <p:spPr>
            <a:xfrm>
              <a:off x="0" y="28575"/>
              <a:ext cx="14157678" cy="475170"/>
            </a:xfrm>
            <a:prstGeom prst="rect">
              <a:avLst/>
            </a:prstGeom>
          </p:spPr>
          <p:txBody>
            <a:bodyPr lIns="0" tIns="0" rIns="0" bIns="0" rtlCol="0" anchor="t">
              <a:spAutoFit/>
            </a:bodyPr>
            <a:lstStyle/>
            <a:p>
              <a:pPr defTabSz="1219170">
                <a:lnSpc>
                  <a:spcPts val="2200"/>
                </a:lnSpc>
                <a:buClr>
                  <a:srgbClr val="000000"/>
                </a:buClr>
              </a:pPr>
              <a:r>
                <a:rPr lang="en-US" sz="2000" kern="0" dirty="0">
                  <a:solidFill>
                    <a:srgbClr val="000000"/>
                  </a:solidFill>
                  <a:latin typeface="Lato" panose="020F0502020204030203" pitchFamily="34" charset="0"/>
                  <a:ea typeface="Lato" panose="020F0502020204030203" pitchFamily="34" charset="0"/>
                  <a:cs typeface="Lato" panose="020F0502020204030203" pitchFamily="34" charset="0"/>
                  <a:sym typeface="Arial"/>
                </a:rPr>
                <a:t>Where to look for?</a:t>
              </a:r>
            </a:p>
          </p:txBody>
        </p:sp>
      </p:grpSp>
      <p:pic>
        <p:nvPicPr>
          <p:cNvPr id="8" name="Picture 8"/>
          <p:cNvPicPr>
            <a:picLocks noChangeAspect="1"/>
          </p:cNvPicPr>
          <p:nvPr/>
        </p:nvPicPr>
        <p:blipFill>
          <a:blip r:embed="rId2"/>
          <a:srcRect t="16286" b="35165"/>
          <a:stretch>
            <a:fillRect/>
          </a:stretch>
        </p:blipFill>
        <p:spPr>
          <a:xfrm>
            <a:off x="0" y="-1246029"/>
            <a:ext cx="12192000" cy="2789337"/>
          </a:xfrm>
          <a:prstGeom prst="rect">
            <a:avLst/>
          </a:prstGeom>
        </p:spPr>
      </p:pic>
      <p:sp>
        <p:nvSpPr>
          <p:cNvPr id="11" name="TextBox 11"/>
          <p:cNvSpPr txBox="1"/>
          <p:nvPr/>
        </p:nvSpPr>
        <p:spPr>
          <a:xfrm>
            <a:off x="3584791" y="1689685"/>
            <a:ext cx="7078840" cy="599780"/>
          </a:xfrm>
          <a:prstGeom prst="rect">
            <a:avLst/>
          </a:prstGeom>
        </p:spPr>
        <p:txBody>
          <a:bodyPr lIns="0" tIns="0" rIns="0" bIns="0" rtlCol="0" anchor="t">
            <a:spAutoFit/>
          </a:bodyPr>
          <a:lstStyle/>
          <a:p>
            <a:pPr defTabSz="1219170">
              <a:lnSpc>
                <a:spcPts val="5133"/>
              </a:lnSpc>
              <a:buClr>
                <a:srgbClr val="000000"/>
              </a:buClr>
            </a:pPr>
            <a:r>
              <a:rPr lang="en-US" sz="4000" kern="0" dirty="0">
                <a:solidFill>
                  <a:srgbClr val="1B1A1A"/>
                </a:solidFill>
                <a:latin typeface="Lato" panose="020F0502020204030203" pitchFamily="34" charset="0"/>
                <a:ea typeface="Lato" panose="020F0502020204030203" pitchFamily="34" charset="0"/>
                <a:cs typeface="Lato" panose="020F0502020204030203" pitchFamily="34" charset="0"/>
                <a:sym typeface="Arial"/>
              </a:rPr>
              <a:t>Topics in Sci Jour</a:t>
            </a:r>
          </a:p>
        </p:txBody>
      </p:sp>
    </p:spTree>
    <p:extLst>
      <p:ext uri="{BB962C8B-B14F-4D97-AF65-F5344CB8AC3E}">
        <p14:creationId xmlns:p14="http://schemas.microsoft.com/office/powerpoint/2010/main" val="13614293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6"/>
          <p:cNvSpPr txBox="1"/>
          <p:nvPr/>
        </p:nvSpPr>
        <p:spPr>
          <a:xfrm>
            <a:off x="3464719" y="2803805"/>
            <a:ext cx="5911275" cy="4749442"/>
          </a:xfrm>
          <a:prstGeom prst="rect">
            <a:avLst/>
          </a:prstGeom>
        </p:spPr>
        <p:txBody>
          <a:bodyPr wrap="square" lIns="0" tIns="0" rIns="0" bIns="0" rtlCol="0" anchor="t">
            <a:spAutoFit/>
          </a:bodyPr>
          <a:lstStyle/>
          <a:p>
            <a:pPr defTabSz="1219170">
              <a:lnSpc>
                <a:spcPts val="3400"/>
              </a:lnSpc>
              <a:buClr>
                <a:srgbClr val="000000"/>
              </a:buClr>
            </a:pPr>
            <a:r>
              <a:rPr lang="en-US" sz="2000" kern="0" dirty="0">
                <a:solidFill>
                  <a:srgbClr val="000000"/>
                </a:solidFill>
                <a:latin typeface="Lato" panose="020F0502020204030203" pitchFamily="34" charset="0"/>
                <a:ea typeface="Lato" panose="020F0502020204030203" pitchFamily="34" charset="0"/>
                <a:cs typeface="Lato" panose="020F0502020204030203" pitchFamily="34" charset="0"/>
                <a:sym typeface="Arial"/>
              </a:rPr>
              <a:t>Red flags are indicators of either bad science or unscientific nonsense. The more of them you can identify in a claim, the less reliable it will be. They should be compared to the Hallmarks of science, which indicate science that’s conducted properly.</a:t>
            </a:r>
          </a:p>
          <a:p>
            <a:pPr defTabSz="1219170">
              <a:lnSpc>
                <a:spcPts val="3400"/>
              </a:lnSpc>
              <a:buClr>
                <a:srgbClr val="000000"/>
              </a:buClr>
            </a:pPr>
            <a:r>
              <a:rPr lang="en-US" sz="2400" kern="0" dirty="0">
                <a:solidFill>
                  <a:srgbClr val="000000"/>
                </a:solidFill>
                <a:latin typeface="Lato" panose="020F0502020204030203" pitchFamily="34" charset="0"/>
                <a:ea typeface="Lato" panose="020F0502020204030203" pitchFamily="34" charset="0"/>
                <a:cs typeface="Lato" panose="020F0502020204030203" pitchFamily="34" charset="0"/>
                <a:sym typeface="Arial"/>
                <a:hlinkClick r:id="rId2">
                  <a:extLst>
                    <a:ext uri="{A12FA001-AC4F-418D-AE19-62706E023703}">
                      <ahyp:hlinkClr xmlns:ahyp="http://schemas.microsoft.com/office/drawing/2018/hyperlinkcolor" val="tx"/>
                    </a:ext>
                  </a:extLst>
                </a:hlinkClick>
              </a:rPr>
              <a:t>Hallmarks of science | Science or not?</a:t>
            </a:r>
            <a:endParaRPr lang="en-US" sz="2400" kern="0" dirty="0">
              <a:solidFill>
                <a:srgbClr val="000000"/>
              </a:solidFill>
              <a:latin typeface="Lato" panose="020F0502020204030203" pitchFamily="34" charset="0"/>
              <a:ea typeface="Lato" panose="020F0502020204030203" pitchFamily="34" charset="0"/>
              <a:cs typeface="Lato" panose="020F0502020204030203" pitchFamily="34" charset="0"/>
              <a:sym typeface="Arial"/>
            </a:endParaRPr>
          </a:p>
          <a:p>
            <a:pPr defTabSz="1219170">
              <a:lnSpc>
                <a:spcPts val="3400"/>
              </a:lnSpc>
              <a:buClr>
                <a:srgbClr val="000000"/>
              </a:buClr>
            </a:pPr>
            <a:endParaRPr lang="en-US" sz="2400" kern="0" dirty="0">
              <a:solidFill>
                <a:srgbClr val="FFFFFF"/>
              </a:solidFill>
              <a:latin typeface="Muli Regular"/>
              <a:cs typeface="Arial"/>
              <a:sym typeface="Arial"/>
            </a:endParaRPr>
          </a:p>
          <a:p>
            <a:pPr defTabSz="1219170">
              <a:lnSpc>
                <a:spcPts val="3400"/>
              </a:lnSpc>
              <a:buClr>
                <a:srgbClr val="000000"/>
              </a:buClr>
            </a:pPr>
            <a:endParaRPr lang="en-US" sz="2133" kern="0" dirty="0">
              <a:solidFill>
                <a:srgbClr val="FFFFFF"/>
              </a:solidFill>
              <a:latin typeface="Muli Regular"/>
              <a:cs typeface="Arial"/>
              <a:sym typeface="Arial"/>
            </a:endParaRPr>
          </a:p>
          <a:p>
            <a:pPr defTabSz="1219170">
              <a:lnSpc>
                <a:spcPts val="3400"/>
              </a:lnSpc>
              <a:buClr>
                <a:srgbClr val="000000"/>
              </a:buClr>
            </a:pPr>
            <a:endParaRPr lang="en-US" sz="2133" kern="0" dirty="0">
              <a:solidFill>
                <a:srgbClr val="FFFFFF"/>
              </a:solidFill>
              <a:latin typeface="Muli Regular"/>
              <a:cs typeface="Arial"/>
              <a:sym typeface="Arial"/>
            </a:endParaRPr>
          </a:p>
          <a:p>
            <a:pPr defTabSz="1219170">
              <a:lnSpc>
                <a:spcPts val="3400"/>
              </a:lnSpc>
              <a:buClr>
                <a:srgbClr val="000000"/>
              </a:buClr>
            </a:pPr>
            <a:endParaRPr lang="en-US" sz="2133" kern="0" dirty="0">
              <a:solidFill>
                <a:srgbClr val="FFFFFF"/>
              </a:solidFill>
              <a:latin typeface="Muli Regular"/>
              <a:cs typeface="Arial"/>
              <a:sym typeface="Arial"/>
            </a:endParaRPr>
          </a:p>
          <a:p>
            <a:pPr defTabSz="1219170">
              <a:lnSpc>
                <a:spcPts val="3400"/>
              </a:lnSpc>
              <a:buClr>
                <a:srgbClr val="000000"/>
              </a:buClr>
            </a:pPr>
            <a:endParaRPr lang="en-US" sz="2133" kern="0" dirty="0">
              <a:solidFill>
                <a:srgbClr val="FFFFFF"/>
              </a:solidFill>
              <a:latin typeface="Muli Regular"/>
              <a:cs typeface="Arial"/>
              <a:sym typeface="Arial"/>
            </a:endParaRPr>
          </a:p>
        </p:txBody>
      </p:sp>
      <p:pic>
        <p:nvPicPr>
          <p:cNvPr id="8" name="Picture 8"/>
          <p:cNvPicPr>
            <a:picLocks noChangeAspect="1"/>
          </p:cNvPicPr>
          <p:nvPr/>
        </p:nvPicPr>
        <p:blipFill>
          <a:blip r:embed="rId3"/>
          <a:srcRect t="16286" b="35165"/>
          <a:stretch>
            <a:fillRect/>
          </a:stretch>
        </p:blipFill>
        <p:spPr>
          <a:xfrm>
            <a:off x="0" y="-1246029"/>
            <a:ext cx="12192000" cy="2789337"/>
          </a:xfrm>
          <a:prstGeom prst="rect">
            <a:avLst/>
          </a:prstGeom>
        </p:spPr>
      </p:pic>
      <p:sp>
        <p:nvSpPr>
          <p:cNvPr id="11" name="TextBox 11"/>
          <p:cNvSpPr txBox="1"/>
          <p:nvPr/>
        </p:nvSpPr>
        <p:spPr>
          <a:xfrm>
            <a:off x="3464719" y="1758121"/>
            <a:ext cx="7078840" cy="599780"/>
          </a:xfrm>
          <a:prstGeom prst="rect">
            <a:avLst/>
          </a:prstGeom>
        </p:spPr>
        <p:txBody>
          <a:bodyPr lIns="0" tIns="0" rIns="0" bIns="0" rtlCol="0" anchor="t">
            <a:spAutoFit/>
          </a:bodyPr>
          <a:lstStyle/>
          <a:p>
            <a:pPr defTabSz="1219170">
              <a:lnSpc>
                <a:spcPts val="5133"/>
              </a:lnSpc>
              <a:buClr>
                <a:srgbClr val="000000"/>
              </a:buClr>
            </a:pPr>
            <a:r>
              <a:rPr lang="en-US" sz="4000" kern="0" dirty="0">
                <a:solidFill>
                  <a:srgbClr val="1B1A1A"/>
                </a:solidFill>
                <a:latin typeface="Lato" panose="020F0502020204030203" pitchFamily="34" charset="0"/>
                <a:ea typeface="Lato" panose="020F0502020204030203" pitchFamily="34" charset="0"/>
                <a:cs typeface="Lato" panose="020F0502020204030203" pitchFamily="34" charset="0"/>
                <a:sym typeface="Arial"/>
              </a:rPr>
              <a:t>But beware of red flags</a:t>
            </a:r>
          </a:p>
        </p:txBody>
      </p:sp>
    </p:spTree>
    <p:extLst>
      <p:ext uri="{BB962C8B-B14F-4D97-AF65-F5344CB8AC3E}">
        <p14:creationId xmlns:p14="http://schemas.microsoft.com/office/powerpoint/2010/main" val="5068452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2071858" y="2857729"/>
            <a:ext cx="7409519" cy="2602266"/>
            <a:chOff x="0" y="28575"/>
            <a:chExt cx="14819037" cy="4382810"/>
          </a:xfrm>
        </p:grpSpPr>
        <p:sp>
          <p:nvSpPr>
            <p:cNvPr id="6" name="TextBox 6"/>
            <p:cNvSpPr txBox="1"/>
            <p:nvPr/>
          </p:nvSpPr>
          <p:spPr>
            <a:xfrm>
              <a:off x="661360" y="83353"/>
              <a:ext cx="14157677" cy="4328032"/>
            </a:xfrm>
            <a:prstGeom prst="rect">
              <a:avLst/>
            </a:prstGeom>
          </p:spPr>
          <p:txBody>
            <a:bodyPr lIns="0" tIns="0" rIns="0" bIns="0" rtlCol="0" anchor="t">
              <a:spAutoFit/>
            </a:bodyPr>
            <a:lstStyle/>
            <a:p>
              <a:pPr defTabSz="1219170">
                <a:lnSpc>
                  <a:spcPts val="1800"/>
                </a:lnSpc>
                <a:buClr>
                  <a:srgbClr val="000000"/>
                </a:buClr>
              </a:pPr>
              <a:r>
                <a:rPr lang="en-US" sz="2000" kern="0" dirty="0">
                  <a:solidFill>
                    <a:srgbClr val="000000"/>
                  </a:solidFill>
                  <a:latin typeface="Lato" panose="020F0502020204030203" pitchFamily="34" charset="0"/>
                  <a:ea typeface="Lato" panose="020F0502020204030203" pitchFamily="34" charset="0"/>
                  <a:cs typeface="Lato" panose="020F0502020204030203" pitchFamily="34" charset="0"/>
                  <a:sym typeface="Arial"/>
                </a:rPr>
                <a:t>Write down your ideas on possible stories</a:t>
              </a:r>
            </a:p>
            <a:p>
              <a:pPr defTabSz="1219170">
                <a:lnSpc>
                  <a:spcPts val="1800"/>
                </a:lnSpc>
                <a:buClr>
                  <a:srgbClr val="000000"/>
                </a:buClr>
              </a:pPr>
              <a:endParaRPr lang="en-US" sz="2000" kern="0" dirty="0">
                <a:solidFill>
                  <a:srgbClr val="000000"/>
                </a:solidFill>
                <a:latin typeface="Lato" panose="020F0502020204030203" pitchFamily="34" charset="0"/>
                <a:ea typeface="Lato" panose="020F0502020204030203" pitchFamily="34" charset="0"/>
                <a:cs typeface="Lato" panose="020F0502020204030203" pitchFamily="34" charset="0"/>
                <a:sym typeface="Arial"/>
              </a:endParaRPr>
            </a:p>
            <a:p>
              <a:pPr defTabSz="1219170">
                <a:lnSpc>
                  <a:spcPts val="1800"/>
                </a:lnSpc>
                <a:buClr>
                  <a:srgbClr val="000000"/>
                </a:buClr>
              </a:pPr>
              <a:r>
                <a:rPr lang="en-US" sz="2000" kern="0" dirty="0">
                  <a:solidFill>
                    <a:srgbClr val="000000"/>
                  </a:solidFill>
                  <a:latin typeface="Lato" panose="020F0502020204030203" pitchFamily="34" charset="0"/>
                  <a:ea typeface="Lato" panose="020F0502020204030203" pitchFamily="34" charset="0"/>
                  <a:cs typeface="Lato" panose="020F0502020204030203" pitchFamily="34" charset="0"/>
                  <a:sym typeface="Arial"/>
                </a:rPr>
                <a:t>Present the story you consider most suitable for publication in the plenary</a:t>
              </a:r>
            </a:p>
            <a:p>
              <a:pPr defTabSz="1219170">
                <a:lnSpc>
                  <a:spcPts val="1800"/>
                </a:lnSpc>
                <a:buClr>
                  <a:srgbClr val="000000"/>
                </a:buClr>
              </a:pPr>
              <a:endParaRPr lang="en-US" sz="2000" kern="0" dirty="0">
                <a:solidFill>
                  <a:srgbClr val="000000"/>
                </a:solidFill>
                <a:latin typeface="Lato" panose="020F0502020204030203" pitchFamily="34" charset="0"/>
                <a:ea typeface="Lato" panose="020F0502020204030203" pitchFamily="34" charset="0"/>
                <a:cs typeface="Lato" panose="020F0502020204030203" pitchFamily="34" charset="0"/>
                <a:sym typeface="Arial"/>
              </a:endParaRPr>
            </a:p>
            <a:p>
              <a:pPr defTabSz="1219170">
                <a:lnSpc>
                  <a:spcPts val="1800"/>
                </a:lnSpc>
                <a:buClr>
                  <a:srgbClr val="000000"/>
                </a:buClr>
              </a:pPr>
              <a:endParaRPr lang="en-US" sz="2000" kern="0" dirty="0">
                <a:solidFill>
                  <a:srgbClr val="000000"/>
                </a:solidFill>
                <a:latin typeface="Lato" panose="020F0502020204030203" pitchFamily="34" charset="0"/>
                <a:ea typeface="Lato" panose="020F0502020204030203" pitchFamily="34" charset="0"/>
                <a:cs typeface="Lato" panose="020F0502020204030203" pitchFamily="34" charset="0"/>
                <a:sym typeface="Arial"/>
              </a:endParaRPr>
            </a:p>
            <a:p>
              <a:pPr defTabSz="1219170">
                <a:lnSpc>
                  <a:spcPts val="1800"/>
                </a:lnSpc>
                <a:buClr>
                  <a:srgbClr val="000000"/>
                </a:buClr>
              </a:pPr>
              <a:r>
                <a:rPr lang="en-US" sz="2000" kern="0" dirty="0">
                  <a:solidFill>
                    <a:srgbClr val="000000"/>
                  </a:solidFill>
                  <a:latin typeface="Lato" panose="020F0502020204030203" pitchFamily="34" charset="0"/>
                  <a:ea typeface="Lato" panose="020F0502020204030203" pitchFamily="34" charset="0"/>
                  <a:cs typeface="Lato" panose="020F0502020204030203" pitchFamily="34" charset="0"/>
                  <a:sym typeface="Arial"/>
                </a:rPr>
                <a:t>6 groups, 10 minutes of discussion</a:t>
              </a:r>
            </a:p>
            <a:p>
              <a:pPr defTabSz="1219170">
                <a:lnSpc>
                  <a:spcPts val="1800"/>
                </a:lnSpc>
                <a:buClr>
                  <a:srgbClr val="000000"/>
                </a:buClr>
              </a:pPr>
              <a:endParaRPr lang="en-US" sz="2667" kern="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Arial"/>
              </a:endParaRPr>
            </a:p>
            <a:p>
              <a:pPr defTabSz="1219170">
                <a:lnSpc>
                  <a:spcPts val="1800"/>
                </a:lnSpc>
                <a:buClr>
                  <a:srgbClr val="000000"/>
                </a:buClr>
              </a:pPr>
              <a:endParaRPr lang="en-US" sz="2667" kern="0" dirty="0">
                <a:solidFill>
                  <a:srgbClr val="FFFFFF"/>
                </a:solidFill>
                <a:latin typeface="Open Sans" panose="020B0606030504020204" pitchFamily="34" charset="0"/>
                <a:ea typeface="Open Sans" panose="020B0606030504020204" pitchFamily="34" charset="0"/>
                <a:cs typeface="Open Sans" panose="020B0606030504020204" pitchFamily="34" charset="0"/>
                <a:sym typeface="Arial"/>
              </a:endParaRPr>
            </a:p>
            <a:p>
              <a:pPr defTabSz="1219170">
                <a:lnSpc>
                  <a:spcPts val="1800"/>
                </a:lnSpc>
                <a:buClr>
                  <a:srgbClr val="000000"/>
                </a:buClr>
              </a:pPr>
              <a:endParaRPr lang="en-US" sz="2667" kern="0" dirty="0">
                <a:solidFill>
                  <a:srgbClr val="FFFFFF"/>
                </a:solidFill>
                <a:latin typeface="Open Sans" panose="020B0606030504020204" pitchFamily="34" charset="0"/>
                <a:ea typeface="Open Sans" panose="020B0606030504020204" pitchFamily="34" charset="0"/>
                <a:cs typeface="Open Sans" panose="020B0606030504020204" pitchFamily="34" charset="0"/>
                <a:sym typeface="Arial"/>
              </a:endParaRPr>
            </a:p>
            <a:p>
              <a:pPr defTabSz="1219170">
                <a:lnSpc>
                  <a:spcPts val="1800"/>
                </a:lnSpc>
                <a:buClr>
                  <a:srgbClr val="000000"/>
                </a:buClr>
              </a:pPr>
              <a:endParaRPr lang="en-US" sz="2667" kern="0" dirty="0">
                <a:solidFill>
                  <a:srgbClr val="FFFFFF"/>
                </a:solidFill>
                <a:latin typeface="Open Sans" panose="020B0606030504020204" pitchFamily="34" charset="0"/>
                <a:ea typeface="Open Sans" panose="020B0606030504020204" pitchFamily="34" charset="0"/>
                <a:cs typeface="Open Sans" panose="020B0606030504020204" pitchFamily="34" charset="0"/>
                <a:sym typeface="Arial"/>
              </a:endParaRPr>
            </a:p>
          </p:txBody>
        </p:sp>
        <p:sp>
          <p:nvSpPr>
            <p:cNvPr id="7" name="TextBox 7"/>
            <p:cNvSpPr txBox="1"/>
            <p:nvPr/>
          </p:nvSpPr>
          <p:spPr>
            <a:xfrm>
              <a:off x="0" y="28575"/>
              <a:ext cx="14157677" cy="475170"/>
            </a:xfrm>
            <a:prstGeom prst="rect">
              <a:avLst/>
            </a:prstGeom>
          </p:spPr>
          <p:txBody>
            <a:bodyPr lIns="0" tIns="0" rIns="0" bIns="0" rtlCol="0" anchor="t">
              <a:spAutoFit/>
            </a:bodyPr>
            <a:lstStyle/>
            <a:p>
              <a:pPr defTabSz="1219170">
                <a:lnSpc>
                  <a:spcPts val="2200"/>
                </a:lnSpc>
                <a:buClr>
                  <a:srgbClr val="000000"/>
                </a:buClr>
              </a:pPr>
              <a:endParaRPr lang="en-US" sz="2000" kern="0" dirty="0">
                <a:solidFill>
                  <a:srgbClr val="FFFFFF"/>
                </a:solidFill>
                <a:latin typeface="Muli Bold"/>
                <a:cs typeface="Arial"/>
                <a:sym typeface="Arial"/>
              </a:endParaRPr>
            </a:p>
          </p:txBody>
        </p:sp>
      </p:grpSp>
      <p:pic>
        <p:nvPicPr>
          <p:cNvPr id="8" name="Picture 8"/>
          <p:cNvPicPr>
            <a:picLocks noChangeAspect="1"/>
          </p:cNvPicPr>
          <p:nvPr/>
        </p:nvPicPr>
        <p:blipFill>
          <a:blip r:embed="rId2"/>
          <a:srcRect t="16286" b="35165"/>
          <a:stretch>
            <a:fillRect/>
          </a:stretch>
        </p:blipFill>
        <p:spPr>
          <a:xfrm>
            <a:off x="0" y="-1246029"/>
            <a:ext cx="12192000" cy="2789337"/>
          </a:xfrm>
          <a:prstGeom prst="rect">
            <a:avLst/>
          </a:prstGeom>
        </p:spPr>
      </p:pic>
      <p:sp>
        <p:nvSpPr>
          <p:cNvPr id="11" name="TextBox 11"/>
          <p:cNvSpPr txBox="1"/>
          <p:nvPr/>
        </p:nvSpPr>
        <p:spPr>
          <a:xfrm>
            <a:off x="2402536" y="1806502"/>
            <a:ext cx="7078840" cy="599780"/>
          </a:xfrm>
          <a:prstGeom prst="rect">
            <a:avLst/>
          </a:prstGeom>
        </p:spPr>
        <p:txBody>
          <a:bodyPr lIns="0" tIns="0" rIns="0" bIns="0" rtlCol="0" anchor="t">
            <a:spAutoFit/>
          </a:bodyPr>
          <a:lstStyle/>
          <a:p>
            <a:pPr defTabSz="1219170">
              <a:lnSpc>
                <a:spcPts val="5133"/>
              </a:lnSpc>
              <a:buClr>
                <a:srgbClr val="000000"/>
              </a:buClr>
            </a:pPr>
            <a:r>
              <a:rPr lang="en-US" sz="4000" kern="0" dirty="0">
                <a:solidFill>
                  <a:srgbClr val="1B1A1A"/>
                </a:solidFill>
                <a:latin typeface="Lato" panose="020F0502020204030203" pitchFamily="34" charset="0"/>
                <a:ea typeface="Lato" panose="020F0502020204030203" pitchFamily="34" charset="0"/>
                <a:cs typeface="Lato" panose="020F0502020204030203" pitchFamily="34" charset="0"/>
                <a:sym typeface="Arial"/>
              </a:rPr>
              <a:t>Time for some group work…</a:t>
            </a:r>
          </a:p>
        </p:txBody>
      </p:sp>
    </p:spTree>
    <p:extLst>
      <p:ext uri="{BB962C8B-B14F-4D97-AF65-F5344CB8AC3E}">
        <p14:creationId xmlns:p14="http://schemas.microsoft.com/office/powerpoint/2010/main" val="20890659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1138984" y="2783837"/>
            <a:ext cx="7078841" cy="2048602"/>
            <a:chOff x="-3" y="28575"/>
            <a:chExt cx="14157682" cy="3450315"/>
          </a:xfrm>
        </p:grpSpPr>
        <p:sp>
          <p:nvSpPr>
            <p:cNvPr id="6" name="TextBox 6"/>
            <p:cNvSpPr txBox="1"/>
            <p:nvPr/>
          </p:nvSpPr>
          <p:spPr>
            <a:xfrm>
              <a:off x="-3" y="872803"/>
              <a:ext cx="14157678" cy="2606087"/>
            </a:xfrm>
            <a:prstGeom prst="rect">
              <a:avLst/>
            </a:prstGeom>
          </p:spPr>
          <p:txBody>
            <a:bodyPr lIns="0" tIns="0" rIns="0" bIns="0" rtlCol="0" anchor="t">
              <a:spAutoFit/>
            </a:bodyPr>
            <a:lstStyle/>
            <a:p>
              <a:pPr marL="0" marR="0" lvl="0" indent="0" algn="l" defTabSz="1219170" rtl="0" eaLnBrk="1" fontAlgn="auto" latinLnBrk="0" hangingPunct="1">
                <a:lnSpc>
                  <a:spcPts val="3400"/>
                </a:lnSpc>
                <a:spcBef>
                  <a:spcPts val="0"/>
                </a:spcBef>
                <a:spcAft>
                  <a:spcPts val="0"/>
                </a:spcAft>
                <a:buClr>
                  <a:srgbClr val="000000"/>
                </a:buClr>
                <a:buSzTx/>
                <a:buFontTx/>
                <a:buNone/>
                <a:tabLst/>
                <a:defRPr/>
              </a:pPr>
              <a:r>
                <a:rPr kumimoji="0" lang="en-US" sz="2133" b="0" i="0" u="none" strike="noStrike" kern="0" cap="none" spc="0" normalizeH="0" baseline="0" noProof="0" dirty="0">
                  <a:ln>
                    <a:noFill/>
                  </a:ln>
                  <a:solidFill>
                    <a:srgbClr val="000000"/>
                  </a:solidFill>
                  <a:effectLst/>
                  <a:uLnTx/>
                  <a:uFillTx/>
                  <a:latin typeface="Lato" panose="020F0502020204030203" pitchFamily="34" charset="0"/>
                  <a:ea typeface="Lato" panose="020F0502020204030203" pitchFamily="34" charset="0"/>
                  <a:cs typeface="Lato" panose="020F0502020204030203" pitchFamily="34" charset="0"/>
                  <a:sym typeface="Arial"/>
                </a:rPr>
                <a:t>The 5Ws: Who, when, what, where and why</a:t>
              </a:r>
            </a:p>
            <a:p>
              <a:pPr marL="0" marR="0" lvl="0" indent="0" algn="l" defTabSz="1219170" rtl="0" eaLnBrk="1" fontAlgn="auto" latinLnBrk="0" hangingPunct="1">
                <a:lnSpc>
                  <a:spcPts val="3400"/>
                </a:lnSpc>
                <a:spcBef>
                  <a:spcPts val="0"/>
                </a:spcBef>
                <a:spcAft>
                  <a:spcPts val="0"/>
                </a:spcAft>
                <a:buClr>
                  <a:srgbClr val="000000"/>
                </a:buClr>
                <a:buSzTx/>
                <a:buFontTx/>
                <a:buNone/>
                <a:tabLst/>
                <a:defRPr/>
              </a:pPr>
              <a:r>
                <a:rPr kumimoji="0" lang="en-US" sz="2133" b="0" i="0" u="none" strike="noStrike" kern="0" cap="none" spc="0" normalizeH="0" baseline="0" noProof="0" dirty="0">
                  <a:ln>
                    <a:noFill/>
                  </a:ln>
                  <a:solidFill>
                    <a:srgbClr val="000000"/>
                  </a:solidFill>
                  <a:effectLst/>
                  <a:uLnTx/>
                  <a:uFillTx/>
                  <a:latin typeface="Lato" panose="020F0502020204030203" pitchFamily="34" charset="0"/>
                  <a:ea typeface="Lato" panose="020F0502020204030203" pitchFamily="34" charset="0"/>
                  <a:cs typeface="Lato" panose="020F0502020204030203" pitchFamily="34" charset="0"/>
                  <a:sym typeface="Arial"/>
                </a:rPr>
                <a:t>Understanding the differences between breaking news and in-depth reporting</a:t>
              </a:r>
            </a:p>
            <a:p>
              <a:pPr marL="0" marR="0" lvl="0" indent="0" algn="l" defTabSz="1219170" rtl="0" eaLnBrk="1" fontAlgn="auto" latinLnBrk="0" hangingPunct="1">
                <a:lnSpc>
                  <a:spcPts val="1800"/>
                </a:lnSpc>
                <a:spcBef>
                  <a:spcPts val="0"/>
                </a:spcBef>
                <a:spcAft>
                  <a:spcPts val="0"/>
                </a:spcAft>
                <a:buClr>
                  <a:srgbClr val="000000"/>
                </a:buClr>
                <a:buSzTx/>
                <a:buFontTx/>
                <a:buNone/>
                <a:tabLst/>
                <a:defRPr/>
              </a:pPr>
              <a:endParaRPr kumimoji="0" lang="en-US" sz="2267" b="0" i="0" u="none" strike="noStrike" kern="0" cap="none" spc="0" normalizeH="0" baseline="0" noProof="0" dirty="0">
                <a:ln>
                  <a:noFill/>
                </a:ln>
                <a:solidFill>
                  <a:srgbClr val="FFFFFF"/>
                </a:solidFill>
                <a:effectLst/>
                <a:uLnTx/>
                <a:uFillTx/>
                <a:latin typeface="Muli Regular"/>
                <a:ea typeface="+mn-ea"/>
                <a:cs typeface="Arial"/>
                <a:sym typeface="Arial"/>
              </a:endParaRPr>
            </a:p>
          </p:txBody>
        </p:sp>
        <p:sp>
          <p:nvSpPr>
            <p:cNvPr id="7" name="TextBox 7"/>
            <p:cNvSpPr txBox="1"/>
            <p:nvPr/>
          </p:nvSpPr>
          <p:spPr>
            <a:xfrm>
              <a:off x="1" y="28575"/>
              <a:ext cx="14157678" cy="475170"/>
            </a:xfrm>
            <a:prstGeom prst="rect">
              <a:avLst/>
            </a:prstGeom>
          </p:spPr>
          <p:txBody>
            <a:bodyPr lIns="0" tIns="0" rIns="0" bIns="0" rtlCol="0" anchor="t">
              <a:spAutoFit/>
            </a:bodyPr>
            <a:lstStyle/>
            <a:p>
              <a:pPr marL="0" marR="0" lvl="0" indent="0" algn="l" defTabSz="1219170" rtl="0" eaLnBrk="1" fontAlgn="auto" latinLnBrk="0" hangingPunct="1">
                <a:lnSpc>
                  <a:spcPts val="2200"/>
                </a:lnSpc>
                <a:spcBef>
                  <a:spcPts val="0"/>
                </a:spcBef>
                <a:spcAft>
                  <a:spcPts val="0"/>
                </a:spcAft>
                <a:buClr>
                  <a:srgbClr val="000000"/>
                </a:buClr>
                <a:buSzTx/>
                <a:buFontTx/>
                <a:buNone/>
                <a:tabLst/>
                <a:defRPr/>
              </a:pPr>
              <a:r>
                <a:rPr kumimoji="0" lang="en-US" sz="2000" b="0" i="0" u="none" strike="noStrike" kern="0" cap="none" spc="0" normalizeH="0" baseline="0" noProof="0" dirty="0">
                  <a:ln>
                    <a:noFill/>
                  </a:ln>
                  <a:solidFill>
                    <a:srgbClr val="000000"/>
                  </a:solidFill>
                  <a:effectLst/>
                  <a:uLnTx/>
                  <a:uFillTx/>
                  <a:latin typeface="Lato" panose="020F0502020204030203" pitchFamily="34" charset="0"/>
                  <a:ea typeface="Lato" panose="020F0502020204030203" pitchFamily="34" charset="0"/>
                  <a:cs typeface="Lato" panose="020F0502020204030203" pitchFamily="34" charset="0"/>
                  <a:sym typeface="Arial"/>
                </a:rPr>
                <a:t>Where should we start from?</a:t>
              </a:r>
            </a:p>
          </p:txBody>
        </p:sp>
      </p:grpSp>
      <p:pic>
        <p:nvPicPr>
          <p:cNvPr id="8" name="Picture 8"/>
          <p:cNvPicPr>
            <a:picLocks noChangeAspect="1"/>
          </p:cNvPicPr>
          <p:nvPr/>
        </p:nvPicPr>
        <p:blipFill>
          <a:blip r:embed="rId2"/>
          <a:srcRect t="16286" b="35165"/>
          <a:stretch>
            <a:fillRect/>
          </a:stretch>
        </p:blipFill>
        <p:spPr>
          <a:xfrm>
            <a:off x="0" y="-1246029"/>
            <a:ext cx="12192000" cy="2789337"/>
          </a:xfrm>
          <a:prstGeom prst="rect">
            <a:avLst/>
          </a:prstGeom>
        </p:spPr>
      </p:pic>
      <p:sp>
        <p:nvSpPr>
          <p:cNvPr id="11" name="TextBox 11"/>
          <p:cNvSpPr txBox="1"/>
          <p:nvPr/>
        </p:nvSpPr>
        <p:spPr>
          <a:xfrm>
            <a:off x="1469664" y="1667553"/>
            <a:ext cx="7078840" cy="563359"/>
          </a:xfrm>
          <a:prstGeom prst="rect">
            <a:avLst/>
          </a:prstGeom>
        </p:spPr>
        <p:txBody>
          <a:bodyPr lIns="0" tIns="0" rIns="0" bIns="0" rtlCol="0" anchor="t">
            <a:spAutoFit/>
          </a:bodyPr>
          <a:lstStyle/>
          <a:p>
            <a:pPr marL="0" marR="0" lvl="0" indent="0" algn="l" defTabSz="1219170" rtl="0" eaLnBrk="1" fontAlgn="auto" latinLnBrk="0" hangingPunct="1">
              <a:lnSpc>
                <a:spcPts val="5133"/>
              </a:lnSpc>
              <a:spcBef>
                <a:spcPts val="0"/>
              </a:spcBef>
              <a:spcAft>
                <a:spcPts val="0"/>
              </a:spcAft>
              <a:buClr>
                <a:srgbClr val="000000"/>
              </a:buClr>
              <a:buSzTx/>
              <a:buFontTx/>
              <a:buNone/>
              <a:tabLst/>
              <a:defRPr/>
            </a:pPr>
            <a:r>
              <a:rPr kumimoji="0" lang="en-US" sz="2667" b="0" i="0" u="none" strike="noStrike" kern="0" cap="none" spc="0" normalizeH="0" baseline="0" noProof="0" dirty="0">
                <a:ln>
                  <a:noFill/>
                </a:ln>
                <a:solidFill>
                  <a:srgbClr val="1B1A1A"/>
                </a:solidFill>
                <a:effectLst/>
                <a:uLnTx/>
                <a:uFillTx/>
                <a:latin typeface="Lato" panose="020F0502020204030203" pitchFamily="34" charset="0"/>
                <a:ea typeface="Lato" panose="020F0502020204030203" pitchFamily="34" charset="0"/>
                <a:cs typeface="Lato" panose="020F0502020204030203" pitchFamily="34" charset="0"/>
                <a:sym typeface="Arial"/>
              </a:rPr>
              <a:t>The foundations of science news reporting</a:t>
            </a:r>
          </a:p>
        </p:txBody>
      </p:sp>
    </p:spTree>
    <p:extLst>
      <p:ext uri="{BB962C8B-B14F-4D97-AF65-F5344CB8AC3E}">
        <p14:creationId xmlns:p14="http://schemas.microsoft.com/office/powerpoint/2010/main" val="12603736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1138984" y="2783838"/>
            <a:ext cx="7078841" cy="2127453"/>
            <a:chOff x="-3" y="28575"/>
            <a:chExt cx="14157682" cy="3583120"/>
          </a:xfrm>
        </p:grpSpPr>
        <p:sp>
          <p:nvSpPr>
            <p:cNvPr id="6" name="TextBox 6"/>
            <p:cNvSpPr txBox="1"/>
            <p:nvPr/>
          </p:nvSpPr>
          <p:spPr>
            <a:xfrm>
              <a:off x="-3" y="759706"/>
              <a:ext cx="14157678" cy="2851989"/>
            </a:xfrm>
            <a:prstGeom prst="rect">
              <a:avLst/>
            </a:prstGeom>
          </p:spPr>
          <p:txBody>
            <a:bodyPr lIns="0" tIns="0" rIns="0" bIns="0" rtlCol="0" anchor="t">
              <a:spAutoFit/>
            </a:bodyPr>
            <a:lstStyle/>
            <a:p>
              <a:pPr marL="380990" marR="0" lvl="0" indent="-380990" algn="l" defTabSz="1219170" rtl="0" eaLnBrk="1" fontAlgn="auto" latinLnBrk="0" hangingPunct="1">
                <a:lnSpc>
                  <a:spcPts val="3400"/>
                </a:lnSpc>
                <a:spcBef>
                  <a:spcPts val="0"/>
                </a:spcBef>
                <a:spcAft>
                  <a:spcPts val="0"/>
                </a:spcAft>
                <a:buClr>
                  <a:srgbClr val="000000"/>
                </a:buClr>
                <a:buSzTx/>
                <a:buFont typeface="Arial" panose="020B0604020202020204" pitchFamily="34" charset="0"/>
                <a:buChar char="•"/>
                <a:tabLst/>
                <a:defRPr/>
              </a:pPr>
              <a:r>
                <a:rPr kumimoji="0" lang="en-US" sz="2133" b="0" i="0" u="none" strike="noStrike" kern="0" cap="none" spc="0" normalizeH="0" baseline="0" noProof="0" dirty="0">
                  <a:ln>
                    <a:noFill/>
                  </a:ln>
                  <a:solidFill>
                    <a:srgbClr val="000000"/>
                  </a:solidFill>
                  <a:effectLst/>
                  <a:uLnTx/>
                  <a:uFillTx/>
                  <a:latin typeface="Lato" panose="020F0502020204030203" pitchFamily="34" charset="0"/>
                  <a:ea typeface="Lato" panose="020F0502020204030203" pitchFamily="34" charset="0"/>
                  <a:cs typeface="Lato" panose="020F0502020204030203" pitchFamily="34" charset="0"/>
                  <a:sym typeface="Arial"/>
                </a:rPr>
                <a:t>Provides previously unknown information</a:t>
              </a:r>
            </a:p>
            <a:p>
              <a:pPr marL="380990" marR="0" lvl="0" indent="-380990" algn="l" defTabSz="1219170" rtl="0" eaLnBrk="1" fontAlgn="auto" latinLnBrk="0" hangingPunct="1">
                <a:lnSpc>
                  <a:spcPts val="3400"/>
                </a:lnSpc>
                <a:spcBef>
                  <a:spcPts val="0"/>
                </a:spcBef>
                <a:spcAft>
                  <a:spcPts val="0"/>
                </a:spcAft>
                <a:buClr>
                  <a:srgbClr val="000000"/>
                </a:buClr>
                <a:buSzTx/>
                <a:buFont typeface="Arial" panose="020B0604020202020204" pitchFamily="34" charset="0"/>
                <a:buChar char="•"/>
                <a:tabLst/>
                <a:defRPr/>
              </a:pPr>
              <a:r>
                <a:rPr kumimoji="0" lang="en-US" sz="2133" b="0" i="0" u="none" strike="noStrike" kern="0" cap="none" spc="0" normalizeH="0" baseline="0" noProof="0" dirty="0">
                  <a:ln>
                    <a:noFill/>
                  </a:ln>
                  <a:solidFill>
                    <a:srgbClr val="000000"/>
                  </a:solidFill>
                  <a:effectLst/>
                  <a:uLnTx/>
                  <a:uFillTx/>
                  <a:latin typeface="Lato" panose="020F0502020204030203" pitchFamily="34" charset="0"/>
                  <a:ea typeface="Lato" panose="020F0502020204030203" pitchFamily="34" charset="0"/>
                  <a:cs typeface="Lato" panose="020F0502020204030203" pitchFamily="34" charset="0"/>
                  <a:sym typeface="Arial"/>
                </a:rPr>
                <a:t>The report is the product of a reporter’s own initiative</a:t>
              </a:r>
            </a:p>
            <a:p>
              <a:pPr marL="380990" marR="0" lvl="0" indent="-380990" algn="l" defTabSz="1219170" rtl="0" eaLnBrk="1" fontAlgn="auto" latinLnBrk="0" hangingPunct="1">
                <a:lnSpc>
                  <a:spcPts val="3400"/>
                </a:lnSpc>
                <a:spcBef>
                  <a:spcPts val="0"/>
                </a:spcBef>
                <a:spcAft>
                  <a:spcPts val="0"/>
                </a:spcAft>
                <a:buClr>
                  <a:srgbClr val="000000"/>
                </a:buClr>
                <a:buSzTx/>
                <a:buFont typeface="Arial" panose="020B0604020202020204" pitchFamily="34" charset="0"/>
                <a:buChar char="•"/>
                <a:tabLst/>
                <a:defRPr/>
              </a:pPr>
              <a:r>
                <a:rPr kumimoji="0" lang="en-US" sz="2133" b="0" i="0" u="none" strike="noStrike" kern="0" cap="none" spc="0" normalizeH="0" baseline="0" noProof="0" dirty="0">
                  <a:ln>
                    <a:noFill/>
                  </a:ln>
                  <a:solidFill>
                    <a:srgbClr val="000000"/>
                  </a:solidFill>
                  <a:effectLst/>
                  <a:uLnTx/>
                  <a:uFillTx/>
                  <a:latin typeface="Lato" panose="020F0502020204030203" pitchFamily="34" charset="0"/>
                  <a:ea typeface="Lato" panose="020F0502020204030203" pitchFamily="34" charset="0"/>
                  <a:cs typeface="Lato" panose="020F0502020204030203" pitchFamily="34" charset="0"/>
                  <a:sym typeface="Arial"/>
                </a:rPr>
                <a:t>It requires time and effort</a:t>
              </a:r>
            </a:p>
            <a:p>
              <a:pPr marL="380990" marR="0" lvl="0" indent="-380990" algn="l" defTabSz="1219170" rtl="0" eaLnBrk="1" fontAlgn="auto" latinLnBrk="0" hangingPunct="1">
                <a:lnSpc>
                  <a:spcPts val="3400"/>
                </a:lnSpc>
                <a:spcBef>
                  <a:spcPts val="0"/>
                </a:spcBef>
                <a:spcAft>
                  <a:spcPts val="0"/>
                </a:spcAft>
                <a:buClr>
                  <a:srgbClr val="000000"/>
                </a:buClr>
                <a:buSzTx/>
                <a:buFont typeface="Arial" panose="020B0604020202020204" pitchFamily="34" charset="0"/>
                <a:buChar char="•"/>
                <a:tabLst/>
                <a:defRPr/>
              </a:pPr>
              <a:r>
                <a:rPr kumimoji="0" lang="en-US" sz="2133" b="0" i="0" u="none" strike="noStrike" kern="0" cap="none" spc="0" normalizeH="0" baseline="0" noProof="0" dirty="0">
                  <a:ln>
                    <a:noFill/>
                  </a:ln>
                  <a:solidFill>
                    <a:srgbClr val="000000"/>
                  </a:solidFill>
                  <a:effectLst/>
                  <a:uLnTx/>
                  <a:uFillTx/>
                  <a:latin typeface="Lato" panose="020F0502020204030203" pitchFamily="34" charset="0"/>
                  <a:ea typeface="Lato" panose="020F0502020204030203" pitchFamily="34" charset="0"/>
                  <a:cs typeface="Lato" panose="020F0502020204030203" pitchFamily="34" charset="0"/>
                  <a:sym typeface="Arial"/>
                </a:rPr>
                <a:t>There is clear public interest </a:t>
              </a:r>
              <a:endParaRPr kumimoji="0" lang="en-US" sz="2267" b="0" i="0" u="none" strike="noStrike" kern="0" cap="none" spc="0" normalizeH="0" baseline="0" noProof="0" dirty="0">
                <a:ln>
                  <a:noFill/>
                </a:ln>
                <a:solidFill>
                  <a:srgbClr val="000000"/>
                </a:solidFill>
                <a:effectLst/>
                <a:uLnTx/>
                <a:uFillTx/>
                <a:latin typeface="Lato" panose="020F0502020204030203" pitchFamily="34" charset="0"/>
                <a:ea typeface="Lato" panose="020F0502020204030203" pitchFamily="34" charset="0"/>
                <a:cs typeface="Lato" panose="020F0502020204030203" pitchFamily="34" charset="0"/>
                <a:sym typeface="Arial"/>
              </a:endParaRPr>
            </a:p>
          </p:txBody>
        </p:sp>
        <p:sp>
          <p:nvSpPr>
            <p:cNvPr id="7" name="TextBox 7"/>
            <p:cNvSpPr txBox="1"/>
            <p:nvPr/>
          </p:nvSpPr>
          <p:spPr>
            <a:xfrm>
              <a:off x="1" y="28575"/>
              <a:ext cx="14157678" cy="475170"/>
            </a:xfrm>
            <a:prstGeom prst="rect">
              <a:avLst/>
            </a:prstGeom>
          </p:spPr>
          <p:txBody>
            <a:bodyPr lIns="0" tIns="0" rIns="0" bIns="0" rtlCol="0" anchor="t">
              <a:spAutoFit/>
            </a:bodyPr>
            <a:lstStyle/>
            <a:p>
              <a:pPr marL="0" marR="0" lvl="0" indent="0" algn="l" defTabSz="1219170" rtl="0" eaLnBrk="1" fontAlgn="auto" latinLnBrk="0" hangingPunct="1">
                <a:lnSpc>
                  <a:spcPts val="2200"/>
                </a:lnSpc>
                <a:spcBef>
                  <a:spcPts val="0"/>
                </a:spcBef>
                <a:spcAft>
                  <a:spcPts val="0"/>
                </a:spcAft>
                <a:buClr>
                  <a:srgbClr val="000000"/>
                </a:buClr>
                <a:buSzTx/>
                <a:buFontTx/>
                <a:buNone/>
                <a:tabLst/>
                <a:defRPr/>
              </a:pPr>
              <a:r>
                <a:rPr kumimoji="0" lang="en-US" sz="2000" b="0" i="0" u="none" strike="noStrike" kern="0" cap="none" spc="0" normalizeH="0" baseline="0" noProof="0" dirty="0">
                  <a:ln>
                    <a:noFill/>
                  </a:ln>
                  <a:solidFill>
                    <a:srgbClr val="000000"/>
                  </a:solidFill>
                  <a:effectLst/>
                  <a:uLnTx/>
                  <a:uFillTx/>
                  <a:latin typeface="Lato" panose="020F0502020204030203" pitchFamily="34" charset="0"/>
                  <a:ea typeface="Lato" panose="020F0502020204030203" pitchFamily="34" charset="0"/>
                  <a:cs typeface="Lato" panose="020F0502020204030203" pitchFamily="34" charset="0"/>
                  <a:sym typeface="Arial"/>
                </a:rPr>
                <a:t>Ingredients of a good story</a:t>
              </a:r>
            </a:p>
          </p:txBody>
        </p:sp>
      </p:grpSp>
      <p:pic>
        <p:nvPicPr>
          <p:cNvPr id="8" name="Picture 8"/>
          <p:cNvPicPr>
            <a:picLocks noChangeAspect="1"/>
          </p:cNvPicPr>
          <p:nvPr/>
        </p:nvPicPr>
        <p:blipFill>
          <a:blip r:embed="rId2"/>
          <a:srcRect t="16286" b="35165"/>
          <a:stretch>
            <a:fillRect/>
          </a:stretch>
        </p:blipFill>
        <p:spPr>
          <a:xfrm>
            <a:off x="0" y="-1246029"/>
            <a:ext cx="12192000" cy="2789337"/>
          </a:xfrm>
          <a:prstGeom prst="rect">
            <a:avLst/>
          </a:prstGeom>
        </p:spPr>
      </p:pic>
      <p:sp>
        <p:nvSpPr>
          <p:cNvPr id="11" name="TextBox 11"/>
          <p:cNvSpPr txBox="1"/>
          <p:nvPr/>
        </p:nvSpPr>
        <p:spPr>
          <a:xfrm>
            <a:off x="3057235" y="1667552"/>
            <a:ext cx="5491268" cy="599780"/>
          </a:xfrm>
          <a:prstGeom prst="rect">
            <a:avLst/>
          </a:prstGeom>
        </p:spPr>
        <p:txBody>
          <a:bodyPr wrap="square" lIns="0" tIns="0" rIns="0" bIns="0" rtlCol="0" anchor="t">
            <a:spAutoFit/>
          </a:bodyPr>
          <a:lstStyle/>
          <a:p>
            <a:pPr marL="0" marR="0" lvl="0" indent="0" algn="l" defTabSz="1219170" rtl="0" eaLnBrk="1" fontAlgn="auto" latinLnBrk="0" hangingPunct="1">
              <a:lnSpc>
                <a:spcPts val="5133"/>
              </a:lnSpc>
              <a:spcBef>
                <a:spcPts val="0"/>
              </a:spcBef>
              <a:spcAft>
                <a:spcPts val="0"/>
              </a:spcAft>
              <a:buClr>
                <a:srgbClr val="000000"/>
              </a:buClr>
              <a:buSzTx/>
              <a:buFontTx/>
              <a:buNone/>
              <a:tabLst/>
              <a:defRPr/>
            </a:pPr>
            <a:r>
              <a:rPr kumimoji="0" lang="en-US" sz="4000" b="0" i="0" u="none" strike="noStrike" kern="0" cap="none" spc="0" normalizeH="0" baseline="0" noProof="0" dirty="0">
                <a:ln>
                  <a:noFill/>
                </a:ln>
                <a:solidFill>
                  <a:srgbClr val="1B1A1A"/>
                </a:solidFill>
                <a:effectLst/>
                <a:uLnTx/>
                <a:uFillTx/>
                <a:latin typeface="Lato" panose="020F0502020204030203" pitchFamily="34" charset="0"/>
                <a:ea typeface="Lato" panose="020F0502020204030203" pitchFamily="34" charset="0"/>
                <a:cs typeface="Lato" panose="020F0502020204030203" pitchFamily="34" charset="0"/>
                <a:sym typeface="Arial"/>
              </a:rPr>
              <a:t>Find the story</a:t>
            </a:r>
          </a:p>
        </p:txBody>
      </p:sp>
    </p:spTree>
    <p:extLst>
      <p:ext uri="{BB962C8B-B14F-4D97-AF65-F5344CB8AC3E}">
        <p14:creationId xmlns:p14="http://schemas.microsoft.com/office/powerpoint/2010/main" val="18104440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1138986" y="2783838"/>
            <a:ext cx="7716149" cy="2966361"/>
            <a:chOff x="0" y="28575"/>
            <a:chExt cx="15432298" cy="4996036"/>
          </a:xfrm>
        </p:grpSpPr>
        <p:sp>
          <p:nvSpPr>
            <p:cNvPr id="6" name="TextBox 6"/>
            <p:cNvSpPr txBox="1"/>
            <p:nvPr/>
          </p:nvSpPr>
          <p:spPr>
            <a:xfrm>
              <a:off x="4" y="722384"/>
              <a:ext cx="15432294" cy="4302227"/>
            </a:xfrm>
            <a:prstGeom prst="rect">
              <a:avLst/>
            </a:prstGeom>
          </p:spPr>
          <p:txBody>
            <a:bodyPr wrap="square" lIns="0" tIns="0" rIns="0" bIns="0" rtlCol="0" anchor="t">
              <a:spAutoFit/>
            </a:bodyPr>
            <a:lstStyle/>
            <a:p>
              <a:pPr marL="380990" marR="0" lvl="0" indent="-380990" algn="l" defTabSz="1219170" rtl="0" eaLnBrk="1" fontAlgn="auto" latinLnBrk="0" hangingPunct="1">
                <a:lnSpc>
                  <a:spcPts val="3400"/>
                </a:lnSpc>
                <a:spcBef>
                  <a:spcPts val="0"/>
                </a:spcBef>
                <a:spcAft>
                  <a:spcPts val="0"/>
                </a:spcAft>
                <a:buClr>
                  <a:srgbClr val="000000"/>
                </a:buClr>
                <a:buSzTx/>
                <a:buFont typeface="Arial" panose="020B0604020202020204" pitchFamily="34" charset="0"/>
                <a:buChar char="•"/>
                <a:tabLst/>
                <a:defRPr/>
              </a:pPr>
              <a:r>
                <a:rPr kumimoji="0" lang="en-US" sz="1733" b="0" i="0" u="none" strike="noStrike" kern="0" cap="none" spc="0" normalizeH="0" baseline="0" noProof="0" dirty="0">
                  <a:ln>
                    <a:noFill/>
                  </a:ln>
                  <a:solidFill>
                    <a:srgbClr val="000000"/>
                  </a:solidFill>
                  <a:effectLst/>
                  <a:uLnTx/>
                  <a:uFillTx/>
                  <a:latin typeface="Lato" panose="020F0502020204030203" pitchFamily="34" charset="0"/>
                  <a:ea typeface="Lato" panose="020F0502020204030203" pitchFamily="34" charset="0"/>
                  <a:cs typeface="Lato" panose="020F0502020204030203" pitchFamily="34" charset="0"/>
                  <a:sym typeface="Arial"/>
                </a:rPr>
                <a:t>Finding our story</a:t>
              </a:r>
            </a:p>
            <a:p>
              <a:pPr marL="380990" marR="0" lvl="0" indent="-380990" algn="l" defTabSz="1219170" rtl="0" eaLnBrk="1" fontAlgn="auto" latinLnBrk="0" hangingPunct="1">
                <a:lnSpc>
                  <a:spcPts val="3400"/>
                </a:lnSpc>
                <a:spcBef>
                  <a:spcPts val="0"/>
                </a:spcBef>
                <a:spcAft>
                  <a:spcPts val="0"/>
                </a:spcAft>
                <a:buClr>
                  <a:srgbClr val="000000"/>
                </a:buClr>
                <a:buSzTx/>
                <a:buFont typeface="Arial" panose="020B0604020202020204" pitchFamily="34" charset="0"/>
                <a:buChar char="•"/>
                <a:tabLst/>
                <a:defRPr/>
              </a:pPr>
              <a:r>
                <a:rPr kumimoji="0" lang="en-US" sz="1733" b="0" i="0" u="none" strike="noStrike" kern="0" cap="none" spc="0" normalizeH="0" baseline="0" noProof="0" dirty="0">
                  <a:ln>
                    <a:noFill/>
                  </a:ln>
                  <a:solidFill>
                    <a:srgbClr val="000000"/>
                  </a:solidFill>
                  <a:effectLst/>
                  <a:uLnTx/>
                  <a:uFillTx/>
                  <a:latin typeface="Lato" panose="020F0502020204030203" pitchFamily="34" charset="0"/>
                  <a:ea typeface="Lato" panose="020F0502020204030203" pitchFamily="34" charset="0"/>
                  <a:cs typeface="Lato" panose="020F0502020204030203" pitchFamily="34" charset="0"/>
                  <a:sym typeface="Arial"/>
                </a:rPr>
                <a:t>Designing our plan</a:t>
              </a:r>
            </a:p>
            <a:p>
              <a:pPr marL="380990" marR="0" lvl="0" indent="-380990" algn="l" defTabSz="1219170" rtl="0" eaLnBrk="1" fontAlgn="auto" latinLnBrk="0" hangingPunct="1">
                <a:lnSpc>
                  <a:spcPts val="3400"/>
                </a:lnSpc>
                <a:spcBef>
                  <a:spcPts val="0"/>
                </a:spcBef>
                <a:spcAft>
                  <a:spcPts val="0"/>
                </a:spcAft>
                <a:buClr>
                  <a:srgbClr val="000000"/>
                </a:buClr>
                <a:buSzTx/>
                <a:buFont typeface="Arial" panose="020B0604020202020204" pitchFamily="34" charset="0"/>
                <a:buChar char="•"/>
                <a:tabLst/>
                <a:defRPr/>
              </a:pPr>
              <a:r>
                <a:rPr kumimoji="0" lang="en-US" sz="1733" b="0" i="0" u="none" strike="noStrike" kern="0" cap="none" spc="0" normalizeH="0" baseline="0" noProof="0" dirty="0">
                  <a:ln>
                    <a:noFill/>
                  </a:ln>
                  <a:solidFill>
                    <a:srgbClr val="000000"/>
                  </a:solidFill>
                  <a:effectLst/>
                  <a:uLnTx/>
                  <a:uFillTx/>
                  <a:latin typeface="Lato" panose="020F0502020204030203" pitchFamily="34" charset="0"/>
                  <a:ea typeface="Lato" panose="020F0502020204030203" pitchFamily="34" charset="0"/>
                  <a:cs typeface="Lato" panose="020F0502020204030203" pitchFamily="34" charset="0"/>
                  <a:sym typeface="Arial"/>
                </a:rPr>
                <a:t>Choosing our sources</a:t>
              </a:r>
            </a:p>
            <a:p>
              <a:pPr marL="380990" marR="0" lvl="0" indent="-380990" algn="l" defTabSz="1219170" rtl="0" eaLnBrk="1" fontAlgn="auto" latinLnBrk="0" hangingPunct="1">
                <a:lnSpc>
                  <a:spcPts val="3400"/>
                </a:lnSpc>
                <a:spcBef>
                  <a:spcPts val="0"/>
                </a:spcBef>
                <a:spcAft>
                  <a:spcPts val="0"/>
                </a:spcAft>
                <a:buClr>
                  <a:srgbClr val="000000"/>
                </a:buClr>
                <a:buSzTx/>
                <a:buFont typeface="Arial" panose="020B0604020202020204" pitchFamily="34" charset="0"/>
                <a:buChar char="•"/>
                <a:tabLst/>
                <a:defRPr/>
              </a:pPr>
              <a:r>
                <a:rPr kumimoji="0" lang="en-US" sz="1733" b="0" i="0" u="none" strike="noStrike" kern="0" cap="none" spc="0" normalizeH="0" baseline="0" noProof="0" dirty="0">
                  <a:ln>
                    <a:noFill/>
                  </a:ln>
                  <a:solidFill>
                    <a:srgbClr val="000000"/>
                  </a:solidFill>
                  <a:effectLst/>
                  <a:uLnTx/>
                  <a:uFillTx/>
                  <a:latin typeface="Lato" panose="020F0502020204030203" pitchFamily="34" charset="0"/>
                  <a:ea typeface="Lato" panose="020F0502020204030203" pitchFamily="34" charset="0"/>
                  <a:cs typeface="Lato" panose="020F0502020204030203" pitchFamily="34" charset="0"/>
                  <a:sym typeface="Arial"/>
                </a:rPr>
                <a:t>Picking our tools</a:t>
              </a:r>
            </a:p>
            <a:p>
              <a:pPr marL="380990" marR="0" lvl="0" indent="-380990" algn="l" defTabSz="1219170" rtl="0" eaLnBrk="1" fontAlgn="auto" latinLnBrk="0" hangingPunct="1">
                <a:lnSpc>
                  <a:spcPts val="3400"/>
                </a:lnSpc>
                <a:spcBef>
                  <a:spcPts val="0"/>
                </a:spcBef>
                <a:spcAft>
                  <a:spcPts val="0"/>
                </a:spcAft>
                <a:buClr>
                  <a:srgbClr val="000000"/>
                </a:buClr>
                <a:buSzTx/>
                <a:buFont typeface="Arial" panose="020B0604020202020204" pitchFamily="34" charset="0"/>
                <a:buChar char="•"/>
                <a:tabLst/>
                <a:defRPr/>
              </a:pPr>
              <a:r>
                <a:rPr kumimoji="0" lang="en-US" sz="1733" b="0" i="0" u="none" strike="noStrike" kern="0" cap="none" spc="0" normalizeH="0" baseline="0" noProof="0" dirty="0">
                  <a:ln>
                    <a:noFill/>
                  </a:ln>
                  <a:solidFill>
                    <a:srgbClr val="000000"/>
                  </a:solidFill>
                  <a:effectLst/>
                  <a:uLnTx/>
                  <a:uFillTx/>
                  <a:latin typeface="Lato" panose="020F0502020204030203" pitchFamily="34" charset="0"/>
                  <a:ea typeface="Lato" panose="020F0502020204030203" pitchFamily="34" charset="0"/>
                  <a:cs typeface="Lato" panose="020F0502020204030203" pitchFamily="34" charset="0"/>
                  <a:sym typeface="Arial"/>
                </a:rPr>
                <a:t>Narrating our story</a:t>
              </a:r>
            </a:p>
            <a:p>
              <a:pPr marL="380990" marR="0" lvl="0" indent="-380990" algn="l" defTabSz="1219170" rtl="0" eaLnBrk="1" fontAlgn="auto" latinLnBrk="0" hangingPunct="1">
                <a:lnSpc>
                  <a:spcPts val="3400"/>
                </a:lnSpc>
                <a:spcBef>
                  <a:spcPts val="0"/>
                </a:spcBef>
                <a:spcAft>
                  <a:spcPts val="0"/>
                </a:spcAft>
                <a:buClr>
                  <a:srgbClr val="000000"/>
                </a:buClr>
                <a:buSzTx/>
                <a:buFont typeface="Arial" panose="020B0604020202020204" pitchFamily="34" charset="0"/>
                <a:buChar char="•"/>
                <a:tabLst/>
                <a:defRPr/>
              </a:pPr>
              <a:r>
                <a:rPr kumimoji="0" lang="en-US" sz="1733" b="0" i="0" u="none" strike="noStrike" kern="0" cap="none" spc="0" normalizeH="0" baseline="0" noProof="0" dirty="0">
                  <a:ln>
                    <a:noFill/>
                  </a:ln>
                  <a:solidFill>
                    <a:srgbClr val="000000"/>
                  </a:solidFill>
                  <a:effectLst/>
                  <a:uLnTx/>
                  <a:uFillTx/>
                  <a:latin typeface="Lato" panose="020F0502020204030203" pitchFamily="34" charset="0"/>
                  <a:ea typeface="Lato" panose="020F0502020204030203" pitchFamily="34" charset="0"/>
                  <a:cs typeface="Lato" panose="020F0502020204030203" pitchFamily="34" charset="0"/>
                  <a:sym typeface="Arial"/>
                </a:rPr>
                <a:t>Legal and ethical aspects</a:t>
              </a:r>
            </a:p>
          </p:txBody>
        </p:sp>
        <p:sp>
          <p:nvSpPr>
            <p:cNvPr id="7" name="TextBox 7"/>
            <p:cNvSpPr txBox="1"/>
            <p:nvPr/>
          </p:nvSpPr>
          <p:spPr>
            <a:xfrm>
              <a:off x="0" y="28575"/>
              <a:ext cx="14157678" cy="475170"/>
            </a:xfrm>
            <a:prstGeom prst="rect">
              <a:avLst/>
            </a:prstGeom>
          </p:spPr>
          <p:txBody>
            <a:bodyPr lIns="0" tIns="0" rIns="0" bIns="0" rtlCol="0" anchor="t">
              <a:spAutoFit/>
            </a:bodyPr>
            <a:lstStyle/>
            <a:p>
              <a:pPr marL="0" marR="0" lvl="0" indent="0" algn="l" defTabSz="1219170" rtl="0" eaLnBrk="1" fontAlgn="auto" latinLnBrk="0" hangingPunct="1">
                <a:lnSpc>
                  <a:spcPts val="2200"/>
                </a:lnSpc>
                <a:spcBef>
                  <a:spcPts val="0"/>
                </a:spcBef>
                <a:spcAft>
                  <a:spcPts val="0"/>
                </a:spcAft>
                <a:buClr>
                  <a:srgbClr val="000000"/>
                </a:buClr>
                <a:buSzTx/>
                <a:buFontTx/>
                <a:buNone/>
                <a:tabLst/>
                <a:defRPr/>
              </a:pPr>
              <a:r>
                <a:rPr kumimoji="0" lang="en-US" sz="2000" b="0" i="0" u="none" strike="noStrike" kern="0" cap="none" spc="0" normalizeH="0" baseline="0" noProof="0" dirty="0">
                  <a:ln>
                    <a:noFill/>
                  </a:ln>
                  <a:solidFill>
                    <a:srgbClr val="000000"/>
                  </a:solidFill>
                  <a:effectLst/>
                  <a:uLnTx/>
                  <a:uFillTx/>
                  <a:latin typeface="Lato" panose="020F0502020204030203" pitchFamily="34" charset="0"/>
                  <a:ea typeface="Lato" panose="020F0502020204030203" pitchFamily="34" charset="0"/>
                  <a:cs typeface="Lato" panose="020F0502020204030203" pitchFamily="34" charset="0"/>
                  <a:sym typeface="Arial"/>
                </a:rPr>
                <a:t>Necessary steps</a:t>
              </a:r>
            </a:p>
          </p:txBody>
        </p:sp>
      </p:grpSp>
      <p:pic>
        <p:nvPicPr>
          <p:cNvPr id="8" name="Picture 8"/>
          <p:cNvPicPr>
            <a:picLocks noChangeAspect="1"/>
          </p:cNvPicPr>
          <p:nvPr/>
        </p:nvPicPr>
        <p:blipFill>
          <a:blip r:embed="rId2"/>
          <a:srcRect t="16286" b="35165"/>
          <a:stretch>
            <a:fillRect/>
          </a:stretch>
        </p:blipFill>
        <p:spPr>
          <a:xfrm>
            <a:off x="0" y="-1246029"/>
            <a:ext cx="12192000" cy="2789337"/>
          </a:xfrm>
          <a:prstGeom prst="rect">
            <a:avLst/>
          </a:prstGeom>
        </p:spPr>
      </p:pic>
      <p:sp>
        <p:nvSpPr>
          <p:cNvPr id="11" name="TextBox 11"/>
          <p:cNvSpPr txBox="1"/>
          <p:nvPr/>
        </p:nvSpPr>
        <p:spPr>
          <a:xfrm>
            <a:off x="3215337" y="1670463"/>
            <a:ext cx="7078840" cy="599780"/>
          </a:xfrm>
          <a:prstGeom prst="rect">
            <a:avLst/>
          </a:prstGeom>
        </p:spPr>
        <p:txBody>
          <a:bodyPr lIns="0" tIns="0" rIns="0" bIns="0" rtlCol="0" anchor="t">
            <a:spAutoFit/>
          </a:bodyPr>
          <a:lstStyle/>
          <a:p>
            <a:pPr marL="0" marR="0" lvl="0" indent="0" algn="l" defTabSz="1219170" rtl="0" eaLnBrk="1" fontAlgn="auto" latinLnBrk="0" hangingPunct="1">
              <a:lnSpc>
                <a:spcPts val="5133"/>
              </a:lnSpc>
              <a:spcBef>
                <a:spcPts val="0"/>
              </a:spcBef>
              <a:spcAft>
                <a:spcPts val="0"/>
              </a:spcAft>
              <a:buClr>
                <a:srgbClr val="000000"/>
              </a:buClr>
              <a:buSzTx/>
              <a:buFontTx/>
              <a:buNone/>
              <a:tabLst/>
              <a:defRPr/>
            </a:pPr>
            <a:r>
              <a:rPr kumimoji="0" lang="en-US" sz="4000" b="0" i="0" u="none" strike="noStrike" kern="0" cap="none" spc="0" normalizeH="0" baseline="0" noProof="0" dirty="0">
                <a:ln>
                  <a:noFill/>
                </a:ln>
                <a:solidFill>
                  <a:srgbClr val="1B1A1A"/>
                </a:solidFill>
                <a:effectLst/>
                <a:uLnTx/>
                <a:uFillTx/>
                <a:latin typeface="Lato" panose="020F0502020204030203" pitchFamily="34" charset="0"/>
                <a:ea typeface="Lato" panose="020F0502020204030203" pitchFamily="34" charset="0"/>
                <a:cs typeface="Lato" panose="020F0502020204030203" pitchFamily="34" charset="0"/>
                <a:sym typeface="Arial"/>
              </a:rPr>
              <a:t>Working on our plan</a:t>
            </a:r>
          </a:p>
        </p:txBody>
      </p:sp>
    </p:spTree>
    <p:extLst>
      <p:ext uri="{BB962C8B-B14F-4D97-AF65-F5344CB8AC3E}">
        <p14:creationId xmlns:p14="http://schemas.microsoft.com/office/powerpoint/2010/main" val="29499569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875250" y="919698"/>
            <a:ext cx="6736353" cy="654025"/>
          </a:xfrm>
          <a:prstGeom prst="rect">
            <a:avLst/>
          </a:prstGeom>
        </p:spPr>
        <p:txBody>
          <a:bodyPr lIns="0" tIns="0" rIns="0" bIns="0" rtlCol="0" anchor="t">
            <a:spAutoFit/>
          </a:bodyPr>
          <a:lstStyle/>
          <a:p>
            <a:pPr defTabSz="1219170">
              <a:lnSpc>
                <a:spcPts val="5133"/>
              </a:lnSpc>
              <a:buClr>
                <a:srgbClr val="000000"/>
              </a:buClr>
            </a:pPr>
            <a:r>
              <a:rPr lang="en-US" sz="4667" kern="0" dirty="0">
                <a:solidFill>
                  <a:srgbClr val="1B1A1A"/>
                </a:solidFill>
                <a:latin typeface="Muli Black Bold"/>
                <a:cs typeface="Arial"/>
                <a:sym typeface="Arial"/>
              </a:rPr>
              <a:t> </a:t>
            </a:r>
            <a:r>
              <a:rPr lang="en-US" sz="4667" kern="0" dirty="0">
                <a:solidFill>
                  <a:srgbClr val="1B1A1A"/>
                </a:solidFill>
                <a:latin typeface="Lato" panose="020F0502020204030203" pitchFamily="34" charset="0"/>
                <a:ea typeface="Lato" panose="020F0502020204030203" pitchFamily="34" charset="0"/>
                <a:cs typeface="Lato" panose="020F0502020204030203" pitchFamily="34" charset="0"/>
                <a:sym typeface="Arial"/>
              </a:rPr>
              <a:t>Objectives</a:t>
            </a:r>
            <a:r>
              <a:rPr lang="en-US" sz="4667" kern="0" dirty="0">
                <a:solidFill>
                  <a:srgbClr val="1B1A1A"/>
                </a:solidFill>
                <a:latin typeface="Muli Black Bold"/>
                <a:cs typeface="Arial"/>
                <a:sym typeface="Arial"/>
              </a:rPr>
              <a:t>:</a:t>
            </a:r>
          </a:p>
        </p:txBody>
      </p:sp>
      <p:grpSp>
        <p:nvGrpSpPr>
          <p:cNvPr id="5" name="Group 5"/>
          <p:cNvGrpSpPr/>
          <p:nvPr/>
        </p:nvGrpSpPr>
        <p:grpSpPr>
          <a:xfrm>
            <a:off x="1551375" y="4166129"/>
            <a:ext cx="3422731" cy="1599354"/>
            <a:chOff x="0" y="0"/>
            <a:chExt cx="6845462" cy="3198706"/>
          </a:xfrm>
        </p:grpSpPr>
        <p:sp>
          <p:nvSpPr>
            <p:cNvPr id="6" name="AutoShape 6"/>
            <p:cNvSpPr/>
            <p:nvPr/>
          </p:nvSpPr>
          <p:spPr>
            <a:xfrm>
              <a:off x="0" y="0"/>
              <a:ext cx="6845462" cy="1040880"/>
            </a:xfrm>
            <a:prstGeom prst="rect">
              <a:avLst/>
            </a:prstGeom>
            <a:solidFill>
              <a:srgbClr val="CCED00"/>
            </a:solidFill>
          </p:spPr>
        </p:sp>
        <p:sp>
          <p:nvSpPr>
            <p:cNvPr id="7" name="TextBox 7"/>
            <p:cNvSpPr txBox="1"/>
            <p:nvPr/>
          </p:nvSpPr>
          <p:spPr>
            <a:xfrm>
              <a:off x="268652" y="299248"/>
              <a:ext cx="6308162" cy="461664"/>
            </a:xfrm>
            <a:prstGeom prst="rect">
              <a:avLst/>
            </a:prstGeom>
          </p:spPr>
          <p:txBody>
            <a:bodyPr lIns="0" tIns="0" rIns="0" bIns="0" rtlCol="0" anchor="t">
              <a:spAutoFit/>
            </a:bodyPr>
            <a:lstStyle/>
            <a:p>
              <a:pPr defTabSz="1219170">
                <a:lnSpc>
                  <a:spcPts val="1833"/>
                </a:lnSpc>
                <a:buClr>
                  <a:srgbClr val="000000"/>
                </a:buClr>
              </a:pPr>
              <a:r>
                <a:rPr lang="en-US" sz="1667" kern="0">
                  <a:solidFill>
                    <a:srgbClr val="1B1A1A"/>
                  </a:solidFill>
                  <a:latin typeface="Muli Regular Bold"/>
                  <a:cs typeface="Arial"/>
                  <a:sym typeface="Arial"/>
                </a:rPr>
                <a:t>Encourage</a:t>
              </a:r>
            </a:p>
          </p:txBody>
        </p:sp>
        <p:sp>
          <p:nvSpPr>
            <p:cNvPr id="8" name="TextBox 8"/>
            <p:cNvSpPr txBox="1"/>
            <p:nvPr/>
          </p:nvSpPr>
          <p:spPr>
            <a:xfrm>
              <a:off x="0" y="1352047"/>
              <a:ext cx="6845462" cy="1846659"/>
            </a:xfrm>
            <a:prstGeom prst="rect">
              <a:avLst/>
            </a:prstGeom>
          </p:spPr>
          <p:txBody>
            <a:bodyPr lIns="0" tIns="0" rIns="0" bIns="0" rtlCol="0" anchor="t">
              <a:spAutoFit/>
            </a:bodyPr>
            <a:lstStyle/>
            <a:p>
              <a:pPr defTabSz="1219170">
                <a:lnSpc>
                  <a:spcPts val="1800"/>
                </a:lnSpc>
                <a:buClr>
                  <a:srgbClr val="000000"/>
                </a:buClr>
              </a:pPr>
              <a:r>
                <a:rPr lang="en-US" sz="1733" kern="0" dirty="0">
                  <a:solidFill>
                    <a:srgbClr val="1B1A1A"/>
                  </a:solidFill>
                  <a:latin typeface="Lato" panose="020F0502020204030203" pitchFamily="34" charset="0"/>
                  <a:ea typeface="Lato" panose="020F0502020204030203" pitchFamily="34" charset="0"/>
                  <a:cs typeface="Lato" panose="020F0502020204030203" pitchFamily="34" charset="0"/>
                  <a:sym typeface="Arial"/>
                </a:rPr>
                <a:t>To take a sharper and more alert scrutiny of the world around us</a:t>
              </a:r>
            </a:p>
            <a:p>
              <a:pPr defTabSz="1219170">
                <a:lnSpc>
                  <a:spcPts val="1800"/>
                </a:lnSpc>
                <a:buClr>
                  <a:srgbClr val="000000"/>
                </a:buClr>
              </a:pPr>
              <a:r>
                <a:rPr lang="en-US" sz="1733" kern="0" dirty="0">
                  <a:solidFill>
                    <a:srgbClr val="1B1A1A"/>
                  </a:solidFill>
                  <a:latin typeface="Lato" panose="020F0502020204030203" pitchFamily="34" charset="0"/>
                  <a:ea typeface="Lato" panose="020F0502020204030203" pitchFamily="34" charset="0"/>
                  <a:cs typeface="Lato" panose="020F0502020204030203" pitchFamily="34" charset="0"/>
                  <a:sym typeface="Arial"/>
                </a:rPr>
                <a:t>To critically assess the credibility and reliability of sources and data</a:t>
              </a:r>
            </a:p>
          </p:txBody>
        </p:sp>
      </p:grpSp>
      <p:sp>
        <p:nvSpPr>
          <p:cNvPr id="9" name="TextBox 9"/>
          <p:cNvSpPr txBox="1"/>
          <p:nvPr/>
        </p:nvSpPr>
        <p:spPr>
          <a:xfrm>
            <a:off x="875250" y="4917317"/>
            <a:ext cx="691249" cy="474489"/>
          </a:xfrm>
          <a:prstGeom prst="rect">
            <a:avLst/>
          </a:prstGeom>
        </p:spPr>
        <p:txBody>
          <a:bodyPr lIns="0" tIns="0" rIns="0" bIns="0" rtlCol="0" anchor="t">
            <a:spAutoFit/>
          </a:bodyPr>
          <a:lstStyle/>
          <a:p>
            <a:pPr defTabSz="1219170">
              <a:lnSpc>
                <a:spcPts val="3667"/>
              </a:lnSpc>
              <a:buClr>
                <a:srgbClr val="000000"/>
              </a:buClr>
            </a:pPr>
            <a:r>
              <a:rPr lang="en-US" sz="3333" kern="0">
                <a:solidFill>
                  <a:srgbClr val="1B1A1A"/>
                </a:solidFill>
                <a:latin typeface="Muli Bold"/>
                <a:cs typeface="Arial"/>
                <a:sym typeface="Arial"/>
              </a:rPr>
              <a:t>02</a:t>
            </a:r>
          </a:p>
        </p:txBody>
      </p:sp>
      <p:grpSp>
        <p:nvGrpSpPr>
          <p:cNvPr id="10" name="Group 10"/>
          <p:cNvGrpSpPr/>
          <p:nvPr/>
        </p:nvGrpSpPr>
        <p:grpSpPr>
          <a:xfrm>
            <a:off x="1551375" y="2096786"/>
            <a:ext cx="3422731" cy="1830186"/>
            <a:chOff x="0" y="0"/>
            <a:chExt cx="6845462" cy="3660372"/>
          </a:xfrm>
        </p:grpSpPr>
        <p:sp>
          <p:nvSpPr>
            <p:cNvPr id="11" name="AutoShape 11"/>
            <p:cNvSpPr/>
            <p:nvPr/>
          </p:nvSpPr>
          <p:spPr>
            <a:xfrm>
              <a:off x="0" y="0"/>
              <a:ext cx="6845462" cy="1040880"/>
            </a:xfrm>
            <a:prstGeom prst="rect">
              <a:avLst/>
            </a:prstGeom>
            <a:solidFill>
              <a:srgbClr val="CCED00"/>
            </a:solidFill>
          </p:spPr>
        </p:sp>
        <p:sp>
          <p:nvSpPr>
            <p:cNvPr id="12" name="TextBox 12"/>
            <p:cNvSpPr txBox="1"/>
            <p:nvPr/>
          </p:nvSpPr>
          <p:spPr>
            <a:xfrm>
              <a:off x="268652" y="299248"/>
              <a:ext cx="6308162" cy="461664"/>
            </a:xfrm>
            <a:prstGeom prst="rect">
              <a:avLst/>
            </a:prstGeom>
          </p:spPr>
          <p:txBody>
            <a:bodyPr lIns="0" tIns="0" rIns="0" bIns="0" rtlCol="0" anchor="t">
              <a:spAutoFit/>
            </a:bodyPr>
            <a:lstStyle/>
            <a:p>
              <a:pPr defTabSz="1219170">
                <a:lnSpc>
                  <a:spcPts val="1833"/>
                </a:lnSpc>
                <a:buClr>
                  <a:srgbClr val="000000"/>
                </a:buClr>
              </a:pPr>
              <a:r>
                <a:rPr lang="en-US" sz="1667" kern="0">
                  <a:solidFill>
                    <a:srgbClr val="1B1A1A"/>
                  </a:solidFill>
                  <a:latin typeface="Muli Regular Bold"/>
                  <a:cs typeface="Arial"/>
                  <a:sym typeface="Arial"/>
                </a:rPr>
                <a:t>Learn</a:t>
              </a:r>
            </a:p>
          </p:txBody>
        </p:sp>
        <p:sp>
          <p:nvSpPr>
            <p:cNvPr id="13" name="TextBox 13"/>
            <p:cNvSpPr txBox="1"/>
            <p:nvPr/>
          </p:nvSpPr>
          <p:spPr>
            <a:xfrm>
              <a:off x="0" y="1352048"/>
              <a:ext cx="6845462" cy="2308324"/>
            </a:xfrm>
            <a:prstGeom prst="rect">
              <a:avLst/>
            </a:prstGeom>
          </p:spPr>
          <p:txBody>
            <a:bodyPr lIns="0" tIns="0" rIns="0" bIns="0" rtlCol="0" anchor="t">
              <a:spAutoFit/>
            </a:bodyPr>
            <a:lstStyle/>
            <a:p>
              <a:pPr defTabSz="1219170">
                <a:lnSpc>
                  <a:spcPts val="1800"/>
                </a:lnSpc>
                <a:buClr>
                  <a:srgbClr val="000000"/>
                </a:buClr>
              </a:pPr>
              <a:r>
                <a:rPr lang="en-US" sz="1733" kern="0" dirty="0">
                  <a:solidFill>
                    <a:srgbClr val="1B1A1A"/>
                  </a:solidFill>
                  <a:latin typeface="Lato" panose="020F0502020204030203" pitchFamily="34" charset="0"/>
                  <a:ea typeface="Lato" panose="020F0502020204030203" pitchFamily="34" charset="0"/>
                  <a:cs typeface="Lato" panose="020F0502020204030203" pitchFamily="34" charset="0"/>
                  <a:sym typeface="Arial"/>
                </a:rPr>
                <a:t>To report and produce news stories about scientific issues</a:t>
              </a:r>
            </a:p>
            <a:p>
              <a:pPr defTabSz="1219170">
                <a:lnSpc>
                  <a:spcPts val="1800"/>
                </a:lnSpc>
                <a:buClr>
                  <a:srgbClr val="000000"/>
                </a:buClr>
              </a:pPr>
              <a:r>
                <a:rPr lang="en-US" sz="1733" kern="0" dirty="0">
                  <a:solidFill>
                    <a:srgbClr val="1B1A1A"/>
                  </a:solidFill>
                  <a:latin typeface="Lato" panose="020F0502020204030203" pitchFamily="34" charset="0"/>
                  <a:ea typeface="Lato" panose="020F0502020204030203" pitchFamily="34" charset="0"/>
                  <a:cs typeface="Lato" panose="020F0502020204030203" pitchFamily="34" charset="0"/>
                  <a:sym typeface="Arial"/>
                </a:rPr>
                <a:t>To adapt the most appropriate communication means for a given context</a:t>
              </a:r>
            </a:p>
          </p:txBody>
        </p:sp>
      </p:grpSp>
      <p:sp>
        <p:nvSpPr>
          <p:cNvPr id="14" name="TextBox 14"/>
          <p:cNvSpPr txBox="1"/>
          <p:nvPr/>
        </p:nvSpPr>
        <p:spPr>
          <a:xfrm>
            <a:off x="875250" y="2714593"/>
            <a:ext cx="691249" cy="474489"/>
          </a:xfrm>
          <a:prstGeom prst="rect">
            <a:avLst/>
          </a:prstGeom>
        </p:spPr>
        <p:txBody>
          <a:bodyPr lIns="0" tIns="0" rIns="0" bIns="0" rtlCol="0" anchor="t">
            <a:spAutoFit/>
          </a:bodyPr>
          <a:lstStyle/>
          <a:p>
            <a:pPr defTabSz="1219170">
              <a:lnSpc>
                <a:spcPts val="3667"/>
              </a:lnSpc>
              <a:buClr>
                <a:srgbClr val="000000"/>
              </a:buClr>
            </a:pPr>
            <a:r>
              <a:rPr lang="en-US" sz="3333" kern="0">
                <a:solidFill>
                  <a:srgbClr val="1B1A1A"/>
                </a:solidFill>
                <a:latin typeface="Muli Bold"/>
                <a:cs typeface="Arial"/>
                <a:sym typeface="Arial"/>
              </a:rPr>
              <a:t>01</a:t>
            </a:r>
          </a:p>
        </p:txBody>
      </p:sp>
      <p:grpSp>
        <p:nvGrpSpPr>
          <p:cNvPr id="15" name="Group 15"/>
          <p:cNvGrpSpPr/>
          <p:nvPr/>
        </p:nvGrpSpPr>
        <p:grpSpPr>
          <a:xfrm>
            <a:off x="6743224" y="2029903"/>
            <a:ext cx="3422731" cy="1830187"/>
            <a:chOff x="0" y="0"/>
            <a:chExt cx="6845462" cy="3660372"/>
          </a:xfrm>
        </p:grpSpPr>
        <p:sp>
          <p:nvSpPr>
            <p:cNvPr id="16" name="AutoShape 16"/>
            <p:cNvSpPr/>
            <p:nvPr/>
          </p:nvSpPr>
          <p:spPr>
            <a:xfrm>
              <a:off x="0" y="0"/>
              <a:ext cx="6845462" cy="1040880"/>
            </a:xfrm>
            <a:prstGeom prst="rect">
              <a:avLst/>
            </a:prstGeom>
            <a:solidFill>
              <a:srgbClr val="CCED00"/>
            </a:solidFill>
          </p:spPr>
        </p:sp>
        <p:sp>
          <p:nvSpPr>
            <p:cNvPr id="17" name="TextBox 17"/>
            <p:cNvSpPr txBox="1"/>
            <p:nvPr/>
          </p:nvSpPr>
          <p:spPr>
            <a:xfrm>
              <a:off x="268652" y="299248"/>
              <a:ext cx="6308162" cy="461664"/>
            </a:xfrm>
            <a:prstGeom prst="rect">
              <a:avLst/>
            </a:prstGeom>
          </p:spPr>
          <p:txBody>
            <a:bodyPr lIns="0" tIns="0" rIns="0" bIns="0" rtlCol="0" anchor="t">
              <a:spAutoFit/>
            </a:bodyPr>
            <a:lstStyle/>
            <a:p>
              <a:pPr defTabSz="1219170">
                <a:lnSpc>
                  <a:spcPts val="1833"/>
                </a:lnSpc>
                <a:buClr>
                  <a:srgbClr val="000000"/>
                </a:buClr>
              </a:pPr>
              <a:r>
                <a:rPr lang="en-US" sz="1667" kern="0" dirty="0">
                  <a:solidFill>
                    <a:srgbClr val="1B1A1A"/>
                  </a:solidFill>
                  <a:latin typeface="Muli Regular Bold"/>
                  <a:cs typeface="Arial"/>
                  <a:sym typeface="Arial"/>
                </a:rPr>
                <a:t>Develop</a:t>
              </a:r>
            </a:p>
          </p:txBody>
        </p:sp>
        <p:sp>
          <p:nvSpPr>
            <p:cNvPr id="18" name="TextBox 18"/>
            <p:cNvSpPr txBox="1"/>
            <p:nvPr/>
          </p:nvSpPr>
          <p:spPr>
            <a:xfrm>
              <a:off x="0" y="1352049"/>
              <a:ext cx="6845462" cy="2308323"/>
            </a:xfrm>
            <a:prstGeom prst="rect">
              <a:avLst/>
            </a:prstGeom>
          </p:spPr>
          <p:txBody>
            <a:bodyPr lIns="0" tIns="0" rIns="0" bIns="0" rtlCol="0" anchor="t">
              <a:spAutoFit/>
            </a:bodyPr>
            <a:lstStyle/>
            <a:p>
              <a:pPr defTabSz="1219170">
                <a:lnSpc>
                  <a:spcPts val="1800"/>
                </a:lnSpc>
                <a:buClr>
                  <a:srgbClr val="000000"/>
                </a:buClr>
              </a:pPr>
              <a:r>
                <a:rPr lang="en-US" sz="1733" kern="0" dirty="0">
                  <a:solidFill>
                    <a:srgbClr val="1B1A1A"/>
                  </a:solidFill>
                  <a:latin typeface="Lato" panose="020F0502020204030203" pitchFamily="34" charset="0"/>
                  <a:ea typeface="Lato" panose="020F0502020204030203" pitchFamily="34" charset="0"/>
                  <a:cs typeface="Lato" panose="020F0502020204030203" pitchFamily="34" charset="0"/>
                  <a:sym typeface="Arial"/>
                </a:rPr>
                <a:t>Multimedia content</a:t>
              </a:r>
            </a:p>
            <a:p>
              <a:pPr defTabSz="1219170">
                <a:lnSpc>
                  <a:spcPts val="1800"/>
                </a:lnSpc>
                <a:buClr>
                  <a:srgbClr val="000000"/>
                </a:buClr>
              </a:pPr>
              <a:r>
                <a:rPr lang="en-US" sz="1733" kern="0" dirty="0">
                  <a:solidFill>
                    <a:srgbClr val="1B1A1A"/>
                  </a:solidFill>
                  <a:latin typeface="Lato" panose="020F0502020204030203" pitchFamily="34" charset="0"/>
                  <a:ea typeface="Lato" panose="020F0502020204030203" pitchFamily="34" charset="0"/>
                  <a:cs typeface="Lato" panose="020F0502020204030203" pitchFamily="34" charset="0"/>
                  <a:sym typeface="Arial"/>
                </a:rPr>
                <a:t>Skills to illustrate information needs</a:t>
              </a:r>
            </a:p>
            <a:p>
              <a:pPr defTabSz="1219170">
                <a:lnSpc>
                  <a:spcPts val="1800"/>
                </a:lnSpc>
                <a:buClr>
                  <a:srgbClr val="000000"/>
                </a:buClr>
              </a:pPr>
              <a:r>
                <a:rPr lang="en-US" sz="1733" kern="0" dirty="0">
                  <a:solidFill>
                    <a:srgbClr val="1B1A1A"/>
                  </a:solidFill>
                  <a:latin typeface="Lato" panose="020F0502020204030203" pitchFamily="34" charset="0"/>
                  <a:ea typeface="Lato" panose="020F0502020204030203" pitchFamily="34" charset="0"/>
                  <a:cs typeface="Lato" panose="020F0502020204030203" pitchFamily="34" charset="0"/>
                  <a:sym typeface="Arial"/>
                </a:rPr>
                <a:t>Skills to select digital tools and technologies</a:t>
              </a:r>
            </a:p>
          </p:txBody>
        </p:sp>
      </p:grpSp>
      <p:sp>
        <p:nvSpPr>
          <p:cNvPr id="19" name="TextBox 19"/>
          <p:cNvSpPr txBox="1"/>
          <p:nvPr/>
        </p:nvSpPr>
        <p:spPr>
          <a:xfrm>
            <a:off x="5864833" y="2714593"/>
            <a:ext cx="691249" cy="474489"/>
          </a:xfrm>
          <a:prstGeom prst="rect">
            <a:avLst/>
          </a:prstGeom>
        </p:spPr>
        <p:txBody>
          <a:bodyPr lIns="0" tIns="0" rIns="0" bIns="0" rtlCol="0" anchor="t">
            <a:spAutoFit/>
          </a:bodyPr>
          <a:lstStyle/>
          <a:p>
            <a:pPr defTabSz="1219170">
              <a:lnSpc>
                <a:spcPts val="3667"/>
              </a:lnSpc>
              <a:buClr>
                <a:srgbClr val="000000"/>
              </a:buClr>
            </a:pPr>
            <a:r>
              <a:rPr lang="en-US" sz="3333" kern="0">
                <a:solidFill>
                  <a:srgbClr val="1B1A1A"/>
                </a:solidFill>
                <a:latin typeface="Muli Bold"/>
                <a:cs typeface="Arial"/>
                <a:sym typeface="Arial"/>
              </a:rPr>
              <a:t>03</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1177427" y="2458645"/>
            <a:ext cx="8234428" cy="2917646"/>
            <a:chOff x="-3" y="28575"/>
            <a:chExt cx="16468856" cy="4913984"/>
          </a:xfrm>
        </p:grpSpPr>
        <p:sp>
          <p:nvSpPr>
            <p:cNvPr id="6" name="TextBox 6"/>
            <p:cNvSpPr txBox="1"/>
            <p:nvPr/>
          </p:nvSpPr>
          <p:spPr>
            <a:xfrm>
              <a:off x="-3" y="640336"/>
              <a:ext cx="16468856" cy="4302223"/>
            </a:xfrm>
            <a:prstGeom prst="rect">
              <a:avLst/>
            </a:prstGeom>
          </p:spPr>
          <p:txBody>
            <a:bodyPr wrap="square" lIns="0" tIns="0" rIns="0" bIns="0" rtlCol="0" anchor="t">
              <a:spAutoFit/>
            </a:bodyPr>
            <a:lstStyle/>
            <a:p>
              <a:pPr marL="380990" marR="0" lvl="0" indent="-380990" algn="l" defTabSz="1219170" rtl="0" eaLnBrk="1" fontAlgn="auto" latinLnBrk="0" hangingPunct="1">
                <a:lnSpc>
                  <a:spcPts val="3400"/>
                </a:lnSpc>
                <a:spcBef>
                  <a:spcPts val="0"/>
                </a:spcBef>
                <a:spcAft>
                  <a:spcPts val="0"/>
                </a:spcAft>
                <a:buClr>
                  <a:srgbClr val="000000"/>
                </a:buClr>
                <a:buSzTx/>
                <a:buFont typeface="Arial" panose="020B0604020202020204" pitchFamily="34" charset="0"/>
                <a:buChar char="•"/>
                <a:tabLst/>
                <a:defRPr/>
              </a:pPr>
              <a:r>
                <a:rPr kumimoji="0" lang="en-US" sz="1733" b="0" i="0" u="none" strike="noStrike" kern="0" cap="none" spc="0" normalizeH="0" baseline="0" noProof="0" dirty="0">
                  <a:ln>
                    <a:noFill/>
                  </a:ln>
                  <a:solidFill>
                    <a:srgbClr val="000000"/>
                  </a:solidFill>
                  <a:effectLst/>
                  <a:uLnTx/>
                  <a:uFillTx/>
                  <a:latin typeface="Lato" panose="020F0502020204030203" pitchFamily="34" charset="0"/>
                  <a:ea typeface="Lato" panose="020F0502020204030203" pitchFamily="34" charset="0"/>
                  <a:cs typeface="Lato" panose="020F0502020204030203" pitchFamily="34" charset="0"/>
                  <a:sym typeface="Arial"/>
                </a:rPr>
                <a:t>An idea is a starting point. </a:t>
              </a:r>
            </a:p>
            <a:p>
              <a:pPr marL="380990" marR="0" lvl="0" indent="-380990" algn="l" defTabSz="1219170" rtl="0" eaLnBrk="1" fontAlgn="auto" latinLnBrk="0" hangingPunct="1">
                <a:lnSpc>
                  <a:spcPts val="3400"/>
                </a:lnSpc>
                <a:spcBef>
                  <a:spcPts val="0"/>
                </a:spcBef>
                <a:spcAft>
                  <a:spcPts val="0"/>
                </a:spcAft>
                <a:buClr>
                  <a:srgbClr val="000000"/>
                </a:buClr>
                <a:buSzTx/>
                <a:buFont typeface="Arial" panose="020B0604020202020204" pitchFamily="34" charset="0"/>
                <a:buChar char="•"/>
                <a:tabLst/>
                <a:defRPr/>
              </a:pPr>
              <a:r>
                <a:rPr kumimoji="0" lang="en-US" sz="1733" b="0" i="0" u="none" strike="noStrike" kern="0" cap="none" spc="0" normalizeH="0" baseline="0" noProof="0" dirty="0">
                  <a:ln>
                    <a:noFill/>
                  </a:ln>
                  <a:solidFill>
                    <a:srgbClr val="000000"/>
                  </a:solidFill>
                  <a:effectLst/>
                  <a:uLnTx/>
                  <a:uFillTx/>
                  <a:latin typeface="Lato" panose="020F0502020204030203" pitchFamily="34" charset="0"/>
                  <a:ea typeface="Lato" panose="020F0502020204030203" pitchFamily="34" charset="0"/>
                  <a:cs typeface="Lato" panose="020F0502020204030203" pitchFamily="34" charset="0"/>
                  <a:sym typeface="Arial"/>
                </a:rPr>
                <a:t>Chart how each stage of the story will unfold.</a:t>
              </a:r>
            </a:p>
            <a:p>
              <a:pPr marL="380990" marR="0" lvl="0" indent="-380990" algn="l" defTabSz="1219170" rtl="0" eaLnBrk="1" fontAlgn="auto" latinLnBrk="0" hangingPunct="1">
                <a:lnSpc>
                  <a:spcPts val="3400"/>
                </a:lnSpc>
                <a:spcBef>
                  <a:spcPts val="0"/>
                </a:spcBef>
                <a:spcAft>
                  <a:spcPts val="0"/>
                </a:spcAft>
                <a:buClr>
                  <a:srgbClr val="000000"/>
                </a:buClr>
                <a:buSzTx/>
                <a:buFont typeface="Arial" panose="020B0604020202020204" pitchFamily="34" charset="0"/>
                <a:buChar char="•"/>
                <a:tabLst/>
                <a:defRPr/>
              </a:pPr>
              <a:r>
                <a:rPr kumimoji="0" lang="en-US" sz="1733" b="0" i="0" u="none" strike="noStrike" kern="0" cap="none" spc="0" normalizeH="0" baseline="0" noProof="0" dirty="0">
                  <a:ln>
                    <a:noFill/>
                  </a:ln>
                  <a:solidFill>
                    <a:srgbClr val="000000"/>
                  </a:solidFill>
                  <a:effectLst/>
                  <a:uLnTx/>
                  <a:uFillTx/>
                  <a:latin typeface="Lato" panose="020F0502020204030203" pitchFamily="34" charset="0"/>
                  <a:ea typeface="Lato" panose="020F0502020204030203" pitchFamily="34" charset="0"/>
                  <a:cs typeface="Lato" panose="020F0502020204030203" pitchFamily="34" charset="0"/>
                  <a:sym typeface="Arial"/>
                </a:rPr>
                <a:t>Compose a story summary.</a:t>
              </a:r>
            </a:p>
            <a:p>
              <a:pPr marL="380990" marR="0" lvl="0" indent="-380990" algn="l" defTabSz="1219170" rtl="0" eaLnBrk="1" fontAlgn="auto" latinLnBrk="0" hangingPunct="1">
                <a:lnSpc>
                  <a:spcPts val="3400"/>
                </a:lnSpc>
                <a:spcBef>
                  <a:spcPts val="0"/>
                </a:spcBef>
                <a:spcAft>
                  <a:spcPts val="0"/>
                </a:spcAft>
                <a:buClr>
                  <a:srgbClr val="000000"/>
                </a:buClr>
                <a:buSzTx/>
                <a:buFont typeface="Arial" panose="020B0604020202020204" pitchFamily="34" charset="0"/>
                <a:buChar char="•"/>
                <a:tabLst/>
                <a:defRPr/>
              </a:pPr>
              <a:r>
                <a:rPr kumimoji="0" lang="en-US" sz="1733" b="0" i="0" u="none" strike="noStrike" kern="0" cap="none" spc="0" normalizeH="0" baseline="0" noProof="0" dirty="0">
                  <a:ln>
                    <a:noFill/>
                  </a:ln>
                  <a:solidFill>
                    <a:srgbClr val="000000"/>
                  </a:solidFill>
                  <a:effectLst/>
                  <a:uLnTx/>
                  <a:uFillTx/>
                  <a:latin typeface="Lato" panose="020F0502020204030203" pitchFamily="34" charset="0"/>
                  <a:ea typeface="Lato" panose="020F0502020204030203" pitchFamily="34" charset="0"/>
                  <a:cs typeface="Lato" panose="020F0502020204030203" pitchFamily="34" charset="0"/>
                  <a:sym typeface="Arial"/>
                </a:rPr>
                <a:t>Ask the right questions, e.g. why people should care? Who is involved? What are the consequences?</a:t>
              </a:r>
            </a:p>
            <a:p>
              <a:pPr marL="380990" marR="0" lvl="0" indent="-380990" algn="l" defTabSz="1219170" rtl="0" eaLnBrk="1" fontAlgn="auto" latinLnBrk="0" hangingPunct="1">
                <a:lnSpc>
                  <a:spcPts val="3400"/>
                </a:lnSpc>
                <a:spcBef>
                  <a:spcPts val="0"/>
                </a:spcBef>
                <a:spcAft>
                  <a:spcPts val="0"/>
                </a:spcAft>
                <a:buClr>
                  <a:srgbClr val="000000"/>
                </a:buClr>
                <a:buSzTx/>
                <a:buFont typeface="Arial" panose="020B0604020202020204" pitchFamily="34" charset="0"/>
                <a:buChar char="•"/>
                <a:tabLst/>
                <a:defRPr/>
              </a:pPr>
              <a:r>
                <a:rPr kumimoji="0" lang="en-US" sz="1733" b="0" i="0" u="none" strike="noStrike" kern="0" cap="none" spc="0" normalizeH="0" baseline="0" noProof="0" dirty="0">
                  <a:ln>
                    <a:noFill/>
                  </a:ln>
                  <a:solidFill>
                    <a:srgbClr val="000000"/>
                  </a:solidFill>
                  <a:effectLst/>
                  <a:uLnTx/>
                  <a:uFillTx/>
                  <a:latin typeface="Lato" panose="020F0502020204030203" pitchFamily="34" charset="0"/>
                  <a:ea typeface="Lato" panose="020F0502020204030203" pitchFamily="34" charset="0"/>
                  <a:cs typeface="Lato" panose="020F0502020204030203" pitchFamily="34" charset="0"/>
                  <a:sym typeface="Arial"/>
                </a:rPr>
                <a:t>Answering these questions will help you think about how a story can be told.</a:t>
              </a:r>
            </a:p>
          </p:txBody>
        </p:sp>
        <p:sp>
          <p:nvSpPr>
            <p:cNvPr id="7" name="TextBox 7"/>
            <p:cNvSpPr txBox="1"/>
            <p:nvPr/>
          </p:nvSpPr>
          <p:spPr>
            <a:xfrm>
              <a:off x="1" y="28575"/>
              <a:ext cx="14157678" cy="475170"/>
            </a:xfrm>
            <a:prstGeom prst="rect">
              <a:avLst/>
            </a:prstGeom>
          </p:spPr>
          <p:txBody>
            <a:bodyPr lIns="0" tIns="0" rIns="0" bIns="0" rtlCol="0" anchor="t">
              <a:spAutoFit/>
            </a:bodyPr>
            <a:lstStyle/>
            <a:p>
              <a:pPr marL="0" marR="0" lvl="0" indent="0" algn="l" defTabSz="1219170" rtl="0" eaLnBrk="1" fontAlgn="auto" latinLnBrk="0" hangingPunct="1">
                <a:lnSpc>
                  <a:spcPts val="2200"/>
                </a:lnSpc>
                <a:spcBef>
                  <a:spcPts val="0"/>
                </a:spcBef>
                <a:spcAft>
                  <a:spcPts val="0"/>
                </a:spcAft>
                <a:buClr>
                  <a:srgbClr val="000000"/>
                </a:buClr>
                <a:buSzTx/>
                <a:buFontTx/>
                <a:buNone/>
                <a:tabLst/>
                <a:defRPr/>
              </a:pPr>
              <a:r>
                <a:rPr kumimoji="0" lang="en-US" sz="2000" b="0" i="0" u="none" strike="noStrike" kern="0" cap="none" spc="0" normalizeH="0" baseline="0" noProof="0" dirty="0">
                  <a:ln>
                    <a:noFill/>
                  </a:ln>
                  <a:solidFill>
                    <a:srgbClr val="000000"/>
                  </a:solidFill>
                  <a:effectLst/>
                  <a:uLnTx/>
                  <a:uFillTx/>
                  <a:latin typeface="Lato" panose="020F0502020204030203" pitchFamily="34" charset="0"/>
                  <a:ea typeface="Lato" panose="020F0502020204030203" pitchFamily="34" charset="0"/>
                  <a:cs typeface="Lato" panose="020F0502020204030203" pitchFamily="34" charset="0"/>
                  <a:sym typeface="Arial"/>
                </a:rPr>
                <a:t>How do we work?</a:t>
              </a:r>
            </a:p>
          </p:txBody>
        </p:sp>
      </p:grpSp>
      <p:pic>
        <p:nvPicPr>
          <p:cNvPr id="8" name="Picture 8"/>
          <p:cNvPicPr>
            <a:picLocks noChangeAspect="1"/>
          </p:cNvPicPr>
          <p:nvPr/>
        </p:nvPicPr>
        <p:blipFill>
          <a:blip r:embed="rId3"/>
          <a:srcRect t="16286" b="35165"/>
          <a:stretch>
            <a:fillRect/>
          </a:stretch>
        </p:blipFill>
        <p:spPr>
          <a:xfrm>
            <a:off x="0" y="-1246029"/>
            <a:ext cx="12192000" cy="2789337"/>
          </a:xfrm>
          <a:prstGeom prst="rect">
            <a:avLst/>
          </a:prstGeom>
        </p:spPr>
      </p:pic>
      <p:sp>
        <p:nvSpPr>
          <p:cNvPr id="11" name="TextBox 11"/>
          <p:cNvSpPr txBox="1"/>
          <p:nvPr/>
        </p:nvSpPr>
        <p:spPr>
          <a:xfrm>
            <a:off x="3051576" y="1701086"/>
            <a:ext cx="7078840" cy="599780"/>
          </a:xfrm>
          <a:prstGeom prst="rect">
            <a:avLst/>
          </a:prstGeom>
        </p:spPr>
        <p:txBody>
          <a:bodyPr lIns="0" tIns="0" rIns="0" bIns="0" rtlCol="0" anchor="t">
            <a:spAutoFit/>
          </a:bodyPr>
          <a:lstStyle/>
          <a:p>
            <a:pPr marL="0" marR="0" lvl="0" indent="0" algn="l" defTabSz="1219170" rtl="0" eaLnBrk="1" fontAlgn="auto" latinLnBrk="0" hangingPunct="1">
              <a:lnSpc>
                <a:spcPts val="5133"/>
              </a:lnSpc>
              <a:spcBef>
                <a:spcPts val="0"/>
              </a:spcBef>
              <a:spcAft>
                <a:spcPts val="0"/>
              </a:spcAft>
              <a:buClr>
                <a:srgbClr val="000000"/>
              </a:buClr>
              <a:buSzTx/>
              <a:buFontTx/>
              <a:buNone/>
              <a:tabLst/>
              <a:defRPr/>
            </a:pPr>
            <a:r>
              <a:rPr kumimoji="0" lang="en-US" sz="4000" b="0" i="0" u="none" strike="noStrike" kern="0" cap="none" spc="0" normalizeH="0" baseline="0" noProof="0" dirty="0">
                <a:ln>
                  <a:noFill/>
                </a:ln>
                <a:solidFill>
                  <a:srgbClr val="1B1A1A"/>
                </a:solidFill>
                <a:effectLst/>
                <a:uLnTx/>
                <a:uFillTx/>
                <a:latin typeface="Lato" panose="020F0502020204030203" pitchFamily="34" charset="0"/>
                <a:ea typeface="Lato" panose="020F0502020204030203" pitchFamily="34" charset="0"/>
                <a:cs typeface="Lato" panose="020F0502020204030203" pitchFamily="34" charset="0"/>
                <a:sym typeface="Arial"/>
              </a:rPr>
              <a:t>Designing our plan</a:t>
            </a:r>
          </a:p>
        </p:txBody>
      </p:sp>
    </p:spTree>
    <p:extLst>
      <p:ext uri="{BB962C8B-B14F-4D97-AF65-F5344CB8AC3E}">
        <p14:creationId xmlns:p14="http://schemas.microsoft.com/office/powerpoint/2010/main" val="35602258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6"/>
          <p:cNvSpPr txBox="1"/>
          <p:nvPr/>
        </p:nvSpPr>
        <p:spPr>
          <a:xfrm>
            <a:off x="1182921" y="2914144"/>
            <a:ext cx="7078839" cy="2118400"/>
          </a:xfrm>
          <a:prstGeom prst="rect">
            <a:avLst/>
          </a:prstGeom>
        </p:spPr>
        <p:txBody>
          <a:bodyPr lIns="0" tIns="0" rIns="0" bIns="0" rtlCol="0" anchor="t">
            <a:spAutoFit/>
          </a:bodyPr>
          <a:lstStyle/>
          <a:p>
            <a:pPr marL="0" marR="0" lvl="0" indent="0" algn="l" defTabSz="1219170" rtl="0" eaLnBrk="1" fontAlgn="auto" latinLnBrk="0" hangingPunct="1">
              <a:lnSpc>
                <a:spcPts val="3400"/>
              </a:lnSpc>
              <a:spcBef>
                <a:spcPts val="0"/>
              </a:spcBef>
              <a:spcAft>
                <a:spcPts val="0"/>
              </a:spcAft>
              <a:buClr>
                <a:srgbClr val="000000"/>
              </a:buClr>
              <a:buSzTx/>
              <a:buFontTx/>
              <a:buNone/>
              <a:tabLst/>
              <a:defRPr/>
            </a:pPr>
            <a:r>
              <a:rPr kumimoji="0" lang="en-US" sz="1733" b="0" i="0" u="none" strike="noStrike" kern="0" cap="none" spc="0" normalizeH="0" baseline="0" noProof="0" dirty="0">
                <a:ln>
                  <a:noFill/>
                </a:ln>
                <a:solidFill>
                  <a:srgbClr val="000000"/>
                </a:solidFill>
                <a:effectLst/>
                <a:uLnTx/>
                <a:uFillTx/>
                <a:latin typeface="Lato" panose="020F0502020204030203" pitchFamily="34" charset="0"/>
                <a:ea typeface="Lato" panose="020F0502020204030203" pitchFamily="34" charset="0"/>
                <a:cs typeface="Lato" panose="020F0502020204030203" pitchFamily="34" charset="0"/>
                <a:sym typeface="Arial"/>
              </a:rPr>
              <a:t>Source mapping</a:t>
            </a:r>
          </a:p>
          <a:p>
            <a:pPr marL="380990" marR="0" lvl="0" indent="-380990" algn="l" defTabSz="1219170" rtl="0" eaLnBrk="1" fontAlgn="auto" latinLnBrk="0" hangingPunct="1">
              <a:lnSpc>
                <a:spcPts val="3400"/>
              </a:lnSpc>
              <a:spcBef>
                <a:spcPts val="0"/>
              </a:spcBef>
              <a:spcAft>
                <a:spcPts val="0"/>
              </a:spcAft>
              <a:buClr>
                <a:srgbClr val="000000"/>
              </a:buClr>
              <a:buSzTx/>
              <a:buFont typeface="Arial" panose="020B0604020202020204" pitchFamily="34" charset="0"/>
              <a:buChar char="•"/>
              <a:tabLst/>
              <a:defRPr/>
            </a:pPr>
            <a:r>
              <a:rPr kumimoji="0" lang="en-US" sz="1733" b="0" i="0" u="none" strike="noStrike" kern="0" cap="none" spc="0" normalizeH="0" baseline="0" noProof="0" dirty="0">
                <a:ln>
                  <a:noFill/>
                </a:ln>
                <a:solidFill>
                  <a:srgbClr val="000000"/>
                </a:solidFill>
                <a:effectLst/>
                <a:uLnTx/>
                <a:uFillTx/>
                <a:latin typeface="Lato" panose="020F0502020204030203" pitchFamily="34" charset="0"/>
                <a:ea typeface="Lato" panose="020F0502020204030203" pitchFamily="34" charset="0"/>
                <a:cs typeface="Lato" panose="020F0502020204030203" pitchFamily="34" charset="0"/>
                <a:sym typeface="Arial"/>
              </a:rPr>
              <a:t>Primary sources: (those who provide first-hand experience, e.g. eyewitnesses). Provide direct proof. Hard to find them.</a:t>
            </a:r>
          </a:p>
          <a:p>
            <a:pPr marL="380990" marR="0" lvl="0" indent="-380990" algn="l" defTabSz="1219170" rtl="0" eaLnBrk="1" fontAlgn="auto" latinLnBrk="0" hangingPunct="1">
              <a:lnSpc>
                <a:spcPts val="3400"/>
              </a:lnSpc>
              <a:spcBef>
                <a:spcPts val="0"/>
              </a:spcBef>
              <a:spcAft>
                <a:spcPts val="0"/>
              </a:spcAft>
              <a:buClr>
                <a:srgbClr val="000000"/>
              </a:buClr>
              <a:buSzTx/>
              <a:buFont typeface="Arial" panose="020B0604020202020204" pitchFamily="34" charset="0"/>
              <a:buChar char="•"/>
              <a:tabLst/>
              <a:defRPr/>
            </a:pPr>
            <a:r>
              <a:rPr kumimoji="0" lang="en-US" sz="1733" b="0" i="0" u="none" strike="noStrike" kern="0" cap="none" spc="0" normalizeH="0" baseline="0" noProof="0" dirty="0">
                <a:ln>
                  <a:noFill/>
                </a:ln>
                <a:solidFill>
                  <a:srgbClr val="000000"/>
                </a:solidFill>
                <a:effectLst/>
                <a:uLnTx/>
                <a:uFillTx/>
                <a:latin typeface="Lato" panose="020F0502020204030203" pitchFamily="34" charset="0"/>
                <a:ea typeface="Lato" panose="020F0502020204030203" pitchFamily="34" charset="0"/>
                <a:cs typeface="Lato" panose="020F0502020204030203" pitchFamily="34" charset="0"/>
                <a:sym typeface="Arial"/>
              </a:rPr>
              <a:t>Secondary sources: all kinds of published material and second-hand accounts.</a:t>
            </a:r>
          </a:p>
        </p:txBody>
      </p:sp>
      <p:pic>
        <p:nvPicPr>
          <p:cNvPr id="8" name="Picture 8"/>
          <p:cNvPicPr>
            <a:picLocks noChangeAspect="1"/>
          </p:cNvPicPr>
          <p:nvPr/>
        </p:nvPicPr>
        <p:blipFill>
          <a:blip r:embed="rId3"/>
          <a:srcRect t="16286" b="35165"/>
          <a:stretch>
            <a:fillRect/>
          </a:stretch>
        </p:blipFill>
        <p:spPr>
          <a:xfrm>
            <a:off x="0" y="-1246029"/>
            <a:ext cx="12192000" cy="2789337"/>
          </a:xfrm>
          <a:prstGeom prst="rect">
            <a:avLst/>
          </a:prstGeom>
        </p:spPr>
      </p:pic>
      <p:sp>
        <p:nvSpPr>
          <p:cNvPr id="11" name="TextBox 11"/>
          <p:cNvSpPr txBox="1"/>
          <p:nvPr/>
        </p:nvSpPr>
        <p:spPr>
          <a:xfrm>
            <a:off x="1469664" y="1667552"/>
            <a:ext cx="7078840" cy="599780"/>
          </a:xfrm>
          <a:prstGeom prst="rect">
            <a:avLst/>
          </a:prstGeom>
        </p:spPr>
        <p:txBody>
          <a:bodyPr lIns="0" tIns="0" rIns="0" bIns="0" rtlCol="0" anchor="t">
            <a:spAutoFit/>
          </a:bodyPr>
          <a:lstStyle/>
          <a:p>
            <a:pPr marL="0" marR="0" lvl="0" indent="0" algn="l" defTabSz="1219170" rtl="0" eaLnBrk="1" fontAlgn="auto" latinLnBrk="0" hangingPunct="1">
              <a:lnSpc>
                <a:spcPts val="5133"/>
              </a:lnSpc>
              <a:spcBef>
                <a:spcPts val="0"/>
              </a:spcBef>
              <a:spcAft>
                <a:spcPts val="0"/>
              </a:spcAft>
              <a:buClr>
                <a:srgbClr val="000000"/>
              </a:buClr>
              <a:buSzTx/>
              <a:buFontTx/>
              <a:buNone/>
              <a:tabLst/>
              <a:defRPr/>
            </a:pPr>
            <a:r>
              <a:rPr kumimoji="0" lang="en-US" sz="4000" b="0" i="0" u="none" strike="noStrike" kern="0" cap="none" spc="0" normalizeH="0" baseline="0" noProof="0" dirty="0">
                <a:ln>
                  <a:noFill/>
                </a:ln>
                <a:solidFill>
                  <a:srgbClr val="1B1A1A"/>
                </a:solidFill>
                <a:effectLst/>
                <a:uLnTx/>
                <a:uFillTx/>
                <a:latin typeface="Lato" panose="020F0502020204030203" pitchFamily="34" charset="0"/>
                <a:ea typeface="Lato" panose="020F0502020204030203" pitchFamily="34" charset="0"/>
                <a:cs typeface="Lato" panose="020F0502020204030203" pitchFamily="34" charset="0"/>
                <a:sym typeface="Arial"/>
              </a:rPr>
              <a:t>Choosing our sources</a:t>
            </a:r>
          </a:p>
        </p:txBody>
      </p:sp>
    </p:spTree>
    <p:extLst>
      <p:ext uri="{BB962C8B-B14F-4D97-AF65-F5344CB8AC3E}">
        <p14:creationId xmlns:p14="http://schemas.microsoft.com/office/powerpoint/2010/main" val="8150076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1138985" y="2783838"/>
            <a:ext cx="7690979" cy="3123950"/>
            <a:chOff x="0" y="28575"/>
            <a:chExt cx="15381957" cy="5261447"/>
          </a:xfrm>
        </p:grpSpPr>
        <p:sp>
          <p:nvSpPr>
            <p:cNvPr id="6" name="TextBox 6"/>
            <p:cNvSpPr txBox="1"/>
            <p:nvPr/>
          </p:nvSpPr>
          <p:spPr>
            <a:xfrm>
              <a:off x="0" y="956048"/>
              <a:ext cx="15381957" cy="4333974"/>
            </a:xfrm>
            <a:prstGeom prst="rect">
              <a:avLst/>
            </a:prstGeom>
          </p:spPr>
          <p:txBody>
            <a:bodyPr wrap="square" lIns="0" tIns="0" rIns="0" bIns="0" rtlCol="0" anchor="t">
              <a:spAutoFit/>
            </a:bodyPr>
            <a:lstStyle/>
            <a:p>
              <a:pPr marL="380990" marR="0" lvl="0" indent="-380990" algn="l" defTabSz="1219170" rtl="0" eaLnBrk="1" fontAlgn="auto" latinLnBrk="0" hangingPunct="1">
                <a:lnSpc>
                  <a:spcPts val="3400"/>
                </a:lnSpc>
                <a:spcBef>
                  <a:spcPts val="0"/>
                </a:spcBef>
                <a:spcAft>
                  <a:spcPts val="0"/>
                </a:spcAft>
                <a:buClr>
                  <a:srgbClr val="000000"/>
                </a:buClr>
                <a:buSzTx/>
                <a:buFont typeface="Arial" panose="020B0604020202020204" pitchFamily="34" charset="0"/>
                <a:buChar char="•"/>
                <a:tabLst/>
                <a:defRPr/>
              </a:pPr>
              <a:r>
                <a:rPr kumimoji="0" lang="en-US" sz="2267" b="0" i="0" u="none" strike="noStrike" kern="0" cap="none" spc="0" normalizeH="0" baseline="0" noProof="0" dirty="0">
                  <a:ln>
                    <a:noFill/>
                  </a:ln>
                  <a:solidFill>
                    <a:srgbClr val="000000"/>
                  </a:solidFill>
                  <a:effectLst/>
                  <a:uLnTx/>
                  <a:uFillTx/>
                  <a:latin typeface="Lato" panose="020F0502020204030203" pitchFamily="34" charset="0"/>
                  <a:ea typeface="Lato" panose="020F0502020204030203" pitchFamily="34" charset="0"/>
                  <a:cs typeface="Lato" panose="020F0502020204030203" pitchFamily="34" charset="0"/>
                  <a:sym typeface="Arial"/>
                </a:rPr>
                <a:t>The human trail: eyewitnesses, experts and interested parties</a:t>
              </a:r>
            </a:p>
            <a:p>
              <a:pPr marL="380990" marR="0" lvl="0" indent="-380990" algn="l" defTabSz="1219170" rtl="0" eaLnBrk="1" fontAlgn="auto" latinLnBrk="0" hangingPunct="1">
                <a:lnSpc>
                  <a:spcPts val="3400"/>
                </a:lnSpc>
                <a:spcBef>
                  <a:spcPts val="0"/>
                </a:spcBef>
                <a:spcAft>
                  <a:spcPts val="0"/>
                </a:spcAft>
                <a:buClr>
                  <a:srgbClr val="000000"/>
                </a:buClr>
                <a:buSzTx/>
                <a:buFont typeface="Arial" panose="020B0604020202020204" pitchFamily="34" charset="0"/>
                <a:buChar char="•"/>
                <a:tabLst/>
                <a:defRPr/>
              </a:pPr>
              <a:r>
                <a:rPr kumimoji="0" lang="en-US" sz="2267" b="0" i="0" u="none" strike="noStrike" kern="0" cap="none" spc="0" normalizeH="0" baseline="0" noProof="0" dirty="0">
                  <a:ln>
                    <a:noFill/>
                  </a:ln>
                  <a:solidFill>
                    <a:srgbClr val="000000"/>
                  </a:solidFill>
                  <a:effectLst/>
                  <a:uLnTx/>
                  <a:uFillTx/>
                  <a:latin typeface="Lato" panose="020F0502020204030203" pitchFamily="34" charset="0"/>
                  <a:ea typeface="Lato" panose="020F0502020204030203" pitchFamily="34" charset="0"/>
                  <a:cs typeface="Lato" panose="020F0502020204030203" pitchFamily="34" charset="0"/>
                  <a:sym typeface="Arial"/>
                </a:rPr>
                <a:t>The paper trail: official records, documents etc. </a:t>
              </a:r>
            </a:p>
            <a:p>
              <a:pPr marL="380990" marR="0" lvl="0" indent="-380990" algn="l" defTabSz="1219170" rtl="0" eaLnBrk="1" fontAlgn="auto" latinLnBrk="0" hangingPunct="1">
                <a:lnSpc>
                  <a:spcPts val="3400"/>
                </a:lnSpc>
                <a:spcBef>
                  <a:spcPts val="0"/>
                </a:spcBef>
                <a:spcAft>
                  <a:spcPts val="0"/>
                </a:spcAft>
                <a:buClr>
                  <a:srgbClr val="000000"/>
                </a:buClr>
                <a:buSzTx/>
                <a:buFont typeface="Arial" panose="020B0604020202020204" pitchFamily="34" charset="0"/>
                <a:buChar char="•"/>
                <a:tabLst/>
                <a:defRPr/>
              </a:pPr>
              <a:r>
                <a:rPr kumimoji="0" lang="en-US" sz="2267" b="0" i="0" u="none" strike="noStrike" kern="0" cap="none" spc="0" normalizeH="0" baseline="0" noProof="0" dirty="0">
                  <a:ln>
                    <a:noFill/>
                  </a:ln>
                  <a:solidFill>
                    <a:srgbClr val="000000"/>
                  </a:solidFill>
                  <a:effectLst/>
                  <a:uLnTx/>
                  <a:uFillTx/>
                  <a:latin typeface="Lato" panose="020F0502020204030203" pitchFamily="34" charset="0"/>
                  <a:ea typeface="Lato" panose="020F0502020204030203" pitchFamily="34" charset="0"/>
                  <a:cs typeface="Lato" panose="020F0502020204030203" pitchFamily="34" charset="0"/>
                  <a:sym typeface="Arial"/>
                </a:rPr>
                <a:t>The digital trail: websites, digitally stored records etc.</a:t>
              </a:r>
            </a:p>
            <a:p>
              <a:pPr marL="380990" marR="0" lvl="0" indent="-380990" algn="l" defTabSz="1219170" rtl="0" eaLnBrk="1" fontAlgn="auto" latinLnBrk="0" hangingPunct="1">
                <a:lnSpc>
                  <a:spcPts val="3400"/>
                </a:lnSpc>
                <a:spcBef>
                  <a:spcPts val="0"/>
                </a:spcBef>
                <a:spcAft>
                  <a:spcPts val="0"/>
                </a:spcAft>
                <a:buClr>
                  <a:srgbClr val="000000"/>
                </a:buClr>
                <a:buSzTx/>
                <a:buFont typeface="Arial" panose="020B0604020202020204" pitchFamily="34" charset="0"/>
                <a:buChar char="•"/>
                <a:tabLst/>
                <a:defRPr/>
              </a:pPr>
              <a:r>
                <a:rPr kumimoji="0" lang="en-US" sz="2267" b="0" i="0" u="none" strike="noStrike" kern="0" cap="none" spc="0" normalizeH="0" baseline="0" noProof="0" dirty="0">
                  <a:ln>
                    <a:noFill/>
                  </a:ln>
                  <a:solidFill>
                    <a:srgbClr val="000000"/>
                  </a:solidFill>
                  <a:effectLst/>
                  <a:uLnTx/>
                  <a:uFillTx/>
                  <a:latin typeface="Lato" panose="020F0502020204030203" pitchFamily="34" charset="0"/>
                  <a:ea typeface="Lato" panose="020F0502020204030203" pitchFamily="34" charset="0"/>
                  <a:cs typeface="Lato" panose="020F0502020204030203" pitchFamily="34" charset="0"/>
                  <a:sym typeface="Arial"/>
                </a:rPr>
                <a:t>Crowd-sourced: asking data from the audience</a:t>
              </a:r>
            </a:p>
            <a:p>
              <a:pPr marL="0" marR="0" lvl="0" indent="0" algn="l" defTabSz="1219170" rtl="0" eaLnBrk="1" fontAlgn="auto" latinLnBrk="0" hangingPunct="1">
                <a:lnSpc>
                  <a:spcPts val="3400"/>
                </a:lnSpc>
                <a:spcBef>
                  <a:spcPts val="0"/>
                </a:spcBef>
                <a:spcAft>
                  <a:spcPts val="0"/>
                </a:spcAft>
                <a:buClr>
                  <a:srgbClr val="000000"/>
                </a:buClr>
                <a:buSzTx/>
                <a:buFontTx/>
                <a:buNone/>
                <a:tabLst/>
                <a:defRPr/>
              </a:pPr>
              <a:endParaRPr kumimoji="0" lang="en-US" sz="2267" b="0" i="0" u="none" strike="noStrike" kern="0" cap="none" spc="0" normalizeH="0" baseline="0" noProof="0" dirty="0">
                <a:ln>
                  <a:noFill/>
                </a:ln>
                <a:solidFill>
                  <a:srgbClr val="FFFFFF"/>
                </a:solidFill>
                <a:effectLst/>
                <a:uLnTx/>
                <a:uFillTx/>
                <a:latin typeface="Muli Regular"/>
                <a:ea typeface="+mn-ea"/>
                <a:cs typeface="Arial"/>
                <a:sym typeface="Arial"/>
              </a:endParaRPr>
            </a:p>
          </p:txBody>
        </p:sp>
        <p:sp>
          <p:nvSpPr>
            <p:cNvPr id="7" name="TextBox 7"/>
            <p:cNvSpPr txBox="1"/>
            <p:nvPr/>
          </p:nvSpPr>
          <p:spPr>
            <a:xfrm>
              <a:off x="0" y="28575"/>
              <a:ext cx="14157677" cy="475170"/>
            </a:xfrm>
            <a:prstGeom prst="rect">
              <a:avLst/>
            </a:prstGeom>
          </p:spPr>
          <p:txBody>
            <a:bodyPr lIns="0" tIns="0" rIns="0" bIns="0" rtlCol="0" anchor="t">
              <a:spAutoFit/>
            </a:bodyPr>
            <a:lstStyle/>
            <a:p>
              <a:pPr marL="0" marR="0" lvl="0" indent="0" algn="l" defTabSz="1219170" rtl="0" eaLnBrk="1" fontAlgn="auto" latinLnBrk="0" hangingPunct="1">
                <a:lnSpc>
                  <a:spcPts val="2200"/>
                </a:lnSpc>
                <a:spcBef>
                  <a:spcPts val="0"/>
                </a:spcBef>
                <a:spcAft>
                  <a:spcPts val="0"/>
                </a:spcAft>
                <a:buClr>
                  <a:srgbClr val="000000"/>
                </a:buClr>
                <a:buSzTx/>
                <a:buFontTx/>
                <a:buNone/>
                <a:tabLst/>
                <a:defRPr/>
              </a:pPr>
              <a:r>
                <a:rPr kumimoji="0" lang="en-US" sz="2000" b="0" i="0" u="none" strike="noStrike" kern="0" cap="none" spc="0" normalizeH="0" baseline="0" noProof="0" dirty="0">
                  <a:ln>
                    <a:noFill/>
                  </a:ln>
                  <a:solidFill>
                    <a:srgbClr val="000000"/>
                  </a:solidFill>
                  <a:effectLst/>
                  <a:uLnTx/>
                  <a:uFillTx/>
                  <a:latin typeface="Lato" panose="020F0502020204030203" pitchFamily="34" charset="0"/>
                  <a:ea typeface="Lato" panose="020F0502020204030203" pitchFamily="34" charset="0"/>
                  <a:cs typeface="Lato" panose="020F0502020204030203" pitchFamily="34" charset="0"/>
                  <a:sym typeface="Arial"/>
                </a:rPr>
                <a:t>Types of sources</a:t>
              </a:r>
            </a:p>
          </p:txBody>
        </p:sp>
      </p:grpSp>
      <p:pic>
        <p:nvPicPr>
          <p:cNvPr id="8" name="Picture 8"/>
          <p:cNvPicPr>
            <a:picLocks noChangeAspect="1"/>
          </p:cNvPicPr>
          <p:nvPr/>
        </p:nvPicPr>
        <p:blipFill>
          <a:blip r:embed="rId3"/>
          <a:srcRect t="16286" b="35165"/>
          <a:stretch>
            <a:fillRect/>
          </a:stretch>
        </p:blipFill>
        <p:spPr>
          <a:xfrm>
            <a:off x="0" y="-1246029"/>
            <a:ext cx="12192000" cy="2789337"/>
          </a:xfrm>
          <a:prstGeom prst="rect">
            <a:avLst/>
          </a:prstGeom>
        </p:spPr>
      </p:pic>
      <p:sp>
        <p:nvSpPr>
          <p:cNvPr id="11" name="TextBox 11"/>
          <p:cNvSpPr txBox="1"/>
          <p:nvPr/>
        </p:nvSpPr>
        <p:spPr>
          <a:xfrm>
            <a:off x="3289227" y="1798096"/>
            <a:ext cx="7078840" cy="599780"/>
          </a:xfrm>
          <a:prstGeom prst="rect">
            <a:avLst/>
          </a:prstGeom>
        </p:spPr>
        <p:txBody>
          <a:bodyPr lIns="0" tIns="0" rIns="0" bIns="0" rtlCol="0" anchor="t">
            <a:spAutoFit/>
          </a:bodyPr>
          <a:lstStyle/>
          <a:p>
            <a:pPr marL="0" marR="0" lvl="0" indent="0" algn="l" defTabSz="1219170" rtl="0" eaLnBrk="1" fontAlgn="auto" latinLnBrk="0" hangingPunct="1">
              <a:lnSpc>
                <a:spcPts val="5133"/>
              </a:lnSpc>
              <a:spcBef>
                <a:spcPts val="0"/>
              </a:spcBef>
              <a:spcAft>
                <a:spcPts val="0"/>
              </a:spcAft>
              <a:buClr>
                <a:srgbClr val="000000"/>
              </a:buClr>
              <a:buSzTx/>
              <a:buFontTx/>
              <a:buNone/>
              <a:tabLst/>
              <a:defRPr/>
            </a:pPr>
            <a:r>
              <a:rPr kumimoji="0" lang="en-US" sz="4000" b="0" i="0" u="none" strike="noStrike" kern="0" cap="none" spc="0" normalizeH="0" baseline="0" noProof="0" dirty="0">
                <a:ln>
                  <a:noFill/>
                </a:ln>
                <a:solidFill>
                  <a:srgbClr val="1B1A1A"/>
                </a:solidFill>
                <a:effectLst/>
                <a:uLnTx/>
                <a:uFillTx/>
                <a:latin typeface="Lato" panose="020F0502020204030203" pitchFamily="34" charset="0"/>
                <a:ea typeface="Lato" panose="020F0502020204030203" pitchFamily="34" charset="0"/>
                <a:cs typeface="Lato" panose="020F0502020204030203" pitchFamily="34" charset="0"/>
                <a:sym typeface="Arial"/>
              </a:rPr>
              <a:t>Choosing our sources</a:t>
            </a:r>
          </a:p>
        </p:txBody>
      </p:sp>
    </p:spTree>
    <p:extLst>
      <p:ext uri="{BB962C8B-B14F-4D97-AF65-F5344CB8AC3E}">
        <p14:creationId xmlns:p14="http://schemas.microsoft.com/office/powerpoint/2010/main" val="22533509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1138986" y="2783838"/>
            <a:ext cx="7409518" cy="1501285"/>
            <a:chOff x="0" y="28575"/>
            <a:chExt cx="14819036" cy="2528505"/>
          </a:xfrm>
        </p:grpSpPr>
        <p:sp>
          <p:nvSpPr>
            <p:cNvPr id="6" name="TextBox 6"/>
            <p:cNvSpPr txBox="1"/>
            <p:nvPr/>
          </p:nvSpPr>
          <p:spPr>
            <a:xfrm>
              <a:off x="661358" y="445603"/>
              <a:ext cx="14157678" cy="2111477"/>
            </a:xfrm>
            <a:prstGeom prst="rect">
              <a:avLst/>
            </a:prstGeom>
          </p:spPr>
          <p:txBody>
            <a:bodyPr lIns="0" tIns="0" rIns="0" bIns="0" rtlCol="0" anchor="t">
              <a:spAutoFit/>
            </a:bodyPr>
            <a:lstStyle/>
            <a:p>
              <a:pPr marL="0" marR="0" lvl="0" indent="0" algn="l" defTabSz="1219170" rtl="0" eaLnBrk="1" fontAlgn="auto" latinLnBrk="0" hangingPunct="1">
                <a:lnSpc>
                  <a:spcPts val="3400"/>
                </a:lnSpc>
                <a:spcBef>
                  <a:spcPts val="0"/>
                </a:spcBef>
                <a:spcAft>
                  <a:spcPts val="0"/>
                </a:spcAft>
                <a:buClr>
                  <a:srgbClr val="000000"/>
                </a:buClr>
                <a:buSzTx/>
                <a:buFontTx/>
                <a:buNone/>
                <a:tabLst/>
                <a:defRPr/>
              </a:pPr>
              <a:r>
                <a:rPr kumimoji="0" lang="en-US" sz="2000" b="0" i="0" u="none" strike="noStrike" kern="0" cap="none" spc="0" normalizeH="0" baseline="0" noProof="0" dirty="0">
                  <a:ln>
                    <a:noFill/>
                  </a:ln>
                  <a:solidFill>
                    <a:srgbClr val="000000"/>
                  </a:solidFill>
                  <a:effectLst/>
                  <a:uLnTx/>
                  <a:uFillTx/>
                  <a:latin typeface="Lato" panose="020F0502020204030203" pitchFamily="34" charset="0"/>
                  <a:ea typeface="Lato" panose="020F0502020204030203" pitchFamily="34" charset="0"/>
                  <a:cs typeface="Lato" panose="020F0502020204030203" pitchFamily="34" charset="0"/>
                  <a:sym typeface="Arial"/>
                </a:rPr>
                <a:t>Write down the sources you would turn to for the story you proposed previously as a group.</a:t>
              </a:r>
            </a:p>
            <a:p>
              <a:pPr marL="0" marR="0" lvl="0" indent="0" algn="l" defTabSz="1219170" rtl="0" eaLnBrk="1" fontAlgn="auto" latinLnBrk="0" hangingPunct="1">
                <a:lnSpc>
                  <a:spcPts val="3400"/>
                </a:lnSpc>
                <a:spcBef>
                  <a:spcPts val="0"/>
                </a:spcBef>
                <a:spcAft>
                  <a:spcPts val="0"/>
                </a:spcAft>
                <a:buClr>
                  <a:srgbClr val="000000"/>
                </a:buClr>
                <a:buSzTx/>
                <a:buFontTx/>
                <a:buNone/>
                <a:tabLst/>
                <a:defRPr/>
              </a:pPr>
              <a:r>
                <a:rPr kumimoji="0" lang="en-US" sz="2000" b="0" i="0" u="none" strike="noStrike" kern="0" cap="none" spc="0" normalizeH="0" baseline="0" noProof="0" dirty="0">
                  <a:ln>
                    <a:noFill/>
                  </a:ln>
                  <a:solidFill>
                    <a:srgbClr val="000000"/>
                  </a:solidFill>
                  <a:effectLst/>
                  <a:uLnTx/>
                  <a:uFillTx/>
                  <a:latin typeface="Lato" panose="020F0502020204030203" pitchFamily="34" charset="0"/>
                  <a:ea typeface="Lato" panose="020F0502020204030203" pitchFamily="34" charset="0"/>
                  <a:cs typeface="Lato" panose="020F0502020204030203" pitchFamily="34" charset="0"/>
                  <a:sym typeface="Arial"/>
                </a:rPr>
                <a:t>6 groups 10’</a:t>
              </a:r>
            </a:p>
          </p:txBody>
        </p:sp>
        <p:sp>
          <p:nvSpPr>
            <p:cNvPr id="7" name="TextBox 7"/>
            <p:cNvSpPr txBox="1"/>
            <p:nvPr/>
          </p:nvSpPr>
          <p:spPr>
            <a:xfrm>
              <a:off x="0" y="28575"/>
              <a:ext cx="14157678" cy="487479"/>
            </a:xfrm>
            <a:prstGeom prst="rect">
              <a:avLst/>
            </a:prstGeom>
          </p:spPr>
          <p:txBody>
            <a:bodyPr lIns="0" tIns="0" rIns="0" bIns="0" rtlCol="0" anchor="t">
              <a:spAutoFit/>
            </a:bodyPr>
            <a:lstStyle/>
            <a:p>
              <a:pPr marL="0" marR="0" lvl="0" indent="0" algn="l" defTabSz="1219170" rtl="0" eaLnBrk="1" fontAlgn="auto" latinLnBrk="0" hangingPunct="1">
                <a:lnSpc>
                  <a:spcPts val="2200"/>
                </a:lnSpc>
                <a:spcBef>
                  <a:spcPts val="0"/>
                </a:spcBef>
                <a:spcAft>
                  <a:spcPts val="0"/>
                </a:spcAft>
                <a:buClr>
                  <a:srgbClr val="000000"/>
                </a:buClr>
                <a:buSzTx/>
                <a:buFontTx/>
                <a:buNone/>
                <a:tabLst/>
                <a:defRPr/>
              </a:pPr>
              <a:endParaRPr kumimoji="0" lang="en-US" sz="2667" b="0" i="0" u="none" strike="noStrike" kern="0" cap="none" spc="0" normalizeH="0" baseline="0" noProof="0" dirty="0">
                <a:ln>
                  <a:noFill/>
                </a:ln>
                <a:solidFill>
                  <a:srgbClr val="000000"/>
                </a:solidFill>
                <a:effectLst/>
                <a:uLnTx/>
                <a:uFillTx/>
                <a:latin typeface="Muli Bold"/>
                <a:ea typeface="+mn-ea"/>
                <a:cs typeface="Arial"/>
                <a:sym typeface="Arial"/>
              </a:endParaRPr>
            </a:p>
          </p:txBody>
        </p:sp>
      </p:grpSp>
      <p:pic>
        <p:nvPicPr>
          <p:cNvPr id="8" name="Picture 8"/>
          <p:cNvPicPr>
            <a:picLocks noChangeAspect="1"/>
          </p:cNvPicPr>
          <p:nvPr/>
        </p:nvPicPr>
        <p:blipFill>
          <a:blip r:embed="rId3"/>
          <a:srcRect t="16286" b="35165"/>
          <a:stretch>
            <a:fillRect/>
          </a:stretch>
        </p:blipFill>
        <p:spPr>
          <a:xfrm>
            <a:off x="0" y="-1246029"/>
            <a:ext cx="12192000" cy="2789337"/>
          </a:xfrm>
          <a:prstGeom prst="rect">
            <a:avLst/>
          </a:prstGeom>
        </p:spPr>
      </p:pic>
      <p:sp>
        <p:nvSpPr>
          <p:cNvPr id="11" name="TextBox 11"/>
          <p:cNvSpPr txBox="1"/>
          <p:nvPr/>
        </p:nvSpPr>
        <p:spPr>
          <a:xfrm>
            <a:off x="1469664" y="1667553"/>
            <a:ext cx="7078840" cy="599780"/>
          </a:xfrm>
          <a:prstGeom prst="rect">
            <a:avLst/>
          </a:prstGeom>
        </p:spPr>
        <p:txBody>
          <a:bodyPr lIns="0" tIns="0" rIns="0" bIns="0" rtlCol="0" anchor="t">
            <a:spAutoFit/>
          </a:bodyPr>
          <a:lstStyle/>
          <a:p>
            <a:pPr marL="0" marR="0" lvl="0" indent="0" algn="l" defTabSz="1219170" rtl="0" eaLnBrk="1" fontAlgn="auto" latinLnBrk="0" hangingPunct="1">
              <a:lnSpc>
                <a:spcPts val="5133"/>
              </a:lnSpc>
              <a:spcBef>
                <a:spcPts val="0"/>
              </a:spcBef>
              <a:spcAft>
                <a:spcPts val="0"/>
              </a:spcAft>
              <a:buClr>
                <a:srgbClr val="000000"/>
              </a:buClr>
              <a:buSzTx/>
              <a:buFontTx/>
              <a:buNone/>
              <a:tabLst/>
              <a:defRPr/>
            </a:pPr>
            <a:r>
              <a:rPr kumimoji="0" lang="en-US" sz="4000" b="0" i="0" u="none" strike="noStrike" kern="0" cap="none" spc="0" normalizeH="0" baseline="0" noProof="0" dirty="0">
                <a:ln>
                  <a:noFill/>
                </a:ln>
                <a:solidFill>
                  <a:srgbClr val="1B1A1A"/>
                </a:solidFill>
                <a:effectLst/>
                <a:uLnTx/>
                <a:uFillTx/>
                <a:latin typeface="Lato" panose="020F0502020204030203" pitchFamily="34" charset="0"/>
                <a:ea typeface="Lato" panose="020F0502020204030203" pitchFamily="34" charset="0"/>
                <a:cs typeface="Lato" panose="020F0502020204030203" pitchFamily="34" charset="0"/>
                <a:sym typeface="Arial"/>
              </a:rPr>
              <a:t>Returning to our groups</a:t>
            </a:r>
          </a:p>
        </p:txBody>
      </p:sp>
    </p:spTree>
    <p:extLst>
      <p:ext uri="{BB962C8B-B14F-4D97-AF65-F5344CB8AC3E}">
        <p14:creationId xmlns:p14="http://schemas.microsoft.com/office/powerpoint/2010/main" val="21237240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1048607" y="5994585"/>
            <a:ext cx="457595" cy="177617"/>
            <a:chOff x="0" y="0"/>
            <a:chExt cx="1105903" cy="429260"/>
          </a:xfrm>
        </p:grpSpPr>
        <p:sp>
          <p:nvSpPr>
            <p:cNvPr id="3" name="Freeform 3"/>
            <p:cNvSpPr/>
            <p:nvPr/>
          </p:nvSpPr>
          <p:spPr>
            <a:xfrm>
              <a:off x="0" y="-5080"/>
              <a:ext cx="1105903" cy="434340"/>
            </a:xfrm>
            <a:custGeom>
              <a:avLst/>
              <a:gdLst/>
              <a:ahLst/>
              <a:cxnLst/>
              <a:rect l="l" t="t" r="r" b="b"/>
              <a:pathLst>
                <a:path w="1105903" h="434340">
                  <a:moveTo>
                    <a:pt x="1088123" y="187960"/>
                  </a:moveTo>
                  <a:lnTo>
                    <a:pt x="826503" y="11430"/>
                  </a:lnTo>
                  <a:cubicBezTo>
                    <a:pt x="808723" y="0"/>
                    <a:pt x="785863" y="3810"/>
                    <a:pt x="773163" y="21590"/>
                  </a:cubicBezTo>
                  <a:cubicBezTo>
                    <a:pt x="761733" y="39370"/>
                    <a:pt x="765543" y="62230"/>
                    <a:pt x="783323" y="74930"/>
                  </a:cubicBezTo>
                  <a:lnTo>
                    <a:pt x="942073" y="181610"/>
                  </a:lnTo>
                  <a:lnTo>
                    <a:pt x="0" y="181610"/>
                  </a:lnTo>
                  <a:lnTo>
                    <a:pt x="0" y="257810"/>
                  </a:lnTo>
                  <a:lnTo>
                    <a:pt x="942073" y="257810"/>
                  </a:lnTo>
                  <a:lnTo>
                    <a:pt x="783323" y="364490"/>
                  </a:lnTo>
                  <a:cubicBezTo>
                    <a:pt x="765543" y="375920"/>
                    <a:pt x="761733" y="400050"/>
                    <a:pt x="773163" y="417830"/>
                  </a:cubicBezTo>
                  <a:cubicBezTo>
                    <a:pt x="780783" y="429260"/>
                    <a:pt x="792213" y="434340"/>
                    <a:pt x="804913" y="434340"/>
                  </a:cubicBezTo>
                  <a:cubicBezTo>
                    <a:pt x="812533" y="434340"/>
                    <a:pt x="820153" y="431800"/>
                    <a:pt x="826503" y="427990"/>
                  </a:cubicBezTo>
                  <a:lnTo>
                    <a:pt x="1089393" y="251460"/>
                  </a:lnTo>
                  <a:cubicBezTo>
                    <a:pt x="1099553" y="243840"/>
                    <a:pt x="1105903" y="232410"/>
                    <a:pt x="1105903" y="219710"/>
                  </a:cubicBezTo>
                  <a:cubicBezTo>
                    <a:pt x="1105903" y="207010"/>
                    <a:pt x="1099553" y="195580"/>
                    <a:pt x="1088123" y="187960"/>
                  </a:cubicBezTo>
                  <a:close/>
                </a:path>
              </a:pathLst>
            </a:custGeom>
            <a:solidFill>
              <a:srgbClr val="FFFFFF"/>
            </a:solidFill>
          </p:spPr>
        </p:sp>
      </p:grpSp>
      <p:grpSp>
        <p:nvGrpSpPr>
          <p:cNvPr id="4" name="Group 4"/>
          <p:cNvGrpSpPr/>
          <p:nvPr/>
        </p:nvGrpSpPr>
        <p:grpSpPr>
          <a:xfrm>
            <a:off x="7094443" y="2398699"/>
            <a:ext cx="3078301" cy="1891755"/>
            <a:chOff x="0" y="0"/>
            <a:chExt cx="6156601" cy="3783511"/>
          </a:xfrm>
        </p:grpSpPr>
        <p:sp>
          <p:nvSpPr>
            <p:cNvPr id="5" name="AutoShape 5"/>
            <p:cNvSpPr/>
            <p:nvPr/>
          </p:nvSpPr>
          <p:spPr>
            <a:xfrm>
              <a:off x="0" y="0"/>
              <a:ext cx="6156601" cy="12700"/>
            </a:xfrm>
            <a:prstGeom prst="rect">
              <a:avLst/>
            </a:prstGeom>
            <a:solidFill>
              <a:srgbClr val="CCED00"/>
            </a:solidFill>
          </p:spPr>
        </p:sp>
        <p:sp>
          <p:nvSpPr>
            <p:cNvPr id="6" name="TextBox 6"/>
            <p:cNvSpPr txBox="1"/>
            <p:nvPr/>
          </p:nvSpPr>
          <p:spPr>
            <a:xfrm>
              <a:off x="0" y="521334"/>
              <a:ext cx="6156601" cy="3262177"/>
            </a:xfrm>
            <a:prstGeom prst="rect">
              <a:avLst/>
            </a:prstGeom>
          </p:spPr>
          <p:txBody>
            <a:bodyPr lIns="0" tIns="0" rIns="0" bIns="0" rtlCol="0" anchor="t">
              <a:spAutoFit/>
            </a:bodyPr>
            <a:lstStyle/>
            <a:p>
              <a:pPr marL="374217" lvl="1" indent="-187109" defTabSz="1219170">
                <a:lnSpc>
                  <a:spcPts val="2600"/>
                </a:lnSpc>
                <a:buClr>
                  <a:srgbClr val="000000"/>
                </a:buClr>
                <a:buFont typeface="Arial"/>
                <a:buChar char="•"/>
              </a:pPr>
              <a:r>
                <a:rPr lang="en-US" sz="1733" kern="0" dirty="0">
                  <a:solidFill>
                    <a:srgbClr val="000000"/>
                  </a:solidFill>
                  <a:latin typeface="Lato" panose="020F0502020204030203" pitchFamily="34" charset="0"/>
                  <a:ea typeface="Lato" panose="020F0502020204030203" pitchFamily="34" charset="0"/>
                  <a:cs typeface="Lato" panose="020F0502020204030203" pitchFamily="34" charset="0"/>
                  <a:sym typeface="Arial"/>
                </a:rPr>
                <a:t>Writing a new story</a:t>
              </a:r>
            </a:p>
            <a:p>
              <a:pPr marL="374217" lvl="1" indent="-187109" defTabSz="1219170">
                <a:lnSpc>
                  <a:spcPts val="2600"/>
                </a:lnSpc>
                <a:buClr>
                  <a:srgbClr val="000000"/>
                </a:buClr>
                <a:buFont typeface="Arial"/>
                <a:buChar char="•"/>
              </a:pPr>
              <a:r>
                <a:rPr lang="en-US" sz="1733" kern="0" dirty="0">
                  <a:solidFill>
                    <a:srgbClr val="000000"/>
                  </a:solidFill>
                  <a:latin typeface="Lato" panose="020F0502020204030203" pitchFamily="34" charset="0"/>
                  <a:ea typeface="Lato" panose="020F0502020204030203" pitchFamily="34" charset="0"/>
                  <a:cs typeface="Lato" panose="020F0502020204030203" pitchFamily="34" charset="0"/>
                  <a:sym typeface="Arial"/>
                </a:rPr>
                <a:t>Understanding the different media formats</a:t>
              </a:r>
            </a:p>
            <a:p>
              <a:pPr marL="374217" lvl="1" indent="-187109" defTabSz="1219170">
                <a:lnSpc>
                  <a:spcPts val="2600"/>
                </a:lnSpc>
                <a:buClr>
                  <a:srgbClr val="000000"/>
                </a:buClr>
                <a:buFont typeface="Arial"/>
                <a:buChar char="•"/>
              </a:pPr>
              <a:r>
                <a:rPr lang="en-US" sz="1733" kern="0" dirty="0">
                  <a:solidFill>
                    <a:srgbClr val="000000"/>
                  </a:solidFill>
                  <a:latin typeface="Lato" panose="020F0502020204030203" pitchFamily="34" charset="0"/>
                  <a:ea typeface="Lato" panose="020F0502020204030203" pitchFamily="34" charset="0"/>
                  <a:cs typeface="Lato" panose="020F0502020204030203" pitchFamily="34" charset="0"/>
                  <a:sym typeface="Arial"/>
                </a:rPr>
                <a:t>Picking up the tools</a:t>
              </a:r>
            </a:p>
            <a:p>
              <a:pPr marL="374217" lvl="1" indent="-187109" defTabSz="1219170">
                <a:lnSpc>
                  <a:spcPts val="2600"/>
                </a:lnSpc>
                <a:buClr>
                  <a:srgbClr val="000000"/>
                </a:buClr>
                <a:buFont typeface="Arial"/>
                <a:buChar char="•"/>
              </a:pPr>
              <a:r>
                <a:rPr lang="en-US" sz="1733" kern="0" dirty="0">
                  <a:solidFill>
                    <a:srgbClr val="000000"/>
                  </a:solidFill>
                  <a:latin typeface="Lato" panose="020F0502020204030203" pitchFamily="34" charset="0"/>
                  <a:ea typeface="Lato" panose="020F0502020204030203" pitchFamily="34" charset="0"/>
                  <a:cs typeface="Lato" panose="020F0502020204030203" pitchFamily="34" charset="0"/>
                  <a:sym typeface="Arial"/>
                </a:rPr>
                <a:t>Dealing with sources</a:t>
              </a:r>
            </a:p>
          </p:txBody>
        </p:sp>
      </p:grpSp>
      <p:grpSp>
        <p:nvGrpSpPr>
          <p:cNvPr id="7" name="Group 7"/>
          <p:cNvGrpSpPr>
            <a:grpSpLocks noChangeAspect="1"/>
          </p:cNvGrpSpPr>
          <p:nvPr/>
        </p:nvGrpSpPr>
        <p:grpSpPr>
          <a:xfrm>
            <a:off x="3019855" y="1382685"/>
            <a:ext cx="3897343" cy="3905151"/>
            <a:chOff x="0" y="0"/>
            <a:chExt cx="10143490" cy="10163810"/>
          </a:xfrm>
        </p:grpSpPr>
        <p:sp>
          <p:nvSpPr>
            <p:cNvPr id="8" name="Freeform 8"/>
            <p:cNvSpPr/>
            <p:nvPr/>
          </p:nvSpPr>
          <p:spPr>
            <a:xfrm>
              <a:off x="0" y="0"/>
              <a:ext cx="10143351" cy="10163632"/>
            </a:xfrm>
            <a:custGeom>
              <a:avLst/>
              <a:gdLst/>
              <a:ahLst/>
              <a:cxnLst/>
              <a:rect l="l" t="t" r="r" b="b"/>
              <a:pathLst>
                <a:path w="10143351" h="10163632">
                  <a:moveTo>
                    <a:pt x="0" y="0"/>
                  </a:moveTo>
                  <a:lnTo>
                    <a:pt x="10143351" y="0"/>
                  </a:lnTo>
                  <a:lnTo>
                    <a:pt x="10143351" y="10163632"/>
                  </a:lnTo>
                  <a:lnTo>
                    <a:pt x="0" y="10163632"/>
                  </a:lnTo>
                  <a:close/>
                </a:path>
              </a:pathLst>
            </a:custGeom>
            <a:blipFill>
              <a:blip r:embed="rId2"/>
              <a:stretch>
                <a:fillRect t="-25" r="1" b="-23"/>
              </a:stretch>
            </a:blipFill>
          </p:spPr>
        </p:sp>
        <p:sp>
          <p:nvSpPr>
            <p:cNvPr id="9" name="Freeform 9"/>
            <p:cNvSpPr/>
            <p:nvPr/>
          </p:nvSpPr>
          <p:spPr>
            <a:xfrm>
              <a:off x="3149600" y="2368550"/>
              <a:ext cx="5156200" cy="6858000"/>
            </a:xfrm>
            <a:custGeom>
              <a:avLst/>
              <a:gdLst/>
              <a:ahLst/>
              <a:cxnLst/>
              <a:rect l="l" t="t" r="r" b="b"/>
              <a:pathLst>
                <a:path w="5156200" h="6858000">
                  <a:moveTo>
                    <a:pt x="0" y="0"/>
                  </a:moveTo>
                  <a:lnTo>
                    <a:pt x="5156200" y="0"/>
                  </a:lnTo>
                  <a:lnTo>
                    <a:pt x="5156200" y="6858000"/>
                  </a:lnTo>
                  <a:lnTo>
                    <a:pt x="0" y="6858000"/>
                  </a:lnTo>
                  <a:close/>
                </a:path>
              </a:pathLst>
            </a:custGeom>
            <a:blipFill>
              <a:blip r:embed="rId3"/>
              <a:stretch>
                <a:fillRect l="-1806" t="23303" r="391" b="9221"/>
              </a:stretch>
            </a:blipFill>
          </p:spPr>
        </p:sp>
        <p:sp>
          <p:nvSpPr>
            <p:cNvPr id="10" name="Freeform 10"/>
            <p:cNvSpPr/>
            <p:nvPr/>
          </p:nvSpPr>
          <p:spPr>
            <a:xfrm>
              <a:off x="374650" y="673100"/>
              <a:ext cx="6318250" cy="8427288"/>
            </a:xfrm>
            <a:custGeom>
              <a:avLst/>
              <a:gdLst/>
              <a:ahLst/>
              <a:cxnLst/>
              <a:rect l="l" t="t" r="r" b="b"/>
              <a:pathLst>
                <a:path w="6318250" h="8427288">
                  <a:moveTo>
                    <a:pt x="2560460" y="1417091"/>
                  </a:moveTo>
                  <a:lnTo>
                    <a:pt x="2559050" y="8427288"/>
                  </a:lnTo>
                  <a:lnTo>
                    <a:pt x="0" y="8427288"/>
                  </a:lnTo>
                  <a:lnTo>
                    <a:pt x="0" y="0"/>
                  </a:lnTo>
                  <a:lnTo>
                    <a:pt x="6318250" y="0"/>
                  </a:lnTo>
                  <a:lnTo>
                    <a:pt x="6318250" y="1098550"/>
                  </a:lnTo>
                  <a:lnTo>
                    <a:pt x="2878087" y="1099439"/>
                  </a:lnTo>
                  <a:cubicBezTo>
                    <a:pt x="2702674" y="1099490"/>
                    <a:pt x="2560498" y="1241679"/>
                    <a:pt x="2560460" y="1417091"/>
                  </a:cubicBezTo>
                  <a:close/>
                </a:path>
              </a:pathLst>
            </a:custGeom>
            <a:blipFill>
              <a:blip r:embed="rId4"/>
              <a:stretch>
                <a:fillRect l="3693" t="1456" r="34017" b="5297"/>
              </a:stretch>
            </a:blipFill>
          </p:spPr>
        </p:sp>
      </p:grpSp>
      <p:sp>
        <p:nvSpPr>
          <p:cNvPr id="11" name="TextBox 11"/>
          <p:cNvSpPr txBox="1"/>
          <p:nvPr/>
        </p:nvSpPr>
        <p:spPr>
          <a:xfrm>
            <a:off x="685800" y="730252"/>
            <a:ext cx="5410200" cy="654025"/>
          </a:xfrm>
          <a:prstGeom prst="rect">
            <a:avLst/>
          </a:prstGeom>
        </p:spPr>
        <p:txBody>
          <a:bodyPr lIns="0" tIns="0" rIns="0" bIns="0" rtlCol="0" anchor="t">
            <a:spAutoFit/>
          </a:bodyPr>
          <a:lstStyle/>
          <a:p>
            <a:pPr defTabSz="1219170">
              <a:lnSpc>
                <a:spcPts val="5133"/>
              </a:lnSpc>
              <a:buClr>
                <a:srgbClr val="000000"/>
              </a:buClr>
            </a:pPr>
            <a:r>
              <a:rPr lang="en-US" sz="4667" kern="0" dirty="0">
                <a:solidFill>
                  <a:srgbClr val="000000"/>
                </a:solidFill>
                <a:latin typeface="Lato" panose="020F0502020204030203" pitchFamily="34" charset="0"/>
                <a:ea typeface="Lato" panose="020F0502020204030203" pitchFamily="34" charset="0"/>
                <a:cs typeface="Lato" panose="020F0502020204030203" pitchFamily="34" charset="0"/>
                <a:sym typeface="Arial"/>
              </a:rPr>
              <a:t>Focus areas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6096000" y="0"/>
            <a:ext cx="6096000" cy="6858000"/>
          </a:xfrm>
          <a:prstGeom prst="rect">
            <a:avLst/>
          </a:prstGeom>
          <a:solidFill>
            <a:srgbClr val="1B1A1A"/>
          </a:solidFill>
        </p:spPr>
        <p:txBody>
          <a:bodyPr/>
          <a:lstStyle/>
          <a:p>
            <a:pPr defTabSz="1219170">
              <a:buClr>
                <a:srgbClr val="000000"/>
              </a:buClr>
            </a:pPr>
            <a:endParaRPr lang="el-GR" sz="1867" kern="0" dirty="0">
              <a:solidFill>
                <a:srgbClr val="000000"/>
              </a:solidFill>
              <a:latin typeface="Arial"/>
              <a:cs typeface="Arial"/>
              <a:sym typeface="Arial"/>
            </a:endParaRPr>
          </a:p>
        </p:txBody>
      </p:sp>
      <p:pic>
        <p:nvPicPr>
          <p:cNvPr id="3" name="Picture 3"/>
          <p:cNvPicPr>
            <a:picLocks noChangeAspect="1"/>
          </p:cNvPicPr>
          <p:nvPr/>
        </p:nvPicPr>
        <p:blipFill>
          <a:blip r:embed="rId2"/>
          <a:srcRect l="10065" t="58295" b="21732"/>
          <a:stretch>
            <a:fillRect/>
          </a:stretch>
        </p:blipFill>
        <p:spPr>
          <a:xfrm>
            <a:off x="0" y="1"/>
            <a:ext cx="12192000" cy="1804967"/>
          </a:xfrm>
          <a:prstGeom prst="rect">
            <a:avLst/>
          </a:prstGeom>
        </p:spPr>
      </p:pic>
      <p:sp>
        <p:nvSpPr>
          <p:cNvPr id="6" name="AutoShape 6"/>
          <p:cNvSpPr/>
          <p:nvPr/>
        </p:nvSpPr>
        <p:spPr>
          <a:xfrm>
            <a:off x="937779" y="2739473"/>
            <a:ext cx="3150940" cy="6480"/>
          </a:xfrm>
          <a:prstGeom prst="rect">
            <a:avLst/>
          </a:prstGeom>
          <a:solidFill>
            <a:srgbClr val="1B1A1A"/>
          </a:solidFill>
        </p:spPr>
      </p:sp>
      <p:sp>
        <p:nvSpPr>
          <p:cNvPr id="7" name="TextBox 7"/>
          <p:cNvSpPr txBox="1"/>
          <p:nvPr/>
        </p:nvSpPr>
        <p:spPr>
          <a:xfrm>
            <a:off x="937779" y="2942495"/>
            <a:ext cx="3150940" cy="2740366"/>
          </a:xfrm>
          <a:prstGeom prst="rect">
            <a:avLst/>
          </a:prstGeom>
        </p:spPr>
        <p:txBody>
          <a:bodyPr lIns="0" tIns="0" rIns="0" bIns="0" rtlCol="0" anchor="t">
            <a:spAutoFit/>
          </a:bodyPr>
          <a:lstStyle/>
          <a:p>
            <a:pPr algn="just" defTabSz="1219170">
              <a:lnSpc>
                <a:spcPts val="2400"/>
              </a:lnSpc>
              <a:buClr>
                <a:srgbClr val="000000"/>
              </a:buClr>
            </a:pPr>
            <a:r>
              <a:rPr lang="en-US" sz="1733" kern="0" dirty="0">
                <a:solidFill>
                  <a:srgbClr val="111111"/>
                </a:solidFill>
                <a:latin typeface="Lato" panose="020F0502020204030203" pitchFamily="34" charset="0"/>
                <a:ea typeface="Lato" panose="020F0502020204030203" pitchFamily="34" charset="0"/>
                <a:cs typeface="Lato" panose="020F0502020204030203" pitchFamily="34" charset="0"/>
                <a:sym typeface="Arial"/>
              </a:rPr>
              <a:t>Science Communication is the</a:t>
            </a:r>
            <a:r>
              <a:rPr lang="en-US" sz="1733" b="1" kern="0" dirty="0">
                <a:solidFill>
                  <a:srgbClr val="111111"/>
                </a:solidFill>
                <a:latin typeface="Lato" panose="020F0502020204030203" pitchFamily="34" charset="0"/>
                <a:ea typeface="Lato" panose="020F0502020204030203" pitchFamily="34" charset="0"/>
                <a:cs typeface="Lato" panose="020F0502020204030203" pitchFamily="34" charset="0"/>
                <a:sym typeface="Arial"/>
              </a:rPr>
              <a:t> practice of communicating science-related topics to non-experts</a:t>
            </a:r>
            <a:r>
              <a:rPr lang="en-US" sz="1733" kern="0" dirty="0">
                <a:solidFill>
                  <a:srgbClr val="111111"/>
                </a:solidFill>
                <a:latin typeface="Lato" panose="020F0502020204030203" pitchFamily="34" charset="0"/>
                <a:ea typeface="Lato" panose="020F0502020204030203" pitchFamily="34" charset="0"/>
                <a:cs typeface="Lato" panose="020F0502020204030203" pitchFamily="34" charset="0"/>
                <a:sym typeface="Arial"/>
              </a:rPr>
              <a:t>. In the field of Science Communication, this usually extends to the communication of science, technology, engineering and </a:t>
            </a:r>
            <a:r>
              <a:rPr lang="en-US" sz="1733" kern="0" dirty="0" err="1">
                <a:solidFill>
                  <a:srgbClr val="111111"/>
                </a:solidFill>
                <a:latin typeface="Lato" panose="020F0502020204030203" pitchFamily="34" charset="0"/>
                <a:ea typeface="Lato" panose="020F0502020204030203" pitchFamily="34" charset="0"/>
                <a:cs typeface="Lato" panose="020F0502020204030203" pitchFamily="34" charset="0"/>
                <a:sym typeface="Arial"/>
              </a:rPr>
              <a:t>maths</a:t>
            </a:r>
            <a:r>
              <a:rPr lang="en-US" sz="1733" kern="0" dirty="0">
                <a:solidFill>
                  <a:srgbClr val="111111"/>
                </a:solidFill>
                <a:latin typeface="Lato" panose="020F0502020204030203" pitchFamily="34" charset="0"/>
                <a:ea typeface="Lato" panose="020F0502020204030203" pitchFamily="34" charset="0"/>
                <a:cs typeface="Lato" panose="020F0502020204030203" pitchFamily="34" charset="0"/>
                <a:sym typeface="Arial"/>
              </a:rPr>
              <a:t> (STEM) topics.</a:t>
            </a:r>
            <a:endParaRPr lang="en-US" sz="1733" kern="0" dirty="0">
              <a:solidFill>
                <a:srgbClr val="1B1A1A"/>
              </a:solidFill>
              <a:latin typeface="Lato" panose="020F0502020204030203" pitchFamily="34" charset="0"/>
              <a:ea typeface="Lato" panose="020F0502020204030203" pitchFamily="34" charset="0"/>
              <a:cs typeface="Lato" panose="020F0502020204030203" pitchFamily="34" charset="0"/>
              <a:sym typeface="Arial"/>
            </a:endParaRPr>
          </a:p>
        </p:txBody>
      </p:sp>
      <p:sp>
        <p:nvSpPr>
          <p:cNvPr id="8" name="TextBox 8"/>
          <p:cNvSpPr txBox="1"/>
          <p:nvPr/>
        </p:nvSpPr>
        <p:spPr>
          <a:xfrm>
            <a:off x="937779" y="2128911"/>
            <a:ext cx="3150940" cy="371897"/>
          </a:xfrm>
          <a:prstGeom prst="rect">
            <a:avLst/>
          </a:prstGeom>
        </p:spPr>
        <p:txBody>
          <a:bodyPr lIns="0" tIns="0" rIns="0" bIns="0" rtlCol="0" anchor="t">
            <a:spAutoFit/>
          </a:bodyPr>
          <a:lstStyle/>
          <a:p>
            <a:pPr defTabSz="1219170">
              <a:lnSpc>
                <a:spcPts val="2860"/>
              </a:lnSpc>
              <a:buClr>
                <a:srgbClr val="000000"/>
              </a:buClr>
            </a:pPr>
            <a:r>
              <a:rPr lang="en-US" sz="2667" kern="0" dirty="0">
                <a:solidFill>
                  <a:srgbClr val="1B1A1A"/>
                </a:solidFill>
                <a:latin typeface="Lato" panose="020F0502020204030203" pitchFamily="34" charset="0"/>
                <a:ea typeface="Lato" panose="020F0502020204030203" pitchFamily="34" charset="0"/>
                <a:cs typeface="Lato" panose="020F0502020204030203" pitchFamily="34" charset="0"/>
                <a:sym typeface="Arial"/>
              </a:rPr>
              <a:t>Sci Com</a:t>
            </a:r>
          </a:p>
        </p:txBody>
      </p:sp>
      <p:sp>
        <p:nvSpPr>
          <p:cNvPr id="9" name="AutoShape 9"/>
          <p:cNvSpPr/>
          <p:nvPr/>
        </p:nvSpPr>
        <p:spPr>
          <a:xfrm>
            <a:off x="6916945" y="2732993"/>
            <a:ext cx="3150940" cy="6480"/>
          </a:xfrm>
          <a:prstGeom prst="rect">
            <a:avLst/>
          </a:prstGeom>
          <a:solidFill>
            <a:srgbClr val="CCED00"/>
          </a:solidFill>
        </p:spPr>
      </p:sp>
      <p:sp>
        <p:nvSpPr>
          <p:cNvPr id="10" name="TextBox 10"/>
          <p:cNvSpPr txBox="1"/>
          <p:nvPr/>
        </p:nvSpPr>
        <p:spPr>
          <a:xfrm>
            <a:off x="6916945" y="2852326"/>
            <a:ext cx="3559297" cy="1817036"/>
          </a:xfrm>
          <a:prstGeom prst="rect">
            <a:avLst/>
          </a:prstGeom>
        </p:spPr>
        <p:txBody>
          <a:bodyPr lIns="0" tIns="0" rIns="0" bIns="0" rtlCol="0" anchor="t">
            <a:spAutoFit/>
          </a:bodyPr>
          <a:lstStyle/>
          <a:p>
            <a:pPr defTabSz="1219170">
              <a:lnSpc>
                <a:spcPts val="2400"/>
              </a:lnSpc>
              <a:buClr>
                <a:srgbClr val="000000"/>
              </a:buClr>
            </a:pPr>
            <a:r>
              <a:rPr lang="en-US" sz="1733" kern="0" dirty="0">
                <a:solidFill>
                  <a:srgbClr val="FFFFFF"/>
                </a:solidFill>
                <a:latin typeface="Lato" panose="020F0502020204030203" pitchFamily="34" charset="0"/>
                <a:ea typeface="Lato" panose="020F0502020204030203" pitchFamily="34" charset="0"/>
                <a:cs typeface="Lato" panose="020F0502020204030203" pitchFamily="34" charset="0"/>
                <a:sym typeface="Arial"/>
              </a:rPr>
              <a:t>Science journalism conveys</a:t>
            </a:r>
            <a:r>
              <a:rPr lang="en-US" sz="1733" b="1" kern="0" dirty="0">
                <a:solidFill>
                  <a:srgbClr val="FFFFFF"/>
                </a:solidFill>
                <a:latin typeface="Lato" panose="020F0502020204030203" pitchFamily="34" charset="0"/>
                <a:ea typeface="Lato" panose="020F0502020204030203" pitchFamily="34" charset="0"/>
                <a:cs typeface="Lato" panose="020F0502020204030203" pitchFamily="34" charset="0"/>
                <a:sym typeface="Arial"/>
              </a:rPr>
              <a:t> reporting about science to the public</a:t>
            </a:r>
            <a:r>
              <a:rPr lang="en-US" sz="1733" kern="0" dirty="0">
                <a:solidFill>
                  <a:srgbClr val="FFFFFF"/>
                </a:solidFill>
                <a:latin typeface="Lato" panose="020F0502020204030203" pitchFamily="34" charset="0"/>
                <a:ea typeface="Lato" panose="020F0502020204030203" pitchFamily="34" charset="0"/>
                <a:cs typeface="Lato" panose="020F0502020204030203" pitchFamily="34" charset="0"/>
                <a:sym typeface="Arial"/>
              </a:rPr>
              <a:t>. The field typically involves interactions between scientists, journalists, and the public.</a:t>
            </a:r>
          </a:p>
          <a:p>
            <a:pPr defTabSz="1219170">
              <a:lnSpc>
                <a:spcPts val="2400"/>
              </a:lnSpc>
              <a:buClr>
                <a:srgbClr val="000000"/>
              </a:buClr>
            </a:pPr>
            <a:r>
              <a:rPr lang="en-US" sz="1733" kern="0" dirty="0">
                <a:solidFill>
                  <a:srgbClr val="FFFFFF"/>
                </a:solidFill>
                <a:latin typeface="Lato" panose="020F0502020204030203" pitchFamily="34" charset="0"/>
                <a:ea typeface="Lato" panose="020F0502020204030203" pitchFamily="34" charset="0"/>
                <a:cs typeface="Lato" panose="020F0502020204030203" pitchFamily="34" charset="0"/>
                <a:sym typeface="Arial"/>
              </a:rPr>
              <a:t>This is our focus.</a:t>
            </a:r>
          </a:p>
        </p:txBody>
      </p:sp>
      <p:sp>
        <p:nvSpPr>
          <p:cNvPr id="11" name="TextBox 11"/>
          <p:cNvSpPr txBox="1"/>
          <p:nvPr/>
        </p:nvSpPr>
        <p:spPr>
          <a:xfrm>
            <a:off x="6916945" y="2128911"/>
            <a:ext cx="3150940" cy="371897"/>
          </a:xfrm>
          <a:prstGeom prst="rect">
            <a:avLst/>
          </a:prstGeom>
        </p:spPr>
        <p:txBody>
          <a:bodyPr lIns="0" tIns="0" rIns="0" bIns="0" rtlCol="0" anchor="t">
            <a:spAutoFit/>
          </a:bodyPr>
          <a:lstStyle/>
          <a:p>
            <a:pPr defTabSz="1219170">
              <a:lnSpc>
                <a:spcPts val="2860"/>
              </a:lnSpc>
              <a:buClr>
                <a:srgbClr val="000000"/>
              </a:buClr>
            </a:pPr>
            <a:r>
              <a:rPr lang="en-US" sz="2667" kern="0" dirty="0">
                <a:solidFill>
                  <a:srgbClr val="FFFFFF"/>
                </a:solidFill>
                <a:latin typeface="Lato" panose="020F0502020204030203" pitchFamily="34" charset="0"/>
                <a:ea typeface="Lato" panose="020F0502020204030203" pitchFamily="34" charset="0"/>
                <a:cs typeface="Lato" panose="020F0502020204030203" pitchFamily="34" charset="0"/>
                <a:sym typeface="Arial"/>
              </a:rPr>
              <a:t>Sci Jour</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6234547" y="130176"/>
            <a:ext cx="6096000" cy="6858000"/>
          </a:xfrm>
          <a:prstGeom prst="rect">
            <a:avLst/>
          </a:prstGeom>
          <a:solidFill>
            <a:srgbClr val="1B1A1A"/>
          </a:solidFill>
        </p:spPr>
        <p:txBody>
          <a:bodyPr/>
          <a:lstStyle/>
          <a:p>
            <a:pPr defTabSz="1219170">
              <a:buClr>
                <a:srgbClr val="000000"/>
              </a:buClr>
            </a:pPr>
            <a:endParaRPr lang="el-GR" sz="1867" kern="0" dirty="0">
              <a:solidFill>
                <a:srgbClr val="000000"/>
              </a:solidFill>
              <a:latin typeface="Arial"/>
              <a:cs typeface="Arial"/>
              <a:sym typeface="Arial"/>
            </a:endParaRPr>
          </a:p>
        </p:txBody>
      </p:sp>
      <p:pic>
        <p:nvPicPr>
          <p:cNvPr id="3" name="Picture 3"/>
          <p:cNvPicPr>
            <a:picLocks noChangeAspect="1"/>
          </p:cNvPicPr>
          <p:nvPr/>
        </p:nvPicPr>
        <p:blipFill>
          <a:blip r:embed="rId2"/>
          <a:srcRect l="10065" t="58295" b="21732"/>
          <a:stretch>
            <a:fillRect/>
          </a:stretch>
        </p:blipFill>
        <p:spPr>
          <a:xfrm>
            <a:off x="0" y="1"/>
            <a:ext cx="12192000" cy="1804967"/>
          </a:xfrm>
          <a:prstGeom prst="rect">
            <a:avLst/>
          </a:prstGeom>
        </p:spPr>
      </p:pic>
      <p:sp>
        <p:nvSpPr>
          <p:cNvPr id="6" name="AutoShape 6"/>
          <p:cNvSpPr/>
          <p:nvPr/>
        </p:nvSpPr>
        <p:spPr>
          <a:xfrm>
            <a:off x="937779" y="2739473"/>
            <a:ext cx="3150940" cy="6480"/>
          </a:xfrm>
          <a:prstGeom prst="rect">
            <a:avLst/>
          </a:prstGeom>
          <a:solidFill>
            <a:srgbClr val="1B1A1A"/>
          </a:solidFill>
        </p:spPr>
      </p:sp>
      <p:sp>
        <p:nvSpPr>
          <p:cNvPr id="7" name="TextBox 7"/>
          <p:cNvSpPr txBox="1"/>
          <p:nvPr/>
        </p:nvSpPr>
        <p:spPr>
          <a:xfrm>
            <a:off x="937779" y="2942495"/>
            <a:ext cx="3150940" cy="1817036"/>
          </a:xfrm>
          <a:prstGeom prst="rect">
            <a:avLst/>
          </a:prstGeom>
        </p:spPr>
        <p:txBody>
          <a:bodyPr lIns="0" tIns="0" rIns="0" bIns="0" rtlCol="0" anchor="t">
            <a:spAutoFit/>
          </a:bodyPr>
          <a:lstStyle/>
          <a:p>
            <a:pPr algn="just" defTabSz="1219170">
              <a:lnSpc>
                <a:spcPts val="2400"/>
              </a:lnSpc>
              <a:buClr>
                <a:srgbClr val="000000"/>
              </a:buClr>
            </a:pPr>
            <a:r>
              <a:rPr lang="en-US" sz="1733" kern="0" dirty="0">
                <a:solidFill>
                  <a:srgbClr val="000000"/>
                </a:solidFill>
                <a:latin typeface="Lato" panose="020F0502020204030203" pitchFamily="34" charset="0"/>
                <a:ea typeface="Lato" panose="020F0502020204030203" pitchFamily="34" charset="0"/>
                <a:cs typeface="Lato" panose="020F0502020204030203" pitchFamily="34" charset="0"/>
                <a:sym typeface="Arial"/>
              </a:rPr>
              <a:t>Science journalists must become increasingly multimedia in nature;</a:t>
            </a:r>
            <a:r>
              <a:rPr lang="en-US" sz="1733" kern="0" dirty="0">
                <a:solidFill>
                  <a:srgbClr val="1B1A1A"/>
                </a:solidFill>
                <a:latin typeface="Lato" panose="020F0502020204030203" pitchFamily="34" charset="0"/>
                <a:ea typeface="Lato" panose="020F0502020204030203" pitchFamily="34" charset="0"/>
                <a:cs typeface="Lato" panose="020F0502020204030203" pitchFamily="34" charset="0"/>
                <a:sym typeface="Arial"/>
              </a:rPr>
              <a:t> </a:t>
            </a:r>
          </a:p>
          <a:p>
            <a:pPr algn="just" defTabSz="1219170">
              <a:lnSpc>
                <a:spcPts val="2400"/>
              </a:lnSpc>
              <a:buClr>
                <a:srgbClr val="000000"/>
              </a:buClr>
            </a:pPr>
            <a:r>
              <a:rPr lang="en-US" sz="1733" kern="0" dirty="0">
                <a:solidFill>
                  <a:srgbClr val="000000"/>
                </a:solidFill>
                <a:latin typeface="Lato" panose="020F0502020204030203" pitchFamily="34" charset="0"/>
                <a:ea typeface="Lato" panose="020F0502020204030203" pitchFamily="34" charset="0"/>
                <a:cs typeface="Lato" panose="020F0502020204030203" pitchFamily="34" charset="0"/>
                <a:sym typeface="Arial"/>
              </a:rPr>
              <a:t>Speed/timeliness</a:t>
            </a:r>
          </a:p>
          <a:p>
            <a:pPr algn="just" defTabSz="1219170">
              <a:lnSpc>
                <a:spcPts val="2400"/>
              </a:lnSpc>
              <a:buClr>
                <a:srgbClr val="000000"/>
              </a:buClr>
            </a:pPr>
            <a:r>
              <a:rPr lang="en-US" sz="1733" kern="0" dirty="0">
                <a:solidFill>
                  <a:srgbClr val="000000"/>
                </a:solidFill>
                <a:latin typeface="Lato" panose="020F0502020204030203" pitchFamily="34" charset="0"/>
                <a:ea typeface="Lato" panose="020F0502020204030203" pitchFamily="34" charset="0"/>
                <a:cs typeface="Lato" panose="020F0502020204030203" pitchFamily="34" charset="0"/>
                <a:sym typeface="Arial"/>
              </a:rPr>
              <a:t>Reliability</a:t>
            </a:r>
          </a:p>
          <a:p>
            <a:pPr algn="just" defTabSz="1219170">
              <a:lnSpc>
                <a:spcPts val="2400"/>
              </a:lnSpc>
              <a:buClr>
                <a:srgbClr val="000000"/>
              </a:buClr>
            </a:pPr>
            <a:r>
              <a:rPr lang="en-US" sz="1733" kern="0" dirty="0">
                <a:solidFill>
                  <a:srgbClr val="000000"/>
                </a:solidFill>
                <a:latin typeface="Lato" panose="020F0502020204030203" pitchFamily="34" charset="0"/>
                <a:ea typeface="Lato" panose="020F0502020204030203" pitchFamily="34" charset="0"/>
                <a:cs typeface="Lato" panose="020F0502020204030203" pitchFamily="34" charset="0"/>
                <a:sym typeface="Arial"/>
              </a:rPr>
              <a:t>Validity</a:t>
            </a:r>
          </a:p>
        </p:txBody>
      </p:sp>
      <p:sp>
        <p:nvSpPr>
          <p:cNvPr id="8" name="TextBox 8"/>
          <p:cNvSpPr txBox="1"/>
          <p:nvPr/>
        </p:nvSpPr>
        <p:spPr>
          <a:xfrm>
            <a:off x="937779" y="2128911"/>
            <a:ext cx="3150940" cy="371897"/>
          </a:xfrm>
          <a:prstGeom prst="rect">
            <a:avLst/>
          </a:prstGeom>
        </p:spPr>
        <p:txBody>
          <a:bodyPr lIns="0" tIns="0" rIns="0" bIns="0" rtlCol="0" anchor="t">
            <a:spAutoFit/>
          </a:bodyPr>
          <a:lstStyle/>
          <a:p>
            <a:pPr defTabSz="1219170">
              <a:lnSpc>
                <a:spcPts val="2860"/>
              </a:lnSpc>
              <a:buClr>
                <a:srgbClr val="000000"/>
              </a:buClr>
            </a:pPr>
            <a:r>
              <a:rPr lang="en-US" sz="2667" kern="0" dirty="0">
                <a:solidFill>
                  <a:srgbClr val="1B1A1A"/>
                </a:solidFill>
                <a:latin typeface="Lato" panose="020F0502020204030203" pitchFamily="34" charset="0"/>
                <a:ea typeface="Lato" panose="020F0502020204030203" pitchFamily="34" charset="0"/>
                <a:cs typeface="Lato" panose="020F0502020204030203" pitchFamily="34" charset="0"/>
                <a:sym typeface="Arial"/>
              </a:rPr>
              <a:t>Current trends</a:t>
            </a:r>
          </a:p>
        </p:txBody>
      </p:sp>
      <p:sp>
        <p:nvSpPr>
          <p:cNvPr id="9" name="AutoShape 9"/>
          <p:cNvSpPr/>
          <p:nvPr/>
        </p:nvSpPr>
        <p:spPr>
          <a:xfrm>
            <a:off x="6916945" y="2732993"/>
            <a:ext cx="3150940" cy="6480"/>
          </a:xfrm>
          <a:prstGeom prst="rect">
            <a:avLst/>
          </a:prstGeom>
          <a:solidFill>
            <a:srgbClr val="CCED00"/>
          </a:solidFill>
        </p:spPr>
      </p:sp>
      <p:sp>
        <p:nvSpPr>
          <p:cNvPr id="10" name="TextBox 10"/>
          <p:cNvSpPr txBox="1"/>
          <p:nvPr/>
        </p:nvSpPr>
        <p:spPr>
          <a:xfrm>
            <a:off x="6916945" y="2852326"/>
            <a:ext cx="3559297" cy="1201483"/>
          </a:xfrm>
          <a:prstGeom prst="rect">
            <a:avLst/>
          </a:prstGeom>
        </p:spPr>
        <p:txBody>
          <a:bodyPr lIns="0" tIns="0" rIns="0" bIns="0" rtlCol="0" anchor="t">
            <a:spAutoFit/>
          </a:bodyPr>
          <a:lstStyle/>
          <a:p>
            <a:pPr defTabSz="1219170">
              <a:lnSpc>
                <a:spcPts val="2400"/>
              </a:lnSpc>
              <a:buClr>
                <a:srgbClr val="000000"/>
              </a:buClr>
            </a:pPr>
            <a:r>
              <a:rPr lang="en-US" sz="1733" kern="0" dirty="0">
                <a:solidFill>
                  <a:srgbClr val="FFFFFF"/>
                </a:solidFill>
                <a:latin typeface="Lato" panose="020F0502020204030203" pitchFamily="34" charset="0"/>
                <a:ea typeface="Lato" panose="020F0502020204030203" pitchFamily="34" charset="0"/>
                <a:cs typeface="Lato" panose="020F0502020204030203" pitchFamily="34" charset="0"/>
                <a:sym typeface="Arial"/>
              </a:rPr>
              <a:t>A complex relationship</a:t>
            </a:r>
          </a:p>
          <a:p>
            <a:pPr defTabSz="1219170">
              <a:lnSpc>
                <a:spcPts val="2400"/>
              </a:lnSpc>
              <a:buClr>
                <a:srgbClr val="000000"/>
              </a:buClr>
            </a:pPr>
            <a:r>
              <a:rPr lang="en-US" sz="1733" kern="0" dirty="0">
                <a:solidFill>
                  <a:srgbClr val="FFFFFF"/>
                </a:solidFill>
                <a:latin typeface="Lato" panose="020F0502020204030203" pitchFamily="34" charset="0"/>
                <a:ea typeface="Lato" panose="020F0502020204030203" pitchFamily="34" charset="0"/>
                <a:cs typeface="Lato" panose="020F0502020204030203" pitchFamily="34" charset="0"/>
                <a:sym typeface="Arial"/>
              </a:rPr>
              <a:t>A shared space</a:t>
            </a:r>
          </a:p>
          <a:p>
            <a:pPr defTabSz="1219170">
              <a:lnSpc>
                <a:spcPts val="2400"/>
              </a:lnSpc>
              <a:buClr>
                <a:srgbClr val="000000"/>
              </a:buClr>
            </a:pPr>
            <a:r>
              <a:rPr lang="en-US" sz="1733" kern="0" dirty="0">
                <a:solidFill>
                  <a:srgbClr val="FFFFFF"/>
                </a:solidFill>
                <a:latin typeface="Lato" panose="020F0502020204030203" pitchFamily="34" charset="0"/>
                <a:ea typeface="Lato" panose="020F0502020204030203" pitchFamily="34" charset="0"/>
                <a:cs typeface="Lato" panose="020F0502020204030203" pitchFamily="34" charset="0"/>
                <a:sym typeface="Arial"/>
              </a:rPr>
              <a:t>Tension</a:t>
            </a:r>
          </a:p>
          <a:p>
            <a:pPr defTabSz="1219170">
              <a:lnSpc>
                <a:spcPts val="2400"/>
              </a:lnSpc>
              <a:buClr>
                <a:srgbClr val="000000"/>
              </a:buClr>
            </a:pPr>
            <a:r>
              <a:rPr lang="en-US" sz="1733" kern="0" dirty="0">
                <a:solidFill>
                  <a:srgbClr val="FFFFFF"/>
                </a:solidFill>
                <a:latin typeface="Lato" panose="020F0502020204030203" pitchFamily="34" charset="0"/>
                <a:ea typeface="Lato" panose="020F0502020204030203" pitchFamily="34" charset="0"/>
                <a:cs typeface="Lato" panose="020F0502020204030203" pitchFamily="34" charset="0"/>
                <a:sym typeface="Arial"/>
              </a:rPr>
              <a:t>Suspicion</a:t>
            </a:r>
          </a:p>
        </p:txBody>
      </p:sp>
      <p:sp>
        <p:nvSpPr>
          <p:cNvPr id="11" name="TextBox 11"/>
          <p:cNvSpPr txBox="1"/>
          <p:nvPr/>
        </p:nvSpPr>
        <p:spPr>
          <a:xfrm flipH="1">
            <a:off x="6650182" y="2128911"/>
            <a:ext cx="3417703" cy="344453"/>
          </a:xfrm>
          <a:prstGeom prst="rect">
            <a:avLst/>
          </a:prstGeom>
        </p:spPr>
        <p:txBody>
          <a:bodyPr wrap="square" lIns="0" tIns="0" rIns="0" bIns="0" rtlCol="0" anchor="t">
            <a:spAutoFit/>
          </a:bodyPr>
          <a:lstStyle/>
          <a:p>
            <a:pPr defTabSz="1219170">
              <a:lnSpc>
                <a:spcPts val="2860"/>
              </a:lnSpc>
              <a:buClr>
                <a:srgbClr val="000000"/>
              </a:buClr>
            </a:pPr>
            <a:r>
              <a:rPr lang="en-US" sz="2400" kern="0" dirty="0">
                <a:solidFill>
                  <a:srgbClr val="FFFFFF"/>
                </a:solidFill>
                <a:latin typeface="Lato" panose="020F0502020204030203" pitchFamily="34" charset="0"/>
                <a:ea typeface="Lato" panose="020F0502020204030203" pitchFamily="34" charset="0"/>
                <a:cs typeface="Lato" panose="020F0502020204030203" pitchFamily="34" charset="0"/>
                <a:sym typeface="Arial"/>
              </a:rPr>
              <a:t>Journalists and scientists</a:t>
            </a:r>
          </a:p>
        </p:txBody>
      </p:sp>
    </p:spTree>
    <p:extLst>
      <p:ext uri="{BB962C8B-B14F-4D97-AF65-F5344CB8AC3E}">
        <p14:creationId xmlns:p14="http://schemas.microsoft.com/office/powerpoint/2010/main" val="27959188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2028673" y="1822757"/>
            <a:ext cx="7078839" cy="3458933"/>
            <a:chOff x="0" y="28575"/>
            <a:chExt cx="14157677" cy="5323061"/>
          </a:xfrm>
        </p:grpSpPr>
        <p:sp>
          <p:nvSpPr>
            <p:cNvPr id="6" name="TextBox 6"/>
            <p:cNvSpPr txBox="1"/>
            <p:nvPr/>
          </p:nvSpPr>
          <p:spPr>
            <a:xfrm>
              <a:off x="0" y="738313"/>
              <a:ext cx="14157677" cy="4613323"/>
            </a:xfrm>
            <a:prstGeom prst="rect">
              <a:avLst/>
            </a:prstGeom>
          </p:spPr>
          <p:txBody>
            <a:bodyPr lIns="0" tIns="0" rIns="0" bIns="0" rtlCol="0" anchor="t">
              <a:spAutoFit/>
            </a:bodyPr>
            <a:lstStyle/>
            <a:p>
              <a:pPr marL="380990" indent="-380990" defTabSz="1219170">
                <a:lnSpc>
                  <a:spcPts val="3400"/>
                </a:lnSpc>
                <a:buClr>
                  <a:srgbClr val="000000"/>
                </a:buClr>
                <a:buFont typeface="Arial" panose="020B0604020202020204" pitchFamily="34" charset="0"/>
                <a:buChar char="•"/>
              </a:pPr>
              <a:r>
                <a:rPr lang="en-US" sz="2000" kern="0" dirty="0">
                  <a:solidFill>
                    <a:srgbClr val="000000"/>
                  </a:solidFill>
                  <a:latin typeface="Lato" panose="020F0502020204030203" pitchFamily="34" charset="0"/>
                  <a:ea typeface="Lato" panose="020F0502020204030203" pitchFamily="34" charset="0"/>
                  <a:cs typeface="Lato" panose="020F0502020204030203" pitchFamily="34" charset="0"/>
                  <a:sym typeface="Arial"/>
                </a:rPr>
                <a:t>Science news has so far been overwhelmingly print-oriented and focused on biomedical topics</a:t>
              </a:r>
            </a:p>
            <a:p>
              <a:pPr marL="380990" indent="-380990" defTabSz="1219170">
                <a:lnSpc>
                  <a:spcPts val="3400"/>
                </a:lnSpc>
                <a:buClr>
                  <a:srgbClr val="000000"/>
                </a:buClr>
                <a:buFont typeface="Arial" panose="020B0604020202020204" pitchFamily="34" charset="0"/>
                <a:buChar char="•"/>
              </a:pPr>
              <a:r>
                <a:rPr lang="en-US" sz="2000" kern="0" dirty="0">
                  <a:solidFill>
                    <a:srgbClr val="000000"/>
                  </a:solidFill>
                  <a:latin typeface="Lato" panose="020F0502020204030203" pitchFamily="34" charset="0"/>
                  <a:ea typeface="Lato" panose="020F0502020204030203" pitchFamily="34" charset="0"/>
                  <a:cs typeface="Lato" panose="020F0502020204030203" pitchFamily="34" charset="0"/>
                  <a:sym typeface="Arial"/>
                </a:rPr>
                <a:t>Television science reinforces the legitimacy and sacredness of science</a:t>
              </a:r>
            </a:p>
            <a:p>
              <a:pPr marL="380990" indent="-380990" defTabSz="1219170">
                <a:lnSpc>
                  <a:spcPts val="3400"/>
                </a:lnSpc>
                <a:buClr>
                  <a:srgbClr val="000000"/>
                </a:buClr>
                <a:buFont typeface="Arial" panose="020B0604020202020204" pitchFamily="34" charset="0"/>
                <a:buChar char="•"/>
              </a:pPr>
              <a:r>
                <a:rPr lang="en-US" sz="2000" kern="0" dirty="0">
                  <a:solidFill>
                    <a:srgbClr val="000000"/>
                  </a:solidFill>
                  <a:latin typeface="Lato" panose="020F0502020204030203" pitchFamily="34" charset="0"/>
                  <a:ea typeface="Lato" panose="020F0502020204030203" pitchFamily="34" charset="0"/>
                  <a:cs typeface="Lato" panose="020F0502020204030203" pitchFamily="34" charset="0"/>
                  <a:sym typeface="Arial"/>
                </a:rPr>
                <a:t>Coverage of science follows journalistic rather than scientific norms</a:t>
              </a:r>
            </a:p>
            <a:p>
              <a:pPr marL="380990" indent="-380990" defTabSz="1219170">
                <a:lnSpc>
                  <a:spcPts val="3400"/>
                </a:lnSpc>
                <a:buClr>
                  <a:srgbClr val="000000"/>
                </a:buClr>
                <a:buFont typeface="Arial" panose="020B0604020202020204" pitchFamily="34" charset="0"/>
                <a:buChar char="•"/>
              </a:pPr>
              <a:r>
                <a:rPr lang="en-US" sz="2000" kern="0" dirty="0">
                  <a:solidFill>
                    <a:srgbClr val="000000"/>
                  </a:solidFill>
                  <a:latin typeface="Lato" panose="020F0502020204030203" pitchFamily="34" charset="0"/>
                  <a:ea typeface="Lato" panose="020F0502020204030203" pitchFamily="34" charset="0"/>
                  <a:cs typeface="Lato" panose="020F0502020204030203" pitchFamily="34" charset="0"/>
                  <a:sym typeface="Arial"/>
                </a:rPr>
                <a:t>There is a clear shift to the Internet (Dunwoody, 2021)</a:t>
              </a:r>
            </a:p>
          </p:txBody>
        </p:sp>
        <p:sp>
          <p:nvSpPr>
            <p:cNvPr id="7" name="TextBox 7"/>
            <p:cNvSpPr txBox="1"/>
            <p:nvPr/>
          </p:nvSpPr>
          <p:spPr>
            <a:xfrm>
              <a:off x="0" y="28575"/>
              <a:ext cx="14157677" cy="434177"/>
            </a:xfrm>
            <a:prstGeom prst="rect">
              <a:avLst/>
            </a:prstGeom>
          </p:spPr>
          <p:txBody>
            <a:bodyPr lIns="0" tIns="0" rIns="0" bIns="0" rtlCol="0" anchor="t">
              <a:spAutoFit/>
            </a:bodyPr>
            <a:lstStyle/>
            <a:p>
              <a:pPr defTabSz="1219170">
                <a:lnSpc>
                  <a:spcPts val="2200"/>
                </a:lnSpc>
                <a:buClr>
                  <a:srgbClr val="000000"/>
                </a:buClr>
              </a:pPr>
              <a:r>
                <a:rPr lang="en-US" sz="2000" kern="0" dirty="0">
                  <a:solidFill>
                    <a:srgbClr val="000000"/>
                  </a:solidFill>
                  <a:latin typeface="Lato" panose="020F0502020204030203" pitchFamily="34" charset="0"/>
                  <a:ea typeface="Lato" panose="020F0502020204030203" pitchFamily="34" charset="0"/>
                  <a:cs typeface="Lato" panose="020F0502020204030203" pitchFamily="34" charset="0"/>
                  <a:sym typeface="Arial"/>
                </a:rPr>
                <a:t>Print or digital oriented?</a:t>
              </a:r>
            </a:p>
          </p:txBody>
        </p:sp>
      </p:grpSp>
      <p:sp>
        <p:nvSpPr>
          <p:cNvPr id="11" name="TextBox 11"/>
          <p:cNvSpPr txBox="1"/>
          <p:nvPr/>
        </p:nvSpPr>
        <p:spPr>
          <a:xfrm>
            <a:off x="2408777" y="593749"/>
            <a:ext cx="7078840" cy="592470"/>
          </a:xfrm>
          <a:prstGeom prst="rect">
            <a:avLst/>
          </a:prstGeom>
        </p:spPr>
        <p:txBody>
          <a:bodyPr lIns="0" tIns="0" rIns="0" bIns="0" rtlCol="0" anchor="t">
            <a:spAutoFit/>
          </a:bodyPr>
          <a:lstStyle/>
          <a:p>
            <a:pPr defTabSz="1219170">
              <a:lnSpc>
                <a:spcPts val="5133"/>
              </a:lnSpc>
              <a:buClr>
                <a:srgbClr val="000000"/>
              </a:buClr>
            </a:pPr>
            <a:r>
              <a:rPr lang="en-US" sz="3733" kern="0" dirty="0">
                <a:solidFill>
                  <a:srgbClr val="1B1A1A"/>
                </a:solidFill>
                <a:latin typeface="Lato" panose="020F0502020204030203" pitchFamily="34" charset="0"/>
                <a:ea typeface="Lato" panose="020F0502020204030203" pitchFamily="34" charset="0"/>
                <a:cs typeface="Lato" panose="020F0502020204030203" pitchFamily="34" charset="0"/>
                <a:sym typeface="Arial"/>
              </a:rPr>
              <a:t>The practice of science journalism</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6"/>
          <p:cNvSpPr txBox="1"/>
          <p:nvPr/>
        </p:nvSpPr>
        <p:spPr>
          <a:xfrm>
            <a:off x="1469666" y="3031533"/>
            <a:ext cx="7078839" cy="2125710"/>
          </a:xfrm>
          <a:prstGeom prst="rect">
            <a:avLst/>
          </a:prstGeom>
        </p:spPr>
        <p:txBody>
          <a:bodyPr lIns="0" tIns="0" rIns="0" bIns="0" rtlCol="0" anchor="t">
            <a:spAutoFit/>
          </a:bodyPr>
          <a:lstStyle/>
          <a:p>
            <a:pPr defTabSz="1219170">
              <a:lnSpc>
                <a:spcPts val="3400"/>
              </a:lnSpc>
              <a:buClr>
                <a:srgbClr val="000000"/>
              </a:buClr>
            </a:pPr>
            <a:r>
              <a:rPr lang="en-US" sz="2000" kern="0" dirty="0">
                <a:solidFill>
                  <a:srgbClr val="000000"/>
                </a:solidFill>
                <a:latin typeface="Lato" panose="020F0502020204030203" pitchFamily="34" charset="0"/>
                <a:ea typeface="Lato" panose="020F0502020204030203" pitchFamily="34" charset="0"/>
                <a:cs typeface="Lato" panose="020F0502020204030203" pitchFamily="34" charset="0"/>
                <a:sym typeface="Arial"/>
              </a:rPr>
              <a:t>Purpose: Why the story is being written?</a:t>
            </a:r>
          </a:p>
          <a:p>
            <a:pPr defTabSz="1219170">
              <a:lnSpc>
                <a:spcPts val="3400"/>
              </a:lnSpc>
              <a:buClr>
                <a:srgbClr val="000000"/>
              </a:buClr>
            </a:pPr>
            <a:r>
              <a:rPr lang="en-US" sz="2000" kern="0" dirty="0">
                <a:solidFill>
                  <a:srgbClr val="000000"/>
                </a:solidFill>
                <a:latin typeface="Lato" panose="020F0502020204030203" pitchFamily="34" charset="0"/>
                <a:ea typeface="Lato" panose="020F0502020204030203" pitchFamily="34" charset="0"/>
                <a:cs typeface="Lato" panose="020F0502020204030203" pitchFamily="34" charset="0"/>
                <a:sym typeface="Arial"/>
              </a:rPr>
              <a:t>Focus: What is the focal point?</a:t>
            </a:r>
          </a:p>
          <a:p>
            <a:pPr defTabSz="1219170">
              <a:lnSpc>
                <a:spcPts val="3400"/>
              </a:lnSpc>
              <a:buClr>
                <a:srgbClr val="000000"/>
              </a:buClr>
            </a:pPr>
            <a:r>
              <a:rPr lang="en-US" sz="2000" kern="0" dirty="0">
                <a:solidFill>
                  <a:srgbClr val="000000"/>
                </a:solidFill>
                <a:latin typeface="Lato" panose="020F0502020204030203" pitchFamily="34" charset="0"/>
                <a:ea typeface="Lato" panose="020F0502020204030203" pitchFamily="34" charset="0"/>
                <a:cs typeface="Lato" panose="020F0502020204030203" pitchFamily="34" charset="0"/>
                <a:sym typeface="Arial"/>
              </a:rPr>
              <a:t>Style: How the story is written?</a:t>
            </a:r>
          </a:p>
          <a:p>
            <a:pPr defTabSz="1219170">
              <a:lnSpc>
                <a:spcPts val="3400"/>
              </a:lnSpc>
              <a:buClr>
                <a:srgbClr val="000000"/>
              </a:buClr>
            </a:pPr>
            <a:r>
              <a:rPr lang="en-US" sz="2000" kern="0" dirty="0">
                <a:solidFill>
                  <a:srgbClr val="000000"/>
                </a:solidFill>
                <a:latin typeface="Lato" panose="020F0502020204030203" pitchFamily="34" charset="0"/>
                <a:ea typeface="Lato" panose="020F0502020204030203" pitchFamily="34" charset="0"/>
                <a:cs typeface="Lato" panose="020F0502020204030203" pitchFamily="34" charset="0"/>
                <a:sym typeface="Arial"/>
              </a:rPr>
              <a:t>How science should be portrayed in the story?</a:t>
            </a:r>
          </a:p>
          <a:p>
            <a:pPr defTabSz="1219170">
              <a:lnSpc>
                <a:spcPts val="3400"/>
              </a:lnSpc>
              <a:buClr>
                <a:srgbClr val="000000"/>
              </a:buClr>
            </a:pPr>
            <a:r>
              <a:rPr lang="en-US" sz="2000" kern="0" dirty="0">
                <a:solidFill>
                  <a:srgbClr val="000000"/>
                </a:solidFill>
                <a:latin typeface="Lato" panose="020F0502020204030203" pitchFamily="34" charset="0"/>
                <a:ea typeface="Lato" panose="020F0502020204030203" pitchFamily="34" charset="0"/>
                <a:cs typeface="Lato" panose="020F0502020204030203" pitchFamily="34" charset="0"/>
                <a:sym typeface="Arial"/>
              </a:rPr>
              <a:t>(Secko et al., 2013)</a:t>
            </a:r>
          </a:p>
        </p:txBody>
      </p:sp>
      <p:pic>
        <p:nvPicPr>
          <p:cNvPr id="8" name="Picture 8"/>
          <p:cNvPicPr>
            <a:picLocks noChangeAspect="1"/>
          </p:cNvPicPr>
          <p:nvPr/>
        </p:nvPicPr>
        <p:blipFill>
          <a:blip r:embed="rId2"/>
          <a:srcRect t="16286" b="35165"/>
          <a:stretch>
            <a:fillRect/>
          </a:stretch>
        </p:blipFill>
        <p:spPr>
          <a:xfrm>
            <a:off x="0" y="-1246029"/>
            <a:ext cx="12192000" cy="2789337"/>
          </a:xfrm>
          <a:prstGeom prst="rect">
            <a:avLst/>
          </a:prstGeom>
        </p:spPr>
      </p:pic>
      <p:sp>
        <p:nvSpPr>
          <p:cNvPr id="11" name="TextBox 11"/>
          <p:cNvSpPr txBox="1"/>
          <p:nvPr/>
        </p:nvSpPr>
        <p:spPr>
          <a:xfrm>
            <a:off x="1469664" y="1667553"/>
            <a:ext cx="7078840" cy="563359"/>
          </a:xfrm>
          <a:prstGeom prst="rect">
            <a:avLst/>
          </a:prstGeom>
        </p:spPr>
        <p:txBody>
          <a:bodyPr lIns="0" tIns="0" rIns="0" bIns="0" rtlCol="0" anchor="t">
            <a:spAutoFit/>
          </a:bodyPr>
          <a:lstStyle/>
          <a:p>
            <a:pPr defTabSz="1219170">
              <a:lnSpc>
                <a:spcPts val="5133"/>
              </a:lnSpc>
              <a:buClr>
                <a:srgbClr val="000000"/>
              </a:buClr>
            </a:pPr>
            <a:r>
              <a:rPr lang="en-US" sz="2667" kern="0" dirty="0">
                <a:solidFill>
                  <a:srgbClr val="1B1A1A"/>
                </a:solidFill>
                <a:latin typeface="Lato" panose="020F0502020204030203" pitchFamily="34" charset="0"/>
                <a:ea typeface="Lato" panose="020F0502020204030203" pitchFamily="34" charset="0"/>
                <a:cs typeface="Lato" panose="020F0502020204030203" pitchFamily="34" charset="0"/>
                <a:sym typeface="Arial"/>
              </a:rPr>
              <a:t>Story writing criteria for science journalism</a:t>
            </a:r>
          </a:p>
        </p:txBody>
      </p:sp>
    </p:spTree>
    <p:extLst>
      <p:ext uri="{BB962C8B-B14F-4D97-AF65-F5344CB8AC3E}">
        <p14:creationId xmlns:p14="http://schemas.microsoft.com/office/powerpoint/2010/main" val="22145986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1157458" y="2830019"/>
            <a:ext cx="7391045" cy="2561727"/>
            <a:chOff x="0" y="28575"/>
            <a:chExt cx="14782090" cy="3942320"/>
          </a:xfrm>
        </p:grpSpPr>
        <p:sp>
          <p:nvSpPr>
            <p:cNvPr id="6" name="TextBox 6"/>
            <p:cNvSpPr txBox="1"/>
            <p:nvPr/>
          </p:nvSpPr>
          <p:spPr>
            <a:xfrm>
              <a:off x="624412" y="28575"/>
              <a:ext cx="14157678" cy="3942320"/>
            </a:xfrm>
            <a:prstGeom prst="rect">
              <a:avLst/>
            </a:prstGeom>
          </p:spPr>
          <p:txBody>
            <a:bodyPr lIns="0" tIns="0" rIns="0" bIns="0" rtlCol="0" anchor="t">
              <a:spAutoFit/>
            </a:bodyPr>
            <a:lstStyle/>
            <a:p>
              <a:pPr defTabSz="1219170">
                <a:lnSpc>
                  <a:spcPts val="3400"/>
                </a:lnSpc>
                <a:buClr>
                  <a:srgbClr val="000000"/>
                </a:buClr>
              </a:pPr>
              <a:r>
                <a:rPr lang="en-US" sz="2000" kern="0" dirty="0">
                  <a:solidFill>
                    <a:srgbClr val="000000"/>
                  </a:solidFill>
                  <a:latin typeface="Lato" panose="020F0502020204030203" pitchFamily="34" charset="0"/>
                  <a:ea typeface="Lato" panose="020F0502020204030203" pitchFamily="34" charset="0"/>
                  <a:cs typeface="Lato" panose="020F0502020204030203" pitchFamily="34" charset="0"/>
                  <a:sym typeface="Arial"/>
                </a:rPr>
                <a:t>Sourcing: What information and which voices are included in the story?</a:t>
              </a:r>
            </a:p>
            <a:p>
              <a:pPr defTabSz="1219170">
                <a:lnSpc>
                  <a:spcPts val="3400"/>
                </a:lnSpc>
                <a:buClr>
                  <a:srgbClr val="000000"/>
                </a:buClr>
              </a:pPr>
              <a:r>
                <a:rPr lang="en-US" sz="2000" kern="0" dirty="0">
                  <a:solidFill>
                    <a:srgbClr val="000000"/>
                  </a:solidFill>
                  <a:latin typeface="Lato" panose="020F0502020204030203" pitchFamily="34" charset="0"/>
                  <a:ea typeface="Lato" panose="020F0502020204030203" pitchFamily="34" charset="0"/>
                  <a:cs typeface="Lato" panose="020F0502020204030203" pitchFamily="34" charset="0"/>
                  <a:sym typeface="Arial"/>
                </a:rPr>
                <a:t>Audience: Who the story is written for and what role does the audience play?</a:t>
              </a:r>
            </a:p>
            <a:p>
              <a:pPr defTabSz="1219170">
                <a:lnSpc>
                  <a:spcPts val="3400"/>
                </a:lnSpc>
                <a:buClr>
                  <a:srgbClr val="000000"/>
                </a:buClr>
              </a:pPr>
              <a:r>
                <a:rPr lang="en-US" sz="2000" kern="0" dirty="0">
                  <a:solidFill>
                    <a:srgbClr val="000000"/>
                  </a:solidFill>
                  <a:latin typeface="Lato" panose="020F0502020204030203" pitchFamily="34" charset="0"/>
                  <a:ea typeface="Lato" panose="020F0502020204030203" pitchFamily="34" charset="0"/>
                  <a:cs typeface="Lato" panose="020F0502020204030203" pitchFamily="34" charset="0"/>
                  <a:sym typeface="Arial"/>
                </a:rPr>
                <a:t>Science: How science should be portrayed in the story? </a:t>
              </a:r>
            </a:p>
            <a:p>
              <a:pPr defTabSz="1219170">
                <a:lnSpc>
                  <a:spcPts val="3400"/>
                </a:lnSpc>
                <a:buClr>
                  <a:srgbClr val="000000"/>
                </a:buClr>
              </a:pPr>
              <a:r>
                <a:rPr lang="en-US" sz="2000" kern="0" dirty="0">
                  <a:solidFill>
                    <a:srgbClr val="000000"/>
                  </a:solidFill>
                  <a:latin typeface="Lato" panose="020F0502020204030203" pitchFamily="34" charset="0"/>
                  <a:ea typeface="Lato" panose="020F0502020204030203" pitchFamily="34" charset="0"/>
                  <a:cs typeface="Lato" panose="020F0502020204030203" pitchFamily="34" charset="0"/>
                  <a:sym typeface="Arial"/>
                </a:rPr>
                <a:t>(Secko et al., 2013)</a:t>
              </a:r>
            </a:p>
          </p:txBody>
        </p:sp>
        <p:sp>
          <p:nvSpPr>
            <p:cNvPr id="7" name="TextBox 7"/>
            <p:cNvSpPr txBox="1"/>
            <p:nvPr/>
          </p:nvSpPr>
          <p:spPr>
            <a:xfrm>
              <a:off x="0" y="28575"/>
              <a:ext cx="14157678" cy="434177"/>
            </a:xfrm>
            <a:prstGeom prst="rect">
              <a:avLst/>
            </a:prstGeom>
          </p:spPr>
          <p:txBody>
            <a:bodyPr lIns="0" tIns="0" rIns="0" bIns="0" rtlCol="0" anchor="t">
              <a:spAutoFit/>
            </a:bodyPr>
            <a:lstStyle/>
            <a:p>
              <a:pPr defTabSz="1219170">
                <a:lnSpc>
                  <a:spcPts val="2200"/>
                </a:lnSpc>
                <a:buClr>
                  <a:srgbClr val="000000"/>
                </a:buClr>
              </a:pPr>
              <a:endParaRPr lang="en-US" sz="2000" kern="0" dirty="0">
                <a:solidFill>
                  <a:srgbClr val="000000"/>
                </a:solidFill>
                <a:latin typeface="Muli Bold"/>
                <a:cs typeface="Arial"/>
                <a:sym typeface="Arial"/>
              </a:endParaRPr>
            </a:p>
          </p:txBody>
        </p:sp>
      </p:grpSp>
      <p:pic>
        <p:nvPicPr>
          <p:cNvPr id="8" name="Picture 8"/>
          <p:cNvPicPr>
            <a:picLocks noChangeAspect="1"/>
          </p:cNvPicPr>
          <p:nvPr/>
        </p:nvPicPr>
        <p:blipFill>
          <a:blip r:embed="rId3"/>
          <a:srcRect t="16286" b="35165"/>
          <a:stretch>
            <a:fillRect/>
          </a:stretch>
        </p:blipFill>
        <p:spPr>
          <a:xfrm>
            <a:off x="0" y="-1246029"/>
            <a:ext cx="12192000" cy="2789337"/>
          </a:xfrm>
          <a:prstGeom prst="rect">
            <a:avLst/>
          </a:prstGeom>
        </p:spPr>
      </p:pic>
      <p:sp>
        <p:nvSpPr>
          <p:cNvPr id="11" name="TextBox 11"/>
          <p:cNvSpPr txBox="1"/>
          <p:nvPr/>
        </p:nvSpPr>
        <p:spPr>
          <a:xfrm>
            <a:off x="1469663" y="1667553"/>
            <a:ext cx="7738992" cy="563359"/>
          </a:xfrm>
          <a:prstGeom prst="rect">
            <a:avLst/>
          </a:prstGeom>
        </p:spPr>
        <p:txBody>
          <a:bodyPr wrap="square" lIns="0" tIns="0" rIns="0" bIns="0" rtlCol="0" anchor="t">
            <a:spAutoFit/>
          </a:bodyPr>
          <a:lstStyle/>
          <a:p>
            <a:pPr defTabSz="1219170">
              <a:lnSpc>
                <a:spcPts val="5133"/>
              </a:lnSpc>
              <a:buClr>
                <a:srgbClr val="000000"/>
              </a:buClr>
            </a:pPr>
            <a:r>
              <a:rPr lang="en-US" sz="2667" kern="0" dirty="0">
                <a:solidFill>
                  <a:srgbClr val="1B1A1A"/>
                </a:solidFill>
                <a:latin typeface="Lato" panose="020F0502020204030203" pitchFamily="34" charset="0"/>
                <a:ea typeface="Lato" panose="020F0502020204030203" pitchFamily="34" charset="0"/>
                <a:cs typeface="Lato" panose="020F0502020204030203" pitchFamily="34" charset="0"/>
                <a:sym typeface="Arial"/>
              </a:rPr>
              <a:t>Story writing criteria for science journalism stories </a:t>
            </a:r>
          </a:p>
        </p:txBody>
      </p:sp>
    </p:spTree>
    <p:extLst>
      <p:ext uri="{BB962C8B-B14F-4D97-AF65-F5344CB8AC3E}">
        <p14:creationId xmlns:p14="http://schemas.microsoft.com/office/powerpoint/2010/main" val="11750816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1"/>
          <p:cNvSpPr txBox="1"/>
          <p:nvPr/>
        </p:nvSpPr>
        <p:spPr>
          <a:xfrm>
            <a:off x="2408777" y="593749"/>
            <a:ext cx="7078840" cy="563359"/>
          </a:xfrm>
          <a:prstGeom prst="rect">
            <a:avLst/>
          </a:prstGeom>
        </p:spPr>
        <p:txBody>
          <a:bodyPr lIns="0" tIns="0" rIns="0" bIns="0" rtlCol="0" anchor="t">
            <a:spAutoFit/>
          </a:bodyPr>
          <a:lstStyle/>
          <a:p>
            <a:pPr defTabSz="1219170">
              <a:lnSpc>
                <a:spcPts val="5133"/>
              </a:lnSpc>
              <a:buClr>
                <a:srgbClr val="000000"/>
              </a:buClr>
            </a:pPr>
            <a:r>
              <a:rPr lang="en-US" sz="2667" kern="0" dirty="0">
                <a:solidFill>
                  <a:srgbClr val="1B1A1A"/>
                </a:solidFill>
                <a:latin typeface="Lato" panose="020F0502020204030203" pitchFamily="34" charset="0"/>
                <a:ea typeface="Lato" panose="020F0502020204030203" pitchFamily="34" charset="0"/>
                <a:cs typeface="Lato" panose="020F0502020204030203" pitchFamily="34" charset="0"/>
                <a:sym typeface="Arial"/>
              </a:rPr>
              <a:t>Four models of Sci Jour (in Secko et al., 2013) </a:t>
            </a:r>
          </a:p>
        </p:txBody>
      </p:sp>
      <p:pic>
        <p:nvPicPr>
          <p:cNvPr id="5" name="Εικόνα 4">
            <a:extLst>
              <a:ext uri="{FF2B5EF4-FFF2-40B4-BE49-F238E27FC236}">
                <a16:creationId xmlns:a16="http://schemas.microsoft.com/office/drawing/2014/main" id="{20153E6C-B192-F806-07BC-B33B5597BD55}"/>
              </a:ext>
            </a:extLst>
          </p:cNvPr>
          <p:cNvPicPr>
            <a:picLocks noChangeAspect="1"/>
          </p:cNvPicPr>
          <p:nvPr/>
        </p:nvPicPr>
        <p:blipFill>
          <a:blip r:embed="rId2"/>
          <a:stretch>
            <a:fillRect/>
          </a:stretch>
        </p:blipFill>
        <p:spPr>
          <a:xfrm>
            <a:off x="2408778" y="1300004"/>
            <a:ext cx="6901271" cy="4608976"/>
          </a:xfrm>
          <a:prstGeom prst="rect">
            <a:avLst/>
          </a:prstGeom>
        </p:spPr>
      </p:pic>
    </p:spTree>
    <p:extLst>
      <p:ext uri="{BB962C8B-B14F-4D97-AF65-F5344CB8AC3E}">
        <p14:creationId xmlns:p14="http://schemas.microsoft.com/office/powerpoint/2010/main" val="3607755993"/>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TotalTime>
  <Words>905</Words>
  <Application>Microsoft Office PowerPoint</Application>
  <PresentationFormat>Ευρεία οθόνη</PresentationFormat>
  <Paragraphs>141</Paragraphs>
  <Slides>23</Slides>
  <Notes>6</Notes>
  <HiddenSlides>0</HiddenSlides>
  <MMClips>0</MMClips>
  <ScaleCrop>false</ScaleCrop>
  <HeadingPairs>
    <vt:vector size="6" baseType="variant">
      <vt:variant>
        <vt:lpstr>Γραμματοσειρές που χρησιμοποιούνται</vt:lpstr>
      </vt:variant>
      <vt:variant>
        <vt:i4>8</vt:i4>
      </vt:variant>
      <vt:variant>
        <vt:lpstr>Θέμα</vt:lpstr>
      </vt:variant>
      <vt:variant>
        <vt:i4>1</vt:i4>
      </vt:variant>
      <vt:variant>
        <vt:lpstr>Τίτλοι διαφανειών</vt:lpstr>
      </vt:variant>
      <vt:variant>
        <vt:i4>23</vt:i4>
      </vt:variant>
    </vt:vector>
  </HeadingPairs>
  <TitlesOfParts>
    <vt:vector size="32" baseType="lpstr">
      <vt:lpstr>Arial</vt:lpstr>
      <vt:lpstr>Calibri</vt:lpstr>
      <vt:lpstr>Lato</vt:lpstr>
      <vt:lpstr>Muli Black Bold</vt:lpstr>
      <vt:lpstr>Muli Bold</vt:lpstr>
      <vt:lpstr>Muli Regular</vt:lpstr>
      <vt:lpstr>Muli Regular Bold</vt:lpstr>
      <vt:lpstr>Open Sans</vt:lpstr>
      <vt:lpstr>Simple Light</vt:lpstr>
      <vt:lpstr>      Reporting/Producing news stories for scientific issues </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Reporting/Producing news stories for scientific issues</dc:title>
  <dc:creator>Sokratis Moutidis</dc:creator>
  <cp:lastModifiedBy>Sokratis Moutidis</cp:lastModifiedBy>
  <cp:revision>3</cp:revision>
  <dcterms:created xsi:type="dcterms:W3CDTF">2022-05-06T11:13:40Z</dcterms:created>
  <dcterms:modified xsi:type="dcterms:W3CDTF">2022-05-09T09:27:34Z</dcterms:modified>
</cp:coreProperties>
</file>