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tiff" Extension="tiff"/>
  <Default ContentType="application/xml" Extension="xml"/>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theme+xml" PartName="/ppt/theme/theme2.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app.xml" Type="http://schemas.openxmlformats.org/officeDocument/2006/relationships/extended-properties"/><Relationship Id="rId2" Target="docProps/core.xml" Type="http://schemas.openxmlformats.org/package/2006/relationships/metadata/core-properties"/><Relationship Id="rId1" Target="ppt/presentation.xml" Type="http://schemas.openxmlformats.org/officeDocument/2006/relationships/officeDocument"/><Relationship Id="rId4"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25"/>
  </p:notesMasterIdLst>
  <p:sldIdLst>
    <p:sldId id="256" r:id="rId2"/>
    <p:sldId id="258" r:id="rId3"/>
    <p:sldId id="340" r:id="rId4"/>
    <p:sldId id="341" r:id="rId5"/>
    <p:sldId id="327" r:id="rId6"/>
    <p:sldId id="328" r:id="rId7"/>
    <p:sldId id="329" r:id="rId8"/>
    <p:sldId id="330" r:id="rId9"/>
    <p:sldId id="331" r:id="rId10"/>
    <p:sldId id="321" r:id="rId11"/>
    <p:sldId id="332" r:id="rId12"/>
    <p:sldId id="279" r:id="rId13"/>
    <p:sldId id="322" r:id="rId14"/>
    <p:sldId id="333" r:id="rId15"/>
    <p:sldId id="334" r:id="rId16"/>
    <p:sldId id="288" r:id="rId17"/>
    <p:sldId id="335" r:id="rId18"/>
    <p:sldId id="336" r:id="rId19"/>
    <p:sldId id="282" r:id="rId20"/>
    <p:sldId id="337" r:id="rId21"/>
    <p:sldId id="325" r:id="rId22"/>
    <p:sldId id="338" r:id="rId23"/>
    <p:sldId id="339" r:id="rId24"/>
  </p:sldIdLst>
  <p:sldSz cx="9144000" cy="5143500" type="screen16x9"/>
  <p:notesSz cx="6858000" cy="9144000"/>
  <p:embeddedFontLst>
    <p:embeddedFont>
      <p:font typeface="Constantia" panose="02030602050306030303" pitchFamily="18" charset="0"/>
      <p:regular r:id="rId26"/>
      <p:bold r:id="rId27"/>
      <p:italic r:id="rId28"/>
      <p:boldItalic r:id="rId29"/>
    </p:embeddedFont>
    <p:embeddedFont>
      <p:font typeface="Lato" panose="020F0502020204030203" pitchFamily="34"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79"/>
  </p:normalViewPr>
  <p:slideViewPr>
    <p:cSldViewPr snapToGrid="0">
      <p:cViewPr varScale="1">
        <p:scale>
          <a:sx n="139" d="100"/>
          <a:sy n="139" d="100"/>
        </p:scale>
        <p:origin x="840" y="16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mayoclinicproceedings.org/article/S0025-6196(20)30841-7/fulltext#bib1"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www.mayoclinicproceedings.org/article/S0025-6196(20)30841-7/fulltext#bib2"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discovermagazine.com/1997/feb/givingbirthtogal1056" TargetMode="External"/><Relationship Id="rId7" Type="http://schemas.openxmlformats.org/officeDocument/2006/relationships/hyperlink" Target="https://www.marciabartusiak.com/uploads/8/5/8/9/8589314/beyond_big_bang.pdf" TargetMode="External"/><Relationship Id="rId2" Type="http://schemas.openxmlformats.org/officeDocument/2006/relationships/slide" Target="../slides/slide20.xml"/><Relationship Id="rId1" Type="http://schemas.openxmlformats.org/officeDocument/2006/relationships/notesMaster" Target="../notesMasters/notesMaster1.xml"/><Relationship Id="rId6" Type="http://schemas.openxmlformats.org/officeDocument/2006/relationships/hyperlink" Target="https://www.marciabartusiak.com/uploads/8/5/8/9/8589314/universe_surprises.pdf" TargetMode="External"/><Relationship Id="rId5" Type="http://schemas.openxmlformats.org/officeDocument/2006/relationships/hyperlink" Target="https://www.marciabartusiak.com/uploads/8/5/8/9/8589314/xrays_expose_sky.pdf" TargetMode="External"/><Relationship Id="rId4" Type="http://schemas.openxmlformats.org/officeDocument/2006/relationships/hyperlink" Target="https://www.marciabartusiak.com/uploads/8/5/8/9/8589314/eye_on_stars.pdf"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theguardian.com/world/2020/apr/22/microplastics-found-for-first-time-in-antarctic-ice-where-krill-source-food"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www.smithsonianmag.com/arts-culture/evolution-world-tour-the-cradle-of-humankind-south-africa-5940184/" TargetMode="External"/><Relationship Id="rId5" Type="http://schemas.openxmlformats.org/officeDocument/2006/relationships/hyperlink" Target="https://science.sciencemag.org/content/368/6486/eaaw7293" TargetMode="External"/><Relationship Id="rId4" Type="http://schemas.openxmlformats.org/officeDocument/2006/relationships/hyperlink" Target="https://www.britannica.com/science/orthogenesis"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poynter.org/about/"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mailto:truthometer@politifact.com"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coronavirus disease 2019 (COVID-19) pandemic has sparked an explosion in biological and medical research worldwide, with more than 30,000 COVID- 19 PubMed-indexed publications and 6200 </a:t>
            </a:r>
            <a:r>
              <a:rPr lang="en-US" sz="1200" b="0" i="0" kern="1200" dirty="0" err="1">
                <a:solidFill>
                  <a:schemeClr val="tx1"/>
                </a:solidFill>
                <a:effectLst/>
                <a:latin typeface="+mn-lt"/>
                <a:ea typeface="+mn-ea"/>
                <a:cs typeface="+mn-cs"/>
              </a:rPr>
              <a:t>medRxiv</a:t>
            </a:r>
            <a:r>
              <a:rPr lang="en-US" sz="1200" b="0" i="0" kern="1200" dirty="0">
                <a:solidFill>
                  <a:schemeClr val="tx1"/>
                </a:solidFill>
                <a:effectLst/>
                <a:latin typeface="+mn-lt"/>
                <a:ea typeface="+mn-ea"/>
                <a:cs typeface="+mn-cs"/>
              </a:rPr>
              <a:t> and </a:t>
            </a:r>
            <a:r>
              <a:rPr lang="en-US" sz="1200" b="0" i="0" kern="1200" dirty="0" err="1">
                <a:solidFill>
                  <a:schemeClr val="tx1"/>
                </a:solidFill>
                <a:effectLst/>
                <a:latin typeface="+mn-lt"/>
                <a:ea typeface="+mn-ea"/>
                <a:cs typeface="+mn-cs"/>
              </a:rPr>
              <a:t>bioRxiv</a:t>
            </a:r>
            <a:r>
              <a:rPr lang="en-US" sz="1200" b="0" i="0" kern="1200" dirty="0">
                <a:solidFill>
                  <a:schemeClr val="tx1"/>
                </a:solidFill>
                <a:effectLst/>
                <a:latin typeface="+mn-lt"/>
                <a:ea typeface="+mn-ea"/>
                <a:cs typeface="+mn-cs"/>
              </a:rPr>
              <a:t> preprints this year as of July 9th, 2020.</a:t>
            </a:r>
            <a:r>
              <a:rPr lang="en-US" sz="1200" b="0" i="0" u="none" strike="noStrike" kern="1200" baseline="30000" dirty="0">
                <a:solidFill>
                  <a:schemeClr val="tx1"/>
                </a:solidFill>
                <a:effectLst/>
                <a:latin typeface="+mn-lt"/>
                <a:ea typeface="+mn-ea"/>
                <a:cs typeface="+mn-cs"/>
                <a:hlinkClick r:id="rId3"/>
              </a:rPr>
              <a:t>1</a:t>
            </a:r>
            <a:endParaRPr lang="en-US" sz="1200" b="0" i="0" kern="1200" dirty="0">
              <a:solidFill>
                <a:schemeClr val="tx1"/>
              </a:solidFill>
              <a:effectLst/>
              <a:latin typeface="+mn-lt"/>
              <a:ea typeface="+mn-ea"/>
              <a:cs typeface="+mn-cs"/>
            </a:endParaRPr>
          </a:p>
          <a:p>
            <a:r>
              <a:rPr lang="en-US" sz="1200" b="0" i="0" kern="1200" baseline="30000" dirty="0">
                <a:solidFill>
                  <a:schemeClr val="tx1"/>
                </a:solidFill>
                <a:effectLst/>
                <a:latin typeface="+mn-lt"/>
                <a:ea typeface="+mn-ea"/>
                <a:cs typeface="+mn-cs"/>
              </a:rPr>
              <a:t>,</a:t>
            </a:r>
            <a:r>
              <a:rPr lang="en-US" sz="1200" b="0" i="0" u="none" strike="noStrike" kern="1200" baseline="30000" dirty="0">
                <a:solidFill>
                  <a:schemeClr val="tx1"/>
                </a:solidFill>
                <a:effectLst/>
                <a:latin typeface="+mn-lt"/>
                <a:ea typeface="+mn-ea"/>
                <a:cs typeface="+mn-cs"/>
                <a:hlinkClick r:id="rId4"/>
              </a:rPr>
              <a:t>2</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 However, while immediate access to the latest research is undoubtedly crucial in combating this pandemic, the scientific community must be wary of the potential tradeoff between quantity and quality. In this letter, we discuss the implications of this surge in the rate of publications and suggest measures to minimize undesirable consequences.</a:t>
            </a:r>
            <a:endParaRPr lang="en-US" dirty="0"/>
          </a:p>
        </p:txBody>
      </p:sp>
      <p:sp>
        <p:nvSpPr>
          <p:cNvPr id="4" name="Slide Number Placeholder 3"/>
          <p:cNvSpPr>
            <a:spLocks noGrp="1"/>
          </p:cNvSpPr>
          <p:nvPr>
            <p:ph type="sldNum" sz="quarter" idx="5"/>
          </p:nvPr>
        </p:nvSpPr>
        <p:spPr/>
        <p:txBody>
          <a:bodyPr/>
          <a:lstStyle/>
          <a:p>
            <a:fld id="{8181E664-0620-8540-AEDA-E8675DC083B1}" type="slidenum">
              <a:rPr lang="en-US" smtClean="0"/>
              <a:t>18</a:t>
            </a:fld>
            <a:endParaRPr lang="en-US"/>
          </a:p>
        </p:txBody>
      </p:sp>
    </p:spTree>
    <p:extLst>
      <p:ext uri="{BB962C8B-B14F-4D97-AF65-F5344CB8AC3E}">
        <p14:creationId xmlns:p14="http://schemas.microsoft.com/office/powerpoint/2010/main" val="11827840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81E664-0620-8540-AEDA-E8675DC083B1}" type="slidenum">
              <a:rPr lang="en-US" smtClean="0"/>
              <a:t>19</a:t>
            </a:fld>
            <a:endParaRPr lang="en-US"/>
          </a:p>
        </p:txBody>
      </p:sp>
    </p:spTree>
    <p:extLst>
      <p:ext uri="{BB962C8B-B14F-4D97-AF65-F5344CB8AC3E}">
        <p14:creationId xmlns:p14="http://schemas.microsoft.com/office/powerpoint/2010/main" val="10408265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Marcia Bartusiak </a:t>
            </a:r>
            <a:r>
              <a:rPr lang="en-US" sz="1200" b="0" i="0" kern="1200" dirty="0">
                <a:solidFill>
                  <a:schemeClr val="tx1"/>
                </a:solidFill>
                <a:effectLst/>
                <a:latin typeface="+mn-lt"/>
                <a:ea typeface="+mn-ea"/>
                <a:cs typeface="+mn-cs"/>
              </a:rPr>
              <a:t>is an award-winning science journalist, author and Professor of Science Writing at MIT. She has written on astronomy for about four decades, with features in </a:t>
            </a:r>
            <a:r>
              <a:rPr lang="en-US" sz="1200" b="0" i="0" u="none" strike="noStrike" kern="1200" dirty="0">
                <a:solidFill>
                  <a:schemeClr val="tx1"/>
                </a:solidFill>
                <a:effectLst/>
                <a:latin typeface="+mn-lt"/>
                <a:ea typeface="+mn-ea"/>
                <a:cs typeface="+mn-cs"/>
                <a:hlinkClick r:id="rId3"/>
              </a:rPr>
              <a:t>Discover</a:t>
            </a:r>
            <a:r>
              <a:rPr lang="en-US" sz="1200" b="0" i="0"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4"/>
              </a:rPr>
              <a:t>Science</a:t>
            </a:r>
            <a:r>
              <a:rPr lang="en-US" sz="1200" b="0" i="0"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5"/>
              </a:rPr>
              <a:t>Smithsonian</a:t>
            </a:r>
            <a:r>
              <a:rPr lang="en-US" sz="1200" b="0" i="0"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6"/>
              </a:rPr>
              <a:t>Astronomy</a:t>
            </a:r>
            <a:r>
              <a:rPr lang="en-US" sz="1200" b="0" i="0" kern="1200" dirty="0">
                <a:solidFill>
                  <a:schemeClr val="tx1"/>
                </a:solidFill>
                <a:effectLst/>
                <a:latin typeface="+mn-lt"/>
                <a:ea typeface="+mn-ea"/>
                <a:cs typeface="+mn-cs"/>
              </a:rPr>
              <a:t> and </a:t>
            </a:r>
            <a:r>
              <a:rPr lang="en-US" sz="1200" b="0" i="0" u="none" strike="noStrike" kern="1200" dirty="0">
                <a:solidFill>
                  <a:schemeClr val="tx1"/>
                </a:solidFill>
                <a:effectLst/>
                <a:latin typeface="+mn-lt"/>
                <a:ea typeface="+mn-ea"/>
                <a:cs typeface="+mn-cs"/>
                <a:hlinkClick r:id="rId7"/>
              </a:rPr>
              <a:t>National Geographic</a:t>
            </a:r>
            <a:r>
              <a:rPr lang="en-US" sz="1200" b="0" i="0" kern="1200" dirty="0">
                <a:solidFill>
                  <a:schemeClr val="tx1"/>
                </a:solidFill>
                <a:effectLst/>
                <a:latin typeface="+mn-lt"/>
                <a:ea typeface="+mn-ea"/>
                <a:cs typeface="+mn-cs"/>
              </a:rPr>
              <a:t>. In her interview, she shares some insights into her career, hoping to provide some food for thought for aspiring scientists and science writers: https://</a:t>
            </a:r>
            <a:r>
              <a:rPr lang="en-US" sz="1200" b="0" i="0" kern="1200" dirty="0" err="1">
                <a:solidFill>
                  <a:schemeClr val="tx1"/>
                </a:solidFill>
                <a:effectLst/>
                <a:latin typeface="+mn-lt"/>
                <a:ea typeface="+mn-ea"/>
                <a:cs typeface="+mn-cs"/>
              </a:rPr>
              <a:t>ecrcommunity.plos.org</a:t>
            </a:r>
            <a:r>
              <a:rPr lang="en-US" sz="1200" b="0" i="0" kern="1200" dirty="0">
                <a:solidFill>
                  <a:schemeClr val="tx1"/>
                </a:solidFill>
                <a:effectLst/>
                <a:latin typeface="+mn-lt"/>
                <a:ea typeface="+mn-ea"/>
                <a:cs typeface="+mn-cs"/>
              </a:rPr>
              <a:t>/2018/01/23/take-the-strange-and-make-it-familiar-advice-on-science-writing/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While conspiracies, fake news, disinformation are fueling public fears, science and professional reporting of science news are aiming to eliminate the fear factor and open their minds for true facts. </a:t>
            </a:r>
            <a:endParaRPr lang="en-US" i="0" dirty="0"/>
          </a:p>
        </p:txBody>
      </p:sp>
      <p:sp>
        <p:nvSpPr>
          <p:cNvPr id="4" name="Slide Number Placeholder 3"/>
          <p:cNvSpPr>
            <a:spLocks noGrp="1"/>
          </p:cNvSpPr>
          <p:nvPr>
            <p:ph type="sldNum" sz="quarter" idx="5"/>
          </p:nvPr>
        </p:nvSpPr>
        <p:spPr/>
        <p:txBody>
          <a:bodyPr/>
          <a:lstStyle/>
          <a:p>
            <a:fld id="{8181E664-0620-8540-AEDA-E8675DC083B1}" type="slidenum">
              <a:rPr lang="en-US" smtClean="0"/>
              <a:t>20</a:t>
            </a:fld>
            <a:endParaRPr lang="en-US"/>
          </a:p>
        </p:txBody>
      </p:sp>
    </p:spTree>
    <p:extLst>
      <p:ext uri="{BB962C8B-B14F-4D97-AF65-F5344CB8AC3E}">
        <p14:creationId xmlns:p14="http://schemas.microsoft.com/office/powerpoint/2010/main" val="9286044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81E664-0620-8540-AEDA-E8675DC083B1}" type="slidenum">
              <a:rPr lang="en-US" smtClean="0"/>
              <a:t>23</a:t>
            </a:fld>
            <a:endParaRPr lang="en-US"/>
          </a:p>
        </p:txBody>
      </p:sp>
    </p:spTree>
    <p:extLst>
      <p:ext uri="{BB962C8B-B14F-4D97-AF65-F5344CB8AC3E}">
        <p14:creationId xmlns:p14="http://schemas.microsoft.com/office/powerpoint/2010/main" val="17576011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a28579d069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a28579d069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sz="1200" b="1" i="0" kern="1200" dirty="0">
              <a:solidFill>
                <a:srgbClr val="FF0000"/>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0" i="0" kern="1200" dirty="0">
                <a:solidFill>
                  <a:srgbClr val="FF0000"/>
                </a:solidFill>
                <a:effectLst/>
                <a:latin typeface="+mn-lt"/>
                <a:ea typeface="+mn-ea"/>
                <a:cs typeface="+mn-cs"/>
              </a:rPr>
              <a:t>Journals, other media channels, scientists, universities, etc.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1" i="0" kern="1200" dirty="0">
                <a:solidFill>
                  <a:srgbClr val="FF0000"/>
                </a:solidFill>
                <a:effectLst/>
                <a:latin typeface="+mn-lt"/>
                <a:ea typeface="+mn-ea"/>
                <a:cs typeface="+mn-cs"/>
              </a:rPr>
              <a:t>Be in constant contact to them. Always be ready.</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sz="1200" b="0" i="0" kern="1200" dirty="0">
              <a:solidFill>
                <a:srgbClr val="FF0000"/>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1" dirty="0">
                <a:latin typeface="Constantia" panose="02030602050306030303" pitchFamily="18" charset="0"/>
              </a:rPr>
              <a:t>It’s not everyday that NASA’s Perseverance rover successfully touches the surface of Mars.</a:t>
            </a:r>
            <a:r>
              <a:rPr lang="en-US" sz="1200" dirty="0">
                <a:latin typeface="Constantia" panose="02030602050306030303" pitchFamily="18" charset="0"/>
              </a:rPr>
              <a:t> There is so much more… some of the stories are not so excited, but might be equally important. So, look carefully. And here are some examples.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sz="1200" b="1" i="0" kern="1200" dirty="0">
              <a:solidFill>
                <a:srgbClr val="FF0000"/>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1" i="0" kern="1200" dirty="0">
                <a:solidFill>
                  <a:srgbClr val="FF0000"/>
                </a:solidFill>
                <a:effectLst/>
                <a:latin typeface="+mn-lt"/>
                <a:ea typeface="+mn-ea"/>
                <a:cs typeface="+mn-cs"/>
              </a:rPr>
              <a:t>Companies Develop Covid-19 Vaccines in Record Time: </a:t>
            </a:r>
            <a:br>
              <a:rPr lang="en-US" sz="1200" b="1" i="0" kern="1200" dirty="0">
                <a:solidFill>
                  <a:srgbClr val="FF0000"/>
                </a:solidFill>
                <a:effectLst/>
                <a:latin typeface="+mn-lt"/>
                <a:ea typeface="+mn-ea"/>
                <a:cs typeface="+mn-cs"/>
              </a:rPr>
            </a:br>
            <a:r>
              <a:rPr lang="en-US" sz="1200" dirty="0">
                <a:latin typeface="Constantia" panose="02030602050306030303" pitchFamily="18" charset="0"/>
              </a:rPr>
              <a:t>While we all heard news related to development and distribution of COVID-19 vaccines, in 2020 there were much more in scientific arena going on. </a:t>
            </a:r>
            <a:endParaRPr lang="en-US" sz="1200" b="0" i="0" kern="1200" dirty="0">
              <a:solidFill>
                <a:srgbClr val="FF0000"/>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sz="1200" b="1"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1" i="0" kern="1200" dirty="0">
                <a:solidFill>
                  <a:schemeClr val="tx1"/>
                </a:solidFill>
                <a:effectLst/>
                <a:latin typeface="+mn-lt"/>
                <a:ea typeface="+mn-ea"/>
                <a:cs typeface="+mn-cs"/>
              </a:rPr>
              <a:t>Microplastics Invade the Furthest Reaches of the Globe: </a:t>
            </a:r>
            <a:br>
              <a:rPr lang="en-US" sz="1200" b="1"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scientists published several studies showing that the amount of microplastic is much greater than previously thought and the reach is much further than previously documented. In April, researchers documented </a:t>
            </a:r>
            <a:r>
              <a:rPr lang="en-US" sz="1200" b="1" i="0" kern="1200" dirty="0">
                <a:solidFill>
                  <a:schemeClr val="tx1"/>
                </a:solidFill>
                <a:effectLst/>
                <a:latin typeface="+mn-lt"/>
                <a:ea typeface="+mn-ea"/>
                <a:cs typeface="+mn-cs"/>
              </a:rPr>
              <a:t>microplastics in</a:t>
            </a:r>
            <a:r>
              <a:rPr lang="en-US" sz="1200" b="1" i="0" u="none" strike="noStrike" kern="1200" dirty="0">
                <a:solidFill>
                  <a:schemeClr val="tx1"/>
                </a:solidFill>
                <a:effectLst/>
                <a:latin typeface="+mn-lt"/>
                <a:ea typeface="+mn-ea"/>
                <a:cs typeface="+mn-cs"/>
                <a:hlinkClick r:id="rId3"/>
              </a:rPr>
              <a:t> Antarctic sea ice</a:t>
            </a:r>
            <a:r>
              <a:rPr lang="en-US" sz="1200" b="1"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for the first time. </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sz="1200" b="1"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1" i="0" kern="1200" dirty="0">
                <a:solidFill>
                  <a:schemeClr val="tx1"/>
                </a:solidFill>
                <a:effectLst/>
                <a:latin typeface="+mn-lt"/>
                <a:ea typeface="+mn-ea"/>
                <a:cs typeface="+mn-cs"/>
              </a:rPr>
              <a:t>Three Different Early Humans May Have Lived Together in South Africa: </a:t>
            </a:r>
            <a:r>
              <a:rPr lang="en-US" sz="1200" b="0" i="0" kern="1200" dirty="0">
                <a:solidFill>
                  <a:schemeClr val="tx1"/>
                </a:solidFill>
                <a:effectLst/>
                <a:latin typeface="+mn-lt"/>
                <a:ea typeface="+mn-ea"/>
                <a:cs typeface="+mn-cs"/>
              </a:rPr>
              <a:t>Despite being widely discredited in modern archaeology, </a:t>
            </a:r>
            <a:r>
              <a:rPr lang="en-US" sz="1200" b="0" i="0" u="none" strike="noStrike" kern="1200" dirty="0">
                <a:solidFill>
                  <a:schemeClr val="tx1"/>
                </a:solidFill>
                <a:effectLst/>
                <a:latin typeface="+mn-lt"/>
                <a:ea typeface="+mn-ea"/>
                <a:cs typeface="+mn-cs"/>
                <a:hlinkClick r:id="rId4"/>
              </a:rPr>
              <a:t>orthogenesis</a:t>
            </a:r>
            <a:r>
              <a:rPr lang="en-US" sz="1200" b="0" i="0" kern="1200" dirty="0">
                <a:solidFill>
                  <a:schemeClr val="tx1"/>
                </a:solidFill>
                <a:effectLst/>
                <a:latin typeface="+mn-lt"/>
                <a:ea typeface="+mn-ea"/>
                <a:cs typeface="+mn-cs"/>
              </a:rPr>
              <a:t>—the theory that </a:t>
            </a:r>
            <a:r>
              <a:rPr lang="en-US" sz="1200" b="1" i="0" kern="1200" dirty="0">
                <a:solidFill>
                  <a:schemeClr val="tx1"/>
                </a:solidFill>
                <a:effectLst/>
                <a:latin typeface="+mn-lt"/>
                <a:ea typeface="+mn-ea"/>
                <a:cs typeface="+mn-cs"/>
              </a:rPr>
              <a:t>species evolv</a:t>
            </a:r>
            <a:r>
              <a:rPr lang="en-US" sz="1200" b="0" i="0" kern="1200" dirty="0">
                <a:solidFill>
                  <a:schemeClr val="tx1"/>
                </a:solidFill>
                <a:effectLst/>
                <a:latin typeface="+mn-lt"/>
                <a:ea typeface="+mn-ea"/>
                <a:cs typeface="+mn-cs"/>
              </a:rPr>
              <a:t>e in neat succession, with new species replacing extinct species without much overlap—still looms large in the public understanding of </a:t>
            </a:r>
            <a:r>
              <a:rPr lang="en-US" sz="1200" b="1" i="0" kern="1200" dirty="0">
                <a:solidFill>
                  <a:schemeClr val="tx1"/>
                </a:solidFill>
                <a:effectLst/>
                <a:latin typeface="+mn-lt"/>
                <a:ea typeface="+mn-ea"/>
                <a:cs typeface="+mn-cs"/>
              </a:rPr>
              <a:t>human evolution. </a:t>
            </a:r>
            <a:r>
              <a:rPr lang="en-US" sz="1200" b="0" i="0" kern="1200" dirty="0">
                <a:solidFill>
                  <a:schemeClr val="tx1"/>
                </a:solidFill>
                <a:effectLst/>
                <a:latin typeface="+mn-lt"/>
                <a:ea typeface="+mn-ea"/>
                <a:cs typeface="+mn-cs"/>
              </a:rPr>
              <a:t>Researchers now say that evolution may have looked more like a scene </a:t>
            </a:r>
            <a:r>
              <a:rPr lang="en-US" sz="1200" b="0" i="0" u="none" strike="noStrike" kern="1200" dirty="0">
                <a:solidFill>
                  <a:schemeClr val="tx1"/>
                </a:solidFill>
                <a:effectLst/>
                <a:latin typeface="+mn-lt"/>
                <a:ea typeface="+mn-ea"/>
                <a:cs typeface="+mn-cs"/>
                <a:hlinkClick r:id="rId5"/>
              </a:rPr>
              <a:t>first described in April this year</a:t>
            </a:r>
            <a:r>
              <a:rPr lang="en-US" sz="1200" b="0" i="0" kern="1200" dirty="0">
                <a:solidFill>
                  <a:schemeClr val="tx1"/>
                </a:solidFill>
                <a:effectLst/>
                <a:latin typeface="+mn-lt"/>
                <a:ea typeface="+mn-ea"/>
                <a:cs typeface="+mn-cs"/>
              </a:rPr>
              <a:t>, where three different species of possible human ancestors lived together in the same ancient cave in South Africa’s </a:t>
            </a:r>
            <a:r>
              <a:rPr lang="en-US" sz="1200" b="0" i="0" u="none" strike="noStrike" kern="1200" dirty="0">
                <a:solidFill>
                  <a:schemeClr val="tx1"/>
                </a:solidFill>
                <a:effectLst/>
                <a:latin typeface="+mn-lt"/>
                <a:ea typeface="+mn-ea"/>
                <a:cs typeface="+mn-cs"/>
                <a:hlinkClick r:id="rId6"/>
              </a:rPr>
              <a:t>Cradle of Humanity</a:t>
            </a:r>
            <a:r>
              <a:rPr lang="en-US" sz="1200" b="0" i="0" kern="1200" dirty="0">
                <a:solidFill>
                  <a:schemeClr val="tx1"/>
                </a:solidFill>
                <a:effectLst/>
                <a:latin typeface="+mn-lt"/>
                <a:ea typeface="+mn-ea"/>
                <a:cs typeface="+mn-cs"/>
              </a:rPr>
              <a:t>. </a:t>
            </a:r>
            <a:endParaRPr lang="en-US" sz="1200" b="1"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sz="1200" b="1"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1" i="0" kern="1200" dirty="0">
                <a:solidFill>
                  <a:schemeClr val="tx1"/>
                </a:solidFill>
                <a:effectLst/>
                <a:latin typeface="+mn-lt"/>
                <a:ea typeface="+mn-ea"/>
                <a:cs typeface="+mn-cs"/>
              </a:rPr>
              <a:t>Dinosaurs also had cancer: </a:t>
            </a:r>
            <a:r>
              <a:rPr lang="en-US" sz="1200" b="0" i="0" kern="1200" dirty="0">
                <a:solidFill>
                  <a:schemeClr val="tx1"/>
                </a:solidFill>
                <a:effectLst/>
                <a:latin typeface="+mn-lt"/>
                <a:ea typeface="+mn-ea"/>
                <a:cs typeface="+mn-cs"/>
              </a:rPr>
              <a:t>And in the case of a particular </a:t>
            </a:r>
            <a:r>
              <a:rPr lang="en-US" sz="1200" b="1" i="0" kern="1200" dirty="0">
                <a:solidFill>
                  <a:schemeClr val="tx1"/>
                </a:solidFill>
                <a:effectLst/>
                <a:latin typeface="+mn-lt"/>
                <a:ea typeface="+mn-ea"/>
                <a:cs typeface="+mn-cs"/>
              </a:rPr>
              <a:t>bone found in the roughly 75 million-year-old rock of Alberta, </a:t>
            </a:r>
            <a:r>
              <a:rPr lang="en-US" sz="1200" b="0" i="0" kern="1200" dirty="0">
                <a:solidFill>
                  <a:schemeClr val="tx1"/>
                </a:solidFill>
                <a:effectLst/>
                <a:latin typeface="+mn-lt"/>
                <a:ea typeface="+mn-ea"/>
                <a:cs typeface="+mn-cs"/>
              </a:rPr>
              <a:t>a medical examination has revealed that dinosaurs suffered from </a:t>
            </a:r>
            <a:r>
              <a:rPr lang="en-US" sz="1200" b="1" i="0" kern="1200" dirty="0">
                <a:solidFill>
                  <a:schemeClr val="tx1"/>
                </a:solidFill>
                <a:effectLst/>
                <a:latin typeface="+mn-lt"/>
                <a:ea typeface="+mn-ea"/>
                <a:cs typeface="+mn-cs"/>
              </a:rPr>
              <a:t>a cancer that afflicts humans today</a:t>
            </a:r>
            <a:r>
              <a:rPr lang="en-US" sz="1200" b="0" i="0" kern="1200" dirty="0">
                <a:solidFill>
                  <a:schemeClr val="tx1"/>
                </a:solidFill>
                <a:effectLst/>
                <a:latin typeface="+mn-lt"/>
                <a:ea typeface="+mn-ea"/>
                <a:cs typeface="+mn-cs"/>
              </a:rPr>
              <a:t>. In the end, the experts arrived at a diagnosis of </a:t>
            </a:r>
            <a:r>
              <a:rPr lang="en-US" sz="1200" b="1" i="0" kern="1200" dirty="0">
                <a:solidFill>
                  <a:schemeClr val="tx1"/>
                </a:solidFill>
                <a:effectLst/>
                <a:latin typeface="+mn-lt"/>
                <a:ea typeface="+mn-ea"/>
                <a:cs typeface="+mn-cs"/>
              </a:rPr>
              <a:t>osteosarcoma–a malignant bone cancer </a:t>
            </a:r>
            <a:r>
              <a:rPr lang="en-US" sz="1200" b="0" i="0" kern="1200" dirty="0">
                <a:solidFill>
                  <a:schemeClr val="tx1"/>
                </a:solidFill>
                <a:effectLst/>
                <a:latin typeface="+mn-lt"/>
                <a:ea typeface="+mn-ea"/>
                <a:cs typeface="+mn-cs"/>
              </a:rPr>
              <a:t>that afflicts about 3.4 out of every million people worldwide. The team’s new study, </a:t>
            </a:r>
            <a:r>
              <a:rPr lang="en-US" sz="1200" b="1" i="0" kern="1200" dirty="0">
                <a:solidFill>
                  <a:schemeClr val="tx1"/>
                </a:solidFill>
                <a:effectLst/>
                <a:latin typeface="+mn-lt"/>
                <a:ea typeface="+mn-ea"/>
                <a:cs typeface="+mn-cs"/>
              </a:rPr>
              <a:t>published in </a:t>
            </a:r>
            <a:r>
              <a:rPr lang="en-US" sz="1200" b="1" i="1" kern="1200" dirty="0">
                <a:solidFill>
                  <a:schemeClr val="tx1"/>
                </a:solidFill>
                <a:effectLst/>
                <a:latin typeface="+mn-lt"/>
                <a:ea typeface="+mn-ea"/>
                <a:cs typeface="+mn-cs"/>
              </a:rPr>
              <a:t>The Lancet</a:t>
            </a:r>
            <a:r>
              <a:rPr lang="en-US" sz="1200" b="0" i="0" kern="120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provides the most detailed evidence yet for cancer in a dinosaur</a:t>
            </a:r>
            <a:r>
              <a:rPr lang="en-US" sz="1200" b="0" i="0" kern="1200" dirty="0">
                <a:solidFill>
                  <a:schemeClr val="tx1"/>
                </a:solidFill>
                <a:effectLst/>
                <a:latin typeface="+mn-lt"/>
                <a:ea typeface="+mn-ea"/>
                <a:cs typeface="+mn-cs"/>
              </a:rPr>
              <a:t>. Other paleontologists have found cancer in dinosaur bones before, but, Evans notes, this is the first time a malignant cancer has been confirmed through multiple lines of evidence.</a:t>
            </a:r>
          </a:p>
          <a:p>
            <a:endParaRPr lang="en-US" dirty="0"/>
          </a:p>
        </p:txBody>
      </p:sp>
      <p:sp>
        <p:nvSpPr>
          <p:cNvPr id="4" name="Slide Number Placeholder 3"/>
          <p:cNvSpPr>
            <a:spLocks noGrp="1"/>
          </p:cNvSpPr>
          <p:nvPr>
            <p:ph type="sldNum" sz="quarter" idx="5"/>
          </p:nvPr>
        </p:nvSpPr>
        <p:spPr/>
        <p:txBody>
          <a:bodyPr/>
          <a:lstStyle/>
          <a:p>
            <a:fld id="{8181E664-0620-8540-AEDA-E8675DC083B1}" type="slidenum">
              <a:rPr lang="en-US" smtClean="0"/>
              <a:t>6</a:t>
            </a:fld>
            <a:endParaRPr lang="en-US"/>
          </a:p>
        </p:txBody>
      </p:sp>
    </p:spTree>
    <p:extLst>
      <p:ext uri="{BB962C8B-B14F-4D97-AF65-F5344CB8AC3E}">
        <p14:creationId xmlns:p14="http://schemas.microsoft.com/office/powerpoint/2010/main" val="16749695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81E664-0620-8540-AEDA-E8675DC083B1}" type="slidenum">
              <a:rPr lang="en-US" smtClean="0"/>
              <a:t>7</a:t>
            </a:fld>
            <a:endParaRPr lang="en-US"/>
          </a:p>
        </p:txBody>
      </p:sp>
    </p:spTree>
    <p:extLst>
      <p:ext uri="{BB962C8B-B14F-4D97-AF65-F5344CB8AC3E}">
        <p14:creationId xmlns:p14="http://schemas.microsoft.com/office/powerpoint/2010/main" val="11743592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Tx/>
              <a:buChar char="-"/>
            </a:pPr>
            <a:r>
              <a:rPr lang="en-US" dirty="0"/>
              <a:t>So, different kind and scale science stories can be interesting and important. However, when you believe you have found one – it is crucial to start checking facts and verify information. And in the time of “</a:t>
            </a:r>
            <a:r>
              <a:rPr lang="en-US" dirty="0" err="1"/>
              <a:t>infodemics</a:t>
            </a:r>
            <a:r>
              <a:rPr lang="en-US" dirty="0"/>
              <a:t>” this gains even more importance. First, because we need to be sure that our story is true and we are not spreading fake or misleading information. Second of all, because we are responsible for what we communicate and we have knowledge how to do it in a professional way.</a:t>
            </a:r>
          </a:p>
          <a:p>
            <a:pPr marL="171450" indent="-171450">
              <a:buFontTx/>
              <a:buChar char="-"/>
            </a:pPr>
            <a:endParaRPr lang="en-US"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While we do have plenty of ways to verify information, we should start by finding, contacting or reading a primary source. In many cases it is science article. So now, lets stop here for a moment. While we all more or less know the structure of scientific article, do we really know where to look for the most important information? </a:t>
            </a:r>
            <a:r>
              <a:rPr lang="en-US" b="1" dirty="0"/>
              <a:t>QUESTION TO THE STUDENTS: How do you think journalists should read the scientific article? What parts are most important? Why?</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b="1"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1" dirty="0"/>
              <a:t>Its not only about the abstract: </a:t>
            </a:r>
            <a:r>
              <a:rPr lang="en-US" b="0" dirty="0"/>
              <a:t>other parts are also important: questions to ask while reading: 1) is the study peer-reviewed?; 2) When the study was published and performed?; 3) What is the sample size and can you do any assumptions about the population in general from the sample?; 4) What is the </a:t>
            </a:r>
            <a:r>
              <a:rPr lang="en-US" b="0" dirty="0" err="1"/>
              <a:t>reasearch</a:t>
            </a:r>
            <a:r>
              <a:rPr lang="en-US" b="0" dirty="0"/>
              <a:t> design and methods – talk about them in your popular science piece – educate your audience; 5) what is the contribution to the field?; 6) who conducted the study - institution, group, researcher – who are they and if they have previous experience?; 7) who funded the research – are there any conflicts of interest?; 8) what are the limitations of the study? 9) put the research in the general context? What does it mean?</a:t>
            </a:r>
            <a:endParaRPr lang="en-US" b="1" dirty="0"/>
          </a:p>
          <a:p>
            <a:pPr marL="171450" indent="-171450">
              <a:buFontTx/>
              <a:buChar char="-"/>
            </a:pPr>
            <a:endParaRPr lang="en-US" dirty="0"/>
          </a:p>
          <a:p>
            <a:pPr marL="171450" indent="-171450">
              <a:buFontTx/>
              <a:buChar char="-"/>
            </a:pPr>
            <a:r>
              <a:rPr lang="en-US" dirty="0"/>
              <a:t>Thanks to the new internet based technologies we also have plenty of tools and ways to check our facts. </a:t>
            </a: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8181E664-0620-8540-AEDA-E8675DC083B1}" type="slidenum">
              <a:rPr lang="en-US" smtClean="0"/>
              <a:t>8</a:t>
            </a:fld>
            <a:endParaRPr lang="en-US"/>
          </a:p>
        </p:txBody>
      </p:sp>
    </p:spTree>
    <p:extLst>
      <p:ext uri="{BB962C8B-B14F-4D97-AF65-F5344CB8AC3E}">
        <p14:creationId xmlns:p14="http://schemas.microsoft.com/office/powerpoint/2010/main" val="42223298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err="1"/>
              <a:t>Politifact</a:t>
            </a:r>
            <a:r>
              <a:rPr lang="en-US" b="1" dirty="0"/>
              <a:t>: </a:t>
            </a:r>
          </a:p>
          <a:p>
            <a:r>
              <a:rPr lang="en-US" sz="1200" b="0" i="0" kern="1200" dirty="0">
                <a:solidFill>
                  <a:schemeClr val="tx1"/>
                </a:solidFill>
                <a:effectLst/>
                <a:latin typeface="+mn-lt"/>
                <a:ea typeface="+mn-ea"/>
                <a:cs typeface="+mn-cs"/>
              </a:rPr>
              <a:t>PolitiFact is owned by the nonprofit </a:t>
            </a:r>
            <a:r>
              <a:rPr lang="en-US" sz="1200" b="0" i="0" u="none" strike="noStrike" kern="1200" dirty="0">
                <a:solidFill>
                  <a:schemeClr val="tx1"/>
                </a:solidFill>
                <a:effectLst/>
                <a:latin typeface="+mn-lt"/>
                <a:ea typeface="+mn-ea"/>
                <a:cs typeface="+mn-cs"/>
                <a:hlinkClick r:id="rId3"/>
              </a:rPr>
              <a:t>Poynter Institute for Media Studies</a:t>
            </a:r>
            <a:r>
              <a:rPr lang="en-US" sz="1200" b="0" i="0" kern="1200" dirty="0">
                <a:solidFill>
                  <a:schemeClr val="tx1"/>
                </a:solidFill>
                <a:effectLst/>
                <a:latin typeface="+mn-lt"/>
                <a:ea typeface="+mn-ea"/>
                <a:cs typeface="+mn-cs"/>
              </a:rPr>
              <a:t>. PolitiFact had been owned by the </a:t>
            </a:r>
            <a:r>
              <a:rPr lang="en-US" sz="1200" b="0" i="1" kern="1200" dirty="0">
                <a:solidFill>
                  <a:schemeClr val="tx1"/>
                </a:solidFill>
                <a:effectLst/>
                <a:latin typeface="+mn-lt"/>
                <a:ea typeface="+mn-ea"/>
                <a:cs typeface="+mn-cs"/>
              </a:rPr>
              <a:t>Tampa Bay Times</a:t>
            </a:r>
            <a:r>
              <a:rPr lang="en-US" sz="1200" b="0" i="0" kern="1200" dirty="0">
                <a:solidFill>
                  <a:schemeClr val="tx1"/>
                </a:solidFill>
                <a:effectLst/>
                <a:latin typeface="+mn-lt"/>
                <a:ea typeface="+mn-ea"/>
                <a:cs typeface="+mn-cs"/>
              </a:rPr>
              <a:t>, but in 2018 direct ownership of PolitiFact was transferred from the </a:t>
            </a:r>
            <a:r>
              <a:rPr lang="en-US" sz="1200" b="0" i="1" kern="1200" dirty="0">
                <a:solidFill>
                  <a:schemeClr val="tx1"/>
                </a:solidFill>
                <a:effectLst/>
                <a:latin typeface="+mn-lt"/>
                <a:ea typeface="+mn-ea"/>
                <a:cs typeface="+mn-cs"/>
              </a:rPr>
              <a:t>Times</a:t>
            </a:r>
            <a:r>
              <a:rPr lang="en-US" sz="1200" b="0" i="0" kern="1200" dirty="0">
                <a:solidFill>
                  <a:schemeClr val="tx1"/>
                </a:solidFill>
                <a:effectLst/>
                <a:latin typeface="+mn-lt"/>
                <a:ea typeface="+mn-ea"/>
                <a:cs typeface="+mn-cs"/>
              </a:rPr>
              <a:t> to Poynter, which is the newspaper’s parent company. </a:t>
            </a:r>
            <a:r>
              <a:rPr lang="en-US" sz="1200" b="1" i="0" kern="1200" dirty="0">
                <a:solidFill>
                  <a:schemeClr val="tx1"/>
                </a:solidFill>
                <a:effectLst/>
                <a:latin typeface="+mn-lt"/>
                <a:ea typeface="+mn-ea"/>
                <a:cs typeface="+mn-cs"/>
              </a:rPr>
              <a:t>The move allows PolitiFact to function fully as a not-for-profit national news organization.</a:t>
            </a:r>
          </a:p>
          <a:p>
            <a:endParaRPr lang="en-US" sz="1200" b="1"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 Facebook and </a:t>
            </a:r>
            <a:r>
              <a:rPr lang="en-US" sz="1200" b="0" i="0" kern="1200" dirty="0" err="1">
                <a:solidFill>
                  <a:schemeClr val="tx1"/>
                </a:solidFill>
                <a:effectLst/>
                <a:latin typeface="+mn-lt"/>
                <a:ea typeface="+mn-ea"/>
                <a:cs typeface="+mn-cs"/>
              </a:rPr>
              <a:t>TikTok</a:t>
            </a:r>
            <a:r>
              <a:rPr lang="en-US" sz="1200" b="0" i="0" kern="1200" dirty="0">
                <a:solidFill>
                  <a:schemeClr val="tx1"/>
                </a:solidFill>
                <a:effectLst/>
                <a:latin typeface="+mn-lt"/>
                <a:ea typeface="+mn-ea"/>
                <a:cs typeface="+mn-cs"/>
              </a:rPr>
              <a:t> flag posts that they believe may be factually inaccurate or misleading. PolitiFact fact-checkers examine the posts and provide feedback to the social media companies as to the accuracy of the claims made in the posts. While PolitiFact determines the accuracy of the posts, </a:t>
            </a:r>
            <a:r>
              <a:rPr lang="en-US" sz="1200" b="0" i="0" kern="1200" dirty="0" err="1">
                <a:solidFill>
                  <a:schemeClr val="tx1"/>
                </a:solidFill>
                <a:effectLst/>
                <a:latin typeface="+mn-lt"/>
                <a:ea typeface="+mn-ea"/>
                <a:cs typeface="+mn-cs"/>
              </a:rPr>
              <a:t>TikTok</a:t>
            </a:r>
            <a:r>
              <a:rPr lang="en-US" sz="1200" b="0" i="0" kern="1200" dirty="0">
                <a:solidFill>
                  <a:schemeClr val="tx1"/>
                </a:solidFill>
                <a:effectLst/>
                <a:latin typeface="+mn-lt"/>
                <a:ea typeface="+mn-ea"/>
                <a:cs typeface="+mn-cs"/>
              </a:rPr>
              <a:t> and Facebook decide what, if any, action to take on their platforms.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Each day, PolitiFact journalists look for statements to fact-check. We read transcripts, speeches, news stories, press releases, and campaign brochures. We watch TV and scan social media. Readers send us suggestions via email to </a:t>
            </a:r>
            <a:r>
              <a:rPr lang="en-US" sz="1200" b="0" i="0" u="none" strike="noStrike" kern="1200" dirty="0">
                <a:solidFill>
                  <a:schemeClr val="tx1"/>
                </a:solidFill>
                <a:effectLst/>
                <a:latin typeface="+mn-lt"/>
                <a:ea typeface="+mn-ea"/>
                <a:cs typeface="+mn-cs"/>
                <a:hlinkClick r:id="rId4"/>
              </a:rPr>
              <a:t>truthometer@politifact.com</a:t>
            </a:r>
            <a:r>
              <a:rPr lang="en-US" sz="1200" b="0" i="0" kern="1200" dirty="0">
                <a:solidFill>
                  <a:schemeClr val="tx1"/>
                </a:solidFill>
                <a:effectLst/>
                <a:latin typeface="+mn-lt"/>
                <a:ea typeface="+mn-ea"/>
                <a:cs typeface="+mn-cs"/>
              </a:rPr>
              <a:t>; we often fact-check statements submitted by readers. Because we can't feasibly check all claims, we select the most newsworthy and significant ones.</a:t>
            </a:r>
            <a:endParaRPr lang="en-US" dirty="0"/>
          </a:p>
        </p:txBody>
      </p:sp>
      <p:sp>
        <p:nvSpPr>
          <p:cNvPr id="4" name="Slide Number Placeholder 3"/>
          <p:cNvSpPr>
            <a:spLocks noGrp="1"/>
          </p:cNvSpPr>
          <p:nvPr>
            <p:ph type="sldNum" sz="quarter" idx="5"/>
          </p:nvPr>
        </p:nvSpPr>
        <p:spPr/>
        <p:txBody>
          <a:bodyPr/>
          <a:lstStyle/>
          <a:p>
            <a:fld id="{8181E664-0620-8540-AEDA-E8675DC083B1}" type="slidenum">
              <a:rPr lang="en-US" smtClean="0"/>
              <a:t>9</a:t>
            </a:fld>
            <a:endParaRPr lang="en-US"/>
          </a:p>
        </p:txBody>
      </p:sp>
    </p:spTree>
    <p:extLst>
      <p:ext uri="{BB962C8B-B14F-4D97-AF65-F5344CB8AC3E}">
        <p14:creationId xmlns:p14="http://schemas.microsoft.com/office/powerpoint/2010/main" val="19406273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Today telling about a science to a lay people it is much more that educating, its more about empowering and engaging. So, how do we do it?</a:t>
            </a:r>
          </a:p>
          <a:p>
            <a:endParaRPr lang="en-US" dirty="0"/>
          </a:p>
          <a:p>
            <a:pPr marL="171450" indent="-171450">
              <a:buFontTx/>
              <a:buChar char="-"/>
            </a:pPr>
            <a:r>
              <a:rPr lang="en-US" b="1" dirty="0"/>
              <a:t>Balanced but fair reporting</a:t>
            </a:r>
            <a:r>
              <a:rPr lang="en-US" dirty="0"/>
              <a:t>: a very well know example is climate change consensus. </a:t>
            </a:r>
          </a:p>
          <a:p>
            <a:pPr marL="628650" lvl="1" indent="-171450">
              <a:buFontTx/>
              <a:buChar char="-"/>
            </a:pPr>
            <a:r>
              <a:rPr lang="en-US" dirty="0"/>
              <a:t>While 97% of scientists agree that climate change is happening and is mainly related to human activities. </a:t>
            </a:r>
          </a:p>
          <a:p>
            <a:pPr marL="628650" lvl="1" indent="-171450">
              <a:buFontTx/>
              <a:buChar char="-"/>
            </a:pPr>
            <a:r>
              <a:rPr lang="en-US" dirty="0"/>
              <a:t>Studies of climate change media coverage indicate that media highly misrepresents scientific understanding of man-made global warming: only in 28% of the media coverage global warming in depicted human contribution to global warming as a significant factor, while 72% covered it in a sceptic way. Indeed, very often we can see an article about climate change where issue is discussed interviewing ”experts” from both sides, but are those experts equally important and trustworthy? Who is an expert nowadays? </a:t>
            </a:r>
          </a:p>
          <a:p>
            <a:pPr marL="628650" lvl="1" indent="-171450">
              <a:buFontTx/>
              <a:buChar char="-"/>
            </a:pPr>
            <a:r>
              <a:rPr lang="en-US" dirty="0"/>
              <a:t>And the effects of media coverage are evident on public perception of global warming, -  only 26% of people believe that global warming is happening and related to human activities. So, media coverage is not balanced in a fair way. </a:t>
            </a:r>
          </a:p>
        </p:txBody>
      </p:sp>
      <p:sp>
        <p:nvSpPr>
          <p:cNvPr id="4" name="Slide Number Placeholder 3"/>
          <p:cNvSpPr>
            <a:spLocks noGrp="1"/>
          </p:cNvSpPr>
          <p:nvPr>
            <p:ph type="sldNum" sz="quarter" idx="5"/>
          </p:nvPr>
        </p:nvSpPr>
        <p:spPr/>
        <p:txBody>
          <a:bodyPr/>
          <a:lstStyle/>
          <a:p>
            <a:fld id="{8181E664-0620-8540-AEDA-E8675DC083B1}" type="slidenum">
              <a:rPr lang="en-US" smtClean="0"/>
              <a:t>11</a:t>
            </a:fld>
            <a:endParaRPr lang="en-US"/>
          </a:p>
        </p:txBody>
      </p:sp>
    </p:spTree>
    <p:extLst>
      <p:ext uri="{BB962C8B-B14F-4D97-AF65-F5344CB8AC3E}">
        <p14:creationId xmlns:p14="http://schemas.microsoft.com/office/powerpoint/2010/main" val="9077101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mn-lt"/>
                <a:ea typeface="+mn-ea"/>
                <a:cs typeface="+mn-cs"/>
              </a:rPr>
              <a:t>We recognize that there are differences between the ways journalists and scientists perform their professions, and those differences could serve as barriers for cooperation. Scientists often are wary of the way their work might be presented by journalists. They have seen nuanced research oversimplified or hyped for more dramatic (and sometimes misleading) headlines. At the same time, journalists can be frustrated by scientists who respond to straightforward questions with jargon and are unable or unwilling to explain the essence of their discoveries without caveats and qualifiers.</a:t>
            </a:r>
          </a:p>
          <a:p>
            <a:pPr fontAlgn="base"/>
            <a:r>
              <a:rPr lang="en-US" sz="1200" b="0" i="0" kern="1200" dirty="0">
                <a:solidFill>
                  <a:schemeClr val="tx1"/>
                </a:solidFill>
                <a:effectLst/>
                <a:latin typeface="+mn-lt"/>
                <a:ea typeface="+mn-ea"/>
                <a:cs typeface="+mn-cs"/>
              </a:rPr>
              <a:t>We believe, however, this mistrust is superficial and can be overcome for the benefit of all of society. Scientists and journalists share core aspirations. Both disciplines are about observing the world, questioning the unknown and collecting facts. Both scientists and journalists know their work is built on the work of others and they must find a way to share their discoveries. Scientists may tell their stories in papers they publish to share with their colleagues in the field. Journalists may tell their stories in print, radio or film, often trying to reach as wide an audience as possible. But the mission is the same. Knowledge can only have an impact if others hear about it.</a:t>
            </a:r>
          </a:p>
          <a:p>
            <a:br>
              <a:rPr lang="en-US" dirty="0"/>
            </a:br>
            <a:endParaRPr lang="en-US" dirty="0"/>
          </a:p>
        </p:txBody>
      </p:sp>
      <p:sp>
        <p:nvSpPr>
          <p:cNvPr id="4" name="Slide Number Placeholder 3"/>
          <p:cNvSpPr>
            <a:spLocks noGrp="1"/>
          </p:cNvSpPr>
          <p:nvPr>
            <p:ph type="sldNum" sz="quarter" idx="5"/>
          </p:nvPr>
        </p:nvSpPr>
        <p:spPr/>
        <p:txBody>
          <a:bodyPr/>
          <a:lstStyle/>
          <a:p>
            <a:fld id="{8181E664-0620-8540-AEDA-E8675DC083B1}" type="slidenum">
              <a:rPr lang="en-US" smtClean="0"/>
              <a:t>14</a:t>
            </a:fld>
            <a:endParaRPr lang="en-US"/>
          </a:p>
        </p:txBody>
      </p:sp>
    </p:spTree>
    <p:extLst>
      <p:ext uri="{BB962C8B-B14F-4D97-AF65-F5344CB8AC3E}">
        <p14:creationId xmlns:p14="http://schemas.microsoft.com/office/powerpoint/2010/main" val="12940679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81E664-0620-8540-AEDA-E8675DC083B1}" type="slidenum">
              <a:rPr lang="en-US" smtClean="0"/>
              <a:t>15</a:t>
            </a:fld>
            <a:endParaRPr lang="en-US"/>
          </a:p>
        </p:txBody>
      </p:sp>
    </p:spTree>
    <p:extLst>
      <p:ext uri="{BB962C8B-B14F-4D97-AF65-F5344CB8AC3E}">
        <p14:creationId xmlns:p14="http://schemas.microsoft.com/office/powerpoint/2010/main" val="4016476670"/>
      </p:ext>
    </p:extLst>
  </p:cSld>
  <p:clrMapOvr>
    <a:masterClrMapping/>
  </p:clrMapOvr>
</p:notes>
</file>

<file path=ppt/slideLayouts/_rels/slideLayout1.xml.rels><?xml version="1.0" encoding="UTF-8" standalone="yes" ?><Relationships xmlns="http://schemas.openxmlformats.org/package/2006/relationships"><Relationship Id="rId3" Target="../media/image2.png" Type="http://schemas.openxmlformats.org/officeDocument/2006/relationships/image"/><Relationship Id="rId2" Target="../media/image1.jpeg" Type="http://schemas.openxmlformats.org/officeDocument/2006/relationships/image"/><Relationship Id="rId1" Target="../slideMasters/slideMaster1.xml" Type="http://schemas.openxmlformats.org/officeDocument/2006/relationships/slideMaster"/><Relationship Id="rId4" Target="../media/image3.png" Type="http://schemas.openxmlformats.org/officeDocument/2006/relationships/image"/></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p="http://schemas.openxmlformats.org/presentationml/2006/main" xmlns:a="http://schemas.openxmlformats.org/drawingml/2006/main" xmlns:r="http://schemas.openxmlformats.org/officeDocument/2006/relationships"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0" y="650350"/>
            <a:ext cx="5496600" cy="2052600"/>
          </a:xfrm>
          <a:prstGeom prst="rect">
            <a:avLst/>
          </a:prstGeom>
          <a:solidFill>
            <a:srgbClr val="FFFFFF"/>
          </a:solidFill>
          <a:ln>
            <a:noFill/>
          </a:ln>
        </p:spPr>
        <p:txBody>
          <a:bodyPr anchor="b" anchorCtr="0" bIns="91425" lIns="360000" rIns="91425" spcFirstLastPara="1" tIns="91425" wrap="square">
            <a:noAutofit/>
          </a:bodyPr>
          <a:lstStyle>
            <a:lvl1pPr lvl="0">
              <a:spcBef>
                <a:spcPts val="0"/>
              </a:spcBef>
              <a:spcAft>
                <a:spcPts val="0"/>
              </a:spcAft>
              <a:buClr>
                <a:srgbClr val="000000"/>
              </a:buClr>
              <a:buSzPts val="4000"/>
              <a:buNone/>
              <a:defRPr sz="4000">
                <a:solidFill>
                  <a:srgbClr val="000000"/>
                </a:solidFill>
              </a:defRPr>
            </a:lvl1pPr>
            <a:lvl2pPr algn="ctr" lvl="1">
              <a:spcBef>
                <a:spcPts val="0"/>
              </a:spcBef>
              <a:spcAft>
                <a:spcPts val="0"/>
              </a:spcAft>
              <a:buSzPts val="5200"/>
              <a:buNone/>
              <a:defRPr sz="5200"/>
            </a:lvl2pPr>
            <a:lvl3pPr algn="ctr" lvl="2">
              <a:spcBef>
                <a:spcPts val="0"/>
              </a:spcBef>
              <a:spcAft>
                <a:spcPts val="0"/>
              </a:spcAft>
              <a:buSzPts val="5200"/>
              <a:buNone/>
              <a:defRPr sz="5200"/>
            </a:lvl3pPr>
            <a:lvl4pPr algn="ctr" lvl="3">
              <a:spcBef>
                <a:spcPts val="0"/>
              </a:spcBef>
              <a:spcAft>
                <a:spcPts val="0"/>
              </a:spcAft>
              <a:buSzPts val="5200"/>
              <a:buNone/>
              <a:defRPr sz="5200"/>
            </a:lvl4pPr>
            <a:lvl5pPr algn="ctr" lvl="4">
              <a:spcBef>
                <a:spcPts val="0"/>
              </a:spcBef>
              <a:spcAft>
                <a:spcPts val="0"/>
              </a:spcAft>
              <a:buSzPts val="5200"/>
              <a:buNone/>
              <a:defRPr sz="5200"/>
            </a:lvl5pPr>
            <a:lvl6pPr algn="ctr" lvl="5">
              <a:spcBef>
                <a:spcPts val="0"/>
              </a:spcBef>
              <a:spcAft>
                <a:spcPts val="0"/>
              </a:spcAft>
              <a:buSzPts val="5200"/>
              <a:buNone/>
              <a:defRPr sz="5200"/>
            </a:lvl6pPr>
            <a:lvl7pPr algn="ctr" lvl="6">
              <a:spcBef>
                <a:spcPts val="0"/>
              </a:spcBef>
              <a:spcAft>
                <a:spcPts val="0"/>
              </a:spcAft>
              <a:buSzPts val="5200"/>
              <a:buNone/>
              <a:defRPr sz="5200"/>
            </a:lvl7pPr>
            <a:lvl8pPr algn="ctr" lvl="7">
              <a:spcBef>
                <a:spcPts val="0"/>
              </a:spcBef>
              <a:spcAft>
                <a:spcPts val="0"/>
              </a:spcAft>
              <a:buSzPts val="5200"/>
              <a:buNone/>
              <a:defRPr sz="5200"/>
            </a:lvl8pPr>
            <a:lvl9pPr algn="ctr" lvl="8">
              <a:spcBef>
                <a:spcPts val="0"/>
              </a:spcBef>
              <a:spcAft>
                <a:spcPts val="0"/>
              </a:spcAft>
              <a:buSzPts val="5200"/>
              <a:buNone/>
              <a:defRPr sz="5200"/>
            </a:lvl9pPr>
          </a:lstStyle>
          <a:p>
            <a:endParaRPr/>
          </a:p>
        </p:txBody>
      </p:sp>
      <p:sp>
        <p:nvSpPr>
          <p:cNvPr id="11" name="Google Shape;11;p2"/>
          <p:cNvSpPr txBox="1">
            <a:spLocks noGrp="1"/>
          </p:cNvSpPr>
          <p:nvPr>
            <p:ph idx="1" type="subTitle"/>
          </p:nvPr>
        </p:nvSpPr>
        <p:spPr>
          <a:xfrm>
            <a:off x="50" y="2702950"/>
            <a:ext cx="5496600" cy="867900"/>
          </a:xfrm>
          <a:prstGeom prst="rect">
            <a:avLst/>
          </a:prstGeom>
          <a:solidFill>
            <a:srgbClr val="FFFFFF"/>
          </a:solidFill>
          <a:ln>
            <a:noFill/>
          </a:ln>
        </p:spPr>
        <p:txBody>
          <a:bodyPr anchor="t" anchorCtr="0" bIns="91425" lIns="360000" rIns="91425" spcFirstLastPara="1" tIns="91425" wrap="square">
            <a:noAutofit/>
          </a:bodyPr>
          <a:lstStyle>
            <a:lvl1pPr lvl="0">
              <a:lnSpc>
                <a:spcPct val="100000"/>
              </a:lnSpc>
              <a:spcBef>
                <a:spcPts val="0"/>
              </a:spcBef>
              <a:spcAft>
                <a:spcPts val="0"/>
              </a:spcAft>
              <a:buClr>
                <a:srgbClr val="363F83"/>
              </a:buClr>
              <a:buSzPts val="2000"/>
              <a:buNone/>
              <a:defRPr sz="2000">
                <a:solidFill>
                  <a:srgbClr val="363F83"/>
                </a:solidFill>
              </a:defRPr>
            </a:lvl1pPr>
            <a:lvl2pPr algn="ctr" lvl="1">
              <a:lnSpc>
                <a:spcPct val="100000"/>
              </a:lnSpc>
              <a:spcBef>
                <a:spcPts val="0"/>
              </a:spcBef>
              <a:spcAft>
                <a:spcPts val="0"/>
              </a:spcAft>
              <a:buSzPts val="2800"/>
              <a:buNone/>
              <a:defRPr sz="2800"/>
            </a:lvl2pPr>
            <a:lvl3pPr algn="ctr" lvl="2">
              <a:lnSpc>
                <a:spcPct val="100000"/>
              </a:lnSpc>
              <a:spcBef>
                <a:spcPts val="0"/>
              </a:spcBef>
              <a:spcAft>
                <a:spcPts val="0"/>
              </a:spcAft>
              <a:buSzPts val="2800"/>
              <a:buNone/>
              <a:defRPr sz="2800"/>
            </a:lvl3pPr>
            <a:lvl4pPr algn="ctr" lvl="3">
              <a:lnSpc>
                <a:spcPct val="100000"/>
              </a:lnSpc>
              <a:spcBef>
                <a:spcPts val="0"/>
              </a:spcBef>
              <a:spcAft>
                <a:spcPts val="0"/>
              </a:spcAft>
              <a:buSzPts val="2800"/>
              <a:buNone/>
              <a:defRPr sz="2800"/>
            </a:lvl4pPr>
            <a:lvl5pPr algn="ctr" lvl="4">
              <a:lnSpc>
                <a:spcPct val="100000"/>
              </a:lnSpc>
              <a:spcBef>
                <a:spcPts val="0"/>
              </a:spcBef>
              <a:spcAft>
                <a:spcPts val="0"/>
              </a:spcAft>
              <a:buSzPts val="2800"/>
              <a:buNone/>
              <a:defRPr sz="2800"/>
            </a:lvl5pPr>
            <a:lvl6pPr algn="ctr" lvl="5">
              <a:lnSpc>
                <a:spcPct val="100000"/>
              </a:lnSpc>
              <a:spcBef>
                <a:spcPts val="0"/>
              </a:spcBef>
              <a:spcAft>
                <a:spcPts val="0"/>
              </a:spcAft>
              <a:buSzPts val="2800"/>
              <a:buNone/>
              <a:defRPr sz="2800"/>
            </a:lvl6pPr>
            <a:lvl7pPr algn="ctr" lvl="6">
              <a:lnSpc>
                <a:spcPct val="100000"/>
              </a:lnSpc>
              <a:spcBef>
                <a:spcPts val="0"/>
              </a:spcBef>
              <a:spcAft>
                <a:spcPts val="0"/>
              </a:spcAft>
              <a:buSzPts val="2800"/>
              <a:buNone/>
              <a:defRPr sz="2800"/>
            </a:lvl7pPr>
            <a:lvl8pPr algn="ctr" lvl="7">
              <a:lnSpc>
                <a:spcPct val="100000"/>
              </a:lnSpc>
              <a:spcBef>
                <a:spcPts val="0"/>
              </a:spcBef>
              <a:spcAft>
                <a:spcPts val="0"/>
              </a:spcAft>
              <a:buSzPts val="2800"/>
              <a:buNone/>
              <a:defRPr sz="2800"/>
            </a:lvl8pPr>
            <a:lvl9pPr algn="ctr" lvl="8">
              <a:lnSpc>
                <a:spcPct val="100000"/>
              </a:lnSpc>
              <a:spcBef>
                <a:spcPts val="0"/>
              </a:spcBef>
              <a:spcAft>
                <a:spcPts val="0"/>
              </a:spcAft>
              <a:buSzPts val="2800"/>
              <a:buNone/>
              <a:defRPr sz="2800"/>
            </a:lvl9pPr>
          </a:lstStyle>
          <a:p>
            <a:endParaRPr/>
          </a:p>
        </p:txBody>
      </p:sp>
      <p:pic>
        <p:nvPicPr>
          <p:cNvPr id="12" name="Google Shape;12;p2"/>
          <p:cNvPicPr preferRelativeResize="0"/>
          <p:nvPr/>
        </p:nvPicPr>
        <p:blipFill rotWithShape="1">
          <a:blip cstate="screen" r:embed="rId2">
            <a:alphaModFix/>
            <a:extLst>
              <a:ext uri="{28A0092B-C50C-407E-A947-70E740481C1C}">
                <a14:useLocalDpi xmlns:a14="http://schemas.microsoft.com/office/drawing/2010/main"/>
              </a:ext>
            </a:extLst>
          </a:blip>
          <a:srcRect r="-95"/>
          <a:stretch/>
        </p:blipFill>
        <p:spPr>
          <a:xfrm>
            <a:off x="5681400" y="2612075"/>
            <a:ext cx="3435150" cy="2531416"/>
          </a:xfrm>
          <a:prstGeom prst="rect">
            <a:avLst/>
          </a:prstGeom>
          <a:noFill/>
          <a:ln>
            <a:noFill/>
          </a:ln>
        </p:spPr>
      </p:pic>
      <p:sp>
        <p:nvSpPr>
          <p:cNvPr id="13" name="Google Shape;13;p2"/>
          <p:cNvSpPr txBox="1"/>
          <p:nvPr/>
        </p:nvSpPr>
        <p:spPr>
          <a:xfrm>
            <a:off x="2307388" y="4234988"/>
            <a:ext cx="3435000" cy="553200"/>
          </a:xfrm>
          <a:prstGeom prst="rect">
            <a:avLst/>
          </a:prstGeom>
          <a:noFill/>
          <a:ln>
            <a:noFill/>
          </a:ln>
        </p:spPr>
        <p:txBody>
          <a:bodyPr anchor="t" anchorCtr="0" bIns="91425" lIns="91425" rIns="91425" spcFirstLastPara="1" tIns="91425" wrap="square">
            <a:noAutofit/>
          </a:bodyPr>
          <a:lstStyle/>
          <a:p>
            <a:pPr algn="l" indent="0" lvl="0" marL="0" rtl="0">
              <a:spcBef>
                <a:spcPts val="0"/>
              </a:spcBef>
              <a:spcAft>
                <a:spcPts val="0"/>
              </a:spcAft>
              <a:buNone/>
            </a:pPr>
            <a:r>
              <a:rPr lang="de" sz="900">
                <a:latin typeface="Lato"/>
                <a:ea typeface="Lato"/>
                <a:cs typeface="Lato"/>
                <a:sym typeface="Lato"/>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900">
              <a:latin typeface="Lato"/>
              <a:ea typeface="Lato"/>
              <a:cs typeface="Lato"/>
              <a:sym typeface="Lato"/>
            </a:endParaRPr>
          </a:p>
        </p:txBody>
      </p:sp>
      <p:pic>
        <p:nvPicPr>
          <p:cNvPr id="14" name="Google Shape;14;p2"/>
          <p:cNvPicPr preferRelativeResize="0"/>
          <p:nvPr/>
        </p:nvPicPr>
        <p:blipFill rotWithShape="1">
          <a:blip cstate="screen" r:embed="rId3">
            <a:alphaModFix/>
            <a:extLst>
              <a:ext uri="{28A0092B-C50C-407E-A947-70E740481C1C}">
                <a14:useLocalDpi xmlns:a14="http://schemas.microsoft.com/office/drawing/2010/main"/>
              </a:ext>
            </a:extLst>
          </a:blip>
          <a:srcRect/>
          <a:stretch/>
        </p:blipFill>
        <p:spPr>
          <a:xfrm>
            <a:off x="5496600" y="414525"/>
            <a:ext cx="3491800" cy="1309049"/>
          </a:xfrm>
          <a:prstGeom prst="rect">
            <a:avLst/>
          </a:prstGeom>
          <a:noFill/>
          <a:ln>
            <a:noFill/>
          </a:ln>
        </p:spPr>
      </p:pic>
      <p:pic>
        <p:nvPicPr>
          <p:cNvPr id="15" name="Google Shape;15;p2"/>
          <p:cNvPicPr preferRelativeResize="0"/>
          <p:nvPr/>
        </p:nvPicPr>
        <p:blipFill>
          <a:blip cstate="screen" r:embed="rId4">
            <a:alphaModFix/>
            <a:extLst>
              <a:ext uri="{28A0092B-C50C-407E-A947-70E740481C1C}">
                <a14:useLocalDpi xmlns:a14="http://schemas.microsoft.com/office/drawing/2010/main"/>
              </a:ext>
            </a:extLst>
          </a:blip>
          <a:stretch>
            <a:fillRect/>
          </a:stretch>
        </p:blipFill>
        <p:spPr>
          <a:xfrm>
            <a:off x="131525" y="4393800"/>
            <a:ext cx="2175863" cy="472925"/>
          </a:xfrm>
          <a:prstGeom prst="rect">
            <a:avLst/>
          </a:prstGeom>
          <a:noFill/>
          <a:ln>
            <a:noFill/>
          </a:ln>
        </p:spPr>
      </p:pic>
      <p:sp>
        <p:nvSpPr>
          <p:cNvPr id="16" name="Google Shape;16;p2"/>
          <p:cNvSpPr txBox="1"/>
          <p:nvPr/>
        </p:nvSpPr>
        <p:spPr>
          <a:xfrm>
            <a:off x="6439475" y="1383225"/>
            <a:ext cx="2466300" cy="867900"/>
          </a:xfrm>
          <a:prstGeom prst="rect">
            <a:avLst/>
          </a:prstGeom>
          <a:noFill/>
          <a:ln>
            <a:noFill/>
          </a:ln>
        </p:spPr>
        <p:txBody>
          <a:bodyPr anchor="t" anchorCtr="0" bIns="91425" lIns="91425" rIns="91425" spcFirstLastPara="1" tIns="91425" wrap="square">
            <a:noAutofit/>
          </a:bodyPr>
          <a:lstStyle/>
          <a:p>
            <a:pPr algn="l" indent="0" lvl="0" marL="0" rtl="0">
              <a:lnSpc>
                <a:spcPct val="100000"/>
              </a:lnSpc>
              <a:spcBef>
                <a:spcPts val="0"/>
              </a:spcBef>
              <a:spcAft>
                <a:spcPts val="0"/>
              </a:spcAft>
              <a:buClr>
                <a:schemeClr val="dk1"/>
              </a:buClr>
              <a:buSzPts val="1100"/>
              <a:buFont typeface="Arial"/>
              <a:buNone/>
            </a:pPr>
            <a:r>
              <a:rPr lang="de" sz="1300">
                <a:solidFill>
                  <a:schemeClr val="dk1"/>
                </a:solidFill>
                <a:latin typeface="Lato"/>
                <a:ea typeface="Lato"/>
                <a:cs typeface="Lato"/>
                <a:sym typeface="Lato"/>
              </a:rPr>
              <a:t>Enhancing Research</a:t>
            </a:r>
            <a:endParaRPr sz="1300">
              <a:solidFill>
                <a:schemeClr val="dk1"/>
              </a:solidFill>
              <a:latin typeface="Lato"/>
              <a:ea typeface="Lato"/>
              <a:cs typeface="Lato"/>
              <a:sym typeface="Lato"/>
            </a:endParaRPr>
          </a:p>
          <a:p>
            <a:pPr algn="l" indent="0" lvl="0" marL="0" rtl="0">
              <a:lnSpc>
                <a:spcPct val="100000"/>
              </a:lnSpc>
              <a:spcBef>
                <a:spcPts val="0"/>
              </a:spcBef>
              <a:spcAft>
                <a:spcPts val="0"/>
              </a:spcAft>
              <a:buNone/>
            </a:pPr>
            <a:r>
              <a:rPr lang="de" sz="1300">
                <a:solidFill>
                  <a:schemeClr val="dk1"/>
                </a:solidFill>
                <a:latin typeface="Lato"/>
                <a:ea typeface="Lato"/>
                <a:cs typeface="Lato"/>
                <a:sym typeface="Lato"/>
              </a:rPr>
              <a:t>Understanding through Media</a:t>
            </a:r>
            <a:endParaRPr sz="1700">
              <a:latin typeface="Lato"/>
              <a:ea typeface="Lato"/>
              <a:cs typeface="Lato"/>
              <a:sym typeface="Lato"/>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pic>
        <p:nvPicPr>
          <p:cNvPr id="19" name="Google Shape;19;p3"/>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6929706" y="0"/>
            <a:ext cx="2214295" cy="830125"/>
          </a:xfrm>
          <a:prstGeom prst="rect">
            <a:avLst/>
          </a:prstGeom>
          <a:noFill/>
          <a:ln>
            <a:noFill/>
          </a:ln>
        </p:spPr>
      </p:pic>
      <p:pic>
        <p:nvPicPr>
          <p:cNvPr id="20" name="Google Shape;20;p3"/>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68425" y="4527313"/>
            <a:ext cx="2175863" cy="472925"/>
          </a:xfrm>
          <a:prstGeom prst="rect">
            <a:avLst/>
          </a:prstGeom>
          <a:noFill/>
          <a:ln>
            <a:noFill/>
          </a:ln>
        </p:spPr>
      </p:pic>
      <p:sp>
        <p:nvSpPr>
          <p:cNvPr id="21" name="Google Shape;21;p3"/>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lvl1pPr lvl="0" rtl="0">
              <a:buNone/>
              <a:defRPr sz="900">
                <a:latin typeface="Lato"/>
                <a:ea typeface="Lato"/>
                <a:cs typeface="Lato"/>
                <a:sym typeface="Lato"/>
              </a:defRPr>
            </a:lvl1pPr>
            <a:lvl2pPr lvl="1" rtl="0">
              <a:buNone/>
              <a:defRPr sz="900">
                <a:latin typeface="Lato"/>
                <a:ea typeface="Lato"/>
                <a:cs typeface="Lato"/>
                <a:sym typeface="Lato"/>
              </a:defRPr>
            </a:lvl2pPr>
            <a:lvl3pPr lvl="2" rtl="0">
              <a:buNone/>
              <a:defRPr sz="900">
                <a:latin typeface="Lato"/>
                <a:ea typeface="Lato"/>
                <a:cs typeface="Lato"/>
                <a:sym typeface="Lato"/>
              </a:defRPr>
            </a:lvl3pPr>
            <a:lvl4pPr lvl="3" rtl="0">
              <a:buNone/>
              <a:defRPr sz="900">
                <a:latin typeface="Lato"/>
                <a:ea typeface="Lato"/>
                <a:cs typeface="Lato"/>
                <a:sym typeface="Lato"/>
              </a:defRPr>
            </a:lvl4pPr>
            <a:lvl5pPr lvl="4" rtl="0">
              <a:buNone/>
              <a:defRPr sz="900">
                <a:latin typeface="Lato"/>
                <a:ea typeface="Lato"/>
                <a:cs typeface="Lato"/>
                <a:sym typeface="Lato"/>
              </a:defRPr>
            </a:lvl5pPr>
            <a:lvl6pPr lvl="5" rtl="0">
              <a:buNone/>
              <a:defRPr sz="900">
                <a:latin typeface="Lato"/>
                <a:ea typeface="Lato"/>
                <a:cs typeface="Lato"/>
                <a:sym typeface="Lato"/>
              </a:defRPr>
            </a:lvl6pPr>
            <a:lvl7pPr lvl="6" rtl="0">
              <a:buNone/>
              <a:defRPr sz="900">
                <a:latin typeface="Lato"/>
                <a:ea typeface="Lato"/>
                <a:cs typeface="Lato"/>
                <a:sym typeface="Lato"/>
              </a:defRPr>
            </a:lvl7pPr>
            <a:lvl8pPr lvl="7" rtl="0">
              <a:buNone/>
              <a:defRPr sz="900">
                <a:latin typeface="Lato"/>
                <a:ea typeface="Lato"/>
                <a:cs typeface="Lato"/>
                <a:sym typeface="Lato"/>
              </a:defRPr>
            </a:lvl8pPr>
            <a:lvl9pPr lvl="8" rtl="0">
              <a:buNone/>
              <a:defRPr sz="900">
                <a:latin typeface="Lato"/>
                <a:ea typeface="Lato"/>
                <a:cs typeface="Lato"/>
                <a:sym typeface="Lato"/>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2"/>
        <p:cNvGrpSpPr/>
        <p:nvPr/>
      </p:nvGrpSpPr>
      <p:grpSpPr>
        <a:xfrm>
          <a:off x="0" y="0"/>
          <a:ext cx="0" cy="0"/>
          <a:chOff x="0" y="0"/>
          <a:chExt cx="0" cy="0"/>
        </a:xfrm>
      </p:grpSpPr>
      <p:sp>
        <p:nvSpPr>
          <p:cNvPr id="23" name="Google Shape;23;p4"/>
          <p:cNvSpPr txBox="1">
            <a:spLocks noGrp="1"/>
          </p:cNvSpPr>
          <p:nvPr>
            <p:ph type="title"/>
          </p:nvPr>
        </p:nvSpPr>
        <p:spPr>
          <a:xfrm>
            <a:off x="311700" y="336750"/>
            <a:ext cx="68028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4" name="Google Shape;24;p4"/>
          <p:cNvSpPr txBox="1">
            <a:spLocks noGrp="1"/>
          </p:cNvSpPr>
          <p:nvPr>
            <p:ph type="body" idx="1"/>
          </p:nvPr>
        </p:nvSpPr>
        <p:spPr>
          <a:xfrm>
            <a:off x="168425" y="1032300"/>
            <a:ext cx="8664000" cy="3406500"/>
          </a:xfrm>
          <a:prstGeom prst="rect">
            <a:avLst/>
          </a:prstGeom>
          <a:solidFill>
            <a:srgbClr val="FFFFFF"/>
          </a:solidFill>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pic>
        <p:nvPicPr>
          <p:cNvPr id="25" name="Google Shape;25;p4"/>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6929706" y="0"/>
            <a:ext cx="2214295" cy="830125"/>
          </a:xfrm>
          <a:prstGeom prst="rect">
            <a:avLst/>
          </a:prstGeom>
          <a:noFill/>
          <a:ln>
            <a:noFill/>
          </a:ln>
        </p:spPr>
      </p:pic>
      <p:pic>
        <p:nvPicPr>
          <p:cNvPr id="26" name="Google Shape;26;p4"/>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68425" y="4527313"/>
            <a:ext cx="2175863" cy="472925"/>
          </a:xfrm>
          <a:prstGeom prst="rect">
            <a:avLst/>
          </a:prstGeom>
          <a:noFill/>
          <a:ln>
            <a:noFill/>
          </a:ln>
        </p:spPr>
      </p:pic>
      <p:sp>
        <p:nvSpPr>
          <p:cNvPr id="27" name="Google Shape;27;p4"/>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lvl1pPr lvl="0" rtl="0">
              <a:buNone/>
              <a:defRPr sz="900">
                <a:latin typeface="Lato"/>
                <a:ea typeface="Lato"/>
                <a:cs typeface="Lato"/>
                <a:sym typeface="Lato"/>
              </a:defRPr>
            </a:lvl1pPr>
            <a:lvl2pPr lvl="1" rtl="0">
              <a:buNone/>
              <a:defRPr sz="900">
                <a:latin typeface="Lato"/>
                <a:ea typeface="Lato"/>
                <a:cs typeface="Lato"/>
                <a:sym typeface="Lato"/>
              </a:defRPr>
            </a:lvl2pPr>
            <a:lvl3pPr lvl="2" rtl="0">
              <a:buNone/>
              <a:defRPr sz="900">
                <a:latin typeface="Lato"/>
                <a:ea typeface="Lato"/>
                <a:cs typeface="Lato"/>
                <a:sym typeface="Lato"/>
              </a:defRPr>
            </a:lvl3pPr>
            <a:lvl4pPr lvl="3" rtl="0">
              <a:buNone/>
              <a:defRPr sz="900">
                <a:latin typeface="Lato"/>
                <a:ea typeface="Lato"/>
                <a:cs typeface="Lato"/>
                <a:sym typeface="Lato"/>
              </a:defRPr>
            </a:lvl4pPr>
            <a:lvl5pPr lvl="4" rtl="0">
              <a:buNone/>
              <a:defRPr sz="900">
                <a:latin typeface="Lato"/>
                <a:ea typeface="Lato"/>
                <a:cs typeface="Lato"/>
                <a:sym typeface="Lato"/>
              </a:defRPr>
            </a:lvl5pPr>
            <a:lvl6pPr lvl="5" rtl="0">
              <a:buNone/>
              <a:defRPr sz="900">
                <a:latin typeface="Lato"/>
                <a:ea typeface="Lato"/>
                <a:cs typeface="Lato"/>
                <a:sym typeface="Lato"/>
              </a:defRPr>
            </a:lvl6pPr>
            <a:lvl7pPr lvl="6" rtl="0">
              <a:buNone/>
              <a:defRPr sz="900">
                <a:latin typeface="Lato"/>
                <a:ea typeface="Lato"/>
                <a:cs typeface="Lato"/>
                <a:sym typeface="Lato"/>
              </a:defRPr>
            </a:lvl7pPr>
            <a:lvl8pPr lvl="7" rtl="0">
              <a:buNone/>
              <a:defRPr sz="900">
                <a:latin typeface="Lato"/>
                <a:ea typeface="Lato"/>
                <a:cs typeface="Lato"/>
                <a:sym typeface="Lato"/>
              </a:defRPr>
            </a:lvl8pPr>
            <a:lvl9pPr lvl="8" rtl="0">
              <a:buNone/>
              <a:defRPr sz="900">
                <a:latin typeface="Lato"/>
                <a:ea typeface="Lato"/>
                <a:cs typeface="Lato"/>
                <a:sym typeface="Lato"/>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311700" y="539675"/>
            <a:ext cx="60072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2" name="Google Shape;42;p7"/>
          <p:cNvSpPr txBox="1">
            <a:spLocks noGrp="1"/>
          </p:cNvSpPr>
          <p:nvPr>
            <p:ph type="body" idx="1"/>
          </p:nvPr>
        </p:nvSpPr>
        <p:spPr>
          <a:xfrm>
            <a:off x="311700" y="1176700"/>
            <a:ext cx="2808000" cy="3224400"/>
          </a:xfrm>
          <a:prstGeom prst="rect">
            <a:avLst/>
          </a:prstGeom>
          <a:solidFill>
            <a:srgbClr val="FFFFFF"/>
          </a:solidFill>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pic>
        <p:nvPicPr>
          <p:cNvPr id="43" name="Google Shape;43;p7"/>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6929706" y="0"/>
            <a:ext cx="2214295" cy="830125"/>
          </a:xfrm>
          <a:prstGeom prst="rect">
            <a:avLst/>
          </a:prstGeom>
          <a:noFill/>
          <a:ln>
            <a:noFill/>
          </a:ln>
        </p:spPr>
      </p:pic>
      <p:pic>
        <p:nvPicPr>
          <p:cNvPr id="44" name="Google Shape;44;p7"/>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68425" y="4527313"/>
            <a:ext cx="2175863" cy="472925"/>
          </a:xfrm>
          <a:prstGeom prst="rect">
            <a:avLst/>
          </a:prstGeom>
          <a:noFill/>
          <a:ln>
            <a:noFill/>
          </a:ln>
        </p:spPr>
      </p:pic>
      <p:sp>
        <p:nvSpPr>
          <p:cNvPr id="45" name="Google Shape;45;p7"/>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lvl1pPr lvl="0" rtl="0">
              <a:buNone/>
              <a:defRPr sz="900">
                <a:latin typeface="Lato"/>
                <a:ea typeface="Lato"/>
                <a:cs typeface="Lato"/>
                <a:sym typeface="Lato"/>
              </a:defRPr>
            </a:lvl1pPr>
            <a:lvl2pPr lvl="1" rtl="0">
              <a:buNone/>
              <a:defRPr sz="900">
                <a:latin typeface="Lato"/>
                <a:ea typeface="Lato"/>
                <a:cs typeface="Lato"/>
                <a:sym typeface="Lato"/>
              </a:defRPr>
            </a:lvl2pPr>
            <a:lvl3pPr lvl="2" rtl="0">
              <a:buNone/>
              <a:defRPr sz="900">
                <a:latin typeface="Lato"/>
                <a:ea typeface="Lato"/>
                <a:cs typeface="Lato"/>
                <a:sym typeface="Lato"/>
              </a:defRPr>
            </a:lvl3pPr>
            <a:lvl4pPr lvl="3" rtl="0">
              <a:buNone/>
              <a:defRPr sz="900">
                <a:latin typeface="Lato"/>
                <a:ea typeface="Lato"/>
                <a:cs typeface="Lato"/>
                <a:sym typeface="Lato"/>
              </a:defRPr>
            </a:lvl4pPr>
            <a:lvl5pPr lvl="4" rtl="0">
              <a:buNone/>
              <a:defRPr sz="900">
                <a:latin typeface="Lato"/>
                <a:ea typeface="Lato"/>
                <a:cs typeface="Lato"/>
                <a:sym typeface="Lato"/>
              </a:defRPr>
            </a:lvl5pPr>
            <a:lvl6pPr lvl="5" rtl="0">
              <a:buNone/>
              <a:defRPr sz="900">
                <a:latin typeface="Lato"/>
                <a:ea typeface="Lato"/>
                <a:cs typeface="Lato"/>
                <a:sym typeface="Lato"/>
              </a:defRPr>
            </a:lvl6pPr>
            <a:lvl7pPr lvl="6" rtl="0">
              <a:buNone/>
              <a:defRPr sz="900">
                <a:latin typeface="Lato"/>
                <a:ea typeface="Lato"/>
                <a:cs typeface="Lato"/>
                <a:sym typeface="Lato"/>
              </a:defRPr>
            </a:lvl7pPr>
            <a:lvl8pPr lvl="7" rtl="0">
              <a:buNone/>
              <a:defRPr sz="900">
                <a:latin typeface="Lato"/>
                <a:ea typeface="Lato"/>
                <a:cs typeface="Lato"/>
                <a:sym typeface="Lato"/>
              </a:defRPr>
            </a:lvl8pPr>
            <a:lvl9pPr lvl="8" rtl="0">
              <a:buNone/>
              <a:defRPr sz="900">
                <a:latin typeface="Lato"/>
                <a:ea typeface="Lato"/>
                <a:cs typeface="Lato"/>
                <a:sym typeface="Lato"/>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1"/>
        <p:cNvGrpSpPr/>
        <p:nvPr/>
      </p:nvGrpSpPr>
      <p:grpSpPr>
        <a:xfrm>
          <a:off x="0" y="0"/>
          <a:ext cx="0" cy="0"/>
          <a:chOff x="0" y="0"/>
          <a:chExt cx="0" cy="0"/>
        </a:xfrm>
      </p:grpSpPr>
      <p:sp>
        <p:nvSpPr>
          <p:cNvPr id="52" name="Google Shape;52;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54" name="Google Shape;54;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5" name="Google Shape;55;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pic>
        <p:nvPicPr>
          <p:cNvPr id="56" name="Google Shape;56;p9"/>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6929706" y="0"/>
            <a:ext cx="2214295" cy="830125"/>
          </a:xfrm>
          <a:prstGeom prst="rect">
            <a:avLst/>
          </a:prstGeom>
          <a:noFill/>
          <a:ln>
            <a:noFill/>
          </a:ln>
        </p:spPr>
      </p:pic>
      <p:pic>
        <p:nvPicPr>
          <p:cNvPr id="57" name="Google Shape;57;p9"/>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68425" y="4527313"/>
            <a:ext cx="2175863" cy="472925"/>
          </a:xfrm>
          <a:prstGeom prst="rect">
            <a:avLst/>
          </a:prstGeom>
          <a:noFill/>
          <a:ln>
            <a:noFill/>
          </a:ln>
        </p:spPr>
      </p:pic>
      <p:sp>
        <p:nvSpPr>
          <p:cNvPr id="58" name="Google Shape;58;p9"/>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lvl1pPr lvl="0" rtl="0">
              <a:buNone/>
              <a:defRPr sz="900">
                <a:latin typeface="Lato"/>
                <a:ea typeface="Lato"/>
                <a:cs typeface="Lato"/>
                <a:sym typeface="Lato"/>
              </a:defRPr>
            </a:lvl1pPr>
            <a:lvl2pPr lvl="1" rtl="0">
              <a:buNone/>
              <a:defRPr sz="900">
                <a:latin typeface="Lato"/>
                <a:ea typeface="Lato"/>
                <a:cs typeface="Lato"/>
                <a:sym typeface="Lato"/>
              </a:defRPr>
            </a:lvl2pPr>
            <a:lvl3pPr lvl="2" rtl="0">
              <a:buNone/>
              <a:defRPr sz="900">
                <a:latin typeface="Lato"/>
                <a:ea typeface="Lato"/>
                <a:cs typeface="Lato"/>
                <a:sym typeface="Lato"/>
              </a:defRPr>
            </a:lvl3pPr>
            <a:lvl4pPr lvl="3" rtl="0">
              <a:buNone/>
              <a:defRPr sz="900">
                <a:latin typeface="Lato"/>
                <a:ea typeface="Lato"/>
                <a:cs typeface="Lato"/>
                <a:sym typeface="Lato"/>
              </a:defRPr>
            </a:lvl4pPr>
            <a:lvl5pPr lvl="4" rtl="0">
              <a:buNone/>
              <a:defRPr sz="900">
                <a:latin typeface="Lato"/>
                <a:ea typeface="Lato"/>
                <a:cs typeface="Lato"/>
                <a:sym typeface="Lato"/>
              </a:defRPr>
            </a:lvl5pPr>
            <a:lvl6pPr lvl="5" rtl="0">
              <a:buNone/>
              <a:defRPr sz="900">
                <a:latin typeface="Lato"/>
                <a:ea typeface="Lato"/>
                <a:cs typeface="Lato"/>
                <a:sym typeface="Lato"/>
              </a:defRPr>
            </a:lvl6pPr>
            <a:lvl7pPr lvl="6" rtl="0">
              <a:buNone/>
              <a:defRPr sz="900">
                <a:latin typeface="Lato"/>
                <a:ea typeface="Lato"/>
                <a:cs typeface="Lato"/>
                <a:sym typeface="Lato"/>
              </a:defRPr>
            </a:lvl7pPr>
            <a:lvl8pPr lvl="7" rtl="0">
              <a:buNone/>
              <a:defRPr sz="900">
                <a:latin typeface="Lato"/>
                <a:ea typeface="Lato"/>
                <a:cs typeface="Lato"/>
                <a:sym typeface="Lato"/>
              </a:defRPr>
            </a:lvl8pPr>
            <a:lvl9pPr lvl="8" rtl="0">
              <a:buNone/>
              <a:defRPr sz="900">
                <a:latin typeface="Lato"/>
                <a:ea typeface="Lato"/>
                <a:cs typeface="Lato"/>
                <a:sym typeface="Lato"/>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4"/>
        <p:cNvGrpSpPr/>
        <p:nvPr/>
      </p:nvGrpSpPr>
      <p:grpSpPr>
        <a:xfrm>
          <a:off x="0" y="0"/>
          <a:ext cx="0" cy="0"/>
          <a:chOff x="0" y="0"/>
          <a:chExt cx="0" cy="0"/>
        </a:xfrm>
      </p:grpSpPr>
      <p:sp>
        <p:nvSpPr>
          <p:cNvPr id="65" name="Google Shape;6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66" name="Google Shape;66;p11"/>
          <p:cNvSpPr txBox="1">
            <a:spLocks noGrp="1"/>
          </p:cNvSpPr>
          <p:nvPr>
            <p:ph type="body" idx="1"/>
          </p:nvPr>
        </p:nvSpPr>
        <p:spPr>
          <a:xfrm>
            <a:off x="311700" y="3152225"/>
            <a:ext cx="8520600" cy="1300800"/>
          </a:xfrm>
          <a:prstGeom prst="rect">
            <a:avLst/>
          </a:prstGeom>
          <a:solidFill>
            <a:srgbClr val="FFFFFF"/>
          </a:solidFill>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pic>
        <p:nvPicPr>
          <p:cNvPr id="67" name="Google Shape;67;p11"/>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6929706" y="0"/>
            <a:ext cx="2214295" cy="830125"/>
          </a:xfrm>
          <a:prstGeom prst="rect">
            <a:avLst/>
          </a:prstGeom>
          <a:noFill/>
          <a:ln>
            <a:noFill/>
          </a:ln>
        </p:spPr>
      </p:pic>
      <p:pic>
        <p:nvPicPr>
          <p:cNvPr id="68" name="Google Shape;68;p11"/>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68425" y="4527313"/>
            <a:ext cx="2175863" cy="472925"/>
          </a:xfrm>
          <a:prstGeom prst="rect">
            <a:avLst/>
          </a:prstGeom>
          <a:noFill/>
          <a:ln>
            <a:noFill/>
          </a:ln>
        </p:spPr>
      </p:pic>
      <p:sp>
        <p:nvSpPr>
          <p:cNvPr id="69" name="Google Shape;69;p11"/>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lvl1pPr lvl="0" rtl="0">
              <a:buNone/>
              <a:defRPr sz="900">
                <a:latin typeface="Lato"/>
                <a:ea typeface="Lato"/>
                <a:cs typeface="Lato"/>
                <a:sym typeface="Lato"/>
              </a:defRPr>
            </a:lvl1pPr>
            <a:lvl2pPr lvl="1" rtl="0">
              <a:buNone/>
              <a:defRPr sz="900">
                <a:latin typeface="Lato"/>
                <a:ea typeface="Lato"/>
                <a:cs typeface="Lato"/>
                <a:sym typeface="Lato"/>
              </a:defRPr>
            </a:lvl2pPr>
            <a:lvl3pPr lvl="2" rtl="0">
              <a:buNone/>
              <a:defRPr sz="900">
                <a:latin typeface="Lato"/>
                <a:ea typeface="Lato"/>
                <a:cs typeface="Lato"/>
                <a:sym typeface="Lato"/>
              </a:defRPr>
            </a:lvl3pPr>
            <a:lvl4pPr lvl="3" rtl="0">
              <a:buNone/>
              <a:defRPr sz="900">
                <a:latin typeface="Lato"/>
                <a:ea typeface="Lato"/>
                <a:cs typeface="Lato"/>
                <a:sym typeface="Lato"/>
              </a:defRPr>
            </a:lvl4pPr>
            <a:lvl5pPr lvl="4" rtl="0">
              <a:buNone/>
              <a:defRPr sz="900">
                <a:latin typeface="Lato"/>
                <a:ea typeface="Lato"/>
                <a:cs typeface="Lato"/>
                <a:sym typeface="Lato"/>
              </a:defRPr>
            </a:lvl5pPr>
            <a:lvl6pPr lvl="5" rtl="0">
              <a:buNone/>
              <a:defRPr sz="900">
                <a:latin typeface="Lato"/>
                <a:ea typeface="Lato"/>
                <a:cs typeface="Lato"/>
                <a:sym typeface="Lato"/>
              </a:defRPr>
            </a:lvl6pPr>
            <a:lvl7pPr lvl="6" rtl="0">
              <a:buNone/>
              <a:defRPr sz="900">
                <a:latin typeface="Lato"/>
                <a:ea typeface="Lato"/>
                <a:cs typeface="Lato"/>
                <a:sym typeface="Lato"/>
              </a:defRPr>
            </a:lvl7pPr>
            <a:lvl8pPr lvl="7" rtl="0">
              <a:buNone/>
              <a:defRPr sz="900">
                <a:latin typeface="Lato"/>
                <a:ea typeface="Lato"/>
                <a:cs typeface="Lato"/>
                <a:sym typeface="Lato"/>
              </a:defRPr>
            </a:lvl8pPr>
            <a:lvl9pPr lvl="8" rtl="0">
              <a:buNone/>
              <a:defRPr sz="900">
                <a:latin typeface="Lato"/>
                <a:ea typeface="Lato"/>
                <a:cs typeface="Lato"/>
                <a:sym typeface="Lato"/>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303AF-9991-544B-9B71-7C4936DBBF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64077CE-01E0-044E-AD07-87C931FC489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3A37D9-91CB-A249-959F-CA66B8425B6D}"/>
              </a:ext>
            </a:extLst>
          </p:cNvPr>
          <p:cNvSpPr>
            <a:spLocks noGrp="1"/>
          </p:cNvSpPr>
          <p:nvPr>
            <p:ph type="dt" sz="half" idx="10"/>
          </p:nvPr>
        </p:nvSpPr>
        <p:spPr/>
        <p:txBody>
          <a:bodyPr/>
          <a:lstStyle/>
          <a:p>
            <a:fld id="{3E92BBC5-09C0-544F-9C6E-B7E3515874D4}" type="datetimeFigureOut">
              <a:rPr lang="en-US" smtClean="0"/>
              <a:t>5/6/22</a:t>
            </a:fld>
            <a:endParaRPr lang="en-US"/>
          </a:p>
        </p:txBody>
      </p:sp>
      <p:sp>
        <p:nvSpPr>
          <p:cNvPr id="5" name="Footer Placeholder 4">
            <a:extLst>
              <a:ext uri="{FF2B5EF4-FFF2-40B4-BE49-F238E27FC236}">
                <a16:creationId xmlns:a16="http://schemas.microsoft.com/office/drawing/2014/main" id="{198C815B-5541-4D44-B340-EF972D14B5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946B18-416B-D54E-B66A-F377CF7E5BE5}"/>
              </a:ext>
            </a:extLst>
          </p:cNvPr>
          <p:cNvSpPr>
            <a:spLocks noGrp="1"/>
          </p:cNvSpPr>
          <p:nvPr>
            <p:ph type="sldNum" sz="quarter" idx="12"/>
          </p:nvPr>
        </p:nvSpPr>
        <p:spPr/>
        <p:txBody>
          <a:bodyPr/>
          <a:lstStyle/>
          <a:p>
            <a:fld id="{2EF7899E-E255-A148-BA3C-32EE2B895815}" type="slidenum">
              <a:rPr lang="en-US" smtClean="0"/>
              <a:t>‹#›</a:t>
            </a:fld>
            <a:endParaRPr lang="en-US"/>
          </a:p>
        </p:txBody>
      </p:sp>
    </p:spTree>
    <p:extLst>
      <p:ext uri="{BB962C8B-B14F-4D97-AF65-F5344CB8AC3E}">
        <p14:creationId xmlns:p14="http://schemas.microsoft.com/office/powerpoint/2010/main" val="552436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EBD3D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336750"/>
            <a:ext cx="68028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363F83"/>
              </a:buClr>
              <a:buSzPts val="2800"/>
              <a:buFont typeface="Lato"/>
              <a:buNone/>
              <a:defRPr sz="2800">
                <a:solidFill>
                  <a:srgbClr val="363F83"/>
                </a:solidFill>
                <a:latin typeface="Lato"/>
                <a:ea typeface="Lato"/>
                <a:cs typeface="Lato"/>
                <a:sym typeface="Lato"/>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270413"/>
            <a:ext cx="8520600" cy="3070500"/>
          </a:xfrm>
          <a:prstGeom prst="rect">
            <a:avLst/>
          </a:prstGeom>
          <a:solidFill>
            <a:srgbClr val="FFFFFF"/>
          </a:solid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rgbClr val="E5362B"/>
              </a:buClr>
              <a:buSzPts val="1800"/>
              <a:buFont typeface="Lato"/>
              <a:buChar char="●"/>
              <a:defRPr sz="1800">
                <a:solidFill>
                  <a:srgbClr val="E5362B"/>
                </a:solidFill>
                <a:latin typeface="Lato"/>
                <a:ea typeface="Lato"/>
                <a:cs typeface="Lato"/>
                <a:sym typeface="Lato"/>
              </a:defRPr>
            </a:lvl1pPr>
            <a:lvl2pPr marL="914400" lvl="1" indent="-317500">
              <a:lnSpc>
                <a:spcPct val="115000"/>
              </a:lnSpc>
              <a:spcBef>
                <a:spcPts val="1600"/>
              </a:spcBef>
              <a:spcAft>
                <a:spcPts val="0"/>
              </a:spcAft>
              <a:buClr>
                <a:srgbClr val="8BACEE"/>
              </a:buClr>
              <a:buSzPts val="1400"/>
              <a:buFont typeface="Lato"/>
              <a:buChar char="○"/>
              <a:defRPr b="1">
                <a:solidFill>
                  <a:srgbClr val="8BACEE"/>
                </a:solidFill>
                <a:latin typeface="Lato"/>
                <a:ea typeface="Lato"/>
                <a:cs typeface="Lato"/>
                <a:sym typeface="Lato"/>
              </a:defRPr>
            </a:lvl2pPr>
            <a:lvl3pPr marL="1371600" lvl="2"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marL="1828800" lvl="3"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marL="2286000" lvl="4"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marL="2743200" lvl="5"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marL="3200400" lvl="6"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marL="3657600" lvl="7"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marL="4114800" lvl="8" indent="-31750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de"/>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3" r:id="rId4"/>
    <p:sldLayoutId id="2147483655" r:id="rId5"/>
    <p:sldLayoutId id="2147483657" r:id="rId6"/>
    <p:sldLayoutId id="2147483660"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arget="../media/image25.jpeg" Type="http://schemas.openxmlformats.org/officeDocument/2006/relationships/image"/><Relationship Id="rId2" Target="../notesSlides/notesSlide7.xml" Type="http://schemas.openxmlformats.org/officeDocument/2006/relationships/notesSlide"/><Relationship Id="rId1" Target="../slideLayouts/slideLayout7.xml" Type="http://schemas.openxmlformats.org/officeDocument/2006/relationships/slideLayout"/><Relationship Id="rId4" Target="../media/image26.jpeg" Type="http://schemas.openxmlformats.org/officeDocument/2006/relationships/image"/></Relationships>
</file>

<file path=ppt/slides/_rels/slide12.xml.rels><?xml version="1.0" encoding="UTF-8" standalone="yes" ?><Relationships xmlns="http://schemas.openxmlformats.org/package/2006/relationships"><Relationship Id="rId3" Target="../media/image28.jpeg" Type="http://schemas.openxmlformats.org/officeDocument/2006/relationships/image"/><Relationship Id="rId7" Target="https://www.bbc.com/future/article/20200512-how-the-news-changes-the-way-we-think-and-behave" TargetMode="External" Type="http://schemas.openxmlformats.org/officeDocument/2006/relationships/hyperlink"/><Relationship Id="rId2" Target="../media/image27.jpeg" Type="http://schemas.openxmlformats.org/officeDocument/2006/relationships/image"/><Relationship Id="rId1" Target="../slideLayouts/slideLayout7.xml" Type="http://schemas.openxmlformats.org/officeDocument/2006/relationships/slideLayout"/><Relationship Id="rId6" Target="../media/image31.jpeg" Type="http://schemas.openxmlformats.org/officeDocument/2006/relationships/image"/><Relationship Id="rId5" Target="../media/image30.jpeg" Type="http://schemas.openxmlformats.org/officeDocument/2006/relationships/image"/><Relationship Id="rId4" Target="../media/image29.jpeg" Type="http://schemas.openxmlformats.org/officeDocument/2006/relationships/image"/></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arget="../media/image32.jpeg" Type="http://schemas.openxmlformats.org/officeDocument/2006/relationships/image"/><Relationship Id="rId2" Target="../notesSlides/notesSlide8.xml" Type="http://schemas.openxmlformats.org/officeDocument/2006/relationships/notesSlide"/><Relationship Id="rId1" Target="../slideLayouts/slideLayout7.xml" Type="http://schemas.openxmlformats.org/officeDocument/2006/relationships/slideLayout"/><Relationship Id="rId5" Target="https://blogs.scientificamerican.com/observations/what-journalists-and-scientists-have-in-common/" TargetMode="External" Type="http://schemas.openxmlformats.org/officeDocument/2006/relationships/hyperlink"/><Relationship Id="rId4" Target="../media/image33.jpeg" Type="http://schemas.openxmlformats.org/officeDocument/2006/relationships/image"/></Relationships>
</file>

<file path=ppt/slides/_rels/slide15.xml.rels><?xml version="1.0" encoding="UTF-8" standalone="yes" ?><Relationships xmlns="http://schemas.openxmlformats.org/package/2006/relationships"><Relationship Id="rId3" Target="../media/image34.jpeg" Type="http://schemas.openxmlformats.org/officeDocument/2006/relationships/image"/><Relationship Id="rId2" Target="../notesSlides/notesSlide9.xml" Type="http://schemas.openxmlformats.org/officeDocument/2006/relationships/notesSlide"/><Relationship Id="rId1" Target="../slideLayouts/slideLayout7.xml" Type="http://schemas.openxmlformats.org/officeDocument/2006/relationships/slideLayout"/><Relationship Id="rId4" Target="https://www.journalism.org/2017/09/20/science-news-and-information-today/" TargetMode="External" Type="http://schemas.openxmlformats.org/officeDocument/2006/relationships/hyperlink"/></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arget="https://www.nasw.org/" TargetMode="External" Type="http://schemas.openxmlformats.org/officeDocument/2006/relationships/hyperlink"/><Relationship Id="rId7" Target="https://ksj.mit.edu/" TargetMode="External" Type="http://schemas.openxmlformats.org/officeDocument/2006/relationships/hyperlink"/><Relationship Id="rId2" Target="../media/image35.jpeg" Type="http://schemas.openxmlformats.org/officeDocument/2006/relationships/image"/><Relationship Id="rId1" Target="../slideLayouts/slideLayout7.xml" Type="http://schemas.openxmlformats.org/officeDocument/2006/relationships/slideLayout"/><Relationship Id="rId6" Target="../media/image37.jpeg" Type="http://schemas.openxmlformats.org/officeDocument/2006/relationships/image"/><Relationship Id="rId5" Target="https://ethicaljournalismnetwork.org/" TargetMode="External" Type="http://schemas.openxmlformats.org/officeDocument/2006/relationships/hyperlink"/><Relationship Id="rId4" Target="../media/image36.png" Type="http://schemas.openxmlformats.org/officeDocument/2006/relationships/image"/></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arget="../media/image38.jpeg" Type="http://schemas.openxmlformats.org/officeDocument/2006/relationships/image"/><Relationship Id="rId2" Target="../notesSlides/notesSlide11.xml" Type="http://schemas.openxmlformats.org/officeDocument/2006/relationships/notesSlide"/><Relationship Id="rId1" Target="../slideLayouts/slideLayout7.xml" Type="http://schemas.openxmlformats.org/officeDocument/2006/relationships/slideLayout"/><Relationship Id="rId5" Target="../media/image39.jpeg" Type="http://schemas.openxmlformats.org/officeDocument/2006/relationships/image"/><Relationship Id="rId4" Target="https://twitter.com/MILCLICKS/status/1359516461274914816/photo/1" TargetMode="External" Type="http://schemas.openxmlformats.org/officeDocument/2006/relationships/hyperlink"/></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arget="../media/image40.jpeg" Type="http://schemas.openxmlformats.org/officeDocument/2006/relationships/image"/><Relationship Id="rId2" Target="../notesSlides/notesSlide12.xml" Type="http://schemas.openxmlformats.org/officeDocument/2006/relationships/notesSlide"/><Relationship Id="rId1" Target="../slideLayouts/slideLayout7.xml" Type="http://schemas.openxmlformats.org/officeDocument/2006/relationships/slideLayout"/><Relationship Id="rId4" Target="https://ecrcommunity.plos.org/2018/01/23/take-the-strange-and-make-it-familiar-advice-on-science-writing/" TargetMode="External" Type="http://schemas.openxmlformats.org/officeDocument/2006/relationships/hyperlink"/></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s://hbr.org/2018/07/the-democratization-of-data-science" TargetMode="External"/><Relationship Id="rId2" Type="http://schemas.openxmlformats.org/officeDocument/2006/relationships/hyperlink" Target="https://www.scidev.net/global/practical-guides/how-to-report-scientific-findings/" TargetMode="External"/><Relationship Id="rId1" Type="http://schemas.openxmlformats.org/officeDocument/2006/relationships/slideLayout" Target="../slideLayouts/slideLayout7.xml"/><Relationship Id="rId5" Type="http://schemas.openxmlformats.org/officeDocument/2006/relationships/hyperlink" Target="https://doi.org/10.3389/fcomm.2017.00003" TargetMode="External"/><Relationship Id="rId4" Type="http://schemas.openxmlformats.org/officeDocument/2006/relationships/hyperlink" Target="https://doi.org/10.3389/fcomm.2019.00071"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mailto:inesa.buneviciene@vdu.lt"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arget="../media/image5.jpeg" Type="http://schemas.openxmlformats.org/officeDocument/2006/relationships/image"/><Relationship Id="rId7" Target="https://www.smithsonianmag.com/science-nature/ten-most-significant-science-stories-2020-180976660/" TargetMode="External" Type="http://schemas.openxmlformats.org/officeDocument/2006/relationships/hyperlink"/><Relationship Id="rId2" Target="../notesSlides/notesSlide3.xml" Type="http://schemas.openxmlformats.org/officeDocument/2006/relationships/notesSlide"/><Relationship Id="rId1" Target="../slideLayouts/slideLayout7.xml" Type="http://schemas.openxmlformats.org/officeDocument/2006/relationships/slideLayout"/><Relationship Id="rId6" Target="../media/image8.jpeg" Type="http://schemas.openxmlformats.org/officeDocument/2006/relationships/image"/><Relationship Id="rId5" Target="../media/image7.jpeg" Type="http://schemas.openxmlformats.org/officeDocument/2006/relationships/image"/><Relationship Id="rId4" Target="../media/image6.jpeg" Type="http://schemas.openxmlformats.org/officeDocument/2006/relationships/image"/></Relationships>
</file>

<file path=ppt/slides/_rels/slide7.xml.rels><?xml version="1.0" encoding="UTF-8" standalone="yes" ?><Relationships xmlns="http://schemas.openxmlformats.org/package/2006/relationships"><Relationship Id="rId8" Target="../media/image12.jpeg" Type="http://schemas.openxmlformats.org/officeDocument/2006/relationships/image"/><Relationship Id="rId3" Target="../media/image9.png" Type="http://schemas.openxmlformats.org/officeDocument/2006/relationships/image"/><Relationship Id="rId7" Target="https://www.theguardian.com/books/2015/feb/27/robert-macfarlane-word-hoard-rewilding-landscape" TargetMode="External" Type="http://schemas.openxmlformats.org/officeDocument/2006/relationships/hyperlink"/><Relationship Id="rId2" Target="../notesSlides/notesSlide4.xml" Type="http://schemas.openxmlformats.org/officeDocument/2006/relationships/notesSlide"/><Relationship Id="rId1" Target="../slideLayouts/slideLayout7.xml" Type="http://schemas.openxmlformats.org/officeDocument/2006/relationships/slideLayout"/><Relationship Id="rId6" Target="https://www.cjr.org/opinion/six_great_pieces_of_science_writing_you_may_have_missed_this_year.php" TargetMode="External" Type="http://schemas.openxmlformats.org/officeDocument/2006/relationships/hyperlink"/><Relationship Id="rId5" Target="../media/image11.jpeg" Type="http://schemas.openxmlformats.org/officeDocument/2006/relationships/image"/><Relationship Id="rId4" Target="../media/image10.jpeg" Type="http://schemas.openxmlformats.org/officeDocument/2006/relationships/image"/></Relationships>
</file>

<file path=ppt/slides/_rels/slide8.xml.rels><?xml version="1.0" encoding="UTF-8" standalone="yes" ?><Relationships xmlns="http://schemas.openxmlformats.org/package/2006/relationships"><Relationship Id="rId8" Target="../media/image18.jpeg" Type="http://schemas.openxmlformats.org/officeDocument/2006/relationships/image"/><Relationship Id="rId3" Target="../media/image13.jpeg" Type="http://schemas.openxmlformats.org/officeDocument/2006/relationships/image"/><Relationship Id="rId7" Target="../media/image17.jpeg" Type="http://schemas.openxmlformats.org/officeDocument/2006/relationships/image"/><Relationship Id="rId2" Target="../notesSlides/notesSlide5.xml" Type="http://schemas.openxmlformats.org/officeDocument/2006/relationships/notesSlide"/><Relationship Id="rId1" Target="../slideLayouts/slideLayout7.xml" Type="http://schemas.openxmlformats.org/officeDocument/2006/relationships/slideLayout"/><Relationship Id="rId6" Target="../media/image16.jpeg" Type="http://schemas.openxmlformats.org/officeDocument/2006/relationships/image"/><Relationship Id="rId11" Target="../media/image21.jpeg" Type="http://schemas.openxmlformats.org/officeDocument/2006/relationships/image"/><Relationship Id="rId5" Target="../media/image15.jpeg" Type="http://schemas.openxmlformats.org/officeDocument/2006/relationships/image"/><Relationship Id="rId10" Target="../media/image20.jpeg" Type="http://schemas.openxmlformats.org/officeDocument/2006/relationships/image"/><Relationship Id="rId4" Target="../media/image14.jpeg" Type="http://schemas.openxmlformats.org/officeDocument/2006/relationships/image"/><Relationship Id="rId9" Target="../media/image19.jpeg" Type="http://schemas.openxmlformats.org/officeDocument/2006/relationships/image"/></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3"/>
          <p:cNvSpPr txBox="1">
            <a:spLocks noGrp="1"/>
          </p:cNvSpPr>
          <p:nvPr>
            <p:ph type="ctrTitle"/>
          </p:nvPr>
        </p:nvSpPr>
        <p:spPr>
          <a:xfrm>
            <a:off x="0" y="650350"/>
            <a:ext cx="5496600" cy="2052600"/>
          </a:xfrm>
          <a:prstGeom prst="rect">
            <a:avLst/>
          </a:prstGeom>
        </p:spPr>
        <p:txBody>
          <a:bodyPr spcFirstLastPara="1" wrap="square" lIns="360000" tIns="91425" rIns="91425" bIns="91425" anchor="b" anchorCtr="0">
            <a:noAutofit/>
          </a:bodyPr>
          <a:lstStyle/>
          <a:p>
            <a:r>
              <a:rPr lang="en-US" sz="3200" b="1" dirty="0"/>
              <a:t>Science Communication </a:t>
            </a:r>
            <a:br>
              <a:rPr lang="en-US" sz="3200" dirty="0"/>
            </a:br>
            <a:r>
              <a:rPr lang="en-US" sz="2400" dirty="0">
                <a:solidFill>
                  <a:schemeClr val="bg1">
                    <a:lumMod val="50000"/>
                  </a:schemeClr>
                </a:solidFill>
              </a:rPr>
              <a:t>Opportunities and Challenges of Rapidly Changing World</a:t>
            </a:r>
            <a:endParaRPr sz="2400" dirty="0">
              <a:solidFill>
                <a:schemeClr val="bg1">
                  <a:lumMod val="50000"/>
                </a:schemeClr>
              </a:solidFill>
            </a:endParaRPr>
          </a:p>
        </p:txBody>
      </p:sp>
      <p:sp>
        <p:nvSpPr>
          <p:cNvPr id="79" name="Google Shape;79;p13"/>
          <p:cNvSpPr txBox="1">
            <a:spLocks noGrp="1"/>
          </p:cNvSpPr>
          <p:nvPr>
            <p:ph type="subTitle" idx="1"/>
          </p:nvPr>
        </p:nvSpPr>
        <p:spPr>
          <a:xfrm>
            <a:off x="50" y="2702950"/>
            <a:ext cx="5496600" cy="867900"/>
          </a:xfrm>
          <a:prstGeom prst="rect">
            <a:avLst/>
          </a:prstGeom>
        </p:spPr>
        <p:txBody>
          <a:bodyPr spcFirstLastPara="1" wrap="square" lIns="360000" tIns="91425" rIns="91425" bIns="91425" anchor="t" anchorCtr="0">
            <a:noAutofit/>
          </a:bodyPr>
          <a:lstStyle/>
          <a:p>
            <a:pPr marL="0" lvl="0" indent="0" algn="l" rtl="0">
              <a:spcBef>
                <a:spcPts val="0"/>
              </a:spcBef>
              <a:spcAft>
                <a:spcPts val="0"/>
              </a:spcAft>
              <a:buNone/>
            </a:pPr>
            <a:r>
              <a:rPr lang="en-US" sz="1600" dirty="0"/>
              <a:t>Assoc. Prof. </a:t>
            </a:r>
            <a:r>
              <a:rPr lang="en-US" sz="1600" dirty="0" err="1"/>
              <a:t>Inesa</a:t>
            </a:r>
            <a:r>
              <a:rPr lang="en-US" sz="1600" dirty="0"/>
              <a:t> BUNEVICIENE</a:t>
            </a:r>
            <a:br>
              <a:rPr lang="en-US" sz="1600" dirty="0"/>
            </a:br>
            <a:r>
              <a:rPr lang="en-US" sz="1600" dirty="0" err="1"/>
              <a:t>Vytautas</a:t>
            </a:r>
            <a:r>
              <a:rPr lang="en-US" sz="1600" dirty="0"/>
              <a:t> Magnus University, Kaunas, Lithuania 2021</a:t>
            </a:r>
            <a:endParaRPr sz="16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95B9FA2-D3A9-C444-A50A-B97F1D7E562D}"/>
              </a:ext>
            </a:extLst>
          </p:cNvPr>
          <p:cNvSpPr>
            <a:spLocks noGrp="1"/>
          </p:cNvSpPr>
          <p:nvPr>
            <p:ph type="title"/>
          </p:nvPr>
        </p:nvSpPr>
        <p:spPr>
          <a:xfrm>
            <a:off x="630936" y="411480"/>
            <a:ext cx="2700645" cy="4073652"/>
          </a:xfrm>
        </p:spPr>
        <p:txBody>
          <a:bodyPr>
            <a:normAutofit/>
          </a:bodyPr>
          <a:lstStyle/>
          <a:p>
            <a:br>
              <a:rPr lang="en-GB" sz="4050" b="1" dirty="0">
                <a:latin typeface="Lato" panose="020F0502020204030203" pitchFamily="34" charset="0"/>
                <a:ea typeface="Lato" panose="020F0502020204030203" pitchFamily="34" charset="0"/>
                <a:cs typeface="Lato" panose="020F0502020204030203" pitchFamily="34" charset="0"/>
              </a:rPr>
            </a:br>
            <a:br>
              <a:rPr lang="en-GB" sz="4050" b="1" dirty="0">
                <a:latin typeface="Lato" panose="020F0502020204030203" pitchFamily="34" charset="0"/>
                <a:ea typeface="Lato" panose="020F0502020204030203" pitchFamily="34" charset="0"/>
                <a:cs typeface="Lato" panose="020F0502020204030203" pitchFamily="34" charset="0"/>
              </a:rPr>
            </a:br>
            <a:br>
              <a:rPr lang="en-GB" sz="4050" b="1" dirty="0">
                <a:latin typeface="Lato" panose="020F0502020204030203" pitchFamily="34" charset="0"/>
                <a:ea typeface="Lato" panose="020F0502020204030203" pitchFamily="34" charset="0"/>
                <a:cs typeface="Lato" panose="020F0502020204030203" pitchFamily="34" charset="0"/>
              </a:rPr>
            </a:br>
            <a:br>
              <a:rPr lang="en-GB" sz="2700" b="1" dirty="0">
                <a:latin typeface="Lato" panose="020F0502020204030203" pitchFamily="34" charset="0"/>
                <a:ea typeface="Lato" panose="020F0502020204030203" pitchFamily="34" charset="0"/>
                <a:cs typeface="Lato" panose="020F0502020204030203" pitchFamily="34" charset="0"/>
              </a:rPr>
            </a:br>
            <a:br>
              <a:rPr lang="en-GB" sz="2700" b="1" dirty="0">
                <a:latin typeface="Lato" panose="020F0502020204030203" pitchFamily="34" charset="0"/>
                <a:ea typeface="Lato" panose="020F0502020204030203" pitchFamily="34" charset="0"/>
                <a:cs typeface="Lato" panose="020F0502020204030203" pitchFamily="34" charset="0"/>
              </a:rPr>
            </a:br>
            <a:r>
              <a:rPr lang="en-GB" sz="2700" b="1" dirty="0">
                <a:latin typeface="Lato" panose="020F0502020204030203" pitchFamily="34" charset="0"/>
                <a:ea typeface="Lato" panose="020F0502020204030203" pitchFamily="34" charset="0"/>
                <a:cs typeface="Lato" panose="020F0502020204030203" pitchFamily="34" charset="0"/>
              </a:rPr>
              <a:t>Telling the story</a:t>
            </a:r>
            <a:endParaRPr lang="en-US" sz="2700" dirty="0">
              <a:latin typeface="Lato" panose="020F0502020204030203" pitchFamily="34" charset="0"/>
              <a:ea typeface="Lato" panose="020F0502020204030203" pitchFamily="34" charset="0"/>
              <a:cs typeface="Lato" panose="020F0502020204030203" pitchFamily="34" charset="0"/>
            </a:endParaRPr>
          </a:p>
        </p:txBody>
      </p:sp>
      <p:sp>
        <p:nvSpPr>
          <p:cNvPr id="3" name="Content Placeholder 2">
            <a:extLst>
              <a:ext uri="{FF2B5EF4-FFF2-40B4-BE49-F238E27FC236}">
                <a16:creationId xmlns:a16="http://schemas.microsoft.com/office/drawing/2014/main" id="{B9A02725-8843-FE46-9AA4-861125B992E7}"/>
              </a:ext>
            </a:extLst>
          </p:cNvPr>
          <p:cNvSpPr>
            <a:spLocks noGrp="1"/>
          </p:cNvSpPr>
          <p:nvPr>
            <p:ph idx="1"/>
          </p:nvPr>
        </p:nvSpPr>
        <p:spPr>
          <a:xfrm>
            <a:off x="3844814" y="414068"/>
            <a:ext cx="4668251" cy="4073652"/>
          </a:xfrm>
        </p:spPr>
        <p:txBody>
          <a:bodyPr anchor="ctr">
            <a:normAutofit/>
          </a:bodyPr>
          <a:lstStyle/>
          <a:p>
            <a:pPr marL="0" indent="0">
              <a:buNone/>
            </a:pPr>
            <a:r>
              <a:rPr lang="en-US" sz="1650" b="1" dirty="0">
                <a:solidFill>
                  <a:schemeClr val="tx1"/>
                </a:solidFill>
                <a:latin typeface="Lato" panose="020F0502020204030203" pitchFamily="34" charset="0"/>
                <a:ea typeface="Lato" panose="020F0502020204030203" pitchFamily="34" charset="0"/>
                <a:cs typeface="Lato" panose="020F0502020204030203" pitchFamily="34" charset="0"/>
              </a:rPr>
              <a:t>Question for a discussion:</a:t>
            </a:r>
          </a:p>
          <a:p>
            <a:pPr marL="0" indent="0">
              <a:buNone/>
            </a:pPr>
            <a:r>
              <a:rPr lang="en-US" sz="1650" dirty="0">
                <a:solidFill>
                  <a:schemeClr val="tx1"/>
                </a:solidFill>
                <a:latin typeface="Lato" panose="020F0502020204030203" pitchFamily="34" charset="0"/>
                <a:ea typeface="Lato" panose="020F0502020204030203" pitchFamily="34" charset="0"/>
                <a:cs typeface="Lato" panose="020F0502020204030203" pitchFamily="34" charset="0"/>
              </a:rPr>
              <a:t>What are traditional and new challenges while telling the scientific news story? </a:t>
            </a:r>
          </a:p>
          <a:p>
            <a:pPr marL="0" indent="0">
              <a:buNone/>
            </a:pPr>
            <a:r>
              <a:rPr lang="en-US" sz="1650" dirty="0">
                <a:solidFill>
                  <a:schemeClr val="tx1"/>
                </a:solidFill>
                <a:latin typeface="Lato" panose="020F0502020204030203" pitchFamily="34" charset="0"/>
                <a:ea typeface="Lato" panose="020F0502020204030203" pitchFamily="34" charset="0"/>
                <a:cs typeface="Lato" panose="020F0502020204030203" pitchFamily="34" charset="0"/>
              </a:rPr>
              <a:t>Can you name some of them? </a:t>
            </a:r>
          </a:p>
          <a:p>
            <a:pPr marL="0" indent="0">
              <a:buNone/>
            </a:pPr>
            <a:endParaRPr lang="en-US" sz="1650"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3300351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F212B-67F9-3B4A-A556-D8C4A10CA2B3}"/>
              </a:ext>
            </a:extLst>
          </p:cNvPr>
          <p:cNvSpPr>
            <a:spLocks noGrp="1"/>
          </p:cNvSpPr>
          <p:nvPr>
            <p:ph type="title"/>
          </p:nvPr>
        </p:nvSpPr>
        <p:spPr>
          <a:xfrm>
            <a:off x="213871" y="334231"/>
            <a:ext cx="4139804" cy="1885950"/>
          </a:xfrm>
        </p:spPr>
        <p:txBody>
          <a:bodyPr>
            <a:noAutofit/>
          </a:bodyPr>
          <a:lstStyle/>
          <a:p>
            <a:r>
              <a:rPr lang="en-US" sz="2400" b="1" dirty="0">
                <a:latin typeface="Lato" panose="020F0502020204030203" pitchFamily="34" charset="0"/>
                <a:ea typeface="Lato" panose="020F0502020204030203" pitchFamily="34" charset="0"/>
                <a:cs typeface="Lato" panose="020F0502020204030203" pitchFamily="34" charset="0"/>
              </a:rPr>
              <a:t>Educating and empowering audiences through socially responsible news coverage:</a:t>
            </a:r>
            <a:endParaRPr lang="en-US" sz="1800" dirty="0">
              <a:latin typeface="Lato" panose="020F0502020204030203" pitchFamily="34" charset="0"/>
              <a:ea typeface="Lato" panose="020F0502020204030203" pitchFamily="34" charset="0"/>
              <a:cs typeface="Lato" panose="020F0502020204030203" pitchFamily="34" charset="0"/>
            </a:endParaRPr>
          </a:p>
        </p:txBody>
      </p:sp>
      <p:sp>
        <p:nvSpPr>
          <p:cNvPr id="8" name="Content Placeholder 2">
            <a:extLst>
              <a:ext uri="{FF2B5EF4-FFF2-40B4-BE49-F238E27FC236}">
                <a16:creationId xmlns:a16="http://schemas.microsoft.com/office/drawing/2014/main" id="{B555765E-2832-4C4A-8054-0C2C7C9831DE}"/>
              </a:ext>
            </a:extLst>
          </p:cNvPr>
          <p:cNvSpPr>
            <a:spLocks noGrp="1"/>
          </p:cNvSpPr>
          <p:nvPr>
            <p:ph idx="1"/>
          </p:nvPr>
        </p:nvSpPr>
        <p:spPr>
          <a:xfrm>
            <a:off x="4558922" y="409243"/>
            <a:ext cx="4139804" cy="4472858"/>
          </a:xfrm>
        </p:spPr>
        <p:txBody>
          <a:bodyPr>
            <a:normAutofit fontScale="92500" lnSpcReduction="20000"/>
          </a:bodyPr>
          <a:lstStyle/>
          <a:p>
            <a:pPr marL="0" indent="0">
              <a:buClr>
                <a:srgbClr val="FF0000"/>
              </a:buClr>
              <a:buNone/>
            </a:pPr>
            <a:endParaRPr lang="en-US" dirty="0">
              <a:latin typeface="Lato" panose="020F0502020204030203" pitchFamily="34" charset="0"/>
              <a:ea typeface="Lato" panose="020F0502020204030203" pitchFamily="34" charset="0"/>
              <a:cs typeface="Lato" panose="020F0502020204030203" pitchFamily="34" charset="0"/>
            </a:endParaRPr>
          </a:p>
          <a:p>
            <a:pPr marL="0" indent="0">
              <a:buClr>
                <a:srgbClr val="FF0000"/>
              </a:buClr>
              <a:buNone/>
            </a:pPr>
            <a:r>
              <a:rPr lang="en-US" b="1" dirty="0">
                <a:solidFill>
                  <a:srgbClr val="FF0000"/>
                </a:solidFill>
                <a:latin typeface="Lato" panose="020F0502020204030203" pitchFamily="34" charset="0"/>
                <a:ea typeface="Lato" panose="020F0502020204030203" pitchFamily="34" charset="0"/>
                <a:cs typeface="Lato" panose="020F0502020204030203" pitchFamily="34" charset="0"/>
              </a:rPr>
              <a:t>#1. </a:t>
            </a:r>
            <a:r>
              <a:rPr lang="en-US" b="1" dirty="0">
                <a:solidFill>
                  <a:schemeClr val="tx1"/>
                </a:solidFill>
                <a:latin typeface="Lato" panose="020F0502020204030203" pitchFamily="34" charset="0"/>
                <a:ea typeface="Lato" panose="020F0502020204030203" pitchFamily="34" charset="0"/>
                <a:cs typeface="Lato" panose="020F0502020204030203" pitchFamily="34" charset="0"/>
              </a:rPr>
              <a:t>Balanced but fair reporting</a:t>
            </a:r>
            <a:r>
              <a:rPr lang="en-US" dirty="0">
                <a:solidFill>
                  <a:schemeClr val="tx1"/>
                </a:solidFill>
                <a:latin typeface="Lato" panose="020F0502020204030203" pitchFamily="34" charset="0"/>
                <a:ea typeface="Lato" panose="020F0502020204030203" pitchFamily="34" charset="0"/>
                <a:cs typeface="Lato" panose="020F0502020204030203" pitchFamily="34" charset="0"/>
              </a:rPr>
              <a:t>: representing opposite sides while also fairly acknowledging their scale and significance in the field.</a:t>
            </a:r>
            <a:endParaRPr lang="en-US" dirty="0">
              <a:latin typeface="Lato" panose="020F0502020204030203" pitchFamily="34" charset="0"/>
              <a:ea typeface="Lato" panose="020F0502020204030203" pitchFamily="34" charset="0"/>
              <a:cs typeface="Lato" panose="020F0502020204030203" pitchFamily="34" charset="0"/>
            </a:endParaRPr>
          </a:p>
          <a:p>
            <a:pPr marL="0" indent="0">
              <a:buClr>
                <a:srgbClr val="FF0000"/>
              </a:buClr>
              <a:buNone/>
            </a:pPr>
            <a:r>
              <a:rPr lang="en-US" b="1" dirty="0">
                <a:solidFill>
                  <a:srgbClr val="FF0000"/>
                </a:solidFill>
                <a:latin typeface="Lato" panose="020F0502020204030203" pitchFamily="34" charset="0"/>
                <a:ea typeface="Lato" panose="020F0502020204030203" pitchFamily="34" charset="0"/>
                <a:cs typeface="Lato" panose="020F0502020204030203" pitchFamily="34" charset="0"/>
              </a:rPr>
              <a:t>#2. </a:t>
            </a:r>
            <a:r>
              <a:rPr lang="en-US" b="1" dirty="0">
                <a:solidFill>
                  <a:schemeClr val="tx1"/>
                </a:solidFill>
                <a:latin typeface="Lato" panose="020F0502020204030203" pitchFamily="34" charset="0"/>
                <a:ea typeface="Lato" panose="020F0502020204030203" pitchFamily="34" charset="0"/>
                <a:cs typeface="Lato" panose="020F0502020204030203" pitchFamily="34" charset="0"/>
              </a:rPr>
              <a:t>Personal but verified stories</a:t>
            </a:r>
            <a:r>
              <a:rPr lang="en-US" dirty="0">
                <a:solidFill>
                  <a:schemeClr val="tx1"/>
                </a:solidFill>
                <a:latin typeface="Lato" panose="020F0502020204030203" pitchFamily="34" charset="0"/>
                <a:ea typeface="Lato" panose="020F0502020204030203" pitchFamily="34" charset="0"/>
                <a:cs typeface="Lato" panose="020F0502020204030203" pitchFamily="34" charset="0"/>
              </a:rPr>
              <a:t> can be a good choice, however, </a:t>
            </a:r>
            <a:r>
              <a:rPr lang="en-US" b="1" dirty="0">
                <a:solidFill>
                  <a:schemeClr val="tx1"/>
                </a:solidFill>
                <a:latin typeface="Lato" panose="020F0502020204030203" pitchFamily="34" charset="0"/>
                <a:ea typeface="Lato" panose="020F0502020204030203" pitchFamily="34" charset="0"/>
                <a:cs typeface="Lato" panose="020F0502020204030203" pitchFamily="34" charset="0"/>
              </a:rPr>
              <a:t>accuracy and precision </a:t>
            </a:r>
            <a:r>
              <a:rPr lang="en-US" dirty="0">
                <a:solidFill>
                  <a:schemeClr val="tx1"/>
                </a:solidFill>
                <a:latin typeface="Lato" panose="020F0502020204030203" pitchFamily="34" charset="0"/>
                <a:ea typeface="Lato" panose="020F0502020204030203" pitchFamily="34" charset="0"/>
                <a:cs typeface="Lato" panose="020F0502020204030203" pitchFamily="34" charset="0"/>
              </a:rPr>
              <a:t>cannot be sacrificed for visibility or attractivity. </a:t>
            </a:r>
            <a:endParaRPr lang="en-US" dirty="0">
              <a:latin typeface="Lato" panose="020F0502020204030203" pitchFamily="34" charset="0"/>
              <a:ea typeface="Lato" panose="020F0502020204030203" pitchFamily="34" charset="0"/>
              <a:cs typeface="Lato" panose="020F0502020204030203" pitchFamily="34" charset="0"/>
            </a:endParaRPr>
          </a:p>
          <a:p>
            <a:pPr marL="0" indent="0">
              <a:buClr>
                <a:srgbClr val="FF0000"/>
              </a:buClr>
              <a:buNone/>
            </a:pPr>
            <a:r>
              <a:rPr lang="en-US" b="1" dirty="0">
                <a:solidFill>
                  <a:srgbClr val="FF0000"/>
                </a:solidFill>
                <a:latin typeface="Lato" panose="020F0502020204030203" pitchFamily="34" charset="0"/>
                <a:ea typeface="Lato" panose="020F0502020204030203" pitchFamily="34" charset="0"/>
                <a:cs typeface="Lato" panose="020F0502020204030203" pitchFamily="34" charset="0"/>
              </a:rPr>
              <a:t>#3. </a:t>
            </a:r>
            <a:r>
              <a:rPr lang="en-US" b="1" dirty="0">
                <a:solidFill>
                  <a:schemeClr val="tx1"/>
                </a:solidFill>
                <a:latin typeface="Lato" panose="020F0502020204030203" pitchFamily="34" charset="0"/>
                <a:ea typeface="Lato" panose="020F0502020204030203" pitchFamily="34" charset="0"/>
                <a:cs typeface="Lato" panose="020F0502020204030203" pitchFamily="34" charset="0"/>
              </a:rPr>
              <a:t>Responsible framing: </a:t>
            </a:r>
            <a:r>
              <a:rPr lang="en-US" dirty="0">
                <a:solidFill>
                  <a:schemeClr val="tx1"/>
                </a:solidFill>
                <a:latin typeface="Lato" panose="020F0502020204030203" pitchFamily="34" charset="0"/>
                <a:ea typeface="Lato" panose="020F0502020204030203" pitchFamily="34" charset="0"/>
                <a:cs typeface="Lato" panose="020F0502020204030203" pitchFamily="34" charset="0"/>
              </a:rPr>
              <a:t>Indeed it can be difficult to decide and understand the effect selected frame could have on the audience, but it is important to closely follow scientific discussions regarding these issues and follow recommendations of responsible global and national experts and institutions. </a:t>
            </a:r>
          </a:p>
          <a:p>
            <a:pPr marL="0" indent="0">
              <a:buClr>
                <a:srgbClr val="FF0000"/>
              </a:buClr>
              <a:buNone/>
            </a:pPr>
            <a:endParaRPr lang="en-US" sz="1500" dirty="0">
              <a:latin typeface="Lato" panose="020F0502020204030203" pitchFamily="34" charset="0"/>
              <a:ea typeface="Lato" panose="020F0502020204030203" pitchFamily="34" charset="0"/>
              <a:cs typeface="Lato" panose="020F0502020204030203" pitchFamily="34" charset="0"/>
            </a:endParaRPr>
          </a:p>
          <a:p>
            <a:pPr>
              <a:buClr>
                <a:srgbClr val="FF0000"/>
              </a:buClr>
              <a:buFont typeface="Wingdings" pitchFamily="2" charset="2"/>
              <a:buChar char="ü"/>
            </a:pPr>
            <a:endParaRPr lang="en-US" sz="1500" dirty="0">
              <a:latin typeface="Lato" panose="020F0502020204030203" pitchFamily="34" charset="0"/>
              <a:ea typeface="Lato" panose="020F0502020204030203" pitchFamily="34" charset="0"/>
              <a:cs typeface="Lato" panose="020F0502020204030203" pitchFamily="34" charset="0"/>
            </a:endParaRPr>
          </a:p>
          <a:p>
            <a:pPr>
              <a:buClr>
                <a:srgbClr val="FF0000"/>
              </a:buClr>
              <a:buFont typeface="Wingdings" pitchFamily="2" charset="2"/>
              <a:buChar char="ü"/>
            </a:pPr>
            <a:endParaRPr lang="en-US" sz="1500" dirty="0">
              <a:latin typeface="Lato" panose="020F0502020204030203" pitchFamily="34" charset="0"/>
              <a:ea typeface="Lato" panose="020F0502020204030203" pitchFamily="34" charset="0"/>
              <a:cs typeface="Lato" panose="020F0502020204030203" pitchFamily="34" charset="0"/>
            </a:endParaRPr>
          </a:p>
          <a:p>
            <a:pPr>
              <a:buClr>
                <a:srgbClr val="FF0000"/>
              </a:buClr>
              <a:buFont typeface="Wingdings" pitchFamily="2" charset="2"/>
              <a:buChar char="ü"/>
            </a:pPr>
            <a:endParaRPr lang="en-US" sz="1500" dirty="0">
              <a:latin typeface="Lato" panose="020F0502020204030203" pitchFamily="34" charset="0"/>
              <a:ea typeface="Lato" panose="020F0502020204030203" pitchFamily="34" charset="0"/>
              <a:cs typeface="Lato" panose="020F0502020204030203" pitchFamily="34" charset="0"/>
            </a:endParaRPr>
          </a:p>
        </p:txBody>
      </p:sp>
      <p:pic>
        <p:nvPicPr>
          <p:cNvPr id="9" name="Picture 8">
            <a:extLst>
              <a:ext uri="{FF2B5EF4-FFF2-40B4-BE49-F238E27FC236}">
                <a16:creationId xmlns:a16="http://schemas.microsoft.com/office/drawing/2014/main" id="{F2BA8DF2-4854-E241-A439-C76B99140EA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6873" y="2529233"/>
            <a:ext cx="3630341" cy="2479430"/>
          </a:xfrm>
          <a:prstGeom prst="rect">
            <a:avLst/>
          </a:prstGeom>
        </p:spPr>
      </p:pic>
      <p:pic>
        <p:nvPicPr>
          <p:cNvPr id="11" name="Picture 10">
            <a:extLst>
              <a:ext uri="{FF2B5EF4-FFF2-40B4-BE49-F238E27FC236}">
                <a16:creationId xmlns:a16="http://schemas.microsoft.com/office/drawing/2014/main" id="{157CC922-584D-7848-9B7D-CBC2B6C731B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6873" y="1982056"/>
            <a:ext cx="1866900" cy="476250"/>
          </a:xfrm>
          <a:prstGeom prst="rect">
            <a:avLst/>
          </a:prstGeom>
        </p:spPr>
      </p:pic>
    </p:spTree>
    <p:extLst>
      <p:ext uri="{BB962C8B-B14F-4D97-AF65-F5344CB8AC3E}">
        <p14:creationId xmlns:p14="http://schemas.microsoft.com/office/powerpoint/2010/main" val="4148184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4E7D33-3B25-E44C-B98A-317B8FF7E8FF}"/>
              </a:ext>
            </a:extLst>
          </p:cNvPr>
          <p:cNvSpPr>
            <a:spLocks noGrp="1"/>
          </p:cNvSpPr>
          <p:nvPr>
            <p:ph idx="1"/>
          </p:nvPr>
        </p:nvSpPr>
        <p:spPr>
          <a:xfrm>
            <a:off x="628651" y="318052"/>
            <a:ext cx="3837623" cy="3381112"/>
          </a:xfrm>
        </p:spPr>
        <p:txBody>
          <a:bodyPr/>
          <a:lstStyle/>
          <a:p>
            <a:pPr marL="0" indent="0">
              <a:buClr>
                <a:srgbClr val="FF0000"/>
              </a:buClr>
              <a:buNone/>
            </a:pPr>
            <a:r>
              <a:rPr lang="en-US" b="1" dirty="0">
                <a:solidFill>
                  <a:srgbClr val="FF0000"/>
                </a:solidFill>
                <a:latin typeface="Lato" panose="020F0502020204030203" pitchFamily="34" charset="0"/>
                <a:ea typeface="Lato" panose="020F0502020204030203" pitchFamily="34" charset="0"/>
                <a:cs typeface="Lato" panose="020F0502020204030203" pitchFamily="34" charset="0"/>
              </a:rPr>
              <a:t>#4. </a:t>
            </a:r>
            <a:r>
              <a:rPr lang="en-US" dirty="0">
                <a:solidFill>
                  <a:schemeClr val="tx1"/>
                </a:solidFill>
                <a:latin typeface="Lato" panose="020F0502020204030203" pitchFamily="34" charset="0"/>
                <a:ea typeface="Lato" panose="020F0502020204030203" pitchFamily="34" charset="0"/>
                <a:cs typeface="Lato" panose="020F0502020204030203" pitchFamily="34" charset="0"/>
              </a:rPr>
              <a:t>Good science journalist most of all aspires to educate, engage and enable publics, by </a:t>
            </a:r>
            <a:r>
              <a:rPr lang="en-US" b="1" dirty="0">
                <a:solidFill>
                  <a:schemeClr val="tx1"/>
                </a:solidFill>
                <a:latin typeface="Lato" panose="020F0502020204030203" pitchFamily="34" charset="0"/>
                <a:ea typeface="Lato" panose="020F0502020204030203" pitchFamily="34" charset="0"/>
                <a:cs typeface="Lato" panose="020F0502020204030203" pitchFamily="34" charset="0"/>
              </a:rPr>
              <a:t>explicitly explaining the research instead of oversimplifying it</a:t>
            </a:r>
            <a:r>
              <a:rPr lang="en-US" dirty="0">
                <a:solidFill>
                  <a:schemeClr val="tx1"/>
                </a:solidFill>
                <a:latin typeface="Lato" panose="020F0502020204030203" pitchFamily="34" charset="0"/>
                <a:ea typeface="Lato" panose="020F0502020204030203" pitchFamily="34" charset="0"/>
                <a:cs typeface="Lato" panose="020F0502020204030203" pitchFamily="34" charset="0"/>
              </a:rPr>
              <a:t>. </a:t>
            </a:r>
            <a:endParaRPr lang="en-US" dirty="0">
              <a:latin typeface="Lato" panose="020F0502020204030203" pitchFamily="34" charset="0"/>
              <a:ea typeface="Lato" panose="020F0502020204030203" pitchFamily="34" charset="0"/>
              <a:cs typeface="Lato" panose="020F0502020204030203" pitchFamily="34" charset="0"/>
            </a:endParaRPr>
          </a:p>
          <a:p>
            <a:pPr marL="0" indent="0">
              <a:buClr>
                <a:srgbClr val="FF0000"/>
              </a:buClr>
              <a:buNone/>
            </a:pPr>
            <a:r>
              <a:rPr lang="en-US" b="1" dirty="0">
                <a:solidFill>
                  <a:srgbClr val="FF0000"/>
                </a:solidFill>
                <a:latin typeface="Lato" panose="020F0502020204030203" pitchFamily="34" charset="0"/>
                <a:ea typeface="Lato" panose="020F0502020204030203" pitchFamily="34" charset="0"/>
                <a:cs typeface="Lato" panose="020F0502020204030203" pitchFamily="34" charset="0"/>
              </a:rPr>
              <a:t>#5. </a:t>
            </a:r>
            <a:r>
              <a:rPr lang="en-US" b="1" dirty="0">
                <a:solidFill>
                  <a:schemeClr val="tx1"/>
                </a:solidFill>
                <a:latin typeface="Lato" panose="020F0502020204030203" pitchFamily="34" charset="0"/>
                <a:ea typeface="Lato" panose="020F0502020204030203" pitchFamily="34" charset="0"/>
                <a:cs typeface="Lato" panose="020F0502020204030203" pitchFamily="34" charset="0"/>
              </a:rPr>
              <a:t>Education on media effects: </a:t>
            </a:r>
            <a:r>
              <a:rPr lang="en-US" dirty="0">
                <a:solidFill>
                  <a:schemeClr val="tx1"/>
                </a:solidFill>
                <a:latin typeface="Lato" panose="020F0502020204030203" pitchFamily="34" charset="0"/>
                <a:ea typeface="Lato" panose="020F0502020204030203" pitchFamily="34" charset="0"/>
                <a:cs typeface="Lato" panose="020F0502020204030203" pitchFamily="34" charset="0"/>
              </a:rPr>
              <a:t>public education on media effects should be also a significant part of socially responsible journalism. </a:t>
            </a:r>
          </a:p>
        </p:txBody>
      </p:sp>
      <p:pic>
        <p:nvPicPr>
          <p:cNvPr id="4" name="Picture 3">
            <a:extLst>
              <a:ext uri="{FF2B5EF4-FFF2-40B4-BE49-F238E27FC236}">
                <a16:creationId xmlns:a16="http://schemas.microsoft.com/office/drawing/2014/main" id="{6629D944-4B5C-194C-AA10-8A89CD2B8C2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071759" y="3893665"/>
            <a:ext cx="6898181" cy="810296"/>
          </a:xfrm>
          <a:prstGeom prst="rect">
            <a:avLst/>
          </a:prstGeom>
        </p:spPr>
      </p:pic>
      <p:pic>
        <p:nvPicPr>
          <p:cNvPr id="5" name="Picture 4">
            <a:extLst>
              <a:ext uri="{FF2B5EF4-FFF2-40B4-BE49-F238E27FC236}">
                <a16:creationId xmlns:a16="http://schemas.microsoft.com/office/drawing/2014/main" id="{76BEF346-EFC6-1F49-9984-59AFF9A11D2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77728" y="382249"/>
            <a:ext cx="4347210" cy="1878164"/>
          </a:xfrm>
          <a:prstGeom prst="rect">
            <a:avLst/>
          </a:prstGeom>
        </p:spPr>
      </p:pic>
      <p:pic>
        <p:nvPicPr>
          <p:cNvPr id="6" name="Picture 5">
            <a:extLst>
              <a:ext uri="{FF2B5EF4-FFF2-40B4-BE49-F238E27FC236}">
                <a16:creationId xmlns:a16="http://schemas.microsoft.com/office/drawing/2014/main" id="{0458C747-933A-0547-A48A-1AE286675B9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67632" y="1941514"/>
            <a:ext cx="4036695" cy="258618"/>
          </a:xfrm>
          <a:prstGeom prst="rect">
            <a:avLst/>
          </a:prstGeom>
        </p:spPr>
      </p:pic>
      <p:pic>
        <p:nvPicPr>
          <p:cNvPr id="7" name="Picture 6">
            <a:extLst>
              <a:ext uri="{FF2B5EF4-FFF2-40B4-BE49-F238E27FC236}">
                <a16:creationId xmlns:a16="http://schemas.microsoft.com/office/drawing/2014/main" id="{6CDFA807-2F9C-6A41-822F-42960739475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632757" y="2480535"/>
            <a:ext cx="4360961" cy="1486101"/>
          </a:xfrm>
          <a:prstGeom prst="rect">
            <a:avLst/>
          </a:prstGeom>
        </p:spPr>
      </p:pic>
      <p:pic>
        <p:nvPicPr>
          <p:cNvPr id="8" name="Picture 7">
            <a:extLst>
              <a:ext uri="{FF2B5EF4-FFF2-40B4-BE49-F238E27FC236}">
                <a16:creationId xmlns:a16="http://schemas.microsoft.com/office/drawing/2014/main" id="{9B07CED0-AD31-8D49-A0AD-60A681FFD38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091488" y="2331651"/>
            <a:ext cx="933450" cy="371475"/>
          </a:xfrm>
          <a:prstGeom prst="rect">
            <a:avLst/>
          </a:prstGeom>
        </p:spPr>
      </p:pic>
      <p:sp>
        <p:nvSpPr>
          <p:cNvPr id="9" name="Rectangle 8">
            <a:extLst>
              <a:ext uri="{FF2B5EF4-FFF2-40B4-BE49-F238E27FC236}">
                <a16:creationId xmlns:a16="http://schemas.microsoft.com/office/drawing/2014/main" id="{2E52A350-2858-5C49-B5D0-B607995300E0}"/>
              </a:ext>
            </a:extLst>
          </p:cNvPr>
          <p:cNvSpPr/>
          <p:nvPr/>
        </p:nvSpPr>
        <p:spPr>
          <a:xfrm>
            <a:off x="2026228" y="4680618"/>
            <a:ext cx="6967490" cy="415498"/>
          </a:xfrm>
          <a:prstGeom prst="rect">
            <a:avLst/>
          </a:prstGeom>
        </p:spPr>
        <p:txBody>
          <a:bodyPr wrap="square">
            <a:spAutoFit/>
          </a:bodyPr>
          <a:lstStyle/>
          <a:p>
            <a:pPr algn="r"/>
            <a:r>
              <a:rPr lang="en-US" sz="1050" b="1" dirty="0">
                <a:latin typeface="Constantia" panose="02030602050306030303" pitchFamily="18" charset="0"/>
              </a:rPr>
              <a:t>Article accessible here: </a:t>
            </a:r>
          </a:p>
          <a:p>
            <a:pPr algn="r"/>
            <a:r>
              <a:rPr lang="en-US" sz="1050" dirty="0">
                <a:latin typeface="Constantia" panose="02030602050306030303" pitchFamily="18" charset="0"/>
                <a:hlinkClick r:id="rId7"/>
              </a:rPr>
              <a:t>https://www.bbc.com/future/article/20200512-how-the-news-changes-the-way-we-think-and-behave</a:t>
            </a:r>
            <a:r>
              <a:rPr lang="en-US" sz="1050" dirty="0">
                <a:latin typeface="Constantia" panose="02030602050306030303" pitchFamily="18" charset="0"/>
              </a:rPr>
              <a:t> </a:t>
            </a:r>
          </a:p>
        </p:txBody>
      </p:sp>
      <p:sp>
        <p:nvSpPr>
          <p:cNvPr id="10" name="Rectangle 9">
            <a:extLst>
              <a:ext uri="{FF2B5EF4-FFF2-40B4-BE49-F238E27FC236}">
                <a16:creationId xmlns:a16="http://schemas.microsoft.com/office/drawing/2014/main" id="{563EFCDA-93CD-1C4E-B1C1-3450B6FCE8EF}"/>
              </a:ext>
            </a:extLst>
          </p:cNvPr>
          <p:cNvSpPr/>
          <p:nvPr/>
        </p:nvSpPr>
        <p:spPr>
          <a:xfrm>
            <a:off x="1793158" y="3891654"/>
            <a:ext cx="354584" cy="553998"/>
          </a:xfrm>
          <a:prstGeom prst="rect">
            <a:avLst/>
          </a:prstGeom>
        </p:spPr>
        <p:txBody>
          <a:bodyPr wrap="none">
            <a:spAutoFit/>
          </a:bodyPr>
          <a:lstStyle/>
          <a:p>
            <a:r>
              <a:rPr lang="en-US" sz="3000" b="1" dirty="0">
                <a:solidFill>
                  <a:srgbClr val="FF0000"/>
                </a:solidFill>
                <a:latin typeface="Constantia" panose="02030602050306030303" pitchFamily="18" charset="0"/>
              </a:rPr>
              <a:t>*</a:t>
            </a:r>
            <a:endParaRPr lang="en-US" sz="3000" dirty="0"/>
          </a:p>
        </p:txBody>
      </p:sp>
    </p:spTree>
    <p:extLst>
      <p:ext uri="{BB962C8B-B14F-4D97-AF65-F5344CB8AC3E}">
        <p14:creationId xmlns:p14="http://schemas.microsoft.com/office/powerpoint/2010/main" val="23292191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95B9FA2-D3A9-C444-A50A-B97F1D7E562D}"/>
              </a:ext>
            </a:extLst>
          </p:cNvPr>
          <p:cNvSpPr>
            <a:spLocks noGrp="1"/>
          </p:cNvSpPr>
          <p:nvPr>
            <p:ph type="title"/>
          </p:nvPr>
        </p:nvSpPr>
        <p:spPr>
          <a:xfrm>
            <a:off x="630936" y="411480"/>
            <a:ext cx="2700645" cy="4073652"/>
          </a:xfrm>
        </p:spPr>
        <p:txBody>
          <a:bodyPr>
            <a:normAutofit/>
          </a:bodyPr>
          <a:lstStyle/>
          <a:p>
            <a:br>
              <a:rPr lang="en-GB" sz="2550" b="1" dirty="0">
                <a:latin typeface="Lato" panose="020F0502020204030203" pitchFamily="34" charset="0"/>
                <a:ea typeface="Lato" panose="020F0502020204030203" pitchFamily="34" charset="0"/>
                <a:cs typeface="Lato" panose="020F0502020204030203" pitchFamily="34" charset="0"/>
              </a:rPr>
            </a:br>
            <a:br>
              <a:rPr lang="en-GB" sz="2550" b="1" dirty="0">
                <a:latin typeface="Lato" panose="020F0502020204030203" pitchFamily="34" charset="0"/>
                <a:ea typeface="Lato" panose="020F0502020204030203" pitchFamily="34" charset="0"/>
                <a:cs typeface="Lato" panose="020F0502020204030203" pitchFamily="34" charset="0"/>
              </a:rPr>
            </a:br>
            <a:r>
              <a:rPr lang="en-GB" sz="2400" b="1" dirty="0">
                <a:latin typeface="Lato" panose="020F0502020204030203" pitchFamily="34" charset="0"/>
                <a:ea typeface="Lato" panose="020F0502020204030203" pitchFamily="34" charset="0"/>
                <a:cs typeface="Lato" panose="020F0502020204030203" pitchFamily="34" charset="0"/>
              </a:rPr>
              <a:t>Science news for public good:</a:t>
            </a:r>
            <a:br>
              <a:rPr lang="en-GB" sz="2400" b="1" dirty="0">
                <a:latin typeface="Lato" panose="020F0502020204030203" pitchFamily="34" charset="0"/>
                <a:ea typeface="Lato" panose="020F0502020204030203" pitchFamily="34" charset="0"/>
                <a:cs typeface="Lato" panose="020F0502020204030203" pitchFamily="34" charset="0"/>
              </a:rPr>
            </a:br>
            <a:br>
              <a:rPr lang="en-GB" sz="2400" b="1" i="1" dirty="0">
                <a:latin typeface="Lato" panose="020F0502020204030203" pitchFamily="34" charset="0"/>
                <a:ea typeface="Lato" panose="020F0502020204030203" pitchFamily="34" charset="0"/>
                <a:cs typeface="Lato" panose="020F0502020204030203" pitchFamily="34" charset="0"/>
              </a:rPr>
            </a:br>
            <a:r>
              <a:rPr lang="en-GB" sz="2400" i="1" dirty="0">
                <a:latin typeface="Lato" panose="020F0502020204030203" pitchFamily="34" charset="0"/>
                <a:ea typeface="Lato" panose="020F0502020204030203" pitchFamily="34" charset="0"/>
                <a:cs typeface="Lato" panose="020F0502020204030203" pitchFamily="34" charset="0"/>
              </a:rPr>
              <a:t>bridging the gap between journalists, scientists and public</a:t>
            </a:r>
            <a:endParaRPr lang="en-US" sz="2400" i="1" dirty="0">
              <a:latin typeface="Lato" panose="020F0502020204030203" pitchFamily="34" charset="0"/>
              <a:ea typeface="Lato" panose="020F0502020204030203" pitchFamily="34" charset="0"/>
              <a:cs typeface="Lato" panose="020F0502020204030203" pitchFamily="34" charset="0"/>
            </a:endParaRPr>
          </a:p>
        </p:txBody>
      </p:sp>
      <p:sp>
        <p:nvSpPr>
          <p:cNvPr id="3" name="Content Placeholder 2">
            <a:extLst>
              <a:ext uri="{FF2B5EF4-FFF2-40B4-BE49-F238E27FC236}">
                <a16:creationId xmlns:a16="http://schemas.microsoft.com/office/drawing/2014/main" id="{B9A02725-8843-FE46-9AA4-861125B992E7}"/>
              </a:ext>
            </a:extLst>
          </p:cNvPr>
          <p:cNvSpPr>
            <a:spLocks noGrp="1"/>
          </p:cNvSpPr>
          <p:nvPr>
            <p:ph idx="1"/>
          </p:nvPr>
        </p:nvSpPr>
        <p:spPr>
          <a:xfrm>
            <a:off x="3844814" y="414068"/>
            <a:ext cx="4668251" cy="4073652"/>
          </a:xfrm>
        </p:spPr>
        <p:txBody>
          <a:bodyPr anchor="ctr">
            <a:normAutofit/>
          </a:bodyPr>
          <a:lstStyle/>
          <a:p>
            <a:pPr marL="0" indent="0">
              <a:buNone/>
            </a:pPr>
            <a:r>
              <a:rPr lang="en-US" sz="1650" b="1" dirty="0">
                <a:solidFill>
                  <a:schemeClr val="tx1"/>
                </a:solidFill>
                <a:latin typeface="Lato" panose="020F0502020204030203" pitchFamily="34" charset="0"/>
                <a:ea typeface="Lato" panose="020F0502020204030203" pitchFamily="34" charset="0"/>
                <a:cs typeface="Lato" panose="020F0502020204030203" pitchFamily="34" charset="0"/>
              </a:rPr>
              <a:t>Question for a discussion:</a:t>
            </a:r>
          </a:p>
          <a:p>
            <a:pPr marL="0" indent="0">
              <a:buNone/>
            </a:pPr>
            <a:r>
              <a:rPr lang="en-US" sz="1650" dirty="0">
                <a:solidFill>
                  <a:schemeClr val="tx1"/>
                </a:solidFill>
                <a:latin typeface="Lato" panose="020F0502020204030203" pitchFamily="34" charset="0"/>
                <a:ea typeface="Lato" panose="020F0502020204030203" pitchFamily="34" charset="0"/>
                <a:cs typeface="Lato" panose="020F0502020204030203" pitchFamily="34" charset="0"/>
              </a:rPr>
              <a:t>What are traditional and new challenges related to the relations between journalists, scientists and society? </a:t>
            </a:r>
          </a:p>
          <a:p>
            <a:pPr marL="0" indent="0">
              <a:buNone/>
            </a:pPr>
            <a:r>
              <a:rPr lang="en-US" sz="1650" dirty="0">
                <a:solidFill>
                  <a:schemeClr val="tx1"/>
                </a:solidFill>
                <a:latin typeface="Lato" panose="020F0502020204030203" pitchFamily="34" charset="0"/>
                <a:ea typeface="Lato" panose="020F0502020204030203" pitchFamily="34" charset="0"/>
                <a:cs typeface="Lato" panose="020F0502020204030203" pitchFamily="34" charset="0"/>
              </a:rPr>
              <a:t>Can you name some of them? </a:t>
            </a:r>
          </a:p>
          <a:p>
            <a:pPr marL="0" indent="0">
              <a:buNone/>
            </a:pPr>
            <a:r>
              <a:rPr lang="en-US" sz="1650" dirty="0">
                <a:solidFill>
                  <a:schemeClr val="tx1"/>
                </a:solidFill>
                <a:latin typeface="Lato" panose="020F0502020204030203" pitchFamily="34" charset="0"/>
                <a:ea typeface="Lato" panose="020F0502020204030203" pitchFamily="34" charset="0"/>
                <a:cs typeface="Lato" panose="020F0502020204030203" pitchFamily="34" charset="0"/>
              </a:rPr>
              <a:t>How should they be addressed and solved?</a:t>
            </a:r>
          </a:p>
          <a:p>
            <a:pPr marL="0" indent="0">
              <a:buNone/>
            </a:pPr>
            <a:endParaRPr lang="en-US" sz="1650"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41385714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3BA99E06-D932-F844-812F-A720E7F372D4}"/>
              </a:ext>
            </a:extLst>
          </p:cNvPr>
          <p:cNvSpPr>
            <a:spLocks noGrp="1"/>
          </p:cNvSpPr>
          <p:nvPr>
            <p:ph idx="1"/>
          </p:nvPr>
        </p:nvSpPr>
        <p:spPr>
          <a:xfrm>
            <a:off x="486698" y="604435"/>
            <a:ext cx="3250415" cy="4007322"/>
          </a:xfrm>
        </p:spPr>
        <p:txBody>
          <a:bodyPr>
            <a:noAutofit/>
          </a:bodyPr>
          <a:lstStyle/>
          <a:p>
            <a:pPr marL="0" indent="0">
              <a:buClr>
                <a:srgbClr val="FF0000"/>
              </a:buClr>
              <a:buNone/>
            </a:pPr>
            <a:endParaRPr lang="en-US" sz="1500" b="1" dirty="0">
              <a:solidFill>
                <a:srgbClr val="FF0000"/>
              </a:solidFill>
              <a:latin typeface="Lato" panose="020F0502020204030203" pitchFamily="34" charset="0"/>
              <a:ea typeface="Lato" panose="020F0502020204030203" pitchFamily="34" charset="0"/>
              <a:cs typeface="Lato" panose="020F0502020204030203" pitchFamily="34" charset="0"/>
            </a:endParaRPr>
          </a:p>
          <a:p>
            <a:pPr marL="0" indent="0">
              <a:buClr>
                <a:srgbClr val="FF0000"/>
              </a:buClr>
              <a:buNone/>
            </a:pPr>
            <a:r>
              <a:rPr lang="en-US" sz="1500" b="1" dirty="0">
                <a:solidFill>
                  <a:srgbClr val="FF0000"/>
                </a:solidFill>
                <a:latin typeface="Lato" panose="020F0502020204030203" pitchFamily="34" charset="0"/>
                <a:ea typeface="Lato" panose="020F0502020204030203" pitchFamily="34" charset="0"/>
                <a:cs typeface="Lato" panose="020F0502020204030203" pitchFamily="34" charset="0"/>
              </a:rPr>
              <a:t>#1. </a:t>
            </a:r>
            <a:r>
              <a:rPr lang="en-US" sz="1500" dirty="0">
                <a:solidFill>
                  <a:schemeClr val="tx1"/>
                </a:solidFill>
                <a:latin typeface="Lato" panose="020F0502020204030203" pitchFamily="34" charset="0"/>
                <a:ea typeface="Lato" panose="020F0502020204030203" pitchFamily="34" charset="0"/>
                <a:cs typeface="Lato" panose="020F0502020204030203" pitchFamily="34" charset="0"/>
              </a:rPr>
              <a:t>Building and maintaining</a:t>
            </a:r>
            <a:r>
              <a:rPr lang="en-US" sz="1500" b="1" dirty="0">
                <a:solidFill>
                  <a:schemeClr val="tx1"/>
                </a:solidFill>
                <a:latin typeface="Lato" panose="020F0502020204030203" pitchFamily="34" charset="0"/>
                <a:ea typeface="Lato" panose="020F0502020204030203" pitchFamily="34" charset="0"/>
                <a:cs typeface="Lato" panose="020F0502020204030203" pitchFamily="34" charset="0"/>
              </a:rPr>
              <a:t> </a:t>
            </a:r>
            <a:r>
              <a:rPr lang="en-US" sz="1500" b="1" i="1" dirty="0">
                <a:solidFill>
                  <a:schemeClr val="tx1"/>
                </a:solidFill>
                <a:latin typeface="Lato" panose="020F0502020204030203" pitchFamily="34" charset="0"/>
                <a:ea typeface="Lato" panose="020F0502020204030203" pitchFamily="34" charset="0"/>
                <a:cs typeface="Lato" panose="020F0502020204030203" pitchFamily="34" charset="0"/>
              </a:rPr>
              <a:t>close relationships based on trust and respect with scientists</a:t>
            </a:r>
            <a:r>
              <a:rPr lang="en-US" sz="1500" dirty="0">
                <a:solidFill>
                  <a:schemeClr val="tx1"/>
                </a:solidFill>
                <a:latin typeface="Lato" panose="020F0502020204030203" pitchFamily="34" charset="0"/>
                <a:ea typeface="Lato" panose="020F0502020204030203" pitchFamily="34" charset="0"/>
                <a:cs typeface="Lato" panose="020F0502020204030203" pitchFamily="34" charset="0"/>
              </a:rPr>
              <a:t> and representatives of scientific institutions (e.g., press officers).</a:t>
            </a:r>
          </a:p>
          <a:p>
            <a:pPr marL="0" indent="0">
              <a:buClr>
                <a:srgbClr val="FF0000"/>
              </a:buClr>
              <a:buNone/>
            </a:pPr>
            <a:endParaRPr lang="en-US" sz="1500" dirty="0">
              <a:latin typeface="Lato" panose="020F0502020204030203" pitchFamily="34" charset="0"/>
              <a:ea typeface="Lato" panose="020F0502020204030203" pitchFamily="34" charset="0"/>
              <a:cs typeface="Lato" panose="020F0502020204030203" pitchFamily="34" charset="0"/>
            </a:endParaRPr>
          </a:p>
          <a:p>
            <a:pPr marL="0" indent="0">
              <a:buClr>
                <a:srgbClr val="FF0000"/>
              </a:buClr>
              <a:buNone/>
            </a:pPr>
            <a:r>
              <a:rPr lang="en-US" sz="1500" b="1" dirty="0">
                <a:solidFill>
                  <a:srgbClr val="FF0000"/>
                </a:solidFill>
                <a:latin typeface="Lato" panose="020F0502020204030203" pitchFamily="34" charset="0"/>
                <a:ea typeface="Lato" panose="020F0502020204030203" pitchFamily="34" charset="0"/>
                <a:cs typeface="Lato" panose="020F0502020204030203" pitchFamily="34" charset="0"/>
              </a:rPr>
              <a:t>#2. </a:t>
            </a:r>
            <a:r>
              <a:rPr lang="en-US" sz="1500" dirty="0">
                <a:solidFill>
                  <a:schemeClr val="tx1"/>
                </a:solidFill>
                <a:latin typeface="Lato" panose="020F0502020204030203" pitchFamily="34" charset="0"/>
                <a:ea typeface="Lato" panose="020F0502020204030203" pitchFamily="34" charset="0"/>
                <a:cs typeface="Lato" panose="020F0502020204030203" pitchFamily="34" charset="0"/>
              </a:rPr>
              <a:t>While working with a scientist</a:t>
            </a:r>
            <a:r>
              <a:rPr lang="en-US" sz="1500" b="1" dirty="0">
                <a:solidFill>
                  <a:schemeClr val="tx1"/>
                </a:solidFill>
                <a:latin typeface="Lato" panose="020F0502020204030203" pitchFamily="34" charset="0"/>
                <a:ea typeface="Lato" panose="020F0502020204030203" pitchFamily="34" charset="0"/>
                <a:cs typeface="Lato" panose="020F0502020204030203" pitchFamily="34" charset="0"/>
              </a:rPr>
              <a:t>, </a:t>
            </a:r>
            <a:r>
              <a:rPr lang="en-US" sz="1500" b="1" i="1" dirty="0">
                <a:solidFill>
                  <a:schemeClr val="tx1"/>
                </a:solidFill>
                <a:latin typeface="Lato" panose="020F0502020204030203" pitchFamily="34" charset="0"/>
                <a:ea typeface="Lato" panose="020F0502020204030203" pitchFamily="34" charset="0"/>
                <a:cs typeface="Lato" panose="020F0502020204030203" pitchFamily="34" charset="0"/>
              </a:rPr>
              <a:t>focus on common goals instead of differences</a:t>
            </a:r>
            <a:r>
              <a:rPr lang="en-US" sz="1500" dirty="0">
                <a:solidFill>
                  <a:schemeClr val="tx1"/>
                </a:solidFill>
                <a:latin typeface="Lato" panose="020F0502020204030203" pitchFamily="34" charset="0"/>
                <a:ea typeface="Lato" panose="020F0502020204030203" pitchFamily="34" charset="0"/>
                <a:cs typeface="Lato" panose="020F0502020204030203" pitchFamily="34" charset="0"/>
              </a:rPr>
              <a:t>. Being aware of all the differences between the two cultures and problems that can cause may help you to better overcome them.</a:t>
            </a:r>
          </a:p>
        </p:txBody>
      </p:sp>
      <p:pic>
        <p:nvPicPr>
          <p:cNvPr id="8" name="Picture 7">
            <a:extLst>
              <a:ext uri="{FF2B5EF4-FFF2-40B4-BE49-F238E27FC236}">
                <a16:creationId xmlns:a16="http://schemas.microsoft.com/office/drawing/2014/main" id="{B3991602-679B-9A4B-874B-285EB62D9A1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54397" y="2386281"/>
            <a:ext cx="4514498" cy="1354349"/>
          </a:xfrm>
          <a:prstGeom prst="rect">
            <a:avLst/>
          </a:prstGeom>
          <a:effectLst/>
        </p:spPr>
      </p:pic>
      <p:sp>
        <p:nvSpPr>
          <p:cNvPr id="7" name="Rectangle 6">
            <a:extLst>
              <a:ext uri="{FF2B5EF4-FFF2-40B4-BE49-F238E27FC236}">
                <a16:creationId xmlns:a16="http://schemas.microsoft.com/office/drawing/2014/main" id="{507203D8-A325-D14D-ABC1-A0819E0AC79C}"/>
              </a:ext>
            </a:extLst>
          </p:cNvPr>
          <p:cNvSpPr/>
          <p:nvPr/>
        </p:nvSpPr>
        <p:spPr>
          <a:xfrm>
            <a:off x="6072011" y="699445"/>
            <a:ext cx="2531779" cy="784830"/>
          </a:xfrm>
          <a:prstGeom prst="rect">
            <a:avLst/>
          </a:prstGeom>
        </p:spPr>
        <p:txBody>
          <a:bodyPr wrap="square">
            <a:spAutoFit/>
          </a:bodyPr>
          <a:lstStyle/>
          <a:p>
            <a:pPr algn="r">
              <a:spcAft>
                <a:spcPts val="450"/>
              </a:spcAft>
            </a:pPr>
            <a:r>
              <a:rPr lang="en-US" sz="1500" b="1" dirty="0">
                <a:solidFill>
                  <a:srgbClr val="FF0000"/>
                </a:solidFill>
                <a:latin typeface="Lato" panose="020F0502020204030203" pitchFamily="34" charset="0"/>
                <a:ea typeface="Lato" panose="020F0502020204030203" pitchFamily="34" charset="0"/>
                <a:cs typeface="Lato" panose="020F0502020204030203" pitchFamily="34" charset="0"/>
              </a:rPr>
              <a:t>United in service for truth in the time of fake news and disinformation</a:t>
            </a:r>
          </a:p>
        </p:txBody>
      </p:sp>
      <p:pic>
        <p:nvPicPr>
          <p:cNvPr id="9" name="Picture 8">
            <a:extLst>
              <a:ext uri="{FF2B5EF4-FFF2-40B4-BE49-F238E27FC236}">
                <a16:creationId xmlns:a16="http://schemas.microsoft.com/office/drawing/2014/main" id="{D9E3F73B-4BD4-CE46-9829-E55EB14B82C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32137" y="1394914"/>
            <a:ext cx="1676400" cy="561975"/>
          </a:xfrm>
          <a:prstGeom prst="rect">
            <a:avLst/>
          </a:prstGeom>
        </p:spPr>
      </p:pic>
      <p:sp>
        <p:nvSpPr>
          <p:cNvPr id="10" name="Rectangle 9">
            <a:extLst>
              <a:ext uri="{FF2B5EF4-FFF2-40B4-BE49-F238E27FC236}">
                <a16:creationId xmlns:a16="http://schemas.microsoft.com/office/drawing/2014/main" id="{AED97924-D2AB-DB41-BAC9-F571F39C209F}"/>
              </a:ext>
            </a:extLst>
          </p:cNvPr>
          <p:cNvSpPr/>
          <p:nvPr/>
        </p:nvSpPr>
        <p:spPr>
          <a:xfrm>
            <a:off x="4061191" y="3940358"/>
            <a:ext cx="4572000" cy="900246"/>
          </a:xfrm>
          <a:prstGeom prst="rect">
            <a:avLst/>
          </a:prstGeom>
        </p:spPr>
        <p:txBody>
          <a:bodyPr>
            <a:spAutoFit/>
          </a:bodyPr>
          <a:lstStyle/>
          <a:p>
            <a:pPr fontAlgn="base"/>
            <a:r>
              <a:rPr lang="en-US" sz="1050" dirty="0">
                <a:solidFill>
                  <a:srgbClr val="656565"/>
                </a:solidFill>
                <a:latin typeface="Lato" panose="020F0502020204030203" pitchFamily="34" charset="0"/>
                <a:ea typeface="Lato" panose="020F0502020204030203" pitchFamily="34" charset="0"/>
                <a:cs typeface="Lato" panose="020F0502020204030203" pitchFamily="34" charset="0"/>
              </a:rPr>
              <a:t>Full story by Daniel Colón-Ramos, Elliot Kirschner, Dan Rather accessible here: </a:t>
            </a:r>
            <a:r>
              <a:rPr lang="en-US" sz="1050" dirty="0">
                <a:solidFill>
                  <a:srgbClr val="656565"/>
                </a:solidFill>
                <a:latin typeface="Lato" panose="020F0502020204030203" pitchFamily="34" charset="0"/>
                <a:ea typeface="Lato" panose="020F0502020204030203" pitchFamily="34" charset="0"/>
                <a:cs typeface="Lato" panose="020F0502020204030203" pitchFamily="34" charset="0"/>
                <a:hlinkClick r:id="rId5"/>
              </a:rPr>
              <a:t>https://blogs.scientificamerican.com/observations/what-journalists-and-scientists-have-in-common/</a:t>
            </a:r>
            <a:r>
              <a:rPr lang="en-US" sz="1050" dirty="0">
                <a:solidFill>
                  <a:srgbClr val="656565"/>
                </a:solidFill>
                <a:latin typeface="Lato" panose="020F0502020204030203" pitchFamily="34" charset="0"/>
                <a:ea typeface="Lato" panose="020F0502020204030203" pitchFamily="34" charset="0"/>
                <a:cs typeface="Lato" panose="020F0502020204030203" pitchFamily="34" charset="0"/>
              </a:rPr>
              <a:t> </a:t>
            </a:r>
          </a:p>
          <a:p>
            <a:br>
              <a:rPr lang="en-US" sz="1050" dirty="0">
                <a:latin typeface="Lato" panose="020F0502020204030203" pitchFamily="34" charset="0"/>
                <a:ea typeface="Lato" panose="020F0502020204030203" pitchFamily="34" charset="0"/>
                <a:cs typeface="Lato" panose="020F0502020204030203" pitchFamily="34" charset="0"/>
              </a:rPr>
            </a:br>
            <a:endParaRPr lang="en-US" sz="1050"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0244850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D04AFC04-229A-E344-90E1-CE3F42D452E9}"/>
              </a:ext>
            </a:extLst>
          </p:cNvPr>
          <p:cNvSpPr txBox="1">
            <a:spLocks/>
          </p:cNvSpPr>
          <p:nvPr/>
        </p:nvSpPr>
        <p:spPr>
          <a:xfrm>
            <a:off x="486698" y="418338"/>
            <a:ext cx="2629121" cy="4478703"/>
          </a:xfrm>
          <a:prstGeom prst="rect">
            <a:avLst/>
          </a:prstGeom>
        </p:spPr>
        <p:txBody>
          <a:bodyPr vert="horz" lIns="68580" tIns="34290" rIns="68580" bIns="3429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FF0000"/>
              </a:buClr>
              <a:buNone/>
            </a:pPr>
            <a:r>
              <a:rPr lang="en-US" sz="1425" b="1" dirty="0">
                <a:solidFill>
                  <a:srgbClr val="FF0000"/>
                </a:solidFill>
                <a:latin typeface="Lato" panose="020F0502020204030203" pitchFamily="34" charset="0"/>
                <a:ea typeface="Lato" panose="020F0502020204030203" pitchFamily="34" charset="0"/>
                <a:cs typeface="Lato" panose="020F0502020204030203" pitchFamily="34" charset="0"/>
              </a:rPr>
              <a:t>#3. </a:t>
            </a:r>
            <a:r>
              <a:rPr lang="en-US" sz="1425" dirty="0">
                <a:latin typeface="Lato" panose="020F0502020204030203" pitchFamily="34" charset="0"/>
                <a:ea typeface="Lato" panose="020F0502020204030203" pitchFamily="34" charset="0"/>
                <a:cs typeface="Lato" panose="020F0502020204030203" pitchFamily="34" charset="0"/>
              </a:rPr>
              <a:t>Communicating science today often is about</a:t>
            </a:r>
            <a:r>
              <a:rPr lang="en-US" sz="1425" b="1" dirty="0">
                <a:latin typeface="Lato" panose="020F0502020204030203" pitchFamily="34" charset="0"/>
                <a:ea typeface="Lato" panose="020F0502020204030203" pitchFamily="34" charset="0"/>
                <a:cs typeface="Lato" panose="020F0502020204030203" pitchFamily="34" charset="0"/>
              </a:rPr>
              <a:t> </a:t>
            </a:r>
            <a:r>
              <a:rPr lang="en-US" sz="1425" b="1" i="1" dirty="0">
                <a:latin typeface="Lato" panose="020F0502020204030203" pitchFamily="34" charset="0"/>
                <a:ea typeface="Lato" panose="020F0502020204030203" pitchFamily="34" charset="0"/>
                <a:cs typeface="Lato" panose="020F0502020204030203" pitchFamily="34" charset="0"/>
              </a:rPr>
              <a:t>engaging public for common action</a:t>
            </a:r>
            <a:r>
              <a:rPr lang="en-US" sz="1425" b="1" dirty="0">
                <a:latin typeface="Lato" panose="020F0502020204030203" pitchFamily="34" charset="0"/>
                <a:ea typeface="Lato" panose="020F0502020204030203" pitchFamily="34" charset="0"/>
                <a:cs typeface="Lato" panose="020F0502020204030203" pitchFamily="34" charset="0"/>
              </a:rPr>
              <a:t>, </a:t>
            </a:r>
            <a:r>
              <a:rPr lang="en-US" sz="1425" dirty="0">
                <a:latin typeface="Lato" panose="020F0502020204030203" pitchFamily="34" charset="0"/>
                <a:ea typeface="Lato" panose="020F0502020204030203" pitchFamily="34" charset="0"/>
                <a:cs typeface="Lato" panose="020F0502020204030203" pitchFamily="34" charset="0"/>
              </a:rPr>
              <a:t>to reach that goal the knowledge about the audience is critical – how your audience feel about the topic (?); what do they know/don’t know (?); what are the myths or misconceptions (?). Always keep your audience close to yourself by traditional and new (technology assisted ways) – this is an important part of your work.</a:t>
            </a:r>
          </a:p>
          <a:p>
            <a:pPr marL="0">
              <a:buClr>
                <a:srgbClr val="FF0000"/>
              </a:buClr>
            </a:pPr>
            <a:endParaRPr lang="en-US" sz="1425" dirty="0">
              <a:latin typeface="Lato" panose="020F0502020204030203" pitchFamily="34" charset="0"/>
              <a:ea typeface="Lato" panose="020F0502020204030203" pitchFamily="34" charset="0"/>
              <a:cs typeface="Lato" panose="020F0502020204030203" pitchFamily="34" charset="0"/>
            </a:endParaRPr>
          </a:p>
          <a:p>
            <a:pPr marL="0" indent="0">
              <a:buClr>
                <a:srgbClr val="FF0000"/>
              </a:buClr>
              <a:buNone/>
            </a:pPr>
            <a:r>
              <a:rPr lang="en-US" sz="1425" b="1" dirty="0">
                <a:solidFill>
                  <a:srgbClr val="FF0000"/>
                </a:solidFill>
                <a:latin typeface="Lato" panose="020F0502020204030203" pitchFamily="34" charset="0"/>
                <a:ea typeface="Lato" panose="020F0502020204030203" pitchFamily="34" charset="0"/>
                <a:cs typeface="Lato" panose="020F0502020204030203" pitchFamily="34" charset="0"/>
              </a:rPr>
              <a:t>#4. </a:t>
            </a:r>
            <a:r>
              <a:rPr lang="en-US" sz="1425" b="1" i="1" dirty="0">
                <a:latin typeface="Lato" panose="020F0502020204030203" pitchFamily="34" charset="0"/>
                <a:ea typeface="Lato" panose="020F0502020204030203" pitchFamily="34" charset="0"/>
                <a:cs typeface="Lato" panose="020F0502020204030203" pitchFamily="34" charset="0"/>
              </a:rPr>
              <a:t>Social responsibility – is in the core of science journalism.</a:t>
            </a:r>
            <a:r>
              <a:rPr lang="en-US" sz="1425" dirty="0">
                <a:latin typeface="Lato" panose="020F0502020204030203" pitchFamily="34" charset="0"/>
                <a:ea typeface="Lato" panose="020F0502020204030203" pitchFamily="34" charset="0"/>
                <a:cs typeface="Lato" panose="020F0502020204030203" pitchFamily="34" charset="0"/>
              </a:rPr>
              <a:t> The true essence of journalism lies in the common good, therefore, caring for your audience is an indispensable requirement for the true science journalist, this includes making sure to work on better public science literacy as well as better public media literacy. </a:t>
            </a:r>
          </a:p>
          <a:p>
            <a:endParaRPr lang="en-US" sz="975" dirty="0">
              <a:latin typeface="Lato" panose="020F0502020204030203" pitchFamily="34" charset="0"/>
              <a:ea typeface="Lato" panose="020F0502020204030203" pitchFamily="34" charset="0"/>
              <a:cs typeface="Lato" panose="020F0502020204030203" pitchFamily="34" charset="0"/>
            </a:endParaRPr>
          </a:p>
        </p:txBody>
      </p:sp>
      <p:pic>
        <p:nvPicPr>
          <p:cNvPr id="9" name="Picture 8">
            <a:extLst>
              <a:ext uri="{FF2B5EF4-FFF2-40B4-BE49-F238E27FC236}">
                <a16:creationId xmlns:a16="http://schemas.microsoft.com/office/drawing/2014/main" id="{668381C7-34C7-8642-8417-4157478892A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43395" y="605695"/>
            <a:ext cx="4136501" cy="3929676"/>
          </a:xfrm>
          <a:prstGeom prst="rect">
            <a:avLst/>
          </a:prstGeom>
          <a:effectLst/>
        </p:spPr>
      </p:pic>
      <p:sp>
        <p:nvSpPr>
          <p:cNvPr id="10" name="Rectangle 9">
            <a:extLst>
              <a:ext uri="{FF2B5EF4-FFF2-40B4-BE49-F238E27FC236}">
                <a16:creationId xmlns:a16="http://schemas.microsoft.com/office/drawing/2014/main" id="{54BDC930-5679-8040-BE0A-E5850A1252C6}"/>
              </a:ext>
            </a:extLst>
          </p:cNvPr>
          <p:cNvSpPr/>
          <p:nvPr/>
        </p:nvSpPr>
        <p:spPr>
          <a:xfrm>
            <a:off x="4243395" y="4338887"/>
            <a:ext cx="4029068" cy="392967"/>
          </a:xfrm>
          <a:prstGeom prst="rect">
            <a:avLst/>
          </a:prstGeom>
          <a:solidFill>
            <a:srgbClr val="000000">
              <a:alpha val="50000"/>
            </a:srgbClr>
          </a:solidFill>
          <a:ln>
            <a:noFill/>
          </a:ln>
        </p:spPr>
        <p:txBody>
          <a:bodyPr wrap="square">
            <a:noAutofit/>
          </a:bodyPr>
          <a:lstStyle/>
          <a:p>
            <a:pPr algn="r">
              <a:spcAft>
                <a:spcPts val="450"/>
              </a:spcAft>
            </a:pPr>
            <a:r>
              <a:rPr lang="en-US" sz="975" b="1" dirty="0">
                <a:solidFill>
                  <a:srgbClr val="FFFFFF"/>
                </a:solidFill>
                <a:latin typeface="Constantia" panose="02030602050306030303" pitchFamily="18" charset="0"/>
              </a:rPr>
              <a:t>Pew Research Center: </a:t>
            </a:r>
            <a:r>
              <a:rPr lang="en-US" sz="975" dirty="0">
                <a:solidFill>
                  <a:srgbClr val="FFFFFF"/>
                </a:solidFill>
                <a:latin typeface="Constantia" panose="02030602050306030303" pitchFamily="18" charset="0"/>
                <a:hlinkClick r:id="rId4">
                  <a:extLst>
                    <a:ext uri="{A12FA001-AC4F-418D-AE19-62706E023703}">
                      <ahyp:hlinkClr xmlns:ahyp="http://schemas.microsoft.com/office/drawing/2018/hyperlinkcolor" val="tx"/>
                    </a:ext>
                  </a:extLst>
                </a:hlinkClick>
              </a:rPr>
              <a:t>https://www.journalism.org/2017/09/20/science-news-and-information-today/</a:t>
            </a:r>
            <a:r>
              <a:rPr lang="en-US" sz="975" dirty="0">
                <a:solidFill>
                  <a:srgbClr val="FFFFFF"/>
                </a:solidFill>
                <a:latin typeface="Constantia" panose="02030602050306030303" pitchFamily="18" charset="0"/>
              </a:rPr>
              <a:t>.</a:t>
            </a:r>
          </a:p>
        </p:txBody>
      </p:sp>
    </p:spTree>
    <p:extLst>
      <p:ext uri="{BB962C8B-B14F-4D97-AF65-F5344CB8AC3E}">
        <p14:creationId xmlns:p14="http://schemas.microsoft.com/office/powerpoint/2010/main" val="8062265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95B9FA2-D3A9-C444-A50A-B97F1D7E562D}"/>
              </a:ext>
            </a:extLst>
          </p:cNvPr>
          <p:cNvSpPr>
            <a:spLocks noGrp="1"/>
          </p:cNvSpPr>
          <p:nvPr>
            <p:ph type="title"/>
          </p:nvPr>
        </p:nvSpPr>
        <p:spPr>
          <a:xfrm>
            <a:off x="630936" y="411480"/>
            <a:ext cx="2700645" cy="4073652"/>
          </a:xfrm>
        </p:spPr>
        <p:txBody>
          <a:bodyPr>
            <a:normAutofit/>
          </a:bodyPr>
          <a:lstStyle/>
          <a:p>
            <a:br>
              <a:rPr lang="en-GB" sz="2850" b="1" dirty="0">
                <a:latin typeface="Lato" panose="020F0502020204030203" pitchFamily="34" charset="0"/>
                <a:ea typeface="Lato" panose="020F0502020204030203" pitchFamily="34" charset="0"/>
                <a:cs typeface="Lato" panose="020F0502020204030203" pitchFamily="34" charset="0"/>
              </a:rPr>
            </a:br>
            <a:br>
              <a:rPr lang="en-GB" sz="2850" b="1" dirty="0">
                <a:latin typeface="Lato" panose="020F0502020204030203" pitchFamily="34" charset="0"/>
                <a:ea typeface="Lato" panose="020F0502020204030203" pitchFamily="34" charset="0"/>
                <a:cs typeface="Lato" panose="020F0502020204030203" pitchFamily="34" charset="0"/>
              </a:rPr>
            </a:br>
            <a:br>
              <a:rPr lang="en-GB" sz="2850" b="1" dirty="0">
                <a:latin typeface="Lato" panose="020F0502020204030203" pitchFamily="34" charset="0"/>
                <a:ea typeface="Lato" panose="020F0502020204030203" pitchFamily="34" charset="0"/>
                <a:cs typeface="Lato" panose="020F0502020204030203" pitchFamily="34" charset="0"/>
              </a:rPr>
            </a:br>
            <a:br>
              <a:rPr lang="en-GB" sz="2850" b="1" dirty="0">
                <a:latin typeface="Lato" panose="020F0502020204030203" pitchFamily="34" charset="0"/>
                <a:ea typeface="Lato" panose="020F0502020204030203" pitchFamily="34" charset="0"/>
                <a:cs typeface="Lato" panose="020F0502020204030203" pitchFamily="34" charset="0"/>
              </a:rPr>
            </a:br>
            <a:r>
              <a:rPr lang="en-GB" sz="2400" b="1" dirty="0">
                <a:latin typeface="Lato" panose="020F0502020204030203" pitchFamily="34" charset="0"/>
                <a:ea typeface="Lato" panose="020F0502020204030203" pitchFamily="34" charset="0"/>
                <a:cs typeface="Lato" panose="020F0502020204030203" pitchFamily="34" charset="0"/>
              </a:rPr>
              <a:t>Journalistic qualities and personal characteristics in science reporting</a:t>
            </a:r>
            <a:endParaRPr lang="en-US" sz="2400" dirty="0">
              <a:latin typeface="Lato" panose="020F0502020204030203" pitchFamily="34" charset="0"/>
              <a:ea typeface="Lato" panose="020F0502020204030203" pitchFamily="34" charset="0"/>
              <a:cs typeface="Lato" panose="020F0502020204030203" pitchFamily="34" charset="0"/>
            </a:endParaRPr>
          </a:p>
        </p:txBody>
      </p:sp>
      <p:sp>
        <p:nvSpPr>
          <p:cNvPr id="3" name="Content Placeholder 2">
            <a:extLst>
              <a:ext uri="{FF2B5EF4-FFF2-40B4-BE49-F238E27FC236}">
                <a16:creationId xmlns:a16="http://schemas.microsoft.com/office/drawing/2014/main" id="{B9A02725-8843-FE46-9AA4-861125B992E7}"/>
              </a:ext>
            </a:extLst>
          </p:cNvPr>
          <p:cNvSpPr>
            <a:spLocks noGrp="1"/>
          </p:cNvSpPr>
          <p:nvPr>
            <p:ph idx="1"/>
          </p:nvPr>
        </p:nvSpPr>
        <p:spPr>
          <a:xfrm>
            <a:off x="3844814" y="414068"/>
            <a:ext cx="4668251" cy="4073652"/>
          </a:xfrm>
        </p:spPr>
        <p:txBody>
          <a:bodyPr anchor="ctr">
            <a:normAutofit/>
          </a:bodyPr>
          <a:lstStyle/>
          <a:p>
            <a:pPr marL="0" indent="0">
              <a:buClr>
                <a:srgbClr val="FF0000"/>
              </a:buClr>
              <a:buNone/>
            </a:pPr>
            <a:r>
              <a:rPr lang="en-US" sz="1400" b="1" dirty="0">
                <a:solidFill>
                  <a:srgbClr val="FF0000"/>
                </a:solidFill>
                <a:latin typeface="Lato" panose="020F0502020204030203" pitchFamily="34" charset="0"/>
                <a:ea typeface="Lato" panose="020F0502020204030203" pitchFamily="34" charset="0"/>
                <a:cs typeface="Lato" panose="020F0502020204030203" pitchFamily="34" charset="0"/>
              </a:rPr>
              <a:t>#1. </a:t>
            </a:r>
            <a:r>
              <a:rPr lang="en-US" sz="1400" dirty="0">
                <a:solidFill>
                  <a:schemeClr val="tx1"/>
                </a:solidFill>
                <a:latin typeface="Lato" panose="020F0502020204030203" pitchFamily="34" charset="0"/>
                <a:ea typeface="Lato" panose="020F0502020204030203" pitchFamily="34" charset="0"/>
                <a:cs typeface="Lato" panose="020F0502020204030203" pitchFamily="34" charset="0"/>
              </a:rPr>
              <a:t>Professional ethics is one of the most important qualities good journalist must follow: truthfulness and accuracy in reporting; the harm limitation principle; and the principle of independence are among those mostly valued principles of good journalists including science journalists. </a:t>
            </a:r>
          </a:p>
          <a:p>
            <a:pPr marL="0" indent="0">
              <a:buClr>
                <a:srgbClr val="FF0000"/>
              </a:buClr>
              <a:buNone/>
            </a:pPr>
            <a:r>
              <a:rPr lang="en-US" sz="1400" b="1" dirty="0">
                <a:solidFill>
                  <a:srgbClr val="FF0000"/>
                </a:solidFill>
                <a:latin typeface="Lato" panose="020F0502020204030203" pitchFamily="34" charset="0"/>
                <a:ea typeface="Lato" panose="020F0502020204030203" pitchFamily="34" charset="0"/>
                <a:cs typeface="Lato" panose="020F0502020204030203" pitchFamily="34" charset="0"/>
              </a:rPr>
              <a:t>#2. </a:t>
            </a:r>
            <a:r>
              <a:rPr lang="en-US" sz="1400" dirty="0">
                <a:solidFill>
                  <a:schemeClr val="tx1"/>
                </a:solidFill>
                <a:latin typeface="Lato" panose="020F0502020204030203" pitchFamily="34" charset="0"/>
                <a:ea typeface="Lato" panose="020F0502020204030203" pitchFamily="34" charset="0"/>
                <a:cs typeface="Lato" panose="020F0502020204030203" pitchFamily="34" charset="0"/>
              </a:rPr>
              <a:t>However, while working under increased pressure, which is often the case while dealing with topics related to risks, crisis, global change, etc., it can be challenging to follow the ethics. </a:t>
            </a:r>
            <a:r>
              <a:rPr lang="en-US" sz="1400" b="1" i="1" dirty="0">
                <a:solidFill>
                  <a:schemeClr val="tx1"/>
                </a:solidFill>
                <a:latin typeface="Lato" panose="020F0502020204030203" pitchFamily="34" charset="0"/>
                <a:ea typeface="Lato" panose="020F0502020204030203" pitchFamily="34" charset="0"/>
                <a:cs typeface="Lato" panose="020F0502020204030203" pitchFamily="34" charset="0"/>
              </a:rPr>
              <a:t>Being aware of such “moments of weakness” and preparing for them</a:t>
            </a:r>
            <a:r>
              <a:rPr lang="en-US" sz="1400" i="1" dirty="0">
                <a:solidFill>
                  <a:schemeClr val="tx1"/>
                </a:solidFill>
                <a:latin typeface="Lato" panose="020F0502020204030203" pitchFamily="34" charset="0"/>
                <a:ea typeface="Lato" panose="020F0502020204030203" pitchFamily="34" charset="0"/>
                <a:cs typeface="Lato" panose="020F0502020204030203" pitchFamily="34" charset="0"/>
              </a:rPr>
              <a:t>,</a:t>
            </a:r>
            <a:r>
              <a:rPr lang="en-US" sz="1400" dirty="0">
                <a:solidFill>
                  <a:schemeClr val="tx1"/>
                </a:solidFill>
                <a:latin typeface="Lato" panose="020F0502020204030203" pitchFamily="34" charset="0"/>
                <a:ea typeface="Lato" panose="020F0502020204030203" pitchFamily="34" charset="0"/>
                <a:cs typeface="Lato" panose="020F0502020204030203" pitchFamily="34" charset="0"/>
              </a:rPr>
              <a:t> would be the first step to take. </a:t>
            </a:r>
          </a:p>
          <a:p>
            <a:pPr marL="0" indent="0">
              <a:buClr>
                <a:srgbClr val="FF0000"/>
              </a:buClr>
              <a:buNone/>
            </a:pPr>
            <a:r>
              <a:rPr lang="en-US" sz="1400" b="1" dirty="0">
                <a:solidFill>
                  <a:srgbClr val="FF0000"/>
                </a:solidFill>
                <a:latin typeface="Lato" panose="020F0502020204030203" pitchFamily="34" charset="0"/>
                <a:ea typeface="Lato" panose="020F0502020204030203" pitchFamily="34" charset="0"/>
                <a:cs typeface="Lato" panose="020F0502020204030203" pitchFamily="34" charset="0"/>
              </a:rPr>
              <a:t>#3. </a:t>
            </a:r>
            <a:r>
              <a:rPr lang="en-US" sz="1400" dirty="0">
                <a:solidFill>
                  <a:schemeClr val="tx1"/>
                </a:solidFill>
                <a:latin typeface="Lato" panose="020F0502020204030203" pitchFamily="34" charset="0"/>
                <a:ea typeface="Lato" panose="020F0502020204030203" pitchFamily="34" charset="0"/>
                <a:cs typeface="Lato" panose="020F0502020204030203" pitchFamily="34" charset="0"/>
              </a:rPr>
              <a:t>And of course, you will make mistakes, if so, </a:t>
            </a:r>
            <a:r>
              <a:rPr lang="en-US" sz="1400" b="1" i="1" dirty="0">
                <a:solidFill>
                  <a:schemeClr val="tx1"/>
                </a:solidFill>
                <a:latin typeface="Lato" panose="020F0502020204030203" pitchFamily="34" charset="0"/>
                <a:ea typeface="Lato" panose="020F0502020204030203" pitchFamily="34" charset="0"/>
                <a:cs typeface="Lato" panose="020F0502020204030203" pitchFamily="34" charset="0"/>
              </a:rPr>
              <a:t>- acknowledge your mistakes, inform your audience about them, learn from them and move on</a:t>
            </a:r>
            <a:r>
              <a:rPr lang="en-US" sz="1400" i="1" dirty="0">
                <a:solidFill>
                  <a:schemeClr val="tx1"/>
                </a:solidFill>
                <a:latin typeface="Lato" panose="020F0502020204030203" pitchFamily="34" charset="0"/>
                <a:ea typeface="Lato" panose="020F0502020204030203" pitchFamily="34" charset="0"/>
                <a:cs typeface="Lato" panose="020F0502020204030203" pitchFamily="34" charset="0"/>
              </a:rPr>
              <a:t>.</a:t>
            </a:r>
            <a:r>
              <a:rPr lang="en-US" sz="1400" dirty="0">
                <a:solidFill>
                  <a:schemeClr val="tx1"/>
                </a:solidFill>
                <a:latin typeface="Lato" panose="020F0502020204030203" pitchFamily="34" charset="0"/>
                <a:ea typeface="Lato" panose="020F0502020204030203" pitchFamily="34" charset="0"/>
                <a:cs typeface="Lato" panose="020F0502020204030203" pitchFamily="34" charset="0"/>
              </a:rPr>
              <a:t>   </a:t>
            </a:r>
          </a:p>
        </p:txBody>
      </p:sp>
    </p:spTree>
    <p:extLst>
      <p:ext uri="{BB962C8B-B14F-4D97-AF65-F5344CB8AC3E}">
        <p14:creationId xmlns:p14="http://schemas.microsoft.com/office/powerpoint/2010/main" val="40008590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0E8B44A-FB3D-FD44-B5B9-B2D128DC9306}"/>
              </a:ext>
            </a:extLst>
          </p:cNvPr>
          <p:cNvSpPr>
            <a:spLocks noGrp="1"/>
          </p:cNvSpPr>
          <p:nvPr>
            <p:ph idx="1"/>
          </p:nvPr>
        </p:nvSpPr>
        <p:spPr>
          <a:xfrm>
            <a:off x="628650" y="385763"/>
            <a:ext cx="3943350" cy="4246960"/>
          </a:xfrm>
        </p:spPr>
        <p:txBody>
          <a:bodyPr>
            <a:normAutofit lnSpcReduction="10000"/>
          </a:bodyPr>
          <a:lstStyle/>
          <a:p>
            <a:pPr marL="0" indent="0">
              <a:buClr>
                <a:srgbClr val="FF0000"/>
              </a:buClr>
              <a:buNone/>
            </a:pPr>
            <a:r>
              <a:rPr lang="en-US" b="1" dirty="0">
                <a:solidFill>
                  <a:srgbClr val="FF0000"/>
                </a:solidFill>
                <a:latin typeface="Lato" panose="020F0502020204030203" pitchFamily="34" charset="0"/>
                <a:ea typeface="Lato" panose="020F0502020204030203" pitchFamily="34" charset="0"/>
                <a:cs typeface="Lato" panose="020F0502020204030203" pitchFamily="34" charset="0"/>
              </a:rPr>
              <a:t>#4. </a:t>
            </a:r>
            <a:r>
              <a:rPr lang="en-US" b="1" i="1" dirty="0">
                <a:solidFill>
                  <a:schemeClr val="tx1"/>
                </a:solidFill>
                <a:latin typeface="Lato" panose="020F0502020204030203" pitchFamily="34" charset="0"/>
                <a:ea typeface="Lato" panose="020F0502020204030203" pitchFamily="34" charset="0"/>
                <a:cs typeface="Lato" panose="020F0502020204030203" pitchFamily="34" charset="0"/>
              </a:rPr>
              <a:t>Attitudes, growth mindset, commitment and passion</a:t>
            </a:r>
            <a:r>
              <a:rPr lang="en-US" dirty="0">
                <a:solidFill>
                  <a:schemeClr val="tx1"/>
                </a:solidFill>
                <a:latin typeface="Lato" panose="020F0502020204030203" pitchFamily="34" charset="0"/>
                <a:ea typeface="Lato" panose="020F0502020204030203" pitchFamily="34" charset="0"/>
                <a:cs typeface="Lato" panose="020F0502020204030203" pitchFamily="34" charset="0"/>
              </a:rPr>
              <a:t> might be more important in the daily work of science journalism than compared to formal education in science or communication. </a:t>
            </a:r>
          </a:p>
          <a:p>
            <a:pPr marL="0" indent="0">
              <a:buClr>
                <a:srgbClr val="FF0000"/>
              </a:buClr>
              <a:buNone/>
            </a:pPr>
            <a:endParaRPr lang="en-US" dirty="0">
              <a:latin typeface="Lato" panose="020F0502020204030203" pitchFamily="34" charset="0"/>
              <a:ea typeface="Lato" panose="020F0502020204030203" pitchFamily="34" charset="0"/>
              <a:cs typeface="Lato" panose="020F0502020204030203" pitchFamily="34" charset="0"/>
            </a:endParaRPr>
          </a:p>
          <a:p>
            <a:pPr marL="0" indent="0">
              <a:buClr>
                <a:srgbClr val="FF0000"/>
              </a:buClr>
              <a:buNone/>
            </a:pPr>
            <a:r>
              <a:rPr lang="en-US" b="1" dirty="0">
                <a:solidFill>
                  <a:srgbClr val="FF0000"/>
                </a:solidFill>
                <a:latin typeface="Lato" panose="020F0502020204030203" pitchFamily="34" charset="0"/>
                <a:ea typeface="Lato" panose="020F0502020204030203" pitchFamily="34" charset="0"/>
                <a:cs typeface="Lato" panose="020F0502020204030203" pitchFamily="34" charset="0"/>
              </a:rPr>
              <a:t>#5. </a:t>
            </a:r>
            <a:r>
              <a:rPr lang="en-US" dirty="0">
                <a:solidFill>
                  <a:schemeClr val="tx1"/>
                </a:solidFill>
                <a:latin typeface="Lato" panose="020F0502020204030203" pitchFamily="34" charset="0"/>
                <a:ea typeface="Lato" panose="020F0502020204030203" pitchFamily="34" charset="0"/>
                <a:cs typeface="Lato" panose="020F0502020204030203" pitchFamily="34" charset="0"/>
              </a:rPr>
              <a:t>In this rapidly changing environment it is essential to </a:t>
            </a:r>
            <a:r>
              <a:rPr lang="en-US" b="1" i="1" dirty="0">
                <a:solidFill>
                  <a:schemeClr val="tx1"/>
                </a:solidFill>
                <a:latin typeface="Lato" panose="020F0502020204030203" pitchFamily="34" charset="0"/>
                <a:ea typeface="Lato" panose="020F0502020204030203" pitchFamily="34" charset="0"/>
                <a:cs typeface="Lato" panose="020F0502020204030203" pitchFamily="34" charset="0"/>
              </a:rPr>
              <a:t>never stop learning and growing.</a:t>
            </a:r>
            <a:r>
              <a:rPr lang="en-US" dirty="0">
                <a:solidFill>
                  <a:schemeClr val="tx1"/>
                </a:solidFill>
                <a:latin typeface="Lato" panose="020F0502020204030203" pitchFamily="34" charset="0"/>
                <a:ea typeface="Lato" panose="020F0502020204030203" pitchFamily="34" charset="0"/>
                <a:cs typeface="Lato" panose="020F0502020204030203" pitchFamily="34" charset="0"/>
              </a:rPr>
              <a:t> And this is not a difficult task, as there are plenty of different platforms to </a:t>
            </a:r>
            <a:r>
              <a:rPr lang="lt-LT" dirty="0" err="1">
                <a:solidFill>
                  <a:schemeClr val="tx1"/>
                </a:solidFill>
                <a:latin typeface="Lato" panose="020F0502020204030203" pitchFamily="34" charset="0"/>
                <a:ea typeface="Lato" panose="020F0502020204030203" pitchFamily="34" charset="0"/>
                <a:cs typeface="Lato" panose="020F0502020204030203" pitchFamily="34" charset="0"/>
              </a:rPr>
              <a:t>update</a:t>
            </a:r>
            <a:r>
              <a:rPr lang="lt-LT" dirty="0">
                <a:solidFill>
                  <a:schemeClr val="tx1"/>
                </a:solidFill>
                <a:latin typeface="Lato" panose="020F0502020204030203" pitchFamily="34" charset="0"/>
                <a:ea typeface="Lato" panose="020F0502020204030203" pitchFamily="34" charset="0"/>
                <a:cs typeface="Lato" panose="020F0502020204030203" pitchFamily="34" charset="0"/>
              </a:rPr>
              <a:t> </a:t>
            </a:r>
            <a:r>
              <a:rPr lang="lt-LT" dirty="0" err="1">
                <a:solidFill>
                  <a:schemeClr val="tx1"/>
                </a:solidFill>
                <a:latin typeface="Lato" panose="020F0502020204030203" pitchFamily="34" charset="0"/>
                <a:ea typeface="Lato" panose="020F0502020204030203" pitchFamily="34" charset="0"/>
                <a:cs typeface="Lato" panose="020F0502020204030203" pitchFamily="34" charset="0"/>
              </a:rPr>
              <a:t>your</a:t>
            </a:r>
            <a:r>
              <a:rPr lang="lt-LT" dirty="0">
                <a:solidFill>
                  <a:schemeClr val="tx1"/>
                </a:solidFill>
                <a:latin typeface="Lato" panose="020F0502020204030203" pitchFamily="34" charset="0"/>
                <a:ea typeface="Lato" panose="020F0502020204030203" pitchFamily="34" charset="0"/>
                <a:cs typeface="Lato" panose="020F0502020204030203" pitchFamily="34" charset="0"/>
              </a:rPr>
              <a:t> </a:t>
            </a:r>
            <a:r>
              <a:rPr lang="lt-LT" dirty="0" err="1">
                <a:solidFill>
                  <a:schemeClr val="tx1"/>
                </a:solidFill>
                <a:latin typeface="Lato" panose="020F0502020204030203" pitchFamily="34" charset="0"/>
                <a:ea typeface="Lato" panose="020F0502020204030203" pitchFamily="34" charset="0"/>
                <a:cs typeface="Lato" panose="020F0502020204030203" pitchFamily="34" charset="0"/>
              </a:rPr>
              <a:t>knowledge</a:t>
            </a:r>
            <a:r>
              <a:rPr lang="lt-LT" dirty="0">
                <a:solidFill>
                  <a:schemeClr val="tx1"/>
                </a:solidFill>
                <a:latin typeface="Lato" panose="020F0502020204030203" pitchFamily="34" charset="0"/>
                <a:ea typeface="Lato" panose="020F0502020204030203" pitchFamily="34" charset="0"/>
                <a:cs typeface="Lato" panose="020F0502020204030203" pitchFamily="34" charset="0"/>
              </a:rPr>
              <a:t> </a:t>
            </a:r>
            <a:r>
              <a:rPr lang="lt-LT" dirty="0" err="1">
                <a:solidFill>
                  <a:schemeClr val="tx1"/>
                </a:solidFill>
                <a:latin typeface="Lato" panose="020F0502020204030203" pitchFamily="34" charset="0"/>
                <a:ea typeface="Lato" panose="020F0502020204030203" pitchFamily="34" charset="0"/>
                <a:cs typeface="Lato" panose="020F0502020204030203" pitchFamily="34" charset="0"/>
              </a:rPr>
              <a:t>or</a:t>
            </a:r>
            <a:r>
              <a:rPr lang="lt-LT" dirty="0">
                <a:solidFill>
                  <a:schemeClr val="tx1"/>
                </a:solidFill>
                <a:latin typeface="Lato" panose="020F0502020204030203" pitchFamily="34" charset="0"/>
                <a:ea typeface="Lato" panose="020F0502020204030203" pitchFamily="34" charset="0"/>
                <a:cs typeface="Lato" panose="020F0502020204030203" pitchFamily="34" charset="0"/>
              </a:rPr>
              <a:t> </a:t>
            </a:r>
            <a:r>
              <a:rPr lang="lt-LT" dirty="0" err="1">
                <a:solidFill>
                  <a:schemeClr val="tx1"/>
                </a:solidFill>
                <a:latin typeface="Lato" panose="020F0502020204030203" pitchFamily="34" charset="0"/>
                <a:ea typeface="Lato" panose="020F0502020204030203" pitchFamily="34" charset="0"/>
                <a:cs typeface="Lato" panose="020F0502020204030203" pitchFamily="34" charset="0"/>
              </a:rPr>
              <a:t>learn</a:t>
            </a:r>
            <a:r>
              <a:rPr lang="lt-LT" dirty="0">
                <a:solidFill>
                  <a:schemeClr val="tx1"/>
                </a:solidFill>
                <a:latin typeface="Lato" panose="020F0502020204030203" pitchFamily="34" charset="0"/>
                <a:ea typeface="Lato" panose="020F0502020204030203" pitchFamily="34" charset="0"/>
                <a:cs typeface="Lato" panose="020F0502020204030203" pitchFamily="34" charset="0"/>
              </a:rPr>
              <a:t> </a:t>
            </a:r>
            <a:r>
              <a:rPr lang="lt-LT" dirty="0" err="1">
                <a:solidFill>
                  <a:schemeClr val="tx1"/>
                </a:solidFill>
                <a:latin typeface="Lato" panose="020F0502020204030203" pitchFamily="34" charset="0"/>
                <a:ea typeface="Lato" panose="020F0502020204030203" pitchFamily="34" charset="0"/>
                <a:cs typeface="Lato" panose="020F0502020204030203" pitchFamily="34" charset="0"/>
              </a:rPr>
              <a:t>something</a:t>
            </a:r>
            <a:r>
              <a:rPr lang="lt-LT" dirty="0">
                <a:solidFill>
                  <a:schemeClr val="tx1"/>
                </a:solidFill>
                <a:latin typeface="Lato" panose="020F0502020204030203" pitchFamily="34" charset="0"/>
                <a:ea typeface="Lato" panose="020F0502020204030203" pitchFamily="34" charset="0"/>
                <a:cs typeface="Lato" panose="020F0502020204030203" pitchFamily="34" charset="0"/>
              </a:rPr>
              <a:t> </a:t>
            </a:r>
            <a:r>
              <a:rPr lang="lt-LT" dirty="0" err="1">
                <a:solidFill>
                  <a:schemeClr val="tx1"/>
                </a:solidFill>
                <a:latin typeface="Lato" panose="020F0502020204030203" pitchFamily="34" charset="0"/>
                <a:ea typeface="Lato" panose="020F0502020204030203" pitchFamily="34" charset="0"/>
                <a:cs typeface="Lato" panose="020F0502020204030203" pitchFamily="34" charset="0"/>
              </a:rPr>
              <a:t>new</a:t>
            </a:r>
            <a:r>
              <a:rPr lang="lt-LT" dirty="0">
                <a:solidFill>
                  <a:schemeClr val="tx1"/>
                </a:solidFill>
                <a:latin typeface="Lato" panose="020F0502020204030203" pitchFamily="34" charset="0"/>
                <a:ea typeface="Lato" panose="020F0502020204030203" pitchFamily="34" charset="0"/>
                <a:cs typeface="Lato" panose="020F0502020204030203" pitchFamily="34" charset="0"/>
              </a:rPr>
              <a:t>.</a:t>
            </a:r>
            <a:r>
              <a:rPr lang="en-US" b="1" dirty="0">
                <a:solidFill>
                  <a:schemeClr val="tx1"/>
                </a:solidFill>
                <a:latin typeface="Lato" panose="020F0502020204030203" pitchFamily="34" charset="0"/>
                <a:ea typeface="Lato" panose="020F0502020204030203" pitchFamily="34" charset="0"/>
                <a:cs typeface="Lato" panose="020F0502020204030203" pitchFamily="34" charset="0"/>
              </a:rPr>
              <a:t>   </a:t>
            </a:r>
            <a:endParaRPr lang="en-US" dirty="0">
              <a:solidFill>
                <a:schemeClr val="tx1"/>
              </a:solidFill>
              <a:latin typeface="Lato" panose="020F0502020204030203" pitchFamily="34" charset="0"/>
              <a:ea typeface="Lato" panose="020F0502020204030203" pitchFamily="34" charset="0"/>
              <a:cs typeface="Lato" panose="020F0502020204030203" pitchFamily="34" charset="0"/>
            </a:endParaRPr>
          </a:p>
          <a:p>
            <a:endParaRPr lang="en-US" dirty="0">
              <a:latin typeface="Lato" panose="020F0502020204030203" pitchFamily="34" charset="0"/>
              <a:ea typeface="Lato" panose="020F0502020204030203" pitchFamily="34" charset="0"/>
              <a:cs typeface="Lato" panose="020F0502020204030203" pitchFamily="34" charset="0"/>
            </a:endParaRPr>
          </a:p>
        </p:txBody>
      </p:sp>
      <p:pic>
        <p:nvPicPr>
          <p:cNvPr id="5" name="Picture 4" descr="A picture containing text, clipart&#10;&#10;Description automatically generated">
            <a:extLst>
              <a:ext uri="{FF2B5EF4-FFF2-40B4-BE49-F238E27FC236}">
                <a16:creationId xmlns:a16="http://schemas.microsoft.com/office/drawing/2014/main" id="{1F069643-48C5-594D-8D98-BC0E1D278DAE}"/>
              </a:ext>
            </a:extLst>
          </p:cNvPr>
          <p:cNvPicPr>
            <a:picLocks noChangeAspect="1"/>
          </p:cNvPicPr>
          <p:nvPr/>
        </p:nvPicPr>
        <p:blipFill>
          <a:blip r:embed="rId2"/>
          <a:stretch>
            <a:fillRect/>
          </a:stretch>
        </p:blipFill>
        <p:spPr>
          <a:xfrm>
            <a:off x="4918469" y="312574"/>
            <a:ext cx="3774606" cy="465535"/>
          </a:xfrm>
          <a:prstGeom prst="rect">
            <a:avLst/>
          </a:prstGeom>
        </p:spPr>
      </p:pic>
      <p:sp>
        <p:nvSpPr>
          <p:cNvPr id="6" name="Rectangle 5">
            <a:extLst>
              <a:ext uri="{FF2B5EF4-FFF2-40B4-BE49-F238E27FC236}">
                <a16:creationId xmlns:a16="http://schemas.microsoft.com/office/drawing/2014/main" id="{DC1C3E3C-98FF-7D43-AE74-DF206FE4391A}"/>
              </a:ext>
            </a:extLst>
          </p:cNvPr>
          <p:cNvSpPr/>
          <p:nvPr/>
        </p:nvSpPr>
        <p:spPr>
          <a:xfrm>
            <a:off x="4843462" y="860463"/>
            <a:ext cx="4157663" cy="784830"/>
          </a:xfrm>
          <a:prstGeom prst="rect">
            <a:avLst/>
          </a:prstGeom>
        </p:spPr>
        <p:txBody>
          <a:bodyPr wrap="square">
            <a:spAutoFit/>
          </a:bodyPr>
          <a:lstStyle/>
          <a:p>
            <a:pPr algn="just"/>
            <a:r>
              <a:rPr lang="en-US" sz="900" dirty="0">
                <a:latin typeface="Constantia" panose="02030602050306030303" pitchFamily="18" charset="0"/>
                <a:ea typeface="Times New Roman" panose="02020603050405020304" pitchFamily="18" charset="0"/>
              </a:rPr>
              <a:t>Holds its annual journalism workshops in conjunction with the Council for the Advancement of Science Writing (CASW), a fifty-year-old educational organization started by science journalists to improve the quality of science information reaching the public.</a:t>
            </a:r>
          </a:p>
          <a:p>
            <a:pPr algn="just"/>
            <a:r>
              <a:rPr lang="en-US" sz="900" dirty="0">
                <a:latin typeface="Constantia" panose="02030602050306030303" pitchFamily="18" charset="0"/>
                <a:ea typeface="Times New Roman" panose="02020603050405020304" pitchFamily="18" charset="0"/>
              </a:rPr>
              <a:t> </a:t>
            </a:r>
            <a:r>
              <a:rPr lang="en-US" sz="900" u="sng" dirty="0">
                <a:latin typeface="Constantia" panose="02030602050306030303" pitchFamily="18" charset="0"/>
                <a:hlinkClick r:id="rId3"/>
              </a:rPr>
              <a:t>https://www.nasw.org/</a:t>
            </a:r>
            <a:r>
              <a:rPr lang="en-US" sz="900" dirty="0">
                <a:latin typeface="Constantia" panose="02030602050306030303" pitchFamily="18" charset="0"/>
              </a:rPr>
              <a:t> </a:t>
            </a:r>
            <a:endParaRPr lang="en-US" sz="900" dirty="0">
              <a:latin typeface="Constantia" panose="02030602050306030303" pitchFamily="18" charset="0"/>
              <a:ea typeface="Times New Roman" panose="02020603050405020304" pitchFamily="18" charset="0"/>
            </a:endParaRPr>
          </a:p>
        </p:txBody>
      </p:sp>
      <p:pic>
        <p:nvPicPr>
          <p:cNvPr id="8" name="Picture 7" descr="Logo&#10;&#10;Description automatically generated">
            <a:extLst>
              <a:ext uri="{FF2B5EF4-FFF2-40B4-BE49-F238E27FC236}">
                <a16:creationId xmlns:a16="http://schemas.microsoft.com/office/drawing/2014/main" id="{85529648-B7AE-454C-A33B-3DEBCD05DA4C}"/>
              </a:ext>
            </a:extLst>
          </p:cNvPr>
          <p:cNvPicPr>
            <a:picLocks noChangeAspect="1"/>
          </p:cNvPicPr>
          <p:nvPr/>
        </p:nvPicPr>
        <p:blipFill>
          <a:blip r:embed="rId4"/>
          <a:stretch>
            <a:fillRect/>
          </a:stretch>
        </p:blipFill>
        <p:spPr>
          <a:xfrm>
            <a:off x="4864893" y="1672415"/>
            <a:ext cx="4157662" cy="977051"/>
          </a:xfrm>
          <a:prstGeom prst="rect">
            <a:avLst/>
          </a:prstGeom>
        </p:spPr>
      </p:pic>
      <p:sp>
        <p:nvSpPr>
          <p:cNvPr id="9" name="Rectangle 1">
            <a:extLst>
              <a:ext uri="{FF2B5EF4-FFF2-40B4-BE49-F238E27FC236}">
                <a16:creationId xmlns:a16="http://schemas.microsoft.com/office/drawing/2014/main" id="{1CB62840-6D90-674B-BE8E-950786D914DD}"/>
              </a:ext>
            </a:extLst>
          </p:cNvPr>
          <p:cNvSpPr>
            <a:spLocks noChangeArrowheads="1"/>
          </p:cNvSpPr>
          <p:nvPr/>
        </p:nvSpPr>
        <p:spPr bwMode="auto">
          <a:xfrm>
            <a:off x="4843463" y="2603300"/>
            <a:ext cx="4157662" cy="623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gn="just" defTabSz="685800" eaLnBrk="0" fontAlgn="base" hangingPunct="0">
              <a:spcBef>
                <a:spcPct val="0"/>
              </a:spcBef>
              <a:spcAft>
                <a:spcPct val="0"/>
              </a:spcAft>
              <a:buClrTx/>
            </a:pPr>
            <a:r>
              <a:rPr lang="en-US" altLang="en-US" sz="900" dirty="0">
                <a:solidFill>
                  <a:schemeClr val="tx1"/>
                </a:solidFill>
                <a:latin typeface="Constantia" panose="02030602050306030303" pitchFamily="18" charset="0"/>
                <a:ea typeface="Times New Roman" panose="02020603050405020304" pitchFamily="18" charset="0"/>
              </a:rPr>
              <a:t>The Ethical Journalism Network brings together news on media ethics, </a:t>
            </a:r>
            <a:r>
              <a:rPr lang="en-US" altLang="en-US" sz="900" dirty="0">
                <a:latin typeface="Constantia" panose="02030602050306030303" pitchFamily="18" charset="0"/>
                <a:ea typeface="Times New Roman" panose="02020603050405020304" pitchFamily="18" charset="0"/>
              </a:rPr>
              <a:t>self-regulation, media literacy, corruption, hate speech and accountable journalism from around the world.</a:t>
            </a:r>
            <a:endParaRPr lang="en-US" altLang="en-US" sz="900" dirty="0">
              <a:solidFill>
                <a:srgbClr val="008080"/>
              </a:solidFill>
              <a:latin typeface="Constantia" panose="02030602050306030303" pitchFamily="18" charset="0"/>
              <a:ea typeface="Times New Roman" panose="02020603050405020304" pitchFamily="18" charset="0"/>
              <a:hlinkClick r:id="rId5"/>
            </a:endParaRPr>
          </a:p>
          <a:p>
            <a:pPr algn="just" defTabSz="685800" eaLnBrk="0" fontAlgn="base" hangingPunct="0">
              <a:spcBef>
                <a:spcPct val="0"/>
              </a:spcBef>
              <a:spcAft>
                <a:spcPct val="0"/>
              </a:spcAft>
              <a:buClrTx/>
            </a:pPr>
            <a:r>
              <a:rPr lang="en-US" altLang="en-US" sz="900" dirty="0">
                <a:solidFill>
                  <a:srgbClr val="008080"/>
                </a:solidFill>
                <a:latin typeface="Constantia" panose="02030602050306030303" pitchFamily="18" charset="0"/>
                <a:ea typeface="Times New Roman" panose="02020603050405020304" pitchFamily="18" charset="0"/>
                <a:hlinkClick r:id="rId5"/>
              </a:rPr>
              <a:t>https://ethicaljournalismnetwork.org/</a:t>
            </a:r>
            <a:r>
              <a:rPr lang="en-US" altLang="en-US" sz="900" dirty="0">
                <a:solidFill>
                  <a:srgbClr val="008080"/>
                </a:solidFill>
                <a:latin typeface="Constantia" panose="02030602050306030303" pitchFamily="18" charset="0"/>
                <a:ea typeface="Times New Roman" panose="02020603050405020304" pitchFamily="18" charset="0"/>
              </a:rPr>
              <a:t> </a:t>
            </a:r>
            <a:endParaRPr lang="en-US" altLang="en-US" sz="900" dirty="0">
              <a:solidFill>
                <a:schemeClr val="tx1"/>
              </a:solidFill>
              <a:latin typeface="Constantia" panose="02030602050306030303" pitchFamily="18" charset="0"/>
            </a:endParaRPr>
          </a:p>
        </p:txBody>
      </p:sp>
      <p:pic>
        <p:nvPicPr>
          <p:cNvPr id="11" name="Picture 10" descr="Text, logo&#10;&#10;Description automatically generated">
            <a:extLst>
              <a:ext uri="{FF2B5EF4-FFF2-40B4-BE49-F238E27FC236}">
                <a16:creationId xmlns:a16="http://schemas.microsoft.com/office/drawing/2014/main" id="{79D76D42-56A0-554F-8C3D-38B05FFC29C4}"/>
              </a:ext>
            </a:extLst>
          </p:cNvPr>
          <p:cNvPicPr>
            <a:picLocks noChangeAspect="1"/>
          </p:cNvPicPr>
          <p:nvPr/>
        </p:nvPicPr>
        <p:blipFill>
          <a:blip r:embed="rId6"/>
          <a:stretch>
            <a:fillRect/>
          </a:stretch>
        </p:blipFill>
        <p:spPr>
          <a:xfrm>
            <a:off x="6943723" y="3378470"/>
            <a:ext cx="2117990" cy="1079231"/>
          </a:xfrm>
          <a:prstGeom prst="rect">
            <a:avLst/>
          </a:prstGeom>
        </p:spPr>
      </p:pic>
      <p:sp>
        <p:nvSpPr>
          <p:cNvPr id="12" name="Rectangle 11">
            <a:extLst>
              <a:ext uri="{FF2B5EF4-FFF2-40B4-BE49-F238E27FC236}">
                <a16:creationId xmlns:a16="http://schemas.microsoft.com/office/drawing/2014/main" id="{0B125D17-4721-4640-816C-E08A2B177DCA}"/>
              </a:ext>
            </a:extLst>
          </p:cNvPr>
          <p:cNvSpPr/>
          <p:nvPr/>
        </p:nvSpPr>
        <p:spPr>
          <a:xfrm>
            <a:off x="4843463" y="3367755"/>
            <a:ext cx="2041247" cy="1338828"/>
          </a:xfrm>
          <a:prstGeom prst="rect">
            <a:avLst/>
          </a:prstGeom>
        </p:spPr>
        <p:txBody>
          <a:bodyPr wrap="square">
            <a:spAutoFit/>
          </a:bodyPr>
          <a:lstStyle/>
          <a:p>
            <a:pPr algn="just"/>
            <a:r>
              <a:rPr lang="en-US" sz="900" spc="15" dirty="0">
                <a:latin typeface="Constantia" panose="02030602050306030303" pitchFamily="18" charset="0"/>
                <a:ea typeface="Times New Roman" panose="02020603050405020304" pitchFamily="18" charset="0"/>
              </a:rPr>
              <a:t>The Knight Science Journalism Program at MIT seeks to advance science journalism in the public interest by nurturing and enhancing the ability of journalists to accurately and thoughtfully illuminate science and its intersection with human culture.</a:t>
            </a:r>
            <a:r>
              <a:rPr lang="en-US" sz="900" dirty="0">
                <a:latin typeface="Constantia" panose="02030602050306030303" pitchFamily="18" charset="0"/>
                <a:ea typeface="Times New Roman" panose="02020603050405020304" pitchFamily="18" charset="0"/>
              </a:rPr>
              <a:t> </a:t>
            </a:r>
          </a:p>
          <a:p>
            <a:r>
              <a:rPr lang="en-US" sz="900" u="sng" dirty="0">
                <a:solidFill>
                  <a:srgbClr val="0000FF"/>
                </a:solidFill>
                <a:latin typeface="Constantia" panose="02030602050306030303" pitchFamily="18" charset="0"/>
                <a:ea typeface="Times New Roman" panose="02020603050405020304" pitchFamily="18" charset="0"/>
                <a:hlinkClick r:id="rId7"/>
              </a:rPr>
              <a:t>https://ksj.mit.edu/</a:t>
            </a:r>
            <a:r>
              <a:rPr lang="en-US" sz="900" dirty="0">
                <a:latin typeface="Constantia" panose="02030602050306030303" pitchFamily="18" charset="0"/>
                <a:ea typeface="Times New Roman" panose="02020603050405020304" pitchFamily="18" charset="0"/>
              </a:rPr>
              <a:t> </a:t>
            </a:r>
            <a:endParaRPr lang="en-US" sz="900" dirty="0">
              <a:latin typeface="Constantia" panose="02030602050306030303" pitchFamily="18" charset="0"/>
            </a:endParaRPr>
          </a:p>
        </p:txBody>
      </p:sp>
    </p:spTree>
    <p:extLst>
      <p:ext uri="{BB962C8B-B14F-4D97-AF65-F5344CB8AC3E}">
        <p14:creationId xmlns:p14="http://schemas.microsoft.com/office/powerpoint/2010/main" val="32199506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D4CB2-43D6-EA44-BF15-38E0594B699D}"/>
              </a:ext>
            </a:extLst>
          </p:cNvPr>
          <p:cNvSpPr>
            <a:spLocks noGrp="1"/>
          </p:cNvSpPr>
          <p:nvPr>
            <p:ph type="title"/>
          </p:nvPr>
        </p:nvSpPr>
        <p:spPr>
          <a:xfrm>
            <a:off x="630936" y="411480"/>
            <a:ext cx="2700645" cy="4073652"/>
          </a:xfrm>
        </p:spPr>
        <p:txBody>
          <a:bodyPr>
            <a:normAutofit/>
          </a:bodyPr>
          <a:lstStyle/>
          <a:p>
            <a:br>
              <a:rPr lang="en-GB" sz="3450" b="1" dirty="0">
                <a:latin typeface="Lato" panose="020F0502020204030203" pitchFamily="34" charset="0"/>
                <a:ea typeface="Lato" panose="020F0502020204030203" pitchFamily="34" charset="0"/>
                <a:cs typeface="Lato" panose="020F0502020204030203" pitchFamily="34" charset="0"/>
              </a:rPr>
            </a:br>
            <a:br>
              <a:rPr lang="en-GB" sz="3450" b="1" dirty="0">
                <a:latin typeface="Lato" panose="020F0502020204030203" pitchFamily="34" charset="0"/>
                <a:ea typeface="Lato" panose="020F0502020204030203" pitchFamily="34" charset="0"/>
                <a:cs typeface="Lato" panose="020F0502020204030203" pitchFamily="34" charset="0"/>
              </a:rPr>
            </a:br>
            <a:br>
              <a:rPr lang="en-GB" sz="3450" b="1" dirty="0">
                <a:latin typeface="Lato" panose="020F0502020204030203" pitchFamily="34" charset="0"/>
                <a:ea typeface="Lato" panose="020F0502020204030203" pitchFamily="34" charset="0"/>
                <a:cs typeface="Lato" panose="020F0502020204030203" pitchFamily="34" charset="0"/>
              </a:rPr>
            </a:br>
            <a:br>
              <a:rPr lang="en-GB" sz="3450" b="1" dirty="0">
                <a:latin typeface="Lato" panose="020F0502020204030203" pitchFamily="34" charset="0"/>
                <a:ea typeface="Lato" panose="020F0502020204030203" pitchFamily="34" charset="0"/>
                <a:cs typeface="Lato" panose="020F0502020204030203" pitchFamily="34" charset="0"/>
              </a:rPr>
            </a:br>
            <a:br>
              <a:rPr lang="en-GB" sz="3450" b="1" dirty="0">
                <a:latin typeface="Lato" panose="020F0502020204030203" pitchFamily="34" charset="0"/>
                <a:ea typeface="Lato" panose="020F0502020204030203" pitchFamily="34" charset="0"/>
                <a:cs typeface="Lato" panose="020F0502020204030203" pitchFamily="34" charset="0"/>
              </a:rPr>
            </a:br>
            <a:r>
              <a:rPr lang="en-GB" sz="2400" b="1" dirty="0">
                <a:latin typeface="Lato" panose="020F0502020204030203" pitchFamily="34" charset="0"/>
                <a:ea typeface="Lato" panose="020F0502020204030203" pitchFamily="34" charset="0"/>
                <a:cs typeface="Lato" panose="020F0502020204030203" pitchFamily="34" charset="0"/>
              </a:rPr>
              <a:t>Covering science in times of change and crisis</a:t>
            </a:r>
            <a:endParaRPr lang="en-US" sz="2400" dirty="0">
              <a:latin typeface="Lato" panose="020F0502020204030203" pitchFamily="34" charset="0"/>
              <a:ea typeface="Lato" panose="020F0502020204030203" pitchFamily="34" charset="0"/>
              <a:cs typeface="Lato" panose="020F0502020204030203" pitchFamily="34" charset="0"/>
            </a:endParaRPr>
          </a:p>
        </p:txBody>
      </p:sp>
      <p:sp>
        <p:nvSpPr>
          <p:cNvPr id="3" name="Content Placeholder 2">
            <a:extLst>
              <a:ext uri="{FF2B5EF4-FFF2-40B4-BE49-F238E27FC236}">
                <a16:creationId xmlns:a16="http://schemas.microsoft.com/office/drawing/2014/main" id="{9830961C-77AF-D249-B8D2-C2D0C8371EF6}"/>
              </a:ext>
            </a:extLst>
          </p:cNvPr>
          <p:cNvSpPr>
            <a:spLocks noGrp="1"/>
          </p:cNvSpPr>
          <p:nvPr>
            <p:ph idx="1"/>
          </p:nvPr>
        </p:nvSpPr>
        <p:spPr>
          <a:xfrm>
            <a:off x="3844814" y="414068"/>
            <a:ext cx="4917523" cy="4340812"/>
          </a:xfrm>
        </p:spPr>
        <p:txBody>
          <a:bodyPr anchor="ctr">
            <a:normAutofit/>
          </a:bodyPr>
          <a:lstStyle/>
          <a:p>
            <a:pPr marL="0" indent="0">
              <a:buNone/>
            </a:pPr>
            <a:r>
              <a:rPr lang="en-GB" sz="1650" b="1" dirty="0">
                <a:solidFill>
                  <a:srgbClr val="FF0000"/>
                </a:solidFill>
                <a:latin typeface="Lato" panose="020F0502020204030203" pitchFamily="34" charset="0"/>
                <a:ea typeface="Lato" panose="020F0502020204030203" pitchFamily="34" charset="0"/>
                <a:cs typeface="Lato" panose="020F0502020204030203" pitchFamily="34" charset="0"/>
              </a:rPr>
              <a:t>#1. </a:t>
            </a:r>
            <a:r>
              <a:rPr lang="en-GB" sz="1650" dirty="0">
                <a:solidFill>
                  <a:schemeClr val="tx1"/>
                </a:solidFill>
                <a:latin typeface="Lato" panose="020F0502020204030203" pitchFamily="34" charset="0"/>
                <a:ea typeface="Lato" panose="020F0502020204030203" pitchFamily="34" charset="0"/>
                <a:cs typeface="Lato" panose="020F0502020204030203" pitchFamily="34" charset="0"/>
              </a:rPr>
              <a:t>Pandemic had a strong impact on </a:t>
            </a:r>
            <a:r>
              <a:rPr lang="en-GB" sz="1650" b="1" i="1" dirty="0">
                <a:solidFill>
                  <a:schemeClr val="tx1"/>
                </a:solidFill>
                <a:latin typeface="Lato" panose="020F0502020204030203" pitchFamily="34" charset="0"/>
                <a:ea typeface="Lato" panose="020F0502020204030203" pitchFamily="34" charset="0"/>
                <a:cs typeface="Lato" panose="020F0502020204030203" pitchFamily="34" charset="0"/>
              </a:rPr>
              <a:t>journalists’ agendas by shifting the focus towards COVID-19</a:t>
            </a:r>
            <a:r>
              <a:rPr lang="en-GB" sz="1650" dirty="0">
                <a:solidFill>
                  <a:schemeClr val="tx1"/>
                </a:solidFill>
                <a:latin typeface="Lato" panose="020F0502020204030203" pitchFamily="34" charset="0"/>
                <a:ea typeface="Lato" panose="020F0502020204030203" pitchFamily="34" charset="0"/>
                <a:cs typeface="Lato" panose="020F0502020204030203" pitchFamily="34" charset="0"/>
              </a:rPr>
              <a:t> issues and often ignoring other topics. </a:t>
            </a:r>
          </a:p>
          <a:p>
            <a:pPr marL="0" indent="0">
              <a:buNone/>
            </a:pPr>
            <a:endParaRPr lang="en-GB" sz="1650" dirty="0">
              <a:solidFill>
                <a:schemeClr val="tx1"/>
              </a:solidFill>
              <a:latin typeface="Lato" panose="020F0502020204030203" pitchFamily="34" charset="0"/>
              <a:ea typeface="Lato" panose="020F0502020204030203" pitchFamily="34" charset="0"/>
              <a:cs typeface="Lato" panose="020F0502020204030203" pitchFamily="34" charset="0"/>
            </a:endParaRPr>
          </a:p>
          <a:p>
            <a:pPr marL="0" indent="0">
              <a:buNone/>
            </a:pPr>
            <a:r>
              <a:rPr lang="en-GB" sz="1650" dirty="0">
                <a:solidFill>
                  <a:schemeClr val="tx1"/>
                </a:solidFill>
                <a:latin typeface="Lato" panose="020F0502020204030203" pitchFamily="34" charset="0"/>
                <a:ea typeface="Lato" panose="020F0502020204030203" pitchFamily="34" charset="0"/>
                <a:cs typeface="Lato" panose="020F0502020204030203" pitchFamily="34" charset="0"/>
              </a:rPr>
              <a:t>While crisis related information indeed is important, other issues, corresponding public interest should not be left aside and should be included into the coverage by ensuring balanced agenda. </a:t>
            </a:r>
          </a:p>
          <a:p>
            <a:pPr marL="0" indent="0">
              <a:buNone/>
            </a:pPr>
            <a:endParaRPr lang="en-GB" sz="1650" dirty="0">
              <a:solidFill>
                <a:schemeClr val="tx1"/>
              </a:solidFill>
              <a:latin typeface="Lato" panose="020F0502020204030203" pitchFamily="34" charset="0"/>
              <a:ea typeface="Lato" panose="020F0502020204030203" pitchFamily="34" charset="0"/>
              <a:cs typeface="Lato" panose="020F0502020204030203" pitchFamily="34" charset="0"/>
            </a:endParaRPr>
          </a:p>
          <a:p>
            <a:pPr marL="0" indent="0">
              <a:buNone/>
            </a:pPr>
            <a:r>
              <a:rPr lang="en-GB" sz="1650" dirty="0">
                <a:solidFill>
                  <a:schemeClr val="tx1"/>
                </a:solidFill>
                <a:latin typeface="Lato" panose="020F0502020204030203" pitchFamily="34" charset="0"/>
                <a:ea typeface="Lato" panose="020F0502020204030203" pitchFamily="34" charset="0"/>
                <a:cs typeface="Lato" panose="020F0502020204030203" pitchFamily="34" charset="0"/>
              </a:rPr>
              <a:t>Furthermore, it is also essential to </a:t>
            </a:r>
            <a:r>
              <a:rPr lang="en-GB" sz="1650" b="1" i="1" dirty="0">
                <a:solidFill>
                  <a:schemeClr val="tx1"/>
                </a:solidFill>
                <a:latin typeface="Lato" panose="020F0502020204030203" pitchFamily="34" charset="0"/>
                <a:ea typeface="Lato" panose="020F0502020204030203" pitchFamily="34" charset="0"/>
                <a:cs typeface="Lato" panose="020F0502020204030203" pitchFamily="34" charset="0"/>
              </a:rPr>
              <a:t>choose quality over quantity</a:t>
            </a:r>
            <a:r>
              <a:rPr lang="en-GB" sz="1650" dirty="0">
                <a:solidFill>
                  <a:schemeClr val="tx1"/>
                </a:solidFill>
                <a:latin typeface="Lato" panose="020F0502020204030203" pitchFamily="34" charset="0"/>
                <a:ea typeface="Lato" panose="020F0502020204030203" pitchFamily="34" charset="0"/>
                <a:cs typeface="Lato" panose="020F0502020204030203" pitchFamily="34" charset="0"/>
              </a:rPr>
              <a:t> while reporting long lasting crisis news.</a:t>
            </a:r>
            <a:endParaRPr lang="en-US" sz="1650" dirty="0">
              <a:solidFill>
                <a:schemeClr val="tx1"/>
              </a:solidFill>
              <a:latin typeface="Lato" panose="020F0502020204030203" pitchFamily="34" charset="0"/>
              <a:ea typeface="Lato" panose="020F0502020204030203" pitchFamily="34" charset="0"/>
              <a:cs typeface="Lato" panose="020F0502020204030203" pitchFamily="34" charset="0"/>
            </a:endParaRPr>
          </a:p>
          <a:p>
            <a:pPr marL="0" indent="0">
              <a:buNone/>
            </a:pPr>
            <a:endParaRPr lang="en-US" sz="1650"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41528016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1A63DB1-5ADB-2440-9F62-4812B32D121A}"/>
              </a:ext>
            </a:extLst>
          </p:cNvPr>
          <p:cNvSpPr>
            <a:spLocks noGrp="1"/>
          </p:cNvSpPr>
          <p:nvPr>
            <p:ph idx="1"/>
          </p:nvPr>
        </p:nvSpPr>
        <p:spPr>
          <a:xfrm>
            <a:off x="617408" y="312412"/>
            <a:ext cx="3845914" cy="4589372"/>
          </a:xfrm>
        </p:spPr>
        <p:txBody>
          <a:bodyPr>
            <a:normAutofit fontScale="77500" lnSpcReduction="20000"/>
          </a:bodyPr>
          <a:lstStyle/>
          <a:p>
            <a:pPr marL="0" indent="0">
              <a:buNone/>
            </a:pPr>
            <a:r>
              <a:rPr lang="en-GB" dirty="0">
                <a:solidFill>
                  <a:srgbClr val="FF0000"/>
                </a:solidFill>
                <a:latin typeface="Lato" panose="020F0502020204030203" pitchFamily="34" charset="0"/>
                <a:ea typeface="Lato" panose="020F0502020204030203" pitchFamily="34" charset="0"/>
                <a:cs typeface="Lato" panose="020F0502020204030203" pitchFamily="34" charset="0"/>
              </a:rPr>
              <a:t>#2. </a:t>
            </a:r>
            <a:r>
              <a:rPr lang="en-GB" b="1" dirty="0">
                <a:solidFill>
                  <a:schemeClr val="tx1"/>
                </a:solidFill>
                <a:latin typeface="Lato" panose="020F0502020204030203" pitchFamily="34" charset="0"/>
                <a:ea typeface="Lato" panose="020F0502020204030203" pitchFamily="34" charset="0"/>
                <a:cs typeface="Lato" panose="020F0502020204030203" pitchFamily="34" charset="0"/>
              </a:rPr>
              <a:t>Working on highly uncertain scientific topics is never an easy task. </a:t>
            </a:r>
          </a:p>
          <a:p>
            <a:pPr lvl="1">
              <a:buClr>
                <a:srgbClr val="FF0000"/>
              </a:buClr>
            </a:pPr>
            <a:r>
              <a:rPr lang="en-GB" dirty="0">
                <a:solidFill>
                  <a:schemeClr val="tx1"/>
                </a:solidFill>
                <a:latin typeface="Lato" panose="020F0502020204030203" pitchFamily="34" charset="0"/>
                <a:ea typeface="Lato" panose="020F0502020204030203" pitchFamily="34" charset="0"/>
                <a:cs typeface="Lato" panose="020F0502020204030203" pitchFamily="34" charset="0"/>
              </a:rPr>
              <a:t>...increasing speed of science making and communicating indeed raises questions about the quality and trust.</a:t>
            </a:r>
          </a:p>
          <a:p>
            <a:pPr lvl="1">
              <a:buClr>
                <a:srgbClr val="FF0000"/>
              </a:buClr>
            </a:pPr>
            <a:r>
              <a:rPr lang="en-GB" dirty="0">
                <a:solidFill>
                  <a:schemeClr val="tx1"/>
                </a:solidFill>
                <a:latin typeface="Lato" panose="020F0502020204030203" pitchFamily="34" charset="0"/>
                <a:ea typeface="Lato" panose="020F0502020204030203" pitchFamily="34" charset="0"/>
                <a:cs typeface="Lato" panose="020F0502020204030203" pitchFamily="34" charset="0"/>
              </a:rPr>
              <a:t>…intensified situation in the media ecosystem – increased volumes of fake news, disinformation, information overload, etc. - also poses additional challenges to the journalists covering science.</a:t>
            </a:r>
            <a:endParaRPr lang="en-GB" dirty="0">
              <a:latin typeface="Lato" panose="020F0502020204030203" pitchFamily="34" charset="0"/>
              <a:ea typeface="Lato" panose="020F0502020204030203" pitchFamily="34" charset="0"/>
              <a:cs typeface="Lato" panose="020F0502020204030203" pitchFamily="34" charset="0"/>
            </a:endParaRPr>
          </a:p>
          <a:p>
            <a:pPr>
              <a:buClr>
                <a:srgbClr val="FF0000"/>
              </a:buClr>
              <a:buFont typeface="Wingdings" pitchFamily="2" charset="2"/>
              <a:buChar char="ü"/>
            </a:pPr>
            <a:r>
              <a:rPr lang="en-GB" dirty="0">
                <a:solidFill>
                  <a:schemeClr val="tx1"/>
                </a:solidFill>
                <a:latin typeface="Lato" panose="020F0502020204030203" pitchFamily="34" charset="0"/>
                <a:ea typeface="Lato" panose="020F0502020204030203" pitchFamily="34" charset="0"/>
                <a:cs typeface="Lato" panose="020F0502020204030203" pitchFamily="34" charset="0"/>
              </a:rPr>
              <a:t>Therefore, </a:t>
            </a:r>
            <a:r>
              <a:rPr lang="en-GB" b="1" dirty="0">
                <a:solidFill>
                  <a:schemeClr val="tx1"/>
                </a:solidFill>
                <a:latin typeface="Lato" panose="020F0502020204030203" pitchFamily="34" charset="0"/>
                <a:ea typeface="Lato" panose="020F0502020204030203" pitchFamily="34" charset="0"/>
                <a:cs typeface="Lato" panose="020F0502020204030203" pitchFamily="34" charset="0"/>
              </a:rPr>
              <a:t>extra precautions </a:t>
            </a:r>
            <a:r>
              <a:rPr lang="en-GB" dirty="0">
                <a:solidFill>
                  <a:schemeClr val="tx1"/>
                </a:solidFill>
                <a:latin typeface="Lato" panose="020F0502020204030203" pitchFamily="34" charset="0"/>
                <a:ea typeface="Lato" panose="020F0502020204030203" pitchFamily="34" charset="0"/>
                <a:cs typeface="Lato" panose="020F0502020204030203" pitchFamily="34" charset="0"/>
              </a:rPr>
              <a:t>have to be taken by reporters, especially when the news are focusing on a single study or when the only source is a press-release (without a original research paper). </a:t>
            </a:r>
          </a:p>
          <a:p>
            <a:pPr>
              <a:buClr>
                <a:srgbClr val="FF0000"/>
              </a:buClr>
              <a:buFont typeface="Wingdings" pitchFamily="2" charset="2"/>
              <a:buChar char="ü"/>
            </a:pPr>
            <a:r>
              <a:rPr lang="en-GB" dirty="0">
                <a:solidFill>
                  <a:schemeClr val="tx1"/>
                </a:solidFill>
                <a:latin typeface="Lato" panose="020F0502020204030203" pitchFamily="34" charset="0"/>
                <a:ea typeface="Lato" panose="020F0502020204030203" pitchFamily="34" charset="0"/>
                <a:cs typeface="Lato" panose="020F0502020204030203" pitchFamily="34" charset="0"/>
              </a:rPr>
              <a:t>Journalists are expected to demonstrate their </a:t>
            </a:r>
            <a:r>
              <a:rPr lang="en-GB" b="1" dirty="0">
                <a:solidFill>
                  <a:schemeClr val="tx1"/>
                </a:solidFill>
                <a:latin typeface="Lato" panose="020F0502020204030203" pitchFamily="34" charset="0"/>
                <a:ea typeface="Lato" panose="020F0502020204030203" pitchFamily="34" charset="0"/>
                <a:cs typeface="Lato" panose="020F0502020204030203" pitchFamily="34" charset="0"/>
              </a:rPr>
              <a:t>excellence in fast and reliable ways of information verification and fact checking</a:t>
            </a:r>
            <a:r>
              <a:rPr lang="en-GB" dirty="0">
                <a:solidFill>
                  <a:schemeClr val="tx1"/>
                </a:solidFill>
                <a:latin typeface="Lato" panose="020F0502020204030203" pitchFamily="34" charset="0"/>
                <a:ea typeface="Lato" panose="020F0502020204030203" pitchFamily="34" charset="0"/>
                <a:cs typeface="Lato" panose="020F0502020204030203" pitchFamily="34" charset="0"/>
              </a:rPr>
              <a:t> applying technology based or traditional ways.</a:t>
            </a:r>
            <a:endParaRPr lang="en-US" dirty="0">
              <a:solidFill>
                <a:schemeClr val="tx1"/>
              </a:solidFill>
              <a:latin typeface="Lato" panose="020F0502020204030203" pitchFamily="34" charset="0"/>
              <a:ea typeface="Lato" panose="020F0502020204030203" pitchFamily="34" charset="0"/>
              <a:cs typeface="Lato" panose="020F0502020204030203" pitchFamily="34" charset="0"/>
            </a:endParaRPr>
          </a:p>
          <a:p>
            <a:endParaRPr lang="en-US" dirty="0">
              <a:latin typeface="Lato" panose="020F0502020204030203" pitchFamily="34" charset="0"/>
              <a:ea typeface="Lato" panose="020F0502020204030203" pitchFamily="34" charset="0"/>
              <a:cs typeface="Lato" panose="020F0502020204030203" pitchFamily="34" charset="0"/>
            </a:endParaRPr>
          </a:p>
        </p:txBody>
      </p:sp>
      <p:pic>
        <p:nvPicPr>
          <p:cNvPr id="4" name="Picture 3">
            <a:extLst>
              <a:ext uri="{FF2B5EF4-FFF2-40B4-BE49-F238E27FC236}">
                <a16:creationId xmlns:a16="http://schemas.microsoft.com/office/drawing/2014/main" id="{AB44EE42-F920-A747-9B2F-4098B1CE8CF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37327" y="-220063"/>
            <a:ext cx="3028591" cy="5430085"/>
          </a:xfrm>
          <a:prstGeom prst="rect">
            <a:avLst/>
          </a:prstGeom>
        </p:spPr>
      </p:pic>
      <p:pic>
        <p:nvPicPr>
          <p:cNvPr id="6" name="Picture 5">
            <a:hlinkClick r:id="rId4"/>
            <a:extLst>
              <a:ext uri="{FF2B5EF4-FFF2-40B4-BE49-F238E27FC236}">
                <a16:creationId xmlns:a16="http://schemas.microsoft.com/office/drawing/2014/main" id="{C2DDCC01-1B73-A245-953B-8EC3D35E4AA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26937" y="4441858"/>
            <a:ext cx="4319485" cy="701642"/>
          </a:xfrm>
          <a:prstGeom prst="rect">
            <a:avLst/>
          </a:prstGeom>
        </p:spPr>
      </p:pic>
    </p:spTree>
    <p:extLst>
      <p:ext uri="{BB962C8B-B14F-4D97-AF65-F5344CB8AC3E}">
        <p14:creationId xmlns:p14="http://schemas.microsoft.com/office/powerpoint/2010/main" val="6826707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5"/>
          <p:cNvSpPr txBox="1">
            <a:spLocks noGrp="1"/>
          </p:cNvSpPr>
          <p:nvPr>
            <p:ph type="title"/>
          </p:nvPr>
        </p:nvSpPr>
        <p:spPr>
          <a:xfrm>
            <a:off x="311700" y="336750"/>
            <a:ext cx="68028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lt-LT" dirty="0" err="1"/>
              <a:t>Issues</a:t>
            </a:r>
            <a:r>
              <a:rPr lang="lt-LT" dirty="0"/>
              <a:t> to be </a:t>
            </a:r>
            <a:r>
              <a:rPr lang="lt-LT" dirty="0" err="1"/>
              <a:t>discussed</a:t>
            </a:r>
            <a:r>
              <a:rPr lang="lt-LT" dirty="0"/>
              <a:t>:</a:t>
            </a:r>
            <a:endParaRPr dirty="0"/>
          </a:p>
        </p:txBody>
      </p:sp>
      <p:sp>
        <p:nvSpPr>
          <p:cNvPr id="92" name="Google Shape;92;p15"/>
          <p:cNvSpPr txBox="1">
            <a:spLocks noGrp="1"/>
          </p:cNvSpPr>
          <p:nvPr>
            <p:ph type="body" idx="1"/>
          </p:nvPr>
        </p:nvSpPr>
        <p:spPr>
          <a:xfrm>
            <a:off x="168425" y="1032300"/>
            <a:ext cx="8664000" cy="2895266"/>
          </a:xfrm>
          <a:prstGeom prst="rect">
            <a:avLst/>
          </a:prstGeom>
        </p:spPr>
        <p:txBody>
          <a:bodyPr spcFirstLastPara="1" wrap="square" lIns="91425" tIns="91425" rIns="91425" bIns="91425" anchor="t" anchorCtr="0">
            <a:noAutofit/>
          </a:bodyPr>
          <a:lstStyle/>
          <a:p>
            <a:pPr marL="342900" lvl="0">
              <a:spcAft>
                <a:spcPts val="1600"/>
              </a:spcAft>
              <a:buFont typeface="+mj-lt"/>
              <a:buAutoNum type="arabicPeriod"/>
            </a:pPr>
            <a:r>
              <a:rPr lang="en-US" sz="2000" dirty="0">
                <a:solidFill>
                  <a:schemeClr val="tx1"/>
                </a:solidFill>
              </a:rPr>
              <a:t>Growing inevitability of science in a contemporary risk society: is there a way for more sustainable living?</a:t>
            </a:r>
          </a:p>
          <a:p>
            <a:pPr marL="342900" lvl="0">
              <a:spcAft>
                <a:spcPts val="1600"/>
              </a:spcAft>
              <a:buFont typeface="+mj-lt"/>
              <a:buAutoNum type="arabicPeriod"/>
            </a:pPr>
            <a:r>
              <a:rPr lang="en-US" sz="2000" dirty="0">
                <a:solidFill>
                  <a:schemeClr val="tx1"/>
                </a:solidFill>
              </a:rPr>
              <a:t>The major stakeholders and changing processes of science communication in the 21st century: from scientific news, to politics, to society;</a:t>
            </a:r>
          </a:p>
          <a:p>
            <a:pPr marL="342900" lvl="0">
              <a:spcAft>
                <a:spcPts val="1600"/>
              </a:spcAft>
              <a:buFont typeface="+mj-lt"/>
              <a:buAutoNum type="arabicPeriod"/>
            </a:pPr>
            <a:r>
              <a:rPr lang="en-US" sz="2000" dirty="0">
                <a:solidFill>
                  <a:schemeClr val="tx1"/>
                </a:solidFill>
              </a:rPr>
              <a:t>Guidelines for effective science communication.</a:t>
            </a:r>
          </a:p>
          <a:p>
            <a:pPr marL="342900" lvl="0">
              <a:spcAft>
                <a:spcPts val="1600"/>
              </a:spcAft>
              <a:buFont typeface="+mj-lt"/>
              <a:buAutoNum type="arabicPeriod"/>
            </a:pPr>
            <a:endParaRPr lang="en-US" sz="2000" dirty="0">
              <a:solidFill>
                <a:schemeClr val="tx1"/>
              </a:solidFill>
            </a:endParaRPr>
          </a:p>
          <a:p>
            <a:pPr marL="0" lvl="0" indent="0">
              <a:spcAft>
                <a:spcPts val="1600"/>
              </a:spcAft>
              <a:buNone/>
            </a:pPr>
            <a:endParaRPr lang="en-US" sz="2400" dirty="0">
              <a:solidFill>
                <a:schemeClr val="tx1"/>
              </a:solidFill>
            </a:endParaRPr>
          </a:p>
          <a:p>
            <a:pPr marL="342900" lvl="0">
              <a:spcAft>
                <a:spcPts val="1600"/>
              </a:spcAft>
              <a:buFont typeface="+mj-lt"/>
              <a:buAutoNum type="arabicPeriod"/>
            </a:pPr>
            <a:endParaRPr lang="en-US" sz="2400" dirty="0">
              <a:solidFill>
                <a:schemeClr val="tx1"/>
              </a:solidFill>
            </a:endParaRPr>
          </a:p>
          <a:p>
            <a:pPr marL="0" lvl="0" indent="0">
              <a:spcAft>
                <a:spcPts val="1600"/>
              </a:spcAft>
              <a:buNone/>
            </a:pPr>
            <a:endParaRPr lang="en-US" dirty="0"/>
          </a:p>
        </p:txBody>
      </p:sp>
      <p:sp>
        <p:nvSpPr>
          <p:cNvPr id="93" name="Google Shape;93;p15"/>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de"/>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07904B8-2341-1541-BB29-D53B7AE497E8}"/>
              </a:ext>
            </a:extLst>
          </p:cNvPr>
          <p:cNvSpPr>
            <a:spLocks noGrp="1"/>
          </p:cNvSpPr>
          <p:nvPr>
            <p:ph idx="1"/>
          </p:nvPr>
        </p:nvSpPr>
        <p:spPr>
          <a:xfrm>
            <a:off x="286670" y="238341"/>
            <a:ext cx="3501156" cy="4449831"/>
          </a:xfrm>
        </p:spPr>
        <p:txBody>
          <a:bodyPr>
            <a:noAutofit/>
          </a:bodyPr>
          <a:lstStyle/>
          <a:p>
            <a:pPr>
              <a:buClr>
                <a:srgbClr val="FF0000"/>
              </a:buClr>
              <a:buFont typeface="Wingdings" pitchFamily="2" charset="2"/>
              <a:buChar char="ü"/>
            </a:pPr>
            <a:r>
              <a:rPr lang="en-US" sz="1200" b="1" dirty="0">
                <a:solidFill>
                  <a:schemeClr val="tx1"/>
                </a:solidFill>
                <a:latin typeface="Lato" panose="020F0502020204030203" pitchFamily="34" charset="0"/>
                <a:ea typeface="Lato" panose="020F0502020204030203" pitchFamily="34" charset="0"/>
                <a:cs typeface="Lato" panose="020F0502020204030203" pitchFamily="34" charset="0"/>
              </a:rPr>
              <a:t>Social responsibility: </a:t>
            </a:r>
            <a:r>
              <a:rPr lang="en-US" sz="1200" dirty="0">
                <a:solidFill>
                  <a:schemeClr val="tx1"/>
                </a:solidFill>
                <a:latin typeface="Lato" panose="020F0502020204030203" pitchFamily="34" charset="0"/>
                <a:ea typeface="Lato" panose="020F0502020204030203" pitchFamily="34" charset="0"/>
                <a:cs typeface="Lato" panose="020F0502020204030203" pitchFamily="34" charset="0"/>
              </a:rPr>
              <a:t>the power journalists have – not so much of information coverage or dissemination, but of professional ability to verify, check and distinguish between true and false news – also requires to take responsibility of those who are more vulnerable to a “sick” information environment we find ourselves today.</a:t>
            </a:r>
            <a:endParaRPr lang="en-US" sz="1200" b="1" dirty="0">
              <a:solidFill>
                <a:schemeClr val="tx1"/>
              </a:solidFill>
              <a:latin typeface="Lato" panose="020F0502020204030203" pitchFamily="34" charset="0"/>
              <a:ea typeface="Lato" panose="020F0502020204030203" pitchFamily="34" charset="0"/>
              <a:cs typeface="Lato" panose="020F0502020204030203" pitchFamily="34" charset="0"/>
            </a:endParaRPr>
          </a:p>
          <a:p>
            <a:pPr>
              <a:buClr>
                <a:srgbClr val="FF0000"/>
              </a:buClr>
              <a:buFont typeface="Wingdings" pitchFamily="2" charset="2"/>
              <a:buChar char="ü"/>
            </a:pPr>
            <a:r>
              <a:rPr lang="en-US" sz="1200" b="1" dirty="0">
                <a:solidFill>
                  <a:schemeClr val="tx1"/>
                </a:solidFill>
                <a:latin typeface="Lato" panose="020F0502020204030203" pitchFamily="34" charset="0"/>
                <a:ea typeface="Lato" panose="020F0502020204030203" pitchFamily="34" charset="0"/>
                <a:cs typeface="Lato" panose="020F0502020204030203" pitchFamily="34" charset="0"/>
              </a:rPr>
              <a:t>Growth mindset: </a:t>
            </a:r>
            <a:r>
              <a:rPr lang="en-US" sz="1200" dirty="0">
                <a:solidFill>
                  <a:schemeClr val="tx1"/>
                </a:solidFill>
                <a:latin typeface="Lato" panose="020F0502020204030203" pitchFamily="34" charset="0"/>
                <a:ea typeface="Lato" panose="020F0502020204030203" pitchFamily="34" charset="0"/>
                <a:cs typeface="Lato" panose="020F0502020204030203" pitchFamily="34" charset="0"/>
              </a:rPr>
              <a:t>constant learning, improving, acknowledging and learning from mistakes, being on top of the news in the field, following world leading sources,</a:t>
            </a:r>
            <a:r>
              <a:rPr lang="en-US" sz="1200" b="1" dirty="0">
                <a:solidFill>
                  <a:schemeClr val="tx1"/>
                </a:solidFill>
                <a:latin typeface="Lato" panose="020F0502020204030203" pitchFamily="34" charset="0"/>
                <a:ea typeface="Lato" panose="020F0502020204030203" pitchFamily="34" charset="0"/>
                <a:cs typeface="Lato" panose="020F0502020204030203" pitchFamily="34" charset="0"/>
              </a:rPr>
              <a:t> </a:t>
            </a:r>
            <a:r>
              <a:rPr lang="en-US" sz="1200" dirty="0">
                <a:solidFill>
                  <a:schemeClr val="tx1"/>
                </a:solidFill>
                <a:latin typeface="Lato" panose="020F0502020204030203" pitchFamily="34" charset="0"/>
                <a:ea typeface="Lato" panose="020F0502020204030203" pitchFamily="34" charset="0"/>
                <a:cs typeface="Lato" panose="020F0502020204030203" pitchFamily="34" charset="0"/>
              </a:rPr>
              <a:t>easily adapting to technology assisted ways of information gathering or verification, being flexible, being open, being adaptive, etc. </a:t>
            </a:r>
            <a:endParaRPr lang="en-US" sz="1200" b="1" dirty="0">
              <a:solidFill>
                <a:schemeClr val="tx1"/>
              </a:solidFill>
              <a:latin typeface="Lato" panose="020F0502020204030203" pitchFamily="34" charset="0"/>
              <a:ea typeface="Lato" panose="020F0502020204030203" pitchFamily="34" charset="0"/>
              <a:cs typeface="Lato" panose="020F0502020204030203" pitchFamily="34" charset="0"/>
            </a:endParaRPr>
          </a:p>
          <a:p>
            <a:pPr>
              <a:buClr>
                <a:srgbClr val="FF0000"/>
              </a:buClr>
              <a:buFont typeface="Wingdings" pitchFamily="2" charset="2"/>
              <a:buChar char="ü"/>
            </a:pPr>
            <a:r>
              <a:rPr lang="en-US" sz="1200" b="1" dirty="0">
                <a:solidFill>
                  <a:schemeClr val="tx1"/>
                </a:solidFill>
                <a:latin typeface="Lato" panose="020F0502020204030203" pitchFamily="34" charset="0"/>
                <a:ea typeface="Lato" panose="020F0502020204030203" pitchFamily="34" charset="0"/>
                <a:cs typeface="Lato" panose="020F0502020204030203" pitchFamily="34" charset="0"/>
              </a:rPr>
              <a:t>Professional ethical principles and values - </a:t>
            </a:r>
            <a:r>
              <a:rPr lang="en-US" sz="1200" dirty="0">
                <a:solidFill>
                  <a:schemeClr val="tx1"/>
                </a:solidFill>
                <a:latin typeface="Lato" panose="020F0502020204030203" pitchFamily="34" charset="0"/>
                <a:ea typeface="Lato" panose="020F0502020204030203" pitchFamily="34" charset="0"/>
                <a:cs typeface="Lato" panose="020F0502020204030203" pitchFamily="34" charset="0"/>
              </a:rPr>
              <a:t>one and very important thing to keep stable. </a:t>
            </a:r>
            <a:endParaRPr lang="en-US" sz="1200" b="1"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pic>
        <p:nvPicPr>
          <p:cNvPr id="4" name="Picture 3" descr="Text, letter&#10;&#10;Description automatically generated">
            <a:extLst>
              <a:ext uri="{FF2B5EF4-FFF2-40B4-BE49-F238E27FC236}">
                <a16:creationId xmlns:a16="http://schemas.microsoft.com/office/drawing/2014/main" id="{E1D35EFA-6987-6A44-A1C1-CA931CC0522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973784" y="471950"/>
            <a:ext cx="4697730" cy="4059936"/>
          </a:xfrm>
          <a:prstGeom prst="rect">
            <a:avLst/>
          </a:prstGeom>
          <a:effectLst/>
        </p:spPr>
      </p:pic>
      <p:sp>
        <p:nvSpPr>
          <p:cNvPr id="6" name="Rectangle 5">
            <a:extLst>
              <a:ext uri="{FF2B5EF4-FFF2-40B4-BE49-F238E27FC236}">
                <a16:creationId xmlns:a16="http://schemas.microsoft.com/office/drawing/2014/main" id="{F5D005F3-777A-4F47-85DB-0207E70372CC}"/>
              </a:ext>
            </a:extLst>
          </p:cNvPr>
          <p:cNvSpPr/>
          <p:nvPr/>
        </p:nvSpPr>
        <p:spPr>
          <a:xfrm>
            <a:off x="3866666" y="3867196"/>
            <a:ext cx="354584" cy="553998"/>
          </a:xfrm>
          <a:prstGeom prst="rect">
            <a:avLst/>
          </a:prstGeom>
        </p:spPr>
        <p:txBody>
          <a:bodyPr wrap="none">
            <a:spAutoFit/>
          </a:bodyPr>
          <a:lstStyle/>
          <a:p>
            <a:r>
              <a:rPr lang="en-US" sz="3000" b="1" dirty="0">
                <a:solidFill>
                  <a:srgbClr val="FF0000"/>
                </a:solidFill>
                <a:latin typeface="Constantia" panose="02030602050306030303" pitchFamily="18" charset="0"/>
              </a:rPr>
              <a:t>*</a:t>
            </a:r>
            <a:endParaRPr lang="en-US" sz="3000" dirty="0"/>
          </a:p>
        </p:txBody>
      </p:sp>
      <p:sp>
        <p:nvSpPr>
          <p:cNvPr id="7" name="Rectangle 6">
            <a:extLst>
              <a:ext uri="{FF2B5EF4-FFF2-40B4-BE49-F238E27FC236}">
                <a16:creationId xmlns:a16="http://schemas.microsoft.com/office/drawing/2014/main" id="{13B38DA1-63BB-7D49-A3D1-B8AB19442CA8}"/>
              </a:ext>
            </a:extLst>
          </p:cNvPr>
          <p:cNvSpPr/>
          <p:nvPr/>
        </p:nvSpPr>
        <p:spPr>
          <a:xfrm>
            <a:off x="3479292" y="4745342"/>
            <a:ext cx="5394545" cy="415498"/>
          </a:xfrm>
          <a:prstGeom prst="rect">
            <a:avLst/>
          </a:prstGeom>
        </p:spPr>
        <p:txBody>
          <a:bodyPr wrap="square">
            <a:spAutoFit/>
          </a:bodyPr>
          <a:lstStyle/>
          <a:p>
            <a:pPr algn="r"/>
            <a:r>
              <a:rPr lang="en-US" sz="1050" dirty="0">
                <a:latin typeface="Constantia" panose="02030602050306030303" pitchFamily="18" charset="0"/>
              </a:rPr>
              <a:t>Full interview available here: </a:t>
            </a:r>
            <a:r>
              <a:rPr lang="en-US" sz="1050" dirty="0">
                <a:latin typeface="Constantia" panose="02030602050306030303" pitchFamily="18" charset="0"/>
                <a:hlinkClick r:id="rId4"/>
              </a:rPr>
              <a:t>https://ecrcommunity.plos.org/2018/01/23/take-the-strange-and-make-it-familiar-advice-on-science-writing/</a:t>
            </a:r>
            <a:r>
              <a:rPr lang="en-US" sz="1050" dirty="0">
                <a:latin typeface="Constantia" panose="02030602050306030303" pitchFamily="18" charset="0"/>
              </a:rPr>
              <a:t> </a:t>
            </a:r>
          </a:p>
        </p:txBody>
      </p:sp>
      <p:sp>
        <p:nvSpPr>
          <p:cNvPr id="18" name="Rectangle 17">
            <a:extLst>
              <a:ext uri="{FF2B5EF4-FFF2-40B4-BE49-F238E27FC236}">
                <a16:creationId xmlns:a16="http://schemas.microsoft.com/office/drawing/2014/main" id="{D58BDC0E-0051-C54E-B1C7-F11036E00891}"/>
              </a:ext>
            </a:extLst>
          </p:cNvPr>
          <p:cNvSpPr/>
          <p:nvPr/>
        </p:nvSpPr>
        <p:spPr>
          <a:xfrm>
            <a:off x="6265718" y="613873"/>
            <a:ext cx="2326956" cy="1569660"/>
          </a:xfrm>
          <a:prstGeom prst="rect">
            <a:avLst/>
          </a:prstGeom>
        </p:spPr>
        <p:txBody>
          <a:bodyPr wrap="square">
            <a:spAutoFit/>
          </a:bodyPr>
          <a:lstStyle/>
          <a:p>
            <a:pPr algn="r"/>
            <a:r>
              <a:rPr lang="en-US" sz="1200" b="1" dirty="0">
                <a:latin typeface="Constantia" panose="02030602050306030303" pitchFamily="18" charset="0"/>
              </a:rPr>
              <a:t>While conspiracies, fake news, disinformation are fueling public fears, science and professional reporting of science news are aiming to eliminate the fear factor and open their minds for true facts. </a:t>
            </a:r>
          </a:p>
        </p:txBody>
      </p:sp>
    </p:spTree>
    <p:extLst>
      <p:ext uri="{BB962C8B-B14F-4D97-AF65-F5344CB8AC3E}">
        <p14:creationId xmlns:p14="http://schemas.microsoft.com/office/powerpoint/2010/main" val="36451872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B020F-9113-B448-AFDB-090523D75E7C}"/>
              </a:ext>
            </a:extLst>
          </p:cNvPr>
          <p:cNvSpPr>
            <a:spLocks noGrp="1"/>
          </p:cNvSpPr>
          <p:nvPr>
            <p:ph type="title"/>
          </p:nvPr>
        </p:nvSpPr>
        <p:spPr>
          <a:xfrm>
            <a:off x="4832747" y="342900"/>
            <a:ext cx="3851767" cy="2968228"/>
          </a:xfrm>
        </p:spPr>
        <p:txBody>
          <a:bodyPr spcFirstLastPara="1" vert="horz" wrap="square" lIns="68580" tIns="34290" rIns="68580" bIns="34290" rtlCol="0" anchor="b" anchorCtr="0">
            <a:normAutofit fontScale="90000"/>
          </a:bodyPr>
          <a:lstStyle/>
          <a:p>
            <a:r>
              <a:rPr lang="en-US" sz="4050" b="1" kern="1200" dirty="0">
                <a:solidFill>
                  <a:schemeClr val="tx1"/>
                </a:solidFill>
                <a:latin typeface="Lato" panose="020F0502020204030203" pitchFamily="34" charset="0"/>
                <a:ea typeface="Lato" panose="020F0502020204030203" pitchFamily="34" charset="0"/>
                <a:cs typeface="Lato" panose="020F0502020204030203" pitchFamily="34" charset="0"/>
              </a:rPr>
              <a:t>So, what is you story and how are you going to tell it?</a:t>
            </a:r>
            <a:br>
              <a:rPr lang="en-US" sz="4050" b="1" kern="1200" dirty="0">
                <a:solidFill>
                  <a:schemeClr val="tx1"/>
                </a:solidFill>
                <a:latin typeface="Lato" panose="020F0502020204030203" pitchFamily="34" charset="0"/>
                <a:ea typeface="Lato" panose="020F0502020204030203" pitchFamily="34" charset="0"/>
                <a:cs typeface="Lato" panose="020F0502020204030203" pitchFamily="34" charset="0"/>
              </a:rPr>
            </a:br>
            <a:br>
              <a:rPr lang="en-US" sz="4050" b="1" kern="1200" dirty="0">
                <a:solidFill>
                  <a:schemeClr val="tx1"/>
                </a:solidFill>
                <a:latin typeface="Lato" panose="020F0502020204030203" pitchFamily="34" charset="0"/>
                <a:ea typeface="Lato" panose="020F0502020204030203" pitchFamily="34" charset="0"/>
                <a:cs typeface="Lato" panose="020F0502020204030203" pitchFamily="34" charset="0"/>
              </a:rPr>
            </a:br>
            <a:r>
              <a:rPr lang="en-US" sz="2400" kern="1200" dirty="0">
                <a:solidFill>
                  <a:srgbClr val="FF0000"/>
                </a:solidFill>
                <a:latin typeface="Lato" panose="020F0502020204030203" pitchFamily="34" charset="0"/>
                <a:ea typeface="Lato" panose="020F0502020204030203" pitchFamily="34" charset="0"/>
                <a:cs typeface="Lato" panose="020F0502020204030203" pitchFamily="34" charset="0"/>
              </a:rPr>
              <a:t>INDIVIDUAL ASSIGNMENT</a:t>
            </a:r>
          </a:p>
        </p:txBody>
      </p:sp>
      <p:sp>
        <p:nvSpPr>
          <p:cNvPr id="5" name="Content Placeholder 2">
            <a:extLst>
              <a:ext uri="{FF2B5EF4-FFF2-40B4-BE49-F238E27FC236}">
                <a16:creationId xmlns:a16="http://schemas.microsoft.com/office/drawing/2014/main" id="{6EF9531C-BED0-5544-B23B-C40BFB939488}"/>
              </a:ext>
            </a:extLst>
          </p:cNvPr>
          <p:cNvSpPr>
            <a:spLocks noGrp="1"/>
          </p:cNvSpPr>
          <p:nvPr>
            <p:ph idx="1"/>
          </p:nvPr>
        </p:nvSpPr>
        <p:spPr>
          <a:xfrm>
            <a:off x="286670" y="238341"/>
            <a:ext cx="4024585" cy="4449831"/>
          </a:xfrm>
        </p:spPr>
        <p:txBody>
          <a:bodyPr>
            <a:noAutofit/>
          </a:bodyPr>
          <a:lstStyle/>
          <a:p>
            <a:pPr marL="0" indent="0">
              <a:buClr>
                <a:srgbClr val="FF0000"/>
              </a:buClr>
              <a:buNone/>
            </a:pPr>
            <a:r>
              <a:rPr lang="en-US" sz="1500" dirty="0">
                <a:solidFill>
                  <a:schemeClr val="tx1"/>
                </a:solidFill>
                <a:latin typeface="Lato" panose="020F0502020204030203" pitchFamily="34" charset="0"/>
                <a:ea typeface="Lato" panose="020F0502020204030203" pitchFamily="34" charset="0"/>
                <a:cs typeface="Lato" panose="020F0502020204030203" pitchFamily="34" charset="0"/>
              </a:rPr>
              <a:t>Please write a </a:t>
            </a:r>
            <a:r>
              <a:rPr lang="en-US" sz="1500" b="1" dirty="0">
                <a:solidFill>
                  <a:schemeClr val="tx1"/>
                </a:solidFill>
                <a:latin typeface="Lato" panose="020F0502020204030203" pitchFamily="34" charset="0"/>
                <a:ea typeface="Lato" panose="020F0502020204030203" pitchFamily="34" charset="0"/>
                <a:cs typeface="Lato" panose="020F0502020204030203" pitchFamily="34" charset="0"/>
              </a:rPr>
              <a:t>popular science piece (science news story) </a:t>
            </a:r>
            <a:r>
              <a:rPr lang="en-US" sz="1500" dirty="0">
                <a:solidFill>
                  <a:schemeClr val="tx1"/>
                </a:solidFill>
                <a:latin typeface="Lato" panose="020F0502020204030203" pitchFamily="34" charset="0"/>
                <a:ea typeface="Lato" panose="020F0502020204030203" pitchFamily="34" charset="0"/>
                <a:cs typeface="Lato" panose="020F0502020204030203" pitchFamily="34" charset="0"/>
              </a:rPr>
              <a:t>following the provided guidelines and other recommendations discussed. </a:t>
            </a:r>
            <a:endParaRPr lang="en-US" sz="1500" b="1" dirty="0">
              <a:solidFill>
                <a:schemeClr val="tx1"/>
              </a:solidFill>
              <a:latin typeface="Lato" panose="020F0502020204030203" pitchFamily="34" charset="0"/>
              <a:ea typeface="Lato" panose="020F0502020204030203" pitchFamily="34" charset="0"/>
              <a:cs typeface="Lato" panose="020F0502020204030203" pitchFamily="34" charset="0"/>
            </a:endParaRPr>
          </a:p>
          <a:p>
            <a:pPr marL="0" indent="0">
              <a:buClr>
                <a:srgbClr val="FF0000"/>
              </a:buClr>
              <a:buNone/>
            </a:pPr>
            <a:r>
              <a:rPr lang="en-US" sz="1500" b="1" dirty="0">
                <a:solidFill>
                  <a:schemeClr val="tx1"/>
                </a:solidFill>
                <a:latin typeface="Lato" panose="020F0502020204030203" pitchFamily="34" charset="0"/>
                <a:ea typeface="Lato" panose="020F0502020204030203" pitchFamily="34" charset="0"/>
                <a:cs typeface="Lato" panose="020F0502020204030203" pitchFamily="34" charset="0"/>
              </a:rPr>
              <a:t>Requirements: </a:t>
            </a:r>
          </a:p>
          <a:p>
            <a:pPr>
              <a:buClr>
                <a:srgbClr val="FF0000"/>
              </a:buClr>
            </a:pPr>
            <a:r>
              <a:rPr lang="en-US" sz="1500" dirty="0">
                <a:solidFill>
                  <a:schemeClr val="tx1"/>
                </a:solidFill>
                <a:latin typeface="Lato" panose="020F0502020204030203" pitchFamily="34" charset="0"/>
                <a:ea typeface="Lato" panose="020F0502020204030203" pitchFamily="34" charset="0"/>
                <a:cs typeface="Lato" panose="020F0502020204030203" pitchFamily="34" charset="0"/>
              </a:rPr>
              <a:t>The article you are about to write </a:t>
            </a:r>
            <a:r>
              <a:rPr lang="en-US" sz="1500" b="1" dirty="0">
                <a:solidFill>
                  <a:schemeClr val="tx1"/>
                </a:solidFill>
                <a:latin typeface="Lato" panose="020F0502020204030203" pitchFamily="34" charset="0"/>
                <a:ea typeface="Lato" panose="020F0502020204030203" pitchFamily="34" charset="0"/>
                <a:cs typeface="Lato" panose="020F0502020204030203" pitchFamily="34" charset="0"/>
              </a:rPr>
              <a:t>should be based on an actual scientific research </a:t>
            </a:r>
            <a:r>
              <a:rPr lang="en-US" sz="1500" dirty="0">
                <a:solidFill>
                  <a:schemeClr val="tx1"/>
                </a:solidFill>
                <a:latin typeface="Lato" panose="020F0502020204030203" pitchFamily="34" charset="0"/>
                <a:ea typeface="Lato" panose="020F0502020204030203" pitchFamily="34" charset="0"/>
                <a:cs typeface="Lato" panose="020F0502020204030203" pitchFamily="34" charset="0"/>
              </a:rPr>
              <a:t>(peer reviewed article, data-set, scientific report, etc.). Please, include the link to the original source at the end of your paper. </a:t>
            </a:r>
          </a:p>
          <a:p>
            <a:pPr>
              <a:buClr>
                <a:srgbClr val="FF0000"/>
              </a:buClr>
            </a:pPr>
            <a:r>
              <a:rPr lang="en-US" sz="1500" dirty="0">
                <a:solidFill>
                  <a:schemeClr val="tx1"/>
                </a:solidFill>
                <a:latin typeface="Lato" panose="020F0502020204030203" pitchFamily="34" charset="0"/>
                <a:ea typeface="Lato" panose="020F0502020204030203" pitchFamily="34" charset="0"/>
                <a:cs typeface="Lato" panose="020F0502020204030203" pitchFamily="34" charset="0"/>
              </a:rPr>
              <a:t>The recommended length of the article is </a:t>
            </a:r>
            <a:r>
              <a:rPr lang="en-US" sz="1500" b="1" dirty="0">
                <a:solidFill>
                  <a:schemeClr val="tx1"/>
                </a:solidFill>
                <a:latin typeface="Lato" panose="020F0502020204030203" pitchFamily="34" charset="0"/>
                <a:ea typeface="Lato" panose="020F0502020204030203" pitchFamily="34" charset="0"/>
                <a:cs typeface="Lato" panose="020F0502020204030203" pitchFamily="34" charset="0"/>
              </a:rPr>
              <a:t>between 700 to 1000 words</a:t>
            </a:r>
            <a:r>
              <a:rPr lang="en-US" sz="1500" dirty="0">
                <a:solidFill>
                  <a:schemeClr val="tx1"/>
                </a:solidFill>
                <a:latin typeface="Lato" panose="020F0502020204030203" pitchFamily="34" charset="0"/>
                <a:ea typeface="Lato" panose="020F0502020204030203" pitchFamily="34" charset="0"/>
                <a:cs typeface="Lato" panose="020F0502020204030203" pitchFamily="34" charset="0"/>
              </a:rPr>
              <a:t>.</a:t>
            </a:r>
          </a:p>
          <a:p>
            <a:pPr>
              <a:buClr>
                <a:srgbClr val="FF0000"/>
              </a:buClr>
            </a:pPr>
            <a:r>
              <a:rPr lang="en-US" sz="1500" dirty="0">
                <a:solidFill>
                  <a:schemeClr val="tx1"/>
                </a:solidFill>
                <a:latin typeface="Lato" panose="020F0502020204030203" pitchFamily="34" charset="0"/>
                <a:ea typeface="Lato" panose="020F0502020204030203" pitchFamily="34" charset="0"/>
                <a:cs typeface="Lato" panose="020F0502020204030203" pitchFamily="34" charset="0"/>
              </a:rPr>
              <a:t>It is very important that you follow all the guidelines while covering your chosen topic.</a:t>
            </a:r>
          </a:p>
          <a:p>
            <a:pPr marL="0" indent="0">
              <a:buClr>
                <a:srgbClr val="FF0000"/>
              </a:buClr>
              <a:buNone/>
            </a:pPr>
            <a:endParaRPr lang="en-US" sz="1350" b="1"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0198866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369D8-FC57-9B43-96DC-309C43D8B23A}"/>
              </a:ext>
            </a:extLst>
          </p:cNvPr>
          <p:cNvSpPr>
            <a:spLocks noGrp="1"/>
          </p:cNvSpPr>
          <p:nvPr>
            <p:ph type="title"/>
          </p:nvPr>
        </p:nvSpPr>
        <p:spPr/>
        <p:txBody>
          <a:bodyPr/>
          <a:lstStyle/>
          <a:p>
            <a:r>
              <a:rPr lang="en-US" b="1" dirty="0">
                <a:solidFill>
                  <a:schemeClr val="bg1"/>
                </a:solidFill>
                <a:highlight>
                  <a:srgbClr val="FF9231"/>
                </a:highlight>
                <a:latin typeface="Lato" panose="020F0502020204030203" pitchFamily="34" charset="0"/>
                <a:ea typeface="Lato" panose="020F0502020204030203" pitchFamily="34" charset="0"/>
                <a:cs typeface="Lato" panose="020F0502020204030203" pitchFamily="34" charset="0"/>
              </a:rPr>
              <a:t>Readings and other related materials:</a:t>
            </a:r>
          </a:p>
        </p:txBody>
      </p:sp>
      <p:sp>
        <p:nvSpPr>
          <p:cNvPr id="3" name="Content Placeholder 2">
            <a:extLst>
              <a:ext uri="{FF2B5EF4-FFF2-40B4-BE49-F238E27FC236}">
                <a16:creationId xmlns:a16="http://schemas.microsoft.com/office/drawing/2014/main" id="{710C4670-E3B5-1841-A232-D64548E0E0A4}"/>
              </a:ext>
            </a:extLst>
          </p:cNvPr>
          <p:cNvSpPr>
            <a:spLocks noGrp="1"/>
          </p:cNvSpPr>
          <p:nvPr>
            <p:ph idx="1"/>
          </p:nvPr>
        </p:nvSpPr>
        <p:spPr/>
        <p:txBody>
          <a:bodyPr>
            <a:normAutofit fontScale="77500" lnSpcReduction="20000"/>
          </a:bodyPr>
          <a:lstStyle/>
          <a:p>
            <a:pPr>
              <a:buClr>
                <a:srgbClr val="FF9231"/>
              </a:buClr>
              <a:buFont typeface="Courier New" panose="02070309020205020404" pitchFamily="49" charset="0"/>
              <a:buChar char="o"/>
            </a:pPr>
            <a:r>
              <a:rPr lang="en-US" dirty="0">
                <a:solidFill>
                  <a:schemeClr val="tx1"/>
                </a:solidFill>
                <a:latin typeface="Lato" panose="020F0502020204030203" pitchFamily="34" charset="0"/>
                <a:ea typeface="Lato" panose="020F0502020204030203" pitchFamily="34" charset="0"/>
                <a:cs typeface="Lato" panose="020F0502020204030203" pitchFamily="34" charset="0"/>
              </a:rPr>
              <a:t>ERUM Guidelines </a:t>
            </a:r>
          </a:p>
          <a:p>
            <a:pPr>
              <a:buClr>
                <a:srgbClr val="FF9231"/>
              </a:buClr>
              <a:buFont typeface="Courier New" panose="02070309020205020404" pitchFamily="49" charset="0"/>
              <a:buChar char="o"/>
            </a:pPr>
            <a:r>
              <a:rPr lang="en-US" dirty="0" err="1">
                <a:solidFill>
                  <a:schemeClr val="tx1"/>
                </a:solidFill>
                <a:latin typeface="Lato" panose="020F0502020204030203" pitchFamily="34" charset="0"/>
                <a:ea typeface="Lato" panose="020F0502020204030203" pitchFamily="34" charset="0"/>
                <a:cs typeface="Lato" panose="020F0502020204030203" pitchFamily="34" charset="0"/>
              </a:rPr>
              <a:t>Casasbuenas</a:t>
            </a:r>
            <a:r>
              <a:rPr lang="en-US" dirty="0">
                <a:solidFill>
                  <a:schemeClr val="tx1"/>
                </a:solidFill>
                <a:latin typeface="Lato" panose="020F0502020204030203" pitchFamily="34" charset="0"/>
                <a:ea typeface="Lato" panose="020F0502020204030203" pitchFamily="34" charset="0"/>
                <a:cs typeface="Lato" panose="020F0502020204030203" pitchFamily="34" charset="0"/>
              </a:rPr>
              <a:t>, J., Appiah, B. (2016). How to report scientific findings. </a:t>
            </a:r>
            <a:r>
              <a:rPr lang="en-US" i="1" dirty="0" err="1">
                <a:solidFill>
                  <a:schemeClr val="tx1"/>
                </a:solidFill>
                <a:latin typeface="Lato" panose="020F0502020204030203" pitchFamily="34" charset="0"/>
                <a:ea typeface="Lato" panose="020F0502020204030203" pitchFamily="34" charset="0"/>
                <a:cs typeface="Lato" panose="020F0502020204030203" pitchFamily="34" charset="0"/>
              </a:rPr>
              <a:t>SciDev.Net</a:t>
            </a:r>
            <a:r>
              <a:rPr lang="en-US" i="1" dirty="0">
                <a:solidFill>
                  <a:schemeClr val="tx1"/>
                </a:solidFill>
                <a:latin typeface="Lato" panose="020F0502020204030203" pitchFamily="34" charset="0"/>
                <a:ea typeface="Lato" panose="020F0502020204030203" pitchFamily="34" charset="0"/>
                <a:cs typeface="Lato" panose="020F0502020204030203" pitchFamily="34" charset="0"/>
              </a:rPr>
              <a:t>.</a:t>
            </a:r>
            <a:r>
              <a:rPr lang="en-US" dirty="0">
                <a:solidFill>
                  <a:schemeClr val="tx1"/>
                </a:solidFill>
                <a:latin typeface="Lato" panose="020F0502020204030203" pitchFamily="34" charset="0"/>
                <a:ea typeface="Lato" panose="020F0502020204030203" pitchFamily="34" charset="0"/>
                <a:cs typeface="Lato" panose="020F0502020204030203" pitchFamily="34" charset="0"/>
              </a:rPr>
              <a:t> Accessible online at: </a:t>
            </a:r>
            <a:r>
              <a:rPr lang="en-US" dirty="0">
                <a:latin typeface="Lato" panose="020F0502020204030203" pitchFamily="34" charset="0"/>
                <a:ea typeface="Lato" panose="020F0502020204030203" pitchFamily="34" charset="0"/>
                <a:cs typeface="Lato" panose="020F0502020204030203" pitchFamily="34" charset="0"/>
                <a:hlinkClick r:id="rId2"/>
              </a:rPr>
              <a:t>https://www.scidev.net/global/practical-guides/how-to-report-scientific-findings/</a:t>
            </a:r>
            <a:r>
              <a:rPr lang="en-US" dirty="0">
                <a:latin typeface="Lato" panose="020F0502020204030203" pitchFamily="34" charset="0"/>
                <a:ea typeface="Lato" panose="020F0502020204030203" pitchFamily="34" charset="0"/>
                <a:cs typeface="Lato" panose="020F0502020204030203" pitchFamily="34" charset="0"/>
              </a:rPr>
              <a:t> </a:t>
            </a:r>
          </a:p>
          <a:p>
            <a:pPr>
              <a:buClr>
                <a:srgbClr val="FF9231"/>
              </a:buClr>
              <a:buFont typeface="Courier New" panose="02070309020205020404" pitchFamily="49" charset="0"/>
              <a:buChar char="o"/>
            </a:pPr>
            <a:r>
              <a:rPr lang="en-US" dirty="0">
                <a:solidFill>
                  <a:schemeClr val="tx1"/>
                </a:solidFill>
                <a:latin typeface="Lato" panose="020F0502020204030203" pitchFamily="34" charset="0"/>
                <a:ea typeface="Lato" panose="020F0502020204030203" pitchFamily="34" charset="0"/>
                <a:cs typeface="Lato" panose="020F0502020204030203" pitchFamily="34" charset="0"/>
              </a:rPr>
              <a:t>Cornelissen, J. (2018). The Democratization of Data Science. </a:t>
            </a:r>
            <a:r>
              <a:rPr lang="en-US" i="1" dirty="0">
                <a:solidFill>
                  <a:schemeClr val="tx1"/>
                </a:solidFill>
                <a:latin typeface="Lato" panose="020F0502020204030203" pitchFamily="34" charset="0"/>
                <a:ea typeface="Lato" panose="020F0502020204030203" pitchFamily="34" charset="0"/>
                <a:cs typeface="Lato" panose="020F0502020204030203" pitchFamily="34" charset="0"/>
              </a:rPr>
              <a:t>Harvard Business Review</a:t>
            </a:r>
            <a:r>
              <a:rPr lang="en-US" dirty="0">
                <a:solidFill>
                  <a:schemeClr val="tx1"/>
                </a:solidFill>
                <a:latin typeface="Lato" panose="020F0502020204030203" pitchFamily="34" charset="0"/>
                <a:ea typeface="Lato" panose="020F0502020204030203" pitchFamily="34" charset="0"/>
                <a:cs typeface="Lato" panose="020F0502020204030203" pitchFamily="34" charset="0"/>
              </a:rPr>
              <a:t>. Accessible online at: </a:t>
            </a:r>
            <a:r>
              <a:rPr lang="en-US" dirty="0">
                <a:latin typeface="Lato" panose="020F0502020204030203" pitchFamily="34" charset="0"/>
                <a:ea typeface="Lato" panose="020F0502020204030203" pitchFamily="34" charset="0"/>
                <a:cs typeface="Lato" panose="020F0502020204030203" pitchFamily="34" charset="0"/>
                <a:hlinkClick r:id="rId3"/>
              </a:rPr>
              <a:t>https://hbr.org/2018/07/the-democratization-of-data-science</a:t>
            </a:r>
            <a:endParaRPr lang="en-US" dirty="0">
              <a:latin typeface="Lato" panose="020F0502020204030203" pitchFamily="34" charset="0"/>
              <a:ea typeface="Lato" panose="020F0502020204030203" pitchFamily="34" charset="0"/>
              <a:cs typeface="Lato" panose="020F0502020204030203" pitchFamily="34" charset="0"/>
            </a:endParaRPr>
          </a:p>
          <a:p>
            <a:pPr>
              <a:buClr>
                <a:srgbClr val="FF9231"/>
              </a:buClr>
              <a:buFont typeface="Courier New" panose="02070309020205020404" pitchFamily="49" charset="0"/>
              <a:buChar char="o"/>
            </a:pPr>
            <a:r>
              <a:rPr lang="en-US" dirty="0">
                <a:solidFill>
                  <a:schemeClr val="tx1"/>
                </a:solidFill>
                <a:latin typeface="Lato" panose="020F0502020204030203" pitchFamily="34" charset="0"/>
                <a:ea typeface="Lato" panose="020F0502020204030203" pitchFamily="34" charset="0"/>
                <a:cs typeface="Lato" panose="020F0502020204030203" pitchFamily="34" charset="0"/>
              </a:rPr>
              <a:t>Elliott, K. C. (2019). Science Journalism, Value Judgements, And the Open Science Movement. </a:t>
            </a:r>
            <a:r>
              <a:rPr lang="en-US" i="1" dirty="0">
                <a:solidFill>
                  <a:schemeClr val="tx1"/>
                </a:solidFill>
                <a:latin typeface="Lato" panose="020F0502020204030203" pitchFamily="34" charset="0"/>
                <a:ea typeface="Lato" panose="020F0502020204030203" pitchFamily="34" charset="0"/>
                <a:cs typeface="Lato" panose="020F0502020204030203" pitchFamily="34" charset="0"/>
              </a:rPr>
              <a:t>Frontiers in Communication</a:t>
            </a:r>
            <a:r>
              <a:rPr lang="en-US" dirty="0">
                <a:solidFill>
                  <a:schemeClr val="tx1"/>
                </a:solidFill>
                <a:latin typeface="Lato" panose="020F0502020204030203" pitchFamily="34" charset="0"/>
                <a:ea typeface="Lato" panose="020F0502020204030203" pitchFamily="34" charset="0"/>
                <a:cs typeface="Lato" panose="020F0502020204030203" pitchFamily="34" charset="0"/>
              </a:rPr>
              <a:t>. </a:t>
            </a:r>
            <a:r>
              <a:rPr lang="en-US" dirty="0">
                <a:latin typeface="Lato" panose="020F0502020204030203" pitchFamily="34" charset="0"/>
                <a:ea typeface="Lato" panose="020F0502020204030203" pitchFamily="34" charset="0"/>
                <a:cs typeface="Lato" panose="020F0502020204030203" pitchFamily="34" charset="0"/>
                <a:hlinkClick r:id="rId4"/>
              </a:rPr>
              <a:t>https://doi.org/10.3389/fcomm.2019.00071</a:t>
            </a:r>
            <a:r>
              <a:rPr lang="en-US" dirty="0">
                <a:latin typeface="Lato" panose="020F0502020204030203" pitchFamily="34" charset="0"/>
                <a:ea typeface="Lato" panose="020F0502020204030203" pitchFamily="34" charset="0"/>
                <a:cs typeface="Lato" panose="020F0502020204030203" pitchFamily="34" charset="0"/>
              </a:rPr>
              <a:t> </a:t>
            </a:r>
          </a:p>
          <a:p>
            <a:pPr>
              <a:buClr>
                <a:srgbClr val="FF9231"/>
              </a:buClr>
              <a:buFont typeface="Courier New" panose="02070309020205020404" pitchFamily="49" charset="0"/>
              <a:buChar char="o"/>
            </a:pPr>
            <a:r>
              <a:rPr lang="en-US" dirty="0" err="1">
                <a:solidFill>
                  <a:schemeClr val="tx1"/>
                </a:solidFill>
                <a:latin typeface="Lato" panose="020F0502020204030203" pitchFamily="34" charset="0"/>
                <a:ea typeface="Lato" panose="020F0502020204030203" pitchFamily="34" charset="0"/>
                <a:cs typeface="Lato" panose="020F0502020204030203" pitchFamily="34" charset="0"/>
              </a:rPr>
              <a:t>Figdor</a:t>
            </a:r>
            <a:r>
              <a:rPr lang="en-US" dirty="0">
                <a:solidFill>
                  <a:schemeClr val="tx1"/>
                </a:solidFill>
                <a:latin typeface="Lato" panose="020F0502020204030203" pitchFamily="34" charset="0"/>
                <a:ea typeface="Lato" panose="020F0502020204030203" pitchFamily="34" charset="0"/>
                <a:cs typeface="Lato" panose="020F0502020204030203" pitchFamily="34" charset="0"/>
              </a:rPr>
              <a:t>, C. (2017). (When) Is Science Reporting Ethical? The Case for Recognizing Shared Epistemic Responsibility in Science Journalism. </a:t>
            </a:r>
            <a:r>
              <a:rPr lang="en-US" i="1" dirty="0">
                <a:solidFill>
                  <a:schemeClr val="tx1"/>
                </a:solidFill>
                <a:latin typeface="Lato" panose="020F0502020204030203" pitchFamily="34" charset="0"/>
                <a:ea typeface="Lato" panose="020F0502020204030203" pitchFamily="34" charset="0"/>
                <a:cs typeface="Lato" panose="020F0502020204030203" pitchFamily="34" charset="0"/>
              </a:rPr>
              <a:t>Frontiers in Communication. </a:t>
            </a:r>
            <a:r>
              <a:rPr lang="en-US" dirty="0">
                <a:latin typeface="Lato" panose="020F0502020204030203" pitchFamily="34" charset="0"/>
                <a:ea typeface="Lato" panose="020F0502020204030203" pitchFamily="34" charset="0"/>
                <a:cs typeface="Lato" panose="020F0502020204030203" pitchFamily="34" charset="0"/>
                <a:hlinkClick r:id="rId5"/>
              </a:rPr>
              <a:t>https://doi.org/10.3389/fcomm.2017.00003</a:t>
            </a:r>
            <a:r>
              <a:rPr lang="en-US" dirty="0">
                <a:latin typeface="Lato" panose="020F0502020204030203" pitchFamily="34" charset="0"/>
                <a:ea typeface="Lato" panose="020F0502020204030203" pitchFamily="34" charset="0"/>
                <a:cs typeface="Lato" panose="020F0502020204030203" pitchFamily="34" charset="0"/>
              </a:rPr>
              <a:t>  </a:t>
            </a:r>
          </a:p>
          <a:p>
            <a:pPr>
              <a:buClr>
                <a:srgbClr val="FF9231"/>
              </a:buClr>
              <a:buFont typeface="Courier New" panose="02070309020205020404" pitchFamily="49" charset="0"/>
              <a:buChar char="o"/>
            </a:pPr>
            <a:r>
              <a:rPr lang="en-US" dirty="0">
                <a:solidFill>
                  <a:schemeClr val="tx1"/>
                </a:solidFill>
                <a:latin typeface="Lato" panose="020F0502020204030203" pitchFamily="34" charset="0"/>
                <a:ea typeface="Lato" panose="020F0502020204030203" pitchFamily="34" charset="0"/>
                <a:cs typeface="Lato" panose="020F0502020204030203" pitchFamily="34" charset="0"/>
              </a:rPr>
              <a:t>Friedman, S., Dunwoody, S., and Rogers, C. (eds.) (1999). </a:t>
            </a:r>
            <a:r>
              <a:rPr lang="en-US" i="1" dirty="0">
                <a:solidFill>
                  <a:schemeClr val="tx1"/>
                </a:solidFill>
                <a:latin typeface="Lato" panose="020F0502020204030203" pitchFamily="34" charset="0"/>
                <a:ea typeface="Lato" panose="020F0502020204030203" pitchFamily="34" charset="0"/>
                <a:cs typeface="Lato" panose="020F0502020204030203" pitchFamily="34" charset="0"/>
              </a:rPr>
              <a:t>Communicating Uncertainty: Media Coverage of New and Controversial Science</a:t>
            </a:r>
            <a:r>
              <a:rPr lang="en-US" dirty="0">
                <a:solidFill>
                  <a:schemeClr val="tx1"/>
                </a:solidFill>
                <a:latin typeface="Lato" panose="020F0502020204030203" pitchFamily="34" charset="0"/>
                <a:ea typeface="Lato" panose="020F0502020204030203" pitchFamily="34" charset="0"/>
                <a:cs typeface="Lato" panose="020F0502020204030203" pitchFamily="34" charset="0"/>
              </a:rPr>
              <a:t>. Mahwah, NJ: Lawrence Erlbaum Associates.</a:t>
            </a:r>
          </a:p>
          <a:p>
            <a:pPr>
              <a:buClr>
                <a:srgbClr val="FF9231"/>
              </a:buClr>
              <a:buFont typeface="Courier New" panose="02070309020205020404" pitchFamily="49" charset="0"/>
              <a:buChar char="o"/>
            </a:pPr>
            <a:r>
              <a:rPr lang="en-US" dirty="0" err="1">
                <a:solidFill>
                  <a:schemeClr val="tx1"/>
                </a:solidFill>
                <a:latin typeface="Lato" panose="020F0502020204030203" pitchFamily="34" charset="0"/>
                <a:ea typeface="Lato" panose="020F0502020204030203" pitchFamily="34" charset="0"/>
                <a:cs typeface="Lato" panose="020F0502020204030203" pitchFamily="34" charset="0"/>
              </a:rPr>
              <a:t>Bottemanne</a:t>
            </a:r>
            <a:r>
              <a:rPr lang="en-US" dirty="0">
                <a:solidFill>
                  <a:schemeClr val="tx1"/>
                </a:solidFill>
                <a:latin typeface="Lato" panose="020F0502020204030203" pitchFamily="34" charset="0"/>
                <a:ea typeface="Lato" panose="020F0502020204030203" pitchFamily="34" charset="0"/>
                <a:cs typeface="Lato" panose="020F0502020204030203" pitchFamily="34" charset="0"/>
              </a:rPr>
              <a:t>, H., </a:t>
            </a:r>
            <a:r>
              <a:rPr lang="en-US" dirty="0" err="1">
                <a:solidFill>
                  <a:schemeClr val="tx1"/>
                </a:solidFill>
                <a:latin typeface="Lato" panose="020F0502020204030203" pitchFamily="34" charset="0"/>
                <a:ea typeface="Lato" panose="020F0502020204030203" pitchFamily="34" charset="0"/>
                <a:cs typeface="Lato" panose="020F0502020204030203" pitchFamily="34" charset="0"/>
              </a:rPr>
              <a:t>Morlaàs</a:t>
            </a:r>
            <a:r>
              <a:rPr lang="en-US" dirty="0">
                <a:solidFill>
                  <a:schemeClr val="tx1"/>
                </a:solidFill>
                <a:latin typeface="Lato" panose="020F0502020204030203" pitchFamily="34" charset="0"/>
                <a:ea typeface="Lato" panose="020F0502020204030203" pitchFamily="34" charset="0"/>
                <a:cs typeface="Lato" panose="020F0502020204030203" pitchFamily="34" charset="0"/>
              </a:rPr>
              <a:t>, O., </a:t>
            </a:r>
            <a:r>
              <a:rPr lang="en-US" dirty="0" err="1">
                <a:solidFill>
                  <a:schemeClr val="tx1"/>
                </a:solidFill>
                <a:latin typeface="Lato" panose="020F0502020204030203" pitchFamily="34" charset="0"/>
                <a:ea typeface="Lato" panose="020F0502020204030203" pitchFamily="34" charset="0"/>
                <a:cs typeface="Lato" panose="020F0502020204030203" pitchFamily="34" charset="0"/>
              </a:rPr>
              <a:t>Fossati</a:t>
            </a:r>
            <a:r>
              <a:rPr lang="en-US" dirty="0">
                <a:solidFill>
                  <a:schemeClr val="tx1"/>
                </a:solidFill>
                <a:latin typeface="Lato" panose="020F0502020204030203" pitchFamily="34" charset="0"/>
                <a:ea typeface="Lato" panose="020F0502020204030203" pitchFamily="34" charset="0"/>
                <a:cs typeface="Lato" panose="020F0502020204030203" pitchFamily="34" charset="0"/>
              </a:rPr>
              <a:t>, P., Schmidt, L. (2020). Does the Coronavirus Epidemic Take Advantage of Human Optimism Bias? </a:t>
            </a:r>
            <a:r>
              <a:rPr lang="en-US" i="1" dirty="0">
                <a:solidFill>
                  <a:schemeClr val="tx1"/>
                </a:solidFill>
                <a:latin typeface="Lato" panose="020F0502020204030203" pitchFamily="34" charset="0"/>
                <a:ea typeface="Lato" panose="020F0502020204030203" pitchFamily="34" charset="0"/>
                <a:cs typeface="Lato" panose="020F0502020204030203" pitchFamily="34" charset="0"/>
              </a:rPr>
              <a:t>Front. Psychol.</a:t>
            </a:r>
            <a:r>
              <a:rPr lang="en-US" dirty="0">
                <a:solidFill>
                  <a:schemeClr val="tx1"/>
                </a:solidFill>
                <a:latin typeface="Lato" panose="020F0502020204030203" pitchFamily="34" charset="0"/>
                <a:ea typeface="Lato" panose="020F0502020204030203" pitchFamily="34" charset="0"/>
                <a:cs typeface="Lato" panose="020F0502020204030203" pitchFamily="34" charset="0"/>
              </a:rPr>
              <a:t> 11:2001. </a:t>
            </a:r>
            <a:r>
              <a:rPr lang="en-US" dirty="0" err="1">
                <a:solidFill>
                  <a:schemeClr val="tx1"/>
                </a:solidFill>
                <a:latin typeface="Lato" panose="020F0502020204030203" pitchFamily="34" charset="0"/>
                <a:ea typeface="Lato" panose="020F0502020204030203" pitchFamily="34" charset="0"/>
                <a:cs typeface="Lato" panose="020F0502020204030203" pitchFamily="34" charset="0"/>
              </a:rPr>
              <a:t>doi</a:t>
            </a:r>
            <a:r>
              <a:rPr lang="en-US" dirty="0">
                <a:solidFill>
                  <a:schemeClr val="tx1"/>
                </a:solidFill>
                <a:latin typeface="Lato" panose="020F0502020204030203" pitchFamily="34" charset="0"/>
                <a:ea typeface="Lato" panose="020F0502020204030203" pitchFamily="34" charset="0"/>
                <a:cs typeface="Lato" panose="020F0502020204030203" pitchFamily="34" charset="0"/>
              </a:rPr>
              <a:t>: 10.3389/fpsyg.2020.02001 </a:t>
            </a:r>
          </a:p>
          <a:p>
            <a:endParaRPr lang="en-US"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31913402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0F5FD7D-9C6D-5C4E-AE7C-5ED4C45A6241}"/>
              </a:ext>
            </a:extLst>
          </p:cNvPr>
          <p:cNvSpPr>
            <a:spLocks noGrp="1"/>
          </p:cNvSpPr>
          <p:nvPr>
            <p:ph type="subTitle" idx="1"/>
          </p:nvPr>
        </p:nvSpPr>
        <p:spPr>
          <a:xfrm>
            <a:off x="155548" y="2660581"/>
            <a:ext cx="5338804" cy="1582427"/>
          </a:xfrm>
        </p:spPr>
        <p:txBody>
          <a:bodyPr>
            <a:normAutofit/>
          </a:bodyPr>
          <a:lstStyle/>
          <a:p>
            <a:pPr algn="r"/>
            <a:endParaRPr lang="en-US" sz="1500" dirty="0">
              <a:latin typeface="Constantia" panose="02030602050306030303" pitchFamily="18" charset="0"/>
            </a:endParaRPr>
          </a:p>
          <a:p>
            <a:pPr algn="r"/>
            <a:r>
              <a:rPr lang="en-US" sz="1500" dirty="0">
                <a:latin typeface="Constantia" panose="02030602050306030303" pitchFamily="18" charset="0"/>
              </a:rPr>
              <a:t>Assoc. prof. </a:t>
            </a:r>
            <a:r>
              <a:rPr lang="en-US" sz="1500" dirty="0" err="1">
                <a:latin typeface="Constantia" panose="02030602050306030303" pitchFamily="18" charset="0"/>
              </a:rPr>
              <a:t>Inesa</a:t>
            </a:r>
            <a:r>
              <a:rPr lang="en-US" sz="1500" dirty="0">
                <a:latin typeface="Constantia" panose="02030602050306030303" pitchFamily="18" charset="0"/>
              </a:rPr>
              <a:t> BUNEVIČIENĖ</a:t>
            </a:r>
            <a:br>
              <a:rPr lang="en-US" sz="1500" dirty="0">
                <a:latin typeface="Constantia" panose="02030602050306030303" pitchFamily="18" charset="0"/>
              </a:rPr>
            </a:br>
            <a:r>
              <a:rPr lang="en-US" sz="1500" dirty="0">
                <a:latin typeface="Constantia" panose="02030602050306030303" pitchFamily="18" charset="0"/>
              </a:rPr>
              <a:t>E-mail: </a:t>
            </a:r>
            <a:r>
              <a:rPr lang="en-US" sz="1500" dirty="0">
                <a:latin typeface="Constantia" panose="02030602050306030303" pitchFamily="18" charset="0"/>
                <a:hlinkClick r:id="rId3"/>
              </a:rPr>
              <a:t>inesa.buneviciene@vdu.lt</a:t>
            </a:r>
            <a:r>
              <a:rPr lang="en-US" sz="1500" dirty="0">
                <a:latin typeface="Constantia" panose="02030602050306030303" pitchFamily="18" charset="0"/>
              </a:rPr>
              <a:t> </a:t>
            </a:r>
          </a:p>
          <a:p>
            <a:pPr algn="r"/>
            <a:r>
              <a:rPr lang="en-US" sz="1500" dirty="0">
                <a:latin typeface="Constantia" panose="02030602050306030303" pitchFamily="18" charset="0"/>
              </a:rPr>
              <a:t>Department of Public Communication</a:t>
            </a:r>
            <a:br>
              <a:rPr lang="en-US" sz="1500" dirty="0">
                <a:latin typeface="Constantia" panose="02030602050306030303" pitchFamily="18" charset="0"/>
              </a:rPr>
            </a:br>
            <a:r>
              <a:rPr lang="en-US" sz="1500" dirty="0" err="1">
                <a:latin typeface="Constantia" panose="02030602050306030303" pitchFamily="18" charset="0"/>
              </a:rPr>
              <a:t>Vytautas</a:t>
            </a:r>
            <a:r>
              <a:rPr lang="en-US" sz="1500" dirty="0">
                <a:latin typeface="Constantia" panose="02030602050306030303" pitchFamily="18" charset="0"/>
              </a:rPr>
              <a:t> Magnus University, Kaunas, Lithuania</a:t>
            </a:r>
          </a:p>
          <a:p>
            <a:pPr algn="r"/>
            <a:r>
              <a:rPr lang="en-US" sz="1500" dirty="0">
                <a:solidFill>
                  <a:srgbClr val="FF0000"/>
                </a:solidFill>
                <a:latin typeface="Constantia" panose="02030602050306030303" pitchFamily="18" charset="0"/>
              </a:rPr>
              <a:t>|</a:t>
            </a:r>
            <a:r>
              <a:rPr lang="en-US" sz="1500" dirty="0">
                <a:latin typeface="Constantia" panose="02030602050306030303" pitchFamily="18" charset="0"/>
              </a:rPr>
              <a:t>2021</a:t>
            </a:r>
          </a:p>
        </p:txBody>
      </p:sp>
    </p:spTree>
    <p:extLst>
      <p:ext uri="{BB962C8B-B14F-4D97-AF65-F5344CB8AC3E}">
        <p14:creationId xmlns:p14="http://schemas.microsoft.com/office/powerpoint/2010/main" val="1212870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p:tmPct val="10000"/>
                                  </p:iterate>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7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p:tmPct val="10000"/>
                                  </p:iterate>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7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p:tmPct val="10000"/>
                                  </p:iterate>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7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4BFD9-8F96-D94B-A1B1-77C5A3161C5E}"/>
              </a:ext>
            </a:extLst>
          </p:cNvPr>
          <p:cNvSpPr>
            <a:spLocks noGrp="1"/>
          </p:cNvSpPr>
          <p:nvPr>
            <p:ph type="title"/>
          </p:nvPr>
        </p:nvSpPr>
        <p:spPr/>
        <p:txBody>
          <a:bodyPr/>
          <a:lstStyle/>
          <a:p>
            <a:r>
              <a:rPr lang="en-US" b="1" dirty="0">
                <a:solidFill>
                  <a:srgbClr val="FF0000"/>
                </a:solidFill>
              </a:rPr>
              <a:t>3. </a:t>
            </a:r>
            <a:r>
              <a:rPr lang="en-US" b="1" dirty="0"/>
              <a:t>Guidelines for science reporting</a:t>
            </a:r>
          </a:p>
        </p:txBody>
      </p:sp>
      <p:sp>
        <p:nvSpPr>
          <p:cNvPr id="3" name="Slide Number Placeholder 2">
            <a:extLst>
              <a:ext uri="{FF2B5EF4-FFF2-40B4-BE49-F238E27FC236}">
                <a16:creationId xmlns:a16="http://schemas.microsoft.com/office/drawing/2014/main" id="{2BA8AB4F-D008-574A-9294-90CFC9DC8AE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de" smtClean="0"/>
              <a:t>3</a:t>
            </a:fld>
            <a:endParaRPr lang="de"/>
          </a:p>
        </p:txBody>
      </p:sp>
    </p:spTree>
    <p:extLst>
      <p:ext uri="{BB962C8B-B14F-4D97-AF65-F5344CB8AC3E}">
        <p14:creationId xmlns:p14="http://schemas.microsoft.com/office/powerpoint/2010/main" val="11767776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14DEF88-BEE7-0F48-888A-97615686EE00}"/>
              </a:ext>
            </a:extLst>
          </p:cNvPr>
          <p:cNvSpPr>
            <a:spLocks noGrp="1"/>
          </p:cNvSpPr>
          <p:nvPr>
            <p:ph type="body" idx="1"/>
          </p:nvPr>
        </p:nvSpPr>
        <p:spPr/>
        <p:txBody>
          <a:bodyPr/>
          <a:lstStyle/>
          <a:p>
            <a:endParaRPr lang="en-US" dirty="0">
              <a:solidFill>
                <a:schemeClr val="tx1"/>
              </a:solidFill>
            </a:endParaRPr>
          </a:p>
          <a:p>
            <a:pPr marL="114300" indent="0">
              <a:buNone/>
            </a:pPr>
            <a:endParaRPr lang="en-US" dirty="0">
              <a:solidFill>
                <a:schemeClr val="tx1"/>
              </a:solidFill>
            </a:endParaRPr>
          </a:p>
          <a:p>
            <a:r>
              <a:rPr lang="en-US" dirty="0">
                <a:solidFill>
                  <a:schemeClr val="tx1"/>
                </a:solidFill>
              </a:rPr>
              <a:t>Spotting a science story worth covering</a:t>
            </a:r>
          </a:p>
          <a:p>
            <a:r>
              <a:rPr lang="en-US" dirty="0">
                <a:solidFill>
                  <a:schemeClr val="tx1"/>
                </a:solidFill>
              </a:rPr>
              <a:t>Telling the story</a:t>
            </a:r>
          </a:p>
          <a:p>
            <a:r>
              <a:rPr lang="en-US" dirty="0">
                <a:solidFill>
                  <a:schemeClr val="tx1"/>
                </a:solidFill>
              </a:rPr>
              <a:t>Science news for public good: bridging the gap between journalists, scientists and public</a:t>
            </a:r>
          </a:p>
          <a:p>
            <a:r>
              <a:rPr lang="en-US" dirty="0">
                <a:solidFill>
                  <a:schemeClr val="tx1"/>
                </a:solidFill>
              </a:rPr>
              <a:t>Journalistic qualities and personal characteristics in science reporting</a:t>
            </a:r>
          </a:p>
          <a:p>
            <a:r>
              <a:rPr lang="en-US" dirty="0">
                <a:solidFill>
                  <a:schemeClr val="tx1"/>
                </a:solidFill>
              </a:rPr>
              <a:t>Covering science in the times of change and crisis</a:t>
            </a:r>
          </a:p>
          <a:p>
            <a:endParaRPr lang="en-US" dirty="0">
              <a:solidFill>
                <a:schemeClr val="tx1"/>
              </a:solidFill>
            </a:endParaRPr>
          </a:p>
          <a:p>
            <a:endParaRPr lang="en-US" dirty="0">
              <a:solidFill>
                <a:schemeClr val="tx1"/>
              </a:solidFill>
            </a:endParaRPr>
          </a:p>
          <a:p>
            <a:pPr marL="114300" indent="0">
              <a:buNone/>
            </a:pPr>
            <a:endParaRPr lang="en-US" dirty="0"/>
          </a:p>
          <a:p>
            <a:endParaRPr lang="en-US" dirty="0"/>
          </a:p>
        </p:txBody>
      </p:sp>
      <p:sp>
        <p:nvSpPr>
          <p:cNvPr id="4" name="Slide Number Placeholder 3">
            <a:extLst>
              <a:ext uri="{FF2B5EF4-FFF2-40B4-BE49-F238E27FC236}">
                <a16:creationId xmlns:a16="http://schemas.microsoft.com/office/drawing/2014/main" id="{37A6DD8B-4447-3747-B076-374FA99A572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de" smtClean="0"/>
              <a:t>4</a:t>
            </a:fld>
            <a:endParaRPr lang="de"/>
          </a:p>
        </p:txBody>
      </p:sp>
    </p:spTree>
    <p:extLst>
      <p:ext uri="{BB962C8B-B14F-4D97-AF65-F5344CB8AC3E}">
        <p14:creationId xmlns:p14="http://schemas.microsoft.com/office/powerpoint/2010/main" val="12069635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95B9FA2-D3A9-C444-A50A-B97F1D7E562D}"/>
              </a:ext>
            </a:extLst>
          </p:cNvPr>
          <p:cNvSpPr>
            <a:spLocks noGrp="1"/>
          </p:cNvSpPr>
          <p:nvPr>
            <p:ph type="title"/>
          </p:nvPr>
        </p:nvSpPr>
        <p:spPr>
          <a:xfrm>
            <a:off x="630936" y="411480"/>
            <a:ext cx="3106177" cy="3921981"/>
          </a:xfrm>
        </p:spPr>
        <p:txBody>
          <a:bodyPr>
            <a:normAutofit/>
          </a:bodyPr>
          <a:lstStyle/>
          <a:p>
            <a:br>
              <a:rPr lang="en-GB" sz="2400" b="1" dirty="0">
                <a:latin typeface="Constantia" panose="02030602050306030303" pitchFamily="18" charset="0"/>
              </a:rPr>
            </a:br>
            <a:br>
              <a:rPr lang="en-GB" sz="2400" b="1" dirty="0">
                <a:latin typeface="Constantia" panose="02030602050306030303" pitchFamily="18" charset="0"/>
              </a:rPr>
            </a:br>
            <a:br>
              <a:rPr lang="en-GB" sz="2400" b="1" dirty="0">
                <a:latin typeface="Constantia" panose="02030602050306030303" pitchFamily="18" charset="0"/>
              </a:rPr>
            </a:br>
            <a:br>
              <a:rPr lang="en-GB" sz="2400" b="1" dirty="0">
                <a:latin typeface="Constantia" panose="02030602050306030303" pitchFamily="18" charset="0"/>
              </a:rPr>
            </a:br>
            <a:br>
              <a:rPr lang="en-GB" sz="2400" b="1" dirty="0">
                <a:latin typeface="Constantia" panose="02030602050306030303" pitchFamily="18" charset="0"/>
              </a:rPr>
            </a:br>
            <a:br>
              <a:rPr lang="en-GB" sz="2400" b="1" dirty="0">
                <a:latin typeface="Constantia" panose="02030602050306030303" pitchFamily="18" charset="0"/>
              </a:rPr>
            </a:br>
            <a:br>
              <a:rPr lang="en-GB" sz="2400" b="1" dirty="0">
                <a:latin typeface="Constantia" panose="02030602050306030303" pitchFamily="18" charset="0"/>
              </a:rPr>
            </a:br>
            <a:r>
              <a:rPr lang="en-GB" sz="2400" b="1" dirty="0">
                <a:latin typeface="Constantia" panose="02030602050306030303" pitchFamily="18" charset="0"/>
              </a:rPr>
              <a:t>Spotting a science story worth covering</a:t>
            </a:r>
            <a:endParaRPr lang="en-US" sz="2400" dirty="0">
              <a:latin typeface="Constantia" panose="02030602050306030303" pitchFamily="18" charset="0"/>
            </a:endParaRPr>
          </a:p>
        </p:txBody>
      </p:sp>
      <p:sp>
        <p:nvSpPr>
          <p:cNvPr id="3" name="Content Placeholder 2">
            <a:extLst>
              <a:ext uri="{FF2B5EF4-FFF2-40B4-BE49-F238E27FC236}">
                <a16:creationId xmlns:a16="http://schemas.microsoft.com/office/drawing/2014/main" id="{B9A02725-8843-FE46-9AA4-861125B992E7}"/>
              </a:ext>
            </a:extLst>
          </p:cNvPr>
          <p:cNvSpPr>
            <a:spLocks noGrp="1"/>
          </p:cNvSpPr>
          <p:nvPr>
            <p:ph idx="1"/>
          </p:nvPr>
        </p:nvSpPr>
        <p:spPr>
          <a:xfrm>
            <a:off x="3844814" y="414068"/>
            <a:ext cx="4668251" cy="4073652"/>
          </a:xfrm>
        </p:spPr>
        <p:txBody>
          <a:bodyPr anchor="ctr">
            <a:normAutofit/>
          </a:bodyPr>
          <a:lstStyle/>
          <a:p>
            <a:pPr marL="0" indent="0">
              <a:buNone/>
            </a:pPr>
            <a:r>
              <a:rPr lang="en-US" sz="1650" b="1" dirty="0">
                <a:solidFill>
                  <a:schemeClr val="tx1"/>
                </a:solidFill>
                <a:latin typeface="Lato" panose="020F0502020204030203" pitchFamily="34" charset="0"/>
                <a:ea typeface="Lato" panose="020F0502020204030203" pitchFamily="34" charset="0"/>
                <a:cs typeface="Lato" panose="020F0502020204030203" pitchFamily="34" charset="0"/>
              </a:rPr>
              <a:t>Now… </a:t>
            </a:r>
          </a:p>
          <a:p>
            <a:pPr marL="0" indent="0">
              <a:buNone/>
            </a:pPr>
            <a:endParaRPr lang="en-US" sz="1650" dirty="0">
              <a:solidFill>
                <a:schemeClr val="tx1"/>
              </a:solidFill>
              <a:latin typeface="Lato" panose="020F0502020204030203" pitchFamily="34" charset="0"/>
              <a:ea typeface="Lato" panose="020F0502020204030203" pitchFamily="34" charset="0"/>
              <a:cs typeface="Lato" panose="020F0502020204030203" pitchFamily="34" charset="0"/>
            </a:endParaRPr>
          </a:p>
          <a:p>
            <a:pPr marL="0" indent="0">
              <a:buNone/>
            </a:pPr>
            <a:r>
              <a:rPr lang="en-US" sz="1650" b="1" dirty="0">
                <a:solidFill>
                  <a:schemeClr val="tx1"/>
                </a:solidFill>
                <a:latin typeface="Lato" panose="020F0502020204030203" pitchFamily="34" charset="0"/>
                <a:ea typeface="Lato" panose="020F0502020204030203" pitchFamily="34" charset="0"/>
                <a:cs typeface="Lato" panose="020F0502020204030203" pitchFamily="34" charset="0"/>
              </a:rPr>
              <a:t>Imagine, </a:t>
            </a:r>
            <a:r>
              <a:rPr lang="en-US" sz="1650" dirty="0">
                <a:solidFill>
                  <a:schemeClr val="tx1"/>
                </a:solidFill>
                <a:latin typeface="Lato" panose="020F0502020204030203" pitchFamily="34" charset="0"/>
                <a:ea typeface="Lato" panose="020F0502020204030203" pitchFamily="34" charset="0"/>
                <a:cs typeface="Lato" panose="020F0502020204030203" pitchFamily="34" charset="0"/>
              </a:rPr>
              <a:t>- you are a journalist working for a national news outlet. Your colleague who covers science news got sick and you are the one to replace him/her during the week. You are asked by your editor to find a science news story and tell it by the end of the week.</a:t>
            </a:r>
          </a:p>
          <a:p>
            <a:pPr marL="0" indent="0">
              <a:buNone/>
            </a:pPr>
            <a:r>
              <a:rPr lang="en-US" sz="1650" dirty="0">
                <a:solidFill>
                  <a:schemeClr val="tx1"/>
                </a:solidFill>
                <a:latin typeface="Lato" panose="020F0502020204030203" pitchFamily="34" charset="0"/>
                <a:ea typeface="Lato" panose="020F0502020204030203" pitchFamily="34" charset="0"/>
                <a:cs typeface="Lato" panose="020F0502020204030203" pitchFamily="34" charset="0"/>
              </a:rPr>
              <a:t> </a:t>
            </a:r>
          </a:p>
          <a:p>
            <a:pPr marL="0" indent="0">
              <a:buNone/>
            </a:pPr>
            <a:r>
              <a:rPr lang="en-US" sz="1650" b="1" dirty="0">
                <a:solidFill>
                  <a:schemeClr val="tx1"/>
                </a:solidFill>
                <a:latin typeface="Lato" panose="020F0502020204030203" pitchFamily="34" charset="0"/>
                <a:ea typeface="Lato" panose="020F0502020204030203" pitchFamily="34" charset="0"/>
                <a:cs typeface="Lato" panose="020F0502020204030203" pitchFamily="34" charset="0"/>
              </a:rPr>
              <a:t>Question: </a:t>
            </a:r>
            <a:r>
              <a:rPr lang="en-US" sz="1650" dirty="0">
                <a:solidFill>
                  <a:schemeClr val="tx1"/>
                </a:solidFill>
                <a:latin typeface="Lato" panose="020F0502020204030203" pitchFamily="34" charset="0"/>
                <a:ea typeface="Lato" panose="020F0502020204030203" pitchFamily="34" charset="0"/>
                <a:cs typeface="Lato" panose="020F0502020204030203" pitchFamily="34" charset="0"/>
              </a:rPr>
              <a:t>Where do you start looking for a science story worth covering?</a:t>
            </a:r>
          </a:p>
          <a:p>
            <a:endParaRPr lang="en-US" sz="1650"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19309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16EF32DA-4D03-934A-85BC-208C8C6C9986}"/>
              </a:ext>
            </a:extLst>
          </p:cNvPr>
          <p:cNvPicPr>
            <a:picLocks noChangeAspect="1"/>
          </p:cNvPicPr>
          <p:nvPr/>
        </p:nvPicPr>
        <p:blipFill rotWithShape="1">
          <a:blip r:embed="rId3" cstate="screen">
            <a:alphaModFix amt="35000"/>
            <a:extLst>
              <a:ext uri="{28A0092B-C50C-407E-A947-70E740481C1C}">
                <a14:useLocalDpi xmlns:a14="http://schemas.microsoft.com/office/drawing/2010/main"/>
              </a:ext>
            </a:extLst>
          </a:blip>
          <a:srcRect/>
          <a:stretch/>
        </p:blipFill>
        <p:spPr>
          <a:xfrm>
            <a:off x="21093" y="-536"/>
            <a:ext cx="9144000" cy="5141969"/>
          </a:xfrm>
          <a:prstGeom prst="rect">
            <a:avLst/>
          </a:prstGeom>
        </p:spPr>
      </p:pic>
      <p:sp>
        <p:nvSpPr>
          <p:cNvPr id="3" name="Content Placeholder 2">
            <a:extLst>
              <a:ext uri="{FF2B5EF4-FFF2-40B4-BE49-F238E27FC236}">
                <a16:creationId xmlns:a16="http://schemas.microsoft.com/office/drawing/2014/main" id="{4B02ED55-28B9-4E49-9A5D-2DFFA9D42373}"/>
              </a:ext>
            </a:extLst>
          </p:cNvPr>
          <p:cNvSpPr>
            <a:spLocks noGrp="1"/>
          </p:cNvSpPr>
          <p:nvPr>
            <p:ph idx="1"/>
          </p:nvPr>
        </p:nvSpPr>
        <p:spPr>
          <a:xfrm>
            <a:off x="604158" y="446809"/>
            <a:ext cx="3418732" cy="4093441"/>
          </a:xfrm>
        </p:spPr>
        <p:txBody>
          <a:bodyPr anchor="t">
            <a:normAutofit/>
          </a:bodyPr>
          <a:lstStyle/>
          <a:p>
            <a:pPr>
              <a:buClr>
                <a:srgbClr val="FF0000"/>
              </a:buClr>
              <a:buFont typeface="Wingdings" pitchFamily="2" charset="2"/>
              <a:buChar char="ü"/>
            </a:pPr>
            <a:r>
              <a:rPr lang="en-US" sz="1200" b="1" dirty="0">
                <a:solidFill>
                  <a:schemeClr val="tx1"/>
                </a:solidFill>
                <a:latin typeface="Lato" panose="020F0502020204030203" pitchFamily="34" charset="0"/>
                <a:ea typeface="Lato" panose="020F0502020204030203" pitchFamily="34" charset="0"/>
                <a:cs typeface="Lato" panose="020F0502020204030203" pitchFamily="34" charset="0"/>
              </a:rPr>
              <a:t>Where to look? </a:t>
            </a:r>
            <a:br>
              <a:rPr lang="en-US" sz="1200" b="1" dirty="0">
                <a:solidFill>
                  <a:schemeClr val="tx1"/>
                </a:solidFill>
                <a:latin typeface="Lato" panose="020F0502020204030203" pitchFamily="34" charset="0"/>
                <a:ea typeface="Lato" panose="020F0502020204030203" pitchFamily="34" charset="0"/>
                <a:cs typeface="Lato" panose="020F0502020204030203" pitchFamily="34" charset="0"/>
              </a:rPr>
            </a:br>
            <a:r>
              <a:rPr lang="en-US" sz="1200" dirty="0">
                <a:solidFill>
                  <a:schemeClr val="tx1"/>
                </a:solidFill>
                <a:latin typeface="Lato" panose="020F0502020204030203" pitchFamily="34" charset="0"/>
                <a:ea typeface="Lato" panose="020F0502020204030203" pitchFamily="34" charset="0"/>
                <a:cs typeface="Lato" panose="020F0502020204030203" pitchFamily="34" charset="0"/>
              </a:rPr>
              <a:t>Science journals, websites of universities, science institutes, other organizations, etc. Many scientists and scientific institutions can be found online, - ResearchGate, LinkedIn, Facebook, Twitter and </a:t>
            </a:r>
            <a:r>
              <a:rPr lang="en-US" sz="1200" dirty="0" err="1">
                <a:solidFill>
                  <a:schemeClr val="tx1"/>
                </a:solidFill>
                <a:latin typeface="Lato" panose="020F0502020204030203" pitchFamily="34" charset="0"/>
                <a:ea typeface="Lato" panose="020F0502020204030203" pitchFamily="34" charset="0"/>
                <a:cs typeface="Lato" panose="020F0502020204030203" pitchFamily="34" charset="0"/>
              </a:rPr>
              <a:t>Academia.edu</a:t>
            </a:r>
            <a:r>
              <a:rPr lang="en-US" sz="1200" dirty="0">
                <a:solidFill>
                  <a:schemeClr val="tx1"/>
                </a:solidFill>
                <a:latin typeface="Lato" panose="020F0502020204030203" pitchFamily="34" charset="0"/>
                <a:ea typeface="Lato" panose="020F0502020204030203" pitchFamily="34" charset="0"/>
                <a:cs typeface="Lato" panose="020F0502020204030203" pitchFamily="34" charset="0"/>
              </a:rPr>
              <a:t>, etc. </a:t>
            </a:r>
            <a:endParaRPr lang="en-US" sz="1200" b="1" dirty="0">
              <a:solidFill>
                <a:schemeClr val="tx1"/>
              </a:solidFill>
              <a:latin typeface="Lato" panose="020F0502020204030203" pitchFamily="34" charset="0"/>
              <a:ea typeface="Lato" panose="020F0502020204030203" pitchFamily="34" charset="0"/>
              <a:cs typeface="Lato" panose="020F0502020204030203" pitchFamily="34" charset="0"/>
            </a:endParaRPr>
          </a:p>
          <a:p>
            <a:pPr>
              <a:buClr>
                <a:srgbClr val="FF0000"/>
              </a:buClr>
              <a:buFont typeface="Wingdings" pitchFamily="2" charset="2"/>
              <a:buChar char="ü"/>
            </a:pPr>
            <a:r>
              <a:rPr lang="en-US" sz="1200" b="1" dirty="0">
                <a:solidFill>
                  <a:schemeClr val="tx1"/>
                </a:solidFill>
                <a:latin typeface="Lato" panose="020F0502020204030203" pitchFamily="34" charset="0"/>
                <a:ea typeface="Lato" panose="020F0502020204030203" pitchFamily="34" charset="0"/>
                <a:cs typeface="Lato" panose="020F0502020204030203" pitchFamily="34" charset="0"/>
              </a:rPr>
              <a:t>What to look for?</a:t>
            </a:r>
            <a:br>
              <a:rPr lang="en-US" sz="1200" b="1" dirty="0">
                <a:solidFill>
                  <a:schemeClr val="tx1"/>
                </a:solidFill>
                <a:latin typeface="Lato" panose="020F0502020204030203" pitchFamily="34" charset="0"/>
                <a:ea typeface="Lato" panose="020F0502020204030203" pitchFamily="34" charset="0"/>
                <a:cs typeface="Lato" panose="020F0502020204030203" pitchFamily="34" charset="0"/>
              </a:rPr>
            </a:br>
            <a:r>
              <a:rPr lang="en-US" sz="1200" dirty="0">
                <a:solidFill>
                  <a:schemeClr val="tx1"/>
                </a:solidFill>
                <a:latin typeface="Lato" panose="020F0502020204030203" pitchFamily="34" charset="0"/>
                <a:ea typeface="Lato" panose="020F0502020204030203" pitchFamily="34" charset="0"/>
                <a:cs typeface="Lato" panose="020F0502020204030203" pitchFamily="34" charset="0"/>
              </a:rPr>
              <a:t>Criteria of journalistic newsworthiness (news values): timing, proximity, significance, human interest, novelty, prominence (stories about famous people), etc.</a:t>
            </a:r>
            <a:endParaRPr lang="en-US" sz="1200" b="1" dirty="0">
              <a:solidFill>
                <a:schemeClr val="tx1"/>
              </a:solidFill>
              <a:latin typeface="Lato" panose="020F0502020204030203" pitchFamily="34" charset="0"/>
              <a:ea typeface="Lato" panose="020F0502020204030203" pitchFamily="34" charset="0"/>
              <a:cs typeface="Lato" panose="020F0502020204030203" pitchFamily="34" charset="0"/>
            </a:endParaRPr>
          </a:p>
          <a:p>
            <a:pPr>
              <a:buClr>
                <a:srgbClr val="FF0000"/>
              </a:buClr>
              <a:buFont typeface="Wingdings" pitchFamily="2" charset="2"/>
              <a:buChar char="ü"/>
            </a:pPr>
            <a:r>
              <a:rPr lang="en-US" sz="1200" b="1" dirty="0">
                <a:solidFill>
                  <a:schemeClr val="tx1"/>
                </a:solidFill>
                <a:latin typeface="Lato" panose="020F0502020204030203" pitchFamily="34" charset="0"/>
                <a:ea typeface="Lato" panose="020F0502020204030203" pitchFamily="34" charset="0"/>
                <a:cs typeface="Lato" panose="020F0502020204030203" pitchFamily="34" charset="0"/>
              </a:rPr>
              <a:t>It’s not everyday that </a:t>
            </a:r>
            <a:r>
              <a:rPr lang="en-US" sz="1200" dirty="0">
                <a:solidFill>
                  <a:schemeClr val="tx1"/>
                </a:solidFill>
                <a:latin typeface="Lato" panose="020F0502020204030203" pitchFamily="34" charset="0"/>
                <a:ea typeface="Lato" panose="020F0502020204030203" pitchFamily="34" charset="0"/>
                <a:cs typeface="Lato" panose="020F0502020204030203" pitchFamily="34" charset="0"/>
              </a:rPr>
              <a:t>NASA’s Perseverance rover successfully touches the surface of Mars. There is so much more…</a:t>
            </a:r>
          </a:p>
          <a:p>
            <a:pPr>
              <a:buClr>
                <a:srgbClr val="FF0000"/>
              </a:buClr>
              <a:buFont typeface="Wingdings" pitchFamily="2" charset="2"/>
              <a:buChar char="ü"/>
            </a:pPr>
            <a:endParaRPr lang="en-US" sz="1200" b="1" dirty="0">
              <a:solidFill>
                <a:schemeClr val="tx1"/>
              </a:solidFill>
              <a:latin typeface="Lato" panose="020F0502020204030203" pitchFamily="34" charset="0"/>
              <a:ea typeface="Lato" panose="020F0502020204030203" pitchFamily="34" charset="0"/>
              <a:cs typeface="Lato" panose="020F0502020204030203" pitchFamily="34" charset="0"/>
            </a:endParaRPr>
          </a:p>
          <a:p>
            <a:pPr>
              <a:buClr>
                <a:srgbClr val="FF0000"/>
              </a:buClr>
            </a:pPr>
            <a:endParaRPr lang="en-US" sz="1200" dirty="0">
              <a:solidFill>
                <a:schemeClr val="tx1"/>
              </a:solidFill>
              <a:latin typeface="Lato" panose="020F0502020204030203" pitchFamily="34" charset="0"/>
              <a:ea typeface="Lato" panose="020F0502020204030203" pitchFamily="34" charset="0"/>
              <a:cs typeface="Lato" panose="020F0502020204030203" pitchFamily="34" charset="0"/>
            </a:endParaRPr>
          </a:p>
          <a:p>
            <a:pPr marL="0" indent="0">
              <a:buClr>
                <a:srgbClr val="FF0000"/>
              </a:buClr>
              <a:buNone/>
            </a:pPr>
            <a:endParaRPr lang="en-US" sz="1200" dirty="0">
              <a:solidFill>
                <a:schemeClr val="tx1"/>
              </a:solidFill>
              <a:latin typeface="Lato" panose="020F0502020204030203" pitchFamily="34" charset="0"/>
              <a:ea typeface="Lato" panose="020F0502020204030203" pitchFamily="34" charset="0"/>
              <a:cs typeface="Lato" panose="020F0502020204030203" pitchFamily="34" charset="0"/>
            </a:endParaRPr>
          </a:p>
          <a:p>
            <a:pPr>
              <a:buClr>
                <a:srgbClr val="FF0000"/>
              </a:buClr>
              <a:buFont typeface="Wingdings" pitchFamily="2" charset="2"/>
              <a:buChar char="ü"/>
            </a:pPr>
            <a:endParaRPr lang="en-US" sz="1050" dirty="0">
              <a:latin typeface="Lato" panose="020F0502020204030203" pitchFamily="34" charset="0"/>
              <a:ea typeface="Lato" panose="020F0502020204030203" pitchFamily="34" charset="0"/>
              <a:cs typeface="Lato" panose="020F0502020204030203" pitchFamily="34" charset="0"/>
            </a:endParaRPr>
          </a:p>
        </p:txBody>
      </p:sp>
      <p:pic>
        <p:nvPicPr>
          <p:cNvPr id="34" name="Picture 33">
            <a:extLst>
              <a:ext uri="{FF2B5EF4-FFF2-40B4-BE49-F238E27FC236}">
                <a16:creationId xmlns:a16="http://schemas.microsoft.com/office/drawing/2014/main" id="{4A6D3ADE-FAFF-8543-970E-9C4B4824FA2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444357" y="2127751"/>
            <a:ext cx="2057400" cy="2057400"/>
          </a:xfrm>
          <a:custGeom>
            <a:avLst/>
            <a:gdLst/>
            <a:ahLst/>
            <a:cxnLst/>
            <a:rect l="l" t="t" r="r" b="b"/>
            <a:pathLst>
              <a:path w="2880360" h="288036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p:spPr>
      </p:pic>
      <p:pic>
        <p:nvPicPr>
          <p:cNvPr id="4" name="Picture 3">
            <a:extLst>
              <a:ext uri="{FF2B5EF4-FFF2-40B4-BE49-F238E27FC236}">
                <a16:creationId xmlns:a16="http://schemas.microsoft.com/office/drawing/2014/main" id="{5AC45266-2E36-C64E-BD62-95B64B64141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120452" y="2"/>
            <a:ext cx="3025737" cy="2614841"/>
          </a:xfrm>
          <a:custGeom>
            <a:avLst/>
            <a:gdLst/>
            <a:ahLst/>
            <a:cxnLst/>
            <a:rect l="l" t="t" r="r" b="b"/>
            <a:pathLst>
              <a:path w="4034316" h="3486455">
                <a:moveTo>
                  <a:pt x="280681" y="0"/>
                </a:moveTo>
                <a:lnTo>
                  <a:pt x="4034316" y="0"/>
                </a:lnTo>
                <a:lnTo>
                  <a:pt x="4034316" y="2800630"/>
                </a:lnTo>
                <a:lnTo>
                  <a:pt x="3874752" y="2945652"/>
                </a:lnTo>
                <a:cubicBezTo>
                  <a:pt x="3465371" y="3283503"/>
                  <a:pt x="2940535" y="3486455"/>
                  <a:pt x="2368296" y="3486455"/>
                </a:cubicBezTo>
                <a:cubicBezTo>
                  <a:pt x="1060322" y="3486455"/>
                  <a:pt x="0" y="2426133"/>
                  <a:pt x="0" y="1118159"/>
                </a:cubicBezTo>
                <a:cubicBezTo>
                  <a:pt x="0" y="791166"/>
                  <a:pt x="66270" y="479650"/>
                  <a:pt x="186113" y="196311"/>
                </a:cubicBezTo>
                <a:close/>
              </a:path>
            </a:pathLst>
          </a:custGeom>
        </p:spPr>
      </p:pic>
      <p:pic>
        <p:nvPicPr>
          <p:cNvPr id="32" name="Picture 31">
            <a:extLst>
              <a:ext uri="{FF2B5EF4-FFF2-40B4-BE49-F238E27FC236}">
                <a16:creationId xmlns:a16="http://schemas.microsoft.com/office/drawing/2014/main" id="{2629F629-077A-424C-B308-F29ED80E449D}"/>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846967" y="3147913"/>
            <a:ext cx="2297033" cy="1995596"/>
          </a:xfrm>
          <a:custGeom>
            <a:avLst/>
            <a:gdLst/>
            <a:ahLst/>
            <a:cxnLst/>
            <a:rect l="l" t="t" r="r" b="b"/>
            <a:pathLst>
              <a:path w="3062710" h="2660795">
                <a:moveTo>
                  <a:pt x="1723644" y="0"/>
                </a:moveTo>
                <a:cubicBezTo>
                  <a:pt x="2259111" y="0"/>
                  <a:pt x="2737550" y="244172"/>
                  <a:pt x="3053691" y="627247"/>
                </a:cubicBezTo>
                <a:lnTo>
                  <a:pt x="3062710" y="639308"/>
                </a:lnTo>
                <a:lnTo>
                  <a:pt x="3062710" y="2660795"/>
                </a:lnTo>
                <a:lnTo>
                  <a:pt x="278239" y="2660795"/>
                </a:lnTo>
                <a:lnTo>
                  <a:pt x="208035" y="2545235"/>
                </a:lnTo>
                <a:cubicBezTo>
                  <a:pt x="75362" y="2301006"/>
                  <a:pt x="0" y="2021126"/>
                  <a:pt x="0" y="1723644"/>
                </a:cubicBezTo>
                <a:cubicBezTo>
                  <a:pt x="0" y="771702"/>
                  <a:pt x="771702" y="0"/>
                  <a:pt x="1723644" y="0"/>
                </a:cubicBezTo>
                <a:close/>
              </a:path>
            </a:pathLst>
          </a:custGeom>
        </p:spPr>
      </p:pic>
      <p:sp>
        <p:nvSpPr>
          <p:cNvPr id="39" name="Rectangle 38">
            <a:extLst>
              <a:ext uri="{FF2B5EF4-FFF2-40B4-BE49-F238E27FC236}">
                <a16:creationId xmlns:a16="http://schemas.microsoft.com/office/drawing/2014/main" id="{1A773F15-0A64-EC4D-A3C2-8415126E81EA}"/>
              </a:ext>
            </a:extLst>
          </p:cNvPr>
          <p:cNvSpPr/>
          <p:nvPr/>
        </p:nvSpPr>
        <p:spPr>
          <a:xfrm>
            <a:off x="452055" y="4553824"/>
            <a:ext cx="6635972" cy="479618"/>
          </a:xfrm>
          <a:prstGeom prst="rect">
            <a:avLst/>
          </a:prstGeom>
        </p:spPr>
        <p:txBody>
          <a:bodyPr wrap="square">
            <a:spAutoFit/>
          </a:bodyPr>
          <a:lstStyle/>
          <a:p>
            <a:pPr>
              <a:spcAft>
                <a:spcPts val="450"/>
              </a:spcAft>
            </a:pPr>
            <a:r>
              <a:rPr lang="en-US" sz="1050" dirty="0" err="1">
                <a:latin typeface="Constantia" panose="02030602050306030303" pitchFamily="18" charset="0"/>
              </a:rPr>
              <a:t>Smitsonian</a:t>
            </a:r>
            <a:r>
              <a:rPr lang="en-US" sz="1050" dirty="0">
                <a:latin typeface="Constantia" panose="02030602050306030303" pitchFamily="18" charset="0"/>
              </a:rPr>
              <a:t> Magazine | The Ten Most Significant Science Stories of 2020</a:t>
            </a:r>
          </a:p>
          <a:p>
            <a:pPr>
              <a:spcAft>
                <a:spcPts val="450"/>
              </a:spcAft>
            </a:pPr>
            <a:r>
              <a:rPr lang="en-US" sz="1050" dirty="0">
                <a:latin typeface="Constantia" panose="02030602050306030303" pitchFamily="18" charset="0"/>
                <a:hlinkClick r:id="rId7"/>
              </a:rPr>
              <a:t>https://www.smithsonianmag.com/science-nature/ten-most-significant-science-stories-2020-180976660/</a:t>
            </a:r>
            <a:r>
              <a:rPr lang="en-US" sz="1050" dirty="0">
                <a:latin typeface="Constantia" panose="02030602050306030303" pitchFamily="18" charset="0"/>
              </a:rPr>
              <a:t> </a:t>
            </a:r>
          </a:p>
        </p:txBody>
      </p:sp>
    </p:spTree>
    <p:extLst>
      <p:ext uri="{BB962C8B-B14F-4D97-AF65-F5344CB8AC3E}">
        <p14:creationId xmlns:p14="http://schemas.microsoft.com/office/powerpoint/2010/main" val="25646675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A5A3398-4D6D-634E-82B8-F1D1F79DE1E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1335" y="372665"/>
            <a:ext cx="4752975" cy="1019175"/>
          </a:xfrm>
          <a:prstGeom prst="rect">
            <a:avLst/>
          </a:prstGeom>
        </p:spPr>
      </p:pic>
      <p:pic>
        <p:nvPicPr>
          <p:cNvPr id="6" name="Picture 5">
            <a:extLst>
              <a:ext uri="{FF2B5EF4-FFF2-40B4-BE49-F238E27FC236}">
                <a16:creationId xmlns:a16="http://schemas.microsoft.com/office/drawing/2014/main" id="{2BFD4B1C-E710-1A40-82E2-8D13A2F388C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36324" y="2210989"/>
            <a:ext cx="4523492" cy="2491549"/>
          </a:xfrm>
          <a:prstGeom prst="rect">
            <a:avLst/>
          </a:prstGeom>
        </p:spPr>
      </p:pic>
      <p:pic>
        <p:nvPicPr>
          <p:cNvPr id="7" name="Picture 6">
            <a:extLst>
              <a:ext uri="{FF2B5EF4-FFF2-40B4-BE49-F238E27FC236}">
                <a16:creationId xmlns:a16="http://schemas.microsoft.com/office/drawing/2014/main" id="{642DE95D-4AB3-A846-83A8-9983078ECA6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91714" y="1583234"/>
            <a:ext cx="1419225" cy="476250"/>
          </a:xfrm>
          <a:prstGeom prst="rect">
            <a:avLst/>
          </a:prstGeom>
        </p:spPr>
      </p:pic>
      <p:sp>
        <p:nvSpPr>
          <p:cNvPr id="8" name="Rectangle 7">
            <a:extLst>
              <a:ext uri="{FF2B5EF4-FFF2-40B4-BE49-F238E27FC236}">
                <a16:creationId xmlns:a16="http://schemas.microsoft.com/office/drawing/2014/main" id="{302FC4FF-4DEB-D54C-9A60-7A1CC7213273}"/>
              </a:ext>
            </a:extLst>
          </p:cNvPr>
          <p:cNvSpPr/>
          <p:nvPr/>
        </p:nvSpPr>
        <p:spPr>
          <a:xfrm>
            <a:off x="4964310" y="3966371"/>
            <a:ext cx="4090539" cy="577081"/>
          </a:xfrm>
          <a:prstGeom prst="rect">
            <a:avLst/>
          </a:prstGeom>
        </p:spPr>
        <p:txBody>
          <a:bodyPr wrap="square">
            <a:spAutoFit/>
          </a:bodyPr>
          <a:lstStyle/>
          <a:p>
            <a:pPr algn="r"/>
            <a:r>
              <a:rPr lang="en-US" sz="1050" b="1" dirty="0">
                <a:latin typeface="Lato" panose="020F0502020204030203" pitchFamily="34" charset="0"/>
                <a:ea typeface="Lato" panose="020F0502020204030203" pitchFamily="34" charset="0"/>
                <a:cs typeface="Lato" panose="020F0502020204030203" pitchFamily="34" charset="0"/>
              </a:rPr>
              <a:t>More examples from Laura </a:t>
            </a:r>
            <a:r>
              <a:rPr lang="en-US" sz="1050" b="1" dirty="0" err="1">
                <a:latin typeface="Lato" panose="020F0502020204030203" pitchFamily="34" charset="0"/>
                <a:ea typeface="Lato" panose="020F0502020204030203" pitchFamily="34" charset="0"/>
                <a:cs typeface="Lato" panose="020F0502020204030203" pitchFamily="34" charset="0"/>
              </a:rPr>
              <a:t>Dattaro</a:t>
            </a:r>
            <a:r>
              <a:rPr lang="en-US" sz="1050" b="1" dirty="0">
                <a:latin typeface="Lato" panose="020F0502020204030203" pitchFamily="34" charset="0"/>
                <a:ea typeface="Lato" panose="020F0502020204030203" pitchFamily="34" charset="0"/>
                <a:cs typeface="Lato" panose="020F0502020204030203" pitchFamily="34" charset="0"/>
              </a:rPr>
              <a:t> </a:t>
            </a:r>
            <a:r>
              <a:rPr lang="en-US" sz="1050" b="1" dirty="0">
                <a:solidFill>
                  <a:srgbClr val="FF0000"/>
                </a:solidFill>
                <a:latin typeface="Lato" panose="020F0502020204030203" pitchFamily="34" charset="0"/>
                <a:ea typeface="Lato" panose="020F0502020204030203" pitchFamily="34" charset="0"/>
                <a:cs typeface="Lato" panose="020F0502020204030203" pitchFamily="34" charset="0"/>
              </a:rPr>
              <a:t>|</a:t>
            </a:r>
            <a:r>
              <a:rPr lang="en-US" sz="1050" b="1" dirty="0">
                <a:latin typeface="Lato" panose="020F0502020204030203" pitchFamily="34" charset="0"/>
                <a:ea typeface="Lato" panose="020F0502020204030203" pitchFamily="34" charset="0"/>
                <a:cs typeface="Lato" panose="020F0502020204030203" pitchFamily="34" charset="0"/>
              </a:rPr>
              <a:t> CJR: </a:t>
            </a:r>
            <a:r>
              <a:rPr lang="en-US" sz="1050" dirty="0">
                <a:latin typeface="Lato" panose="020F0502020204030203" pitchFamily="34" charset="0"/>
                <a:ea typeface="Lato" panose="020F0502020204030203" pitchFamily="34" charset="0"/>
                <a:cs typeface="Lato" panose="020F0502020204030203" pitchFamily="34" charset="0"/>
                <a:hlinkClick r:id="rId6"/>
              </a:rPr>
              <a:t>https://www.cjr.org/opinion/six_great_pieces_of_science_writing_you_may_have_missed_this_year.php</a:t>
            </a:r>
            <a:r>
              <a:rPr lang="en-US" sz="1050" dirty="0">
                <a:latin typeface="Lato" panose="020F0502020204030203" pitchFamily="34" charset="0"/>
                <a:ea typeface="Lato" panose="020F0502020204030203" pitchFamily="34" charset="0"/>
                <a:cs typeface="Lato" panose="020F0502020204030203" pitchFamily="34" charset="0"/>
              </a:rPr>
              <a:t> </a:t>
            </a:r>
          </a:p>
        </p:txBody>
      </p:sp>
      <p:sp>
        <p:nvSpPr>
          <p:cNvPr id="9" name="Rectangle 8">
            <a:extLst>
              <a:ext uri="{FF2B5EF4-FFF2-40B4-BE49-F238E27FC236}">
                <a16:creationId xmlns:a16="http://schemas.microsoft.com/office/drawing/2014/main" id="{880B071E-4F85-CE4F-A1A9-9B36DC5E538E}"/>
              </a:ext>
            </a:extLst>
          </p:cNvPr>
          <p:cNvSpPr/>
          <p:nvPr/>
        </p:nvSpPr>
        <p:spPr>
          <a:xfrm>
            <a:off x="4785520" y="3168963"/>
            <a:ext cx="4269329" cy="577081"/>
          </a:xfrm>
          <a:prstGeom prst="rect">
            <a:avLst/>
          </a:prstGeom>
        </p:spPr>
        <p:txBody>
          <a:bodyPr wrap="square">
            <a:spAutoFit/>
          </a:bodyPr>
          <a:lstStyle/>
          <a:p>
            <a:pPr algn="r"/>
            <a:r>
              <a:rPr lang="en-US" sz="1050" b="1" i="1" dirty="0">
                <a:latin typeface="Lato" panose="020F0502020204030203" pitchFamily="34" charset="0"/>
                <a:ea typeface="Lato" panose="020F0502020204030203" pitchFamily="34" charset="0"/>
                <a:cs typeface="Lato" panose="020F0502020204030203" pitchFamily="34" charset="0"/>
              </a:rPr>
              <a:t>Full article by Robert MacFarlane </a:t>
            </a:r>
            <a:r>
              <a:rPr lang="en-US" sz="1050" b="1" i="1" dirty="0">
                <a:solidFill>
                  <a:srgbClr val="FF0000"/>
                </a:solidFill>
                <a:latin typeface="Lato" panose="020F0502020204030203" pitchFamily="34" charset="0"/>
                <a:ea typeface="Lato" panose="020F0502020204030203" pitchFamily="34" charset="0"/>
                <a:cs typeface="Lato" panose="020F0502020204030203" pitchFamily="34" charset="0"/>
              </a:rPr>
              <a:t>|</a:t>
            </a:r>
            <a:r>
              <a:rPr lang="en-US" sz="1050" b="1" i="1" dirty="0">
                <a:latin typeface="Lato" panose="020F0502020204030203" pitchFamily="34" charset="0"/>
                <a:ea typeface="Lato" panose="020F0502020204030203" pitchFamily="34" charset="0"/>
                <a:cs typeface="Lato" panose="020F0502020204030203" pitchFamily="34" charset="0"/>
              </a:rPr>
              <a:t> in </a:t>
            </a:r>
            <a:r>
              <a:rPr lang="en-US" sz="1050" b="1" i="1" dirty="0" err="1">
                <a:latin typeface="Lato" panose="020F0502020204030203" pitchFamily="34" charset="0"/>
                <a:ea typeface="Lato" panose="020F0502020204030203" pitchFamily="34" charset="0"/>
                <a:cs typeface="Lato" panose="020F0502020204030203" pitchFamily="34" charset="0"/>
              </a:rPr>
              <a:t>TheGuardian</a:t>
            </a:r>
            <a:r>
              <a:rPr lang="en-US" sz="1050" b="1" i="1" dirty="0">
                <a:latin typeface="Lato" panose="020F0502020204030203" pitchFamily="34" charset="0"/>
                <a:ea typeface="Lato" panose="020F0502020204030203" pitchFamily="34" charset="0"/>
                <a:cs typeface="Lato" panose="020F0502020204030203" pitchFamily="34" charset="0"/>
              </a:rPr>
              <a:t>: </a:t>
            </a:r>
            <a:r>
              <a:rPr lang="en-US" sz="1050" dirty="0">
                <a:latin typeface="Lato" panose="020F0502020204030203" pitchFamily="34" charset="0"/>
                <a:ea typeface="Lato" panose="020F0502020204030203" pitchFamily="34" charset="0"/>
                <a:cs typeface="Lato" panose="020F0502020204030203" pitchFamily="34" charset="0"/>
                <a:hlinkClick r:id="rId7"/>
              </a:rPr>
              <a:t>https://www.theguardian.com/books/2015/feb/27/robert-macfarlane-word-hoard-rewilding-landscape</a:t>
            </a:r>
            <a:r>
              <a:rPr lang="en-US" sz="1050" dirty="0">
                <a:latin typeface="Lato" panose="020F0502020204030203" pitchFamily="34" charset="0"/>
                <a:ea typeface="Lato" panose="020F0502020204030203" pitchFamily="34" charset="0"/>
                <a:cs typeface="Lato" panose="020F0502020204030203" pitchFamily="34" charset="0"/>
              </a:rPr>
              <a:t> </a:t>
            </a:r>
          </a:p>
        </p:txBody>
      </p:sp>
      <p:pic>
        <p:nvPicPr>
          <p:cNvPr id="10" name="Picture 9">
            <a:extLst>
              <a:ext uri="{FF2B5EF4-FFF2-40B4-BE49-F238E27FC236}">
                <a16:creationId xmlns:a16="http://schemas.microsoft.com/office/drawing/2014/main" id="{1A46F894-EC1F-0C40-8C0C-E0D761F5167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785521" y="303256"/>
            <a:ext cx="4222156" cy="2697119"/>
          </a:xfrm>
          <a:prstGeom prst="rect">
            <a:avLst/>
          </a:prstGeom>
        </p:spPr>
      </p:pic>
    </p:spTree>
    <p:extLst>
      <p:ext uri="{BB962C8B-B14F-4D97-AF65-F5344CB8AC3E}">
        <p14:creationId xmlns:p14="http://schemas.microsoft.com/office/powerpoint/2010/main" val="7893251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145E1-62D4-8241-B5D1-7A4E260D51C9}"/>
              </a:ext>
            </a:extLst>
          </p:cNvPr>
          <p:cNvSpPr>
            <a:spLocks noGrp="1"/>
          </p:cNvSpPr>
          <p:nvPr>
            <p:ph type="title"/>
          </p:nvPr>
        </p:nvSpPr>
        <p:spPr>
          <a:xfrm>
            <a:off x="628650" y="273844"/>
            <a:ext cx="4022477" cy="994172"/>
          </a:xfrm>
        </p:spPr>
        <p:txBody>
          <a:bodyPr>
            <a:normAutofit fontScale="90000"/>
          </a:bodyPr>
          <a:lstStyle/>
          <a:p>
            <a:r>
              <a:rPr lang="en-US" sz="2400" b="1" dirty="0">
                <a:solidFill>
                  <a:schemeClr val="bg1">
                    <a:lumMod val="50000"/>
                  </a:schemeClr>
                </a:solidFill>
                <a:latin typeface="Constantia" panose="02030602050306030303" pitchFamily="18" charset="0"/>
              </a:rPr>
              <a:t>I’ve found the story! </a:t>
            </a:r>
            <a:br>
              <a:rPr lang="en-US" sz="2400" b="1" dirty="0">
                <a:solidFill>
                  <a:schemeClr val="bg1">
                    <a:lumMod val="50000"/>
                  </a:schemeClr>
                </a:solidFill>
                <a:latin typeface="Constantia" panose="02030602050306030303" pitchFamily="18" charset="0"/>
              </a:rPr>
            </a:br>
            <a:r>
              <a:rPr lang="en-US" sz="2400" b="1" dirty="0">
                <a:solidFill>
                  <a:schemeClr val="bg1">
                    <a:lumMod val="50000"/>
                  </a:schemeClr>
                </a:solidFill>
                <a:latin typeface="Constantia" panose="02030602050306030303" pitchFamily="18" charset="0"/>
              </a:rPr>
              <a:t>What’s next?</a:t>
            </a:r>
            <a:br>
              <a:rPr lang="en-US" sz="2400" b="1" dirty="0">
                <a:latin typeface="Constantia" panose="02030602050306030303" pitchFamily="18" charset="0"/>
              </a:rPr>
            </a:br>
            <a:endParaRPr lang="en-US" sz="2400" b="1" dirty="0">
              <a:latin typeface="Constantia" panose="02030602050306030303" pitchFamily="18" charset="0"/>
            </a:endParaRPr>
          </a:p>
        </p:txBody>
      </p:sp>
      <p:sp>
        <p:nvSpPr>
          <p:cNvPr id="3" name="Content Placeholder 2">
            <a:extLst>
              <a:ext uri="{FF2B5EF4-FFF2-40B4-BE49-F238E27FC236}">
                <a16:creationId xmlns:a16="http://schemas.microsoft.com/office/drawing/2014/main" id="{7A623666-DCF2-F140-9059-1FB60C38F6EF}"/>
              </a:ext>
            </a:extLst>
          </p:cNvPr>
          <p:cNvSpPr>
            <a:spLocks noGrp="1"/>
          </p:cNvSpPr>
          <p:nvPr>
            <p:ph idx="1"/>
          </p:nvPr>
        </p:nvSpPr>
        <p:spPr>
          <a:xfrm>
            <a:off x="628650" y="1369219"/>
            <a:ext cx="4024373" cy="3263504"/>
          </a:xfrm>
        </p:spPr>
        <p:txBody>
          <a:bodyPr>
            <a:normAutofit fontScale="92500" lnSpcReduction="10000"/>
          </a:bodyPr>
          <a:lstStyle/>
          <a:p>
            <a:pPr>
              <a:buClr>
                <a:srgbClr val="FF0000"/>
              </a:buClr>
              <a:buFont typeface="Wingdings" pitchFamily="2" charset="2"/>
              <a:buChar char="ü"/>
            </a:pPr>
            <a:r>
              <a:rPr lang="en-US" b="1" dirty="0">
                <a:solidFill>
                  <a:schemeClr val="tx1"/>
                </a:solidFill>
                <a:latin typeface="Lato" panose="020F0502020204030203" pitchFamily="34" charset="0"/>
                <a:ea typeface="Lato" panose="020F0502020204030203" pitchFamily="34" charset="0"/>
                <a:cs typeface="Lato" panose="020F0502020204030203" pitchFamily="34" charset="0"/>
              </a:rPr>
              <a:t>Is your story really worth covering? </a:t>
            </a:r>
            <a:r>
              <a:rPr lang="en-US" dirty="0">
                <a:solidFill>
                  <a:schemeClr val="tx1"/>
                </a:solidFill>
                <a:latin typeface="Lato" panose="020F0502020204030203" pitchFamily="34" charset="0"/>
                <a:ea typeface="Lato" panose="020F0502020204030203" pitchFamily="34" charset="0"/>
                <a:cs typeface="Lato" panose="020F0502020204030203" pitchFamily="34" charset="0"/>
              </a:rPr>
              <a:t>Find/contact/read the </a:t>
            </a:r>
            <a:r>
              <a:rPr lang="en-US" b="1" dirty="0">
                <a:solidFill>
                  <a:schemeClr val="tx1"/>
                </a:solidFill>
                <a:latin typeface="Lato" panose="020F0502020204030203" pitchFamily="34" charset="0"/>
                <a:ea typeface="Lato" panose="020F0502020204030203" pitchFamily="34" charset="0"/>
                <a:cs typeface="Lato" panose="020F0502020204030203" pitchFamily="34" charset="0"/>
              </a:rPr>
              <a:t>primary source.</a:t>
            </a:r>
            <a:r>
              <a:rPr lang="en-US" dirty="0">
                <a:solidFill>
                  <a:schemeClr val="tx1"/>
                </a:solidFill>
                <a:latin typeface="Lato" panose="020F0502020204030203" pitchFamily="34" charset="0"/>
                <a:ea typeface="Lato" panose="020F0502020204030203" pitchFamily="34" charset="0"/>
                <a:cs typeface="Lato" panose="020F0502020204030203" pitchFamily="34" charset="0"/>
              </a:rPr>
              <a:t> What’s important in scientific article? – No, it’s not only the abstract!</a:t>
            </a:r>
            <a:endParaRPr lang="en-US" b="1" dirty="0">
              <a:solidFill>
                <a:schemeClr val="tx1"/>
              </a:solidFill>
              <a:latin typeface="Lato" panose="020F0502020204030203" pitchFamily="34" charset="0"/>
              <a:ea typeface="Lato" panose="020F0502020204030203" pitchFamily="34" charset="0"/>
              <a:cs typeface="Lato" panose="020F0502020204030203" pitchFamily="34" charset="0"/>
            </a:endParaRPr>
          </a:p>
          <a:p>
            <a:pPr>
              <a:buClr>
                <a:srgbClr val="FF0000"/>
              </a:buClr>
              <a:buFont typeface="Wingdings" pitchFamily="2" charset="2"/>
              <a:buChar char="ü"/>
            </a:pPr>
            <a:r>
              <a:rPr lang="en-US" b="1" dirty="0">
                <a:solidFill>
                  <a:schemeClr val="tx1"/>
                </a:solidFill>
                <a:latin typeface="Lato" panose="020F0502020204030203" pitchFamily="34" charset="0"/>
                <a:ea typeface="Lato" panose="020F0502020204030203" pitchFamily="34" charset="0"/>
                <a:cs typeface="Lato" panose="020F0502020204030203" pitchFamily="34" charset="0"/>
              </a:rPr>
              <a:t>Question for a discussion:</a:t>
            </a:r>
            <a:br>
              <a:rPr lang="en-US" b="1" dirty="0">
                <a:solidFill>
                  <a:schemeClr val="tx1"/>
                </a:solidFill>
                <a:latin typeface="Lato" panose="020F0502020204030203" pitchFamily="34" charset="0"/>
                <a:ea typeface="Lato" panose="020F0502020204030203" pitchFamily="34" charset="0"/>
                <a:cs typeface="Lato" panose="020F0502020204030203" pitchFamily="34" charset="0"/>
              </a:rPr>
            </a:br>
            <a:r>
              <a:rPr lang="en-US" dirty="0">
                <a:solidFill>
                  <a:schemeClr val="tx1"/>
                </a:solidFill>
                <a:latin typeface="Lato" panose="020F0502020204030203" pitchFamily="34" charset="0"/>
                <a:ea typeface="Lato" panose="020F0502020204030203" pitchFamily="34" charset="0"/>
                <a:cs typeface="Lato" panose="020F0502020204030203" pitchFamily="34" charset="0"/>
              </a:rPr>
              <a:t>What would be your suggestions for the journalists on reading scientific articles? What is the most important parts to read/analyze and why?</a:t>
            </a:r>
          </a:p>
          <a:p>
            <a:pPr marL="0" indent="0">
              <a:buNone/>
            </a:pPr>
            <a:endParaRPr lang="en-US" dirty="0">
              <a:latin typeface="Lato" panose="020F0502020204030203" pitchFamily="34" charset="0"/>
              <a:ea typeface="Lato" panose="020F0502020204030203" pitchFamily="34" charset="0"/>
              <a:cs typeface="Lato" panose="020F0502020204030203" pitchFamily="34" charset="0"/>
            </a:endParaRPr>
          </a:p>
        </p:txBody>
      </p:sp>
      <p:sp>
        <p:nvSpPr>
          <p:cNvPr id="4" name="Rectangle 3">
            <a:extLst>
              <a:ext uri="{FF2B5EF4-FFF2-40B4-BE49-F238E27FC236}">
                <a16:creationId xmlns:a16="http://schemas.microsoft.com/office/drawing/2014/main" id="{C4E0B765-B48D-C64D-97BD-8EB3F55DBE5B}"/>
              </a:ext>
            </a:extLst>
          </p:cNvPr>
          <p:cNvSpPr/>
          <p:nvPr/>
        </p:nvSpPr>
        <p:spPr>
          <a:xfrm>
            <a:off x="6065740" y="3792854"/>
            <a:ext cx="1394483" cy="415498"/>
          </a:xfrm>
          <a:prstGeom prst="rect">
            <a:avLst/>
          </a:prstGeom>
        </p:spPr>
        <p:txBody>
          <a:bodyPr wrap="square">
            <a:spAutoFit/>
          </a:bodyPr>
          <a:lstStyle/>
          <a:p>
            <a:pPr algn="ctr">
              <a:buClr>
                <a:srgbClr val="FF0000"/>
              </a:buClr>
            </a:pPr>
            <a:r>
              <a:rPr lang="en-US" sz="1050" dirty="0">
                <a:latin typeface="Constantia" panose="02030602050306030303" pitchFamily="18" charset="0"/>
              </a:rPr>
              <a:t>What are the limitations?</a:t>
            </a:r>
          </a:p>
        </p:txBody>
      </p:sp>
      <p:sp>
        <p:nvSpPr>
          <p:cNvPr id="5" name="Rectangle 4">
            <a:extLst>
              <a:ext uri="{FF2B5EF4-FFF2-40B4-BE49-F238E27FC236}">
                <a16:creationId xmlns:a16="http://schemas.microsoft.com/office/drawing/2014/main" id="{9444A48D-E1ED-E84F-9BB0-7EDBD98DD90E}"/>
              </a:ext>
            </a:extLst>
          </p:cNvPr>
          <p:cNvSpPr/>
          <p:nvPr/>
        </p:nvSpPr>
        <p:spPr>
          <a:xfrm>
            <a:off x="6066235" y="1268016"/>
            <a:ext cx="1269221" cy="415498"/>
          </a:xfrm>
          <a:prstGeom prst="rect">
            <a:avLst/>
          </a:prstGeom>
        </p:spPr>
        <p:txBody>
          <a:bodyPr wrap="square">
            <a:spAutoFit/>
          </a:bodyPr>
          <a:lstStyle/>
          <a:p>
            <a:pPr algn="ctr">
              <a:buClr>
                <a:srgbClr val="FF0000"/>
              </a:buClr>
            </a:pPr>
            <a:r>
              <a:rPr lang="en-US" sz="1050" dirty="0">
                <a:latin typeface="Constantia" panose="02030602050306030303" pitchFamily="18" charset="0"/>
              </a:rPr>
              <a:t>What is the date of publication?</a:t>
            </a:r>
          </a:p>
        </p:txBody>
      </p:sp>
      <p:pic>
        <p:nvPicPr>
          <p:cNvPr id="6" name="Picture 5">
            <a:extLst>
              <a:ext uri="{FF2B5EF4-FFF2-40B4-BE49-F238E27FC236}">
                <a16:creationId xmlns:a16="http://schemas.microsoft.com/office/drawing/2014/main" id="{6C3F2099-E304-A64D-A8F4-76B733071C58}"/>
              </a:ext>
            </a:extLst>
          </p:cNvPr>
          <p:cNvPicPr>
            <a:picLocks noChangeAspect="1"/>
          </p:cNvPicPr>
          <p:nvPr/>
        </p:nvPicPr>
        <p:blipFill>
          <a:blip r:embed="rId3"/>
          <a:stretch>
            <a:fillRect/>
          </a:stretch>
        </p:blipFill>
        <p:spPr>
          <a:xfrm>
            <a:off x="4965538" y="550281"/>
            <a:ext cx="786287" cy="719369"/>
          </a:xfrm>
          <a:prstGeom prst="rect">
            <a:avLst/>
          </a:prstGeom>
        </p:spPr>
      </p:pic>
      <p:pic>
        <p:nvPicPr>
          <p:cNvPr id="7" name="Picture 6">
            <a:extLst>
              <a:ext uri="{FF2B5EF4-FFF2-40B4-BE49-F238E27FC236}">
                <a16:creationId xmlns:a16="http://schemas.microsoft.com/office/drawing/2014/main" id="{6A0D2583-58D1-EC44-81AC-8A8724FD5671}"/>
              </a:ext>
            </a:extLst>
          </p:cNvPr>
          <p:cNvPicPr>
            <a:picLocks noChangeAspect="1"/>
          </p:cNvPicPr>
          <p:nvPr/>
        </p:nvPicPr>
        <p:blipFill>
          <a:blip r:embed="rId4"/>
          <a:stretch>
            <a:fillRect/>
          </a:stretch>
        </p:blipFill>
        <p:spPr>
          <a:xfrm>
            <a:off x="6306102" y="457900"/>
            <a:ext cx="786287" cy="786287"/>
          </a:xfrm>
          <a:prstGeom prst="rect">
            <a:avLst/>
          </a:prstGeom>
        </p:spPr>
      </p:pic>
      <p:sp>
        <p:nvSpPr>
          <p:cNvPr id="8" name="Rectangle 7">
            <a:extLst>
              <a:ext uri="{FF2B5EF4-FFF2-40B4-BE49-F238E27FC236}">
                <a16:creationId xmlns:a16="http://schemas.microsoft.com/office/drawing/2014/main" id="{2864F69A-931B-5840-B0D0-34D61817E2C9}"/>
              </a:ext>
            </a:extLst>
          </p:cNvPr>
          <p:cNvSpPr/>
          <p:nvPr/>
        </p:nvSpPr>
        <p:spPr>
          <a:xfrm>
            <a:off x="7554076" y="1274316"/>
            <a:ext cx="1057490" cy="415498"/>
          </a:xfrm>
          <a:prstGeom prst="rect">
            <a:avLst/>
          </a:prstGeom>
        </p:spPr>
        <p:txBody>
          <a:bodyPr wrap="square">
            <a:spAutoFit/>
          </a:bodyPr>
          <a:lstStyle/>
          <a:p>
            <a:pPr algn="ctr">
              <a:buClr>
                <a:srgbClr val="FF0000"/>
              </a:buClr>
            </a:pPr>
            <a:r>
              <a:rPr lang="en-GB" sz="1050" dirty="0">
                <a:latin typeface="Constantia" panose="02030602050306030303" pitchFamily="18" charset="0"/>
              </a:rPr>
              <a:t>What is the sample size? </a:t>
            </a:r>
            <a:endParaRPr lang="en-US" sz="1050" dirty="0">
              <a:latin typeface="Constantia" panose="02030602050306030303" pitchFamily="18" charset="0"/>
            </a:endParaRPr>
          </a:p>
        </p:txBody>
      </p:sp>
      <p:pic>
        <p:nvPicPr>
          <p:cNvPr id="9" name="Picture 8">
            <a:extLst>
              <a:ext uri="{FF2B5EF4-FFF2-40B4-BE49-F238E27FC236}">
                <a16:creationId xmlns:a16="http://schemas.microsoft.com/office/drawing/2014/main" id="{FA062A58-F46F-654D-B6C3-8176CF71E7C0}"/>
              </a:ext>
            </a:extLst>
          </p:cNvPr>
          <p:cNvPicPr>
            <a:picLocks noChangeAspect="1"/>
          </p:cNvPicPr>
          <p:nvPr/>
        </p:nvPicPr>
        <p:blipFill>
          <a:blip r:embed="rId5"/>
          <a:stretch>
            <a:fillRect/>
          </a:stretch>
        </p:blipFill>
        <p:spPr>
          <a:xfrm>
            <a:off x="7831313" y="3078374"/>
            <a:ext cx="714495" cy="684725"/>
          </a:xfrm>
          <a:prstGeom prst="rect">
            <a:avLst/>
          </a:prstGeom>
        </p:spPr>
      </p:pic>
      <p:sp>
        <p:nvSpPr>
          <p:cNvPr id="10" name="Rectangle 9">
            <a:extLst>
              <a:ext uri="{FF2B5EF4-FFF2-40B4-BE49-F238E27FC236}">
                <a16:creationId xmlns:a16="http://schemas.microsoft.com/office/drawing/2014/main" id="{B1555261-685F-2D40-AFFF-04F802FB23D4}"/>
              </a:ext>
            </a:extLst>
          </p:cNvPr>
          <p:cNvSpPr/>
          <p:nvPr/>
        </p:nvSpPr>
        <p:spPr>
          <a:xfrm>
            <a:off x="7604567" y="3763098"/>
            <a:ext cx="1171399" cy="415498"/>
          </a:xfrm>
          <a:prstGeom prst="rect">
            <a:avLst/>
          </a:prstGeom>
        </p:spPr>
        <p:txBody>
          <a:bodyPr wrap="square">
            <a:spAutoFit/>
          </a:bodyPr>
          <a:lstStyle/>
          <a:p>
            <a:pPr algn="ctr">
              <a:buClr>
                <a:srgbClr val="FF0000"/>
              </a:buClr>
            </a:pPr>
            <a:r>
              <a:rPr lang="en-GB" sz="1050" dirty="0">
                <a:latin typeface="Constantia" panose="02030602050306030303" pitchFamily="18" charset="0"/>
              </a:rPr>
              <a:t>Put the research in context</a:t>
            </a:r>
            <a:endParaRPr lang="en-US" sz="1050" dirty="0">
              <a:latin typeface="Constantia" panose="02030602050306030303" pitchFamily="18" charset="0"/>
            </a:endParaRPr>
          </a:p>
        </p:txBody>
      </p:sp>
      <p:pic>
        <p:nvPicPr>
          <p:cNvPr id="11" name="Picture 10">
            <a:extLst>
              <a:ext uri="{FF2B5EF4-FFF2-40B4-BE49-F238E27FC236}">
                <a16:creationId xmlns:a16="http://schemas.microsoft.com/office/drawing/2014/main" id="{6C007879-7F85-3449-BE3C-B22999B3A24F}"/>
              </a:ext>
            </a:extLst>
          </p:cNvPr>
          <p:cNvPicPr>
            <a:picLocks noChangeAspect="1"/>
          </p:cNvPicPr>
          <p:nvPr/>
        </p:nvPicPr>
        <p:blipFill>
          <a:blip r:embed="rId6"/>
          <a:stretch>
            <a:fillRect/>
          </a:stretch>
        </p:blipFill>
        <p:spPr>
          <a:xfrm>
            <a:off x="7735188" y="550281"/>
            <a:ext cx="702757" cy="686785"/>
          </a:xfrm>
          <a:prstGeom prst="rect">
            <a:avLst/>
          </a:prstGeom>
        </p:spPr>
      </p:pic>
      <p:sp>
        <p:nvSpPr>
          <p:cNvPr id="12" name="Rectangle 11">
            <a:extLst>
              <a:ext uri="{FF2B5EF4-FFF2-40B4-BE49-F238E27FC236}">
                <a16:creationId xmlns:a16="http://schemas.microsoft.com/office/drawing/2014/main" id="{277E1831-2CA0-2D4C-B048-78FF4924ECB0}"/>
              </a:ext>
            </a:extLst>
          </p:cNvPr>
          <p:cNvSpPr/>
          <p:nvPr/>
        </p:nvSpPr>
        <p:spPr>
          <a:xfrm>
            <a:off x="4835324" y="2560504"/>
            <a:ext cx="1137212" cy="415498"/>
          </a:xfrm>
          <a:prstGeom prst="rect">
            <a:avLst/>
          </a:prstGeom>
        </p:spPr>
        <p:txBody>
          <a:bodyPr wrap="square">
            <a:spAutoFit/>
          </a:bodyPr>
          <a:lstStyle/>
          <a:p>
            <a:pPr algn="ctr">
              <a:buClr>
                <a:srgbClr val="FF0000"/>
              </a:buClr>
            </a:pPr>
            <a:r>
              <a:rPr lang="en-GB" sz="1050" dirty="0">
                <a:latin typeface="Constantia" panose="02030602050306030303" pitchFamily="18" charset="0"/>
              </a:rPr>
              <a:t>Research design and methods?  </a:t>
            </a:r>
            <a:endParaRPr lang="en-US" sz="1050" dirty="0">
              <a:latin typeface="Constantia" panose="02030602050306030303" pitchFamily="18" charset="0"/>
            </a:endParaRPr>
          </a:p>
        </p:txBody>
      </p:sp>
      <p:pic>
        <p:nvPicPr>
          <p:cNvPr id="13" name="Picture 12">
            <a:extLst>
              <a:ext uri="{FF2B5EF4-FFF2-40B4-BE49-F238E27FC236}">
                <a16:creationId xmlns:a16="http://schemas.microsoft.com/office/drawing/2014/main" id="{16961396-3C50-1F43-B83F-4009B8EB5E2E}"/>
              </a:ext>
            </a:extLst>
          </p:cNvPr>
          <p:cNvPicPr>
            <a:picLocks noChangeAspect="1"/>
          </p:cNvPicPr>
          <p:nvPr/>
        </p:nvPicPr>
        <p:blipFill>
          <a:blip r:embed="rId7"/>
          <a:stretch>
            <a:fillRect/>
          </a:stretch>
        </p:blipFill>
        <p:spPr>
          <a:xfrm>
            <a:off x="4965538" y="1733290"/>
            <a:ext cx="786286" cy="769556"/>
          </a:xfrm>
          <a:prstGeom prst="rect">
            <a:avLst/>
          </a:prstGeom>
        </p:spPr>
      </p:pic>
      <p:sp>
        <p:nvSpPr>
          <p:cNvPr id="14" name="Rectangle 13">
            <a:extLst>
              <a:ext uri="{FF2B5EF4-FFF2-40B4-BE49-F238E27FC236}">
                <a16:creationId xmlns:a16="http://schemas.microsoft.com/office/drawing/2014/main" id="{2642ACDE-C2BE-5A47-BA48-3FDF7C7D5702}"/>
              </a:ext>
            </a:extLst>
          </p:cNvPr>
          <p:cNvSpPr/>
          <p:nvPr/>
        </p:nvSpPr>
        <p:spPr>
          <a:xfrm>
            <a:off x="6183658" y="2612592"/>
            <a:ext cx="1151798" cy="415498"/>
          </a:xfrm>
          <a:prstGeom prst="rect">
            <a:avLst/>
          </a:prstGeom>
        </p:spPr>
        <p:txBody>
          <a:bodyPr wrap="square">
            <a:spAutoFit/>
          </a:bodyPr>
          <a:lstStyle/>
          <a:p>
            <a:pPr algn="ctr">
              <a:buClr>
                <a:srgbClr val="FF0000"/>
              </a:buClr>
            </a:pPr>
            <a:r>
              <a:rPr lang="en-GB" sz="1050" dirty="0">
                <a:latin typeface="Constantia" panose="02030602050306030303" pitchFamily="18" charset="0"/>
              </a:rPr>
              <a:t>Contribution to the field?</a:t>
            </a:r>
            <a:endParaRPr lang="en-US" sz="1050" dirty="0">
              <a:latin typeface="Constantia" panose="02030602050306030303" pitchFamily="18" charset="0"/>
            </a:endParaRPr>
          </a:p>
        </p:txBody>
      </p:sp>
      <p:pic>
        <p:nvPicPr>
          <p:cNvPr id="15" name="Picture 14">
            <a:extLst>
              <a:ext uri="{FF2B5EF4-FFF2-40B4-BE49-F238E27FC236}">
                <a16:creationId xmlns:a16="http://schemas.microsoft.com/office/drawing/2014/main" id="{8A3A59A4-1B34-ED4E-88C0-CE770ACDE045}"/>
              </a:ext>
            </a:extLst>
          </p:cNvPr>
          <p:cNvPicPr>
            <a:picLocks noChangeAspect="1"/>
          </p:cNvPicPr>
          <p:nvPr/>
        </p:nvPicPr>
        <p:blipFill>
          <a:blip r:embed="rId8"/>
          <a:stretch>
            <a:fillRect/>
          </a:stretch>
        </p:blipFill>
        <p:spPr>
          <a:xfrm>
            <a:off x="6325945" y="1789326"/>
            <a:ext cx="859040" cy="769556"/>
          </a:xfrm>
          <a:prstGeom prst="rect">
            <a:avLst/>
          </a:prstGeom>
        </p:spPr>
      </p:pic>
      <p:sp>
        <p:nvSpPr>
          <p:cNvPr id="16" name="Rectangle 15">
            <a:extLst>
              <a:ext uri="{FF2B5EF4-FFF2-40B4-BE49-F238E27FC236}">
                <a16:creationId xmlns:a16="http://schemas.microsoft.com/office/drawing/2014/main" id="{5B5C0323-9750-334A-90BA-1EC95824EE81}"/>
              </a:ext>
            </a:extLst>
          </p:cNvPr>
          <p:cNvSpPr/>
          <p:nvPr/>
        </p:nvSpPr>
        <p:spPr>
          <a:xfrm>
            <a:off x="7604567" y="2631272"/>
            <a:ext cx="1179895" cy="415498"/>
          </a:xfrm>
          <a:prstGeom prst="rect">
            <a:avLst/>
          </a:prstGeom>
        </p:spPr>
        <p:txBody>
          <a:bodyPr wrap="square">
            <a:spAutoFit/>
          </a:bodyPr>
          <a:lstStyle/>
          <a:p>
            <a:pPr algn="ctr">
              <a:buClr>
                <a:srgbClr val="FF0000"/>
              </a:buClr>
            </a:pPr>
            <a:r>
              <a:rPr lang="en-GB" sz="1050" dirty="0">
                <a:latin typeface="Constantia" panose="02030602050306030303" pitchFamily="18" charset="0"/>
              </a:rPr>
              <a:t>Who conducted the study? </a:t>
            </a:r>
            <a:endParaRPr lang="en-US" sz="1050" dirty="0">
              <a:latin typeface="Constantia" panose="02030602050306030303" pitchFamily="18" charset="0"/>
            </a:endParaRPr>
          </a:p>
        </p:txBody>
      </p:sp>
      <p:pic>
        <p:nvPicPr>
          <p:cNvPr id="17" name="Picture 16">
            <a:extLst>
              <a:ext uri="{FF2B5EF4-FFF2-40B4-BE49-F238E27FC236}">
                <a16:creationId xmlns:a16="http://schemas.microsoft.com/office/drawing/2014/main" id="{A1C63B77-7FE2-5841-8307-C5A4F2103BA7}"/>
              </a:ext>
            </a:extLst>
          </p:cNvPr>
          <p:cNvPicPr>
            <a:picLocks noChangeAspect="1"/>
          </p:cNvPicPr>
          <p:nvPr/>
        </p:nvPicPr>
        <p:blipFill>
          <a:blip r:embed="rId9"/>
          <a:stretch>
            <a:fillRect/>
          </a:stretch>
        </p:blipFill>
        <p:spPr>
          <a:xfrm>
            <a:off x="7726506" y="1768513"/>
            <a:ext cx="859039" cy="820859"/>
          </a:xfrm>
          <a:prstGeom prst="rect">
            <a:avLst/>
          </a:prstGeom>
        </p:spPr>
      </p:pic>
      <p:sp>
        <p:nvSpPr>
          <p:cNvPr id="18" name="Rectangle 17">
            <a:extLst>
              <a:ext uri="{FF2B5EF4-FFF2-40B4-BE49-F238E27FC236}">
                <a16:creationId xmlns:a16="http://schemas.microsoft.com/office/drawing/2014/main" id="{DF438142-F8CC-A244-8D2D-5E17C7325A70}"/>
              </a:ext>
            </a:extLst>
          </p:cNvPr>
          <p:cNvSpPr/>
          <p:nvPr/>
        </p:nvSpPr>
        <p:spPr>
          <a:xfrm>
            <a:off x="4749999" y="3788789"/>
            <a:ext cx="1502117" cy="415498"/>
          </a:xfrm>
          <a:prstGeom prst="rect">
            <a:avLst/>
          </a:prstGeom>
        </p:spPr>
        <p:txBody>
          <a:bodyPr wrap="square">
            <a:spAutoFit/>
          </a:bodyPr>
          <a:lstStyle/>
          <a:p>
            <a:pPr algn="ctr">
              <a:buClr>
                <a:srgbClr val="FF0000"/>
              </a:buClr>
            </a:pPr>
            <a:r>
              <a:rPr lang="en-GB" sz="1050" dirty="0">
                <a:latin typeface="Constantia" panose="02030602050306030303" pitchFamily="18" charset="0"/>
              </a:rPr>
              <a:t>Who funded the research?</a:t>
            </a:r>
            <a:endParaRPr lang="en-US" sz="1050" dirty="0">
              <a:latin typeface="Constantia" panose="02030602050306030303" pitchFamily="18" charset="0"/>
            </a:endParaRPr>
          </a:p>
        </p:txBody>
      </p:sp>
      <p:pic>
        <p:nvPicPr>
          <p:cNvPr id="19" name="Picture 18">
            <a:extLst>
              <a:ext uri="{FF2B5EF4-FFF2-40B4-BE49-F238E27FC236}">
                <a16:creationId xmlns:a16="http://schemas.microsoft.com/office/drawing/2014/main" id="{9B686576-6804-6840-B034-ABBD1B20655A}"/>
              </a:ext>
            </a:extLst>
          </p:cNvPr>
          <p:cNvPicPr>
            <a:picLocks noChangeAspect="1"/>
          </p:cNvPicPr>
          <p:nvPr/>
        </p:nvPicPr>
        <p:blipFill>
          <a:blip r:embed="rId10"/>
          <a:stretch>
            <a:fillRect/>
          </a:stretch>
        </p:blipFill>
        <p:spPr>
          <a:xfrm>
            <a:off x="6386713" y="3023688"/>
            <a:ext cx="814727" cy="782138"/>
          </a:xfrm>
          <a:prstGeom prst="rect">
            <a:avLst/>
          </a:prstGeom>
        </p:spPr>
      </p:pic>
      <p:pic>
        <p:nvPicPr>
          <p:cNvPr id="20" name="Picture 19">
            <a:extLst>
              <a:ext uri="{FF2B5EF4-FFF2-40B4-BE49-F238E27FC236}">
                <a16:creationId xmlns:a16="http://schemas.microsoft.com/office/drawing/2014/main" id="{3891761F-9444-3649-90A0-0A9132B8B7B4}"/>
              </a:ext>
            </a:extLst>
          </p:cNvPr>
          <p:cNvPicPr>
            <a:picLocks noChangeAspect="1"/>
          </p:cNvPicPr>
          <p:nvPr/>
        </p:nvPicPr>
        <p:blipFill>
          <a:blip r:embed="rId11"/>
          <a:stretch>
            <a:fillRect/>
          </a:stretch>
        </p:blipFill>
        <p:spPr>
          <a:xfrm>
            <a:off x="5060929" y="2993215"/>
            <a:ext cx="774041" cy="807695"/>
          </a:xfrm>
          <a:prstGeom prst="rect">
            <a:avLst/>
          </a:prstGeom>
        </p:spPr>
      </p:pic>
      <p:sp>
        <p:nvSpPr>
          <p:cNvPr id="21" name="Rectangle 20">
            <a:extLst>
              <a:ext uri="{FF2B5EF4-FFF2-40B4-BE49-F238E27FC236}">
                <a16:creationId xmlns:a16="http://schemas.microsoft.com/office/drawing/2014/main" id="{252A8A16-98E6-4544-AC4C-E9F61F0EDD36}"/>
              </a:ext>
            </a:extLst>
          </p:cNvPr>
          <p:cNvSpPr/>
          <p:nvPr/>
        </p:nvSpPr>
        <p:spPr>
          <a:xfrm>
            <a:off x="4749998" y="1288810"/>
            <a:ext cx="1269221" cy="415498"/>
          </a:xfrm>
          <a:prstGeom prst="rect">
            <a:avLst/>
          </a:prstGeom>
        </p:spPr>
        <p:txBody>
          <a:bodyPr wrap="square">
            <a:spAutoFit/>
          </a:bodyPr>
          <a:lstStyle/>
          <a:p>
            <a:pPr algn="ctr">
              <a:buClr>
                <a:srgbClr val="FF0000"/>
              </a:buClr>
            </a:pPr>
            <a:r>
              <a:rPr lang="en-US" sz="1050" dirty="0">
                <a:latin typeface="Constantia" panose="02030602050306030303" pitchFamily="18" charset="0"/>
              </a:rPr>
              <a:t>Is the study peer-reviewed?</a:t>
            </a:r>
          </a:p>
        </p:txBody>
      </p:sp>
    </p:spTree>
    <p:extLst>
      <p:ext uri="{BB962C8B-B14F-4D97-AF65-F5344CB8AC3E}">
        <p14:creationId xmlns:p14="http://schemas.microsoft.com/office/powerpoint/2010/main" val="38237540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DD46C-E499-E04F-B5EF-53B759500BD8}"/>
              </a:ext>
            </a:extLst>
          </p:cNvPr>
          <p:cNvSpPr>
            <a:spLocks noGrp="1"/>
          </p:cNvSpPr>
          <p:nvPr>
            <p:ph type="title"/>
          </p:nvPr>
        </p:nvSpPr>
        <p:spPr>
          <a:xfrm>
            <a:off x="605524" y="1330885"/>
            <a:ext cx="4738987" cy="1090538"/>
          </a:xfrm>
        </p:spPr>
        <p:txBody>
          <a:bodyPr>
            <a:normAutofit/>
          </a:bodyPr>
          <a:lstStyle/>
          <a:p>
            <a:r>
              <a:rPr lang="en-US" sz="2700" b="1" dirty="0">
                <a:solidFill>
                  <a:srgbClr val="000000"/>
                </a:solidFill>
                <a:latin typeface="Lato" panose="020F0502020204030203" pitchFamily="34" charset="0"/>
                <a:ea typeface="Lato" panose="020F0502020204030203" pitchFamily="34" charset="0"/>
                <a:cs typeface="Lato" panose="020F0502020204030203" pitchFamily="34" charset="0"/>
              </a:rPr>
              <a:t>Traditional ways are still valid!</a:t>
            </a:r>
          </a:p>
        </p:txBody>
      </p:sp>
      <p:sp>
        <p:nvSpPr>
          <p:cNvPr id="3" name="Content Placeholder 2">
            <a:extLst>
              <a:ext uri="{FF2B5EF4-FFF2-40B4-BE49-F238E27FC236}">
                <a16:creationId xmlns:a16="http://schemas.microsoft.com/office/drawing/2014/main" id="{EFC2596C-B464-B244-97B0-EBD315EF46C1}"/>
              </a:ext>
            </a:extLst>
          </p:cNvPr>
          <p:cNvSpPr>
            <a:spLocks noGrp="1"/>
          </p:cNvSpPr>
          <p:nvPr>
            <p:ph idx="1"/>
          </p:nvPr>
        </p:nvSpPr>
        <p:spPr>
          <a:xfrm>
            <a:off x="605524" y="2421423"/>
            <a:ext cx="5270490" cy="2504660"/>
          </a:xfrm>
        </p:spPr>
        <p:txBody>
          <a:bodyPr anchor="ctr">
            <a:normAutofit lnSpcReduction="10000"/>
          </a:bodyPr>
          <a:lstStyle/>
          <a:p>
            <a:pPr>
              <a:buClr>
                <a:srgbClr val="FF0000"/>
              </a:buClr>
              <a:buFont typeface="Wingdings" pitchFamily="2" charset="2"/>
              <a:buChar char="ü"/>
            </a:pPr>
            <a:endParaRPr lang="en-GB" sz="1500" b="1" dirty="0">
              <a:solidFill>
                <a:srgbClr val="000000"/>
              </a:solidFill>
              <a:latin typeface="Lato" panose="020F0502020204030203" pitchFamily="34" charset="0"/>
              <a:ea typeface="Lato" panose="020F0502020204030203" pitchFamily="34" charset="0"/>
              <a:cs typeface="Lato" panose="020F0502020204030203" pitchFamily="34" charset="0"/>
            </a:endParaRPr>
          </a:p>
          <a:p>
            <a:pPr marL="0">
              <a:buClr>
                <a:srgbClr val="FF0000"/>
              </a:buClr>
              <a:buFont typeface="Wingdings" pitchFamily="2" charset="2"/>
              <a:buChar char="ü"/>
            </a:pPr>
            <a:endParaRPr lang="en-GB" sz="1500" b="1" dirty="0">
              <a:solidFill>
                <a:srgbClr val="000000"/>
              </a:solidFill>
              <a:latin typeface="Lato" panose="020F0502020204030203" pitchFamily="34" charset="0"/>
              <a:ea typeface="Lato" panose="020F0502020204030203" pitchFamily="34" charset="0"/>
              <a:cs typeface="Lato" panose="020F0502020204030203" pitchFamily="34" charset="0"/>
            </a:endParaRPr>
          </a:p>
          <a:p>
            <a:pPr marL="0">
              <a:buClr>
                <a:srgbClr val="FF0000"/>
              </a:buClr>
              <a:buFont typeface="Wingdings" pitchFamily="2" charset="2"/>
              <a:buChar char="ü"/>
            </a:pPr>
            <a:r>
              <a:rPr lang="en-GB" sz="1500" b="1" dirty="0">
                <a:solidFill>
                  <a:srgbClr val="000000"/>
                </a:solidFill>
                <a:latin typeface="Lato" panose="020F0502020204030203" pitchFamily="34" charset="0"/>
                <a:ea typeface="Lato" panose="020F0502020204030203" pitchFamily="34" charset="0"/>
                <a:cs typeface="Lato" panose="020F0502020204030203" pitchFamily="34" charset="0"/>
              </a:rPr>
              <a:t>Use e-mails and phone calls to fact-check. </a:t>
            </a:r>
            <a:br>
              <a:rPr lang="en-GB" sz="1500" b="1" dirty="0">
                <a:solidFill>
                  <a:srgbClr val="000000"/>
                </a:solidFill>
                <a:latin typeface="Lato" panose="020F0502020204030203" pitchFamily="34" charset="0"/>
                <a:ea typeface="Lato" panose="020F0502020204030203" pitchFamily="34" charset="0"/>
                <a:cs typeface="Lato" panose="020F0502020204030203" pitchFamily="34" charset="0"/>
              </a:rPr>
            </a:br>
            <a:r>
              <a:rPr lang="en-GB" sz="1500" dirty="0">
                <a:solidFill>
                  <a:srgbClr val="000000"/>
                </a:solidFill>
                <a:latin typeface="Lato" panose="020F0502020204030203" pitchFamily="34" charset="0"/>
                <a:ea typeface="Lato" panose="020F0502020204030203" pitchFamily="34" charset="0"/>
                <a:cs typeface="Lato" panose="020F0502020204030203" pitchFamily="34" charset="0"/>
              </a:rPr>
              <a:t>Sometimes the only and the best way to check the fact is to get in contact directly with the source.</a:t>
            </a:r>
          </a:p>
          <a:p>
            <a:pPr marL="0">
              <a:buClr>
                <a:srgbClr val="FF0000"/>
              </a:buClr>
              <a:buFont typeface="Wingdings" pitchFamily="2" charset="2"/>
              <a:buChar char="ü"/>
            </a:pPr>
            <a:endParaRPr lang="en-GB" sz="1500" dirty="0">
              <a:solidFill>
                <a:srgbClr val="000000"/>
              </a:solidFill>
              <a:latin typeface="Lato" panose="020F0502020204030203" pitchFamily="34" charset="0"/>
              <a:ea typeface="Lato" panose="020F0502020204030203" pitchFamily="34" charset="0"/>
              <a:cs typeface="Lato" panose="020F0502020204030203" pitchFamily="34" charset="0"/>
            </a:endParaRPr>
          </a:p>
          <a:p>
            <a:pPr marL="0">
              <a:buClr>
                <a:srgbClr val="FF0000"/>
              </a:buClr>
              <a:buFont typeface="Wingdings" pitchFamily="2" charset="2"/>
              <a:buChar char="ü"/>
            </a:pPr>
            <a:r>
              <a:rPr lang="en-GB" sz="1500" b="1" dirty="0">
                <a:solidFill>
                  <a:srgbClr val="000000"/>
                </a:solidFill>
                <a:latin typeface="Lato" panose="020F0502020204030203" pitchFamily="34" charset="0"/>
                <a:ea typeface="Lato" panose="020F0502020204030203" pitchFamily="34" charset="0"/>
                <a:cs typeface="Lato" panose="020F0502020204030203" pitchFamily="34" charset="0"/>
              </a:rPr>
              <a:t>Other traditional fact-check resources: </a:t>
            </a:r>
            <a:br>
              <a:rPr lang="en-GB" sz="1500" b="1" dirty="0">
                <a:solidFill>
                  <a:srgbClr val="000000"/>
                </a:solidFill>
                <a:latin typeface="Lato" panose="020F0502020204030203" pitchFamily="34" charset="0"/>
                <a:ea typeface="Lato" panose="020F0502020204030203" pitchFamily="34" charset="0"/>
                <a:cs typeface="Lato" panose="020F0502020204030203" pitchFamily="34" charset="0"/>
              </a:rPr>
            </a:br>
            <a:r>
              <a:rPr lang="en-GB" sz="1500" dirty="0">
                <a:solidFill>
                  <a:srgbClr val="000000"/>
                </a:solidFill>
                <a:latin typeface="Lato" panose="020F0502020204030203" pitchFamily="34" charset="0"/>
                <a:ea typeface="Lato" panose="020F0502020204030203" pitchFamily="34" charset="0"/>
                <a:cs typeface="Lato" panose="020F0502020204030203" pitchFamily="34" charset="0"/>
              </a:rPr>
              <a:t>Libraries, subject databases, dictionaries, review articles, scholarly publications, press releases, etc…</a:t>
            </a:r>
            <a:r>
              <a:rPr lang="en-US" sz="1500" dirty="0">
                <a:solidFill>
                  <a:srgbClr val="000000"/>
                </a:solidFill>
                <a:latin typeface="Lato" panose="020F0502020204030203" pitchFamily="34" charset="0"/>
                <a:ea typeface="Lato" panose="020F0502020204030203" pitchFamily="34" charset="0"/>
                <a:cs typeface="Lato" panose="020F0502020204030203" pitchFamily="34" charset="0"/>
              </a:rPr>
              <a:t> </a:t>
            </a:r>
            <a:endParaRPr lang="en-GB" sz="1500" dirty="0">
              <a:solidFill>
                <a:srgbClr val="000000"/>
              </a:solidFill>
              <a:latin typeface="Lato" panose="020F0502020204030203" pitchFamily="34" charset="0"/>
              <a:ea typeface="Lato" panose="020F0502020204030203" pitchFamily="34" charset="0"/>
              <a:cs typeface="Lato" panose="020F0502020204030203" pitchFamily="34" charset="0"/>
            </a:endParaRPr>
          </a:p>
          <a:p>
            <a:endParaRPr lang="en-GB" sz="1500" dirty="0">
              <a:solidFill>
                <a:srgbClr val="000000"/>
              </a:solidFill>
              <a:latin typeface="Lato" panose="020F0502020204030203" pitchFamily="34" charset="0"/>
              <a:ea typeface="Lato" panose="020F0502020204030203" pitchFamily="34" charset="0"/>
              <a:cs typeface="Lato" panose="020F0502020204030203" pitchFamily="34" charset="0"/>
            </a:endParaRPr>
          </a:p>
          <a:p>
            <a:endParaRPr lang="en-GB" sz="1500" dirty="0">
              <a:solidFill>
                <a:srgbClr val="000000"/>
              </a:solidFill>
              <a:latin typeface="Lato" panose="020F0502020204030203" pitchFamily="34" charset="0"/>
              <a:ea typeface="Lato" panose="020F0502020204030203" pitchFamily="34" charset="0"/>
              <a:cs typeface="Lato" panose="020F0502020204030203" pitchFamily="34" charset="0"/>
            </a:endParaRPr>
          </a:p>
          <a:p>
            <a:endParaRPr lang="en-US" sz="1500" dirty="0">
              <a:solidFill>
                <a:srgbClr val="000000"/>
              </a:solidFill>
              <a:latin typeface="Lato" panose="020F0502020204030203" pitchFamily="34" charset="0"/>
              <a:ea typeface="Lato" panose="020F0502020204030203" pitchFamily="34" charset="0"/>
              <a:cs typeface="Lato" panose="020F0502020204030203" pitchFamily="34" charset="0"/>
            </a:endParaRPr>
          </a:p>
        </p:txBody>
      </p:sp>
      <p:pic>
        <p:nvPicPr>
          <p:cNvPr id="15" name="Picture 14" descr="Logo, company name&#10;&#10;Description automatically generated">
            <a:extLst>
              <a:ext uri="{FF2B5EF4-FFF2-40B4-BE49-F238E27FC236}">
                <a16:creationId xmlns:a16="http://schemas.microsoft.com/office/drawing/2014/main" id="{C1D28641-0FAA-CA42-A080-6F5569ED2D2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69884" y="507183"/>
            <a:ext cx="2404379" cy="1124047"/>
          </a:xfrm>
          <a:prstGeom prst="rect">
            <a:avLst/>
          </a:prstGeom>
        </p:spPr>
      </p:pic>
      <p:pic>
        <p:nvPicPr>
          <p:cNvPr id="11" name="Picture 10" descr="Logo&#10;&#10;Description automatically generated">
            <a:extLst>
              <a:ext uri="{FF2B5EF4-FFF2-40B4-BE49-F238E27FC236}">
                <a16:creationId xmlns:a16="http://schemas.microsoft.com/office/drawing/2014/main" id="{5463D3E0-FDD2-1F4C-A841-1034BCC372FE}"/>
              </a:ext>
            </a:extLst>
          </p:cNvPr>
          <p:cNvPicPr>
            <a:picLocks noChangeAspect="1"/>
          </p:cNvPicPr>
          <p:nvPr/>
        </p:nvPicPr>
        <p:blipFill>
          <a:blip r:embed="rId4"/>
          <a:stretch>
            <a:fillRect/>
          </a:stretch>
        </p:blipFill>
        <p:spPr>
          <a:xfrm>
            <a:off x="6642598" y="1881780"/>
            <a:ext cx="2331665" cy="1221348"/>
          </a:xfrm>
          <a:prstGeom prst="rect">
            <a:avLst/>
          </a:prstGeom>
        </p:spPr>
      </p:pic>
      <p:pic>
        <p:nvPicPr>
          <p:cNvPr id="13" name="Picture 12" descr="A picture containing text, clipart&#10;&#10;Description automatically generated">
            <a:extLst>
              <a:ext uri="{FF2B5EF4-FFF2-40B4-BE49-F238E27FC236}">
                <a16:creationId xmlns:a16="http://schemas.microsoft.com/office/drawing/2014/main" id="{C29D6EB1-B53B-7B47-BD1B-F404D26E3ED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14389" y="3366901"/>
            <a:ext cx="2074029" cy="394066"/>
          </a:xfrm>
          <a:prstGeom prst="rect">
            <a:avLst/>
          </a:prstGeom>
        </p:spPr>
      </p:pic>
      <p:sp>
        <p:nvSpPr>
          <p:cNvPr id="4" name="Rectangle 3">
            <a:extLst>
              <a:ext uri="{FF2B5EF4-FFF2-40B4-BE49-F238E27FC236}">
                <a16:creationId xmlns:a16="http://schemas.microsoft.com/office/drawing/2014/main" id="{20A34391-17C3-6240-A215-3DAFB8DF49C2}"/>
              </a:ext>
            </a:extLst>
          </p:cNvPr>
          <p:cNvSpPr/>
          <p:nvPr/>
        </p:nvSpPr>
        <p:spPr>
          <a:xfrm>
            <a:off x="605524" y="592221"/>
            <a:ext cx="5349100" cy="738664"/>
          </a:xfrm>
          <a:prstGeom prst="rect">
            <a:avLst/>
          </a:prstGeom>
        </p:spPr>
        <p:txBody>
          <a:bodyPr wrap="square">
            <a:spAutoFit/>
          </a:bodyPr>
          <a:lstStyle/>
          <a:p>
            <a:pPr>
              <a:spcAft>
                <a:spcPts val="450"/>
              </a:spcAft>
              <a:buClr>
                <a:srgbClr val="FF0000"/>
              </a:buClr>
              <a:buFont typeface="Wingdings" pitchFamily="2" charset="2"/>
              <a:buChar char="ü"/>
            </a:pPr>
            <a:r>
              <a:rPr lang="en-US" b="1" dirty="0">
                <a:latin typeface="Lato" panose="020F0502020204030203" pitchFamily="34" charset="0"/>
                <a:ea typeface="Lato" panose="020F0502020204030203" pitchFamily="34" charset="0"/>
                <a:cs typeface="Lato" panose="020F0502020204030203" pitchFamily="34" charset="0"/>
              </a:rPr>
              <a:t>Check the facts! </a:t>
            </a:r>
            <a:r>
              <a:rPr lang="en-US" dirty="0">
                <a:latin typeface="Lato" panose="020F0502020204030203" pitchFamily="34" charset="0"/>
                <a:ea typeface="Lato" panose="020F0502020204030203" pitchFamily="34" charset="0"/>
                <a:cs typeface="Lato" panose="020F0502020204030203" pitchFamily="34" charset="0"/>
              </a:rPr>
              <a:t>There can be a multiple-ways to check and verify your information, including technology-based choices or traditional ways. </a:t>
            </a:r>
          </a:p>
        </p:txBody>
      </p:sp>
    </p:spTree>
    <p:extLst>
      <p:ext uri="{BB962C8B-B14F-4D97-AF65-F5344CB8AC3E}">
        <p14:creationId xmlns:p14="http://schemas.microsoft.com/office/powerpoint/2010/main" val="3261391252"/>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1589</TotalTime>
  <Words>3833</Words>
  <Application>Microsoft Macintosh PowerPoint</Application>
  <PresentationFormat>On-screen Show (16:9)</PresentationFormat>
  <Paragraphs>188</Paragraphs>
  <Slides>23</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Lato</vt:lpstr>
      <vt:lpstr>Arial</vt:lpstr>
      <vt:lpstr>Wingdings</vt:lpstr>
      <vt:lpstr>Constantia</vt:lpstr>
      <vt:lpstr>Courier New</vt:lpstr>
      <vt:lpstr>Simple Light</vt:lpstr>
      <vt:lpstr>Science Communication  Opportunities and Challenges of Rapidly Changing World</vt:lpstr>
      <vt:lpstr>Issues to be discussed:</vt:lpstr>
      <vt:lpstr>3. Guidelines for science reporting</vt:lpstr>
      <vt:lpstr>PowerPoint Presentation</vt:lpstr>
      <vt:lpstr>       Spotting a science story worth covering</vt:lpstr>
      <vt:lpstr>PowerPoint Presentation</vt:lpstr>
      <vt:lpstr>PowerPoint Presentation</vt:lpstr>
      <vt:lpstr>I’ve found the story!  What’s next? </vt:lpstr>
      <vt:lpstr>Traditional ways are still valid!</vt:lpstr>
      <vt:lpstr>     Telling the story</vt:lpstr>
      <vt:lpstr>Educating and empowering audiences through socially responsible news coverage:</vt:lpstr>
      <vt:lpstr>PowerPoint Presentation</vt:lpstr>
      <vt:lpstr>  Science news for public good:  bridging the gap between journalists, scientists and public</vt:lpstr>
      <vt:lpstr>PowerPoint Presentation</vt:lpstr>
      <vt:lpstr>PowerPoint Presentation</vt:lpstr>
      <vt:lpstr>    Journalistic qualities and personal characteristics in science reporting</vt:lpstr>
      <vt:lpstr>PowerPoint Presentation</vt:lpstr>
      <vt:lpstr>     Covering science in times of change and crisis</vt:lpstr>
      <vt:lpstr>PowerPoint Presentation</vt:lpstr>
      <vt:lpstr>PowerPoint Presentation</vt:lpstr>
      <vt:lpstr>So, what is you story and how are you going to tell it?  INDIVIDUAL ASSIGNMENT</vt:lpstr>
      <vt:lpstr>Readings and other related materials: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Public Risk Perception Dealing with Public Polarization and Resistance in the Momentum of Global Crisis</dc:title>
  <cp:lastModifiedBy>Debora Lucque</cp:lastModifiedBy>
  <cp:revision>29</cp:revision>
  <dcterms:modified xsi:type="dcterms:W3CDTF">2022-05-06T20:40:38Z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1266431</vt:lpwstr>
  </property>
  <property fmtid="{D5CDD505-2E9C-101B-9397-08002B2CF9AE}" name="NXPowerLiteSettings" pid="3">
    <vt:lpwstr>F7000400038000</vt:lpwstr>
  </property>
  <property fmtid="{D5CDD505-2E9C-101B-9397-08002B2CF9AE}" name="NXPowerLiteVersion" pid="4">
    <vt:lpwstr>S9.1.4</vt:lpwstr>
  </property>
</Properties>
</file>