
<file path=[Content_Types].xml><?xml version="1.0" encoding="utf-8"?>
<Types xmlns="http://schemas.openxmlformats.org/package/2006/content-types">
  <Default ContentType="application/x-fontdata" Extension="fntdata"/>
  <Default ContentType="image/jpeg" Extension="jpeg"/>
  <Default ContentType="image/jpeg" Extension="jpg"/>
  <Default ContentType="image/png" Extension="png"/>
  <Default ContentType="application/vnd.openxmlformats-package.relationships+xml" Extension="rels"/>
  <Default ContentType="image/svg+xml" Extension="svg"/>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0"/>
  </p:notesMasterIdLst>
  <p:sldIdLst>
    <p:sldId id="256" r:id="rId2"/>
    <p:sldId id="258" r:id="rId3"/>
    <p:sldId id="274" r:id="rId4"/>
    <p:sldId id="275" r:id="rId5"/>
    <p:sldId id="276" r:id="rId6"/>
    <p:sldId id="277" r:id="rId7"/>
    <p:sldId id="281" r:id="rId8"/>
    <p:sldId id="319" r:id="rId9"/>
    <p:sldId id="310" r:id="rId10"/>
    <p:sldId id="315" r:id="rId11"/>
    <p:sldId id="280" r:id="rId12"/>
    <p:sldId id="318" r:id="rId13"/>
    <p:sldId id="316" r:id="rId14"/>
    <p:sldId id="313" r:id="rId15"/>
    <p:sldId id="320" r:id="rId16"/>
    <p:sldId id="326" r:id="rId17"/>
    <p:sldId id="301" r:id="rId18"/>
    <p:sldId id="340" r:id="rId19"/>
    <p:sldId id="341" r:id="rId20"/>
    <p:sldId id="327" r:id="rId21"/>
    <p:sldId id="328" r:id="rId22"/>
    <p:sldId id="329" r:id="rId23"/>
    <p:sldId id="330" r:id="rId24"/>
    <p:sldId id="331" r:id="rId25"/>
    <p:sldId id="321" r:id="rId26"/>
    <p:sldId id="332" r:id="rId27"/>
    <p:sldId id="279" r:id="rId28"/>
    <p:sldId id="322" r:id="rId29"/>
    <p:sldId id="333" r:id="rId30"/>
    <p:sldId id="334" r:id="rId31"/>
    <p:sldId id="288" r:id="rId32"/>
    <p:sldId id="335" r:id="rId33"/>
    <p:sldId id="336" r:id="rId34"/>
    <p:sldId id="282" r:id="rId35"/>
    <p:sldId id="337" r:id="rId36"/>
    <p:sldId id="325" r:id="rId37"/>
    <p:sldId id="338" r:id="rId38"/>
    <p:sldId id="339" r:id="rId39"/>
  </p:sldIdLst>
  <p:sldSz cx="9144000" cy="5143500" type="screen16x9"/>
  <p:notesSz cx="6858000" cy="9144000"/>
  <p:embeddedFontLst>
    <p:embeddedFont>
      <p:font typeface="Constantia" panose="02030602050306030303" pitchFamily="18"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Lato" panose="020F050202020403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39" d="100"/>
          <a:sy n="139" d="100"/>
        </p:scale>
        <p:origin x="84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heguardian.com/world/2020/apr/22/microplastics-found-for-first-time-in-antarctic-ice-where-krill-source-food"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smithsonianmag.com/arts-culture/evolution-world-tour-the-cradle-of-humankind-south-africa-5940184/" TargetMode="External"/><Relationship Id="rId5" Type="http://schemas.openxmlformats.org/officeDocument/2006/relationships/hyperlink" Target="https://science.sciencemag.org/content/368/6486/eaaw7293" TargetMode="External"/><Relationship Id="rId4" Type="http://schemas.openxmlformats.org/officeDocument/2006/relationships/hyperlink" Target="https://www.britannica.com/science/orthogenesi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oynter.org/abou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mailto:truthometer@politifact.co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mayoclinicproceedings.org/article/S0025-6196(20)30841-7/fulltext#bib1"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www.mayoclinicproceedings.org/article/S0025-6196(20)30841-7/fulltext#bib2"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discovermagazine.com/1997/feb/givingbirthtogal1056" TargetMode="External"/><Relationship Id="rId7" Type="http://schemas.openxmlformats.org/officeDocument/2006/relationships/hyperlink" Target="https://www.marciabartusiak.com/uploads/8/5/8/9/8589314/beyond_big_bang.pdf"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www.marciabartusiak.com/uploads/8/5/8/9/8589314/universe_surprises.pdf" TargetMode="External"/><Relationship Id="rId5" Type="http://schemas.openxmlformats.org/officeDocument/2006/relationships/hyperlink" Target="https://www.marciabartusiak.com/uploads/8/5/8/9/8589314/xrays_expose_sky.pdf" TargetMode="External"/><Relationship Id="rId4" Type="http://schemas.openxmlformats.org/officeDocument/2006/relationships/hyperlink" Target="https://www.marciabartusiak.com/uploads/8/5/8/9/8589314/eye_on_stars.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o.nature.com/2Dk1L6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a long time the question why media and scientists can not easily get along in working together for public good was discussed. </a:t>
            </a:r>
          </a:p>
          <a:p>
            <a:r>
              <a:rPr lang="en-US" dirty="0"/>
              <a:t>And a number of conditions </a:t>
            </a:r>
            <a:r>
              <a:rPr lang="en-US" dirty="0" err="1"/>
              <a:t>excists</a:t>
            </a:r>
            <a:r>
              <a:rPr lang="en-US" dirty="0"/>
              <a:t> why this is the case. </a:t>
            </a:r>
          </a:p>
          <a:p>
            <a:endParaRPr lang="en-US" sz="1200" dirty="0">
              <a:latin typeface="Constantia" panose="02030602050306030303" pitchFamily="18" charset="0"/>
            </a:endParaRPr>
          </a:p>
          <a:p>
            <a:r>
              <a:rPr lang="en-US" sz="1200" dirty="0">
                <a:latin typeface="Constantia" panose="02030602050306030303" pitchFamily="18" charset="0"/>
              </a:rPr>
              <a:t>A</a:t>
            </a:r>
            <a:r>
              <a:rPr lang="en-US" sz="1200" b="0" i="0" dirty="0">
                <a:effectLst/>
                <a:latin typeface="Constantia" panose="02030602050306030303" pitchFamily="18" charset="0"/>
              </a:rPr>
              <a:t> majority of scientists from </a:t>
            </a:r>
            <a:r>
              <a:rPr lang="en-US" dirty="0">
                <a:latin typeface="Constantia" panose="02030602050306030303" pitchFamily="18" charset="0"/>
              </a:rPr>
              <a:t>American Association for Advancement of Science</a:t>
            </a:r>
            <a:r>
              <a:rPr lang="en-US" sz="1200" b="0" i="0" dirty="0">
                <a:effectLst/>
                <a:latin typeface="Constantia" panose="02030602050306030303" pitchFamily="18" charset="0"/>
              </a:rPr>
              <a:t> say it is </a:t>
            </a:r>
            <a:r>
              <a:rPr lang="en-US" sz="1200" b="1" i="0" dirty="0">
                <a:effectLst/>
                <a:latin typeface="Constantia" panose="02030602050306030303" pitchFamily="18" charset="0"/>
              </a:rPr>
              <a:t>not too or not at all important for career advancement to have their research covered in the news </a:t>
            </a:r>
            <a:r>
              <a:rPr lang="en-US" sz="1200" b="0" i="0" dirty="0">
                <a:effectLst/>
                <a:latin typeface="Constantia" panose="02030602050306030303" pitchFamily="18" charset="0"/>
              </a:rPr>
              <a:t>(56%), and 77% say it is not too or not at all important for career advancement to promote their findings on social media.</a:t>
            </a:r>
          </a:p>
          <a:p>
            <a:endParaRPr lang="en-US" sz="1200" b="0" i="0" dirty="0">
              <a:effectLst/>
              <a:latin typeface="Constantia" panose="02030602050306030303" pitchFamily="18" charset="0"/>
            </a:endParaRPr>
          </a:p>
          <a:p>
            <a:r>
              <a:rPr lang="en-US" sz="1200" i="0" dirty="0">
                <a:effectLst/>
                <a:latin typeface="Constantia" panose="02030602050306030303" pitchFamily="18" charset="0"/>
              </a:rPr>
              <a:t>However, </a:t>
            </a:r>
            <a:r>
              <a:rPr lang="en-US" sz="1200" b="0" i="0" dirty="0">
                <a:effectLst/>
                <a:latin typeface="Constantia" panose="02030602050306030303" pitchFamily="18" charset="0"/>
              </a:rPr>
              <a:t>43% of AAAS scientists say it is important or very important for scientists in their specialty to get coverage of their work in news media, up from 37% who said that in a 2009 survey.  </a:t>
            </a:r>
          </a:p>
          <a:p>
            <a:endParaRPr lang="en-US" sz="1200" b="0" i="0" dirty="0">
              <a:effectLst/>
              <a:latin typeface="Constantia" panose="02030602050306030303" pitchFamily="18" charset="0"/>
            </a:endParaRPr>
          </a:p>
          <a:p>
            <a:r>
              <a:rPr lang="en-US" sz="1200" i="0" dirty="0">
                <a:effectLst/>
                <a:latin typeface="Constantia" panose="02030602050306030303" pitchFamily="18" charset="0"/>
              </a:rPr>
              <a:t>Besides, </a:t>
            </a:r>
            <a:r>
              <a:rPr lang="en-US" sz="1200" b="1" i="0" dirty="0">
                <a:effectLst/>
                <a:latin typeface="Constantia" panose="02030602050306030303" pitchFamily="18" charset="0"/>
              </a:rPr>
              <a:t>most scientists believe that science news coverage can pose problems for science: </a:t>
            </a:r>
            <a:r>
              <a:rPr lang="en-US" sz="1200" b="0" i="0" dirty="0">
                <a:effectLst/>
                <a:latin typeface="Constantia" panose="02030602050306030303" pitchFamily="18" charset="0"/>
              </a:rPr>
              <a:t>79% of scientists believe it is a major problem for science that news reports don’t distinguish between well-founded and not well-founded scientific findings. </a:t>
            </a:r>
          </a:p>
          <a:p>
            <a:endParaRPr lang="en-US" dirty="0"/>
          </a:p>
        </p:txBody>
      </p:sp>
      <p:sp>
        <p:nvSpPr>
          <p:cNvPr id="4" name="Slide Number Placeholder 3"/>
          <p:cNvSpPr>
            <a:spLocks noGrp="1"/>
          </p:cNvSpPr>
          <p:nvPr>
            <p:ph type="sldNum" sz="quarter" idx="5"/>
          </p:nvPr>
        </p:nvSpPr>
        <p:spPr/>
        <p:txBody>
          <a:bodyPr/>
          <a:lstStyle/>
          <a:p>
            <a:fld id="{FEDEC40E-FDEF-B44D-8197-36AE7579FFEE}" type="slidenum">
              <a:rPr lang="en-US" smtClean="0"/>
              <a:t>14</a:t>
            </a:fld>
            <a:endParaRPr lang="en-US"/>
          </a:p>
        </p:txBody>
      </p:sp>
    </p:spTree>
    <p:extLst>
      <p:ext uri="{BB962C8B-B14F-4D97-AF65-F5344CB8AC3E}">
        <p14:creationId xmlns:p14="http://schemas.microsoft.com/office/powerpoint/2010/main" val="129681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Many are referring to the science journalism as a “game of broken telephone” and for sure we do have a number of examples which in many cases prove it. </a:t>
            </a:r>
          </a:p>
          <a:p>
            <a:pPr marL="171450" indent="-171450">
              <a:buFontTx/>
              <a:buChar char="-"/>
            </a:pPr>
            <a:endParaRPr lang="en-US" dirty="0"/>
          </a:p>
          <a:p>
            <a:pPr marL="171450" indent="-171450">
              <a:buFontTx/>
              <a:buChar char="-"/>
            </a:pPr>
            <a:r>
              <a:rPr lang="en-US" dirty="0"/>
              <a:t>For instance, in 2018 group of scientists from the USA published their research paper </a:t>
            </a:r>
            <a:r>
              <a:rPr lang="en-US" b="1" dirty="0"/>
              <a:t>“Experience with anonymous interactions reduces intuitive cooperation”. </a:t>
            </a:r>
            <a:r>
              <a:rPr lang="en-US" dirty="0"/>
              <a:t>The paper presents their research where they investigated </a:t>
            </a:r>
            <a:r>
              <a:rPr lang="en-US" b="1" dirty="0"/>
              <a:t>how people make decisions about donating their money to different causes</a:t>
            </a:r>
            <a:r>
              <a:rPr lang="en-US" dirty="0"/>
              <a:t>. They followed the methodology of </a:t>
            </a:r>
            <a:r>
              <a:rPr lang="en-US" sz="1200" b="1" i="0" kern="1200" dirty="0">
                <a:solidFill>
                  <a:schemeClr val="tx1"/>
                </a:solidFill>
                <a:effectLst/>
                <a:latin typeface="+mn-lt"/>
                <a:ea typeface="+mn-ea"/>
                <a:cs typeface="+mn-cs"/>
              </a:rPr>
              <a:t>Dictator Game and Trust Game</a:t>
            </a:r>
            <a:r>
              <a:rPr lang="en-US" sz="1200" b="0" i="0" kern="1200" dirty="0">
                <a:solidFill>
                  <a:schemeClr val="tx1"/>
                </a:solidFill>
                <a:effectLst/>
                <a:latin typeface="+mn-lt"/>
                <a:ea typeface="+mn-ea"/>
                <a:cs typeface="+mn-cs"/>
              </a:rPr>
              <a:t>. 276 </a:t>
            </a:r>
            <a:r>
              <a:rPr lang="en-US" sz="1200" b="0" i="0" kern="1200" dirty="0" err="1">
                <a:solidFill>
                  <a:schemeClr val="tx1"/>
                </a:solidFill>
                <a:effectLst/>
                <a:latin typeface="+mn-lt"/>
                <a:ea typeface="+mn-ea"/>
                <a:cs typeface="+mn-cs"/>
              </a:rPr>
              <a:t>participlants</a:t>
            </a:r>
            <a:r>
              <a:rPr lang="en-US" sz="1200" b="0" i="0" kern="1200" dirty="0">
                <a:solidFill>
                  <a:schemeClr val="tx1"/>
                </a:solidFill>
                <a:effectLst/>
                <a:latin typeface="+mn-lt"/>
                <a:ea typeface="+mn-ea"/>
                <a:cs typeface="+mn-cs"/>
              </a:rPr>
              <a:t> were included in the study and played some rounds of the mentioned games. In between of the sessions participants also watched different videos by different charity organizations - Oxfam, Feeding America and International Rescue Committee. Results demonstrated that “people are less cooperative over time in laboratory paradigms in which cooperation cannot promote self-interest, but are just as cooperative over time in paradigms that have the potential to promote self-interest.</a:t>
            </a: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15</a:t>
            </a:fld>
            <a:endParaRPr lang="en-US"/>
          </a:p>
        </p:txBody>
      </p:sp>
    </p:spTree>
    <p:extLst>
      <p:ext uri="{BB962C8B-B14F-4D97-AF65-F5344CB8AC3E}">
        <p14:creationId xmlns:p14="http://schemas.microsoft.com/office/powerpoint/2010/main" val="1217527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issue which is often found in the media coverage is dealing with journalistic principle of balanced reporting.  </a:t>
            </a:r>
          </a:p>
          <a:p>
            <a:endParaRPr lang="en-US" dirty="0"/>
          </a:p>
          <a:p>
            <a:pPr marL="171450" indent="-171450">
              <a:buFontTx/>
              <a:buChar char="-"/>
            </a:pPr>
            <a:r>
              <a:rPr lang="en-US" dirty="0"/>
              <a:t>a very well know example is climate change consensus. </a:t>
            </a:r>
          </a:p>
          <a:p>
            <a:pPr marL="628650" lvl="1" indent="-171450">
              <a:buFontTx/>
              <a:buChar char="-"/>
            </a:pPr>
            <a:r>
              <a:rPr lang="en-US" dirty="0"/>
              <a:t>While 97% of scientists agree that climate change is happening and is mainly related to human activities. </a:t>
            </a:r>
          </a:p>
          <a:p>
            <a:pPr marL="628650" lvl="1" indent="-171450">
              <a:buFontTx/>
              <a:buChar char="-"/>
            </a:pPr>
            <a:r>
              <a:rPr lang="en-US" dirty="0"/>
              <a:t>Studies of climate change media coverage indicate that media highly misrepresents scientific understanding of man-made global warming: only in 28% of the media coverage global warming in depicted human contribution to global warming as a significant factor, while 72% covered it in a sceptic way. Indeed, very often we can see an article about climate change where issue is discussed interviewing ”experts” from both sides, but are those experts equally important and trustworthy? Who is an expert nowadays? </a:t>
            </a:r>
          </a:p>
          <a:p>
            <a:pPr marL="628650" lvl="1" indent="-171450">
              <a:buFontTx/>
              <a:buChar char="-"/>
            </a:pPr>
            <a:r>
              <a:rPr lang="en-US" dirty="0"/>
              <a:t>And the effects of media coverage are evident on public perception of global warming, -  only 26% of people believe that global warming is happening and related to human activities. So, media coverage is not balanced in a fair way. </a:t>
            </a:r>
          </a:p>
        </p:txBody>
      </p:sp>
      <p:sp>
        <p:nvSpPr>
          <p:cNvPr id="4" name="Slide Number Placeholder 3"/>
          <p:cNvSpPr>
            <a:spLocks noGrp="1"/>
          </p:cNvSpPr>
          <p:nvPr>
            <p:ph type="sldNum" sz="quarter" idx="5"/>
          </p:nvPr>
        </p:nvSpPr>
        <p:spPr/>
        <p:txBody>
          <a:bodyPr/>
          <a:lstStyle/>
          <a:p>
            <a:fld id="{8181E664-0620-8540-AEDA-E8675DC083B1}" type="slidenum">
              <a:rPr lang="en-US" smtClean="0"/>
              <a:t>16</a:t>
            </a:fld>
            <a:endParaRPr lang="en-US"/>
          </a:p>
        </p:txBody>
      </p:sp>
    </p:spTree>
    <p:extLst>
      <p:ext uri="{BB962C8B-B14F-4D97-AF65-F5344CB8AC3E}">
        <p14:creationId xmlns:p14="http://schemas.microsoft.com/office/powerpoint/2010/main" val="82373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to wrap </a:t>
            </a:r>
            <a:r>
              <a:rPr lang="en-US" dirty="0" err="1"/>
              <a:t>everytnig</a:t>
            </a:r>
            <a:r>
              <a:rPr lang="en-US" dirty="0"/>
              <a:t> we’ve been talking in this part, it is important to stress three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First, communication of scientific information is important precondition to build stronger bonds </a:t>
            </a:r>
            <a:r>
              <a:rPr lang="en-US" dirty="0" err="1"/>
              <a:t>betweens</a:t>
            </a:r>
            <a:r>
              <a:rPr lang="en-US" dirty="0"/>
              <a:t> actors, especially between scientists and society;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However, several problems exists which makes it harder to bridge the gap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Finally, today, telling about a science to a lay </a:t>
            </a:r>
            <a:r>
              <a:rPr lang="en-US" b="1" dirty="0"/>
              <a:t>people it is much more that educating, its more about empowering and engaging. So, how do we do it?</a:t>
            </a:r>
          </a:p>
          <a:p>
            <a:endParaRPr lang="en-US" dirty="0"/>
          </a:p>
        </p:txBody>
      </p:sp>
      <p:sp>
        <p:nvSpPr>
          <p:cNvPr id="4" name="Slide Number Placeholder 3"/>
          <p:cNvSpPr>
            <a:spLocks noGrp="1"/>
          </p:cNvSpPr>
          <p:nvPr>
            <p:ph type="sldNum" sz="quarter" idx="5"/>
          </p:nvPr>
        </p:nvSpPr>
        <p:spPr/>
        <p:txBody>
          <a:bodyPr/>
          <a:lstStyle/>
          <a:p>
            <a:fld id="{FEDEC40E-FDEF-B44D-8197-36AE7579FFEE}" type="slidenum">
              <a:rPr lang="en-US" smtClean="0"/>
              <a:t>17</a:t>
            </a:fld>
            <a:endParaRPr lang="en-US"/>
          </a:p>
        </p:txBody>
      </p:sp>
    </p:spTree>
    <p:extLst>
      <p:ext uri="{BB962C8B-B14F-4D97-AF65-F5344CB8AC3E}">
        <p14:creationId xmlns:p14="http://schemas.microsoft.com/office/powerpoint/2010/main" val="2541693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rgbClr val="FF0000"/>
                </a:solidFill>
                <a:effectLst/>
                <a:latin typeface="+mn-lt"/>
                <a:ea typeface="+mn-ea"/>
                <a:cs typeface="+mn-cs"/>
              </a:rPr>
              <a:t>Journals, other media channels, scientists, universities, etc.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rgbClr val="FF0000"/>
                </a:solidFill>
                <a:effectLst/>
                <a:latin typeface="+mn-lt"/>
                <a:ea typeface="+mn-ea"/>
                <a:cs typeface="+mn-cs"/>
              </a:rPr>
              <a:t>Be in constant contact to them. Always be ready.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latin typeface="Constantia" panose="02030602050306030303" pitchFamily="18" charset="0"/>
              </a:rPr>
              <a:t>It’s not everyday that NASA’s Perseverance rover successfully touches the surface of Mars.</a:t>
            </a:r>
            <a:r>
              <a:rPr lang="en-US" sz="1200" dirty="0">
                <a:latin typeface="Constantia" panose="02030602050306030303" pitchFamily="18" charset="0"/>
              </a:rPr>
              <a:t> There is so much more… some of the stories are not so excited, but might be equally important. So, look carefully. And here are some examples.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rgbClr val="FF0000"/>
                </a:solidFill>
                <a:effectLst/>
                <a:latin typeface="+mn-lt"/>
                <a:ea typeface="+mn-ea"/>
                <a:cs typeface="+mn-cs"/>
              </a:rPr>
              <a:t>Companies Develop Covid-19 Vaccines in Record Time: </a:t>
            </a:r>
            <a:br>
              <a:rPr lang="en-US" sz="1200" b="1" i="0" kern="1200" dirty="0">
                <a:solidFill>
                  <a:srgbClr val="FF0000"/>
                </a:solidFill>
                <a:effectLst/>
                <a:latin typeface="+mn-lt"/>
                <a:ea typeface="+mn-ea"/>
                <a:cs typeface="+mn-cs"/>
              </a:rPr>
            </a:br>
            <a:r>
              <a:rPr lang="en-US" sz="1200" dirty="0">
                <a:latin typeface="Constantia" panose="02030602050306030303" pitchFamily="18" charset="0"/>
              </a:rPr>
              <a:t>While we all heard news related to development and distribution of COVID-19 vaccines, in 2020 there were much more in scientific arena going on. </a:t>
            </a:r>
            <a:endParaRPr lang="en-US" sz="1200" b="0" i="0" kern="1200" dirty="0">
              <a:solidFill>
                <a:srgbClr val="FF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Microplastics Invade the Furthest Reaches of the Globe: </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scientists published several studies showing that the amount of microplastic is much greater than previously thought and the reach is much further than previously documented. In April, researchers documented </a:t>
            </a:r>
            <a:r>
              <a:rPr lang="en-US" sz="1200" b="1" i="0" kern="1200" dirty="0">
                <a:solidFill>
                  <a:schemeClr val="tx1"/>
                </a:solidFill>
                <a:effectLst/>
                <a:latin typeface="+mn-lt"/>
                <a:ea typeface="+mn-ea"/>
                <a:cs typeface="+mn-cs"/>
              </a:rPr>
              <a:t>microplastics in</a:t>
            </a:r>
            <a:r>
              <a:rPr lang="en-US" sz="1200" b="1" i="0" u="none" strike="noStrike" kern="1200" dirty="0">
                <a:solidFill>
                  <a:schemeClr val="tx1"/>
                </a:solidFill>
                <a:effectLst/>
                <a:latin typeface="+mn-lt"/>
                <a:ea typeface="+mn-ea"/>
                <a:cs typeface="+mn-cs"/>
                <a:hlinkClick r:id="rId3"/>
              </a:rPr>
              <a:t> Antarctic sea ice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for the first time.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Three Different Early Humans May Have Lived Together in South Africa: </a:t>
            </a:r>
            <a:r>
              <a:rPr lang="en-US" sz="1200" b="0" i="0" kern="1200" dirty="0">
                <a:solidFill>
                  <a:schemeClr val="tx1"/>
                </a:solidFill>
                <a:effectLst/>
                <a:latin typeface="+mn-lt"/>
                <a:ea typeface="+mn-ea"/>
                <a:cs typeface="+mn-cs"/>
              </a:rPr>
              <a:t>Despite being widely discredited in modern archaeology, </a:t>
            </a:r>
            <a:r>
              <a:rPr lang="en-US" sz="1200" b="0" i="0" u="none" strike="noStrike" kern="1200" dirty="0">
                <a:solidFill>
                  <a:schemeClr val="tx1"/>
                </a:solidFill>
                <a:effectLst/>
                <a:latin typeface="+mn-lt"/>
                <a:ea typeface="+mn-ea"/>
                <a:cs typeface="+mn-cs"/>
                <a:hlinkClick r:id="rId4"/>
              </a:rPr>
              <a:t>orthogenesis</a:t>
            </a:r>
            <a:r>
              <a:rPr lang="en-US" sz="1200" b="0" i="0" kern="1200" dirty="0">
                <a:solidFill>
                  <a:schemeClr val="tx1"/>
                </a:solidFill>
                <a:effectLst/>
                <a:latin typeface="+mn-lt"/>
                <a:ea typeface="+mn-ea"/>
                <a:cs typeface="+mn-cs"/>
              </a:rPr>
              <a:t>—the theory that </a:t>
            </a:r>
            <a:r>
              <a:rPr lang="en-US" sz="1200" b="1" i="0" kern="1200" dirty="0">
                <a:solidFill>
                  <a:schemeClr val="tx1"/>
                </a:solidFill>
                <a:effectLst/>
                <a:latin typeface="+mn-lt"/>
                <a:ea typeface="+mn-ea"/>
                <a:cs typeface="+mn-cs"/>
              </a:rPr>
              <a:t>species evolv</a:t>
            </a:r>
            <a:r>
              <a:rPr lang="en-US" sz="1200" b="0" i="0" kern="1200" dirty="0">
                <a:solidFill>
                  <a:schemeClr val="tx1"/>
                </a:solidFill>
                <a:effectLst/>
                <a:latin typeface="+mn-lt"/>
                <a:ea typeface="+mn-ea"/>
                <a:cs typeface="+mn-cs"/>
              </a:rPr>
              <a:t>e in neat succession, with new species replacing extinct species without much overlap—still looms large in the public understanding of </a:t>
            </a:r>
            <a:r>
              <a:rPr lang="en-US" sz="1200" b="1" i="0" kern="1200" dirty="0">
                <a:solidFill>
                  <a:schemeClr val="tx1"/>
                </a:solidFill>
                <a:effectLst/>
                <a:latin typeface="+mn-lt"/>
                <a:ea typeface="+mn-ea"/>
                <a:cs typeface="+mn-cs"/>
              </a:rPr>
              <a:t>human evolution. </a:t>
            </a:r>
            <a:r>
              <a:rPr lang="en-US" sz="1200" b="0" i="0" kern="1200" dirty="0">
                <a:solidFill>
                  <a:schemeClr val="tx1"/>
                </a:solidFill>
                <a:effectLst/>
                <a:latin typeface="+mn-lt"/>
                <a:ea typeface="+mn-ea"/>
                <a:cs typeface="+mn-cs"/>
              </a:rPr>
              <a:t>Researchers now say that evolution may have looked more like a scene </a:t>
            </a:r>
            <a:r>
              <a:rPr lang="en-US" sz="1200" b="0" i="0" u="none" strike="noStrike" kern="1200" dirty="0">
                <a:solidFill>
                  <a:schemeClr val="tx1"/>
                </a:solidFill>
                <a:effectLst/>
                <a:latin typeface="+mn-lt"/>
                <a:ea typeface="+mn-ea"/>
                <a:cs typeface="+mn-cs"/>
                <a:hlinkClick r:id="rId5"/>
              </a:rPr>
              <a:t>first described in April this year</a:t>
            </a:r>
            <a:r>
              <a:rPr lang="en-US" sz="1200" b="0" i="0" kern="1200" dirty="0">
                <a:solidFill>
                  <a:schemeClr val="tx1"/>
                </a:solidFill>
                <a:effectLst/>
                <a:latin typeface="+mn-lt"/>
                <a:ea typeface="+mn-ea"/>
                <a:cs typeface="+mn-cs"/>
              </a:rPr>
              <a:t>, where three different species of possible human ancestors lived together in the same ancient cave in South Africa’s </a:t>
            </a:r>
            <a:r>
              <a:rPr lang="en-US" sz="1200" b="0" i="0" u="none" strike="noStrike" kern="1200" dirty="0">
                <a:solidFill>
                  <a:schemeClr val="tx1"/>
                </a:solidFill>
                <a:effectLst/>
                <a:latin typeface="+mn-lt"/>
                <a:ea typeface="+mn-ea"/>
                <a:cs typeface="+mn-cs"/>
                <a:hlinkClick r:id="rId6"/>
              </a:rPr>
              <a:t>Cradle of Humanity</a:t>
            </a:r>
            <a:r>
              <a:rPr lang="en-US" sz="1200" b="0" i="0" kern="1200" dirty="0">
                <a:solidFill>
                  <a:schemeClr val="tx1"/>
                </a:solidFill>
                <a:effectLst/>
                <a:latin typeface="+mn-lt"/>
                <a:ea typeface="+mn-ea"/>
                <a:cs typeface="+mn-cs"/>
              </a:rPr>
              <a:t>. </a:t>
            </a: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i="0" kern="1200" dirty="0">
                <a:solidFill>
                  <a:schemeClr val="tx1"/>
                </a:solidFill>
                <a:effectLst/>
                <a:latin typeface="+mn-lt"/>
                <a:ea typeface="+mn-ea"/>
                <a:cs typeface="+mn-cs"/>
              </a:rPr>
              <a:t>Dinosaurs also had cancer: </a:t>
            </a:r>
            <a:r>
              <a:rPr lang="en-US" sz="1200" b="0" i="0" kern="1200" dirty="0">
                <a:solidFill>
                  <a:schemeClr val="tx1"/>
                </a:solidFill>
                <a:effectLst/>
                <a:latin typeface="+mn-lt"/>
                <a:ea typeface="+mn-ea"/>
                <a:cs typeface="+mn-cs"/>
              </a:rPr>
              <a:t>And in the case of a particular </a:t>
            </a:r>
            <a:r>
              <a:rPr lang="en-US" sz="1200" b="1" i="0" kern="1200" dirty="0">
                <a:solidFill>
                  <a:schemeClr val="tx1"/>
                </a:solidFill>
                <a:effectLst/>
                <a:latin typeface="+mn-lt"/>
                <a:ea typeface="+mn-ea"/>
                <a:cs typeface="+mn-cs"/>
              </a:rPr>
              <a:t>bone found in the roughly 75 million-year-old rock of Alberta, </a:t>
            </a:r>
            <a:r>
              <a:rPr lang="en-US" sz="1200" b="0" i="0" kern="1200" dirty="0">
                <a:solidFill>
                  <a:schemeClr val="tx1"/>
                </a:solidFill>
                <a:effectLst/>
                <a:latin typeface="+mn-lt"/>
                <a:ea typeface="+mn-ea"/>
                <a:cs typeface="+mn-cs"/>
              </a:rPr>
              <a:t>a medical examination has revealed that dinosaurs suffered from </a:t>
            </a:r>
            <a:r>
              <a:rPr lang="en-US" sz="1200" b="1" i="0" kern="1200" dirty="0">
                <a:solidFill>
                  <a:schemeClr val="tx1"/>
                </a:solidFill>
                <a:effectLst/>
                <a:latin typeface="+mn-lt"/>
                <a:ea typeface="+mn-ea"/>
                <a:cs typeface="+mn-cs"/>
              </a:rPr>
              <a:t>a cancer that afflicts humans today</a:t>
            </a:r>
            <a:r>
              <a:rPr lang="en-US" sz="1200" b="0" i="0" kern="1200" dirty="0">
                <a:solidFill>
                  <a:schemeClr val="tx1"/>
                </a:solidFill>
                <a:effectLst/>
                <a:latin typeface="+mn-lt"/>
                <a:ea typeface="+mn-ea"/>
                <a:cs typeface="+mn-cs"/>
              </a:rPr>
              <a:t>. In the end, the experts arrived at a diagnosis of </a:t>
            </a:r>
            <a:r>
              <a:rPr lang="en-US" sz="1200" b="1" i="0" kern="1200" dirty="0">
                <a:solidFill>
                  <a:schemeClr val="tx1"/>
                </a:solidFill>
                <a:effectLst/>
                <a:latin typeface="+mn-lt"/>
                <a:ea typeface="+mn-ea"/>
                <a:cs typeface="+mn-cs"/>
              </a:rPr>
              <a:t>osteosarcoma–a malignant bone cancer </a:t>
            </a:r>
            <a:r>
              <a:rPr lang="en-US" sz="1200" b="0" i="0" kern="1200" dirty="0">
                <a:solidFill>
                  <a:schemeClr val="tx1"/>
                </a:solidFill>
                <a:effectLst/>
                <a:latin typeface="+mn-lt"/>
                <a:ea typeface="+mn-ea"/>
                <a:cs typeface="+mn-cs"/>
              </a:rPr>
              <a:t>that afflicts about 3.4 out of every million people worldwide. The team’s new study, </a:t>
            </a:r>
            <a:r>
              <a:rPr lang="en-US" sz="1200" b="1" i="0" kern="1200" dirty="0">
                <a:solidFill>
                  <a:schemeClr val="tx1"/>
                </a:solidFill>
                <a:effectLst/>
                <a:latin typeface="+mn-lt"/>
                <a:ea typeface="+mn-ea"/>
                <a:cs typeface="+mn-cs"/>
              </a:rPr>
              <a:t>published in </a:t>
            </a:r>
            <a:r>
              <a:rPr lang="en-US" sz="1200" b="1" i="1" kern="1200" dirty="0">
                <a:solidFill>
                  <a:schemeClr val="tx1"/>
                </a:solidFill>
                <a:effectLst/>
                <a:latin typeface="+mn-lt"/>
                <a:ea typeface="+mn-ea"/>
                <a:cs typeface="+mn-cs"/>
              </a:rPr>
              <a:t>The Lancet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provides the most detailed evidence yet for cancer in a dinosaur</a:t>
            </a:r>
            <a:r>
              <a:rPr lang="en-US" sz="1200" b="0" i="0" kern="1200" dirty="0">
                <a:solidFill>
                  <a:schemeClr val="tx1"/>
                </a:solidFill>
                <a:effectLst/>
                <a:latin typeface="+mn-lt"/>
                <a:ea typeface="+mn-ea"/>
                <a:cs typeface="+mn-cs"/>
              </a:rPr>
              <a:t>. Other paleontologists have found cancer in dinosaur bones before, but, Evans notes, this is the first time a malignant cancer has been confirmed through multiple lines of evidence.</a:t>
            </a:r>
          </a:p>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21</a:t>
            </a:fld>
            <a:endParaRPr lang="en-US"/>
          </a:p>
        </p:txBody>
      </p:sp>
    </p:spTree>
    <p:extLst>
      <p:ext uri="{BB962C8B-B14F-4D97-AF65-F5344CB8AC3E}">
        <p14:creationId xmlns:p14="http://schemas.microsoft.com/office/powerpoint/2010/main" val="167496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22</a:t>
            </a:fld>
            <a:endParaRPr lang="en-US"/>
          </a:p>
        </p:txBody>
      </p:sp>
    </p:spTree>
    <p:extLst>
      <p:ext uri="{BB962C8B-B14F-4D97-AF65-F5344CB8AC3E}">
        <p14:creationId xmlns:p14="http://schemas.microsoft.com/office/powerpoint/2010/main" val="1174359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dirty="0"/>
              <a:t>So, different kind and scale science stories can be interesting and important. However, when you believe you have found one – it is crucial to start checking facts and verify information. And in the time of “</a:t>
            </a:r>
            <a:r>
              <a:rPr lang="en-US" dirty="0" err="1"/>
              <a:t>infodemics</a:t>
            </a:r>
            <a:r>
              <a:rPr lang="en-US" dirty="0"/>
              <a:t>” this gains even more importance. First, because we need to be sure that our story is true and we are not spreading fake or misleading information. Second of all, because we are responsible for what we communicate and we have knowledge how to do it in a professional way.</a:t>
            </a:r>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While we do have plenty of ways to verify information, we should start by finding, contacting or reading a primary source. In many cases it is science article. So now, lets stop here for a moment. While we all more or less know the structure of scientific article, do we really know where to look for the most important information? </a:t>
            </a:r>
            <a:r>
              <a:rPr lang="en-US" b="1" dirty="0"/>
              <a:t>QUESTION TO THE STUDENTS: How do you think journalists should read the scientific article? What parts are most important? Why?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Its not only about the abstract: </a:t>
            </a:r>
            <a:r>
              <a:rPr lang="en-US" b="0" dirty="0"/>
              <a:t>other parts are also important: questions to ask while reading: 1) is the study peer-reviewed?; 2) When the study was published and performed?; 3) What is the sample size and can you do any assumptions about the population in general from the sample?; 4) What is the </a:t>
            </a:r>
            <a:r>
              <a:rPr lang="en-US" b="0" dirty="0" err="1"/>
              <a:t>reasearch</a:t>
            </a:r>
            <a:r>
              <a:rPr lang="en-US" b="0" dirty="0"/>
              <a:t> design and methods – talk about them in your popular science piece – educate your audience; 5) what is the contribution to the field?; 6) who conducted the study - institution, group, researcher – who are they and if they have previous experience?; 7) who funded the research – are there any conflicts of interest?; 8) what are the limitations of the study? 9) put the research in the general context? What does it mean?</a:t>
            </a:r>
            <a:endParaRPr lang="en-US" b="1" dirty="0"/>
          </a:p>
          <a:p>
            <a:pPr marL="171450" indent="-171450">
              <a:buFontTx/>
              <a:buChar char="-"/>
            </a:pPr>
            <a:endParaRPr lang="en-US" dirty="0"/>
          </a:p>
          <a:p>
            <a:pPr marL="171450" indent="-171450">
              <a:buFontTx/>
              <a:buChar char="-"/>
            </a:pPr>
            <a:r>
              <a:rPr lang="en-US" dirty="0"/>
              <a:t>Thanks to the new internet based technologies we also have plenty of tools and ways to check our facts.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23</a:t>
            </a:fld>
            <a:endParaRPr lang="en-US"/>
          </a:p>
        </p:txBody>
      </p:sp>
    </p:spTree>
    <p:extLst>
      <p:ext uri="{BB962C8B-B14F-4D97-AF65-F5344CB8AC3E}">
        <p14:creationId xmlns:p14="http://schemas.microsoft.com/office/powerpoint/2010/main" val="4222329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err="1"/>
              <a:t>Politifact</a:t>
            </a:r>
            <a:r>
              <a:rPr lang="en-US" b="1" dirty="0"/>
              <a:t>: </a:t>
            </a:r>
          </a:p>
          <a:p>
            <a:r>
              <a:rPr lang="en-US" sz="1200" b="0" i="0" kern="1200" dirty="0">
                <a:solidFill>
                  <a:schemeClr val="tx1"/>
                </a:solidFill>
                <a:effectLst/>
                <a:latin typeface="+mn-lt"/>
                <a:ea typeface="+mn-ea"/>
                <a:cs typeface="+mn-cs"/>
              </a:rPr>
              <a:t>PolitiFact is owned by the nonprofit </a:t>
            </a:r>
            <a:r>
              <a:rPr lang="en-US" sz="1200" b="0" i="0" u="none" strike="noStrike" kern="1200" dirty="0">
                <a:solidFill>
                  <a:schemeClr val="tx1"/>
                </a:solidFill>
                <a:effectLst/>
                <a:latin typeface="+mn-lt"/>
                <a:ea typeface="+mn-ea"/>
                <a:cs typeface="+mn-cs"/>
                <a:hlinkClick r:id="rId3"/>
              </a:rPr>
              <a:t>Poynter Institute for Media Studies</a:t>
            </a:r>
            <a:r>
              <a:rPr lang="en-US" sz="1200" b="0" i="0" kern="1200" dirty="0">
                <a:solidFill>
                  <a:schemeClr val="tx1"/>
                </a:solidFill>
                <a:effectLst/>
                <a:latin typeface="+mn-lt"/>
                <a:ea typeface="+mn-ea"/>
                <a:cs typeface="+mn-cs"/>
              </a:rPr>
              <a:t>. PolitiFact had been owned by the </a:t>
            </a:r>
            <a:r>
              <a:rPr lang="en-US" sz="1200" b="0" i="1" kern="1200" dirty="0">
                <a:solidFill>
                  <a:schemeClr val="tx1"/>
                </a:solidFill>
                <a:effectLst/>
                <a:latin typeface="+mn-lt"/>
                <a:ea typeface="+mn-ea"/>
                <a:cs typeface="+mn-cs"/>
              </a:rPr>
              <a:t>Tampa Bay Times</a:t>
            </a:r>
            <a:r>
              <a:rPr lang="en-US" sz="1200" b="0" i="0" kern="1200" dirty="0">
                <a:solidFill>
                  <a:schemeClr val="tx1"/>
                </a:solidFill>
                <a:effectLst/>
                <a:latin typeface="+mn-lt"/>
                <a:ea typeface="+mn-ea"/>
                <a:cs typeface="+mn-cs"/>
              </a:rPr>
              <a:t>, but in 2018 direct ownership of PolitiFact was transferred from the </a:t>
            </a:r>
            <a:r>
              <a:rPr lang="en-US" sz="1200" b="0" i="1" kern="1200" dirty="0">
                <a:solidFill>
                  <a:schemeClr val="tx1"/>
                </a:solidFill>
                <a:effectLst/>
                <a:latin typeface="+mn-lt"/>
                <a:ea typeface="+mn-ea"/>
                <a:cs typeface="+mn-cs"/>
              </a:rPr>
              <a:t>Times</a:t>
            </a:r>
            <a:r>
              <a:rPr lang="en-US" sz="1200" b="0" i="0" kern="1200" dirty="0">
                <a:solidFill>
                  <a:schemeClr val="tx1"/>
                </a:solidFill>
                <a:effectLst/>
                <a:latin typeface="+mn-lt"/>
                <a:ea typeface="+mn-ea"/>
                <a:cs typeface="+mn-cs"/>
              </a:rPr>
              <a:t> to Poynter, which is the newspaper’s parent company. </a:t>
            </a:r>
            <a:r>
              <a:rPr lang="en-US" sz="1200" b="1" i="0" kern="1200" dirty="0">
                <a:solidFill>
                  <a:schemeClr val="tx1"/>
                </a:solidFill>
                <a:effectLst/>
                <a:latin typeface="+mn-lt"/>
                <a:ea typeface="+mn-ea"/>
                <a:cs typeface="+mn-cs"/>
              </a:rPr>
              <a:t>The move allows PolitiFact to function fully as a not-for-profit national news organization.</a:t>
            </a:r>
          </a:p>
          <a:p>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Facebook and </a:t>
            </a:r>
            <a:r>
              <a:rPr lang="en-US" sz="1200" b="0" i="0" kern="1200" dirty="0" err="1">
                <a:solidFill>
                  <a:schemeClr val="tx1"/>
                </a:solidFill>
                <a:effectLst/>
                <a:latin typeface="+mn-lt"/>
                <a:ea typeface="+mn-ea"/>
                <a:cs typeface="+mn-cs"/>
              </a:rPr>
              <a:t>TikTok</a:t>
            </a:r>
            <a:r>
              <a:rPr lang="en-US" sz="1200" b="0" i="0" kern="1200" dirty="0">
                <a:solidFill>
                  <a:schemeClr val="tx1"/>
                </a:solidFill>
                <a:effectLst/>
                <a:latin typeface="+mn-lt"/>
                <a:ea typeface="+mn-ea"/>
                <a:cs typeface="+mn-cs"/>
              </a:rPr>
              <a:t> flag posts that they believe may be factually inaccurate or misleading. PolitiFact fact-checkers examine the posts and provide feedback to the social media companies as to the accuracy of the claims made in the posts. While PolitiFact determines the accuracy of the posts, </a:t>
            </a:r>
            <a:r>
              <a:rPr lang="en-US" sz="1200" b="0" i="0" kern="1200" dirty="0" err="1">
                <a:solidFill>
                  <a:schemeClr val="tx1"/>
                </a:solidFill>
                <a:effectLst/>
                <a:latin typeface="+mn-lt"/>
                <a:ea typeface="+mn-ea"/>
                <a:cs typeface="+mn-cs"/>
              </a:rPr>
              <a:t>TikTok</a:t>
            </a:r>
            <a:r>
              <a:rPr lang="en-US" sz="1200" b="0" i="0" kern="1200" dirty="0">
                <a:solidFill>
                  <a:schemeClr val="tx1"/>
                </a:solidFill>
                <a:effectLst/>
                <a:latin typeface="+mn-lt"/>
                <a:ea typeface="+mn-ea"/>
                <a:cs typeface="+mn-cs"/>
              </a:rPr>
              <a:t> and Facebook decide what, if any, action to take on their platforms.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day, PolitiFact journalists look for statements to fact-check. We read transcripts, speeches, news stories, press releases, and campaign brochures. We watch TV and scan social media. Readers send us suggestions via email to </a:t>
            </a:r>
            <a:r>
              <a:rPr lang="en-US" sz="1200" b="0" i="0" u="none" strike="noStrike" kern="1200" dirty="0">
                <a:solidFill>
                  <a:schemeClr val="tx1"/>
                </a:solidFill>
                <a:effectLst/>
                <a:latin typeface="+mn-lt"/>
                <a:ea typeface="+mn-ea"/>
                <a:cs typeface="+mn-cs"/>
                <a:hlinkClick r:id="rId4"/>
              </a:rPr>
              <a:t>truthometer@politifact.com</a:t>
            </a:r>
            <a:r>
              <a:rPr lang="en-US" sz="1200" b="0" i="0" kern="1200" dirty="0">
                <a:solidFill>
                  <a:schemeClr val="tx1"/>
                </a:solidFill>
                <a:effectLst/>
                <a:latin typeface="+mn-lt"/>
                <a:ea typeface="+mn-ea"/>
                <a:cs typeface="+mn-cs"/>
              </a:rPr>
              <a:t>; we often fact-check statements submitted by readers. Because we can't feasibly check all claims, we select the most newsworthy and significant ones.</a:t>
            </a: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24</a:t>
            </a:fld>
            <a:endParaRPr lang="en-US"/>
          </a:p>
        </p:txBody>
      </p:sp>
    </p:spTree>
    <p:extLst>
      <p:ext uri="{BB962C8B-B14F-4D97-AF65-F5344CB8AC3E}">
        <p14:creationId xmlns:p14="http://schemas.microsoft.com/office/powerpoint/2010/main" val="1940627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telling about a science to a lay people it is much more that educating, its more about empowering and engaging. So, how do we do it?</a:t>
            </a:r>
          </a:p>
          <a:p>
            <a:endParaRPr lang="en-US" dirty="0"/>
          </a:p>
          <a:p>
            <a:pPr marL="171450" indent="-171450">
              <a:buFontTx/>
              <a:buChar char="-"/>
            </a:pPr>
            <a:r>
              <a:rPr lang="en-US" b="1" dirty="0"/>
              <a:t>Balanced but fair reporting</a:t>
            </a:r>
            <a:r>
              <a:rPr lang="en-US" dirty="0"/>
              <a:t>: a very well know example is climate change consensus. </a:t>
            </a:r>
          </a:p>
          <a:p>
            <a:pPr marL="628650" lvl="1" indent="-171450">
              <a:buFontTx/>
              <a:buChar char="-"/>
            </a:pPr>
            <a:r>
              <a:rPr lang="en-US" dirty="0"/>
              <a:t>While 97% of scientists agree that climate change is happening and is mainly related to human activities. </a:t>
            </a:r>
          </a:p>
          <a:p>
            <a:pPr marL="628650" lvl="1" indent="-171450">
              <a:buFontTx/>
              <a:buChar char="-"/>
            </a:pPr>
            <a:r>
              <a:rPr lang="en-US" dirty="0"/>
              <a:t>Studies of climate change media coverage indicate that media highly misrepresents scientific understanding of man-made global warming: only in 28% of the media coverage global warming in depicted human contribution to global warming as a significant factor, while 72% covered it in a sceptic way. Indeed, very often we can see an article about climate change where issue is discussed interviewing ”experts” from both sides, but are those experts equally important and trustworthy? Who is an expert nowadays? </a:t>
            </a:r>
          </a:p>
          <a:p>
            <a:pPr marL="628650" lvl="1" indent="-171450">
              <a:buFontTx/>
              <a:buChar char="-"/>
            </a:pPr>
            <a:r>
              <a:rPr lang="en-US" dirty="0"/>
              <a:t>And the effects of media coverage are evident on public perception of global warming, -  only 26% of people believe that global warming is happening and related to human activities. So, media coverage is not balanced in a fair way. </a:t>
            </a:r>
          </a:p>
        </p:txBody>
      </p:sp>
      <p:sp>
        <p:nvSpPr>
          <p:cNvPr id="4" name="Slide Number Placeholder 3"/>
          <p:cNvSpPr>
            <a:spLocks noGrp="1"/>
          </p:cNvSpPr>
          <p:nvPr>
            <p:ph type="sldNum" sz="quarter" idx="5"/>
          </p:nvPr>
        </p:nvSpPr>
        <p:spPr/>
        <p:txBody>
          <a:bodyPr/>
          <a:lstStyle/>
          <a:p>
            <a:fld id="{8181E664-0620-8540-AEDA-E8675DC083B1}" type="slidenum">
              <a:rPr lang="en-US" smtClean="0"/>
              <a:t>26</a:t>
            </a:fld>
            <a:endParaRPr lang="en-US"/>
          </a:p>
        </p:txBody>
      </p:sp>
    </p:spTree>
    <p:extLst>
      <p:ext uri="{BB962C8B-B14F-4D97-AF65-F5344CB8AC3E}">
        <p14:creationId xmlns:p14="http://schemas.microsoft.com/office/powerpoint/2010/main" val="907710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We recognize that there are differences between the ways journalists and scientists perform their professions, and those differences could serve as barriers for cooperation. Scientists often are wary of the way their work might be presented by journalists. They have seen nuanced research oversimplified or hyped for more dramatic (and sometimes misleading) headlines. At the same time, journalists can be frustrated by scientists who respond to straightforward questions with jargon and are unable or unwilling to explain the essence of their discoveries without caveats and qualifiers.</a:t>
            </a:r>
          </a:p>
          <a:p>
            <a:pPr fontAlgn="base"/>
            <a:r>
              <a:rPr lang="en-US" sz="1200" b="0" i="0" kern="1200" dirty="0">
                <a:solidFill>
                  <a:schemeClr val="tx1"/>
                </a:solidFill>
                <a:effectLst/>
                <a:latin typeface="+mn-lt"/>
                <a:ea typeface="+mn-ea"/>
                <a:cs typeface="+mn-cs"/>
              </a:rPr>
              <a:t>We believe, however, this mistrust is superficial and can be overcome for the benefit of all of society. Scientists and journalists share core aspirations. Both disciplines are about observing the world, questioning the unknown and collecting facts. Both scientists and journalists know their work is built on the work of others and they must find a way to share their discoveries. Scientists may tell their stories in papers they publish to share with their colleagues in the field. Journalists may tell their stories in print, radio or film, often trying to reach as wide an audience as possible. But the mission is the same. Knowledge can only have an impact if others hear about it.</a:t>
            </a:r>
          </a:p>
          <a:p>
            <a:br>
              <a:rPr lang="en-US" dirty="0"/>
            </a:b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29</a:t>
            </a:fld>
            <a:endParaRPr lang="en-US"/>
          </a:p>
        </p:txBody>
      </p:sp>
    </p:spTree>
    <p:extLst>
      <p:ext uri="{BB962C8B-B14F-4D97-AF65-F5344CB8AC3E}">
        <p14:creationId xmlns:p14="http://schemas.microsoft.com/office/powerpoint/2010/main" val="129406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28579d069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28579d069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30</a:t>
            </a:fld>
            <a:endParaRPr lang="en-US"/>
          </a:p>
        </p:txBody>
      </p:sp>
    </p:spTree>
    <p:extLst>
      <p:ext uri="{BB962C8B-B14F-4D97-AF65-F5344CB8AC3E}">
        <p14:creationId xmlns:p14="http://schemas.microsoft.com/office/powerpoint/2010/main" val="4016476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coronavirus disease 2019 (COVID-19) pandemic has sparked an explosion in biological and medical research worldwide, with more than 30,000 COVID- 19 PubMed-indexed publications and 6200 </a:t>
            </a:r>
            <a:r>
              <a:rPr lang="en-US" sz="1200" b="0" i="0" kern="1200" dirty="0" err="1">
                <a:solidFill>
                  <a:schemeClr val="tx1"/>
                </a:solidFill>
                <a:effectLst/>
                <a:latin typeface="+mn-lt"/>
                <a:ea typeface="+mn-ea"/>
                <a:cs typeface="+mn-cs"/>
              </a:rPr>
              <a:t>medRxiv</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bioRxiv</a:t>
            </a:r>
            <a:r>
              <a:rPr lang="en-US" sz="1200" b="0" i="0" kern="1200" dirty="0">
                <a:solidFill>
                  <a:schemeClr val="tx1"/>
                </a:solidFill>
                <a:effectLst/>
                <a:latin typeface="+mn-lt"/>
                <a:ea typeface="+mn-ea"/>
                <a:cs typeface="+mn-cs"/>
              </a:rPr>
              <a:t> preprints this year as of July 9th, 2020.</a:t>
            </a:r>
            <a:r>
              <a:rPr lang="en-US" sz="1200" b="0" i="0" u="none" strike="noStrike" kern="1200" baseline="30000" dirty="0">
                <a:solidFill>
                  <a:schemeClr val="tx1"/>
                </a:solidFill>
                <a:effectLst/>
                <a:latin typeface="+mn-lt"/>
                <a:ea typeface="+mn-ea"/>
                <a:cs typeface="+mn-cs"/>
                <a:hlinkClick r:id="rId3"/>
              </a:rPr>
              <a:t>1</a:t>
            </a:r>
            <a:endParaRPr lang="en-US" sz="1200" b="0" i="0" kern="1200" dirty="0">
              <a:solidFill>
                <a:schemeClr val="tx1"/>
              </a:solidFill>
              <a:effectLst/>
              <a:latin typeface="+mn-lt"/>
              <a:ea typeface="+mn-ea"/>
              <a:cs typeface="+mn-cs"/>
            </a:endParaRPr>
          </a:p>
          <a:p>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a:rPr>
              <a:t>2</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However, while immediate access to the latest research is undoubtedly crucial in combating this pandemic, the scientific community must be wary of the potential tradeoff between quantity and quality. In this letter, we discuss the implications of this surge in the rate of publications and suggest measures to minimize undesirable consequences.</a:t>
            </a:r>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33</a:t>
            </a:fld>
            <a:endParaRPr lang="en-US"/>
          </a:p>
        </p:txBody>
      </p:sp>
    </p:spTree>
    <p:extLst>
      <p:ext uri="{BB962C8B-B14F-4D97-AF65-F5344CB8AC3E}">
        <p14:creationId xmlns:p14="http://schemas.microsoft.com/office/powerpoint/2010/main" val="1182784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34</a:t>
            </a:fld>
            <a:endParaRPr lang="en-US"/>
          </a:p>
        </p:txBody>
      </p:sp>
    </p:spTree>
    <p:extLst>
      <p:ext uri="{BB962C8B-B14F-4D97-AF65-F5344CB8AC3E}">
        <p14:creationId xmlns:p14="http://schemas.microsoft.com/office/powerpoint/2010/main" val="1040826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Marcia Bartusiak </a:t>
            </a:r>
            <a:r>
              <a:rPr lang="en-US" sz="1200" b="0" i="0" kern="1200" dirty="0">
                <a:solidFill>
                  <a:schemeClr val="tx1"/>
                </a:solidFill>
                <a:effectLst/>
                <a:latin typeface="+mn-lt"/>
                <a:ea typeface="+mn-ea"/>
                <a:cs typeface="+mn-cs"/>
              </a:rPr>
              <a:t>is an award-winning science journalist, author and Professor of Science Writing at MIT. She has written on astronomy for about four decades, with features in </a:t>
            </a:r>
            <a:r>
              <a:rPr lang="en-US" sz="1200" b="0" i="0" u="none" strike="noStrike" kern="1200" dirty="0">
                <a:solidFill>
                  <a:schemeClr val="tx1"/>
                </a:solidFill>
                <a:effectLst/>
                <a:latin typeface="+mn-lt"/>
                <a:ea typeface="+mn-ea"/>
                <a:cs typeface="+mn-cs"/>
                <a:hlinkClick r:id="rId3"/>
              </a:rPr>
              <a:t>Discover</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Science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Smithsonian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a:rPr>
              <a:t>Astronomy</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7"/>
              </a:rPr>
              <a:t>National Geographic</a:t>
            </a:r>
            <a:r>
              <a:rPr lang="en-US" sz="1200" b="0" i="0" kern="1200" dirty="0">
                <a:solidFill>
                  <a:schemeClr val="tx1"/>
                </a:solidFill>
                <a:effectLst/>
                <a:latin typeface="+mn-lt"/>
                <a:ea typeface="+mn-ea"/>
                <a:cs typeface="+mn-cs"/>
              </a:rPr>
              <a:t>. In her interview, she shares some insights into her career, hoping to provide some food for thought for aspiring scientists and science writers: https://</a:t>
            </a:r>
            <a:r>
              <a:rPr lang="en-US" sz="1200" b="0" i="0" kern="1200" dirty="0" err="1">
                <a:solidFill>
                  <a:schemeClr val="tx1"/>
                </a:solidFill>
                <a:effectLst/>
                <a:latin typeface="+mn-lt"/>
                <a:ea typeface="+mn-ea"/>
                <a:cs typeface="+mn-cs"/>
              </a:rPr>
              <a:t>ecrcommunity.plos.org</a:t>
            </a:r>
            <a:r>
              <a:rPr lang="en-US" sz="1200" b="0" i="0" kern="1200" dirty="0">
                <a:solidFill>
                  <a:schemeClr val="tx1"/>
                </a:solidFill>
                <a:effectLst/>
                <a:latin typeface="+mn-lt"/>
                <a:ea typeface="+mn-ea"/>
                <a:cs typeface="+mn-cs"/>
              </a:rPr>
              <a:t>/2018/01/23/take-the-strange-and-make-it-familiar-advice-on-science-writing/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While conspiracies, fake news, disinformation are fueling public fears, science and professional reporting of science news are aiming to eliminate the fear factor and open their minds for true facts. </a:t>
            </a:r>
            <a:endParaRPr lang="en-US" i="0" dirty="0"/>
          </a:p>
        </p:txBody>
      </p:sp>
      <p:sp>
        <p:nvSpPr>
          <p:cNvPr id="4" name="Slide Number Placeholder 3"/>
          <p:cNvSpPr>
            <a:spLocks noGrp="1"/>
          </p:cNvSpPr>
          <p:nvPr>
            <p:ph type="sldNum" sz="quarter" idx="5"/>
          </p:nvPr>
        </p:nvSpPr>
        <p:spPr/>
        <p:txBody>
          <a:bodyPr/>
          <a:lstStyle/>
          <a:p>
            <a:fld id="{8181E664-0620-8540-AEDA-E8675DC083B1}" type="slidenum">
              <a:rPr lang="en-US" smtClean="0"/>
              <a:t>35</a:t>
            </a:fld>
            <a:endParaRPr lang="en-US"/>
          </a:p>
        </p:txBody>
      </p:sp>
    </p:spTree>
    <p:extLst>
      <p:ext uri="{BB962C8B-B14F-4D97-AF65-F5344CB8AC3E}">
        <p14:creationId xmlns:p14="http://schemas.microsoft.com/office/powerpoint/2010/main" val="928604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81E664-0620-8540-AEDA-E8675DC083B1}" type="slidenum">
              <a:rPr lang="en-US" smtClean="0"/>
              <a:t>38</a:t>
            </a:fld>
            <a:endParaRPr lang="en-US"/>
          </a:p>
        </p:txBody>
      </p:sp>
    </p:spTree>
    <p:extLst>
      <p:ext uri="{BB962C8B-B14F-4D97-AF65-F5344CB8AC3E}">
        <p14:creationId xmlns:p14="http://schemas.microsoft.com/office/powerpoint/2010/main" val="1757601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public participation model it is very important that all the actors of communication process are involved and engaged, most importantly, - scientists, public and journalists. </a:t>
            </a:r>
          </a:p>
          <a:p>
            <a:endParaRPr lang="en-US" dirty="0"/>
          </a:p>
          <a:p>
            <a:r>
              <a:rPr lang="en-US" dirty="0"/>
              <a:t>While it can be promising to include society into the </a:t>
            </a:r>
            <a:r>
              <a:rPr lang="en-US" dirty="0" err="1"/>
              <a:t>processe</a:t>
            </a:r>
            <a:r>
              <a:rPr lang="en-US" dirty="0"/>
              <a:t> of science, however, there are a number of pitfalls to reconsider. </a:t>
            </a:r>
          </a:p>
          <a:p>
            <a:endParaRPr lang="en-US" dirty="0"/>
          </a:p>
          <a:p>
            <a:r>
              <a:rPr lang="en-US" dirty="0"/>
              <a:t>Let’s start with different aims scientists, society and journalists may have in the process of science communication. </a:t>
            </a:r>
          </a:p>
          <a:p>
            <a:endParaRPr lang="en-US" dirty="0"/>
          </a:p>
          <a:p>
            <a:r>
              <a:rPr lang="en-US" dirty="0"/>
              <a:t>So, for instance, Scientists aim to </a:t>
            </a:r>
            <a:r>
              <a:rPr lang="en-GB" dirty="0">
                <a:latin typeface="Constantia" panose="02030602050306030303" pitchFamily="18" charset="0"/>
              </a:rPr>
              <a:t>Bring their investigations to life, to present them and show, how they can improve daily life or solve some big problems, manage risks, and gain trust and acceptance from society, etc. </a:t>
            </a:r>
            <a:r>
              <a:rPr lang="en-GB" b="1" dirty="0">
                <a:solidFill>
                  <a:schemeClr val="bg1"/>
                </a:solidFill>
                <a:highlight>
                  <a:srgbClr val="FF9231"/>
                </a:highlight>
                <a:latin typeface="Constantia" panose="02030602050306030303" pitchFamily="18" charset="0"/>
              </a:rPr>
              <a:t>But…</a:t>
            </a:r>
            <a:r>
              <a:rPr lang="en-GB" dirty="0">
                <a:solidFill>
                  <a:schemeClr val="bg1"/>
                </a:solidFill>
                <a:highlight>
                  <a:srgbClr val="FF9231"/>
                </a:highlight>
                <a:latin typeface="Constantia" panose="02030602050306030303" pitchFamily="18" charset="0"/>
              </a:rPr>
              <a:t> </a:t>
            </a:r>
            <a:r>
              <a:rPr lang="en-GB" dirty="0">
                <a:latin typeface="Constantia" panose="02030602050306030303" pitchFamily="18" charset="0"/>
              </a:rPr>
              <a:t>communicating with lay audiences requires time, knowledge and other skills, therefor in many cases scientists themselves are not capable of doing it by themselves. </a:t>
            </a:r>
          </a:p>
          <a:p>
            <a:endParaRPr lang="en-US" dirty="0">
              <a:latin typeface="Constantia" panose="02030602050306030303" pitchFamily="18" charset="0"/>
            </a:endParaRPr>
          </a:p>
          <a:p>
            <a:r>
              <a:rPr lang="en-US" dirty="0">
                <a:latin typeface="Constantia" panose="02030602050306030303" pitchFamily="18" charset="0"/>
              </a:rPr>
              <a:t>Meanwhile public </a:t>
            </a:r>
            <a:r>
              <a:rPr lang="en-GB" b="1" dirty="0">
                <a:solidFill>
                  <a:schemeClr val="bg1"/>
                </a:solidFill>
                <a:highlight>
                  <a:srgbClr val="FF9231"/>
                </a:highlight>
                <a:latin typeface="Constantia" panose="02030602050306030303" pitchFamily="18" charset="0"/>
              </a:rPr>
              <a:t>aim to: </a:t>
            </a:r>
            <a:r>
              <a:rPr lang="en-GB" dirty="0">
                <a:latin typeface="Constantia" panose="02030602050306030303" pitchFamily="18" charset="0"/>
              </a:rPr>
              <a:t>Get reliable information, necessary to make decisions and evaluate/manage risks, crisis. </a:t>
            </a:r>
            <a:r>
              <a:rPr lang="en-GB" dirty="0">
                <a:solidFill>
                  <a:schemeClr val="bg1"/>
                </a:solidFill>
                <a:highlight>
                  <a:srgbClr val="FF9231"/>
                </a:highlight>
                <a:latin typeface="Constantia" panose="02030602050306030303" pitchFamily="18" charset="0"/>
              </a:rPr>
              <a:t>But…</a:t>
            </a:r>
            <a:r>
              <a:rPr lang="en-GB" dirty="0">
                <a:highlight>
                  <a:srgbClr val="FF9231"/>
                </a:highlight>
                <a:latin typeface="Constantia" panose="02030602050306030303" pitchFamily="18" charset="0"/>
              </a:rPr>
              <a:t> </a:t>
            </a:r>
            <a:r>
              <a:rPr lang="en-GB" dirty="0">
                <a:latin typeface="Constantia" panose="02030602050306030303" pitchFamily="18" charset="0"/>
              </a:rPr>
              <a:t>not everyone can understand scientific language and scientific process itself, therefore media is the main sources of science news for public. However, the way science is covered in media is often far from the message scientists want to communicate. </a:t>
            </a:r>
          </a:p>
          <a:p>
            <a:endParaRPr lang="en-GB" dirty="0">
              <a:latin typeface="Constantia" panose="02030602050306030303" pitchFamily="18" charset="0"/>
            </a:endParaRPr>
          </a:p>
          <a:p>
            <a:r>
              <a:rPr lang="en-GB" dirty="0">
                <a:latin typeface="Constantia" panose="02030602050306030303" pitchFamily="18" charset="0"/>
              </a:rPr>
              <a:t>And of course journalists</a:t>
            </a:r>
          </a:p>
          <a:p>
            <a:endParaRPr lang="en-GB" dirty="0">
              <a:latin typeface="Constantia" panose="02030602050306030303" pitchFamily="18" charset="0"/>
            </a:endParaRPr>
          </a:p>
          <a:p>
            <a:endParaRPr lang="en-GB" dirty="0">
              <a:latin typeface="Constantia" panose="02030602050306030303" pitchFamily="18" charset="0"/>
            </a:endParaRPr>
          </a:p>
        </p:txBody>
      </p:sp>
      <p:sp>
        <p:nvSpPr>
          <p:cNvPr id="4" name="Slide Number Placeholder 3"/>
          <p:cNvSpPr>
            <a:spLocks noGrp="1"/>
          </p:cNvSpPr>
          <p:nvPr>
            <p:ph type="sldNum" sz="quarter" idx="5"/>
          </p:nvPr>
        </p:nvSpPr>
        <p:spPr/>
        <p:txBody>
          <a:bodyPr/>
          <a:lstStyle/>
          <a:p>
            <a:fld id="{FEDEC40E-FDEF-B44D-8197-36AE7579FFEE}" type="slidenum">
              <a:rPr lang="en-US" smtClean="0"/>
              <a:t>7</a:t>
            </a:fld>
            <a:endParaRPr lang="en-US"/>
          </a:p>
        </p:txBody>
      </p:sp>
    </p:spTree>
    <p:extLst>
      <p:ext uri="{BB962C8B-B14F-4D97-AF65-F5344CB8AC3E}">
        <p14:creationId xmlns:p14="http://schemas.microsoft.com/office/powerpoint/2010/main" val="392032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we do have a lot of examples, when it is difficult for scientists and society to talk to each other and understand each other – when scientists are talking about apples, and public is concerned about oranges… When scientist say that vaccination is the best and most important way to manage pandemic and still a lot of people decide that its harmful, not safe, etc.  </a:t>
            </a:r>
          </a:p>
          <a:p>
            <a:endParaRPr lang="en-US" dirty="0"/>
          </a:p>
          <a:p>
            <a:r>
              <a:rPr lang="en-US" dirty="0"/>
              <a:t>It is important to understand that common we cannot speak about public participation in society with low scientific literacy or nor sufficient public understanding of science or low public awareness of scientific issues. Theses are the terms I am going to cover next…</a:t>
            </a:r>
          </a:p>
        </p:txBody>
      </p:sp>
      <p:sp>
        <p:nvSpPr>
          <p:cNvPr id="4" name="Slide Number Placeholder 3"/>
          <p:cNvSpPr>
            <a:spLocks noGrp="1"/>
          </p:cNvSpPr>
          <p:nvPr>
            <p:ph type="sldNum" sz="quarter" idx="5"/>
          </p:nvPr>
        </p:nvSpPr>
        <p:spPr/>
        <p:txBody>
          <a:bodyPr/>
          <a:lstStyle/>
          <a:p>
            <a:fld id="{FEDEC40E-FDEF-B44D-8197-36AE7579FFEE}" type="slidenum">
              <a:rPr lang="en-US" smtClean="0"/>
              <a:t>8</a:t>
            </a:fld>
            <a:endParaRPr lang="en-US"/>
          </a:p>
        </p:txBody>
      </p:sp>
    </p:spTree>
    <p:extLst>
      <p:ext uri="{BB962C8B-B14F-4D97-AF65-F5344CB8AC3E}">
        <p14:creationId xmlns:p14="http://schemas.microsoft.com/office/powerpoint/2010/main" val="168194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can agree the main goal of science communication today  is </a:t>
            </a:r>
            <a:r>
              <a:rPr lang="en-GB" sz="1200" b="1" dirty="0">
                <a:solidFill>
                  <a:schemeClr val="bg1"/>
                </a:solidFill>
                <a:highlight>
                  <a:srgbClr val="FF9231"/>
                </a:highlight>
                <a:latin typeface="Constantia" panose="02030602050306030303" pitchFamily="18" charset="0"/>
              </a:rPr>
              <a:t>Public participation and engagement: </a:t>
            </a:r>
            <a:r>
              <a:rPr lang="en-GB" sz="1200" dirty="0">
                <a:latin typeface="Constantia" panose="02030602050306030303" pitchFamily="18" charset="0"/>
              </a:rPr>
              <a:t>Public participation is a concept describing public’s actions related to assistance in decision making, support for policy implementation, etc. Ideas of public participation lies in the core of democratic ideals – public must have a right to express their beliefs and attitudes about public issues which concern them and their life (Stave, 2002; Cox, 2013) especially when scientists are about to make decisions about very sensitive issues or issues with high level of uncertainty, like climate change, like </a:t>
            </a:r>
            <a:r>
              <a:rPr lang="en-GB" sz="1200" dirty="0" err="1">
                <a:latin typeface="Constantia" panose="02030602050306030303" pitchFamily="18" charset="0"/>
              </a:rPr>
              <a:t>ivf</a:t>
            </a:r>
            <a:r>
              <a:rPr lang="en-GB" sz="1200" dirty="0">
                <a:latin typeface="Constantia" panose="02030602050306030303" pitchFamily="18" charset="0"/>
              </a:rPr>
              <a:t>, artificial intelligence or genetically modified </a:t>
            </a:r>
            <a:r>
              <a:rPr lang="en-GB" sz="1200" dirty="0" err="1">
                <a:latin typeface="Constantia" panose="02030602050306030303" pitchFamily="18" charset="0"/>
              </a:rPr>
              <a:t>organizms</a:t>
            </a:r>
            <a:r>
              <a:rPr lang="en-GB" sz="1200" dirty="0">
                <a:latin typeface="Constantia" panose="02030602050306030303"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300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Constantia" panose="02030602050306030303" pitchFamily="18" charset="0"/>
              </a:rPr>
              <a:t>However, to reach this level, it is important to ensure that society demonstrate sufficient scientific literacy, which refers to </a:t>
            </a:r>
            <a:r>
              <a:rPr lang="en-US" sz="1200" dirty="0">
                <a:latin typeface="Constantia" panose="02030602050306030303" pitchFamily="18" charset="0"/>
              </a:rPr>
              <a:t>level of public knowledge regarding scientific issues. Scientific literate public is a public which have least necessary knowledge to effectively act in a society. In other words people are able to answer the question – </a:t>
            </a:r>
            <a:r>
              <a:rPr lang="en-US" sz="1200" b="1" dirty="0">
                <a:latin typeface="Constantia" panose="02030602050306030303" pitchFamily="18" charset="0"/>
              </a:rPr>
              <a:t>what does it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tantia" panose="02030602050306030303" pitchFamily="18" charset="0"/>
              </a:rPr>
              <a:t>Also, public is expected to </a:t>
            </a:r>
            <a:r>
              <a:rPr lang="en-US" sz="1200" b="1" dirty="0">
                <a:latin typeface="Constantia" panose="02030602050306030303" pitchFamily="18" charset="0"/>
              </a:rPr>
              <a:t>have proper understanding of science</a:t>
            </a:r>
            <a:r>
              <a:rPr lang="en-US" sz="1200" dirty="0">
                <a:latin typeface="Constantia" panose="02030602050306030303" pitchFamily="18" charset="0"/>
              </a:rPr>
              <a:t>, which is a is a narrower concept than scientific literacy and it implies required knowledge about scientific content (scientific concepts), scientific enquiry (scientific processes), and scientific impact on society (social factors). In other words, </a:t>
            </a:r>
            <a:r>
              <a:rPr lang="en-US" sz="1200" b="1" dirty="0">
                <a:latin typeface="Constantia" panose="02030602050306030303" pitchFamily="18" charset="0"/>
              </a:rPr>
              <a:t>people have knowledge and understanding where this kind of information is coming from, how it was attained.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tantia" panose="02030602050306030303" pitchFamily="18" charset="0"/>
              </a:rPr>
              <a:t>And have awareness of science: concept of </a:t>
            </a:r>
            <a:r>
              <a:rPr lang="en-US" sz="1200" b="1" dirty="0">
                <a:solidFill>
                  <a:schemeClr val="bg1"/>
                </a:solidFill>
                <a:highlight>
                  <a:srgbClr val="FF9231"/>
                </a:highlight>
                <a:latin typeface="Constantia" panose="02030602050306030303" pitchFamily="18" charset="0"/>
              </a:rPr>
              <a:t>public awareness of science </a:t>
            </a:r>
            <a:r>
              <a:rPr lang="en-US" sz="1200" dirty="0">
                <a:latin typeface="Constantia" panose="02030602050306030303" pitchFamily="18" charset="0"/>
              </a:rPr>
              <a:t>is a set of positive attitudes toward science (and technology) that are evidenced by a series of skills and behavioral intentions (Gilbert, </a:t>
            </a:r>
            <a:r>
              <a:rPr lang="en-US" sz="1200" dirty="0" err="1">
                <a:latin typeface="Constantia" panose="02030602050306030303" pitchFamily="18" charset="0"/>
              </a:rPr>
              <a:t>Stocklmayer</a:t>
            </a:r>
            <a:r>
              <a:rPr lang="en-US" sz="1200" dirty="0">
                <a:latin typeface="Constantia" panose="02030602050306030303" pitchFamily="18" charset="0"/>
              </a:rPr>
              <a:t>, and Garnett, 1999).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tantia" panose="02030602050306030303" pitchFamily="18" charset="0"/>
              </a:rPr>
              <a:t>Indeed facts are not everything in the post-truth world. For instance, </a:t>
            </a:r>
            <a:r>
              <a:rPr lang="en-GB" b="1" dirty="0">
                <a:latin typeface="Constantia" panose="02030602050306030303" pitchFamily="18" charset="0"/>
              </a:rPr>
              <a:t>The way people understand and evaluate science might be related to their political ideologies. </a:t>
            </a:r>
            <a:r>
              <a:rPr lang="en-GB" dirty="0">
                <a:latin typeface="Constantia" panose="02030602050306030303" pitchFamily="18" charset="0"/>
              </a:rPr>
              <a:t>Pew Research </a:t>
            </a:r>
            <a:r>
              <a:rPr lang="en-GB" dirty="0" err="1">
                <a:latin typeface="Constantia" panose="02030602050306030303" pitchFamily="18" charset="0"/>
              </a:rPr>
              <a:t>Center</a:t>
            </a:r>
            <a:r>
              <a:rPr lang="en-GB" dirty="0">
                <a:latin typeface="Constantia" panose="02030602050306030303" pitchFamily="18" charset="0"/>
              </a:rPr>
              <a:t> (2020) concluded that “Some public divides over science issues are aligned with partisanship [including climate change or vaccination], while many others are not. </a:t>
            </a:r>
            <a:r>
              <a:rPr lang="en-GB" b="1" dirty="0">
                <a:latin typeface="Constantia" panose="02030602050306030303" pitchFamily="18" charset="0"/>
              </a:rPr>
              <a:t>Trust </a:t>
            </a:r>
            <a:r>
              <a:rPr lang="en-GB" dirty="0">
                <a:latin typeface="Constantia" panose="02030602050306030303" pitchFamily="18" charset="0"/>
              </a:rPr>
              <a:t>is another concept, which is crucial in building proper relations between science and public.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Constantia" panose="02030602050306030303" pitchFamily="18" charset="0"/>
            </a:endParaRPr>
          </a:p>
          <a:p>
            <a:r>
              <a:rPr lang="en-US" dirty="0"/>
              <a:t> </a:t>
            </a:r>
          </a:p>
        </p:txBody>
      </p:sp>
      <p:sp>
        <p:nvSpPr>
          <p:cNvPr id="4" name="Slide Number Placeholder 3"/>
          <p:cNvSpPr>
            <a:spLocks noGrp="1"/>
          </p:cNvSpPr>
          <p:nvPr>
            <p:ph type="sldNum" sz="quarter" idx="5"/>
          </p:nvPr>
        </p:nvSpPr>
        <p:spPr/>
        <p:txBody>
          <a:bodyPr/>
          <a:lstStyle/>
          <a:p>
            <a:fld id="{FEDEC40E-FDEF-B44D-8197-36AE7579FFEE}" type="slidenum">
              <a:rPr lang="en-US" smtClean="0"/>
              <a:t>9</a:t>
            </a:fld>
            <a:endParaRPr lang="en-US"/>
          </a:p>
        </p:txBody>
      </p:sp>
    </p:spTree>
    <p:extLst>
      <p:ext uri="{BB962C8B-B14F-4D97-AF65-F5344CB8AC3E}">
        <p14:creationId xmlns:p14="http://schemas.microsoft.com/office/powerpoint/2010/main" val="91517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public trust in science, we should mention, that public trust is quite high and stable, but when it comes to more sensitive and </a:t>
            </a:r>
            <a:r>
              <a:rPr lang="en-US" dirty="0" err="1"/>
              <a:t>controvercial</a:t>
            </a:r>
            <a:r>
              <a:rPr lang="en-US" dirty="0"/>
              <a:t> topics like climate change, vaccination, genetically modified foods, etc., trust is more varied. To be more precise, - </a:t>
            </a:r>
            <a:r>
              <a:rPr lang="en-US" sz="1200" dirty="0">
                <a:latin typeface="Constantia" panose="02030602050306030303" pitchFamily="18" charset="0"/>
              </a:rPr>
              <a:t>only 47% of people say that medical scientists understand the health effects of the measles, mumps, and rubella (MMR) vaccine “very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onstantia" panose="0203060205030603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onstantia" panose="02030602050306030303" pitchFamily="18" charset="0"/>
              </a:rPr>
              <a:t>What does it mean? It raises questions, how to communicate this kind of topics to build and maintain public trust in science and scientists?</a:t>
            </a:r>
          </a:p>
          <a:p>
            <a:endParaRPr lang="en-US" dirty="0"/>
          </a:p>
        </p:txBody>
      </p:sp>
      <p:sp>
        <p:nvSpPr>
          <p:cNvPr id="4" name="Slide Number Placeholder 3"/>
          <p:cNvSpPr>
            <a:spLocks noGrp="1"/>
          </p:cNvSpPr>
          <p:nvPr>
            <p:ph type="sldNum" sz="quarter" idx="5"/>
          </p:nvPr>
        </p:nvSpPr>
        <p:spPr/>
        <p:txBody>
          <a:bodyPr/>
          <a:lstStyle/>
          <a:p>
            <a:fld id="{FEDEC40E-FDEF-B44D-8197-36AE7579FFEE}" type="slidenum">
              <a:rPr lang="en-US" smtClean="0"/>
              <a:t>10</a:t>
            </a:fld>
            <a:endParaRPr lang="en-US"/>
          </a:p>
        </p:txBody>
      </p:sp>
    </p:spTree>
    <p:extLst>
      <p:ext uri="{BB962C8B-B14F-4D97-AF65-F5344CB8AC3E}">
        <p14:creationId xmlns:p14="http://schemas.microsoft.com/office/powerpoint/2010/main" val="33049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while we can find a lot of discussions going on about how public understand, perceive and engage with science, there is another side to consider – </a:t>
            </a:r>
            <a:r>
              <a:rPr lang="en-US" b="1" dirty="0"/>
              <a:t>scientists understanding of the publics</a:t>
            </a:r>
            <a:r>
              <a:rPr lang="en-US" dirty="0"/>
              <a:t>. If scientists are actually doing their best to communicate their findings? </a:t>
            </a:r>
            <a:r>
              <a:rPr lang="en-US" sz="1200" dirty="0">
                <a:latin typeface="Constantia" panose="02030602050306030303" pitchFamily="18" charset="0"/>
              </a:rPr>
              <a:t>Serving to public good is in the very core of science, however, in many cases issues scientists try to solve are far from what public actually want scientists to do. </a:t>
            </a:r>
            <a:endParaRPr lang="en-US" dirty="0"/>
          </a:p>
          <a:p>
            <a:endParaRPr lang="en-US" dirty="0"/>
          </a:p>
          <a:p>
            <a:r>
              <a:rPr lang="en-US" dirty="0"/>
              <a:t>However, it seems that situation is changing to the better – according to the Pew Research Center in 2014 nearly all scientists said they talk with the public in one another form while discussing science or their research. </a:t>
            </a:r>
            <a:br>
              <a:rPr lang="en-US" dirty="0"/>
            </a:br>
            <a:endParaRPr lang="en-US" dirty="0"/>
          </a:p>
          <a:p>
            <a:r>
              <a:rPr lang="en-US" dirty="0"/>
              <a:t>In 2015 98 percent said </a:t>
            </a:r>
            <a:r>
              <a:rPr lang="en-US" sz="1200" dirty="0">
                <a:latin typeface="Constantia" panose="02030602050306030303" pitchFamily="18" charset="0"/>
              </a:rPr>
              <a:t>they have some level of interaction with citizens at least from time to time, and 51% have at least some contact with reporters about research findings.</a:t>
            </a:r>
          </a:p>
          <a:p>
            <a:endParaRPr lang="en-US" sz="1200" dirty="0">
              <a:latin typeface="Constantia" panose="02030602050306030303" pitchFamily="18" charset="0"/>
            </a:endParaRPr>
          </a:p>
        </p:txBody>
      </p:sp>
      <p:sp>
        <p:nvSpPr>
          <p:cNvPr id="4" name="Slide Number Placeholder 3"/>
          <p:cNvSpPr>
            <a:spLocks noGrp="1"/>
          </p:cNvSpPr>
          <p:nvPr>
            <p:ph type="sldNum" sz="quarter" idx="5"/>
          </p:nvPr>
        </p:nvSpPr>
        <p:spPr/>
        <p:txBody>
          <a:bodyPr/>
          <a:lstStyle/>
          <a:p>
            <a:fld id="{FEDEC40E-FDEF-B44D-8197-36AE7579FFEE}" type="slidenum">
              <a:rPr lang="en-US" smtClean="0"/>
              <a:t>11</a:t>
            </a:fld>
            <a:endParaRPr lang="en-US"/>
          </a:p>
        </p:txBody>
      </p:sp>
    </p:spTree>
    <p:extLst>
      <p:ext uri="{BB962C8B-B14F-4D97-AF65-F5344CB8AC3E}">
        <p14:creationId xmlns:p14="http://schemas.microsoft.com/office/powerpoint/2010/main" val="327017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Indeed, different social media tools and </a:t>
            </a:r>
            <a:r>
              <a:rPr lang="en-US" dirty="0" err="1"/>
              <a:t>challels</a:t>
            </a:r>
            <a:r>
              <a:rPr lang="en-US" dirty="0"/>
              <a:t> are very helpful in bridging the gap: </a:t>
            </a:r>
            <a:r>
              <a:rPr lang="en-US" dirty="0">
                <a:latin typeface="Constantia" panose="02030602050306030303" pitchFamily="18" charset="0"/>
              </a:rPr>
              <a:t>47% of AAAS scientists use social media to talk about science or read about scientific developments at least some of the time. Some 24% of these AAAS scientists blog about science and research.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onstantia" panose="02030602050306030303" pitchFamily="18" charset="0"/>
              </a:rPr>
              <a:t>ResearchGate, LinkedIn, Facebook, Twitter and </a:t>
            </a:r>
            <a:r>
              <a:rPr lang="en-US" dirty="0" err="1">
                <a:latin typeface="Constantia" panose="02030602050306030303" pitchFamily="18" charset="0"/>
              </a:rPr>
              <a:t>Academia.edu</a:t>
            </a:r>
            <a:r>
              <a:rPr lang="en-US" dirty="0">
                <a:latin typeface="Constantia" panose="02030602050306030303" pitchFamily="18" charset="0"/>
              </a:rPr>
              <a:t> were the top five sites visited by scientists and engineers participating in a separate 2014 survey (</a:t>
            </a:r>
            <a:r>
              <a:rPr lang="en-US" dirty="0">
                <a:latin typeface="Constantia" panose="02030602050306030303" pitchFamily="18" charset="0"/>
                <a:hlinkClick r:id="rId3"/>
              </a:rPr>
              <a:t>https://go.nature.com/2Dk1L6v</a:t>
            </a:r>
            <a:r>
              <a:rPr lang="en-US" dirty="0">
                <a:latin typeface="Constantia" panose="02030602050306030303"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FEDEC40E-FDEF-B44D-8197-36AE7579FFEE}" type="slidenum">
              <a:rPr lang="en-US" smtClean="0"/>
              <a:t>12</a:t>
            </a:fld>
            <a:endParaRPr lang="en-US"/>
          </a:p>
        </p:txBody>
      </p:sp>
    </p:spTree>
    <p:extLst>
      <p:ext uri="{BB962C8B-B14F-4D97-AF65-F5344CB8AC3E}">
        <p14:creationId xmlns:p14="http://schemas.microsoft.com/office/powerpoint/2010/main" val="3820225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Of course, mainstream media also play a crucial role. </a:t>
            </a:r>
          </a:p>
          <a:p>
            <a:endParaRPr lang="en-US" dirty="0"/>
          </a:p>
          <a:p>
            <a:r>
              <a:rPr lang="en-US" dirty="0"/>
              <a:t>However, practice show that in some cases communicating science through media might result in misinformation and misunderstanding as well as decreasing public trust in science.</a:t>
            </a:r>
          </a:p>
          <a:p>
            <a:endParaRPr lang="en-US" dirty="0"/>
          </a:p>
          <a:p>
            <a:r>
              <a:rPr lang="en-US" dirty="0"/>
              <a:t>Let me provide you with some examples. </a:t>
            </a:r>
          </a:p>
        </p:txBody>
      </p:sp>
      <p:sp>
        <p:nvSpPr>
          <p:cNvPr id="4" name="Slide Number Placeholder 3"/>
          <p:cNvSpPr>
            <a:spLocks noGrp="1"/>
          </p:cNvSpPr>
          <p:nvPr>
            <p:ph type="sldNum" sz="quarter" idx="5"/>
          </p:nvPr>
        </p:nvSpPr>
        <p:spPr/>
        <p:txBody>
          <a:bodyPr/>
          <a:lstStyle/>
          <a:p>
            <a:fld id="{FEDEC40E-FDEF-B44D-8197-36AE7579FFEE}" type="slidenum">
              <a:rPr lang="en-US" smtClean="0"/>
              <a:t>13</a:t>
            </a:fld>
            <a:endParaRPr lang="en-US"/>
          </a:p>
        </p:txBody>
      </p:sp>
    </p:spTree>
    <p:extLst>
      <p:ext uri="{BB962C8B-B14F-4D97-AF65-F5344CB8AC3E}">
        <p14:creationId xmlns:p14="http://schemas.microsoft.com/office/powerpoint/2010/main" val="3845191152"/>
      </p:ext>
    </p:extLst>
  </p:cSld>
  <p:clrMapOvr>
    <a:masterClrMapping/>
  </p:clrMapOvr>
</p:notes>
</file>

<file path=ppt/slideLayouts/_rels/slideLayout1.xml.rels><?xml version="1.0" encoding="UTF-8" standalone="yes" ?><Relationships xmlns="http://schemas.openxmlformats.org/package/2006/relationships"><Relationship Id="rId3" Target="../media/image2.png" Type="http://schemas.openxmlformats.org/officeDocument/2006/relationships/image"/><Relationship Id="rId2" Target="../media/image1.jpeg" Type="http://schemas.openxmlformats.org/officeDocument/2006/relationships/image"/><Relationship Id="rId1" Target="../slideMasters/slideMaster1.xml" Type="http://schemas.openxmlformats.org/officeDocument/2006/relationships/slideMaster"/><Relationship Id="rId4" Target="../media/image3.png" Type="http://schemas.openxmlformats.org/officeDocument/2006/relationships/image"/></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a="http://schemas.openxmlformats.org/drawingml/2006/main" xmlns:r="http://schemas.openxmlformats.org/officeDocument/2006/relationships"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0" y="650350"/>
            <a:ext cx="5496600" cy="2052600"/>
          </a:xfrm>
          <a:prstGeom prst="rect">
            <a:avLst/>
          </a:prstGeom>
          <a:solidFill>
            <a:srgbClr val="FFFFFF"/>
          </a:solidFill>
          <a:ln>
            <a:noFill/>
          </a:ln>
        </p:spPr>
        <p:txBody>
          <a:bodyPr anchor="b" anchorCtr="0" bIns="91425" lIns="360000" rIns="91425" spcFirstLastPara="1" tIns="91425" wrap="square">
            <a:noAutofit/>
          </a:bodyPr>
          <a:lstStyle>
            <a:lvl1pPr lvl="0">
              <a:spcBef>
                <a:spcPts val="0"/>
              </a:spcBef>
              <a:spcAft>
                <a:spcPts val="0"/>
              </a:spcAft>
              <a:buClr>
                <a:srgbClr val="000000"/>
              </a:buClr>
              <a:buSzPts val="4000"/>
              <a:buNone/>
              <a:defRPr sz="4000">
                <a:solidFill>
                  <a:srgbClr val="000000"/>
                </a:solidFill>
              </a:defRPr>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a:endParaRPr/>
          </a:p>
        </p:txBody>
      </p:sp>
      <p:sp>
        <p:nvSpPr>
          <p:cNvPr id="11" name="Google Shape;11;p2"/>
          <p:cNvSpPr txBox="1">
            <a:spLocks noGrp="1"/>
          </p:cNvSpPr>
          <p:nvPr>
            <p:ph idx="1" type="subTitle"/>
          </p:nvPr>
        </p:nvSpPr>
        <p:spPr>
          <a:xfrm>
            <a:off x="50" y="2702950"/>
            <a:ext cx="5496600" cy="867900"/>
          </a:xfrm>
          <a:prstGeom prst="rect">
            <a:avLst/>
          </a:prstGeom>
          <a:solidFill>
            <a:srgbClr val="FFFFFF"/>
          </a:solidFill>
          <a:ln>
            <a:noFill/>
          </a:ln>
        </p:spPr>
        <p:txBody>
          <a:bodyPr anchor="t" anchorCtr="0" bIns="91425" lIns="360000" rIns="91425" spcFirstLastPara="1" tIns="91425" wrap="square">
            <a:noAutofit/>
          </a:bodyPr>
          <a:lstStyle>
            <a:lvl1pPr lvl="0">
              <a:lnSpc>
                <a:spcPct val="100000"/>
              </a:lnSpc>
              <a:spcBef>
                <a:spcPts val="0"/>
              </a:spcBef>
              <a:spcAft>
                <a:spcPts val="0"/>
              </a:spcAft>
              <a:buClr>
                <a:srgbClr val="363F83"/>
              </a:buClr>
              <a:buSzPts val="2000"/>
              <a:buNone/>
              <a:defRPr sz="2000">
                <a:solidFill>
                  <a:srgbClr val="363F83"/>
                </a:solidFill>
              </a:defRPr>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rotWithShape="1">
          <a:blip cstate="screen" r:embed="rId2">
            <a:alphaModFix/>
            <a:extLst>
              <a:ext uri="{28A0092B-C50C-407E-A947-70E740481C1C}">
                <a14:useLocalDpi xmlns:a14="http://schemas.microsoft.com/office/drawing/2010/main"/>
              </a:ext>
            </a:extLst>
          </a:blip>
          <a:srcRect r="-95"/>
          <a:stretch/>
        </p:blipFill>
        <p:spPr>
          <a:xfrm>
            <a:off x="5681400" y="2612075"/>
            <a:ext cx="3435150" cy="2531416"/>
          </a:xfrm>
          <a:prstGeom prst="rect">
            <a:avLst/>
          </a:prstGeom>
          <a:noFill/>
          <a:ln>
            <a:noFill/>
          </a:ln>
        </p:spPr>
      </p:pic>
      <p:sp>
        <p:nvSpPr>
          <p:cNvPr id="13" name="Google Shape;13;p2"/>
          <p:cNvSpPr txBox="1"/>
          <p:nvPr/>
        </p:nvSpPr>
        <p:spPr>
          <a:xfrm>
            <a:off x="2307388" y="4234988"/>
            <a:ext cx="3435000" cy="553200"/>
          </a:xfrm>
          <a:prstGeom prst="rect">
            <a:avLst/>
          </a:prstGeom>
          <a:noFill/>
          <a:ln>
            <a:noFill/>
          </a:ln>
        </p:spPr>
        <p:txBody>
          <a:bodyPr anchor="t" anchorCtr="0" bIns="91425" lIns="91425" rIns="91425" spcFirstLastPara="1" tIns="91425" wrap="square">
            <a:noAutofit/>
          </a:bodyPr>
          <a:lstStyle/>
          <a:p>
            <a:pPr algn="l" indent="0" lvl="0" marL="0" rtl="0">
              <a:spcBef>
                <a:spcPts val="0"/>
              </a:spcBef>
              <a:spcAft>
                <a:spcPts val="0"/>
              </a:spcAft>
              <a:buNone/>
            </a:pPr>
            <a:r>
              <a:rPr lang="de" sz="900">
                <a:latin typeface="Lato"/>
                <a:ea typeface="Lato"/>
                <a:cs typeface="Lato"/>
                <a:sym typeface="Lato"/>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latin typeface="Lato"/>
              <a:ea typeface="Lato"/>
              <a:cs typeface="Lato"/>
              <a:sym typeface="Lato"/>
            </a:endParaRPr>
          </a:p>
        </p:txBody>
      </p:sp>
      <p:pic>
        <p:nvPicPr>
          <p:cNvPr id="14" name="Google Shape;14;p2"/>
          <p:cNvPicPr preferRelativeResize="0"/>
          <p:nvPr/>
        </p:nvPicPr>
        <p:blipFill rotWithShape="1">
          <a:blip cstate="screen" r:embed="rId3">
            <a:alphaModFix/>
            <a:extLst>
              <a:ext uri="{28A0092B-C50C-407E-A947-70E740481C1C}">
                <a14:useLocalDpi xmlns:a14="http://schemas.microsoft.com/office/drawing/2010/main"/>
              </a:ext>
            </a:extLst>
          </a:blip>
          <a:srcRect/>
          <a:stretch/>
        </p:blipFill>
        <p:spPr>
          <a:xfrm>
            <a:off x="5496600" y="414525"/>
            <a:ext cx="3491800" cy="1309049"/>
          </a:xfrm>
          <a:prstGeom prst="rect">
            <a:avLst/>
          </a:prstGeom>
          <a:noFill/>
          <a:ln>
            <a:noFill/>
          </a:ln>
        </p:spPr>
      </p:pic>
      <p:pic>
        <p:nvPicPr>
          <p:cNvPr id="15" name="Google Shape;15;p2"/>
          <p:cNvPicPr preferRelativeResize="0"/>
          <p:nvPr/>
        </p:nvPicPr>
        <p:blipFill>
          <a:blip cstate="screen" r:embed="rId4">
            <a:alphaModFix/>
            <a:extLst>
              <a:ext uri="{28A0092B-C50C-407E-A947-70E740481C1C}">
                <a14:useLocalDpi xmlns:a14="http://schemas.microsoft.com/office/drawing/2010/main"/>
              </a:ext>
            </a:extLst>
          </a:blip>
          <a:stretch>
            <a:fillRect/>
          </a:stretch>
        </p:blipFill>
        <p:spPr>
          <a:xfrm>
            <a:off x="131525" y="4393800"/>
            <a:ext cx="2175863" cy="472925"/>
          </a:xfrm>
          <a:prstGeom prst="rect">
            <a:avLst/>
          </a:prstGeom>
          <a:noFill/>
          <a:ln>
            <a:noFill/>
          </a:ln>
        </p:spPr>
      </p:pic>
      <p:sp>
        <p:nvSpPr>
          <p:cNvPr id="16" name="Google Shape;16;p2"/>
          <p:cNvSpPr txBox="1"/>
          <p:nvPr/>
        </p:nvSpPr>
        <p:spPr>
          <a:xfrm>
            <a:off x="6439475" y="1383225"/>
            <a:ext cx="2466300" cy="867900"/>
          </a:xfrm>
          <a:prstGeom prst="rect">
            <a:avLst/>
          </a:prstGeom>
          <a:noFill/>
          <a:ln>
            <a:noFill/>
          </a:ln>
        </p:spPr>
        <p:txBody>
          <a:bodyPr anchor="t" anchorCtr="0" bIns="91425" lIns="91425" rIns="91425" spcFirstLastPara="1" tIns="91425" wrap="square">
            <a:noAutofit/>
          </a:bodyPr>
          <a:lstStyle/>
          <a:p>
            <a:pPr algn="l" indent="0" lvl="0" marL="0" rtl="0">
              <a:lnSpc>
                <a:spcPct val="100000"/>
              </a:lnSpc>
              <a:spcBef>
                <a:spcPts val="0"/>
              </a:spcBef>
              <a:spcAft>
                <a:spcPts val="0"/>
              </a:spcAft>
              <a:buClr>
                <a:schemeClr val="dk1"/>
              </a:buClr>
              <a:buSzPts val="1100"/>
              <a:buFont typeface="Arial"/>
              <a:buNone/>
            </a:pPr>
            <a:r>
              <a:rPr lang="de" sz="1300">
                <a:solidFill>
                  <a:schemeClr val="dk1"/>
                </a:solidFill>
                <a:latin typeface="Lato"/>
                <a:ea typeface="Lato"/>
                <a:cs typeface="Lato"/>
                <a:sym typeface="Lato"/>
              </a:rPr>
              <a:t>Enhancing Research</a:t>
            </a:r>
            <a:endParaRPr sz="1300">
              <a:solidFill>
                <a:schemeClr val="dk1"/>
              </a:solidFill>
              <a:latin typeface="Lato"/>
              <a:ea typeface="Lato"/>
              <a:cs typeface="Lato"/>
              <a:sym typeface="Lato"/>
            </a:endParaRPr>
          </a:p>
          <a:p>
            <a:pPr algn="l" indent="0" lvl="0" marL="0" rtl="0">
              <a:lnSpc>
                <a:spcPct val="100000"/>
              </a:lnSpc>
              <a:spcBef>
                <a:spcPts val="0"/>
              </a:spcBef>
              <a:spcAft>
                <a:spcPts val="0"/>
              </a:spcAft>
              <a:buNone/>
            </a:pPr>
            <a:r>
              <a:rPr lang="de" sz="1300">
                <a:solidFill>
                  <a:schemeClr val="dk1"/>
                </a:solidFill>
                <a:latin typeface="Lato"/>
                <a:ea typeface="Lato"/>
                <a:cs typeface="Lato"/>
                <a:sym typeface="Lato"/>
              </a:rPr>
              <a:t>Understanding through Media</a:t>
            </a:r>
            <a:endParaRPr sz="1700">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pic>
        <p:nvPicPr>
          <p:cNvPr id="19" name="Google Shape;19;p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0" name="Google Shape;20;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1" name="Google Shape;21;p3"/>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168425" y="1032300"/>
            <a:ext cx="8664000" cy="3406500"/>
          </a:xfrm>
          <a:prstGeom prst="rect">
            <a:avLst/>
          </a:prstGeom>
          <a:solidFill>
            <a:srgbClr val="FFFFFF"/>
          </a:solidFill>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25" name="Google Shape;25;p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26" name="Google Shape;26;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27" name="Google Shape;27;p4"/>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311700" y="539675"/>
            <a:ext cx="60072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2" name="Google Shape;42;p7"/>
          <p:cNvSpPr txBox="1">
            <a:spLocks noGrp="1"/>
          </p:cNvSpPr>
          <p:nvPr>
            <p:ph type="body" idx="1"/>
          </p:nvPr>
        </p:nvSpPr>
        <p:spPr>
          <a:xfrm>
            <a:off x="311700" y="1176700"/>
            <a:ext cx="2808000" cy="3224400"/>
          </a:xfrm>
          <a:prstGeom prst="rect">
            <a:avLst/>
          </a:prstGeom>
          <a:solidFill>
            <a:srgbClr val="FFFFFF"/>
          </a:solidFill>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pic>
        <p:nvPicPr>
          <p:cNvPr id="43" name="Google Shape;43;p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44" name="Google Shape;44;p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45" name="Google Shape;45;p7"/>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1"/>
        <p:cNvGrpSpPr/>
        <p:nvPr/>
      </p:nvGrpSpPr>
      <p:grpSpPr>
        <a:xfrm>
          <a:off x="0" y="0"/>
          <a:ext cx="0" cy="0"/>
          <a:chOff x="0" y="0"/>
          <a:chExt cx="0" cy="0"/>
        </a:xfrm>
      </p:grpSpPr>
      <p:sp>
        <p:nvSpPr>
          <p:cNvPr id="52" name="Google Shape;5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4" name="Google Shape;5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 name="Google Shape;5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pic>
        <p:nvPicPr>
          <p:cNvPr id="56" name="Google Shape;56;p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57" name="Google Shape;57;p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58" name="Google Shape;58;p9"/>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sp>
        <p:nvSpPr>
          <p:cNvPr id="65" name="Google Shape;6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6" name="Google Shape;66;p11"/>
          <p:cNvSpPr txBox="1">
            <a:spLocks noGrp="1"/>
          </p:cNvSpPr>
          <p:nvPr>
            <p:ph type="body" idx="1"/>
          </p:nvPr>
        </p:nvSpPr>
        <p:spPr>
          <a:xfrm>
            <a:off x="311700" y="3152225"/>
            <a:ext cx="8520600" cy="1300800"/>
          </a:xfrm>
          <a:prstGeom prst="rect">
            <a:avLst/>
          </a:prstGeom>
          <a:solidFill>
            <a:srgbClr val="FFFFFF"/>
          </a:solidFill>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pic>
        <p:nvPicPr>
          <p:cNvPr id="67" name="Google Shape;67;p11"/>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929706" y="0"/>
            <a:ext cx="2214295" cy="830125"/>
          </a:xfrm>
          <a:prstGeom prst="rect">
            <a:avLst/>
          </a:prstGeom>
          <a:noFill/>
          <a:ln>
            <a:noFill/>
          </a:ln>
        </p:spPr>
      </p:pic>
      <p:pic>
        <p:nvPicPr>
          <p:cNvPr id="68" name="Google Shape;68;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425" y="4527313"/>
            <a:ext cx="2175863" cy="472925"/>
          </a:xfrm>
          <a:prstGeom prst="rect">
            <a:avLst/>
          </a:prstGeom>
          <a:noFill/>
          <a:ln>
            <a:noFill/>
          </a:ln>
        </p:spPr>
      </p:pic>
      <p:sp>
        <p:nvSpPr>
          <p:cNvPr id="69" name="Google Shape;69;p11"/>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lvl1pPr lvl="0" rtl="0">
              <a:buNone/>
              <a:defRPr sz="900">
                <a:latin typeface="Lato"/>
                <a:ea typeface="Lato"/>
                <a:cs typeface="Lato"/>
                <a:sym typeface="Lato"/>
              </a:defRPr>
            </a:lvl1pPr>
            <a:lvl2pPr lvl="1" rtl="0">
              <a:buNone/>
              <a:defRPr sz="900">
                <a:latin typeface="Lato"/>
                <a:ea typeface="Lato"/>
                <a:cs typeface="Lato"/>
                <a:sym typeface="Lato"/>
              </a:defRPr>
            </a:lvl2pPr>
            <a:lvl3pPr lvl="2" rtl="0">
              <a:buNone/>
              <a:defRPr sz="900">
                <a:latin typeface="Lato"/>
                <a:ea typeface="Lato"/>
                <a:cs typeface="Lato"/>
                <a:sym typeface="Lato"/>
              </a:defRPr>
            </a:lvl3pPr>
            <a:lvl4pPr lvl="3" rtl="0">
              <a:buNone/>
              <a:defRPr sz="900">
                <a:latin typeface="Lato"/>
                <a:ea typeface="Lato"/>
                <a:cs typeface="Lato"/>
                <a:sym typeface="Lato"/>
              </a:defRPr>
            </a:lvl4pPr>
            <a:lvl5pPr lvl="4" rtl="0">
              <a:buNone/>
              <a:defRPr sz="900">
                <a:latin typeface="Lato"/>
                <a:ea typeface="Lato"/>
                <a:cs typeface="Lato"/>
                <a:sym typeface="Lato"/>
              </a:defRPr>
            </a:lvl5pPr>
            <a:lvl6pPr lvl="5" rtl="0">
              <a:buNone/>
              <a:defRPr sz="900">
                <a:latin typeface="Lato"/>
                <a:ea typeface="Lato"/>
                <a:cs typeface="Lato"/>
                <a:sym typeface="Lato"/>
              </a:defRPr>
            </a:lvl6pPr>
            <a:lvl7pPr lvl="6" rtl="0">
              <a:buNone/>
              <a:defRPr sz="900">
                <a:latin typeface="Lato"/>
                <a:ea typeface="Lato"/>
                <a:cs typeface="Lato"/>
                <a:sym typeface="Lato"/>
              </a:defRPr>
            </a:lvl7pPr>
            <a:lvl8pPr lvl="7" rtl="0">
              <a:buNone/>
              <a:defRPr sz="900">
                <a:latin typeface="Lato"/>
                <a:ea typeface="Lato"/>
                <a:cs typeface="Lato"/>
                <a:sym typeface="Lato"/>
              </a:defRPr>
            </a:lvl8pPr>
            <a:lvl9pPr lvl="8" rtl="0">
              <a:buNone/>
              <a:defRPr sz="900">
                <a:latin typeface="Lato"/>
                <a:ea typeface="Lato"/>
                <a:cs typeface="Lato"/>
                <a:sym typeface="Lato"/>
              </a:defRPr>
            </a:lvl9pPr>
          </a:lstStyle>
          <a:p>
            <a:pPr marL="0" lvl="0" indent="0" algn="r" rtl="0">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03AF-9991-544B-9B71-7C4936DBBF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4077CE-01E0-044E-AD07-87C931FC4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A37D9-91CB-A249-959F-CA66B8425B6D}"/>
              </a:ext>
            </a:extLst>
          </p:cNvPr>
          <p:cNvSpPr>
            <a:spLocks noGrp="1"/>
          </p:cNvSpPr>
          <p:nvPr>
            <p:ph type="dt" sz="half" idx="10"/>
          </p:nvPr>
        </p:nvSpPr>
        <p:spPr/>
        <p:txBody>
          <a:bodyPr/>
          <a:lstStyle/>
          <a:p>
            <a:fld id="{3E92BBC5-09C0-544F-9C6E-B7E3515874D4}" type="datetimeFigureOut">
              <a:rPr lang="en-US" smtClean="0"/>
              <a:t>5/6/22</a:t>
            </a:fld>
            <a:endParaRPr lang="en-US"/>
          </a:p>
        </p:txBody>
      </p:sp>
      <p:sp>
        <p:nvSpPr>
          <p:cNvPr id="5" name="Footer Placeholder 4">
            <a:extLst>
              <a:ext uri="{FF2B5EF4-FFF2-40B4-BE49-F238E27FC236}">
                <a16:creationId xmlns:a16="http://schemas.microsoft.com/office/drawing/2014/main" id="{198C815B-5541-4D44-B340-EF972D14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946B18-416B-D54E-B66A-F377CF7E5BE5}"/>
              </a:ext>
            </a:extLst>
          </p:cNvPr>
          <p:cNvSpPr>
            <a:spLocks noGrp="1"/>
          </p:cNvSpPr>
          <p:nvPr>
            <p:ph type="sldNum" sz="quarter" idx="12"/>
          </p:nvPr>
        </p:nvSpPr>
        <p:spPr/>
        <p:txBody>
          <a:bodyPr/>
          <a:lstStyle/>
          <a:p>
            <a:fld id="{2EF7899E-E255-A148-BA3C-32EE2B895815}" type="slidenum">
              <a:rPr lang="en-US" smtClean="0"/>
              <a:t>‹#›</a:t>
            </a:fld>
            <a:endParaRPr lang="en-US"/>
          </a:p>
        </p:txBody>
      </p:sp>
    </p:spTree>
    <p:extLst>
      <p:ext uri="{BB962C8B-B14F-4D97-AF65-F5344CB8AC3E}">
        <p14:creationId xmlns:p14="http://schemas.microsoft.com/office/powerpoint/2010/main" val="552436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BD3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36750"/>
            <a:ext cx="6802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363F83"/>
              </a:buClr>
              <a:buSzPts val="2800"/>
              <a:buFont typeface="Lato"/>
              <a:buNone/>
              <a:defRPr sz="2800">
                <a:solidFill>
                  <a:srgbClr val="363F83"/>
                </a:solidFill>
                <a:latin typeface="Lato"/>
                <a:ea typeface="Lato"/>
                <a:cs typeface="Lato"/>
                <a:sym typeface="La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270413"/>
            <a:ext cx="8520600" cy="3070500"/>
          </a:xfrm>
          <a:prstGeom prst="rect">
            <a:avLst/>
          </a:prstGeom>
          <a:solidFill>
            <a:srgbClr val="FFFFFF"/>
          </a:solid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E5362B"/>
              </a:buClr>
              <a:buSzPts val="1800"/>
              <a:buFont typeface="Lato"/>
              <a:buChar char="●"/>
              <a:defRPr sz="1800">
                <a:solidFill>
                  <a:srgbClr val="E5362B"/>
                </a:solidFill>
                <a:latin typeface="Lato"/>
                <a:ea typeface="Lato"/>
                <a:cs typeface="Lato"/>
                <a:sym typeface="Lato"/>
              </a:defRPr>
            </a:lvl1pPr>
            <a:lvl2pPr marL="914400" lvl="1" indent="-317500">
              <a:lnSpc>
                <a:spcPct val="115000"/>
              </a:lnSpc>
              <a:spcBef>
                <a:spcPts val="1600"/>
              </a:spcBef>
              <a:spcAft>
                <a:spcPts val="0"/>
              </a:spcAft>
              <a:buClr>
                <a:srgbClr val="8BACEE"/>
              </a:buClr>
              <a:buSzPts val="1400"/>
              <a:buFont typeface="Lato"/>
              <a:buChar char="○"/>
              <a:defRPr b="1">
                <a:solidFill>
                  <a:srgbClr val="8BACEE"/>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7" r:id="rId6"/>
    <p:sldLayoutId id="2147483660"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https://www.pewresearch.org/science/2017/12/08/mixed-messages-about-public-trust-in-science/" TargetMode="External" Type="http://schemas.openxmlformats.org/officeDocument/2006/relationships/hyperlink"/><Relationship Id="rId2" Target="../notesSlides/notesSlide6.xml" Type="http://schemas.openxmlformats.org/officeDocument/2006/relationships/notesSlide"/><Relationship Id="rId1" Target="../slideLayouts/slideLayout7.xml" Type="http://schemas.openxmlformats.org/officeDocument/2006/relationships/slideLayout"/><Relationship Id="rId5" Target="https://www.pewresearch.org/fact-tank/2020/02/12/key-findings-about-americans-confidence-in-science-and-their-views-on-scientists-role-in-society/" TargetMode="External" Type="http://schemas.openxmlformats.org/officeDocument/2006/relationships/hyperlink"/><Relationship Id="rId4" Target="../media/image12.jpeg" Type="http://schemas.openxmlformats.org/officeDocument/2006/relationships/image"/></Relationships>
</file>

<file path=ppt/slides/_rels/slide11.xml.rels><?xml version="1.0" encoding="UTF-8" standalone="yes" ?><Relationships xmlns="http://schemas.openxmlformats.org/package/2006/relationships"><Relationship Id="rId3" Target="../media/image13.jpeg" Type="http://schemas.openxmlformats.org/officeDocument/2006/relationships/image"/><Relationship Id="rId2" Target="../notesSlides/notesSlide7.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arget="https://go.nature.com/2Dk1L6v" TargetMode="External" Type="http://schemas.openxmlformats.org/officeDocument/2006/relationships/hyperlink"/><Relationship Id="rId2" Target="../notesSlides/notesSlide8.xml" Type="http://schemas.openxmlformats.org/officeDocument/2006/relationships/notesSlide"/><Relationship Id="rId1" Target="../slideLayouts/slideLayout7.xml" Type="http://schemas.openxmlformats.org/officeDocument/2006/relationships/slideLayout"/><Relationship Id="rId5" Target="../media/image15.jpeg" Type="http://schemas.openxmlformats.org/officeDocument/2006/relationships/image"/><Relationship Id="rId4" Target="../media/image14.jpeg" Type="http://schemas.openxmlformats.org/officeDocument/2006/relationships/image"/></Relationships>
</file>

<file path=ppt/slides/_rels/slide13.xml.rels><?xml version="1.0" encoding="UTF-8" standalone="yes" ?><Relationships xmlns="http://schemas.openxmlformats.org/package/2006/relationships"><Relationship Id="rId3" Target="https://www.theguardian.com/commentisfree/2018/feb/17/steven-pinker-media-negative-news" TargetMode="External" Type="http://schemas.openxmlformats.org/officeDocument/2006/relationships/hyperlink"/><Relationship Id="rId2" Target="../notesSlides/notesSlide9.xml" Type="http://schemas.openxmlformats.org/officeDocument/2006/relationships/notesSlide"/><Relationship Id="rId1" Target="../slideLayouts/slideLayout7.xml" Type="http://schemas.openxmlformats.org/officeDocument/2006/relationships/slideLayout"/><Relationship Id="rId4" Target="../media/image16.jpeg" Type="http://schemas.openxmlformats.org/officeDocument/2006/relationships/image"/></Relationships>
</file>

<file path=ppt/slides/_rels/slide14.xml.rels><?xml version="1.0" encoding="UTF-8" standalone="yes" ?><Relationships xmlns="http://schemas.openxmlformats.org/package/2006/relationships"><Relationship Id="rId3" Target="../media/image17.jpeg" Type="http://schemas.openxmlformats.org/officeDocument/2006/relationships/image"/><Relationship Id="rId2" Target="../notesSlides/notesSlide10.xml" Type="http://schemas.openxmlformats.org/officeDocument/2006/relationships/notesSlide"/><Relationship Id="rId1" Target="../slideLayouts/slideLayout7.xml" Type="http://schemas.openxmlformats.org/officeDocument/2006/relationships/slideLayout"/><Relationship Id="rId5" Target="https://www.vox.com/science-and-health/2017/3/3/14792174/half-scientific-studies-news-are-wrong" TargetMode="External" Type="http://schemas.openxmlformats.org/officeDocument/2006/relationships/hyperlink"/><Relationship Id="rId4" Target="../media/image18.png" Type="http://schemas.openxmlformats.org/officeDocument/2006/relationships/image"/></Relationships>
</file>

<file path=ppt/slides/_rels/slide15.xml.rels><?xml version="1.0" encoding="UTF-8" standalone="yes" ?><Relationships xmlns="http://schemas.openxmlformats.org/package/2006/relationships"><Relationship Id="rId3" Target="../media/image19.jpeg" Type="http://schemas.openxmlformats.org/officeDocument/2006/relationships/image"/><Relationship Id="rId2" Target="../notesSlides/notesSlide11.xml" Type="http://schemas.openxmlformats.org/officeDocument/2006/relationships/notesSlide"/><Relationship Id="rId1" Target="../slideLayouts/slideLayout7.xml" Type="http://schemas.openxmlformats.org/officeDocument/2006/relationships/slideLayout"/><Relationship Id="rId6" Target="https://www.nature.com/articles/s41562-018-0454-9.epdf?sharing_token=c4Bfy9Di8LzAmsLPPefQE9RgN0jAjWel9jnR3ZoTv0M4xBHG86SVhUf7oy9WrgzZehVdkdzIEh7PXvIdNT-tPvBd5TFSJDvDV4-IiuGq5947mCq3TowLMdZILROITtpohAzDSRG1z-80qj7hEBAdGljNXGWvjZWNl0hgAvcDcAY_p_zhu29ruAZHxQOZmwXREvVKG-AMrM3P70mT04igNA%3D%3D&amp;tracking_referrer=www.vox.com" TargetMode="External" Type="http://schemas.openxmlformats.org/officeDocument/2006/relationships/hyperlink"/><Relationship Id="rId5" Target="../media/image21.jpeg" Type="http://schemas.openxmlformats.org/officeDocument/2006/relationships/image"/><Relationship Id="rId4" Target="../media/image20.jpeg" Type="http://schemas.openxmlformats.org/officeDocument/2006/relationships/image"/></Relationships>
</file>

<file path=ppt/slides/_rels/slide16.xml.rels><?xml version="1.0" encoding="UTF-8" standalone="yes" ?><Relationships xmlns="http://schemas.openxmlformats.org/package/2006/relationships"><Relationship Id="rId3" Target="https://www.globalissues.org/article/710/global-warming-spin-and-media" TargetMode="External" Type="http://schemas.openxmlformats.org/officeDocument/2006/relationships/hyperlink"/><Relationship Id="rId2" Target="../notesSlides/notesSlide12.xml" Type="http://schemas.openxmlformats.org/officeDocument/2006/relationships/notesSlide"/><Relationship Id="rId1" Target="../slideLayouts/slideLayout7.xml" Type="http://schemas.openxmlformats.org/officeDocument/2006/relationships/slideLayout"/><Relationship Id="rId6" Target="https://www.fluxtrends.com/when-everyone-is-an-expert-on-everything/" TargetMode="External" Type="http://schemas.openxmlformats.org/officeDocument/2006/relationships/hyperlink"/><Relationship Id="rId5" Target="../media/image23.jpeg" Type="http://schemas.openxmlformats.org/officeDocument/2006/relationships/image"/><Relationship Id="rId4" Target="../media/image22.jpeg" Type="http://schemas.openxmlformats.org/officeDocument/2006/relationships/image"/></Relationships>
</file>

<file path=ppt/slides/_rels/slide17.xml.rels><?xml version="1.0" encoding="UTF-8" standalone="yes"?>
<Relationships xmlns="http://schemas.openxmlformats.org/package/2006/relationships"><Relationship Id="rId3" Type="http://schemas.openxmlformats.org/officeDocument/2006/relationships/hyperlink" Target="https://speakingscience-ese.com/2019/11/26/the-participation-mode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aaas.org/news/astrid-caldas-addresses-climate-change-misinformation" TargetMode="External"/><Relationship Id="rId5" Type="http://schemas.openxmlformats.org/officeDocument/2006/relationships/hyperlink" Target="https://www.aaas.org/news/microbiologist-maria-elena-bottazzi-counters-vaccine-misinformation" TargetMode="External"/><Relationship Id="rId4" Type="http://schemas.openxmlformats.org/officeDocument/2006/relationships/hyperlink" Target="https://issues.org/p_guston-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arget="../media/image24.jpeg" Type="http://schemas.openxmlformats.org/officeDocument/2006/relationships/image"/><Relationship Id="rId7" Target="https://www.smithsonianmag.com/science-nature/ten-most-significant-science-stories-2020-180976660/" TargetMode="External" Type="http://schemas.openxmlformats.org/officeDocument/2006/relationships/hyperlink"/><Relationship Id="rId2" Target="../notesSlides/notesSlide14.xml" Type="http://schemas.openxmlformats.org/officeDocument/2006/relationships/notesSlide"/><Relationship Id="rId1" Target="../slideLayouts/slideLayout7.xml" Type="http://schemas.openxmlformats.org/officeDocument/2006/relationships/slideLayout"/><Relationship Id="rId6" Target="../media/image27.jpeg" Type="http://schemas.openxmlformats.org/officeDocument/2006/relationships/image"/><Relationship Id="rId5" Target="../media/image26.jpeg" Type="http://schemas.openxmlformats.org/officeDocument/2006/relationships/image"/><Relationship Id="rId4" Target="../media/image25.jpeg" Type="http://schemas.openxmlformats.org/officeDocument/2006/relationships/image"/></Relationships>
</file>

<file path=ppt/slides/_rels/slide22.xml.rels><?xml version="1.0" encoding="UTF-8" standalone="yes" ?><Relationships xmlns="http://schemas.openxmlformats.org/package/2006/relationships"><Relationship Id="rId8" Target="../media/image31.jpeg" Type="http://schemas.openxmlformats.org/officeDocument/2006/relationships/image"/><Relationship Id="rId3" Target="../media/image28.png" Type="http://schemas.openxmlformats.org/officeDocument/2006/relationships/image"/><Relationship Id="rId7" Target="https://www.theguardian.com/books/2015/feb/27/robert-macfarlane-word-hoard-rewilding-landscape" TargetMode="External" Type="http://schemas.openxmlformats.org/officeDocument/2006/relationships/hyperlink"/><Relationship Id="rId2" Target="../notesSlides/notesSlide15.xml" Type="http://schemas.openxmlformats.org/officeDocument/2006/relationships/notesSlide"/><Relationship Id="rId1" Target="../slideLayouts/slideLayout7.xml" Type="http://schemas.openxmlformats.org/officeDocument/2006/relationships/slideLayout"/><Relationship Id="rId6" Target="https://www.cjr.org/opinion/six_great_pieces_of_science_writing_you_may_have_missed_this_year.php" TargetMode="External" Type="http://schemas.openxmlformats.org/officeDocument/2006/relationships/hyperlink"/><Relationship Id="rId5" Target="../media/image30.jpeg" Type="http://schemas.openxmlformats.org/officeDocument/2006/relationships/image"/><Relationship Id="rId4" Target="../media/image29.jpeg" Type="http://schemas.openxmlformats.org/officeDocument/2006/relationships/image"/></Relationships>
</file>

<file path=ppt/slides/_rels/slide23.xml.rels><?xml version="1.0" encoding="UTF-8" standalone="yes" ?><Relationships xmlns="http://schemas.openxmlformats.org/package/2006/relationships"><Relationship Id="rId8" Target="../media/image37.jpeg" Type="http://schemas.openxmlformats.org/officeDocument/2006/relationships/image"/><Relationship Id="rId3" Target="../media/image32.jpeg" Type="http://schemas.openxmlformats.org/officeDocument/2006/relationships/image"/><Relationship Id="rId7" Target="../media/image36.jpeg" Type="http://schemas.openxmlformats.org/officeDocument/2006/relationships/image"/><Relationship Id="rId2" Target="../notesSlides/notesSlide16.xml" Type="http://schemas.openxmlformats.org/officeDocument/2006/relationships/notesSlide"/><Relationship Id="rId1" Target="../slideLayouts/slideLayout7.xml" Type="http://schemas.openxmlformats.org/officeDocument/2006/relationships/slideLayout"/><Relationship Id="rId6" Target="../media/image35.jpeg" Type="http://schemas.openxmlformats.org/officeDocument/2006/relationships/image"/><Relationship Id="rId11" Target="../media/image40.jpeg" Type="http://schemas.openxmlformats.org/officeDocument/2006/relationships/image"/><Relationship Id="rId5" Target="../media/image34.jpeg" Type="http://schemas.openxmlformats.org/officeDocument/2006/relationships/image"/><Relationship Id="rId10" Target="../media/image39.jpeg" Type="http://schemas.openxmlformats.org/officeDocument/2006/relationships/image"/><Relationship Id="rId4" Target="../media/image33.jpeg" Type="http://schemas.openxmlformats.org/officeDocument/2006/relationships/image"/><Relationship Id="rId9" Target="../media/image38.jpe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arget="../media/image44.jpeg" Type="http://schemas.openxmlformats.org/officeDocument/2006/relationships/image"/><Relationship Id="rId2" Target="../notesSlides/notesSlide18.xml" Type="http://schemas.openxmlformats.org/officeDocument/2006/relationships/notesSlide"/><Relationship Id="rId1" Target="../slideLayouts/slideLayout7.xml" Type="http://schemas.openxmlformats.org/officeDocument/2006/relationships/slideLayout"/><Relationship Id="rId4" Target="../media/image45.jpeg" Type="http://schemas.openxmlformats.org/officeDocument/2006/relationships/image"/></Relationships>
</file>

<file path=ppt/slides/_rels/slide27.xml.rels><?xml version="1.0" encoding="UTF-8" standalone="yes" ?><Relationships xmlns="http://schemas.openxmlformats.org/package/2006/relationships"><Relationship Id="rId3" Target="../media/image47.jpeg" Type="http://schemas.openxmlformats.org/officeDocument/2006/relationships/image"/><Relationship Id="rId7" Target="https://www.bbc.com/future/article/20200512-how-the-news-changes-the-way-we-think-and-behave" TargetMode="External" Type="http://schemas.openxmlformats.org/officeDocument/2006/relationships/hyperlink"/><Relationship Id="rId2" Target="../media/image46.jpeg" Type="http://schemas.openxmlformats.org/officeDocument/2006/relationships/image"/><Relationship Id="rId1" Target="../slideLayouts/slideLayout7.xml" Type="http://schemas.openxmlformats.org/officeDocument/2006/relationships/slideLayout"/><Relationship Id="rId6" Target="../media/image50.jpeg" Type="http://schemas.openxmlformats.org/officeDocument/2006/relationships/image"/><Relationship Id="rId5" Target="../media/image49.jpeg" Type="http://schemas.openxmlformats.org/officeDocument/2006/relationships/image"/><Relationship Id="rId4" Target="../media/image48.jpeg" Type="http://schemas.openxmlformats.org/officeDocument/2006/relationships/image"/></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arget="../media/image51.jpeg" Type="http://schemas.openxmlformats.org/officeDocument/2006/relationships/image"/><Relationship Id="rId2" Target="../notesSlides/notesSlide19.xml" Type="http://schemas.openxmlformats.org/officeDocument/2006/relationships/notesSlide"/><Relationship Id="rId1" Target="../slideLayouts/slideLayout7.xml" Type="http://schemas.openxmlformats.org/officeDocument/2006/relationships/slideLayout"/><Relationship Id="rId5" Target="https://blogs.scientificamerican.com/observations/what-journalists-and-scientists-have-in-common/" TargetMode="External" Type="http://schemas.openxmlformats.org/officeDocument/2006/relationships/hyperlink"/><Relationship Id="rId4" Target="../media/image52.jpeg" Type="http://schemas.openxmlformats.org/officeDocument/2006/relationships/image"/></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arget="../media/image53.jpeg" Type="http://schemas.openxmlformats.org/officeDocument/2006/relationships/image"/><Relationship Id="rId2" Target="../notesSlides/notesSlide20.xml" Type="http://schemas.openxmlformats.org/officeDocument/2006/relationships/notesSlide"/><Relationship Id="rId1" Target="../slideLayouts/slideLayout7.xml" Type="http://schemas.openxmlformats.org/officeDocument/2006/relationships/slideLayout"/><Relationship Id="rId4" Target="https://www.journalism.org/2017/09/20/science-news-and-information-today/" TargetMode="External" Type="http://schemas.openxmlformats.org/officeDocument/2006/relationships/hyperlink"/></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arget="https://www.nasw.org/" TargetMode="External" Type="http://schemas.openxmlformats.org/officeDocument/2006/relationships/hyperlink"/><Relationship Id="rId7" Target="https://ksj.mit.edu/" TargetMode="External" Type="http://schemas.openxmlformats.org/officeDocument/2006/relationships/hyperlink"/><Relationship Id="rId2" Target="../media/image54.jpeg" Type="http://schemas.openxmlformats.org/officeDocument/2006/relationships/image"/><Relationship Id="rId1" Target="../slideLayouts/slideLayout7.xml" Type="http://schemas.openxmlformats.org/officeDocument/2006/relationships/slideLayout"/><Relationship Id="rId6" Target="../media/image56.jpeg" Type="http://schemas.openxmlformats.org/officeDocument/2006/relationships/image"/><Relationship Id="rId5" Target="https://ethicaljournalismnetwork.org/" TargetMode="External" Type="http://schemas.openxmlformats.org/officeDocument/2006/relationships/hyperlink"/><Relationship Id="rId4" Target="../media/image55.png" Type="http://schemas.openxmlformats.org/officeDocument/2006/relationships/image"/></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arget="../media/image57.jpeg" Type="http://schemas.openxmlformats.org/officeDocument/2006/relationships/image"/><Relationship Id="rId2" Target="../notesSlides/notesSlide22.xml" Type="http://schemas.openxmlformats.org/officeDocument/2006/relationships/notesSlide"/><Relationship Id="rId1" Target="../slideLayouts/slideLayout7.xml" Type="http://schemas.openxmlformats.org/officeDocument/2006/relationships/slideLayout"/><Relationship Id="rId5" Target="../media/image58.jpeg" Type="http://schemas.openxmlformats.org/officeDocument/2006/relationships/image"/><Relationship Id="rId4" Target="https://twitter.com/MILCLICKS/status/1359516461274914816/photo/1" TargetMode="External" Type="http://schemas.openxmlformats.org/officeDocument/2006/relationships/hyperlink"/></Relationships>
</file>

<file path=ppt/slides/_rels/slide35.xml.rels><?xml version="1.0" encoding="UTF-8" standalone="yes" ?><Relationships xmlns="http://schemas.openxmlformats.org/package/2006/relationships"><Relationship Id="rId3" Target="../media/image59.jpeg" Type="http://schemas.openxmlformats.org/officeDocument/2006/relationships/image"/><Relationship Id="rId2" Target="../notesSlides/notesSlide23.xml" Type="http://schemas.openxmlformats.org/officeDocument/2006/relationships/notesSlide"/><Relationship Id="rId1" Target="../slideLayouts/slideLayout7.xml" Type="http://schemas.openxmlformats.org/officeDocument/2006/relationships/slideLayout"/><Relationship Id="rId4" Target="https://ecrcommunity.plos.org/2018/01/23/take-the-strange-and-make-it-familiar-advice-on-science-writing/" TargetMode="External" Type="http://schemas.openxmlformats.org/officeDocument/2006/relationships/hyperlink"/></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hbr.org/2018/07/the-democratization-of-data-science" TargetMode="External"/><Relationship Id="rId2" Type="http://schemas.openxmlformats.org/officeDocument/2006/relationships/hyperlink" Target="https://www.scidev.net/global/practical-guides/how-to-report-scientific-findings/" TargetMode="External"/><Relationship Id="rId1" Type="http://schemas.openxmlformats.org/officeDocument/2006/relationships/slideLayout" Target="../slideLayouts/slideLayout7.xml"/><Relationship Id="rId5" Type="http://schemas.openxmlformats.org/officeDocument/2006/relationships/hyperlink" Target="https://doi.org/10.3389/fcomm.2017.00003" TargetMode="External"/><Relationship Id="rId4" Type="http://schemas.openxmlformats.org/officeDocument/2006/relationships/hyperlink" Target="https://doi.org/10.3389/fcomm.2019.0007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inesa.buneviciene@vdu.l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arget="../media/image5.jpeg" Type="http://schemas.openxmlformats.org/officeDocument/2006/relationships/image"/><Relationship Id="rId2" Target="https://www.pewresearch.org/science/2015/02/15/how-scientists-engage-public/" TargetMode="External" Type="http://schemas.openxmlformats.org/officeDocument/2006/relationships/hyperlink"/><Relationship Id="rId1" Target="../slideLayouts/slideLayout3.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arget="../media/image11.jpeg" Type="http://schemas.openxmlformats.org/officeDocument/2006/relationships/image"/><Relationship Id="rId2" Target="../notesSlides/notesSlide4.xml" Type="http://schemas.openxmlformats.org/officeDocument/2006/relationships/notesSlide"/><Relationship Id="rId1" Target="../slideLayouts/slideLayout7.xml" Type="http://schemas.openxmlformats.org/officeDocument/2006/relationships/slideLayout"/><Relationship Id="rId4" Target="https://www.americanscientist.org/blog/from-the-staff/8-myths-about-public-understanding-of-science" TargetMode="External" Type="http://schemas.openxmlformats.org/officeDocument/2006/relationships/hyperlink"/></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3"/>
          <p:cNvSpPr txBox="1">
            <a:spLocks noGrp="1"/>
          </p:cNvSpPr>
          <p:nvPr>
            <p:ph type="ctrTitle"/>
          </p:nvPr>
        </p:nvSpPr>
        <p:spPr>
          <a:xfrm>
            <a:off x="0" y="650350"/>
            <a:ext cx="5496600" cy="2052600"/>
          </a:xfrm>
          <a:prstGeom prst="rect">
            <a:avLst/>
          </a:prstGeom>
        </p:spPr>
        <p:txBody>
          <a:bodyPr spcFirstLastPara="1" wrap="square" lIns="360000" tIns="91425" rIns="91425" bIns="91425" anchor="b" anchorCtr="0">
            <a:noAutofit/>
          </a:bodyPr>
          <a:lstStyle/>
          <a:p>
            <a:r>
              <a:rPr lang="en-US" sz="3200" b="1" dirty="0"/>
              <a:t>Science Communication </a:t>
            </a:r>
            <a:br>
              <a:rPr lang="en-US" sz="3200" dirty="0"/>
            </a:br>
            <a:r>
              <a:rPr lang="en-US" sz="2400" dirty="0">
                <a:solidFill>
                  <a:schemeClr val="bg1">
                    <a:lumMod val="50000"/>
                  </a:schemeClr>
                </a:solidFill>
              </a:rPr>
              <a:t>Opportunities and Challenges of Rapidly Changing World</a:t>
            </a:r>
            <a:endParaRPr sz="2400" dirty="0">
              <a:solidFill>
                <a:schemeClr val="bg1">
                  <a:lumMod val="50000"/>
                </a:schemeClr>
              </a:solidFill>
            </a:endParaRPr>
          </a:p>
        </p:txBody>
      </p:sp>
      <p:sp>
        <p:nvSpPr>
          <p:cNvPr id="79" name="Google Shape;79;p13"/>
          <p:cNvSpPr txBox="1">
            <a:spLocks noGrp="1"/>
          </p:cNvSpPr>
          <p:nvPr>
            <p:ph type="subTitle" idx="1"/>
          </p:nvPr>
        </p:nvSpPr>
        <p:spPr>
          <a:xfrm>
            <a:off x="50" y="2702950"/>
            <a:ext cx="5496600" cy="867900"/>
          </a:xfrm>
          <a:prstGeom prst="rect">
            <a:avLst/>
          </a:prstGeom>
        </p:spPr>
        <p:txBody>
          <a:bodyPr spcFirstLastPara="1" wrap="square" lIns="360000" tIns="91425" rIns="91425" bIns="91425" anchor="t" anchorCtr="0">
            <a:noAutofit/>
          </a:bodyPr>
          <a:lstStyle/>
          <a:p>
            <a:pPr marL="0" lvl="0" indent="0" algn="l" rtl="0">
              <a:spcBef>
                <a:spcPts val="0"/>
              </a:spcBef>
              <a:spcAft>
                <a:spcPts val="0"/>
              </a:spcAft>
              <a:buNone/>
            </a:pPr>
            <a:r>
              <a:rPr lang="en-US" sz="1600" dirty="0"/>
              <a:t>Assoc. Prof. </a:t>
            </a:r>
            <a:r>
              <a:rPr lang="en-US" sz="1600" dirty="0" err="1"/>
              <a:t>Inesa</a:t>
            </a:r>
            <a:r>
              <a:rPr lang="en-US" sz="1600" dirty="0"/>
              <a:t> BUNEVICIENE</a:t>
            </a:r>
            <a:br>
              <a:rPr lang="en-US" sz="1600" dirty="0"/>
            </a:br>
            <a:r>
              <a:rPr lang="en-US" sz="1600" dirty="0" err="1"/>
              <a:t>Vytautas</a:t>
            </a:r>
            <a:r>
              <a:rPr lang="en-US" sz="1600" dirty="0"/>
              <a:t> Magnus University, Kaunas, Lithuania 2021</a:t>
            </a:r>
            <a:endParaRP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CDAD2D0-1486-354E-80C2-B44E86C2C668}"/>
              </a:ext>
            </a:extLst>
          </p:cNvPr>
          <p:cNvSpPr txBox="1">
            <a:spLocks/>
          </p:cNvSpPr>
          <p:nvPr/>
        </p:nvSpPr>
        <p:spPr>
          <a:xfrm>
            <a:off x="486698" y="289323"/>
            <a:ext cx="2629121" cy="459700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latin typeface="Constantia" panose="02030602050306030303" pitchFamily="18" charset="0"/>
              </a:rPr>
              <a:t>People trust in science, but they do not believe in it? (</a:t>
            </a:r>
            <a:r>
              <a:rPr lang="en-US" sz="1200" b="1" dirty="0">
                <a:latin typeface="Constantia" panose="02030602050306030303" pitchFamily="18" charset="0"/>
                <a:hlinkClick r:id="rId3"/>
              </a:rPr>
              <a:t>Pew Research Center, 2017</a:t>
            </a:r>
            <a:r>
              <a:rPr lang="en-US" sz="1200" b="1" dirty="0">
                <a:latin typeface="Constantia" panose="02030602050306030303" pitchFamily="18" charset="0"/>
              </a:rPr>
              <a:t>)</a:t>
            </a:r>
          </a:p>
          <a:p>
            <a:pPr marL="0" indent="0">
              <a:buNone/>
            </a:pPr>
            <a:endParaRPr lang="en-US" sz="1200" b="1" dirty="0">
              <a:latin typeface="Constantia" panose="02030602050306030303" pitchFamily="18" charset="0"/>
            </a:endParaRPr>
          </a:p>
          <a:p>
            <a:pPr>
              <a:buClr>
                <a:srgbClr val="FF0000"/>
              </a:buClr>
            </a:pPr>
            <a:r>
              <a:rPr lang="en-US" sz="1200" dirty="0">
                <a:latin typeface="Constantia" panose="02030602050306030303" pitchFamily="18" charset="0"/>
              </a:rPr>
              <a:t>public confidence in the scientific community remains relatively strong;</a:t>
            </a:r>
          </a:p>
          <a:p>
            <a:pPr>
              <a:buClr>
                <a:srgbClr val="FF0000"/>
              </a:buClr>
            </a:pPr>
            <a:r>
              <a:rPr lang="en-US" sz="1200" dirty="0">
                <a:latin typeface="Constantia" panose="02030602050306030303" pitchFamily="18" charset="0"/>
              </a:rPr>
              <a:t>public trust in scientists in matters connected with childhood vaccines, climate change, and genetically modified (GM) foods is more varied;</a:t>
            </a:r>
          </a:p>
          <a:p>
            <a:pPr>
              <a:buClr>
                <a:srgbClr val="FF0000"/>
              </a:buClr>
            </a:pPr>
            <a:r>
              <a:rPr lang="en-US" sz="1200" dirty="0">
                <a:latin typeface="Constantia" panose="02030602050306030303" pitchFamily="18" charset="0"/>
              </a:rPr>
              <a:t>only 47% of people say that medical scientists understand the health effects of the measles, mumps, and rubella (MMR) vaccine “very well.” </a:t>
            </a:r>
          </a:p>
          <a:p>
            <a:pPr>
              <a:buClr>
                <a:srgbClr val="FF0000"/>
              </a:buClr>
            </a:pPr>
            <a:r>
              <a:rPr lang="en-US" sz="1200" dirty="0">
                <a:latin typeface="Constantia" panose="02030602050306030303" pitchFamily="18" charset="0"/>
              </a:rPr>
              <a:t>Pew Research Center, 2019: Trust in practitioners like medical doctors and dietitians is stronger than that for researchers in these fields, but skepticism about scientific integrity is widespread”.</a:t>
            </a:r>
          </a:p>
          <a:p>
            <a:pPr>
              <a:buClr>
                <a:srgbClr val="FF0000"/>
              </a:buClr>
            </a:pPr>
            <a:endParaRPr lang="en-US" sz="1200" b="1" dirty="0"/>
          </a:p>
        </p:txBody>
      </p:sp>
      <p:pic>
        <p:nvPicPr>
          <p:cNvPr id="5" name="Picture 4">
            <a:extLst>
              <a:ext uri="{FF2B5EF4-FFF2-40B4-BE49-F238E27FC236}">
                <a16:creationId xmlns:a16="http://schemas.microsoft.com/office/drawing/2014/main" id="{3C1DEFF9-16C6-2943-8879-76F9C0D2806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9225" y="605695"/>
            <a:ext cx="2482367" cy="3484025"/>
          </a:xfrm>
          <a:prstGeom prst="rect">
            <a:avLst/>
          </a:prstGeom>
          <a:effectLst/>
        </p:spPr>
      </p:pic>
      <p:sp>
        <p:nvSpPr>
          <p:cNvPr id="6" name="Rectangle 5">
            <a:extLst>
              <a:ext uri="{FF2B5EF4-FFF2-40B4-BE49-F238E27FC236}">
                <a16:creationId xmlns:a16="http://schemas.microsoft.com/office/drawing/2014/main" id="{4DF08849-202B-2940-9FB9-A524F56D96C8}"/>
              </a:ext>
            </a:extLst>
          </p:cNvPr>
          <p:cNvSpPr/>
          <p:nvPr/>
        </p:nvSpPr>
        <p:spPr>
          <a:xfrm>
            <a:off x="4025645" y="4128528"/>
            <a:ext cx="4572000" cy="577081"/>
          </a:xfrm>
          <a:prstGeom prst="rect">
            <a:avLst/>
          </a:prstGeom>
        </p:spPr>
        <p:txBody>
          <a:bodyPr>
            <a:spAutoFit/>
          </a:bodyPr>
          <a:lstStyle/>
          <a:p>
            <a:pPr algn="r">
              <a:spcAft>
                <a:spcPts val="450"/>
              </a:spcAft>
            </a:pPr>
            <a:r>
              <a:rPr lang="en-US" sz="1050" b="1" dirty="0">
                <a:latin typeface="Constantia" panose="02030602050306030303" pitchFamily="18" charset="0"/>
              </a:rPr>
              <a:t>Source</a:t>
            </a:r>
            <a:r>
              <a:rPr lang="en-US" sz="1050" dirty="0">
                <a:latin typeface="Constantia" panose="02030602050306030303" pitchFamily="18" charset="0"/>
              </a:rPr>
              <a:t>: </a:t>
            </a:r>
            <a:r>
              <a:rPr lang="en-US" sz="1050" dirty="0">
                <a:latin typeface="Constantia" panose="02030602050306030303" pitchFamily="18" charset="0"/>
                <a:hlinkClick r:id="rId5"/>
              </a:rPr>
              <a:t>https://www.pewresearch.org/fact-tank/2020/02/12/key-findings-about-americans-confidence-in-science-and-their-views-on-scientists-role-in-society/</a:t>
            </a:r>
            <a:r>
              <a:rPr lang="en-US" sz="1050" dirty="0">
                <a:latin typeface="Constantia" panose="02030602050306030303" pitchFamily="18" charset="0"/>
              </a:rPr>
              <a:t> </a:t>
            </a:r>
          </a:p>
        </p:txBody>
      </p:sp>
      <p:sp>
        <p:nvSpPr>
          <p:cNvPr id="12" name="Rounded Rectangle 11">
            <a:extLst>
              <a:ext uri="{FF2B5EF4-FFF2-40B4-BE49-F238E27FC236}">
                <a16:creationId xmlns:a16="http://schemas.microsoft.com/office/drawing/2014/main" id="{4D7BAA33-B3B4-4F4C-AA92-A41D561E1B18}"/>
              </a:ext>
            </a:extLst>
          </p:cNvPr>
          <p:cNvSpPr/>
          <p:nvPr/>
        </p:nvSpPr>
        <p:spPr>
          <a:xfrm>
            <a:off x="5904310" y="1151929"/>
            <a:ext cx="1135856" cy="1173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95365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34E9-0741-8D47-B08D-588CC23F8454}"/>
              </a:ext>
            </a:extLst>
          </p:cNvPr>
          <p:cNvSpPr>
            <a:spLocks noGrp="1"/>
          </p:cNvSpPr>
          <p:nvPr>
            <p:ph type="title"/>
          </p:nvPr>
        </p:nvSpPr>
        <p:spPr>
          <a:xfrm>
            <a:off x="486697" y="471950"/>
            <a:ext cx="3888055" cy="1216741"/>
          </a:xfrm>
        </p:spPr>
        <p:txBody>
          <a:bodyPr>
            <a:normAutofit/>
          </a:bodyPr>
          <a:lstStyle/>
          <a:p>
            <a:r>
              <a:rPr lang="en-US" sz="1800" b="1" dirty="0">
                <a:latin typeface="Constantia" panose="02030602050306030303" pitchFamily="18" charset="0"/>
              </a:rPr>
              <a:t>Science and society:</a:t>
            </a:r>
            <a:br>
              <a:rPr lang="en-US" sz="1800" b="1" dirty="0">
                <a:latin typeface="Constantia" panose="02030602050306030303" pitchFamily="18" charset="0"/>
              </a:rPr>
            </a:br>
            <a:r>
              <a:rPr lang="en-US" sz="1800" b="1" dirty="0">
                <a:latin typeface="Constantia" panose="02030602050306030303" pitchFamily="18" charset="0"/>
              </a:rPr>
              <a:t>Scientist’s understanding of the publics</a:t>
            </a:r>
          </a:p>
        </p:txBody>
      </p:sp>
      <p:sp>
        <p:nvSpPr>
          <p:cNvPr id="8" name="Content Placeholder 7">
            <a:extLst>
              <a:ext uri="{FF2B5EF4-FFF2-40B4-BE49-F238E27FC236}">
                <a16:creationId xmlns:a16="http://schemas.microsoft.com/office/drawing/2014/main" id="{CBB9D4E0-1170-2647-A9F0-ACCC8C32AB1D}"/>
              </a:ext>
            </a:extLst>
          </p:cNvPr>
          <p:cNvSpPr>
            <a:spLocks noGrp="1"/>
          </p:cNvSpPr>
          <p:nvPr>
            <p:ph idx="1"/>
          </p:nvPr>
        </p:nvSpPr>
        <p:spPr>
          <a:xfrm>
            <a:off x="486698" y="1828801"/>
            <a:ext cx="3888055" cy="2839064"/>
          </a:xfrm>
        </p:spPr>
        <p:txBody>
          <a:bodyPr>
            <a:normAutofit/>
          </a:bodyPr>
          <a:lstStyle/>
          <a:p>
            <a:pPr>
              <a:buClr>
                <a:srgbClr val="FF0000"/>
              </a:buClr>
            </a:pPr>
            <a:r>
              <a:rPr lang="en-US" sz="1275" dirty="0">
                <a:solidFill>
                  <a:schemeClr val="tx1"/>
                </a:solidFill>
                <a:latin typeface="Constantia" panose="02030602050306030303" pitchFamily="18" charset="0"/>
              </a:rPr>
              <a:t>Serving to public good is in the very core of science, however, in many cases issues scientists try to solve are far from what public actually want scientists to do. </a:t>
            </a:r>
          </a:p>
          <a:p>
            <a:pPr>
              <a:buClr>
                <a:srgbClr val="FF0000"/>
              </a:buClr>
            </a:pPr>
            <a:r>
              <a:rPr lang="en-US" sz="1275" dirty="0">
                <a:solidFill>
                  <a:schemeClr val="tx1"/>
                </a:solidFill>
                <a:latin typeface="Constantia" panose="02030602050306030303" pitchFamily="18" charset="0"/>
              </a:rPr>
              <a:t>But data indicate that 98% of scientists say they have some level of interaction with citizens at least from time to time, and 51% have at least some contact with reporters about research findings (Pew Research Center, 2015).</a:t>
            </a:r>
          </a:p>
          <a:p>
            <a:endParaRPr lang="en-US" sz="1275" dirty="0">
              <a:latin typeface="Constantia" panose="02030602050306030303" pitchFamily="18" charset="0"/>
            </a:endParaRPr>
          </a:p>
        </p:txBody>
      </p:sp>
      <p:pic>
        <p:nvPicPr>
          <p:cNvPr id="9" name="Picture 8">
            <a:extLst>
              <a:ext uri="{FF2B5EF4-FFF2-40B4-BE49-F238E27FC236}">
                <a16:creationId xmlns:a16="http://schemas.microsoft.com/office/drawing/2014/main" id="{C3D9F084-4285-E349-B547-9A10F023A3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9248" y="605695"/>
            <a:ext cx="3084795" cy="3929676"/>
          </a:xfrm>
          <a:prstGeom prst="rect">
            <a:avLst/>
          </a:prstGeom>
          <a:effectLst/>
        </p:spPr>
      </p:pic>
    </p:spTree>
    <p:extLst>
      <p:ext uri="{BB962C8B-B14F-4D97-AF65-F5344CB8AC3E}">
        <p14:creationId xmlns:p14="http://schemas.microsoft.com/office/powerpoint/2010/main" val="253177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F3EEF-FAE2-0948-95BD-D17A8B98CE09}"/>
              </a:ext>
            </a:extLst>
          </p:cNvPr>
          <p:cNvSpPr>
            <a:spLocks noGrp="1"/>
          </p:cNvSpPr>
          <p:nvPr>
            <p:ph type="title"/>
          </p:nvPr>
        </p:nvSpPr>
        <p:spPr>
          <a:xfrm>
            <a:off x="628650" y="273844"/>
            <a:ext cx="4311253" cy="994172"/>
          </a:xfrm>
        </p:spPr>
        <p:txBody>
          <a:bodyPr>
            <a:normAutofit/>
          </a:bodyPr>
          <a:lstStyle/>
          <a:p>
            <a:r>
              <a:rPr lang="en-US" sz="2400" b="1" dirty="0">
                <a:latin typeface="Constantia" panose="02030602050306030303" pitchFamily="18" charset="0"/>
              </a:rPr>
              <a:t>Is social media helpful for closing the gap?</a:t>
            </a:r>
          </a:p>
        </p:txBody>
      </p:sp>
      <p:sp>
        <p:nvSpPr>
          <p:cNvPr id="3" name="Content Placeholder 2">
            <a:extLst>
              <a:ext uri="{FF2B5EF4-FFF2-40B4-BE49-F238E27FC236}">
                <a16:creationId xmlns:a16="http://schemas.microsoft.com/office/drawing/2014/main" id="{D0BDB4BE-36F9-5345-BB5F-B3D1CA168DCA}"/>
              </a:ext>
            </a:extLst>
          </p:cNvPr>
          <p:cNvSpPr>
            <a:spLocks noGrp="1"/>
          </p:cNvSpPr>
          <p:nvPr>
            <p:ph idx="1"/>
          </p:nvPr>
        </p:nvSpPr>
        <p:spPr>
          <a:xfrm>
            <a:off x="628651" y="1369218"/>
            <a:ext cx="4311253" cy="3500437"/>
          </a:xfrm>
        </p:spPr>
        <p:txBody>
          <a:bodyPr>
            <a:normAutofit fontScale="85000" lnSpcReduction="10000"/>
          </a:bodyPr>
          <a:lstStyle/>
          <a:p>
            <a:pPr algn="just">
              <a:buClr>
                <a:srgbClr val="FF9231"/>
              </a:buClr>
            </a:pPr>
            <a:r>
              <a:rPr lang="en-US" dirty="0">
                <a:solidFill>
                  <a:schemeClr val="tx1"/>
                </a:solidFill>
                <a:latin typeface="Constantia" panose="02030602050306030303" pitchFamily="18" charset="0"/>
              </a:rPr>
              <a:t>In addition, nearly half of AAAS (American Association for Advancement of Science) scientists – 47% – use social media to talk about science or read about scientific developments at least some of the time. Some 24% of these AAAS scientists blog about science and research.</a:t>
            </a:r>
          </a:p>
          <a:p>
            <a:pPr marL="114300" indent="0" algn="just">
              <a:buClr>
                <a:srgbClr val="FF9231"/>
              </a:buClr>
              <a:buNone/>
            </a:pPr>
            <a:endParaRPr lang="en-US" dirty="0">
              <a:solidFill>
                <a:schemeClr val="tx1"/>
              </a:solidFill>
              <a:latin typeface="Constantia" panose="02030602050306030303" pitchFamily="18" charset="0"/>
            </a:endParaRPr>
          </a:p>
          <a:p>
            <a:pPr algn="just">
              <a:buClr>
                <a:srgbClr val="FF9231"/>
              </a:buClr>
            </a:pPr>
            <a:r>
              <a:rPr lang="en-US" dirty="0">
                <a:solidFill>
                  <a:schemeClr val="tx1"/>
                </a:solidFill>
                <a:latin typeface="Constantia" panose="02030602050306030303" pitchFamily="18" charset="0"/>
              </a:rPr>
              <a:t>ResearchGate, LinkedIn, Facebook, Twitter and </a:t>
            </a:r>
            <a:r>
              <a:rPr lang="en-US" dirty="0" err="1">
                <a:solidFill>
                  <a:schemeClr val="tx1"/>
                </a:solidFill>
                <a:latin typeface="Constantia" panose="02030602050306030303" pitchFamily="18" charset="0"/>
              </a:rPr>
              <a:t>Academia.edu</a:t>
            </a:r>
            <a:r>
              <a:rPr lang="en-US" dirty="0">
                <a:solidFill>
                  <a:schemeClr val="tx1"/>
                </a:solidFill>
                <a:latin typeface="Constantia" panose="02030602050306030303" pitchFamily="18" charset="0"/>
              </a:rPr>
              <a:t> were the top five sites visited by scientists and engineers participating in a separate 2014 survey (</a:t>
            </a:r>
            <a:r>
              <a:rPr lang="en-US" dirty="0">
                <a:solidFill>
                  <a:schemeClr val="accent5">
                    <a:lumMod val="75000"/>
                  </a:schemeClr>
                </a:solidFill>
                <a:latin typeface="Constantia" panose="02030602050306030303" pitchFamily="18" charset="0"/>
                <a:hlinkClick r:id="rId3">
                  <a:extLst>
                    <a:ext uri="{A12FA001-AC4F-418D-AE19-62706E023703}">
                      <ahyp:hlinkClr xmlns:ahyp="http://schemas.microsoft.com/office/drawing/2018/hyperlinkcolor" val="tx"/>
                    </a:ext>
                  </a:extLst>
                </a:hlinkClick>
              </a:rPr>
              <a:t>https://go.nature.com/2Dk1L6v</a:t>
            </a:r>
            <a:r>
              <a:rPr lang="en-US" dirty="0">
                <a:solidFill>
                  <a:schemeClr val="tx1"/>
                </a:solidFill>
                <a:latin typeface="Constantia" panose="02030602050306030303" pitchFamily="18" charset="0"/>
              </a:rPr>
              <a:t>). </a:t>
            </a:r>
          </a:p>
          <a:p>
            <a:pPr>
              <a:buClr>
                <a:srgbClr val="FF9231"/>
              </a:buClr>
            </a:pPr>
            <a:endParaRPr lang="en-US" dirty="0">
              <a:latin typeface="Constantia" panose="02030602050306030303" pitchFamily="18" charset="0"/>
            </a:endParaRPr>
          </a:p>
        </p:txBody>
      </p:sp>
      <p:pic>
        <p:nvPicPr>
          <p:cNvPr id="4" name="Picture 3">
            <a:extLst>
              <a:ext uri="{FF2B5EF4-FFF2-40B4-BE49-F238E27FC236}">
                <a16:creationId xmlns:a16="http://schemas.microsoft.com/office/drawing/2014/main" id="{131FBFB5-BEEB-B94E-B261-833D967C6A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26118" y="515541"/>
            <a:ext cx="3803582" cy="2056210"/>
          </a:xfrm>
          <a:prstGeom prst="rect">
            <a:avLst/>
          </a:prstGeom>
        </p:spPr>
      </p:pic>
      <p:pic>
        <p:nvPicPr>
          <p:cNvPr id="5" name="Picture 4">
            <a:extLst>
              <a:ext uri="{FF2B5EF4-FFF2-40B4-BE49-F238E27FC236}">
                <a16:creationId xmlns:a16="http://schemas.microsoft.com/office/drawing/2014/main" id="{D5FF0D40-6EC0-CD4C-92A1-4EABBBB501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04236" y="2708041"/>
            <a:ext cx="2675334" cy="2161616"/>
          </a:xfrm>
          <a:prstGeom prst="rect">
            <a:avLst/>
          </a:prstGeom>
        </p:spPr>
      </p:pic>
    </p:spTree>
    <p:extLst>
      <p:ext uri="{BB962C8B-B14F-4D97-AF65-F5344CB8AC3E}">
        <p14:creationId xmlns:p14="http://schemas.microsoft.com/office/powerpoint/2010/main" val="1723134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6524-6870-6046-9D08-1B98B18481B4}"/>
              </a:ext>
            </a:extLst>
          </p:cNvPr>
          <p:cNvSpPr>
            <a:spLocks noGrp="1"/>
          </p:cNvSpPr>
          <p:nvPr>
            <p:ph type="title"/>
          </p:nvPr>
        </p:nvSpPr>
        <p:spPr>
          <a:xfrm>
            <a:off x="484395" y="480060"/>
            <a:ext cx="3435598" cy="4059935"/>
          </a:xfrm>
          <a:noFill/>
        </p:spPr>
        <p:txBody>
          <a:bodyPr spcFirstLastPara="1" vert="horz" wrap="square" lIns="68580" tIns="34290" rIns="68580" bIns="34290" rtlCol="0" anchor="b" anchorCtr="0">
            <a:normAutofit/>
          </a:bodyPr>
          <a:lstStyle/>
          <a:p>
            <a:r>
              <a:rPr lang="en-US" sz="3200" b="1" dirty="0">
                <a:latin typeface="Constantia" panose="02030602050306030303" pitchFamily="18" charset="0"/>
              </a:rPr>
              <a:t>Reporting science news: the role of media</a:t>
            </a:r>
          </a:p>
        </p:txBody>
      </p:sp>
      <p:pic>
        <p:nvPicPr>
          <p:cNvPr id="5" name="Picture 4">
            <a:hlinkClick r:id="rId3"/>
            <a:extLst>
              <a:ext uri="{FF2B5EF4-FFF2-40B4-BE49-F238E27FC236}">
                <a16:creationId xmlns:a16="http://schemas.microsoft.com/office/drawing/2014/main" id="{3E534BF2-2F6E-AC42-914A-722CFF63DFB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4081301" y="603504"/>
            <a:ext cx="4450842" cy="3936492"/>
          </a:xfrm>
          <a:prstGeom prst="rect">
            <a:avLst/>
          </a:prstGeom>
          <a:effectLst/>
        </p:spPr>
      </p:pic>
    </p:spTree>
    <p:extLst>
      <p:ext uri="{BB962C8B-B14F-4D97-AF65-F5344CB8AC3E}">
        <p14:creationId xmlns:p14="http://schemas.microsoft.com/office/powerpoint/2010/main" val="32032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FC5B-3B97-B240-BC9F-7EB0D677D61A}"/>
              </a:ext>
            </a:extLst>
          </p:cNvPr>
          <p:cNvSpPr>
            <a:spLocks noGrp="1"/>
          </p:cNvSpPr>
          <p:nvPr>
            <p:ph type="title"/>
          </p:nvPr>
        </p:nvSpPr>
        <p:spPr/>
        <p:txBody>
          <a:bodyPr>
            <a:normAutofit fontScale="90000"/>
          </a:bodyPr>
          <a:lstStyle/>
          <a:p>
            <a:r>
              <a:rPr lang="en-US" b="1" dirty="0">
                <a:latin typeface="Constantia" panose="02030602050306030303" pitchFamily="18" charset="0"/>
              </a:rPr>
              <a:t>Science and media: </a:t>
            </a:r>
            <a:r>
              <a:rPr lang="en-US" dirty="0">
                <a:latin typeface="Constantia" panose="02030602050306030303" pitchFamily="18" charset="0"/>
              </a:rPr>
              <a:t>too different to work for the same goals?</a:t>
            </a:r>
            <a:br>
              <a:rPr lang="en-US" dirty="0">
                <a:latin typeface="Constantia" panose="02030602050306030303" pitchFamily="18" charset="0"/>
              </a:rPr>
            </a:br>
            <a:endParaRPr lang="en-US" dirty="0"/>
          </a:p>
        </p:txBody>
      </p:sp>
      <p:sp>
        <p:nvSpPr>
          <p:cNvPr id="5" name="Rectangle 4">
            <a:extLst>
              <a:ext uri="{FF2B5EF4-FFF2-40B4-BE49-F238E27FC236}">
                <a16:creationId xmlns:a16="http://schemas.microsoft.com/office/drawing/2014/main" id="{FB71DD20-F3ED-CD45-85ED-9174BD5EE619}"/>
              </a:ext>
            </a:extLst>
          </p:cNvPr>
          <p:cNvSpPr/>
          <p:nvPr/>
        </p:nvSpPr>
        <p:spPr>
          <a:xfrm>
            <a:off x="311700" y="1183920"/>
            <a:ext cx="4697016" cy="3785652"/>
          </a:xfrm>
          <a:prstGeom prst="rect">
            <a:avLst/>
          </a:prstGeom>
        </p:spPr>
        <p:txBody>
          <a:bodyPr wrap="square">
            <a:spAutoFit/>
          </a:bodyPr>
          <a:lstStyle/>
          <a:p>
            <a:pPr marL="214313" indent="-214313" algn="just">
              <a:buClr>
                <a:srgbClr val="FF9231"/>
              </a:buClr>
              <a:buFont typeface="Courier New" panose="02070309020205020404" pitchFamily="49" charset="0"/>
              <a:buChar char="o"/>
            </a:pPr>
            <a:r>
              <a:rPr lang="en-US" sz="1500" dirty="0">
                <a:latin typeface="Constantia" panose="02030602050306030303" pitchFamily="18" charset="0"/>
              </a:rPr>
              <a:t>A majority of AAAS scientists say it is </a:t>
            </a:r>
            <a:r>
              <a:rPr lang="en-US" sz="1500" b="1" dirty="0">
                <a:latin typeface="Constantia" panose="02030602050306030303" pitchFamily="18" charset="0"/>
              </a:rPr>
              <a:t>not too or not at all important for career advancement to have their research covered in the news </a:t>
            </a:r>
            <a:r>
              <a:rPr lang="en-US" sz="1500" dirty="0">
                <a:latin typeface="Constantia" panose="02030602050306030303" pitchFamily="18" charset="0"/>
              </a:rPr>
              <a:t>(56%), and 77% say it is not too or not at all important for career advancement to promote their findings on social media.</a:t>
            </a:r>
          </a:p>
          <a:p>
            <a:pPr marL="214313" indent="-214313" algn="just">
              <a:buClr>
                <a:srgbClr val="FF9231"/>
              </a:buClr>
              <a:buFont typeface="Courier New" panose="02070309020205020404" pitchFamily="49" charset="0"/>
              <a:buChar char="o"/>
            </a:pPr>
            <a:r>
              <a:rPr lang="en-US" sz="1500" dirty="0">
                <a:latin typeface="Constantia" panose="02030602050306030303" pitchFamily="18" charset="0"/>
              </a:rPr>
              <a:t>However, 43% of AAAS scientists say it is important or very important for scientists in their specialty to get coverage of their work in news media, up from 37% who said that in a 2009 survey.  </a:t>
            </a:r>
          </a:p>
          <a:p>
            <a:pPr marL="214313" indent="-214313" algn="just">
              <a:buClr>
                <a:srgbClr val="FF9231"/>
              </a:buClr>
              <a:buFont typeface="Courier New" panose="02070309020205020404" pitchFamily="49" charset="0"/>
              <a:buChar char="o"/>
            </a:pPr>
            <a:r>
              <a:rPr lang="en-US" sz="1500" dirty="0">
                <a:latin typeface="Constantia" panose="02030602050306030303" pitchFamily="18" charset="0"/>
              </a:rPr>
              <a:t>Besides, </a:t>
            </a:r>
            <a:r>
              <a:rPr lang="en-US" sz="1500" b="1" dirty="0">
                <a:latin typeface="Constantia" panose="02030602050306030303" pitchFamily="18" charset="0"/>
              </a:rPr>
              <a:t>most scientists believe that science news coverage can pose problems for science: </a:t>
            </a:r>
            <a:r>
              <a:rPr lang="en-US" sz="1500" dirty="0">
                <a:latin typeface="Constantia" panose="02030602050306030303" pitchFamily="18" charset="0"/>
              </a:rPr>
              <a:t>79% of scientists believe it is a major problem for science that news reports don’t distinguish between well-founded and not well-founded scientific findings. </a:t>
            </a:r>
          </a:p>
        </p:txBody>
      </p:sp>
      <p:pic>
        <p:nvPicPr>
          <p:cNvPr id="6" name="Picture 5">
            <a:extLst>
              <a:ext uri="{FF2B5EF4-FFF2-40B4-BE49-F238E27FC236}">
                <a16:creationId xmlns:a16="http://schemas.microsoft.com/office/drawing/2014/main" id="{2F47AAAE-82BF-4E4D-BFBE-7DEC3B2643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5667" y="1333360"/>
            <a:ext cx="3693317" cy="750319"/>
          </a:xfrm>
          <a:prstGeom prst="rect">
            <a:avLst/>
          </a:prstGeom>
        </p:spPr>
      </p:pic>
      <p:pic>
        <p:nvPicPr>
          <p:cNvPr id="7" name="Picture 6">
            <a:extLst>
              <a:ext uri="{FF2B5EF4-FFF2-40B4-BE49-F238E27FC236}">
                <a16:creationId xmlns:a16="http://schemas.microsoft.com/office/drawing/2014/main" id="{0F550F35-6B4F-374B-B6FB-79F8967A9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4594" y="2229021"/>
            <a:ext cx="2638425" cy="1695450"/>
          </a:xfrm>
          <a:prstGeom prst="rect">
            <a:avLst/>
          </a:prstGeom>
        </p:spPr>
      </p:pic>
      <p:sp>
        <p:nvSpPr>
          <p:cNvPr id="8" name="Rectangle 7">
            <a:extLst>
              <a:ext uri="{FF2B5EF4-FFF2-40B4-BE49-F238E27FC236}">
                <a16:creationId xmlns:a16="http://schemas.microsoft.com/office/drawing/2014/main" id="{A40B87AE-9177-5048-A9B7-B005063BF7BF}"/>
              </a:ext>
            </a:extLst>
          </p:cNvPr>
          <p:cNvSpPr/>
          <p:nvPr/>
        </p:nvSpPr>
        <p:spPr>
          <a:xfrm>
            <a:off x="5325667" y="4059269"/>
            <a:ext cx="3587352" cy="253916"/>
          </a:xfrm>
          <a:prstGeom prst="rect">
            <a:avLst/>
          </a:prstGeom>
        </p:spPr>
        <p:txBody>
          <a:bodyPr wrap="square">
            <a:spAutoFit/>
          </a:bodyPr>
          <a:lstStyle/>
          <a:p>
            <a:pPr algn="r"/>
            <a:r>
              <a:rPr lang="en-US" sz="1050" dirty="0">
                <a:latin typeface="Constantia" panose="02030602050306030303" pitchFamily="18" charset="0"/>
              </a:rPr>
              <a:t>Read more </a:t>
            </a:r>
            <a:r>
              <a:rPr lang="en-US" sz="1050" dirty="0">
                <a:latin typeface="Constantia" panose="02030602050306030303" pitchFamily="18" charset="0"/>
                <a:hlinkClick r:id="rId5"/>
              </a:rPr>
              <a:t>here</a:t>
            </a:r>
            <a:r>
              <a:rPr lang="en-US" sz="1050" dirty="0">
                <a:latin typeface="Constantia" panose="02030602050306030303" pitchFamily="18" charset="0"/>
              </a:rPr>
              <a:t>.</a:t>
            </a:r>
          </a:p>
        </p:txBody>
      </p:sp>
    </p:spTree>
    <p:extLst>
      <p:ext uri="{BB962C8B-B14F-4D97-AF65-F5344CB8AC3E}">
        <p14:creationId xmlns:p14="http://schemas.microsoft.com/office/powerpoint/2010/main" val="1113671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CB5D60-FA24-3A44-A004-B778A929FF5E}"/>
              </a:ext>
            </a:extLst>
          </p:cNvPr>
          <p:cNvSpPr>
            <a:spLocks noGrp="1"/>
          </p:cNvSpPr>
          <p:nvPr>
            <p:ph type="title"/>
          </p:nvPr>
        </p:nvSpPr>
        <p:spPr>
          <a:xfrm>
            <a:off x="607218" y="509806"/>
            <a:ext cx="4236244" cy="994172"/>
          </a:xfrm>
        </p:spPr>
        <p:txBody>
          <a:bodyPr>
            <a:normAutofit fontScale="90000"/>
          </a:bodyPr>
          <a:lstStyle/>
          <a:p>
            <a:r>
              <a:rPr lang="en-US" sz="2700" b="1" dirty="0">
                <a:latin typeface="Constantia" panose="02030602050306030303" pitchFamily="18" charset="0"/>
              </a:rPr>
              <a:t>“Game of broken telephone”?</a:t>
            </a:r>
            <a:endParaRPr lang="en-US" sz="2700" dirty="0">
              <a:latin typeface="Constantia" panose="02030602050306030303" pitchFamily="18" charset="0"/>
            </a:endParaRPr>
          </a:p>
        </p:txBody>
      </p:sp>
      <p:pic>
        <p:nvPicPr>
          <p:cNvPr id="5" name="Picture 4">
            <a:extLst>
              <a:ext uri="{FF2B5EF4-FFF2-40B4-BE49-F238E27FC236}">
                <a16:creationId xmlns:a16="http://schemas.microsoft.com/office/drawing/2014/main" id="{513D04BA-9DEC-EA4E-A26E-2B7AF5CCA0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649" y="2146481"/>
            <a:ext cx="3783806" cy="1306370"/>
          </a:xfrm>
          <a:prstGeom prst="rect">
            <a:avLst/>
          </a:prstGeom>
        </p:spPr>
      </p:pic>
      <p:pic>
        <p:nvPicPr>
          <p:cNvPr id="6" name="Picture 5">
            <a:extLst>
              <a:ext uri="{FF2B5EF4-FFF2-40B4-BE49-F238E27FC236}">
                <a16:creationId xmlns:a16="http://schemas.microsoft.com/office/drawing/2014/main" id="{09D99728-F05A-8040-97AF-09A4D57545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3982" y="392938"/>
            <a:ext cx="3588544" cy="2021444"/>
          </a:xfrm>
          <a:prstGeom prst="rect">
            <a:avLst/>
          </a:prstGeom>
        </p:spPr>
      </p:pic>
      <p:pic>
        <p:nvPicPr>
          <p:cNvPr id="7" name="Picture 6">
            <a:extLst>
              <a:ext uri="{FF2B5EF4-FFF2-40B4-BE49-F238E27FC236}">
                <a16:creationId xmlns:a16="http://schemas.microsoft.com/office/drawing/2014/main" id="{052C2731-1482-C245-A7A2-875FBBA02B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7801" y="2782748"/>
            <a:ext cx="3720903" cy="840566"/>
          </a:xfrm>
          <a:prstGeom prst="rect">
            <a:avLst/>
          </a:prstGeom>
        </p:spPr>
      </p:pic>
      <p:sp>
        <p:nvSpPr>
          <p:cNvPr id="8" name="Content Placeholder 2">
            <a:extLst>
              <a:ext uri="{FF2B5EF4-FFF2-40B4-BE49-F238E27FC236}">
                <a16:creationId xmlns:a16="http://schemas.microsoft.com/office/drawing/2014/main" id="{32B2AD95-9211-A34E-AF9A-839F4C934FB9}"/>
              </a:ext>
            </a:extLst>
          </p:cNvPr>
          <p:cNvSpPr>
            <a:spLocks noGrp="1"/>
          </p:cNvSpPr>
          <p:nvPr>
            <p:ph idx="1"/>
          </p:nvPr>
        </p:nvSpPr>
        <p:spPr>
          <a:xfrm>
            <a:off x="456008" y="3774281"/>
            <a:ext cx="4387454" cy="1306370"/>
          </a:xfrm>
        </p:spPr>
        <p:txBody>
          <a:bodyPr>
            <a:noAutofit/>
          </a:bodyPr>
          <a:lstStyle/>
          <a:p>
            <a:pPr>
              <a:buClr>
                <a:srgbClr val="FF0000"/>
              </a:buClr>
              <a:buFont typeface="Wingdings" pitchFamily="2" charset="2"/>
              <a:buChar char="ü"/>
            </a:pPr>
            <a:r>
              <a:rPr lang="en-US" sz="1400" dirty="0">
                <a:solidFill>
                  <a:schemeClr val="tx1"/>
                </a:solidFill>
                <a:latin typeface="Constantia" panose="02030602050306030303" pitchFamily="18" charset="0"/>
              </a:rPr>
              <a:t>The study concluded: </a:t>
            </a:r>
            <a:r>
              <a:rPr lang="en-US" sz="1400" b="1" dirty="0">
                <a:solidFill>
                  <a:schemeClr val="tx1"/>
                </a:solidFill>
                <a:latin typeface="Constantia" panose="02030602050306030303" pitchFamily="18" charset="0"/>
              </a:rPr>
              <a:t>people become less generous over time when they make decisions in an environment where they don’t know or interact with other people.</a:t>
            </a:r>
            <a:endParaRPr lang="en-US" sz="1400" dirty="0">
              <a:solidFill>
                <a:schemeClr val="tx1"/>
              </a:solidFill>
              <a:latin typeface="Constantia" panose="02030602050306030303" pitchFamily="18" charset="0"/>
            </a:endParaRPr>
          </a:p>
        </p:txBody>
      </p:sp>
      <p:sp>
        <p:nvSpPr>
          <p:cNvPr id="9" name="Rectangle 8">
            <a:extLst>
              <a:ext uri="{FF2B5EF4-FFF2-40B4-BE49-F238E27FC236}">
                <a16:creationId xmlns:a16="http://schemas.microsoft.com/office/drawing/2014/main" id="{BDE492BE-D5F9-ED4B-BAEB-B93B6CF6EBEC}"/>
              </a:ext>
            </a:extLst>
          </p:cNvPr>
          <p:cNvSpPr/>
          <p:nvPr/>
        </p:nvSpPr>
        <p:spPr>
          <a:xfrm>
            <a:off x="5117801" y="3774281"/>
            <a:ext cx="3720903" cy="1015663"/>
          </a:xfrm>
          <a:prstGeom prst="rect">
            <a:avLst/>
          </a:prstGeom>
        </p:spPr>
        <p:txBody>
          <a:bodyPr wrap="square">
            <a:spAutoFit/>
          </a:bodyPr>
          <a:lstStyle/>
          <a:p>
            <a:pPr>
              <a:buClr>
                <a:srgbClr val="FF0000"/>
              </a:buClr>
              <a:buFont typeface="Wingdings" pitchFamily="2" charset="2"/>
              <a:buChar char="ü"/>
            </a:pPr>
            <a:r>
              <a:rPr lang="en-US" sz="1500" dirty="0">
                <a:latin typeface="Constantia" panose="02030602050306030303" pitchFamily="18" charset="0"/>
              </a:rPr>
              <a:t>This interpretation wasn’t correct, because the study was conducted </a:t>
            </a:r>
            <a:r>
              <a:rPr lang="en-US" sz="1500" b="1" dirty="0">
                <a:latin typeface="Constantia" panose="02030602050306030303" pitchFamily="18" charset="0"/>
              </a:rPr>
              <a:t>in a lab, not a city</a:t>
            </a:r>
            <a:r>
              <a:rPr lang="en-US" sz="1500" dirty="0">
                <a:latin typeface="Constantia" panose="02030602050306030303" pitchFamily="18" charset="0"/>
              </a:rPr>
              <a:t>. And it measured </a:t>
            </a:r>
            <a:r>
              <a:rPr lang="en-US" sz="1500" b="1" dirty="0">
                <a:latin typeface="Constantia" panose="02030602050306030303" pitchFamily="18" charset="0"/>
              </a:rPr>
              <a:t>investing money, not overall kindness</a:t>
            </a:r>
            <a:r>
              <a:rPr lang="en-US" sz="1500" dirty="0">
                <a:latin typeface="Constantia" panose="02030602050306030303" pitchFamily="18" charset="0"/>
              </a:rPr>
              <a:t>.</a:t>
            </a:r>
          </a:p>
        </p:txBody>
      </p:sp>
      <p:sp>
        <p:nvSpPr>
          <p:cNvPr id="10" name="Rectangle 9">
            <a:extLst>
              <a:ext uri="{FF2B5EF4-FFF2-40B4-BE49-F238E27FC236}">
                <a16:creationId xmlns:a16="http://schemas.microsoft.com/office/drawing/2014/main" id="{C96AEA2E-C8E3-7641-B2FA-758FAB62C803}"/>
              </a:ext>
            </a:extLst>
          </p:cNvPr>
          <p:cNvSpPr/>
          <p:nvPr/>
        </p:nvSpPr>
        <p:spPr>
          <a:xfrm>
            <a:off x="628649" y="1869482"/>
            <a:ext cx="1385192" cy="253916"/>
          </a:xfrm>
          <a:prstGeom prst="rect">
            <a:avLst/>
          </a:prstGeom>
        </p:spPr>
        <p:txBody>
          <a:bodyPr wrap="square">
            <a:spAutoFit/>
          </a:bodyPr>
          <a:lstStyle/>
          <a:p>
            <a:pPr>
              <a:buClr>
                <a:srgbClr val="FF0000"/>
              </a:buClr>
            </a:pPr>
            <a:r>
              <a:rPr lang="en-US" sz="1050" dirty="0">
                <a:solidFill>
                  <a:schemeClr val="bg1"/>
                </a:solidFill>
                <a:highlight>
                  <a:srgbClr val="FF0000"/>
                </a:highlight>
                <a:latin typeface="Constantia" panose="02030602050306030303" pitchFamily="18" charset="0"/>
              </a:rPr>
              <a:t>Original paper</a:t>
            </a:r>
          </a:p>
        </p:txBody>
      </p:sp>
      <p:sp>
        <p:nvSpPr>
          <p:cNvPr id="11" name="Rectangle 10">
            <a:extLst>
              <a:ext uri="{FF2B5EF4-FFF2-40B4-BE49-F238E27FC236}">
                <a16:creationId xmlns:a16="http://schemas.microsoft.com/office/drawing/2014/main" id="{228F8B98-0146-644A-9D1F-CD32A2EC1F75}"/>
              </a:ext>
            </a:extLst>
          </p:cNvPr>
          <p:cNvSpPr/>
          <p:nvPr/>
        </p:nvSpPr>
        <p:spPr>
          <a:xfrm>
            <a:off x="5117802" y="116919"/>
            <a:ext cx="1922365" cy="253916"/>
          </a:xfrm>
          <a:prstGeom prst="rect">
            <a:avLst/>
          </a:prstGeom>
        </p:spPr>
        <p:txBody>
          <a:bodyPr wrap="square">
            <a:spAutoFit/>
          </a:bodyPr>
          <a:lstStyle/>
          <a:p>
            <a:pPr>
              <a:buClr>
                <a:srgbClr val="FF0000"/>
              </a:buClr>
            </a:pPr>
            <a:r>
              <a:rPr lang="en-US" sz="1050" dirty="0">
                <a:solidFill>
                  <a:schemeClr val="bg1"/>
                </a:solidFill>
                <a:highlight>
                  <a:srgbClr val="FF0000"/>
                </a:highlight>
                <a:latin typeface="Constantia" panose="02030602050306030303" pitchFamily="18" charset="0"/>
              </a:rPr>
              <a:t>University press-release</a:t>
            </a:r>
          </a:p>
        </p:txBody>
      </p:sp>
      <p:sp>
        <p:nvSpPr>
          <p:cNvPr id="12" name="Rectangle 11">
            <a:extLst>
              <a:ext uri="{FF2B5EF4-FFF2-40B4-BE49-F238E27FC236}">
                <a16:creationId xmlns:a16="http://schemas.microsoft.com/office/drawing/2014/main" id="{41DEC949-D948-224A-89B3-7C278FB1234D}"/>
              </a:ext>
            </a:extLst>
          </p:cNvPr>
          <p:cNvSpPr/>
          <p:nvPr/>
        </p:nvSpPr>
        <p:spPr>
          <a:xfrm>
            <a:off x="5098752" y="2565521"/>
            <a:ext cx="1922365" cy="253916"/>
          </a:xfrm>
          <a:prstGeom prst="rect">
            <a:avLst/>
          </a:prstGeom>
        </p:spPr>
        <p:txBody>
          <a:bodyPr wrap="square">
            <a:spAutoFit/>
          </a:bodyPr>
          <a:lstStyle/>
          <a:p>
            <a:pPr>
              <a:buClr>
                <a:srgbClr val="FF0000"/>
              </a:buClr>
            </a:pPr>
            <a:r>
              <a:rPr lang="en-US" sz="1050" dirty="0">
                <a:solidFill>
                  <a:schemeClr val="bg1"/>
                </a:solidFill>
                <a:highlight>
                  <a:srgbClr val="FF0000"/>
                </a:highlight>
                <a:latin typeface="Constantia" panose="02030602050306030303" pitchFamily="18" charset="0"/>
              </a:rPr>
              <a:t>Headline in media</a:t>
            </a:r>
          </a:p>
        </p:txBody>
      </p:sp>
      <p:sp>
        <p:nvSpPr>
          <p:cNvPr id="13" name="Rectangle 12">
            <a:extLst>
              <a:ext uri="{FF2B5EF4-FFF2-40B4-BE49-F238E27FC236}">
                <a16:creationId xmlns:a16="http://schemas.microsoft.com/office/drawing/2014/main" id="{444068BE-BA7A-9E48-8A2F-E4F0C251C374}"/>
              </a:ext>
            </a:extLst>
          </p:cNvPr>
          <p:cNvSpPr/>
          <p:nvPr/>
        </p:nvSpPr>
        <p:spPr>
          <a:xfrm>
            <a:off x="628649" y="3377798"/>
            <a:ext cx="1632349" cy="253916"/>
          </a:xfrm>
          <a:prstGeom prst="rect">
            <a:avLst/>
          </a:prstGeom>
        </p:spPr>
        <p:txBody>
          <a:bodyPr wrap="square">
            <a:spAutoFit/>
          </a:bodyPr>
          <a:lstStyle/>
          <a:p>
            <a:r>
              <a:rPr lang="en-US" sz="1050" dirty="0">
                <a:latin typeface="Constantia" panose="02030602050306030303" pitchFamily="18" charset="0"/>
                <a:hlinkClick r:id="rId6"/>
              </a:rPr>
              <a:t>Read full paper here</a:t>
            </a:r>
            <a:endParaRPr lang="en-US" sz="1050" dirty="0">
              <a:latin typeface="Constantia" panose="02030602050306030303" pitchFamily="18" charset="0"/>
            </a:endParaRPr>
          </a:p>
        </p:txBody>
      </p:sp>
    </p:spTree>
    <p:extLst>
      <p:ext uri="{BB962C8B-B14F-4D97-AF65-F5344CB8AC3E}">
        <p14:creationId xmlns:p14="http://schemas.microsoft.com/office/powerpoint/2010/main" val="305979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212B-67F9-3B4A-A556-D8C4A10CA2B3}"/>
              </a:ext>
            </a:extLst>
          </p:cNvPr>
          <p:cNvSpPr>
            <a:spLocks noGrp="1"/>
          </p:cNvSpPr>
          <p:nvPr>
            <p:ph type="title"/>
          </p:nvPr>
        </p:nvSpPr>
        <p:spPr>
          <a:xfrm>
            <a:off x="321028" y="313864"/>
            <a:ext cx="4511719" cy="1227626"/>
          </a:xfrm>
        </p:spPr>
        <p:txBody>
          <a:bodyPr>
            <a:noAutofit/>
          </a:bodyPr>
          <a:lstStyle/>
          <a:p>
            <a:r>
              <a:rPr lang="en-US" sz="2400" b="1" dirty="0">
                <a:latin typeface="Constantia" panose="02030602050306030303" pitchFamily="18" charset="0"/>
              </a:rPr>
              <a:t>Educating and empowering audiences through socially responsible news coverage:</a:t>
            </a:r>
            <a:endParaRPr lang="en-US" sz="1800" dirty="0"/>
          </a:p>
        </p:txBody>
      </p:sp>
      <p:sp>
        <p:nvSpPr>
          <p:cNvPr id="6" name="Rectangle 5">
            <a:extLst>
              <a:ext uri="{FF2B5EF4-FFF2-40B4-BE49-F238E27FC236}">
                <a16:creationId xmlns:a16="http://schemas.microsoft.com/office/drawing/2014/main" id="{D5BEA328-BC34-104A-B49F-6664E2999BA2}"/>
              </a:ext>
            </a:extLst>
          </p:cNvPr>
          <p:cNvSpPr/>
          <p:nvPr/>
        </p:nvSpPr>
        <p:spPr>
          <a:xfrm>
            <a:off x="5541407" y="4477241"/>
            <a:ext cx="3550443" cy="577081"/>
          </a:xfrm>
          <a:prstGeom prst="rect">
            <a:avLst/>
          </a:prstGeom>
        </p:spPr>
        <p:txBody>
          <a:bodyPr wrap="square">
            <a:spAutoFit/>
          </a:bodyPr>
          <a:lstStyle/>
          <a:p>
            <a:pPr algn="r"/>
            <a:r>
              <a:rPr lang="en-US" sz="1050" b="1" dirty="0">
                <a:latin typeface="Constantia" panose="02030602050306030303" pitchFamily="18" charset="0"/>
              </a:rPr>
              <a:t>Full article by Anup Shah in Global Issues: </a:t>
            </a:r>
            <a:r>
              <a:rPr lang="en-US" sz="1050" dirty="0">
                <a:latin typeface="Constantia" panose="02030602050306030303" pitchFamily="18" charset="0"/>
                <a:hlinkClick r:id="rId3"/>
              </a:rPr>
              <a:t>https://www.globalissues.org/article/710/global-warming-spin-and-media</a:t>
            </a:r>
            <a:r>
              <a:rPr lang="en-US" sz="1050" dirty="0">
                <a:latin typeface="Constantia" panose="02030602050306030303" pitchFamily="18" charset="0"/>
              </a:rPr>
              <a:t> </a:t>
            </a:r>
          </a:p>
        </p:txBody>
      </p:sp>
      <p:pic>
        <p:nvPicPr>
          <p:cNvPr id="4" name="Picture 3">
            <a:extLst>
              <a:ext uri="{FF2B5EF4-FFF2-40B4-BE49-F238E27FC236}">
                <a16:creationId xmlns:a16="http://schemas.microsoft.com/office/drawing/2014/main" id="{2249114E-5CC0-CF4E-984F-D391573A22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8684" y="2752267"/>
            <a:ext cx="4689319" cy="1565742"/>
          </a:xfrm>
          <a:prstGeom prst="rect">
            <a:avLst/>
          </a:prstGeom>
        </p:spPr>
      </p:pic>
      <p:pic>
        <p:nvPicPr>
          <p:cNvPr id="5" name="Picture 4">
            <a:extLst>
              <a:ext uri="{FF2B5EF4-FFF2-40B4-BE49-F238E27FC236}">
                <a16:creationId xmlns:a16="http://schemas.microsoft.com/office/drawing/2014/main" id="{89303612-5EE7-A24D-9A82-D8A0B16965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18511" y="92866"/>
            <a:ext cx="3457415" cy="4367605"/>
          </a:xfrm>
          <a:prstGeom prst="rect">
            <a:avLst/>
          </a:prstGeom>
        </p:spPr>
      </p:pic>
      <p:sp>
        <p:nvSpPr>
          <p:cNvPr id="7" name="Content Placeholder 2">
            <a:extLst>
              <a:ext uri="{FF2B5EF4-FFF2-40B4-BE49-F238E27FC236}">
                <a16:creationId xmlns:a16="http://schemas.microsoft.com/office/drawing/2014/main" id="{33625DCF-6905-A846-92FC-A31C44E8B326}"/>
              </a:ext>
            </a:extLst>
          </p:cNvPr>
          <p:cNvSpPr txBox="1">
            <a:spLocks/>
          </p:cNvSpPr>
          <p:nvPr/>
        </p:nvSpPr>
        <p:spPr>
          <a:xfrm>
            <a:off x="321028" y="1722007"/>
            <a:ext cx="4250972" cy="849743"/>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2100" dirty="0">
                <a:solidFill>
                  <a:srgbClr val="FF0000"/>
                </a:solidFill>
                <a:latin typeface="Constantia" panose="02030602050306030303" pitchFamily="18" charset="0"/>
              </a:rPr>
              <a:t>When everyone is an expert on everything…</a:t>
            </a:r>
            <a:br>
              <a:rPr lang="en-US" sz="2100" dirty="0">
                <a:solidFill>
                  <a:srgbClr val="FF0000"/>
                </a:solidFill>
                <a:latin typeface="Constantia" panose="02030602050306030303" pitchFamily="18" charset="0"/>
              </a:rPr>
            </a:br>
            <a:r>
              <a:rPr lang="en-US" sz="1800" i="1" dirty="0">
                <a:solidFill>
                  <a:schemeClr val="bg1">
                    <a:lumMod val="50000"/>
                  </a:schemeClr>
                </a:solidFill>
                <a:latin typeface="Constantia" panose="02030602050306030303" pitchFamily="18" charset="0"/>
                <a:hlinkClick r:id="rId6"/>
              </a:rPr>
              <a:t>By: Bronwyn Williams</a:t>
            </a:r>
            <a:endParaRPr lang="en-US" sz="1800" i="1" dirty="0">
              <a:solidFill>
                <a:schemeClr val="bg1">
                  <a:lumMod val="50000"/>
                </a:schemeClr>
              </a:solidFill>
              <a:latin typeface="Constantia" panose="02030602050306030303" pitchFamily="18" charset="0"/>
            </a:endParaRPr>
          </a:p>
          <a:p>
            <a:pPr marL="0" indent="0">
              <a:buClr>
                <a:srgbClr val="FF0000"/>
              </a:buClr>
              <a:buNone/>
            </a:pPr>
            <a:endParaRPr lang="en-US" sz="2100" dirty="0">
              <a:latin typeface="Constantia" panose="02030602050306030303" pitchFamily="18" charset="0"/>
            </a:endParaRPr>
          </a:p>
        </p:txBody>
      </p:sp>
    </p:spTree>
    <p:extLst>
      <p:ext uri="{BB962C8B-B14F-4D97-AF65-F5344CB8AC3E}">
        <p14:creationId xmlns:p14="http://schemas.microsoft.com/office/powerpoint/2010/main" val="154555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DBD5-9E77-DB41-B4CF-36BC737B004A}"/>
              </a:ext>
            </a:extLst>
          </p:cNvPr>
          <p:cNvSpPr>
            <a:spLocks noGrp="1"/>
          </p:cNvSpPr>
          <p:nvPr>
            <p:ph type="title"/>
          </p:nvPr>
        </p:nvSpPr>
        <p:spPr/>
        <p:txBody>
          <a:bodyPr>
            <a:normAutofit/>
          </a:bodyPr>
          <a:lstStyle/>
          <a:p>
            <a:r>
              <a:rPr lang="en-US" sz="2400" b="1" dirty="0">
                <a:latin typeface="Constantia" panose="02030602050306030303" pitchFamily="18" charset="0"/>
              </a:rPr>
              <a:t>Readings and question for the discussion:</a:t>
            </a:r>
          </a:p>
        </p:txBody>
      </p:sp>
      <p:sp>
        <p:nvSpPr>
          <p:cNvPr id="3" name="Content Placeholder 2">
            <a:extLst>
              <a:ext uri="{FF2B5EF4-FFF2-40B4-BE49-F238E27FC236}">
                <a16:creationId xmlns:a16="http://schemas.microsoft.com/office/drawing/2014/main" id="{8227F50D-CF71-E94D-9661-F5842E53923C}"/>
              </a:ext>
            </a:extLst>
          </p:cNvPr>
          <p:cNvSpPr>
            <a:spLocks noGrp="1"/>
          </p:cNvSpPr>
          <p:nvPr>
            <p:ph idx="1"/>
          </p:nvPr>
        </p:nvSpPr>
        <p:spPr>
          <a:xfrm>
            <a:off x="628650" y="1369219"/>
            <a:ext cx="3943350" cy="3263504"/>
          </a:xfrm>
        </p:spPr>
        <p:txBody>
          <a:bodyPr/>
          <a:lstStyle/>
          <a:p>
            <a:pPr marL="0" indent="0">
              <a:buNone/>
            </a:pPr>
            <a:r>
              <a:rPr lang="en-US" b="1" dirty="0">
                <a:solidFill>
                  <a:schemeClr val="bg1"/>
                </a:solidFill>
                <a:highlight>
                  <a:srgbClr val="FF9231"/>
                </a:highlight>
                <a:latin typeface="Constantia" panose="02030602050306030303" pitchFamily="18" charset="0"/>
              </a:rPr>
              <a:t>Readings:</a:t>
            </a:r>
            <a:br>
              <a:rPr lang="en-US" b="1" dirty="0">
                <a:solidFill>
                  <a:schemeClr val="bg1"/>
                </a:solidFill>
                <a:highlight>
                  <a:srgbClr val="FF0000"/>
                </a:highlight>
                <a:latin typeface="Constantia" panose="02030602050306030303" pitchFamily="18" charset="0"/>
              </a:rPr>
            </a:br>
            <a:endParaRPr lang="en-US" b="1" dirty="0">
              <a:solidFill>
                <a:schemeClr val="bg1"/>
              </a:solidFill>
              <a:highlight>
                <a:srgbClr val="FF0000"/>
              </a:highlight>
              <a:latin typeface="Constantia" panose="02030602050306030303" pitchFamily="18" charset="0"/>
            </a:endParaRPr>
          </a:p>
          <a:p>
            <a:pPr>
              <a:buClr>
                <a:srgbClr val="FF0000"/>
              </a:buClr>
              <a:buFont typeface="Wingdings" pitchFamily="2" charset="2"/>
              <a:buChar char="ü"/>
            </a:pPr>
            <a:r>
              <a:rPr lang="en-US" sz="1350" dirty="0">
                <a:solidFill>
                  <a:schemeClr val="tx1"/>
                </a:solidFill>
                <a:latin typeface="Constantia" panose="02030602050306030303" pitchFamily="18" charset="0"/>
              </a:rPr>
              <a:t>Speaking science-ese </a:t>
            </a:r>
            <a:r>
              <a:rPr lang="en-US" sz="1350" dirty="0">
                <a:solidFill>
                  <a:srgbClr val="FF0000"/>
                </a:solidFill>
                <a:latin typeface="Constantia" panose="02030602050306030303" pitchFamily="18" charset="0"/>
              </a:rPr>
              <a:t>|</a:t>
            </a:r>
            <a:r>
              <a:rPr lang="en-US" sz="1350" dirty="0">
                <a:latin typeface="Constantia" panose="02030602050306030303" pitchFamily="18" charset="0"/>
              </a:rPr>
              <a:t> </a:t>
            </a:r>
            <a:r>
              <a:rPr lang="en-US" sz="1350" dirty="0">
                <a:solidFill>
                  <a:schemeClr val="accent5">
                    <a:lumMod val="75000"/>
                  </a:schemeClr>
                </a:solidFill>
                <a:latin typeface="Constantia" panose="02030602050306030303" pitchFamily="18" charset="0"/>
                <a:hlinkClick r:id="rId3">
                  <a:extLst>
                    <a:ext uri="{A12FA001-AC4F-418D-AE19-62706E023703}">
                      <ahyp:hlinkClr xmlns:ahyp="http://schemas.microsoft.com/office/drawing/2018/hyperlinkcolor" val="tx"/>
                    </a:ext>
                  </a:extLst>
                </a:hlinkClick>
              </a:rPr>
              <a:t>The Participation Model </a:t>
            </a:r>
          </a:p>
          <a:p>
            <a:pPr>
              <a:buClr>
                <a:srgbClr val="FF0000"/>
              </a:buClr>
              <a:buFont typeface="Wingdings" pitchFamily="2" charset="2"/>
              <a:buChar char="ü"/>
            </a:pPr>
            <a:r>
              <a:rPr lang="en-US" sz="1350" dirty="0">
                <a:solidFill>
                  <a:schemeClr val="tx1"/>
                </a:solidFill>
                <a:latin typeface="Constantia" panose="02030602050306030303" pitchFamily="18" charset="0"/>
              </a:rPr>
              <a:t>Issues in Science and Technology </a:t>
            </a:r>
            <a:r>
              <a:rPr lang="en-US" sz="1350" dirty="0">
                <a:solidFill>
                  <a:srgbClr val="FF0000"/>
                </a:solidFill>
                <a:latin typeface="Constantia" panose="02030602050306030303" pitchFamily="18" charset="0"/>
              </a:rPr>
              <a:t>|</a:t>
            </a:r>
            <a:r>
              <a:rPr lang="en-US" sz="1350" dirty="0">
                <a:latin typeface="Constantia" panose="02030602050306030303" pitchFamily="18" charset="0"/>
              </a:rPr>
              <a:t> </a:t>
            </a:r>
            <a:r>
              <a:rPr lang="en-US" sz="1350" dirty="0">
                <a:latin typeface="Constantia" panose="02030602050306030303" pitchFamily="18" charset="0"/>
                <a:hlinkClick r:id="rId4"/>
              </a:rPr>
              <a:t>Forget Politicizing Science. Let’s Democratize Science!</a:t>
            </a:r>
            <a:endParaRPr lang="en-US" sz="1350" dirty="0">
              <a:latin typeface="Constantia" panose="02030602050306030303" pitchFamily="18" charset="0"/>
            </a:endParaRPr>
          </a:p>
          <a:p>
            <a:pPr>
              <a:buClr>
                <a:srgbClr val="FF0000"/>
              </a:buClr>
              <a:buFont typeface="Wingdings" pitchFamily="2" charset="2"/>
              <a:buChar char="ü"/>
            </a:pPr>
            <a:r>
              <a:rPr lang="en-US" sz="1350" dirty="0">
                <a:solidFill>
                  <a:schemeClr val="tx1"/>
                </a:solidFill>
                <a:latin typeface="Constantia" panose="02030602050306030303" pitchFamily="18" charset="0"/>
              </a:rPr>
              <a:t>AAAS</a:t>
            </a:r>
            <a:r>
              <a:rPr lang="en-US" sz="1350" dirty="0">
                <a:latin typeface="Constantia" panose="02030602050306030303" pitchFamily="18" charset="0"/>
              </a:rPr>
              <a:t> </a:t>
            </a:r>
            <a:r>
              <a:rPr lang="en-US" sz="1350" dirty="0">
                <a:solidFill>
                  <a:srgbClr val="FF0000"/>
                </a:solidFill>
                <a:latin typeface="Constantia" panose="02030602050306030303" pitchFamily="18" charset="0"/>
              </a:rPr>
              <a:t>|</a:t>
            </a:r>
            <a:r>
              <a:rPr lang="en-US" sz="1350" dirty="0">
                <a:latin typeface="Constantia" panose="02030602050306030303" pitchFamily="18" charset="0"/>
              </a:rPr>
              <a:t> </a:t>
            </a:r>
            <a:r>
              <a:rPr lang="en-US" sz="1350" dirty="0">
                <a:latin typeface="Constantia" panose="02030602050306030303" pitchFamily="18" charset="0"/>
                <a:hlinkClick r:id="rId5"/>
              </a:rPr>
              <a:t>Microbiologist Maria Elena Bottazzi Counters Vaccine Misinformation </a:t>
            </a:r>
            <a:r>
              <a:rPr lang="en-US" sz="1350" dirty="0">
                <a:solidFill>
                  <a:schemeClr val="tx1"/>
                </a:solidFill>
                <a:latin typeface="Constantia" panose="02030602050306030303" pitchFamily="18" charset="0"/>
              </a:rPr>
              <a:t>(video available)</a:t>
            </a:r>
          </a:p>
          <a:p>
            <a:pPr>
              <a:buClr>
                <a:srgbClr val="FF0000"/>
              </a:buClr>
              <a:buFont typeface="Wingdings" pitchFamily="2" charset="2"/>
              <a:buChar char="ü"/>
            </a:pPr>
            <a:r>
              <a:rPr lang="en-US" sz="1350" dirty="0">
                <a:solidFill>
                  <a:schemeClr val="tx1"/>
                </a:solidFill>
                <a:latin typeface="Constantia" panose="02030602050306030303" pitchFamily="18" charset="0"/>
              </a:rPr>
              <a:t>AAAS</a:t>
            </a:r>
            <a:r>
              <a:rPr lang="en-US" sz="1350" dirty="0">
                <a:latin typeface="Constantia" panose="02030602050306030303" pitchFamily="18" charset="0"/>
              </a:rPr>
              <a:t> </a:t>
            </a:r>
            <a:r>
              <a:rPr lang="en-US" sz="1350" dirty="0">
                <a:solidFill>
                  <a:srgbClr val="FF0000"/>
                </a:solidFill>
                <a:latin typeface="Constantia" panose="02030602050306030303" pitchFamily="18" charset="0"/>
              </a:rPr>
              <a:t>|</a:t>
            </a:r>
            <a:r>
              <a:rPr lang="en-US" sz="1350" dirty="0">
                <a:latin typeface="Constantia" panose="02030602050306030303" pitchFamily="18" charset="0"/>
              </a:rPr>
              <a:t> </a:t>
            </a:r>
            <a:r>
              <a:rPr lang="en-US" sz="1350" dirty="0">
                <a:latin typeface="Constantia" panose="02030602050306030303" pitchFamily="18" charset="0"/>
                <a:hlinkClick r:id="rId6"/>
              </a:rPr>
              <a:t>Astrid Caldas Addresses Climate Change Misinformation (video available)</a:t>
            </a:r>
            <a:endParaRPr lang="en-US" sz="1350" dirty="0">
              <a:latin typeface="Constantia" panose="02030602050306030303" pitchFamily="18" charset="0"/>
            </a:endParaRPr>
          </a:p>
        </p:txBody>
      </p:sp>
      <p:sp>
        <p:nvSpPr>
          <p:cNvPr id="4" name="Content Placeholder 2">
            <a:extLst>
              <a:ext uri="{FF2B5EF4-FFF2-40B4-BE49-F238E27FC236}">
                <a16:creationId xmlns:a16="http://schemas.microsoft.com/office/drawing/2014/main" id="{2C2119AE-D26C-0A4C-A7F1-6A95C9914BC5}"/>
              </a:ext>
            </a:extLst>
          </p:cNvPr>
          <p:cNvSpPr txBox="1">
            <a:spLocks/>
          </p:cNvSpPr>
          <p:nvPr/>
        </p:nvSpPr>
        <p:spPr>
          <a:xfrm>
            <a:off x="4644916" y="1370779"/>
            <a:ext cx="3943350"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dirty="0">
                <a:solidFill>
                  <a:schemeClr val="bg1"/>
                </a:solidFill>
                <a:highlight>
                  <a:srgbClr val="FF9231"/>
                </a:highlight>
                <a:latin typeface="Constantia" panose="02030602050306030303" pitchFamily="18" charset="0"/>
              </a:rPr>
              <a:t>Question for the discussion: </a:t>
            </a:r>
          </a:p>
          <a:p>
            <a:pPr marL="0" indent="0">
              <a:buNone/>
            </a:pPr>
            <a:endParaRPr lang="en-US" sz="2100" b="1" dirty="0">
              <a:solidFill>
                <a:schemeClr val="bg1"/>
              </a:solidFill>
              <a:highlight>
                <a:srgbClr val="FF0000"/>
              </a:highlight>
              <a:latin typeface="Constantia" panose="02030602050306030303" pitchFamily="18" charset="0"/>
            </a:endParaRPr>
          </a:p>
          <a:p>
            <a:pPr marL="0" indent="0" algn="r">
              <a:buNone/>
            </a:pPr>
            <a:r>
              <a:rPr lang="en-US" sz="2100" i="1" dirty="0">
                <a:solidFill>
                  <a:srgbClr val="FF9231"/>
                </a:solidFill>
                <a:latin typeface="Constantia" panose="02030602050306030303" pitchFamily="18" charset="0"/>
              </a:rPr>
              <a:t>?</a:t>
            </a:r>
            <a:r>
              <a:rPr lang="en-US" sz="2100" i="1" dirty="0">
                <a:latin typeface="Constantia" panose="02030602050306030303" pitchFamily="18" charset="0"/>
              </a:rPr>
              <a:t> What are traditional and new challenges related to the relations between journalists, scientists and society? </a:t>
            </a:r>
          </a:p>
          <a:p>
            <a:pPr marL="0" indent="0" algn="r">
              <a:buNone/>
            </a:pPr>
            <a:r>
              <a:rPr lang="en-US" sz="2100" i="1" dirty="0">
                <a:solidFill>
                  <a:srgbClr val="FF9231"/>
                </a:solidFill>
                <a:latin typeface="Constantia" panose="02030602050306030303" pitchFamily="18" charset="0"/>
              </a:rPr>
              <a:t>?</a:t>
            </a:r>
            <a:r>
              <a:rPr lang="en-US" sz="2100" i="1" dirty="0">
                <a:latin typeface="Constantia" panose="02030602050306030303" pitchFamily="18" charset="0"/>
              </a:rPr>
              <a:t> How should they be addressed and solved?</a:t>
            </a:r>
          </a:p>
          <a:p>
            <a:pPr marL="0" indent="0">
              <a:buNone/>
            </a:pPr>
            <a:endParaRPr lang="en-US" sz="2100" b="1" dirty="0">
              <a:solidFill>
                <a:schemeClr val="bg1"/>
              </a:solidFill>
              <a:highlight>
                <a:srgbClr val="FF0000"/>
              </a:highlight>
              <a:latin typeface="Constantia" panose="02030602050306030303" pitchFamily="18" charset="0"/>
            </a:endParaRPr>
          </a:p>
        </p:txBody>
      </p:sp>
    </p:spTree>
    <p:extLst>
      <p:ext uri="{BB962C8B-B14F-4D97-AF65-F5344CB8AC3E}">
        <p14:creationId xmlns:p14="http://schemas.microsoft.com/office/powerpoint/2010/main" val="55136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FD9-8F96-D94B-A1B1-77C5A3161C5E}"/>
              </a:ext>
            </a:extLst>
          </p:cNvPr>
          <p:cNvSpPr>
            <a:spLocks noGrp="1"/>
          </p:cNvSpPr>
          <p:nvPr>
            <p:ph type="title"/>
          </p:nvPr>
        </p:nvSpPr>
        <p:spPr/>
        <p:txBody>
          <a:bodyPr/>
          <a:lstStyle/>
          <a:p>
            <a:r>
              <a:rPr lang="en-US" b="1" dirty="0">
                <a:solidFill>
                  <a:srgbClr val="FF0000"/>
                </a:solidFill>
              </a:rPr>
              <a:t>3. </a:t>
            </a:r>
            <a:r>
              <a:rPr lang="en-US" b="1" dirty="0"/>
              <a:t>Guidelines for science reporting</a:t>
            </a:r>
          </a:p>
        </p:txBody>
      </p:sp>
      <p:sp>
        <p:nvSpPr>
          <p:cNvPr id="3" name="Slide Number Placeholder 2">
            <a:extLst>
              <a:ext uri="{FF2B5EF4-FFF2-40B4-BE49-F238E27FC236}">
                <a16:creationId xmlns:a16="http://schemas.microsoft.com/office/drawing/2014/main" id="{2BA8AB4F-D008-574A-9294-90CFC9DC8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18</a:t>
            </a:fld>
            <a:endParaRPr lang="de"/>
          </a:p>
        </p:txBody>
      </p:sp>
    </p:spTree>
    <p:extLst>
      <p:ext uri="{BB962C8B-B14F-4D97-AF65-F5344CB8AC3E}">
        <p14:creationId xmlns:p14="http://schemas.microsoft.com/office/powerpoint/2010/main" val="1176777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4DEF88-BEE7-0F48-888A-97615686EE00}"/>
              </a:ext>
            </a:extLst>
          </p:cNvPr>
          <p:cNvSpPr>
            <a:spLocks noGrp="1"/>
          </p:cNvSpPr>
          <p:nvPr>
            <p:ph type="body" idx="1"/>
          </p:nvPr>
        </p:nvSpPr>
        <p:spPr/>
        <p:txBody>
          <a:bodyPr/>
          <a:lstStyle/>
          <a:p>
            <a:endParaRPr lang="en-US" dirty="0">
              <a:solidFill>
                <a:schemeClr val="tx1"/>
              </a:solidFill>
            </a:endParaRPr>
          </a:p>
          <a:p>
            <a:pPr marL="114300" indent="0">
              <a:buNone/>
            </a:pPr>
            <a:endParaRPr lang="en-US" dirty="0">
              <a:solidFill>
                <a:schemeClr val="tx1"/>
              </a:solidFill>
            </a:endParaRPr>
          </a:p>
          <a:p>
            <a:r>
              <a:rPr lang="en-US" dirty="0">
                <a:solidFill>
                  <a:schemeClr val="tx1"/>
                </a:solidFill>
              </a:rPr>
              <a:t>Spotting a science story worth covering</a:t>
            </a:r>
          </a:p>
          <a:p>
            <a:r>
              <a:rPr lang="en-US" dirty="0">
                <a:solidFill>
                  <a:schemeClr val="tx1"/>
                </a:solidFill>
              </a:rPr>
              <a:t>Telling the story</a:t>
            </a:r>
          </a:p>
          <a:p>
            <a:r>
              <a:rPr lang="en-US" dirty="0">
                <a:solidFill>
                  <a:schemeClr val="tx1"/>
                </a:solidFill>
              </a:rPr>
              <a:t>Science news for public good: bridging the gap between journalists, scientists and public</a:t>
            </a:r>
          </a:p>
          <a:p>
            <a:r>
              <a:rPr lang="en-US" dirty="0">
                <a:solidFill>
                  <a:schemeClr val="tx1"/>
                </a:solidFill>
              </a:rPr>
              <a:t>Journalistic qualities and personal characteristics in science reporting</a:t>
            </a:r>
          </a:p>
          <a:p>
            <a:r>
              <a:rPr lang="en-US" dirty="0">
                <a:solidFill>
                  <a:schemeClr val="tx1"/>
                </a:solidFill>
              </a:rPr>
              <a:t>Covering science in the times of change and crisis</a:t>
            </a:r>
          </a:p>
          <a:p>
            <a:endParaRPr lang="en-US" dirty="0">
              <a:solidFill>
                <a:schemeClr val="tx1"/>
              </a:solidFill>
            </a:endParaRPr>
          </a:p>
          <a:p>
            <a:endParaRPr lang="en-US" dirty="0">
              <a:solidFill>
                <a:schemeClr val="tx1"/>
              </a:solidFill>
            </a:endParaRPr>
          </a:p>
          <a:p>
            <a:pPr marL="114300" indent="0">
              <a:buNone/>
            </a:pPr>
            <a:endParaRPr lang="en-US" dirty="0"/>
          </a:p>
          <a:p>
            <a:endParaRPr lang="en-US" dirty="0"/>
          </a:p>
        </p:txBody>
      </p:sp>
      <p:sp>
        <p:nvSpPr>
          <p:cNvPr id="4" name="Slide Number Placeholder 3">
            <a:extLst>
              <a:ext uri="{FF2B5EF4-FFF2-40B4-BE49-F238E27FC236}">
                <a16:creationId xmlns:a16="http://schemas.microsoft.com/office/drawing/2014/main" id="{37A6DD8B-4447-3747-B076-374FA99A5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19</a:t>
            </a:fld>
            <a:endParaRPr lang="de"/>
          </a:p>
        </p:txBody>
      </p:sp>
    </p:spTree>
    <p:extLst>
      <p:ext uri="{BB962C8B-B14F-4D97-AF65-F5344CB8AC3E}">
        <p14:creationId xmlns:p14="http://schemas.microsoft.com/office/powerpoint/2010/main" val="120696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311700" y="336750"/>
            <a:ext cx="6802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lt-LT" dirty="0" err="1"/>
              <a:t>Issues</a:t>
            </a:r>
            <a:r>
              <a:rPr lang="lt-LT" dirty="0"/>
              <a:t> to be </a:t>
            </a:r>
            <a:r>
              <a:rPr lang="lt-LT" dirty="0" err="1"/>
              <a:t>discussed</a:t>
            </a:r>
            <a:r>
              <a:rPr lang="lt-LT" dirty="0"/>
              <a:t>:</a:t>
            </a:r>
            <a:endParaRPr dirty="0"/>
          </a:p>
        </p:txBody>
      </p:sp>
      <p:sp>
        <p:nvSpPr>
          <p:cNvPr id="92" name="Google Shape;92;p15"/>
          <p:cNvSpPr txBox="1">
            <a:spLocks noGrp="1"/>
          </p:cNvSpPr>
          <p:nvPr>
            <p:ph type="body" idx="1"/>
          </p:nvPr>
        </p:nvSpPr>
        <p:spPr>
          <a:xfrm>
            <a:off x="168425" y="1032300"/>
            <a:ext cx="8664000" cy="2895266"/>
          </a:xfrm>
          <a:prstGeom prst="rect">
            <a:avLst/>
          </a:prstGeom>
        </p:spPr>
        <p:txBody>
          <a:bodyPr spcFirstLastPara="1" wrap="square" lIns="91425" tIns="91425" rIns="91425" bIns="91425" anchor="t" anchorCtr="0">
            <a:noAutofit/>
          </a:bodyPr>
          <a:lstStyle/>
          <a:p>
            <a:pPr marL="342900" lvl="0">
              <a:spcAft>
                <a:spcPts val="1600"/>
              </a:spcAft>
              <a:buFont typeface="+mj-lt"/>
              <a:buAutoNum type="arabicPeriod"/>
            </a:pPr>
            <a:r>
              <a:rPr lang="en-US" sz="2000" dirty="0">
                <a:solidFill>
                  <a:schemeClr val="tx1"/>
                </a:solidFill>
              </a:rPr>
              <a:t>Growing inevitability of science in a contemporary risk society: is there a way for more sustainable living?</a:t>
            </a:r>
          </a:p>
          <a:p>
            <a:pPr marL="342900" lvl="0">
              <a:spcAft>
                <a:spcPts val="1600"/>
              </a:spcAft>
              <a:buFont typeface="+mj-lt"/>
              <a:buAutoNum type="arabicPeriod"/>
            </a:pPr>
            <a:r>
              <a:rPr lang="en-US" sz="2000" dirty="0">
                <a:solidFill>
                  <a:schemeClr val="tx1"/>
                </a:solidFill>
              </a:rPr>
              <a:t>The major stakeholders and changing processes of science communication in the 21st century: from scientific news, to politics, to society;</a:t>
            </a:r>
          </a:p>
          <a:p>
            <a:pPr marL="342900" lvl="0">
              <a:spcAft>
                <a:spcPts val="1600"/>
              </a:spcAft>
              <a:buFont typeface="+mj-lt"/>
              <a:buAutoNum type="arabicPeriod"/>
            </a:pPr>
            <a:r>
              <a:rPr lang="en-US" sz="2000" dirty="0">
                <a:solidFill>
                  <a:schemeClr val="tx1"/>
                </a:solidFill>
              </a:rPr>
              <a:t>Guidelines for effective science communication.</a:t>
            </a:r>
          </a:p>
          <a:p>
            <a:pPr marL="342900" lvl="0">
              <a:spcAft>
                <a:spcPts val="1600"/>
              </a:spcAft>
              <a:buFont typeface="+mj-lt"/>
              <a:buAutoNum type="arabicPeriod"/>
            </a:pPr>
            <a:endParaRPr lang="en-US" sz="2000" dirty="0">
              <a:solidFill>
                <a:schemeClr val="tx1"/>
              </a:solidFill>
            </a:endParaRPr>
          </a:p>
          <a:p>
            <a:pPr marL="0" lvl="0" indent="0">
              <a:spcAft>
                <a:spcPts val="1600"/>
              </a:spcAft>
              <a:buNone/>
            </a:pPr>
            <a:endParaRPr lang="en-US" sz="2400" dirty="0">
              <a:solidFill>
                <a:schemeClr val="tx1"/>
              </a:solidFill>
            </a:endParaRPr>
          </a:p>
          <a:p>
            <a:pPr marL="342900" lvl="0">
              <a:spcAft>
                <a:spcPts val="1600"/>
              </a:spcAft>
              <a:buFont typeface="+mj-lt"/>
              <a:buAutoNum type="arabicPeriod"/>
            </a:pPr>
            <a:endParaRPr lang="en-US" sz="2400" dirty="0">
              <a:solidFill>
                <a:schemeClr val="tx1"/>
              </a:solidFill>
            </a:endParaRPr>
          </a:p>
          <a:p>
            <a:pPr marL="0" lvl="0" indent="0">
              <a:spcAft>
                <a:spcPts val="1600"/>
              </a:spcAft>
              <a:buNone/>
            </a:pPr>
            <a:endParaRPr lang="en-US" dirty="0"/>
          </a:p>
        </p:txBody>
      </p:sp>
      <p:sp>
        <p:nvSpPr>
          <p:cNvPr id="93" name="Google Shape;93;p15"/>
          <p:cNvSpPr txBox="1">
            <a:spLocks noGrp="1"/>
          </p:cNvSpPr>
          <p:nvPr>
            <p:ph type="sldNum" idx="12"/>
          </p:nvPr>
        </p:nvSpPr>
        <p:spPr>
          <a:xfrm>
            <a:off x="8283733" y="464096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3106177" cy="3921981"/>
          </a:xfrm>
        </p:spPr>
        <p:txBody>
          <a:bodyPr>
            <a:normAutofit/>
          </a:bodyPr>
          <a:lstStyle/>
          <a:p>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br>
              <a:rPr lang="en-GB" sz="2400" b="1" dirty="0">
                <a:latin typeface="Constantia" panose="02030602050306030303" pitchFamily="18" charset="0"/>
              </a:rPr>
            </a:br>
            <a:r>
              <a:rPr lang="en-GB" sz="2400" b="1" dirty="0">
                <a:latin typeface="Constantia" panose="02030602050306030303" pitchFamily="18" charset="0"/>
              </a:rPr>
              <a:t>Spotting a science story worth covering</a:t>
            </a:r>
            <a:endParaRPr lang="en-US" sz="24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Constantia" panose="02030602050306030303" pitchFamily="18" charset="0"/>
              </a:rPr>
              <a:t>Now… </a:t>
            </a:r>
          </a:p>
          <a:p>
            <a:pPr marL="0" indent="0">
              <a:buNone/>
            </a:pPr>
            <a:endParaRPr lang="en-US" sz="1650" dirty="0">
              <a:solidFill>
                <a:schemeClr val="tx1"/>
              </a:solidFill>
              <a:latin typeface="Constantia" panose="02030602050306030303" pitchFamily="18" charset="0"/>
            </a:endParaRPr>
          </a:p>
          <a:p>
            <a:pPr marL="0" indent="0">
              <a:buNone/>
            </a:pPr>
            <a:r>
              <a:rPr lang="en-US" sz="1650" b="1" dirty="0">
                <a:solidFill>
                  <a:schemeClr val="tx1"/>
                </a:solidFill>
                <a:latin typeface="Constantia" panose="02030602050306030303" pitchFamily="18" charset="0"/>
              </a:rPr>
              <a:t>Imagine, </a:t>
            </a:r>
            <a:r>
              <a:rPr lang="en-US" sz="1650" dirty="0">
                <a:solidFill>
                  <a:schemeClr val="tx1"/>
                </a:solidFill>
                <a:latin typeface="Constantia" panose="02030602050306030303" pitchFamily="18" charset="0"/>
              </a:rPr>
              <a:t>- you are a journalist working for a national news outlet. Your colleague who covers science news got sick and you are the one to replace him/her during the week. You are asked by your editor to find a science news story and tell it by the end of the week.</a:t>
            </a:r>
          </a:p>
          <a:p>
            <a:pPr marL="0" indent="0">
              <a:buNone/>
            </a:pPr>
            <a:r>
              <a:rPr lang="en-US" sz="1650" dirty="0">
                <a:solidFill>
                  <a:schemeClr val="tx1"/>
                </a:solidFill>
                <a:latin typeface="Constantia" panose="02030602050306030303" pitchFamily="18" charset="0"/>
              </a:rPr>
              <a:t> </a:t>
            </a:r>
          </a:p>
          <a:p>
            <a:pPr marL="0" indent="0">
              <a:buNone/>
            </a:pPr>
            <a:r>
              <a:rPr lang="en-US" sz="1650" b="1" dirty="0">
                <a:solidFill>
                  <a:schemeClr val="tx1"/>
                </a:solidFill>
                <a:latin typeface="Constantia" panose="02030602050306030303" pitchFamily="18" charset="0"/>
              </a:rPr>
              <a:t>Question: </a:t>
            </a:r>
            <a:r>
              <a:rPr lang="en-US" sz="1650" dirty="0">
                <a:solidFill>
                  <a:schemeClr val="tx1"/>
                </a:solidFill>
                <a:latin typeface="Constantia" panose="02030602050306030303" pitchFamily="18" charset="0"/>
              </a:rPr>
              <a:t>Where do you start looking for a science story worth covering?</a:t>
            </a:r>
          </a:p>
          <a:p>
            <a:endParaRPr lang="en-US" sz="1650" dirty="0"/>
          </a:p>
        </p:txBody>
      </p:sp>
    </p:spTree>
    <p:extLst>
      <p:ext uri="{BB962C8B-B14F-4D97-AF65-F5344CB8AC3E}">
        <p14:creationId xmlns:p14="http://schemas.microsoft.com/office/powerpoint/2010/main" val="2193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6EF32DA-4D03-934A-85BC-208C8C6C9986}"/>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1093" y="-536"/>
            <a:ext cx="9144000" cy="5141969"/>
          </a:xfrm>
          <a:prstGeom prst="rect">
            <a:avLst/>
          </a:prstGeom>
        </p:spPr>
      </p:pic>
      <p:sp>
        <p:nvSpPr>
          <p:cNvPr id="3" name="Content Placeholder 2">
            <a:extLst>
              <a:ext uri="{FF2B5EF4-FFF2-40B4-BE49-F238E27FC236}">
                <a16:creationId xmlns:a16="http://schemas.microsoft.com/office/drawing/2014/main" id="{4B02ED55-28B9-4E49-9A5D-2DFFA9D42373}"/>
              </a:ext>
            </a:extLst>
          </p:cNvPr>
          <p:cNvSpPr>
            <a:spLocks noGrp="1"/>
          </p:cNvSpPr>
          <p:nvPr>
            <p:ph idx="1"/>
          </p:nvPr>
        </p:nvSpPr>
        <p:spPr>
          <a:xfrm>
            <a:off x="604158" y="446809"/>
            <a:ext cx="3418732" cy="4093441"/>
          </a:xfrm>
        </p:spPr>
        <p:txBody>
          <a:bodyPr anchor="t">
            <a:normAutofit/>
          </a:bodyPr>
          <a:lstStyle/>
          <a:p>
            <a:pPr>
              <a:buClr>
                <a:srgbClr val="FF0000"/>
              </a:buClr>
              <a:buFont typeface="Wingdings" pitchFamily="2" charset="2"/>
              <a:buChar char="ü"/>
            </a:pPr>
            <a:r>
              <a:rPr lang="en-US" sz="1200" b="1" dirty="0">
                <a:solidFill>
                  <a:schemeClr val="tx1"/>
                </a:solidFill>
                <a:latin typeface="Constantia" panose="02030602050306030303" pitchFamily="18" charset="0"/>
              </a:rPr>
              <a:t>Where to look? </a:t>
            </a:r>
            <a:br>
              <a:rPr lang="en-US" sz="1200" b="1" dirty="0">
                <a:solidFill>
                  <a:schemeClr val="tx1"/>
                </a:solidFill>
                <a:latin typeface="Constantia" panose="02030602050306030303" pitchFamily="18" charset="0"/>
              </a:rPr>
            </a:br>
            <a:r>
              <a:rPr lang="en-US" sz="1200" dirty="0">
                <a:solidFill>
                  <a:schemeClr val="tx1"/>
                </a:solidFill>
                <a:latin typeface="Constantia" panose="02030602050306030303" pitchFamily="18" charset="0"/>
              </a:rPr>
              <a:t>Science journals, websites of universities, science institutes, other organizations, etc. Many scientists and scientific institutions can be found online, - ResearchGate, LinkedIn, Facebook, Twitter and </a:t>
            </a:r>
            <a:r>
              <a:rPr lang="en-US" sz="1200" dirty="0" err="1">
                <a:solidFill>
                  <a:schemeClr val="tx1"/>
                </a:solidFill>
                <a:latin typeface="Constantia" panose="02030602050306030303" pitchFamily="18" charset="0"/>
              </a:rPr>
              <a:t>Academia.edu</a:t>
            </a:r>
            <a:r>
              <a:rPr lang="en-US" sz="1200" dirty="0">
                <a:solidFill>
                  <a:schemeClr val="tx1"/>
                </a:solidFill>
                <a:latin typeface="Constantia" panose="02030602050306030303" pitchFamily="18" charset="0"/>
              </a:rPr>
              <a:t>, etc. </a:t>
            </a:r>
            <a:endParaRPr lang="en-US" sz="1200" b="1" dirty="0">
              <a:solidFill>
                <a:schemeClr val="tx1"/>
              </a:solidFill>
              <a:latin typeface="Constantia" panose="02030602050306030303" pitchFamily="18" charset="0"/>
            </a:endParaRPr>
          </a:p>
          <a:p>
            <a:pPr>
              <a:buClr>
                <a:srgbClr val="FF0000"/>
              </a:buClr>
              <a:buFont typeface="Wingdings" pitchFamily="2" charset="2"/>
              <a:buChar char="ü"/>
            </a:pPr>
            <a:r>
              <a:rPr lang="en-US" sz="1200" b="1" dirty="0">
                <a:solidFill>
                  <a:schemeClr val="tx1"/>
                </a:solidFill>
                <a:latin typeface="Constantia" panose="02030602050306030303" pitchFamily="18" charset="0"/>
              </a:rPr>
              <a:t>What to look for?</a:t>
            </a:r>
            <a:br>
              <a:rPr lang="en-US" sz="1200" b="1" dirty="0">
                <a:solidFill>
                  <a:schemeClr val="tx1"/>
                </a:solidFill>
                <a:latin typeface="Constantia" panose="02030602050306030303" pitchFamily="18" charset="0"/>
              </a:rPr>
            </a:br>
            <a:r>
              <a:rPr lang="en-US" sz="1200" dirty="0">
                <a:solidFill>
                  <a:schemeClr val="tx1"/>
                </a:solidFill>
                <a:latin typeface="Constantia" panose="02030602050306030303" pitchFamily="18" charset="0"/>
              </a:rPr>
              <a:t>Criteria of journalistic newsworthiness (news values): timing, proximity, significance, human interest, novelty, prominence (stories about famous people), etc.</a:t>
            </a:r>
            <a:endParaRPr lang="en-US" sz="1200" b="1" dirty="0">
              <a:solidFill>
                <a:schemeClr val="tx1"/>
              </a:solidFill>
              <a:latin typeface="Constantia" panose="02030602050306030303" pitchFamily="18" charset="0"/>
            </a:endParaRPr>
          </a:p>
          <a:p>
            <a:pPr>
              <a:buClr>
                <a:srgbClr val="FF0000"/>
              </a:buClr>
              <a:buFont typeface="Wingdings" pitchFamily="2" charset="2"/>
              <a:buChar char="ü"/>
            </a:pPr>
            <a:r>
              <a:rPr lang="en-US" sz="1200" b="1" dirty="0">
                <a:solidFill>
                  <a:schemeClr val="tx1"/>
                </a:solidFill>
                <a:latin typeface="Constantia" panose="02030602050306030303" pitchFamily="18" charset="0"/>
              </a:rPr>
              <a:t>It’s not everyday that </a:t>
            </a:r>
            <a:r>
              <a:rPr lang="en-US" sz="1200" dirty="0">
                <a:solidFill>
                  <a:schemeClr val="tx1"/>
                </a:solidFill>
                <a:latin typeface="Constantia" panose="02030602050306030303" pitchFamily="18" charset="0"/>
              </a:rPr>
              <a:t>NASA’s Perseverance rover successfully touches the surface of Mars. There is so much more…</a:t>
            </a:r>
          </a:p>
          <a:p>
            <a:pPr>
              <a:buClr>
                <a:srgbClr val="FF0000"/>
              </a:buClr>
              <a:buFont typeface="Wingdings" pitchFamily="2" charset="2"/>
              <a:buChar char="ü"/>
            </a:pPr>
            <a:endParaRPr lang="en-US" sz="1200" b="1" dirty="0">
              <a:solidFill>
                <a:schemeClr val="tx1"/>
              </a:solidFill>
              <a:latin typeface="Constantia" panose="02030602050306030303" pitchFamily="18" charset="0"/>
            </a:endParaRPr>
          </a:p>
          <a:p>
            <a:pPr>
              <a:buClr>
                <a:srgbClr val="FF0000"/>
              </a:buClr>
            </a:pPr>
            <a:endParaRPr lang="en-US" sz="1200" dirty="0">
              <a:solidFill>
                <a:schemeClr val="tx1"/>
              </a:solidFill>
              <a:latin typeface="Constantia" panose="02030602050306030303" pitchFamily="18" charset="0"/>
            </a:endParaRPr>
          </a:p>
          <a:p>
            <a:pPr marL="0" indent="0">
              <a:buClr>
                <a:srgbClr val="FF0000"/>
              </a:buClr>
              <a:buNone/>
            </a:pPr>
            <a:endParaRPr lang="en-US" sz="1200" dirty="0">
              <a:solidFill>
                <a:schemeClr val="tx1"/>
              </a:solidFill>
              <a:latin typeface="Constantia" panose="02030602050306030303" pitchFamily="18" charset="0"/>
            </a:endParaRPr>
          </a:p>
          <a:p>
            <a:pPr>
              <a:buClr>
                <a:srgbClr val="FF0000"/>
              </a:buClr>
              <a:buFont typeface="Wingdings" pitchFamily="2" charset="2"/>
              <a:buChar char="ü"/>
            </a:pPr>
            <a:endParaRPr lang="en-US" sz="1050" dirty="0">
              <a:latin typeface="Constantia" panose="02030602050306030303" pitchFamily="18" charset="0"/>
            </a:endParaRPr>
          </a:p>
        </p:txBody>
      </p:sp>
      <p:pic>
        <p:nvPicPr>
          <p:cNvPr id="34" name="Picture 33">
            <a:extLst>
              <a:ext uri="{FF2B5EF4-FFF2-40B4-BE49-F238E27FC236}">
                <a16:creationId xmlns:a16="http://schemas.microsoft.com/office/drawing/2014/main" id="{4A6D3ADE-FAFF-8543-970E-9C4B4824FA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44357" y="2127751"/>
            <a:ext cx="2057400" cy="20574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Picture 3">
            <a:extLst>
              <a:ext uri="{FF2B5EF4-FFF2-40B4-BE49-F238E27FC236}">
                <a16:creationId xmlns:a16="http://schemas.microsoft.com/office/drawing/2014/main" id="{5AC45266-2E36-C64E-BD62-95B64B6414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20452" y="2"/>
            <a:ext cx="3025737" cy="2614841"/>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32" name="Picture 31">
            <a:extLst>
              <a:ext uri="{FF2B5EF4-FFF2-40B4-BE49-F238E27FC236}">
                <a16:creationId xmlns:a16="http://schemas.microsoft.com/office/drawing/2014/main" id="{2629F629-077A-424C-B308-F29ED80E449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46967" y="3147913"/>
            <a:ext cx="2297033" cy="1995596"/>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39" name="Rectangle 38">
            <a:extLst>
              <a:ext uri="{FF2B5EF4-FFF2-40B4-BE49-F238E27FC236}">
                <a16:creationId xmlns:a16="http://schemas.microsoft.com/office/drawing/2014/main" id="{1A773F15-0A64-EC4D-A3C2-8415126E81EA}"/>
              </a:ext>
            </a:extLst>
          </p:cNvPr>
          <p:cNvSpPr/>
          <p:nvPr/>
        </p:nvSpPr>
        <p:spPr>
          <a:xfrm>
            <a:off x="452055" y="4553824"/>
            <a:ext cx="6635972" cy="479618"/>
          </a:xfrm>
          <a:prstGeom prst="rect">
            <a:avLst/>
          </a:prstGeom>
        </p:spPr>
        <p:txBody>
          <a:bodyPr wrap="square">
            <a:spAutoFit/>
          </a:bodyPr>
          <a:lstStyle/>
          <a:p>
            <a:pPr>
              <a:spcAft>
                <a:spcPts val="450"/>
              </a:spcAft>
            </a:pPr>
            <a:r>
              <a:rPr lang="en-US" sz="1050" dirty="0" err="1">
                <a:latin typeface="Constantia" panose="02030602050306030303" pitchFamily="18" charset="0"/>
              </a:rPr>
              <a:t>Smitsonian</a:t>
            </a:r>
            <a:r>
              <a:rPr lang="en-US" sz="1050" dirty="0">
                <a:latin typeface="Constantia" panose="02030602050306030303" pitchFamily="18" charset="0"/>
              </a:rPr>
              <a:t> Magazine | The Ten Most Significant Science Stories of 2020</a:t>
            </a:r>
          </a:p>
          <a:p>
            <a:pPr>
              <a:spcAft>
                <a:spcPts val="450"/>
              </a:spcAft>
            </a:pPr>
            <a:r>
              <a:rPr lang="en-US" sz="1050" dirty="0">
                <a:latin typeface="Constantia" panose="02030602050306030303" pitchFamily="18" charset="0"/>
                <a:hlinkClick r:id="rId7"/>
              </a:rPr>
              <a:t>https://www.smithsonianmag.com/science-nature/ten-most-significant-science-stories-2020-180976660/</a:t>
            </a:r>
            <a:r>
              <a:rPr lang="en-US" sz="1050" dirty="0">
                <a:latin typeface="Constantia" panose="02030602050306030303" pitchFamily="18" charset="0"/>
              </a:rPr>
              <a:t> </a:t>
            </a:r>
          </a:p>
        </p:txBody>
      </p:sp>
    </p:spTree>
    <p:extLst>
      <p:ext uri="{BB962C8B-B14F-4D97-AF65-F5344CB8AC3E}">
        <p14:creationId xmlns:p14="http://schemas.microsoft.com/office/powerpoint/2010/main" val="256466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5A3398-4D6D-634E-82B8-F1D1F79DE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335" y="372665"/>
            <a:ext cx="4752975" cy="1019175"/>
          </a:xfrm>
          <a:prstGeom prst="rect">
            <a:avLst/>
          </a:prstGeom>
        </p:spPr>
      </p:pic>
      <p:pic>
        <p:nvPicPr>
          <p:cNvPr id="6" name="Picture 5">
            <a:extLst>
              <a:ext uri="{FF2B5EF4-FFF2-40B4-BE49-F238E27FC236}">
                <a16:creationId xmlns:a16="http://schemas.microsoft.com/office/drawing/2014/main" id="{2BFD4B1C-E710-1A40-82E2-8D13A2F388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324" y="2210989"/>
            <a:ext cx="4523492" cy="2491549"/>
          </a:xfrm>
          <a:prstGeom prst="rect">
            <a:avLst/>
          </a:prstGeom>
        </p:spPr>
      </p:pic>
      <p:pic>
        <p:nvPicPr>
          <p:cNvPr id="7" name="Picture 6">
            <a:extLst>
              <a:ext uri="{FF2B5EF4-FFF2-40B4-BE49-F238E27FC236}">
                <a16:creationId xmlns:a16="http://schemas.microsoft.com/office/drawing/2014/main" id="{642DE95D-4AB3-A846-83A8-9983078ECA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714" y="1583234"/>
            <a:ext cx="1419225" cy="476250"/>
          </a:xfrm>
          <a:prstGeom prst="rect">
            <a:avLst/>
          </a:prstGeom>
        </p:spPr>
      </p:pic>
      <p:sp>
        <p:nvSpPr>
          <p:cNvPr id="8" name="Rectangle 7">
            <a:extLst>
              <a:ext uri="{FF2B5EF4-FFF2-40B4-BE49-F238E27FC236}">
                <a16:creationId xmlns:a16="http://schemas.microsoft.com/office/drawing/2014/main" id="{302FC4FF-4DEB-D54C-9A60-7A1CC7213273}"/>
              </a:ext>
            </a:extLst>
          </p:cNvPr>
          <p:cNvSpPr/>
          <p:nvPr/>
        </p:nvSpPr>
        <p:spPr>
          <a:xfrm>
            <a:off x="4964310" y="3966371"/>
            <a:ext cx="4090539" cy="577081"/>
          </a:xfrm>
          <a:prstGeom prst="rect">
            <a:avLst/>
          </a:prstGeom>
        </p:spPr>
        <p:txBody>
          <a:bodyPr wrap="square">
            <a:spAutoFit/>
          </a:bodyPr>
          <a:lstStyle/>
          <a:p>
            <a:pPr algn="r"/>
            <a:r>
              <a:rPr lang="en-US" sz="1050" b="1" dirty="0">
                <a:latin typeface="Constantia" panose="02030602050306030303" pitchFamily="18" charset="0"/>
              </a:rPr>
              <a:t>More examples from Laura </a:t>
            </a:r>
            <a:r>
              <a:rPr lang="en-US" sz="1050" b="1" dirty="0" err="1">
                <a:latin typeface="Constantia" panose="02030602050306030303" pitchFamily="18" charset="0"/>
              </a:rPr>
              <a:t>Dattaro</a:t>
            </a:r>
            <a:r>
              <a:rPr lang="en-US" sz="1050" b="1" dirty="0">
                <a:latin typeface="Constantia" panose="02030602050306030303" pitchFamily="18" charset="0"/>
              </a:rPr>
              <a:t> </a:t>
            </a:r>
            <a:r>
              <a:rPr lang="en-US" sz="1050" b="1" dirty="0">
                <a:solidFill>
                  <a:srgbClr val="FF0000"/>
                </a:solidFill>
                <a:latin typeface="Constantia" panose="02030602050306030303" pitchFamily="18" charset="0"/>
              </a:rPr>
              <a:t>|</a:t>
            </a:r>
            <a:r>
              <a:rPr lang="en-US" sz="1050" b="1" dirty="0">
                <a:latin typeface="Constantia" panose="02030602050306030303" pitchFamily="18" charset="0"/>
              </a:rPr>
              <a:t> CJR: </a:t>
            </a:r>
            <a:r>
              <a:rPr lang="en-US" sz="1050" dirty="0">
                <a:latin typeface="Constantia" panose="02030602050306030303" pitchFamily="18" charset="0"/>
                <a:hlinkClick r:id="rId6"/>
              </a:rPr>
              <a:t>https://www.cjr.org/opinion/six_great_pieces_of_science_writing_you_may_have_missed_this_year.php</a:t>
            </a:r>
            <a:r>
              <a:rPr lang="en-US" sz="1050" dirty="0">
                <a:latin typeface="Constantia" panose="02030602050306030303" pitchFamily="18" charset="0"/>
              </a:rPr>
              <a:t> </a:t>
            </a:r>
          </a:p>
        </p:txBody>
      </p:sp>
      <p:sp>
        <p:nvSpPr>
          <p:cNvPr id="9" name="Rectangle 8">
            <a:extLst>
              <a:ext uri="{FF2B5EF4-FFF2-40B4-BE49-F238E27FC236}">
                <a16:creationId xmlns:a16="http://schemas.microsoft.com/office/drawing/2014/main" id="{880B071E-4F85-CE4F-A1A9-9B36DC5E538E}"/>
              </a:ext>
            </a:extLst>
          </p:cNvPr>
          <p:cNvSpPr/>
          <p:nvPr/>
        </p:nvSpPr>
        <p:spPr>
          <a:xfrm>
            <a:off x="4785520" y="3168963"/>
            <a:ext cx="4269329" cy="577081"/>
          </a:xfrm>
          <a:prstGeom prst="rect">
            <a:avLst/>
          </a:prstGeom>
        </p:spPr>
        <p:txBody>
          <a:bodyPr wrap="square">
            <a:spAutoFit/>
          </a:bodyPr>
          <a:lstStyle/>
          <a:p>
            <a:pPr algn="r"/>
            <a:r>
              <a:rPr lang="en-US" sz="1050" b="1" i="1" dirty="0">
                <a:latin typeface="Constantia" panose="02030602050306030303" pitchFamily="18" charset="0"/>
              </a:rPr>
              <a:t>Full article by Robert MacFarlane </a:t>
            </a:r>
            <a:r>
              <a:rPr lang="en-US" sz="1050" b="1" i="1" dirty="0">
                <a:solidFill>
                  <a:srgbClr val="FF0000"/>
                </a:solidFill>
                <a:latin typeface="Constantia" panose="02030602050306030303" pitchFamily="18" charset="0"/>
              </a:rPr>
              <a:t>|</a:t>
            </a:r>
            <a:r>
              <a:rPr lang="en-US" sz="1050" b="1" i="1" dirty="0">
                <a:latin typeface="Constantia" panose="02030602050306030303" pitchFamily="18" charset="0"/>
              </a:rPr>
              <a:t> in </a:t>
            </a:r>
            <a:r>
              <a:rPr lang="en-US" sz="1050" b="1" i="1" dirty="0" err="1">
                <a:latin typeface="Constantia" panose="02030602050306030303" pitchFamily="18" charset="0"/>
              </a:rPr>
              <a:t>TheGuardian</a:t>
            </a:r>
            <a:r>
              <a:rPr lang="en-US" sz="1050" b="1" i="1" dirty="0">
                <a:latin typeface="Constantia" panose="02030602050306030303" pitchFamily="18" charset="0"/>
              </a:rPr>
              <a:t>: </a:t>
            </a:r>
            <a:r>
              <a:rPr lang="en-US" sz="1050" dirty="0">
                <a:latin typeface="Constantia" panose="02030602050306030303" pitchFamily="18" charset="0"/>
                <a:hlinkClick r:id="rId7"/>
              </a:rPr>
              <a:t>https://www.theguardian.com/books/2015/feb/27/robert-macfarlane-word-hoard-rewilding-landscape</a:t>
            </a:r>
            <a:r>
              <a:rPr lang="en-US" sz="1050" dirty="0">
                <a:latin typeface="Constantia" panose="02030602050306030303" pitchFamily="18" charset="0"/>
              </a:rPr>
              <a:t> </a:t>
            </a:r>
          </a:p>
        </p:txBody>
      </p:sp>
      <p:pic>
        <p:nvPicPr>
          <p:cNvPr id="10" name="Picture 9">
            <a:extLst>
              <a:ext uri="{FF2B5EF4-FFF2-40B4-BE49-F238E27FC236}">
                <a16:creationId xmlns:a16="http://schemas.microsoft.com/office/drawing/2014/main" id="{1A46F894-EC1F-0C40-8C0C-E0D761F516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85521" y="303256"/>
            <a:ext cx="4222156" cy="2697119"/>
          </a:xfrm>
          <a:prstGeom prst="rect">
            <a:avLst/>
          </a:prstGeom>
        </p:spPr>
      </p:pic>
    </p:spTree>
    <p:extLst>
      <p:ext uri="{BB962C8B-B14F-4D97-AF65-F5344CB8AC3E}">
        <p14:creationId xmlns:p14="http://schemas.microsoft.com/office/powerpoint/2010/main" val="789325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45E1-62D4-8241-B5D1-7A4E260D51C9}"/>
              </a:ext>
            </a:extLst>
          </p:cNvPr>
          <p:cNvSpPr>
            <a:spLocks noGrp="1"/>
          </p:cNvSpPr>
          <p:nvPr>
            <p:ph type="title"/>
          </p:nvPr>
        </p:nvSpPr>
        <p:spPr>
          <a:xfrm>
            <a:off x="628650" y="273844"/>
            <a:ext cx="4022477" cy="994172"/>
          </a:xfrm>
        </p:spPr>
        <p:txBody>
          <a:bodyPr>
            <a:normAutofit fontScale="90000"/>
          </a:bodyPr>
          <a:lstStyle/>
          <a:p>
            <a:r>
              <a:rPr lang="en-US" sz="2400" b="1" dirty="0">
                <a:solidFill>
                  <a:schemeClr val="bg1">
                    <a:lumMod val="50000"/>
                  </a:schemeClr>
                </a:solidFill>
                <a:latin typeface="Constantia" panose="02030602050306030303" pitchFamily="18" charset="0"/>
              </a:rPr>
              <a:t>I’ve found the story! </a:t>
            </a:r>
            <a:br>
              <a:rPr lang="en-US" sz="2400" b="1" dirty="0">
                <a:solidFill>
                  <a:schemeClr val="bg1">
                    <a:lumMod val="50000"/>
                  </a:schemeClr>
                </a:solidFill>
                <a:latin typeface="Constantia" panose="02030602050306030303" pitchFamily="18" charset="0"/>
              </a:rPr>
            </a:br>
            <a:r>
              <a:rPr lang="en-US" sz="2400" b="1" dirty="0">
                <a:solidFill>
                  <a:schemeClr val="bg1">
                    <a:lumMod val="50000"/>
                  </a:schemeClr>
                </a:solidFill>
                <a:latin typeface="Constantia" panose="02030602050306030303" pitchFamily="18" charset="0"/>
              </a:rPr>
              <a:t>What’s next?</a:t>
            </a:r>
            <a:br>
              <a:rPr lang="en-US" sz="2400" b="1" dirty="0">
                <a:latin typeface="Constantia" panose="02030602050306030303" pitchFamily="18" charset="0"/>
              </a:rPr>
            </a:br>
            <a:endParaRPr lang="en-US" sz="2400" b="1" dirty="0">
              <a:latin typeface="Constantia" panose="02030602050306030303" pitchFamily="18" charset="0"/>
            </a:endParaRPr>
          </a:p>
        </p:txBody>
      </p:sp>
      <p:sp>
        <p:nvSpPr>
          <p:cNvPr id="3" name="Content Placeholder 2">
            <a:extLst>
              <a:ext uri="{FF2B5EF4-FFF2-40B4-BE49-F238E27FC236}">
                <a16:creationId xmlns:a16="http://schemas.microsoft.com/office/drawing/2014/main" id="{7A623666-DCF2-F140-9059-1FB60C38F6EF}"/>
              </a:ext>
            </a:extLst>
          </p:cNvPr>
          <p:cNvSpPr>
            <a:spLocks noGrp="1"/>
          </p:cNvSpPr>
          <p:nvPr>
            <p:ph idx="1"/>
          </p:nvPr>
        </p:nvSpPr>
        <p:spPr>
          <a:xfrm>
            <a:off x="628650" y="1369219"/>
            <a:ext cx="4024373" cy="3263504"/>
          </a:xfrm>
        </p:spPr>
        <p:txBody>
          <a:bodyPr>
            <a:normAutofit fontScale="92500" lnSpcReduction="10000"/>
          </a:bodyPr>
          <a:lstStyle/>
          <a:p>
            <a:pPr>
              <a:buClr>
                <a:srgbClr val="FF0000"/>
              </a:buClr>
              <a:buFont typeface="Wingdings" pitchFamily="2" charset="2"/>
              <a:buChar char="ü"/>
            </a:pPr>
            <a:r>
              <a:rPr lang="en-US" b="1" dirty="0">
                <a:solidFill>
                  <a:schemeClr val="tx1"/>
                </a:solidFill>
                <a:latin typeface="Constantia" panose="02030602050306030303" pitchFamily="18" charset="0"/>
              </a:rPr>
              <a:t>Is your story really worth covering? </a:t>
            </a:r>
            <a:r>
              <a:rPr lang="en-US" dirty="0">
                <a:solidFill>
                  <a:schemeClr val="tx1"/>
                </a:solidFill>
                <a:latin typeface="Constantia" panose="02030602050306030303" pitchFamily="18" charset="0"/>
              </a:rPr>
              <a:t>Find/contact/read the </a:t>
            </a:r>
            <a:r>
              <a:rPr lang="en-US" b="1" dirty="0">
                <a:solidFill>
                  <a:schemeClr val="tx1"/>
                </a:solidFill>
                <a:latin typeface="Constantia" panose="02030602050306030303" pitchFamily="18" charset="0"/>
              </a:rPr>
              <a:t>primary source.</a:t>
            </a:r>
            <a:r>
              <a:rPr lang="en-US" dirty="0">
                <a:solidFill>
                  <a:schemeClr val="tx1"/>
                </a:solidFill>
                <a:latin typeface="Constantia" panose="02030602050306030303" pitchFamily="18" charset="0"/>
              </a:rPr>
              <a:t> What’s important in scientific article? – No, it’s not only the abstract!</a:t>
            </a:r>
            <a:endParaRPr lang="en-US" b="1" dirty="0">
              <a:solidFill>
                <a:schemeClr val="tx1"/>
              </a:solidFill>
              <a:latin typeface="Constantia" panose="02030602050306030303" pitchFamily="18" charset="0"/>
            </a:endParaRPr>
          </a:p>
          <a:p>
            <a:pPr>
              <a:buClr>
                <a:srgbClr val="FF0000"/>
              </a:buClr>
              <a:buFont typeface="Wingdings" pitchFamily="2" charset="2"/>
              <a:buChar char="ü"/>
            </a:pPr>
            <a:r>
              <a:rPr lang="en-US" b="1" dirty="0">
                <a:solidFill>
                  <a:schemeClr val="tx1"/>
                </a:solidFill>
                <a:latin typeface="Constantia" panose="02030602050306030303" pitchFamily="18" charset="0"/>
              </a:rPr>
              <a:t>Question for a discussion:</a:t>
            </a:r>
            <a:br>
              <a:rPr lang="en-US" b="1" dirty="0">
                <a:solidFill>
                  <a:schemeClr val="tx1"/>
                </a:solidFill>
                <a:latin typeface="Constantia" panose="02030602050306030303" pitchFamily="18" charset="0"/>
              </a:rPr>
            </a:br>
            <a:r>
              <a:rPr lang="en-US" dirty="0">
                <a:solidFill>
                  <a:schemeClr val="tx1"/>
                </a:solidFill>
                <a:latin typeface="Constantia" panose="02030602050306030303" pitchFamily="18" charset="0"/>
              </a:rPr>
              <a:t>What would be your suggestions for the journalists on reading scientific articles? What is the most important parts to read/analyze and why?</a:t>
            </a:r>
          </a:p>
          <a:p>
            <a:pPr marL="0" indent="0">
              <a:buNone/>
            </a:pPr>
            <a:endParaRPr lang="en-US" dirty="0"/>
          </a:p>
        </p:txBody>
      </p:sp>
      <p:sp>
        <p:nvSpPr>
          <p:cNvPr id="4" name="Rectangle 3">
            <a:extLst>
              <a:ext uri="{FF2B5EF4-FFF2-40B4-BE49-F238E27FC236}">
                <a16:creationId xmlns:a16="http://schemas.microsoft.com/office/drawing/2014/main" id="{C4E0B765-B48D-C64D-97BD-8EB3F55DBE5B}"/>
              </a:ext>
            </a:extLst>
          </p:cNvPr>
          <p:cNvSpPr/>
          <p:nvPr/>
        </p:nvSpPr>
        <p:spPr>
          <a:xfrm>
            <a:off x="6065740" y="3792854"/>
            <a:ext cx="1394483"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What are the limitations?</a:t>
            </a:r>
          </a:p>
        </p:txBody>
      </p:sp>
      <p:sp>
        <p:nvSpPr>
          <p:cNvPr id="5" name="Rectangle 4">
            <a:extLst>
              <a:ext uri="{FF2B5EF4-FFF2-40B4-BE49-F238E27FC236}">
                <a16:creationId xmlns:a16="http://schemas.microsoft.com/office/drawing/2014/main" id="{9444A48D-E1ED-E84F-9BB0-7EDBD98DD90E}"/>
              </a:ext>
            </a:extLst>
          </p:cNvPr>
          <p:cNvSpPr/>
          <p:nvPr/>
        </p:nvSpPr>
        <p:spPr>
          <a:xfrm>
            <a:off x="6066235" y="1268016"/>
            <a:ext cx="1269221"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What is the date of publication?</a:t>
            </a:r>
          </a:p>
        </p:txBody>
      </p:sp>
      <p:pic>
        <p:nvPicPr>
          <p:cNvPr id="6" name="Picture 5">
            <a:extLst>
              <a:ext uri="{FF2B5EF4-FFF2-40B4-BE49-F238E27FC236}">
                <a16:creationId xmlns:a16="http://schemas.microsoft.com/office/drawing/2014/main" id="{6C3F2099-E304-A64D-A8F4-76B733071C58}"/>
              </a:ext>
            </a:extLst>
          </p:cNvPr>
          <p:cNvPicPr>
            <a:picLocks noChangeAspect="1"/>
          </p:cNvPicPr>
          <p:nvPr/>
        </p:nvPicPr>
        <p:blipFill>
          <a:blip r:embed="rId3"/>
          <a:stretch>
            <a:fillRect/>
          </a:stretch>
        </p:blipFill>
        <p:spPr>
          <a:xfrm>
            <a:off x="4965538" y="550281"/>
            <a:ext cx="786287" cy="719369"/>
          </a:xfrm>
          <a:prstGeom prst="rect">
            <a:avLst/>
          </a:prstGeom>
        </p:spPr>
      </p:pic>
      <p:pic>
        <p:nvPicPr>
          <p:cNvPr id="7" name="Picture 6">
            <a:extLst>
              <a:ext uri="{FF2B5EF4-FFF2-40B4-BE49-F238E27FC236}">
                <a16:creationId xmlns:a16="http://schemas.microsoft.com/office/drawing/2014/main" id="{6A0D2583-58D1-EC44-81AC-8A8724FD5671}"/>
              </a:ext>
            </a:extLst>
          </p:cNvPr>
          <p:cNvPicPr>
            <a:picLocks noChangeAspect="1"/>
          </p:cNvPicPr>
          <p:nvPr/>
        </p:nvPicPr>
        <p:blipFill>
          <a:blip r:embed="rId4"/>
          <a:stretch>
            <a:fillRect/>
          </a:stretch>
        </p:blipFill>
        <p:spPr>
          <a:xfrm>
            <a:off x="6306102" y="457900"/>
            <a:ext cx="786287" cy="786287"/>
          </a:xfrm>
          <a:prstGeom prst="rect">
            <a:avLst/>
          </a:prstGeom>
        </p:spPr>
      </p:pic>
      <p:sp>
        <p:nvSpPr>
          <p:cNvPr id="8" name="Rectangle 7">
            <a:extLst>
              <a:ext uri="{FF2B5EF4-FFF2-40B4-BE49-F238E27FC236}">
                <a16:creationId xmlns:a16="http://schemas.microsoft.com/office/drawing/2014/main" id="{2864F69A-931B-5840-B0D0-34D61817E2C9}"/>
              </a:ext>
            </a:extLst>
          </p:cNvPr>
          <p:cNvSpPr/>
          <p:nvPr/>
        </p:nvSpPr>
        <p:spPr>
          <a:xfrm>
            <a:off x="7554076" y="1274316"/>
            <a:ext cx="1057490"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What is the sample size? </a:t>
            </a:r>
            <a:endParaRPr lang="en-US" sz="1050" dirty="0">
              <a:latin typeface="Constantia" panose="02030602050306030303" pitchFamily="18" charset="0"/>
            </a:endParaRPr>
          </a:p>
        </p:txBody>
      </p:sp>
      <p:pic>
        <p:nvPicPr>
          <p:cNvPr id="9" name="Picture 8">
            <a:extLst>
              <a:ext uri="{FF2B5EF4-FFF2-40B4-BE49-F238E27FC236}">
                <a16:creationId xmlns:a16="http://schemas.microsoft.com/office/drawing/2014/main" id="{FA062A58-F46F-654D-B6C3-8176CF71E7C0}"/>
              </a:ext>
            </a:extLst>
          </p:cNvPr>
          <p:cNvPicPr>
            <a:picLocks noChangeAspect="1"/>
          </p:cNvPicPr>
          <p:nvPr/>
        </p:nvPicPr>
        <p:blipFill>
          <a:blip r:embed="rId5"/>
          <a:stretch>
            <a:fillRect/>
          </a:stretch>
        </p:blipFill>
        <p:spPr>
          <a:xfrm>
            <a:off x="7831313" y="3078374"/>
            <a:ext cx="714495" cy="684725"/>
          </a:xfrm>
          <a:prstGeom prst="rect">
            <a:avLst/>
          </a:prstGeom>
        </p:spPr>
      </p:pic>
      <p:sp>
        <p:nvSpPr>
          <p:cNvPr id="10" name="Rectangle 9">
            <a:extLst>
              <a:ext uri="{FF2B5EF4-FFF2-40B4-BE49-F238E27FC236}">
                <a16:creationId xmlns:a16="http://schemas.microsoft.com/office/drawing/2014/main" id="{B1555261-685F-2D40-AFFF-04F802FB23D4}"/>
              </a:ext>
            </a:extLst>
          </p:cNvPr>
          <p:cNvSpPr/>
          <p:nvPr/>
        </p:nvSpPr>
        <p:spPr>
          <a:xfrm>
            <a:off x="7604567" y="3763098"/>
            <a:ext cx="1171399"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Put the research in context</a:t>
            </a:r>
            <a:endParaRPr lang="en-US" sz="1050" dirty="0">
              <a:latin typeface="Constantia" panose="02030602050306030303" pitchFamily="18" charset="0"/>
            </a:endParaRPr>
          </a:p>
        </p:txBody>
      </p:sp>
      <p:pic>
        <p:nvPicPr>
          <p:cNvPr id="11" name="Picture 10">
            <a:extLst>
              <a:ext uri="{FF2B5EF4-FFF2-40B4-BE49-F238E27FC236}">
                <a16:creationId xmlns:a16="http://schemas.microsoft.com/office/drawing/2014/main" id="{6C007879-7F85-3449-BE3C-B22999B3A24F}"/>
              </a:ext>
            </a:extLst>
          </p:cNvPr>
          <p:cNvPicPr>
            <a:picLocks noChangeAspect="1"/>
          </p:cNvPicPr>
          <p:nvPr/>
        </p:nvPicPr>
        <p:blipFill>
          <a:blip r:embed="rId6"/>
          <a:stretch>
            <a:fillRect/>
          </a:stretch>
        </p:blipFill>
        <p:spPr>
          <a:xfrm>
            <a:off x="7735188" y="550281"/>
            <a:ext cx="702757" cy="686785"/>
          </a:xfrm>
          <a:prstGeom prst="rect">
            <a:avLst/>
          </a:prstGeom>
        </p:spPr>
      </p:pic>
      <p:sp>
        <p:nvSpPr>
          <p:cNvPr id="12" name="Rectangle 11">
            <a:extLst>
              <a:ext uri="{FF2B5EF4-FFF2-40B4-BE49-F238E27FC236}">
                <a16:creationId xmlns:a16="http://schemas.microsoft.com/office/drawing/2014/main" id="{277E1831-2CA0-2D4C-B048-78FF4924ECB0}"/>
              </a:ext>
            </a:extLst>
          </p:cNvPr>
          <p:cNvSpPr/>
          <p:nvPr/>
        </p:nvSpPr>
        <p:spPr>
          <a:xfrm>
            <a:off x="4835324" y="2560504"/>
            <a:ext cx="1137212"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Research design and methods?  </a:t>
            </a:r>
            <a:endParaRPr lang="en-US" sz="1050" dirty="0">
              <a:latin typeface="Constantia" panose="02030602050306030303" pitchFamily="18" charset="0"/>
            </a:endParaRPr>
          </a:p>
        </p:txBody>
      </p:sp>
      <p:pic>
        <p:nvPicPr>
          <p:cNvPr id="13" name="Picture 12">
            <a:extLst>
              <a:ext uri="{FF2B5EF4-FFF2-40B4-BE49-F238E27FC236}">
                <a16:creationId xmlns:a16="http://schemas.microsoft.com/office/drawing/2014/main" id="{16961396-3C50-1F43-B83F-4009B8EB5E2E}"/>
              </a:ext>
            </a:extLst>
          </p:cNvPr>
          <p:cNvPicPr>
            <a:picLocks noChangeAspect="1"/>
          </p:cNvPicPr>
          <p:nvPr/>
        </p:nvPicPr>
        <p:blipFill>
          <a:blip r:embed="rId7"/>
          <a:stretch>
            <a:fillRect/>
          </a:stretch>
        </p:blipFill>
        <p:spPr>
          <a:xfrm>
            <a:off x="4965538" y="1733290"/>
            <a:ext cx="786286" cy="769556"/>
          </a:xfrm>
          <a:prstGeom prst="rect">
            <a:avLst/>
          </a:prstGeom>
        </p:spPr>
      </p:pic>
      <p:sp>
        <p:nvSpPr>
          <p:cNvPr id="14" name="Rectangle 13">
            <a:extLst>
              <a:ext uri="{FF2B5EF4-FFF2-40B4-BE49-F238E27FC236}">
                <a16:creationId xmlns:a16="http://schemas.microsoft.com/office/drawing/2014/main" id="{2642ACDE-C2BE-5A47-BA48-3FDF7C7D5702}"/>
              </a:ext>
            </a:extLst>
          </p:cNvPr>
          <p:cNvSpPr/>
          <p:nvPr/>
        </p:nvSpPr>
        <p:spPr>
          <a:xfrm>
            <a:off x="6183658" y="2612592"/>
            <a:ext cx="1151798"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Contribution to the field?</a:t>
            </a:r>
            <a:endParaRPr lang="en-US" sz="1050" dirty="0">
              <a:latin typeface="Constantia" panose="02030602050306030303" pitchFamily="18" charset="0"/>
            </a:endParaRPr>
          </a:p>
        </p:txBody>
      </p:sp>
      <p:pic>
        <p:nvPicPr>
          <p:cNvPr id="15" name="Picture 14">
            <a:extLst>
              <a:ext uri="{FF2B5EF4-FFF2-40B4-BE49-F238E27FC236}">
                <a16:creationId xmlns:a16="http://schemas.microsoft.com/office/drawing/2014/main" id="{8A3A59A4-1B34-ED4E-88C0-CE770ACDE045}"/>
              </a:ext>
            </a:extLst>
          </p:cNvPr>
          <p:cNvPicPr>
            <a:picLocks noChangeAspect="1"/>
          </p:cNvPicPr>
          <p:nvPr/>
        </p:nvPicPr>
        <p:blipFill>
          <a:blip r:embed="rId8"/>
          <a:stretch>
            <a:fillRect/>
          </a:stretch>
        </p:blipFill>
        <p:spPr>
          <a:xfrm>
            <a:off x="6325945" y="1789326"/>
            <a:ext cx="859040" cy="769556"/>
          </a:xfrm>
          <a:prstGeom prst="rect">
            <a:avLst/>
          </a:prstGeom>
        </p:spPr>
      </p:pic>
      <p:sp>
        <p:nvSpPr>
          <p:cNvPr id="16" name="Rectangle 15">
            <a:extLst>
              <a:ext uri="{FF2B5EF4-FFF2-40B4-BE49-F238E27FC236}">
                <a16:creationId xmlns:a16="http://schemas.microsoft.com/office/drawing/2014/main" id="{5B5C0323-9750-334A-90BA-1EC95824EE81}"/>
              </a:ext>
            </a:extLst>
          </p:cNvPr>
          <p:cNvSpPr/>
          <p:nvPr/>
        </p:nvSpPr>
        <p:spPr>
          <a:xfrm>
            <a:off x="7604567" y="2631272"/>
            <a:ext cx="1179895"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Who conducted the study? </a:t>
            </a:r>
            <a:endParaRPr lang="en-US" sz="1050" dirty="0">
              <a:latin typeface="Constantia" panose="02030602050306030303" pitchFamily="18" charset="0"/>
            </a:endParaRPr>
          </a:p>
        </p:txBody>
      </p:sp>
      <p:pic>
        <p:nvPicPr>
          <p:cNvPr id="17" name="Picture 16">
            <a:extLst>
              <a:ext uri="{FF2B5EF4-FFF2-40B4-BE49-F238E27FC236}">
                <a16:creationId xmlns:a16="http://schemas.microsoft.com/office/drawing/2014/main" id="{A1C63B77-7FE2-5841-8307-C5A4F2103BA7}"/>
              </a:ext>
            </a:extLst>
          </p:cNvPr>
          <p:cNvPicPr>
            <a:picLocks noChangeAspect="1"/>
          </p:cNvPicPr>
          <p:nvPr/>
        </p:nvPicPr>
        <p:blipFill>
          <a:blip r:embed="rId9"/>
          <a:stretch>
            <a:fillRect/>
          </a:stretch>
        </p:blipFill>
        <p:spPr>
          <a:xfrm>
            <a:off x="7726506" y="1768513"/>
            <a:ext cx="859039" cy="820859"/>
          </a:xfrm>
          <a:prstGeom prst="rect">
            <a:avLst/>
          </a:prstGeom>
        </p:spPr>
      </p:pic>
      <p:sp>
        <p:nvSpPr>
          <p:cNvPr id="18" name="Rectangle 17">
            <a:extLst>
              <a:ext uri="{FF2B5EF4-FFF2-40B4-BE49-F238E27FC236}">
                <a16:creationId xmlns:a16="http://schemas.microsoft.com/office/drawing/2014/main" id="{DF438142-F8CC-A244-8D2D-5E17C7325A70}"/>
              </a:ext>
            </a:extLst>
          </p:cNvPr>
          <p:cNvSpPr/>
          <p:nvPr/>
        </p:nvSpPr>
        <p:spPr>
          <a:xfrm>
            <a:off x="4749999" y="3788789"/>
            <a:ext cx="1502117" cy="415498"/>
          </a:xfrm>
          <a:prstGeom prst="rect">
            <a:avLst/>
          </a:prstGeom>
        </p:spPr>
        <p:txBody>
          <a:bodyPr wrap="square">
            <a:spAutoFit/>
          </a:bodyPr>
          <a:lstStyle/>
          <a:p>
            <a:pPr algn="ctr">
              <a:buClr>
                <a:srgbClr val="FF0000"/>
              </a:buClr>
            </a:pPr>
            <a:r>
              <a:rPr lang="en-GB" sz="1050" dirty="0">
                <a:latin typeface="Constantia" panose="02030602050306030303" pitchFamily="18" charset="0"/>
              </a:rPr>
              <a:t>Who funded the research?</a:t>
            </a:r>
            <a:endParaRPr lang="en-US" sz="1050" dirty="0">
              <a:latin typeface="Constantia" panose="02030602050306030303" pitchFamily="18" charset="0"/>
            </a:endParaRPr>
          </a:p>
        </p:txBody>
      </p:sp>
      <p:pic>
        <p:nvPicPr>
          <p:cNvPr id="19" name="Picture 18">
            <a:extLst>
              <a:ext uri="{FF2B5EF4-FFF2-40B4-BE49-F238E27FC236}">
                <a16:creationId xmlns:a16="http://schemas.microsoft.com/office/drawing/2014/main" id="{9B686576-6804-6840-B034-ABBD1B20655A}"/>
              </a:ext>
            </a:extLst>
          </p:cNvPr>
          <p:cNvPicPr>
            <a:picLocks noChangeAspect="1"/>
          </p:cNvPicPr>
          <p:nvPr/>
        </p:nvPicPr>
        <p:blipFill>
          <a:blip r:embed="rId10"/>
          <a:stretch>
            <a:fillRect/>
          </a:stretch>
        </p:blipFill>
        <p:spPr>
          <a:xfrm>
            <a:off x="6386713" y="3023688"/>
            <a:ext cx="814727" cy="782138"/>
          </a:xfrm>
          <a:prstGeom prst="rect">
            <a:avLst/>
          </a:prstGeom>
        </p:spPr>
      </p:pic>
      <p:pic>
        <p:nvPicPr>
          <p:cNvPr id="20" name="Picture 19">
            <a:extLst>
              <a:ext uri="{FF2B5EF4-FFF2-40B4-BE49-F238E27FC236}">
                <a16:creationId xmlns:a16="http://schemas.microsoft.com/office/drawing/2014/main" id="{3891761F-9444-3649-90A0-0A9132B8B7B4}"/>
              </a:ext>
            </a:extLst>
          </p:cNvPr>
          <p:cNvPicPr>
            <a:picLocks noChangeAspect="1"/>
          </p:cNvPicPr>
          <p:nvPr/>
        </p:nvPicPr>
        <p:blipFill>
          <a:blip r:embed="rId11"/>
          <a:stretch>
            <a:fillRect/>
          </a:stretch>
        </p:blipFill>
        <p:spPr>
          <a:xfrm>
            <a:off x="5060929" y="2993215"/>
            <a:ext cx="774041" cy="807695"/>
          </a:xfrm>
          <a:prstGeom prst="rect">
            <a:avLst/>
          </a:prstGeom>
        </p:spPr>
      </p:pic>
      <p:sp>
        <p:nvSpPr>
          <p:cNvPr id="21" name="Rectangle 20">
            <a:extLst>
              <a:ext uri="{FF2B5EF4-FFF2-40B4-BE49-F238E27FC236}">
                <a16:creationId xmlns:a16="http://schemas.microsoft.com/office/drawing/2014/main" id="{252A8A16-98E6-4544-AC4C-E9F61F0EDD36}"/>
              </a:ext>
            </a:extLst>
          </p:cNvPr>
          <p:cNvSpPr/>
          <p:nvPr/>
        </p:nvSpPr>
        <p:spPr>
          <a:xfrm>
            <a:off x="4749998" y="1288810"/>
            <a:ext cx="1269221" cy="415498"/>
          </a:xfrm>
          <a:prstGeom prst="rect">
            <a:avLst/>
          </a:prstGeom>
        </p:spPr>
        <p:txBody>
          <a:bodyPr wrap="square">
            <a:spAutoFit/>
          </a:bodyPr>
          <a:lstStyle/>
          <a:p>
            <a:pPr algn="ctr">
              <a:buClr>
                <a:srgbClr val="FF0000"/>
              </a:buClr>
            </a:pPr>
            <a:r>
              <a:rPr lang="en-US" sz="1050" dirty="0">
                <a:latin typeface="Constantia" panose="02030602050306030303" pitchFamily="18" charset="0"/>
              </a:rPr>
              <a:t>Is the study peer-reviewed?</a:t>
            </a:r>
          </a:p>
        </p:txBody>
      </p:sp>
    </p:spTree>
    <p:extLst>
      <p:ext uri="{BB962C8B-B14F-4D97-AF65-F5344CB8AC3E}">
        <p14:creationId xmlns:p14="http://schemas.microsoft.com/office/powerpoint/2010/main" val="3823754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D46C-E499-E04F-B5EF-53B759500BD8}"/>
              </a:ext>
            </a:extLst>
          </p:cNvPr>
          <p:cNvSpPr>
            <a:spLocks noGrp="1"/>
          </p:cNvSpPr>
          <p:nvPr>
            <p:ph type="title"/>
          </p:nvPr>
        </p:nvSpPr>
        <p:spPr>
          <a:xfrm>
            <a:off x="605524" y="1330885"/>
            <a:ext cx="4738987" cy="1090538"/>
          </a:xfrm>
        </p:spPr>
        <p:txBody>
          <a:bodyPr>
            <a:normAutofit/>
          </a:bodyPr>
          <a:lstStyle/>
          <a:p>
            <a:r>
              <a:rPr lang="en-US" sz="2700" b="1" dirty="0">
                <a:solidFill>
                  <a:srgbClr val="000000"/>
                </a:solidFill>
                <a:latin typeface="Constantia" panose="02030602050306030303" pitchFamily="18" charset="0"/>
              </a:rPr>
              <a:t>Traditional ways are still valid!</a:t>
            </a:r>
          </a:p>
        </p:txBody>
      </p:sp>
      <p:sp>
        <p:nvSpPr>
          <p:cNvPr id="3" name="Content Placeholder 2">
            <a:extLst>
              <a:ext uri="{FF2B5EF4-FFF2-40B4-BE49-F238E27FC236}">
                <a16:creationId xmlns:a16="http://schemas.microsoft.com/office/drawing/2014/main" id="{EFC2596C-B464-B244-97B0-EBD315EF46C1}"/>
              </a:ext>
            </a:extLst>
          </p:cNvPr>
          <p:cNvSpPr>
            <a:spLocks noGrp="1"/>
          </p:cNvSpPr>
          <p:nvPr>
            <p:ph idx="1"/>
          </p:nvPr>
        </p:nvSpPr>
        <p:spPr>
          <a:xfrm>
            <a:off x="605524" y="2421423"/>
            <a:ext cx="5270490" cy="2504660"/>
          </a:xfrm>
        </p:spPr>
        <p:txBody>
          <a:bodyPr anchor="ctr">
            <a:normAutofit lnSpcReduction="10000"/>
          </a:bodyPr>
          <a:lstStyle/>
          <a:p>
            <a:pPr>
              <a:buClr>
                <a:srgbClr val="FF0000"/>
              </a:buClr>
              <a:buFont typeface="Wingdings" pitchFamily="2" charset="2"/>
              <a:buChar char="ü"/>
            </a:pPr>
            <a:endParaRPr lang="en-GB" sz="1500" b="1" dirty="0">
              <a:solidFill>
                <a:srgbClr val="000000"/>
              </a:solidFill>
              <a:latin typeface="Constantia" panose="02030602050306030303" pitchFamily="18" charset="0"/>
            </a:endParaRPr>
          </a:p>
          <a:p>
            <a:pPr marL="0">
              <a:buClr>
                <a:srgbClr val="FF0000"/>
              </a:buClr>
              <a:buFont typeface="Wingdings" pitchFamily="2" charset="2"/>
              <a:buChar char="ü"/>
            </a:pPr>
            <a:endParaRPr lang="en-GB" sz="1500" b="1" dirty="0">
              <a:solidFill>
                <a:srgbClr val="000000"/>
              </a:solidFill>
              <a:latin typeface="Constantia" panose="02030602050306030303" pitchFamily="18" charset="0"/>
            </a:endParaRPr>
          </a:p>
          <a:p>
            <a:pPr marL="0">
              <a:buClr>
                <a:srgbClr val="FF0000"/>
              </a:buClr>
              <a:buFont typeface="Wingdings" pitchFamily="2" charset="2"/>
              <a:buChar char="ü"/>
            </a:pPr>
            <a:r>
              <a:rPr lang="en-GB" sz="1500" b="1" dirty="0">
                <a:solidFill>
                  <a:srgbClr val="000000"/>
                </a:solidFill>
                <a:latin typeface="Constantia" panose="02030602050306030303" pitchFamily="18" charset="0"/>
              </a:rPr>
              <a:t>Use e-mails and phone calls to fact-check. </a:t>
            </a:r>
            <a:br>
              <a:rPr lang="en-GB" sz="1500" b="1" dirty="0">
                <a:solidFill>
                  <a:srgbClr val="000000"/>
                </a:solidFill>
                <a:latin typeface="Constantia" panose="02030602050306030303" pitchFamily="18" charset="0"/>
              </a:rPr>
            </a:br>
            <a:r>
              <a:rPr lang="en-GB" sz="1500" dirty="0">
                <a:solidFill>
                  <a:srgbClr val="000000"/>
                </a:solidFill>
                <a:latin typeface="Constantia" panose="02030602050306030303" pitchFamily="18" charset="0"/>
              </a:rPr>
              <a:t>Sometimes the only and the best way to check the fact is to get in contact directly with the source.</a:t>
            </a:r>
          </a:p>
          <a:p>
            <a:pPr marL="0">
              <a:buClr>
                <a:srgbClr val="FF0000"/>
              </a:buClr>
              <a:buFont typeface="Wingdings" pitchFamily="2" charset="2"/>
              <a:buChar char="ü"/>
            </a:pPr>
            <a:endParaRPr lang="en-GB" sz="1500" dirty="0">
              <a:solidFill>
                <a:srgbClr val="000000"/>
              </a:solidFill>
              <a:latin typeface="Constantia" panose="02030602050306030303" pitchFamily="18" charset="0"/>
            </a:endParaRPr>
          </a:p>
          <a:p>
            <a:pPr marL="0">
              <a:buClr>
                <a:srgbClr val="FF0000"/>
              </a:buClr>
              <a:buFont typeface="Wingdings" pitchFamily="2" charset="2"/>
              <a:buChar char="ü"/>
            </a:pPr>
            <a:r>
              <a:rPr lang="en-GB" sz="1500" b="1" dirty="0">
                <a:solidFill>
                  <a:srgbClr val="000000"/>
                </a:solidFill>
                <a:latin typeface="Constantia" panose="02030602050306030303" pitchFamily="18" charset="0"/>
              </a:rPr>
              <a:t>Other traditional fact-check resources: </a:t>
            </a:r>
            <a:br>
              <a:rPr lang="en-GB" sz="1500" b="1" dirty="0">
                <a:solidFill>
                  <a:srgbClr val="000000"/>
                </a:solidFill>
                <a:latin typeface="Constantia" panose="02030602050306030303" pitchFamily="18" charset="0"/>
              </a:rPr>
            </a:br>
            <a:r>
              <a:rPr lang="en-GB" sz="1500" dirty="0">
                <a:solidFill>
                  <a:srgbClr val="000000"/>
                </a:solidFill>
                <a:latin typeface="Constantia" panose="02030602050306030303" pitchFamily="18" charset="0"/>
              </a:rPr>
              <a:t>Libraries, subject databases, dictionaries, review articles, scholarly publications, press releases, etc…</a:t>
            </a:r>
            <a:r>
              <a:rPr lang="en-US" sz="1500" dirty="0">
                <a:solidFill>
                  <a:srgbClr val="000000"/>
                </a:solidFill>
                <a:latin typeface="Constantia" panose="02030602050306030303" pitchFamily="18" charset="0"/>
              </a:rPr>
              <a:t> </a:t>
            </a:r>
            <a:endParaRPr lang="en-GB" sz="1500" dirty="0">
              <a:solidFill>
                <a:srgbClr val="000000"/>
              </a:solidFill>
            </a:endParaRPr>
          </a:p>
          <a:p>
            <a:endParaRPr lang="en-GB" sz="1500" dirty="0">
              <a:solidFill>
                <a:srgbClr val="000000"/>
              </a:solidFill>
            </a:endParaRPr>
          </a:p>
          <a:p>
            <a:endParaRPr lang="en-GB" sz="1500" dirty="0">
              <a:solidFill>
                <a:srgbClr val="000000"/>
              </a:solidFill>
            </a:endParaRPr>
          </a:p>
          <a:p>
            <a:endParaRPr lang="en-US" sz="1500" dirty="0">
              <a:solidFill>
                <a:srgbClr val="000000"/>
              </a:solidFill>
            </a:endParaRPr>
          </a:p>
        </p:txBody>
      </p:sp>
      <p:pic>
        <p:nvPicPr>
          <p:cNvPr id="15" name="Picture 14" descr="Logo, company name&#10;&#10;Description automatically generated">
            <a:extLst>
              <a:ext uri="{FF2B5EF4-FFF2-40B4-BE49-F238E27FC236}">
                <a16:creationId xmlns:a16="http://schemas.microsoft.com/office/drawing/2014/main" id="{C1D28641-0FAA-CA42-A080-6F5569ED2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9884" y="507183"/>
            <a:ext cx="2404379" cy="1124047"/>
          </a:xfrm>
          <a:prstGeom prst="rect">
            <a:avLst/>
          </a:prstGeom>
        </p:spPr>
      </p:pic>
      <p:pic>
        <p:nvPicPr>
          <p:cNvPr id="11" name="Picture 10" descr="Logo&#10;&#10;Description automatically generated">
            <a:extLst>
              <a:ext uri="{FF2B5EF4-FFF2-40B4-BE49-F238E27FC236}">
                <a16:creationId xmlns:a16="http://schemas.microsoft.com/office/drawing/2014/main" id="{5463D3E0-FDD2-1F4C-A841-1034BCC372FE}"/>
              </a:ext>
            </a:extLst>
          </p:cNvPr>
          <p:cNvPicPr>
            <a:picLocks noChangeAspect="1"/>
          </p:cNvPicPr>
          <p:nvPr/>
        </p:nvPicPr>
        <p:blipFill>
          <a:blip r:embed="rId4"/>
          <a:stretch>
            <a:fillRect/>
          </a:stretch>
        </p:blipFill>
        <p:spPr>
          <a:xfrm>
            <a:off x="6642598" y="1881780"/>
            <a:ext cx="2331665" cy="1221348"/>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C29D6EB1-B53B-7B47-BD1B-F404D26E3E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4389" y="3366901"/>
            <a:ext cx="2074029" cy="394066"/>
          </a:xfrm>
          <a:prstGeom prst="rect">
            <a:avLst/>
          </a:prstGeom>
        </p:spPr>
      </p:pic>
      <p:sp>
        <p:nvSpPr>
          <p:cNvPr id="4" name="Rectangle 3">
            <a:extLst>
              <a:ext uri="{FF2B5EF4-FFF2-40B4-BE49-F238E27FC236}">
                <a16:creationId xmlns:a16="http://schemas.microsoft.com/office/drawing/2014/main" id="{20A34391-17C3-6240-A215-3DAFB8DF49C2}"/>
              </a:ext>
            </a:extLst>
          </p:cNvPr>
          <p:cNvSpPr/>
          <p:nvPr/>
        </p:nvSpPr>
        <p:spPr>
          <a:xfrm>
            <a:off x="605524" y="592221"/>
            <a:ext cx="5349100" cy="738664"/>
          </a:xfrm>
          <a:prstGeom prst="rect">
            <a:avLst/>
          </a:prstGeom>
        </p:spPr>
        <p:txBody>
          <a:bodyPr wrap="square">
            <a:spAutoFit/>
          </a:bodyPr>
          <a:lstStyle/>
          <a:p>
            <a:pPr>
              <a:spcAft>
                <a:spcPts val="450"/>
              </a:spcAft>
              <a:buClr>
                <a:srgbClr val="FF0000"/>
              </a:buClr>
              <a:buFont typeface="Wingdings" pitchFamily="2" charset="2"/>
              <a:buChar char="ü"/>
            </a:pPr>
            <a:r>
              <a:rPr lang="en-US" b="1" dirty="0">
                <a:latin typeface="Constantia" panose="02030602050306030303" pitchFamily="18" charset="0"/>
              </a:rPr>
              <a:t>Check the facts! </a:t>
            </a:r>
            <a:r>
              <a:rPr lang="en-US" dirty="0">
                <a:latin typeface="Constantia" panose="02030602050306030303" pitchFamily="18" charset="0"/>
              </a:rPr>
              <a:t>There can be a multiple-ways to check and verify your information, including technology-based choices or traditional ways. </a:t>
            </a:r>
          </a:p>
        </p:txBody>
      </p:sp>
    </p:spTree>
    <p:extLst>
      <p:ext uri="{BB962C8B-B14F-4D97-AF65-F5344CB8AC3E}">
        <p14:creationId xmlns:p14="http://schemas.microsoft.com/office/powerpoint/2010/main" val="3261391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4050" b="1" dirty="0">
                <a:latin typeface="Constantia" panose="02030602050306030303" pitchFamily="18" charset="0"/>
              </a:rPr>
            </a:br>
            <a:br>
              <a:rPr lang="en-GB" sz="4050" b="1" dirty="0">
                <a:latin typeface="Constantia" panose="02030602050306030303" pitchFamily="18" charset="0"/>
              </a:rPr>
            </a:br>
            <a:br>
              <a:rPr lang="en-GB" sz="4050" b="1" dirty="0">
                <a:latin typeface="Constantia" panose="02030602050306030303" pitchFamily="18" charset="0"/>
              </a:rPr>
            </a:br>
            <a:br>
              <a:rPr lang="en-GB" sz="2700" b="1" dirty="0">
                <a:latin typeface="Constantia" panose="02030602050306030303" pitchFamily="18" charset="0"/>
              </a:rPr>
            </a:br>
            <a:br>
              <a:rPr lang="en-GB" sz="2700" b="1" dirty="0">
                <a:latin typeface="Constantia" panose="02030602050306030303" pitchFamily="18" charset="0"/>
              </a:rPr>
            </a:br>
            <a:r>
              <a:rPr lang="en-GB" sz="2700" b="1" dirty="0">
                <a:latin typeface="Constantia" panose="02030602050306030303" pitchFamily="18" charset="0"/>
              </a:rPr>
              <a:t>Telling the story</a:t>
            </a:r>
            <a:endParaRPr lang="en-US" sz="27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Constantia" panose="02030602050306030303" pitchFamily="18" charset="0"/>
              </a:rPr>
              <a:t>Question for a discussion:</a:t>
            </a:r>
          </a:p>
          <a:p>
            <a:pPr marL="0" indent="0">
              <a:buNone/>
            </a:pPr>
            <a:r>
              <a:rPr lang="en-US" sz="1650" dirty="0">
                <a:solidFill>
                  <a:schemeClr val="tx1"/>
                </a:solidFill>
                <a:latin typeface="Constantia" panose="02030602050306030303" pitchFamily="18" charset="0"/>
              </a:rPr>
              <a:t>What are traditional and new challenges while telling the scientific news story? </a:t>
            </a:r>
          </a:p>
          <a:p>
            <a:pPr marL="0" indent="0">
              <a:buNone/>
            </a:pPr>
            <a:r>
              <a:rPr lang="en-US" sz="1650" dirty="0">
                <a:solidFill>
                  <a:schemeClr val="tx1"/>
                </a:solidFill>
                <a:latin typeface="Constantia" panose="02030602050306030303" pitchFamily="18" charset="0"/>
              </a:rPr>
              <a:t>Can you name some of them? </a:t>
            </a:r>
          </a:p>
          <a:p>
            <a:pPr marL="0" indent="0">
              <a:buNone/>
            </a:pPr>
            <a:endParaRPr lang="en-US" sz="1650" dirty="0"/>
          </a:p>
        </p:txBody>
      </p:sp>
    </p:spTree>
    <p:extLst>
      <p:ext uri="{BB962C8B-B14F-4D97-AF65-F5344CB8AC3E}">
        <p14:creationId xmlns:p14="http://schemas.microsoft.com/office/powerpoint/2010/main" val="2330035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212B-67F9-3B4A-A556-D8C4A10CA2B3}"/>
              </a:ext>
            </a:extLst>
          </p:cNvPr>
          <p:cNvSpPr>
            <a:spLocks noGrp="1"/>
          </p:cNvSpPr>
          <p:nvPr>
            <p:ph type="title"/>
          </p:nvPr>
        </p:nvSpPr>
        <p:spPr>
          <a:xfrm>
            <a:off x="213871" y="334231"/>
            <a:ext cx="4139804" cy="1885950"/>
          </a:xfrm>
        </p:spPr>
        <p:txBody>
          <a:bodyPr>
            <a:noAutofit/>
          </a:bodyPr>
          <a:lstStyle/>
          <a:p>
            <a:r>
              <a:rPr lang="en-US" sz="2400" b="1" dirty="0">
                <a:latin typeface="Constantia" panose="02030602050306030303" pitchFamily="18" charset="0"/>
              </a:rPr>
              <a:t>Educating and empowering audiences through socially responsible news coverage:</a:t>
            </a:r>
            <a:endParaRPr lang="en-US" sz="1800" dirty="0"/>
          </a:p>
        </p:txBody>
      </p:sp>
      <p:sp>
        <p:nvSpPr>
          <p:cNvPr id="8" name="Content Placeholder 2">
            <a:extLst>
              <a:ext uri="{FF2B5EF4-FFF2-40B4-BE49-F238E27FC236}">
                <a16:creationId xmlns:a16="http://schemas.microsoft.com/office/drawing/2014/main" id="{B555765E-2832-4C4A-8054-0C2C7C9831DE}"/>
              </a:ext>
            </a:extLst>
          </p:cNvPr>
          <p:cNvSpPr>
            <a:spLocks noGrp="1"/>
          </p:cNvSpPr>
          <p:nvPr>
            <p:ph idx="1"/>
          </p:nvPr>
        </p:nvSpPr>
        <p:spPr>
          <a:xfrm>
            <a:off x="4558922" y="409243"/>
            <a:ext cx="4139804" cy="4472858"/>
          </a:xfrm>
        </p:spPr>
        <p:txBody>
          <a:bodyPr>
            <a:normAutofit fontScale="92500" lnSpcReduction="20000"/>
          </a:bodyPr>
          <a:lstStyle/>
          <a:p>
            <a:pPr marL="0" indent="0">
              <a:buClr>
                <a:srgbClr val="FF0000"/>
              </a:buClr>
              <a:buNone/>
            </a:pPr>
            <a:endParaRPr lang="en-US" dirty="0">
              <a:latin typeface="Constantia" panose="02030602050306030303" pitchFamily="18" charset="0"/>
            </a:endParaRPr>
          </a:p>
          <a:p>
            <a:pPr marL="0" indent="0">
              <a:buClr>
                <a:srgbClr val="FF0000"/>
              </a:buClr>
              <a:buNone/>
            </a:pPr>
            <a:r>
              <a:rPr lang="en-US" b="1" dirty="0">
                <a:solidFill>
                  <a:srgbClr val="FF0000"/>
                </a:solidFill>
                <a:latin typeface="Constantia" panose="02030602050306030303" pitchFamily="18" charset="0"/>
              </a:rPr>
              <a:t>#1. </a:t>
            </a:r>
            <a:r>
              <a:rPr lang="en-US" b="1" dirty="0">
                <a:solidFill>
                  <a:schemeClr val="tx1"/>
                </a:solidFill>
                <a:latin typeface="Constantia" panose="02030602050306030303" pitchFamily="18" charset="0"/>
              </a:rPr>
              <a:t>Balanced but fair reporting</a:t>
            </a:r>
            <a:r>
              <a:rPr lang="en-US" dirty="0">
                <a:solidFill>
                  <a:schemeClr val="tx1"/>
                </a:solidFill>
                <a:latin typeface="Constantia" panose="02030602050306030303" pitchFamily="18" charset="0"/>
              </a:rPr>
              <a:t>: representing opposite sides while also fairly acknowledging their scale and significance in the field.</a:t>
            </a:r>
            <a:endParaRPr lang="en-US" dirty="0">
              <a:latin typeface="Constantia" panose="02030602050306030303" pitchFamily="18" charset="0"/>
            </a:endParaRPr>
          </a:p>
          <a:p>
            <a:pPr marL="0" indent="0">
              <a:buClr>
                <a:srgbClr val="FF0000"/>
              </a:buClr>
              <a:buNone/>
            </a:pPr>
            <a:r>
              <a:rPr lang="en-US" b="1" dirty="0">
                <a:solidFill>
                  <a:srgbClr val="FF0000"/>
                </a:solidFill>
                <a:latin typeface="Constantia" panose="02030602050306030303" pitchFamily="18" charset="0"/>
              </a:rPr>
              <a:t>#2. </a:t>
            </a:r>
            <a:r>
              <a:rPr lang="en-US" b="1" dirty="0">
                <a:solidFill>
                  <a:schemeClr val="tx1"/>
                </a:solidFill>
                <a:latin typeface="Constantia" panose="02030602050306030303" pitchFamily="18" charset="0"/>
              </a:rPr>
              <a:t>Personal but verified stories</a:t>
            </a:r>
            <a:r>
              <a:rPr lang="en-US" dirty="0">
                <a:solidFill>
                  <a:schemeClr val="tx1"/>
                </a:solidFill>
                <a:latin typeface="Constantia" panose="02030602050306030303" pitchFamily="18" charset="0"/>
              </a:rPr>
              <a:t> can be a good choice, however, </a:t>
            </a:r>
            <a:r>
              <a:rPr lang="en-US" b="1" dirty="0">
                <a:solidFill>
                  <a:schemeClr val="tx1"/>
                </a:solidFill>
                <a:latin typeface="Constantia" panose="02030602050306030303" pitchFamily="18" charset="0"/>
              </a:rPr>
              <a:t>accuracy and precision </a:t>
            </a:r>
            <a:r>
              <a:rPr lang="en-US" dirty="0">
                <a:solidFill>
                  <a:schemeClr val="tx1"/>
                </a:solidFill>
                <a:latin typeface="Constantia" panose="02030602050306030303" pitchFamily="18" charset="0"/>
              </a:rPr>
              <a:t>cannot be sacrificed for visibility or attractivity. </a:t>
            </a:r>
            <a:endParaRPr lang="en-US" dirty="0">
              <a:latin typeface="Constantia" panose="02030602050306030303" pitchFamily="18" charset="0"/>
            </a:endParaRPr>
          </a:p>
          <a:p>
            <a:pPr marL="0" indent="0">
              <a:buClr>
                <a:srgbClr val="FF0000"/>
              </a:buClr>
              <a:buNone/>
            </a:pPr>
            <a:r>
              <a:rPr lang="en-US" b="1" dirty="0">
                <a:solidFill>
                  <a:srgbClr val="FF0000"/>
                </a:solidFill>
                <a:latin typeface="Constantia" panose="02030602050306030303" pitchFamily="18" charset="0"/>
              </a:rPr>
              <a:t>#3. </a:t>
            </a:r>
            <a:r>
              <a:rPr lang="en-US" b="1" dirty="0">
                <a:solidFill>
                  <a:schemeClr val="tx1"/>
                </a:solidFill>
                <a:latin typeface="Constantia" panose="02030602050306030303" pitchFamily="18" charset="0"/>
              </a:rPr>
              <a:t>Responsible framing: </a:t>
            </a:r>
            <a:r>
              <a:rPr lang="en-US" dirty="0">
                <a:solidFill>
                  <a:schemeClr val="tx1"/>
                </a:solidFill>
                <a:latin typeface="Constantia" panose="02030602050306030303" pitchFamily="18" charset="0"/>
              </a:rPr>
              <a:t>Indeed it can be difficult to decide and understand the effect selected frame could have on the audience, but it is important to closely follow scientific discussions regarding these issues and follow recommendations of responsible global and national experts and institutions. </a:t>
            </a:r>
          </a:p>
          <a:p>
            <a:pPr marL="0" indent="0">
              <a:buClr>
                <a:srgbClr val="FF0000"/>
              </a:buClr>
              <a:buNone/>
            </a:pPr>
            <a:endParaRPr lang="en-US" sz="1500" dirty="0">
              <a:latin typeface="Constantia" panose="02030602050306030303" pitchFamily="18" charset="0"/>
            </a:endParaRPr>
          </a:p>
          <a:p>
            <a:pPr>
              <a:buClr>
                <a:srgbClr val="FF0000"/>
              </a:buClr>
              <a:buFont typeface="Wingdings" pitchFamily="2" charset="2"/>
              <a:buChar char="ü"/>
            </a:pPr>
            <a:endParaRPr lang="en-US" sz="1500" dirty="0">
              <a:latin typeface="Constantia" panose="02030602050306030303" pitchFamily="18" charset="0"/>
            </a:endParaRPr>
          </a:p>
          <a:p>
            <a:pPr>
              <a:buClr>
                <a:srgbClr val="FF0000"/>
              </a:buClr>
              <a:buFont typeface="Wingdings" pitchFamily="2" charset="2"/>
              <a:buChar char="ü"/>
            </a:pPr>
            <a:endParaRPr lang="en-US" sz="1500" dirty="0">
              <a:latin typeface="Constantia" panose="02030602050306030303" pitchFamily="18" charset="0"/>
            </a:endParaRPr>
          </a:p>
          <a:p>
            <a:pPr>
              <a:buClr>
                <a:srgbClr val="FF0000"/>
              </a:buClr>
              <a:buFont typeface="Wingdings" pitchFamily="2" charset="2"/>
              <a:buChar char="ü"/>
            </a:pPr>
            <a:endParaRPr lang="en-US" sz="1500" dirty="0">
              <a:latin typeface="Constantia" panose="02030602050306030303" pitchFamily="18" charset="0"/>
            </a:endParaRPr>
          </a:p>
        </p:txBody>
      </p:sp>
      <p:pic>
        <p:nvPicPr>
          <p:cNvPr id="9" name="Picture 8">
            <a:extLst>
              <a:ext uri="{FF2B5EF4-FFF2-40B4-BE49-F238E27FC236}">
                <a16:creationId xmlns:a16="http://schemas.microsoft.com/office/drawing/2014/main" id="{F2BA8DF2-4854-E241-A439-C76B99140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873" y="2529233"/>
            <a:ext cx="3630341" cy="2479430"/>
          </a:xfrm>
          <a:prstGeom prst="rect">
            <a:avLst/>
          </a:prstGeom>
        </p:spPr>
      </p:pic>
      <p:pic>
        <p:nvPicPr>
          <p:cNvPr id="11" name="Picture 10">
            <a:extLst>
              <a:ext uri="{FF2B5EF4-FFF2-40B4-BE49-F238E27FC236}">
                <a16:creationId xmlns:a16="http://schemas.microsoft.com/office/drawing/2014/main" id="{157CC922-584D-7848-9B7D-CBC2B6C731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873" y="1982056"/>
            <a:ext cx="1866900" cy="476250"/>
          </a:xfrm>
          <a:prstGeom prst="rect">
            <a:avLst/>
          </a:prstGeom>
        </p:spPr>
      </p:pic>
    </p:spTree>
    <p:extLst>
      <p:ext uri="{BB962C8B-B14F-4D97-AF65-F5344CB8AC3E}">
        <p14:creationId xmlns:p14="http://schemas.microsoft.com/office/powerpoint/2010/main" val="414818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4E7D33-3B25-E44C-B98A-317B8FF7E8FF}"/>
              </a:ext>
            </a:extLst>
          </p:cNvPr>
          <p:cNvSpPr>
            <a:spLocks noGrp="1"/>
          </p:cNvSpPr>
          <p:nvPr>
            <p:ph idx="1"/>
          </p:nvPr>
        </p:nvSpPr>
        <p:spPr>
          <a:xfrm>
            <a:off x="628651" y="318052"/>
            <a:ext cx="3837623" cy="3381112"/>
          </a:xfrm>
        </p:spPr>
        <p:txBody>
          <a:bodyPr/>
          <a:lstStyle/>
          <a:p>
            <a:pPr marL="0" indent="0">
              <a:buClr>
                <a:srgbClr val="FF0000"/>
              </a:buClr>
              <a:buNone/>
            </a:pPr>
            <a:r>
              <a:rPr lang="en-US" b="1" dirty="0">
                <a:solidFill>
                  <a:srgbClr val="FF0000"/>
                </a:solidFill>
                <a:latin typeface="Constantia" panose="02030602050306030303" pitchFamily="18" charset="0"/>
              </a:rPr>
              <a:t>#4. </a:t>
            </a:r>
            <a:r>
              <a:rPr lang="en-US" dirty="0">
                <a:solidFill>
                  <a:schemeClr val="tx1"/>
                </a:solidFill>
                <a:latin typeface="Constantia" panose="02030602050306030303" pitchFamily="18" charset="0"/>
              </a:rPr>
              <a:t>Good science journalist most of all aspires to educate, engage and enable publics, by </a:t>
            </a:r>
            <a:r>
              <a:rPr lang="en-US" b="1" dirty="0">
                <a:solidFill>
                  <a:schemeClr val="tx1"/>
                </a:solidFill>
                <a:latin typeface="Constantia" panose="02030602050306030303" pitchFamily="18" charset="0"/>
              </a:rPr>
              <a:t>explicitly explaining the research instead of oversimplifying it</a:t>
            </a:r>
            <a:r>
              <a:rPr lang="en-US" dirty="0">
                <a:solidFill>
                  <a:schemeClr val="tx1"/>
                </a:solidFill>
                <a:latin typeface="Constantia" panose="02030602050306030303" pitchFamily="18" charset="0"/>
              </a:rPr>
              <a:t>. </a:t>
            </a:r>
            <a:endParaRPr lang="en-US" dirty="0">
              <a:latin typeface="Constantia" panose="02030602050306030303" pitchFamily="18" charset="0"/>
            </a:endParaRPr>
          </a:p>
          <a:p>
            <a:pPr marL="0" indent="0">
              <a:buClr>
                <a:srgbClr val="FF0000"/>
              </a:buClr>
              <a:buNone/>
            </a:pPr>
            <a:r>
              <a:rPr lang="en-US" b="1" dirty="0">
                <a:solidFill>
                  <a:srgbClr val="FF0000"/>
                </a:solidFill>
                <a:latin typeface="Constantia" panose="02030602050306030303" pitchFamily="18" charset="0"/>
              </a:rPr>
              <a:t>#5. </a:t>
            </a:r>
            <a:r>
              <a:rPr lang="en-US" b="1" dirty="0">
                <a:solidFill>
                  <a:schemeClr val="tx1"/>
                </a:solidFill>
                <a:latin typeface="Constantia" panose="02030602050306030303" pitchFamily="18" charset="0"/>
              </a:rPr>
              <a:t>Education on media effects: </a:t>
            </a:r>
            <a:r>
              <a:rPr lang="en-US" dirty="0">
                <a:solidFill>
                  <a:schemeClr val="tx1"/>
                </a:solidFill>
                <a:latin typeface="Constantia" panose="02030602050306030303" pitchFamily="18" charset="0"/>
              </a:rPr>
              <a:t>public education on media effects should be also a significant part of socially responsible journalism. </a:t>
            </a:r>
          </a:p>
        </p:txBody>
      </p:sp>
      <p:pic>
        <p:nvPicPr>
          <p:cNvPr id="4" name="Picture 3">
            <a:extLst>
              <a:ext uri="{FF2B5EF4-FFF2-40B4-BE49-F238E27FC236}">
                <a16:creationId xmlns:a16="http://schemas.microsoft.com/office/drawing/2014/main" id="{6629D944-4B5C-194C-AA10-8A89CD2B8C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1759" y="3893665"/>
            <a:ext cx="6898181" cy="810296"/>
          </a:xfrm>
          <a:prstGeom prst="rect">
            <a:avLst/>
          </a:prstGeom>
        </p:spPr>
      </p:pic>
      <p:pic>
        <p:nvPicPr>
          <p:cNvPr id="5" name="Picture 4">
            <a:extLst>
              <a:ext uri="{FF2B5EF4-FFF2-40B4-BE49-F238E27FC236}">
                <a16:creationId xmlns:a16="http://schemas.microsoft.com/office/drawing/2014/main" id="{76BEF346-EFC6-1F49-9984-59AFF9A11D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77728" y="382249"/>
            <a:ext cx="4347210" cy="1878164"/>
          </a:xfrm>
          <a:prstGeom prst="rect">
            <a:avLst/>
          </a:prstGeom>
        </p:spPr>
      </p:pic>
      <p:pic>
        <p:nvPicPr>
          <p:cNvPr id="6" name="Picture 5">
            <a:extLst>
              <a:ext uri="{FF2B5EF4-FFF2-40B4-BE49-F238E27FC236}">
                <a16:creationId xmlns:a16="http://schemas.microsoft.com/office/drawing/2014/main" id="{0458C747-933A-0547-A48A-1AE286675B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7632" y="1941514"/>
            <a:ext cx="4036695" cy="258618"/>
          </a:xfrm>
          <a:prstGeom prst="rect">
            <a:avLst/>
          </a:prstGeom>
        </p:spPr>
      </p:pic>
      <p:pic>
        <p:nvPicPr>
          <p:cNvPr id="7" name="Picture 6">
            <a:extLst>
              <a:ext uri="{FF2B5EF4-FFF2-40B4-BE49-F238E27FC236}">
                <a16:creationId xmlns:a16="http://schemas.microsoft.com/office/drawing/2014/main" id="{6CDFA807-2F9C-6A41-822F-42960739475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32757" y="2480535"/>
            <a:ext cx="4360961" cy="1486101"/>
          </a:xfrm>
          <a:prstGeom prst="rect">
            <a:avLst/>
          </a:prstGeom>
        </p:spPr>
      </p:pic>
      <p:pic>
        <p:nvPicPr>
          <p:cNvPr id="8" name="Picture 7">
            <a:extLst>
              <a:ext uri="{FF2B5EF4-FFF2-40B4-BE49-F238E27FC236}">
                <a16:creationId xmlns:a16="http://schemas.microsoft.com/office/drawing/2014/main" id="{9B07CED0-AD31-8D49-A0AD-60A681FFD3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1488" y="2331651"/>
            <a:ext cx="933450" cy="371475"/>
          </a:xfrm>
          <a:prstGeom prst="rect">
            <a:avLst/>
          </a:prstGeom>
        </p:spPr>
      </p:pic>
      <p:sp>
        <p:nvSpPr>
          <p:cNvPr id="9" name="Rectangle 8">
            <a:extLst>
              <a:ext uri="{FF2B5EF4-FFF2-40B4-BE49-F238E27FC236}">
                <a16:creationId xmlns:a16="http://schemas.microsoft.com/office/drawing/2014/main" id="{2E52A350-2858-5C49-B5D0-B607995300E0}"/>
              </a:ext>
            </a:extLst>
          </p:cNvPr>
          <p:cNvSpPr/>
          <p:nvPr/>
        </p:nvSpPr>
        <p:spPr>
          <a:xfrm>
            <a:off x="2026228" y="4680618"/>
            <a:ext cx="6967490" cy="415498"/>
          </a:xfrm>
          <a:prstGeom prst="rect">
            <a:avLst/>
          </a:prstGeom>
        </p:spPr>
        <p:txBody>
          <a:bodyPr wrap="square">
            <a:spAutoFit/>
          </a:bodyPr>
          <a:lstStyle/>
          <a:p>
            <a:pPr algn="r"/>
            <a:r>
              <a:rPr lang="en-US" sz="1050" b="1" dirty="0">
                <a:latin typeface="Constantia" panose="02030602050306030303" pitchFamily="18" charset="0"/>
              </a:rPr>
              <a:t>Article accessible here: </a:t>
            </a:r>
          </a:p>
          <a:p>
            <a:pPr algn="r"/>
            <a:r>
              <a:rPr lang="en-US" sz="1050" dirty="0">
                <a:latin typeface="Constantia" panose="02030602050306030303" pitchFamily="18" charset="0"/>
                <a:hlinkClick r:id="rId7"/>
              </a:rPr>
              <a:t>https://www.bbc.com/future/article/20200512-how-the-news-changes-the-way-we-think-and-behave</a:t>
            </a:r>
            <a:r>
              <a:rPr lang="en-US" sz="1050" dirty="0">
                <a:latin typeface="Constantia" panose="02030602050306030303" pitchFamily="18" charset="0"/>
              </a:rPr>
              <a:t> </a:t>
            </a:r>
          </a:p>
        </p:txBody>
      </p:sp>
      <p:sp>
        <p:nvSpPr>
          <p:cNvPr id="10" name="Rectangle 9">
            <a:extLst>
              <a:ext uri="{FF2B5EF4-FFF2-40B4-BE49-F238E27FC236}">
                <a16:creationId xmlns:a16="http://schemas.microsoft.com/office/drawing/2014/main" id="{563EFCDA-93CD-1C4E-B1C1-3450B6FCE8EF}"/>
              </a:ext>
            </a:extLst>
          </p:cNvPr>
          <p:cNvSpPr/>
          <p:nvPr/>
        </p:nvSpPr>
        <p:spPr>
          <a:xfrm>
            <a:off x="1793158" y="3891654"/>
            <a:ext cx="354584" cy="553998"/>
          </a:xfrm>
          <a:prstGeom prst="rect">
            <a:avLst/>
          </a:prstGeom>
        </p:spPr>
        <p:txBody>
          <a:bodyPr wrap="none">
            <a:spAutoFit/>
          </a:bodyPr>
          <a:lstStyle/>
          <a:p>
            <a:r>
              <a:rPr lang="en-US" sz="3000" b="1" dirty="0">
                <a:solidFill>
                  <a:srgbClr val="FF0000"/>
                </a:solidFill>
                <a:latin typeface="Constantia" panose="02030602050306030303" pitchFamily="18" charset="0"/>
              </a:rPr>
              <a:t>*</a:t>
            </a:r>
            <a:endParaRPr lang="en-US" sz="3000" dirty="0"/>
          </a:p>
        </p:txBody>
      </p:sp>
    </p:spTree>
    <p:extLst>
      <p:ext uri="{BB962C8B-B14F-4D97-AF65-F5344CB8AC3E}">
        <p14:creationId xmlns:p14="http://schemas.microsoft.com/office/powerpoint/2010/main" val="2329219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2550" b="1" dirty="0">
                <a:latin typeface="Constantia" panose="02030602050306030303" pitchFamily="18" charset="0"/>
              </a:rPr>
            </a:br>
            <a:br>
              <a:rPr lang="en-GB" sz="2550" b="1" dirty="0">
                <a:latin typeface="Constantia" panose="02030602050306030303" pitchFamily="18" charset="0"/>
              </a:rPr>
            </a:br>
            <a:r>
              <a:rPr lang="en-GB" sz="2400" b="1" dirty="0">
                <a:latin typeface="Constantia" panose="02030602050306030303" pitchFamily="18" charset="0"/>
              </a:rPr>
              <a:t>Science news for public good:</a:t>
            </a:r>
            <a:br>
              <a:rPr lang="en-GB" sz="2400" b="1" dirty="0">
                <a:latin typeface="Constantia" panose="02030602050306030303" pitchFamily="18" charset="0"/>
              </a:rPr>
            </a:br>
            <a:br>
              <a:rPr lang="en-GB" sz="2400" b="1" i="1" dirty="0">
                <a:latin typeface="Constantia" panose="02030602050306030303" pitchFamily="18" charset="0"/>
              </a:rPr>
            </a:br>
            <a:r>
              <a:rPr lang="en-GB" sz="2400" i="1" dirty="0">
                <a:latin typeface="Constantia" panose="02030602050306030303" pitchFamily="18" charset="0"/>
              </a:rPr>
              <a:t>bridging the gap between journalists, scientists and public</a:t>
            </a:r>
            <a:endParaRPr lang="en-US" sz="2400" i="1" dirty="0">
              <a:latin typeface="Constantia" panose="02030602050306030303" pitchFamily="18"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None/>
            </a:pPr>
            <a:r>
              <a:rPr lang="en-US" sz="1650" b="1" dirty="0">
                <a:solidFill>
                  <a:schemeClr val="tx1"/>
                </a:solidFill>
                <a:latin typeface="Constantia" panose="02030602050306030303" pitchFamily="18" charset="0"/>
              </a:rPr>
              <a:t>Question for a discussion:</a:t>
            </a:r>
          </a:p>
          <a:p>
            <a:pPr marL="0" indent="0">
              <a:buNone/>
            </a:pPr>
            <a:r>
              <a:rPr lang="en-US" sz="1650" dirty="0">
                <a:solidFill>
                  <a:schemeClr val="tx1"/>
                </a:solidFill>
                <a:latin typeface="Constantia" panose="02030602050306030303" pitchFamily="18" charset="0"/>
              </a:rPr>
              <a:t>What are traditional and new challenges related to the relations between journalists, scientists and society? </a:t>
            </a:r>
          </a:p>
          <a:p>
            <a:pPr marL="0" indent="0">
              <a:buNone/>
            </a:pPr>
            <a:r>
              <a:rPr lang="en-US" sz="1650" dirty="0">
                <a:solidFill>
                  <a:schemeClr val="tx1"/>
                </a:solidFill>
                <a:latin typeface="Constantia" panose="02030602050306030303" pitchFamily="18" charset="0"/>
              </a:rPr>
              <a:t>Can you name some of them? </a:t>
            </a:r>
          </a:p>
          <a:p>
            <a:pPr marL="0" indent="0">
              <a:buNone/>
            </a:pPr>
            <a:r>
              <a:rPr lang="en-US" sz="1650" dirty="0">
                <a:solidFill>
                  <a:schemeClr val="tx1"/>
                </a:solidFill>
                <a:latin typeface="Constantia" panose="02030602050306030303" pitchFamily="18" charset="0"/>
              </a:rPr>
              <a:t>How should they be addressed and solved?</a:t>
            </a:r>
          </a:p>
          <a:p>
            <a:pPr marL="0" indent="0">
              <a:buNone/>
            </a:pPr>
            <a:endParaRPr lang="en-US" sz="1650" dirty="0"/>
          </a:p>
        </p:txBody>
      </p:sp>
    </p:spTree>
    <p:extLst>
      <p:ext uri="{BB962C8B-B14F-4D97-AF65-F5344CB8AC3E}">
        <p14:creationId xmlns:p14="http://schemas.microsoft.com/office/powerpoint/2010/main" val="4138571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3BA99E06-D932-F844-812F-A720E7F372D4}"/>
              </a:ext>
            </a:extLst>
          </p:cNvPr>
          <p:cNvSpPr>
            <a:spLocks noGrp="1"/>
          </p:cNvSpPr>
          <p:nvPr>
            <p:ph idx="1"/>
          </p:nvPr>
        </p:nvSpPr>
        <p:spPr>
          <a:xfrm>
            <a:off x="486698" y="604435"/>
            <a:ext cx="3250415" cy="4007322"/>
          </a:xfrm>
        </p:spPr>
        <p:txBody>
          <a:bodyPr>
            <a:noAutofit/>
          </a:bodyPr>
          <a:lstStyle/>
          <a:p>
            <a:pPr marL="0" indent="0">
              <a:buClr>
                <a:srgbClr val="FF0000"/>
              </a:buClr>
              <a:buNone/>
            </a:pPr>
            <a:endParaRPr lang="en-US" sz="1500" b="1" dirty="0">
              <a:solidFill>
                <a:srgbClr val="FF0000"/>
              </a:solidFill>
              <a:latin typeface="Constantia" panose="02030602050306030303" pitchFamily="18" charset="0"/>
            </a:endParaRPr>
          </a:p>
          <a:p>
            <a:pPr marL="0" indent="0">
              <a:buClr>
                <a:srgbClr val="FF0000"/>
              </a:buClr>
              <a:buNone/>
            </a:pPr>
            <a:r>
              <a:rPr lang="en-US" sz="1500" b="1" dirty="0">
                <a:solidFill>
                  <a:srgbClr val="FF0000"/>
                </a:solidFill>
                <a:latin typeface="Constantia" panose="02030602050306030303" pitchFamily="18" charset="0"/>
              </a:rPr>
              <a:t>#1. </a:t>
            </a:r>
            <a:r>
              <a:rPr lang="en-US" sz="1500" dirty="0">
                <a:solidFill>
                  <a:schemeClr val="tx1"/>
                </a:solidFill>
                <a:latin typeface="Constantia" panose="02030602050306030303" pitchFamily="18" charset="0"/>
              </a:rPr>
              <a:t>Building and maintaining</a:t>
            </a:r>
            <a:r>
              <a:rPr lang="en-US" sz="1500" b="1" dirty="0">
                <a:solidFill>
                  <a:schemeClr val="tx1"/>
                </a:solidFill>
                <a:latin typeface="Constantia" panose="02030602050306030303" pitchFamily="18" charset="0"/>
              </a:rPr>
              <a:t> </a:t>
            </a:r>
            <a:r>
              <a:rPr lang="en-US" sz="1500" b="1" i="1" dirty="0">
                <a:solidFill>
                  <a:schemeClr val="tx1"/>
                </a:solidFill>
                <a:latin typeface="Constantia" panose="02030602050306030303" pitchFamily="18" charset="0"/>
              </a:rPr>
              <a:t>close relationships based on trust and respect with scientists</a:t>
            </a:r>
            <a:r>
              <a:rPr lang="en-US" sz="1500" dirty="0">
                <a:solidFill>
                  <a:schemeClr val="tx1"/>
                </a:solidFill>
                <a:latin typeface="Constantia" panose="02030602050306030303" pitchFamily="18" charset="0"/>
              </a:rPr>
              <a:t> and representatives of scientific institutions (e.g., press officers).</a:t>
            </a:r>
          </a:p>
          <a:p>
            <a:pPr marL="0" indent="0">
              <a:buClr>
                <a:srgbClr val="FF0000"/>
              </a:buClr>
              <a:buNone/>
            </a:pPr>
            <a:endParaRPr lang="en-US" sz="1500" dirty="0">
              <a:latin typeface="Constantia" panose="02030602050306030303" pitchFamily="18" charset="0"/>
            </a:endParaRPr>
          </a:p>
          <a:p>
            <a:pPr marL="0" indent="0">
              <a:buClr>
                <a:srgbClr val="FF0000"/>
              </a:buClr>
              <a:buNone/>
            </a:pPr>
            <a:r>
              <a:rPr lang="en-US" sz="1500" b="1" dirty="0">
                <a:solidFill>
                  <a:srgbClr val="FF0000"/>
                </a:solidFill>
                <a:latin typeface="Constantia" panose="02030602050306030303" pitchFamily="18" charset="0"/>
              </a:rPr>
              <a:t>#2. </a:t>
            </a:r>
            <a:r>
              <a:rPr lang="en-US" sz="1500" dirty="0">
                <a:solidFill>
                  <a:schemeClr val="tx1"/>
                </a:solidFill>
                <a:latin typeface="Constantia" panose="02030602050306030303" pitchFamily="18" charset="0"/>
              </a:rPr>
              <a:t>While working with a scientist</a:t>
            </a:r>
            <a:r>
              <a:rPr lang="en-US" sz="1500" b="1" dirty="0">
                <a:solidFill>
                  <a:schemeClr val="tx1"/>
                </a:solidFill>
                <a:latin typeface="Constantia" panose="02030602050306030303" pitchFamily="18" charset="0"/>
              </a:rPr>
              <a:t>, </a:t>
            </a:r>
            <a:r>
              <a:rPr lang="en-US" sz="1500" b="1" i="1" dirty="0">
                <a:solidFill>
                  <a:schemeClr val="tx1"/>
                </a:solidFill>
                <a:latin typeface="Constantia" panose="02030602050306030303" pitchFamily="18" charset="0"/>
              </a:rPr>
              <a:t>focus on common goals instead of differences</a:t>
            </a:r>
            <a:r>
              <a:rPr lang="en-US" sz="1500" dirty="0">
                <a:solidFill>
                  <a:schemeClr val="tx1"/>
                </a:solidFill>
                <a:latin typeface="Constantia" panose="02030602050306030303" pitchFamily="18" charset="0"/>
              </a:rPr>
              <a:t>. Being aware of all the differences between the two cultures and problems that can cause may help you to better overcome them.</a:t>
            </a:r>
          </a:p>
        </p:txBody>
      </p:sp>
      <p:pic>
        <p:nvPicPr>
          <p:cNvPr id="8" name="Picture 7">
            <a:extLst>
              <a:ext uri="{FF2B5EF4-FFF2-40B4-BE49-F238E27FC236}">
                <a16:creationId xmlns:a16="http://schemas.microsoft.com/office/drawing/2014/main" id="{B3991602-679B-9A4B-874B-285EB62D9A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4397" y="2386281"/>
            <a:ext cx="4514498" cy="1354349"/>
          </a:xfrm>
          <a:prstGeom prst="rect">
            <a:avLst/>
          </a:prstGeom>
          <a:effectLst/>
        </p:spPr>
      </p:pic>
      <p:sp>
        <p:nvSpPr>
          <p:cNvPr id="7" name="Rectangle 6">
            <a:extLst>
              <a:ext uri="{FF2B5EF4-FFF2-40B4-BE49-F238E27FC236}">
                <a16:creationId xmlns:a16="http://schemas.microsoft.com/office/drawing/2014/main" id="{507203D8-A325-D14D-ABC1-A0819E0AC79C}"/>
              </a:ext>
            </a:extLst>
          </p:cNvPr>
          <p:cNvSpPr/>
          <p:nvPr/>
        </p:nvSpPr>
        <p:spPr>
          <a:xfrm>
            <a:off x="6072011" y="699445"/>
            <a:ext cx="2531779" cy="784830"/>
          </a:xfrm>
          <a:prstGeom prst="rect">
            <a:avLst/>
          </a:prstGeom>
        </p:spPr>
        <p:txBody>
          <a:bodyPr wrap="square">
            <a:spAutoFit/>
          </a:bodyPr>
          <a:lstStyle/>
          <a:p>
            <a:pPr algn="r">
              <a:spcAft>
                <a:spcPts val="450"/>
              </a:spcAft>
            </a:pPr>
            <a:r>
              <a:rPr lang="en-US" sz="1500" b="1" dirty="0">
                <a:solidFill>
                  <a:srgbClr val="FF0000"/>
                </a:solidFill>
                <a:latin typeface="Constantia" panose="02030602050306030303" pitchFamily="18" charset="0"/>
              </a:rPr>
              <a:t>United in service for truth in the time of fake news and disinformation</a:t>
            </a:r>
          </a:p>
        </p:txBody>
      </p:sp>
      <p:pic>
        <p:nvPicPr>
          <p:cNvPr id="9" name="Picture 8">
            <a:extLst>
              <a:ext uri="{FF2B5EF4-FFF2-40B4-BE49-F238E27FC236}">
                <a16:creationId xmlns:a16="http://schemas.microsoft.com/office/drawing/2014/main" id="{D9E3F73B-4BD4-CE46-9829-E55EB14B82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32137" y="1394914"/>
            <a:ext cx="1676400" cy="561975"/>
          </a:xfrm>
          <a:prstGeom prst="rect">
            <a:avLst/>
          </a:prstGeom>
        </p:spPr>
      </p:pic>
      <p:sp>
        <p:nvSpPr>
          <p:cNvPr id="10" name="Rectangle 9">
            <a:extLst>
              <a:ext uri="{FF2B5EF4-FFF2-40B4-BE49-F238E27FC236}">
                <a16:creationId xmlns:a16="http://schemas.microsoft.com/office/drawing/2014/main" id="{AED97924-D2AB-DB41-BAC9-F571F39C209F}"/>
              </a:ext>
            </a:extLst>
          </p:cNvPr>
          <p:cNvSpPr/>
          <p:nvPr/>
        </p:nvSpPr>
        <p:spPr>
          <a:xfrm>
            <a:off x="4061191" y="3940358"/>
            <a:ext cx="4572000" cy="900246"/>
          </a:xfrm>
          <a:prstGeom prst="rect">
            <a:avLst/>
          </a:prstGeom>
        </p:spPr>
        <p:txBody>
          <a:bodyPr>
            <a:spAutoFit/>
          </a:bodyPr>
          <a:lstStyle/>
          <a:p>
            <a:pPr fontAlgn="base"/>
            <a:r>
              <a:rPr lang="en-US" sz="1050" dirty="0">
                <a:solidFill>
                  <a:srgbClr val="656565"/>
                </a:solidFill>
                <a:latin typeface="Constantia" panose="02030602050306030303" pitchFamily="18" charset="0"/>
              </a:rPr>
              <a:t>Full story by Daniel Colón-Ramos, Elliot Kirschner, Dan Rather accessible here: </a:t>
            </a:r>
            <a:r>
              <a:rPr lang="en-US" sz="1050" dirty="0">
                <a:solidFill>
                  <a:srgbClr val="656565"/>
                </a:solidFill>
                <a:latin typeface="Constantia" panose="02030602050306030303" pitchFamily="18" charset="0"/>
                <a:hlinkClick r:id="rId5"/>
              </a:rPr>
              <a:t>https://blogs.scientificamerican.com/observations/what-journalists-and-scientists-have-in-common/</a:t>
            </a:r>
            <a:r>
              <a:rPr lang="en-US" sz="1050" dirty="0">
                <a:solidFill>
                  <a:srgbClr val="656565"/>
                </a:solidFill>
                <a:latin typeface="Constantia" panose="02030602050306030303" pitchFamily="18" charset="0"/>
              </a:rPr>
              <a:t> </a:t>
            </a:r>
          </a:p>
          <a:p>
            <a:br>
              <a:rPr lang="en-US" sz="1050" dirty="0"/>
            </a:br>
            <a:endParaRPr lang="en-US" sz="1050" dirty="0"/>
          </a:p>
        </p:txBody>
      </p:sp>
    </p:spTree>
    <p:extLst>
      <p:ext uri="{BB962C8B-B14F-4D97-AF65-F5344CB8AC3E}">
        <p14:creationId xmlns:p14="http://schemas.microsoft.com/office/powerpoint/2010/main" val="102448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4BFD9-8F96-D94B-A1B1-77C5A3161C5E}"/>
              </a:ext>
            </a:extLst>
          </p:cNvPr>
          <p:cNvSpPr>
            <a:spLocks noGrp="1"/>
          </p:cNvSpPr>
          <p:nvPr>
            <p:ph type="title"/>
          </p:nvPr>
        </p:nvSpPr>
        <p:spPr/>
        <p:txBody>
          <a:bodyPr/>
          <a:lstStyle/>
          <a:p>
            <a:r>
              <a:rPr lang="en-US" b="1" dirty="0">
                <a:solidFill>
                  <a:srgbClr val="FF0000"/>
                </a:solidFill>
              </a:rPr>
              <a:t>2. </a:t>
            </a:r>
            <a:r>
              <a:rPr lang="en-US" b="1" dirty="0"/>
              <a:t>Science communication in the 21st century. Main actors and changing communication processes</a:t>
            </a:r>
          </a:p>
        </p:txBody>
      </p:sp>
      <p:sp>
        <p:nvSpPr>
          <p:cNvPr id="3" name="Slide Number Placeholder 2">
            <a:extLst>
              <a:ext uri="{FF2B5EF4-FFF2-40B4-BE49-F238E27FC236}">
                <a16:creationId xmlns:a16="http://schemas.microsoft.com/office/drawing/2014/main" id="{2BA8AB4F-D008-574A-9294-90CFC9DC8A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3</a:t>
            </a:fld>
            <a:endParaRPr lang="de"/>
          </a:p>
        </p:txBody>
      </p:sp>
    </p:spTree>
    <p:extLst>
      <p:ext uri="{BB962C8B-B14F-4D97-AF65-F5344CB8AC3E}">
        <p14:creationId xmlns:p14="http://schemas.microsoft.com/office/powerpoint/2010/main" val="170200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04AFC04-229A-E344-90E1-CE3F42D452E9}"/>
              </a:ext>
            </a:extLst>
          </p:cNvPr>
          <p:cNvSpPr txBox="1">
            <a:spLocks/>
          </p:cNvSpPr>
          <p:nvPr/>
        </p:nvSpPr>
        <p:spPr>
          <a:xfrm>
            <a:off x="486698" y="418338"/>
            <a:ext cx="2629121" cy="4478703"/>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FF0000"/>
              </a:buClr>
              <a:buNone/>
            </a:pPr>
            <a:r>
              <a:rPr lang="en-US" sz="1425" b="1" dirty="0">
                <a:solidFill>
                  <a:srgbClr val="FF0000"/>
                </a:solidFill>
                <a:latin typeface="Constantia" panose="02030602050306030303" pitchFamily="18" charset="0"/>
              </a:rPr>
              <a:t>#3. </a:t>
            </a:r>
            <a:r>
              <a:rPr lang="en-US" sz="1425" dirty="0">
                <a:latin typeface="Constantia" panose="02030602050306030303" pitchFamily="18" charset="0"/>
              </a:rPr>
              <a:t>Communicating science today often is about</a:t>
            </a:r>
            <a:r>
              <a:rPr lang="en-US" sz="1425" b="1" dirty="0">
                <a:latin typeface="Constantia" panose="02030602050306030303" pitchFamily="18" charset="0"/>
              </a:rPr>
              <a:t> </a:t>
            </a:r>
            <a:r>
              <a:rPr lang="en-US" sz="1425" b="1" i="1" dirty="0">
                <a:latin typeface="Constantia" panose="02030602050306030303" pitchFamily="18" charset="0"/>
              </a:rPr>
              <a:t>engaging public for common action</a:t>
            </a:r>
            <a:r>
              <a:rPr lang="en-US" sz="1425" b="1" dirty="0">
                <a:latin typeface="Constantia" panose="02030602050306030303" pitchFamily="18" charset="0"/>
              </a:rPr>
              <a:t>, </a:t>
            </a:r>
            <a:r>
              <a:rPr lang="en-US" sz="1425" dirty="0">
                <a:latin typeface="Constantia" panose="02030602050306030303" pitchFamily="18" charset="0"/>
              </a:rPr>
              <a:t>to reach that goal the knowledge about the audience is critical – how your audience feel about the topic (?); what do they know/don’t know (?); what are the myths or misconceptions (?). Always keep your audience close to yourself by traditional and new (technology assisted ways) – this is an important part of your work.</a:t>
            </a:r>
          </a:p>
          <a:p>
            <a:pPr marL="0">
              <a:buClr>
                <a:srgbClr val="FF0000"/>
              </a:buClr>
            </a:pPr>
            <a:endParaRPr lang="en-US" sz="1425" dirty="0">
              <a:latin typeface="Constantia" panose="02030602050306030303" pitchFamily="18" charset="0"/>
            </a:endParaRPr>
          </a:p>
          <a:p>
            <a:pPr marL="0" indent="0">
              <a:buClr>
                <a:srgbClr val="FF0000"/>
              </a:buClr>
              <a:buNone/>
            </a:pPr>
            <a:r>
              <a:rPr lang="en-US" sz="1425" b="1" dirty="0">
                <a:solidFill>
                  <a:srgbClr val="FF0000"/>
                </a:solidFill>
                <a:latin typeface="Constantia" panose="02030602050306030303" pitchFamily="18" charset="0"/>
              </a:rPr>
              <a:t>#4. </a:t>
            </a:r>
            <a:r>
              <a:rPr lang="en-US" sz="1425" b="1" i="1" dirty="0">
                <a:latin typeface="Constantia" panose="02030602050306030303" pitchFamily="18" charset="0"/>
              </a:rPr>
              <a:t>Social responsibility – is in the core of science journalism.</a:t>
            </a:r>
            <a:r>
              <a:rPr lang="en-US" sz="1425" dirty="0">
                <a:latin typeface="Constantia" panose="02030602050306030303" pitchFamily="18" charset="0"/>
              </a:rPr>
              <a:t> The true essence of journalism lies in the common good, therefore, caring for your audience is an indispensable requirement for the true science journalist, this includes making sure to work on better public science literacy as well as better public media literacy. </a:t>
            </a:r>
          </a:p>
          <a:p>
            <a:endParaRPr lang="en-US" sz="975" dirty="0"/>
          </a:p>
        </p:txBody>
      </p:sp>
      <p:pic>
        <p:nvPicPr>
          <p:cNvPr id="9" name="Picture 8">
            <a:extLst>
              <a:ext uri="{FF2B5EF4-FFF2-40B4-BE49-F238E27FC236}">
                <a16:creationId xmlns:a16="http://schemas.microsoft.com/office/drawing/2014/main" id="{668381C7-34C7-8642-8417-4157478892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43395" y="605695"/>
            <a:ext cx="4136501" cy="3929676"/>
          </a:xfrm>
          <a:prstGeom prst="rect">
            <a:avLst/>
          </a:prstGeom>
          <a:effectLst/>
        </p:spPr>
      </p:pic>
      <p:sp>
        <p:nvSpPr>
          <p:cNvPr id="10" name="Rectangle 9">
            <a:extLst>
              <a:ext uri="{FF2B5EF4-FFF2-40B4-BE49-F238E27FC236}">
                <a16:creationId xmlns:a16="http://schemas.microsoft.com/office/drawing/2014/main" id="{54BDC930-5679-8040-BE0A-E5850A1252C6}"/>
              </a:ext>
            </a:extLst>
          </p:cNvPr>
          <p:cNvSpPr/>
          <p:nvPr/>
        </p:nvSpPr>
        <p:spPr>
          <a:xfrm>
            <a:off x="4243395" y="4338887"/>
            <a:ext cx="4029068" cy="392967"/>
          </a:xfrm>
          <a:prstGeom prst="rect">
            <a:avLst/>
          </a:prstGeom>
          <a:solidFill>
            <a:srgbClr val="000000">
              <a:alpha val="50000"/>
            </a:srgbClr>
          </a:solidFill>
          <a:ln>
            <a:noFill/>
          </a:ln>
        </p:spPr>
        <p:txBody>
          <a:bodyPr wrap="square">
            <a:noAutofit/>
          </a:bodyPr>
          <a:lstStyle/>
          <a:p>
            <a:pPr algn="r">
              <a:spcAft>
                <a:spcPts val="450"/>
              </a:spcAft>
            </a:pPr>
            <a:r>
              <a:rPr lang="en-US" sz="975" b="1" dirty="0">
                <a:solidFill>
                  <a:srgbClr val="FFFFFF"/>
                </a:solidFill>
                <a:latin typeface="Constantia" panose="02030602050306030303" pitchFamily="18" charset="0"/>
              </a:rPr>
              <a:t>Pew Research Center: </a:t>
            </a:r>
            <a:r>
              <a:rPr lang="en-US" sz="975" dirty="0">
                <a:solidFill>
                  <a:srgbClr val="FFFFFF"/>
                </a:solidFill>
                <a:latin typeface="Constantia" panose="02030602050306030303" pitchFamily="18" charset="0"/>
                <a:hlinkClick r:id="rId4">
                  <a:extLst>
                    <a:ext uri="{A12FA001-AC4F-418D-AE19-62706E023703}">
                      <ahyp:hlinkClr xmlns:ahyp="http://schemas.microsoft.com/office/drawing/2018/hyperlinkcolor" val="tx"/>
                    </a:ext>
                  </a:extLst>
                </a:hlinkClick>
              </a:rPr>
              <a:t>https://www.journalism.org/2017/09/20/science-news-and-information-today/</a:t>
            </a:r>
            <a:r>
              <a:rPr lang="en-US" sz="975" dirty="0">
                <a:solidFill>
                  <a:srgbClr val="FFFFFF"/>
                </a:solidFill>
                <a:latin typeface="Constantia" panose="02030602050306030303" pitchFamily="18" charset="0"/>
              </a:rPr>
              <a:t>.</a:t>
            </a:r>
          </a:p>
        </p:txBody>
      </p:sp>
    </p:spTree>
    <p:extLst>
      <p:ext uri="{BB962C8B-B14F-4D97-AF65-F5344CB8AC3E}">
        <p14:creationId xmlns:p14="http://schemas.microsoft.com/office/powerpoint/2010/main" val="806226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5B9FA2-D3A9-C444-A50A-B97F1D7E562D}"/>
              </a:ext>
            </a:extLst>
          </p:cNvPr>
          <p:cNvSpPr>
            <a:spLocks noGrp="1"/>
          </p:cNvSpPr>
          <p:nvPr>
            <p:ph type="title"/>
          </p:nvPr>
        </p:nvSpPr>
        <p:spPr>
          <a:xfrm>
            <a:off x="630936" y="411480"/>
            <a:ext cx="2700645" cy="4073652"/>
          </a:xfrm>
        </p:spPr>
        <p:txBody>
          <a:bodyPr>
            <a:normAutofit/>
          </a:bodyPr>
          <a:lstStyle/>
          <a:p>
            <a:br>
              <a:rPr lang="en-GB" sz="2850" b="1" dirty="0">
                <a:latin typeface="Constantia" panose="02030602050306030303" pitchFamily="18" charset="0"/>
              </a:rPr>
            </a:br>
            <a:br>
              <a:rPr lang="en-GB" sz="2850" b="1" dirty="0">
                <a:latin typeface="Constantia" panose="02030602050306030303" pitchFamily="18" charset="0"/>
              </a:rPr>
            </a:br>
            <a:br>
              <a:rPr lang="en-GB" sz="2850" b="1" dirty="0">
                <a:latin typeface="Constantia" panose="02030602050306030303" pitchFamily="18" charset="0"/>
              </a:rPr>
            </a:br>
            <a:br>
              <a:rPr lang="en-GB" sz="2850" b="1" dirty="0">
                <a:latin typeface="Constantia" panose="02030602050306030303" pitchFamily="18" charset="0"/>
              </a:rPr>
            </a:br>
            <a:r>
              <a:rPr lang="en-GB" sz="2400" b="1" dirty="0">
                <a:latin typeface="Constantia" panose="02030602050306030303" pitchFamily="18" charset="0"/>
              </a:rPr>
              <a:t>Journalistic qualities and personal characteristics in science reporting</a:t>
            </a:r>
            <a:endParaRPr lang="en-US" sz="24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B9A02725-8843-FE46-9AA4-861125B992E7}"/>
              </a:ext>
            </a:extLst>
          </p:cNvPr>
          <p:cNvSpPr>
            <a:spLocks noGrp="1"/>
          </p:cNvSpPr>
          <p:nvPr>
            <p:ph idx="1"/>
          </p:nvPr>
        </p:nvSpPr>
        <p:spPr>
          <a:xfrm>
            <a:off x="3844814" y="414068"/>
            <a:ext cx="4668251" cy="4073652"/>
          </a:xfrm>
        </p:spPr>
        <p:txBody>
          <a:bodyPr anchor="ctr">
            <a:normAutofit/>
          </a:bodyPr>
          <a:lstStyle/>
          <a:p>
            <a:pPr marL="0" indent="0">
              <a:buClr>
                <a:srgbClr val="FF0000"/>
              </a:buClr>
              <a:buNone/>
            </a:pPr>
            <a:r>
              <a:rPr lang="en-US" sz="1400" b="1" dirty="0">
                <a:solidFill>
                  <a:srgbClr val="FF0000"/>
                </a:solidFill>
                <a:latin typeface="Constantia" panose="02030602050306030303" pitchFamily="18" charset="0"/>
              </a:rPr>
              <a:t>#1. </a:t>
            </a:r>
            <a:r>
              <a:rPr lang="en-US" sz="1400" dirty="0">
                <a:solidFill>
                  <a:schemeClr val="tx1"/>
                </a:solidFill>
                <a:latin typeface="Constantia" panose="02030602050306030303" pitchFamily="18" charset="0"/>
              </a:rPr>
              <a:t>Professional ethics is one of the most important qualities good journalist must follow: truthfulness and accuracy in reporting; the harm limitation principle; and the principle of independence are among those mostly valued principles of good journalists including science journalists. </a:t>
            </a:r>
          </a:p>
          <a:p>
            <a:pPr marL="0" indent="0">
              <a:buClr>
                <a:srgbClr val="FF0000"/>
              </a:buClr>
              <a:buNone/>
            </a:pPr>
            <a:r>
              <a:rPr lang="en-US" sz="1400" b="1" dirty="0">
                <a:solidFill>
                  <a:srgbClr val="FF0000"/>
                </a:solidFill>
                <a:latin typeface="Constantia" panose="02030602050306030303" pitchFamily="18" charset="0"/>
              </a:rPr>
              <a:t>#2. </a:t>
            </a:r>
            <a:r>
              <a:rPr lang="en-US" sz="1400" dirty="0">
                <a:solidFill>
                  <a:schemeClr val="tx1"/>
                </a:solidFill>
                <a:latin typeface="Constantia" panose="02030602050306030303" pitchFamily="18" charset="0"/>
              </a:rPr>
              <a:t>However, while working under increased pressure, which is often the case while dealing with topics related to risks, crisis, global change, etc., it can be challenging to follow the ethics. </a:t>
            </a:r>
            <a:r>
              <a:rPr lang="en-US" sz="1400" b="1" i="1" dirty="0">
                <a:solidFill>
                  <a:schemeClr val="tx1"/>
                </a:solidFill>
                <a:latin typeface="Constantia" panose="02030602050306030303" pitchFamily="18" charset="0"/>
              </a:rPr>
              <a:t>Being aware of such “moments of weakness” and preparing for them</a:t>
            </a:r>
            <a:r>
              <a:rPr lang="en-US" sz="1400" i="1" dirty="0">
                <a:solidFill>
                  <a:schemeClr val="tx1"/>
                </a:solidFill>
                <a:latin typeface="Constantia" panose="02030602050306030303" pitchFamily="18" charset="0"/>
              </a:rPr>
              <a:t>,</a:t>
            </a:r>
            <a:r>
              <a:rPr lang="en-US" sz="1400" dirty="0">
                <a:solidFill>
                  <a:schemeClr val="tx1"/>
                </a:solidFill>
                <a:latin typeface="Constantia" panose="02030602050306030303" pitchFamily="18" charset="0"/>
              </a:rPr>
              <a:t> would be the first step to take. </a:t>
            </a:r>
          </a:p>
          <a:p>
            <a:pPr marL="0" indent="0">
              <a:buClr>
                <a:srgbClr val="FF0000"/>
              </a:buClr>
              <a:buNone/>
            </a:pPr>
            <a:r>
              <a:rPr lang="en-US" sz="1400" b="1" dirty="0">
                <a:solidFill>
                  <a:srgbClr val="FF0000"/>
                </a:solidFill>
                <a:latin typeface="Constantia" panose="02030602050306030303" pitchFamily="18" charset="0"/>
              </a:rPr>
              <a:t>#3. </a:t>
            </a:r>
            <a:r>
              <a:rPr lang="en-US" sz="1400" dirty="0">
                <a:solidFill>
                  <a:schemeClr val="tx1"/>
                </a:solidFill>
                <a:latin typeface="Constantia" panose="02030602050306030303" pitchFamily="18" charset="0"/>
              </a:rPr>
              <a:t>And of course, you will make mistakes, if so, </a:t>
            </a:r>
            <a:r>
              <a:rPr lang="en-US" sz="1400" b="1" i="1" dirty="0">
                <a:solidFill>
                  <a:schemeClr val="tx1"/>
                </a:solidFill>
                <a:latin typeface="Constantia" panose="02030602050306030303" pitchFamily="18" charset="0"/>
              </a:rPr>
              <a:t>- acknowledge your mistakes, inform your audience about them, learn from them and move on</a:t>
            </a:r>
            <a:r>
              <a:rPr lang="en-US" sz="1400" i="1" dirty="0">
                <a:solidFill>
                  <a:schemeClr val="tx1"/>
                </a:solidFill>
                <a:latin typeface="Constantia" panose="02030602050306030303" pitchFamily="18" charset="0"/>
              </a:rPr>
              <a:t>.</a:t>
            </a:r>
            <a:r>
              <a:rPr lang="en-US" sz="1400" dirty="0">
                <a:solidFill>
                  <a:schemeClr val="tx1"/>
                </a:solidFill>
                <a:latin typeface="Constantia" panose="02030602050306030303" pitchFamily="18" charset="0"/>
              </a:rPr>
              <a:t>   </a:t>
            </a:r>
          </a:p>
        </p:txBody>
      </p:sp>
    </p:spTree>
    <p:extLst>
      <p:ext uri="{BB962C8B-B14F-4D97-AF65-F5344CB8AC3E}">
        <p14:creationId xmlns:p14="http://schemas.microsoft.com/office/powerpoint/2010/main" val="4000859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E8B44A-FB3D-FD44-B5B9-B2D128DC9306}"/>
              </a:ext>
            </a:extLst>
          </p:cNvPr>
          <p:cNvSpPr>
            <a:spLocks noGrp="1"/>
          </p:cNvSpPr>
          <p:nvPr>
            <p:ph idx="1"/>
          </p:nvPr>
        </p:nvSpPr>
        <p:spPr>
          <a:xfrm>
            <a:off x="628650" y="385763"/>
            <a:ext cx="3943350" cy="4246960"/>
          </a:xfrm>
        </p:spPr>
        <p:txBody>
          <a:bodyPr>
            <a:normAutofit lnSpcReduction="10000"/>
          </a:bodyPr>
          <a:lstStyle/>
          <a:p>
            <a:pPr marL="0" indent="0">
              <a:buClr>
                <a:srgbClr val="FF0000"/>
              </a:buClr>
              <a:buNone/>
            </a:pPr>
            <a:r>
              <a:rPr lang="en-US" b="1" dirty="0">
                <a:solidFill>
                  <a:srgbClr val="FF0000"/>
                </a:solidFill>
                <a:latin typeface="Constantia" panose="02030602050306030303" pitchFamily="18" charset="0"/>
              </a:rPr>
              <a:t>#4. </a:t>
            </a:r>
            <a:r>
              <a:rPr lang="en-US" b="1" i="1" dirty="0">
                <a:solidFill>
                  <a:schemeClr val="tx1"/>
                </a:solidFill>
                <a:latin typeface="Constantia" panose="02030602050306030303" pitchFamily="18" charset="0"/>
              </a:rPr>
              <a:t>Attitudes, growth mindset, commitment and passion</a:t>
            </a:r>
            <a:r>
              <a:rPr lang="en-US" dirty="0">
                <a:solidFill>
                  <a:schemeClr val="tx1"/>
                </a:solidFill>
                <a:latin typeface="Constantia" panose="02030602050306030303" pitchFamily="18" charset="0"/>
              </a:rPr>
              <a:t> might be more important in the daily work of science journalism than compared to formal education in science or communication. </a:t>
            </a:r>
          </a:p>
          <a:p>
            <a:pPr marL="0" indent="0">
              <a:buClr>
                <a:srgbClr val="FF0000"/>
              </a:buClr>
              <a:buNone/>
            </a:pPr>
            <a:endParaRPr lang="en-US" dirty="0">
              <a:latin typeface="Constantia" panose="02030602050306030303" pitchFamily="18" charset="0"/>
            </a:endParaRPr>
          </a:p>
          <a:p>
            <a:pPr marL="0" indent="0">
              <a:buClr>
                <a:srgbClr val="FF0000"/>
              </a:buClr>
              <a:buNone/>
            </a:pPr>
            <a:r>
              <a:rPr lang="en-US" b="1" dirty="0">
                <a:solidFill>
                  <a:srgbClr val="FF0000"/>
                </a:solidFill>
                <a:latin typeface="Constantia" panose="02030602050306030303" pitchFamily="18" charset="0"/>
              </a:rPr>
              <a:t>#5. </a:t>
            </a:r>
            <a:r>
              <a:rPr lang="en-US" dirty="0">
                <a:solidFill>
                  <a:schemeClr val="tx1"/>
                </a:solidFill>
                <a:latin typeface="Constantia" panose="02030602050306030303" pitchFamily="18" charset="0"/>
              </a:rPr>
              <a:t>In this rapidly changing environment it is essential to </a:t>
            </a:r>
            <a:r>
              <a:rPr lang="en-US" b="1" i="1" dirty="0">
                <a:solidFill>
                  <a:schemeClr val="tx1"/>
                </a:solidFill>
                <a:latin typeface="Constantia" panose="02030602050306030303" pitchFamily="18" charset="0"/>
              </a:rPr>
              <a:t>never stop learning and growing.</a:t>
            </a:r>
            <a:r>
              <a:rPr lang="en-US" dirty="0">
                <a:solidFill>
                  <a:schemeClr val="tx1"/>
                </a:solidFill>
                <a:latin typeface="Constantia" panose="02030602050306030303" pitchFamily="18" charset="0"/>
              </a:rPr>
              <a:t> And this is not a difficult task, as there are plenty of different platforms to </a:t>
            </a:r>
            <a:r>
              <a:rPr lang="lt-LT" dirty="0" err="1">
                <a:solidFill>
                  <a:schemeClr val="tx1"/>
                </a:solidFill>
                <a:latin typeface="Constantia" panose="02030602050306030303" pitchFamily="18" charset="0"/>
              </a:rPr>
              <a:t>update</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your</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knowledge</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or</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learn</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something</a:t>
            </a:r>
            <a:r>
              <a:rPr lang="lt-LT" dirty="0">
                <a:solidFill>
                  <a:schemeClr val="tx1"/>
                </a:solidFill>
                <a:latin typeface="Constantia" panose="02030602050306030303" pitchFamily="18" charset="0"/>
              </a:rPr>
              <a:t> </a:t>
            </a:r>
            <a:r>
              <a:rPr lang="lt-LT" dirty="0" err="1">
                <a:solidFill>
                  <a:schemeClr val="tx1"/>
                </a:solidFill>
                <a:latin typeface="Constantia" panose="02030602050306030303" pitchFamily="18" charset="0"/>
              </a:rPr>
              <a:t>new</a:t>
            </a:r>
            <a:r>
              <a:rPr lang="lt-LT" dirty="0">
                <a:solidFill>
                  <a:schemeClr val="tx1"/>
                </a:solidFill>
                <a:latin typeface="Constantia" panose="02030602050306030303" pitchFamily="18" charset="0"/>
              </a:rPr>
              <a:t>.</a:t>
            </a:r>
            <a:r>
              <a:rPr lang="en-US" b="1" dirty="0">
                <a:solidFill>
                  <a:schemeClr val="tx1"/>
                </a:solidFill>
                <a:latin typeface="Constantia" panose="02030602050306030303" pitchFamily="18" charset="0"/>
              </a:rPr>
              <a:t>   </a:t>
            </a:r>
            <a:endParaRPr lang="en-US" dirty="0">
              <a:solidFill>
                <a:schemeClr val="tx1"/>
              </a:solidFill>
              <a:latin typeface="Constantia" panose="02030602050306030303" pitchFamily="18" charset="0"/>
            </a:endParaRP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1F069643-48C5-594D-8D98-BC0E1D278DAE}"/>
              </a:ext>
            </a:extLst>
          </p:cNvPr>
          <p:cNvPicPr>
            <a:picLocks noChangeAspect="1"/>
          </p:cNvPicPr>
          <p:nvPr/>
        </p:nvPicPr>
        <p:blipFill>
          <a:blip r:embed="rId2"/>
          <a:stretch>
            <a:fillRect/>
          </a:stretch>
        </p:blipFill>
        <p:spPr>
          <a:xfrm>
            <a:off x="4918469" y="312574"/>
            <a:ext cx="3774606" cy="465535"/>
          </a:xfrm>
          <a:prstGeom prst="rect">
            <a:avLst/>
          </a:prstGeom>
        </p:spPr>
      </p:pic>
      <p:sp>
        <p:nvSpPr>
          <p:cNvPr id="6" name="Rectangle 5">
            <a:extLst>
              <a:ext uri="{FF2B5EF4-FFF2-40B4-BE49-F238E27FC236}">
                <a16:creationId xmlns:a16="http://schemas.microsoft.com/office/drawing/2014/main" id="{DC1C3E3C-98FF-7D43-AE74-DF206FE4391A}"/>
              </a:ext>
            </a:extLst>
          </p:cNvPr>
          <p:cNvSpPr/>
          <p:nvPr/>
        </p:nvSpPr>
        <p:spPr>
          <a:xfrm>
            <a:off x="4843462" y="860463"/>
            <a:ext cx="4157663" cy="784830"/>
          </a:xfrm>
          <a:prstGeom prst="rect">
            <a:avLst/>
          </a:prstGeom>
        </p:spPr>
        <p:txBody>
          <a:bodyPr wrap="square">
            <a:spAutoFit/>
          </a:bodyPr>
          <a:lstStyle/>
          <a:p>
            <a:pPr algn="just"/>
            <a:r>
              <a:rPr lang="en-US" sz="900" dirty="0">
                <a:latin typeface="Constantia" panose="02030602050306030303" pitchFamily="18" charset="0"/>
                <a:ea typeface="Times New Roman" panose="02020603050405020304" pitchFamily="18" charset="0"/>
              </a:rPr>
              <a:t>Holds its annual journalism workshops in conjunction with the Council for the Advancement of Science Writing (CASW), a fifty-year-old educational organization started by science journalists to improve the quality of science information reaching the public.</a:t>
            </a:r>
          </a:p>
          <a:p>
            <a:pPr algn="just"/>
            <a:r>
              <a:rPr lang="en-US" sz="900" dirty="0">
                <a:latin typeface="Constantia" panose="02030602050306030303" pitchFamily="18" charset="0"/>
                <a:ea typeface="Times New Roman" panose="02020603050405020304" pitchFamily="18" charset="0"/>
              </a:rPr>
              <a:t> </a:t>
            </a:r>
            <a:r>
              <a:rPr lang="en-US" sz="900" u="sng" dirty="0">
                <a:latin typeface="Constantia" panose="02030602050306030303" pitchFamily="18" charset="0"/>
                <a:hlinkClick r:id="rId3"/>
              </a:rPr>
              <a:t>https://www.nasw.org/</a:t>
            </a:r>
            <a:r>
              <a:rPr lang="en-US" sz="900" dirty="0">
                <a:latin typeface="Constantia" panose="02030602050306030303" pitchFamily="18" charset="0"/>
              </a:rPr>
              <a:t> </a:t>
            </a:r>
            <a:endParaRPr lang="en-US" sz="900" dirty="0">
              <a:latin typeface="Constantia" panose="02030602050306030303" pitchFamily="18" charset="0"/>
              <a:ea typeface="Times New Roman" panose="02020603050405020304" pitchFamily="18" charset="0"/>
            </a:endParaRPr>
          </a:p>
        </p:txBody>
      </p:sp>
      <p:pic>
        <p:nvPicPr>
          <p:cNvPr id="8" name="Picture 7" descr="Logo&#10;&#10;Description automatically generated">
            <a:extLst>
              <a:ext uri="{FF2B5EF4-FFF2-40B4-BE49-F238E27FC236}">
                <a16:creationId xmlns:a16="http://schemas.microsoft.com/office/drawing/2014/main" id="{85529648-B7AE-454C-A33B-3DEBCD05DA4C}"/>
              </a:ext>
            </a:extLst>
          </p:cNvPr>
          <p:cNvPicPr>
            <a:picLocks noChangeAspect="1"/>
          </p:cNvPicPr>
          <p:nvPr/>
        </p:nvPicPr>
        <p:blipFill>
          <a:blip r:embed="rId4"/>
          <a:stretch>
            <a:fillRect/>
          </a:stretch>
        </p:blipFill>
        <p:spPr>
          <a:xfrm>
            <a:off x="4864893" y="1672415"/>
            <a:ext cx="4157662" cy="977051"/>
          </a:xfrm>
          <a:prstGeom prst="rect">
            <a:avLst/>
          </a:prstGeom>
        </p:spPr>
      </p:pic>
      <p:sp>
        <p:nvSpPr>
          <p:cNvPr id="9" name="Rectangle 1">
            <a:extLst>
              <a:ext uri="{FF2B5EF4-FFF2-40B4-BE49-F238E27FC236}">
                <a16:creationId xmlns:a16="http://schemas.microsoft.com/office/drawing/2014/main" id="{1CB62840-6D90-674B-BE8E-950786D914DD}"/>
              </a:ext>
            </a:extLst>
          </p:cNvPr>
          <p:cNvSpPr>
            <a:spLocks noChangeArrowheads="1"/>
          </p:cNvSpPr>
          <p:nvPr/>
        </p:nvSpPr>
        <p:spPr bwMode="auto">
          <a:xfrm>
            <a:off x="4843463" y="2603300"/>
            <a:ext cx="4157662"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buClrTx/>
            </a:pPr>
            <a:r>
              <a:rPr lang="en-US" altLang="en-US" sz="900" dirty="0">
                <a:solidFill>
                  <a:schemeClr val="tx1"/>
                </a:solidFill>
                <a:latin typeface="Constantia" panose="02030602050306030303" pitchFamily="18" charset="0"/>
                <a:ea typeface="Times New Roman" panose="02020603050405020304" pitchFamily="18" charset="0"/>
              </a:rPr>
              <a:t>The Ethical Journalism Network brings together news on media ethics, </a:t>
            </a:r>
            <a:r>
              <a:rPr lang="en-US" altLang="en-US" sz="900" dirty="0">
                <a:latin typeface="Constantia" panose="02030602050306030303" pitchFamily="18" charset="0"/>
                <a:ea typeface="Times New Roman" panose="02020603050405020304" pitchFamily="18" charset="0"/>
              </a:rPr>
              <a:t>self-regulation, media literacy, corruption, hate speech and accountable journalism from around the world.</a:t>
            </a:r>
            <a:endParaRPr lang="en-US" altLang="en-US" sz="900" dirty="0">
              <a:solidFill>
                <a:srgbClr val="008080"/>
              </a:solidFill>
              <a:latin typeface="Constantia" panose="02030602050306030303" pitchFamily="18" charset="0"/>
              <a:ea typeface="Times New Roman" panose="02020603050405020304" pitchFamily="18" charset="0"/>
              <a:hlinkClick r:id="rId5"/>
            </a:endParaRPr>
          </a:p>
          <a:p>
            <a:pPr algn="just" defTabSz="685800" eaLnBrk="0" fontAlgn="base" hangingPunct="0">
              <a:spcBef>
                <a:spcPct val="0"/>
              </a:spcBef>
              <a:spcAft>
                <a:spcPct val="0"/>
              </a:spcAft>
              <a:buClrTx/>
            </a:pPr>
            <a:r>
              <a:rPr lang="en-US" altLang="en-US" sz="900" dirty="0">
                <a:solidFill>
                  <a:srgbClr val="008080"/>
                </a:solidFill>
                <a:latin typeface="Constantia" panose="02030602050306030303" pitchFamily="18" charset="0"/>
                <a:ea typeface="Times New Roman" panose="02020603050405020304" pitchFamily="18" charset="0"/>
                <a:hlinkClick r:id="rId5"/>
              </a:rPr>
              <a:t>https://ethicaljournalismnetwork.org/</a:t>
            </a:r>
            <a:r>
              <a:rPr lang="en-US" altLang="en-US" sz="900" dirty="0">
                <a:solidFill>
                  <a:srgbClr val="008080"/>
                </a:solidFill>
                <a:latin typeface="Constantia" panose="02030602050306030303" pitchFamily="18" charset="0"/>
                <a:ea typeface="Times New Roman" panose="02020603050405020304" pitchFamily="18" charset="0"/>
              </a:rPr>
              <a:t> </a:t>
            </a:r>
            <a:endParaRPr lang="en-US" altLang="en-US" sz="900" dirty="0">
              <a:solidFill>
                <a:schemeClr val="tx1"/>
              </a:solidFill>
              <a:latin typeface="Constantia" panose="02030602050306030303" pitchFamily="18" charset="0"/>
            </a:endParaRPr>
          </a:p>
        </p:txBody>
      </p:sp>
      <p:pic>
        <p:nvPicPr>
          <p:cNvPr id="11" name="Picture 10" descr="Text, logo&#10;&#10;Description automatically generated">
            <a:extLst>
              <a:ext uri="{FF2B5EF4-FFF2-40B4-BE49-F238E27FC236}">
                <a16:creationId xmlns:a16="http://schemas.microsoft.com/office/drawing/2014/main" id="{79D76D42-56A0-554F-8C3D-38B05FFC29C4}"/>
              </a:ext>
            </a:extLst>
          </p:cNvPr>
          <p:cNvPicPr>
            <a:picLocks noChangeAspect="1"/>
          </p:cNvPicPr>
          <p:nvPr/>
        </p:nvPicPr>
        <p:blipFill>
          <a:blip r:embed="rId6"/>
          <a:stretch>
            <a:fillRect/>
          </a:stretch>
        </p:blipFill>
        <p:spPr>
          <a:xfrm>
            <a:off x="6943723" y="3378470"/>
            <a:ext cx="2117990" cy="1079231"/>
          </a:xfrm>
          <a:prstGeom prst="rect">
            <a:avLst/>
          </a:prstGeom>
        </p:spPr>
      </p:pic>
      <p:sp>
        <p:nvSpPr>
          <p:cNvPr id="12" name="Rectangle 11">
            <a:extLst>
              <a:ext uri="{FF2B5EF4-FFF2-40B4-BE49-F238E27FC236}">
                <a16:creationId xmlns:a16="http://schemas.microsoft.com/office/drawing/2014/main" id="{0B125D17-4721-4640-816C-E08A2B177DCA}"/>
              </a:ext>
            </a:extLst>
          </p:cNvPr>
          <p:cNvSpPr/>
          <p:nvPr/>
        </p:nvSpPr>
        <p:spPr>
          <a:xfrm>
            <a:off x="4843463" y="3367755"/>
            <a:ext cx="2041247" cy="1338828"/>
          </a:xfrm>
          <a:prstGeom prst="rect">
            <a:avLst/>
          </a:prstGeom>
        </p:spPr>
        <p:txBody>
          <a:bodyPr wrap="square">
            <a:spAutoFit/>
          </a:bodyPr>
          <a:lstStyle/>
          <a:p>
            <a:pPr algn="just"/>
            <a:r>
              <a:rPr lang="en-US" sz="900" spc="15" dirty="0">
                <a:latin typeface="Constantia" panose="02030602050306030303" pitchFamily="18" charset="0"/>
                <a:ea typeface="Times New Roman" panose="02020603050405020304" pitchFamily="18" charset="0"/>
              </a:rPr>
              <a:t>The Knight Science Journalism Program at MIT seeks to advance science journalism in the public interest by nurturing and enhancing the ability of journalists to accurately and thoughtfully illuminate science and its intersection with human culture.</a:t>
            </a:r>
            <a:r>
              <a:rPr lang="en-US" sz="900" dirty="0">
                <a:latin typeface="Constantia" panose="02030602050306030303" pitchFamily="18" charset="0"/>
                <a:ea typeface="Times New Roman" panose="02020603050405020304" pitchFamily="18" charset="0"/>
              </a:rPr>
              <a:t> </a:t>
            </a:r>
          </a:p>
          <a:p>
            <a:r>
              <a:rPr lang="en-US" sz="900" u="sng" dirty="0">
                <a:solidFill>
                  <a:srgbClr val="0000FF"/>
                </a:solidFill>
                <a:latin typeface="Constantia" panose="02030602050306030303" pitchFamily="18" charset="0"/>
                <a:ea typeface="Times New Roman" panose="02020603050405020304" pitchFamily="18" charset="0"/>
                <a:hlinkClick r:id="rId7"/>
              </a:rPr>
              <a:t>https://ksj.mit.edu/</a:t>
            </a:r>
            <a:r>
              <a:rPr lang="en-US" sz="900" dirty="0">
                <a:latin typeface="Constantia" panose="02030602050306030303" pitchFamily="18" charset="0"/>
                <a:ea typeface="Times New Roman" panose="02020603050405020304" pitchFamily="18" charset="0"/>
              </a:rPr>
              <a:t> </a:t>
            </a:r>
            <a:endParaRPr lang="en-US" sz="900" dirty="0">
              <a:latin typeface="Constantia" panose="02030602050306030303" pitchFamily="18" charset="0"/>
            </a:endParaRPr>
          </a:p>
        </p:txBody>
      </p:sp>
    </p:spTree>
    <p:extLst>
      <p:ext uri="{BB962C8B-B14F-4D97-AF65-F5344CB8AC3E}">
        <p14:creationId xmlns:p14="http://schemas.microsoft.com/office/powerpoint/2010/main" val="321995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4CB2-43D6-EA44-BF15-38E0594B699D}"/>
              </a:ext>
            </a:extLst>
          </p:cNvPr>
          <p:cNvSpPr>
            <a:spLocks noGrp="1"/>
          </p:cNvSpPr>
          <p:nvPr>
            <p:ph type="title"/>
          </p:nvPr>
        </p:nvSpPr>
        <p:spPr>
          <a:xfrm>
            <a:off x="630936" y="411480"/>
            <a:ext cx="2700645" cy="4073652"/>
          </a:xfrm>
        </p:spPr>
        <p:txBody>
          <a:bodyPr>
            <a:normAutofit/>
          </a:bodyPr>
          <a:lstStyle/>
          <a:p>
            <a:br>
              <a:rPr lang="en-GB" sz="3450" b="1" dirty="0">
                <a:latin typeface="Constantia" panose="02030602050306030303" pitchFamily="18" charset="0"/>
              </a:rPr>
            </a:br>
            <a:br>
              <a:rPr lang="en-GB" sz="3450" b="1" dirty="0">
                <a:latin typeface="Constantia" panose="02030602050306030303" pitchFamily="18" charset="0"/>
              </a:rPr>
            </a:br>
            <a:br>
              <a:rPr lang="en-GB" sz="3450" b="1" dirty="0">
                <a:latin typeface="Constantia" panose="02030602050306030303" pitchFamily="18" charset="0"/>
              </a:rPr>
            </a:br>
            <a:br>
              <a:rPr lang="en-GB" sz="3450" b="1" dirty="0">
                <a:latin typeface="Constantia" panose="02030602050306030303" pitchFamily="18" charset="0"/>
              </a:rPr>
            </a:br>
            <a:br>
              <a:rPr lang="en-GB" sz="3450" b="1" dirty="0">
                <a:latin typeface="Constantia" panose="02030602050306030303" pitchFamily="18" charset="0"/>
              </a:rPr>
            </a:br>
            <a:r>
              <a:rPr lang="en-GB" sz="2400" b="1" dirty="0">
                <a:latin typeface="Constantia" panose="02030602050306030303" pitchFamily="18" charset="0"/>
              </a:rPr>
              <a:t>Covering science in times of change and crisis</a:t>
            </a:r>
            <a:endParaRPr lang="en-US" sz="2400" dirty="0">
              <a:latin typeface="Constantia" panose="02030602050306030303" pitchFamily="18" charset="0"/>
            </a:endParaRPr>
          </a:p>
        </p:txBody>
      </p:sp>
      <p:sp>
        <p:nvSpPr>
          <p:cNvPr id="3" name="Content Placeholder 2">
            <a:extLst>
              <a:ext uri="{FF2B5EF4-FFF2-40B4-BE49-F238E27FC236}">
                <a16:creationId xmlns:a16="http://schemas.microsoft.com/office/drawing/2014/main" id="{9830961C-77AF-D249-B8D2-C2D0C8371EF6}"/>
              </a:ext>
            </a:extLst>
          </p:cNvPr>
          <p:cNvSpPr>
            <a:spLocks noGrp="1"/>
          </p:cNvSpPr>
          <p:nvPr>
            <p:ph idx="1"/>
          </p:nvPr>
        </p:nvSpPr>
        <p:spPr>
          <a:xfrm>
            <a:off x="3844814" y="414068"/>
            <a:ext cx="4917523" cy="4340812"/>
          </a:xfrm>
        </p:spPr>
        <p:txBody>
          <a:bodyPr anchor="ctr">
            <a:normAutofit/>
          </a:bodyPr>
          <a:lstStyle/>
          <a:p>
            <a:pPr marL="0" indent="0">
              <a:buNone/>
            </a:pPr>
            <a:r>
              <a:rPr lang="en-GB" sz="1650" b="1" dirty="0">
                <a:solidFill>
                  <a:srgbClr val="FF0000"/>
                </a:solidFill>
                <a:latin typeface="Constantia" panose="02030602050306030303" pitchFamily="18" charset="0"/>
              </a:rPr>
              <a:t>#1. </a:t>
            </a:r>
            <a:r>
              <a:rPr lang="en-GB" sz="1650" dirty="0">
                <a:solidFill>
                  <a:schemeClr val="tx1"/>
                </a:solidFill>
                <a:latin typeface="Constantia" panose="02030602050306030303" pitchFamily="18" charset="0"/>
              </a:rPr>
              <a:t>Pandemic had a strong impact on </a:t>
            </a:r>
            <a:r>
              <a:rPr lang="en-GB" sz="1650" b="1" i="1" dirty="0">
                <a:solidFill>
                  <a:schemeClr val="tx1"/>
                </a:solidFill>
                <a:latin typeface="Constantia" panose="02030602050306030303" pitchFamily="18" charset="0"/>
              </a:rPr>
              <a:t>journalists’ agendas by shifting the focus towards COVID-19</a:t>
            </a:r>
            <a:r>
              <a:rPr lang="en-GB" sz="1650" dirty="0">
                <a:solidFill>
                  <a:schemeClr val="tx1"/>
                </a:solidFill>
                <a:latin typeface="Constantia" panose="02030602050306030303" pitchFamily="18" charset="0"/>
              </a:rPr>
              <a:t> issues and often ignoring other topics. </a:t>
            </a:r>
          </a:p>
          <a:p>
            <a:pPr marL="0" indent="0">
              <a:buNone/>
            </a:pPr>
            <a:endParaRPr lang="en-GB" sz="1650" dirty="0">
              <a:solidFill>
                <a:schemeClr val="tx1"/>
              </a:solidFill>
              <a:latin typeface="Constantia" panose="02030602050306030303" pitchFamily="18" charset="0"/>
            </a:endParaRPr>
          </a:p>
          <a:p>
            <a:pPr marL="0" indent="0">
              <a:buNone/>
            </a:pPr>
            <a:r>
              <a:rPr lang="en-GB" sz="1650" dirty="0">
                <a:solidFill>
                  <a:schemeClr val="tx1"/>
                </a:solidFill>
                <a:latin typeface="Constantia" panose="02030602050306030303" pitchFamily="18" charset="0"/>
              </a:rPr>
              <a:t>While crisis related information indeed is important, other issues, corresponding public interest should not be left aside and should be included into the coverage by ensuring balanced agenda. </a:t>
            </a:r>
          </a:p>
          <a:p>
            <a:pPr marL="0" indent="0">
              <a:buNone/>
            </a:pPr>
            <a:endParaRPr lang="en-GB" sz="1650" dirty="0">
              <a:solidFill>
                <a:schemeClr val="tx1"/>
              </a:solidFill>
              <a:latin typeface="Constantia" panose="02030602050306030303" pitchFamily="18" charset="0"/>
            </a:endParaRPr>
          </a:p>
          <a:p>
            <a:pPr marL="0" indent="0">
              <a:buNone/>
            </a:pPr>
            <a:r>
              <a:rPr lang="en-GB" sz="1650" dirty="0">
                <a:solidFill>
                  <a:schemeClr val="tx1"/>
                </a:solidFill>
                <a:latin typeface="Constantia" panose="02030602050306030303" pitchFamily="18" charset="0"/>
              </a:rPr>
              <a:t>Furthermore, it is also essential to </a:t>
            </a:r>
            <a:r>
              <a:rPr lang="en-GB" sz="1650" b="1" i="1" dirty="0">
                <a:solidFill>
                  <a:schemeClr val="tx1"/>
                </a:solidFill>
                <a:latin typeface="Constantia" panose="02030602050306030303" pitchFamily="18" charset="0"/>
              </a:rPr>
              <a:t>choose quality over quantity</a:t>
            </a:r>
            <a:r>
              <a:rPr lang="en-GB" sz="1650" dirty="0">
                <a:solidFill>
                  <a:schemeClr val="tx1"/>
                </a:solidFill>
                <a:latin typeface="Constantia" panose="02030602050306030303" pitchFamily="18" charset="0"/>
              </a:rPr>
              <a:t> while reporting long lasting crisis news.</a:t>
            </a:r>
            <a:endParaRPr lang="en-US" sz="1650" dirty="0">
              <a:solidFill>
                <a:schemeClr val="tx1"/>
              </a:solidFill>
              <a:latin typeface="Constantia" panose="02030602050306030303" pitchFamily="18" charset="0"/>
            </a:endParaRPr>
          </a:p>
          <a:p>
            <a:pPr marL="0" indent="0">
              <a:buNone/>
            </a:pPr>
            <a:endParaRPr lang="en-US" sz="1650" dirty="0">
              <a:latin typeface="Constantia" panose="02030602050306030303" pitchFamily="18" charset="0"/>
            </a:endParaRPr>
          </a:p>
        </p:txBody>
      </p:sp>
    </p:spTree>
    <p:extLst>
      <p:ext uri="{BB962C8B-B14F-4D97-AF65-F5344CB8AC3E}">
        <p14:creationId xmlns:p14="http://schemas.microsoft.com/office/powerpoint/2010/main" val="4152801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A63DB1-5ADB-2440-9F62-4812B32D121A}"/>
              </a:ext>
            </a:extLst>
          </p:cNvPr>
          <p:cNvSpPr>
            <a:spLocks noGrp="1"/>
          </p:cNvSpPr>
          <p:nvPr>
            <p:ph idx="1"/>
          </p:nvPr>
        </p:nvSpPr>
        <p:spPr>
          <a:xfrm>
            <a:off x="617408" y="312412"/>
            <a:ext cx="3845914" cy="4589372"/>
          </a:xfrm>
        </p:spPr>
        <p:txBody>
          <a:bodyPr>
            <a:normAutofit fontScale="77500" lnSpcReduction="20000"/>
          </a:bodyPr>
          <a:lstStyle/>
          <a:p>
            <a:pPr marL="0" indent="0">
              <a:buNone/>
            </a:pPr>
            <a:r>
              <a:rPr lang="en-GB" dirty="0">
                <a:solidFill>
                  <a:srgbClr val="FF0000"/>
                </a:solidFill>
                <a:latin typeface="Constantia" panose="02030602050306030303" pitchFamily="18" charset="0"/>
              </a:rPr>
              <a:t>#2. </a:t>
            </a:r>
            <a:r>
              <a:rPr lang="en-GB" b="1" dirty="0">
                <a:solidFill>
                  <a:schemeClr val="tx1"/>
                </a:solidFill>
                <a:latin typeface="Constantia" panose="02030602050306030303" pitchFamily="18" charset="0"/>
              </a:rPr>
              <a:t>Working on highly uncertain scientific topics is never an easy task. </a:t>
            </a:r>
          </a:p>
          <a:p>
            <a:pPr lvl="1">
              <a:buClr>
                <a:srgbClr val="FF0000"/>
              </a:buClr>
            </a:pPr>
            <a:r>
              <a:rPr lang="en-GB" dirty="0">
                <a:solidFill>
                  <a:schemeClr val="tx1"/>
                </a:solidFill>
                <a:latin typeface="Constantia" panose="02030602050306030303" pitchFamily="18" charset="0"/>
              </a:rPr>
              <a:t>...increasing speed of science making and communicating indeed raises questions about the quality and trust.</a:t>
            </a:r>
          </a:p>
          <a:p>
            <a:pPr lvl="1">
              <a:buClr>
                <a:srgbClr val="FF0000"/>
              </a:buClr>
            </a:pPr>
            <a:r>
              <a:rPr lang="en-GB" dirty="0">
                <a:solidFill>
                  <a:schemeClr val="tx1"/>
                </a:solidFill>
                <a:latin typeface="Constantia" panose="02030602050306030303" pitchFamily="18" charset="0"/>
              </a:rPr>
              <a:t>…intensified situation in the media ecosystem – increased volumes of fake news, disinformation, information overload, etc. - also poses additional challenges to the journalists covering science.</a:t>
            </a:r>
            <a:endParaRPr lang="en-GB" dirty="0">
              <a:latin typeface="Constantia" panose="02030602050306030303" pitchFamily="18" charset="0"/>
            </a:endParaRPr>
          </a:p>
          <a:p>
            <a:pPr>
              <a:buClr>
                <a:srgbClr val="FF0000"/>
              </a:buClr>
              <a:buFont typeface="Wingdings" pitchFamily="2" charset="2"/>
              <a:buChar char="ü"/>
            </a:pPr>
            <a:r>
              <a:rPr lang="en-GB" dirty="0">
                <a:solidFill>
                  <a:schemeClr val="tx1"/>
                </a:solidFill>
                <a:latin typeface="Constantia" panose="02030602050306030303" pitchFamily="18" charset="0"/>
              </a:rPr>
              <a:t>Therefore, </a:t>
            </a:r>
            <a:r>
              <a:rPr lang="en-GB" b="1" dirty="0">
                <a:solidFill>
                  <a:schemeClr val="tx1"/>
                </a:solidFill>
                <a:latin typeface="Constantia" panose="02030602050306030303" pitchFamily="18" charset="0"/>
              </a:rPr>
              <a:t>extra precautions </a:t>
            </a:r>
            <a:r>
              <a:rPr lang="en-GB" dirty="0">
                <a:solidFill>
                  <a:schemeClr val="tx1"/>
                </a:solidFill>
                <a:latin typeface="Constantia" panose="02030602050306030303" pitchFamily="18" charset="0"/>
              </a:rPr>
              <a:t>have to be taken by reporters, especially when the news are focusing on a single study or when the only source is a press-release (without a original research paper). </a:t>
            </a:r>
          </a:p>
          <a:p>
            <a:pPr>
              <a:buClr>
                <a:srgbClr val="FF0000"/>
              </a:buClr>
              <a:buFont typeface="Wingdings" pitchFamily="2" charset="2"/>
              <a:buChar char="ü"/>
            </a:pPr>
            <a:r>
              <a:rPr lang="en-GB" dirty="0">
                <a:solidFill>
                  <a:schemeClr val="tx1"/>
                </a:solidFill>
                <a:latin typeface="Constantia" panose="02030602050306030303" pitchFamily="18" charset="0"/>
              </a:rPr>
              <a:t>Journalists are expected to demonstrate their </a:t>
            </a:r>
            <a:r>
              <a:rPr lang="en-GB" b="1" dirty="0">
                <a:solidFill>
                  <a:schemeClr val="tx1"/>
                </a:solidFill>
                <a:latin typeface="Constantia" panose="02030602050306030303" pitchFamily="18" charset="0"/>
              </a:rPr>
              <a:t>excellence in fast and reliable ways of information verification and fact checking</a:t>
            </a:r>
            <a:r>
              <a:rPr lang="en-GB" dirty="0">
                <a:solidFill>
                  <a:schemeClr val="tx1"/>
                </a:solidFill>
                <a:latin typeface="Constantia" panose="02030602050306030303" pitchFamily="18" charset="0"/>
              </a:rPr>
              <a:t> applying technology based or traditional ways.</a:t>
            </a:r>
            <a:endParaRPr lang="en-US" dirty="0">
              <a:solidFill>
                <a:schemeClr val="tx1"/>
              </a:solidFill>
              <a:latin typeface="Constantia" panose="02030602050306030303" pitchFamily="18" charset="0"/>
            </a:endParaRPr>
          </a:p>
          <a:p>
            <a:endParaRPr lang="en-US" dirty="0"/>
          </a:p>
        </p:txBody>
      </p:sp>
      <p:pic>
        <p:nvPicPr>
          <p:cNvPr id="4" name="Picture 3">
            <a:extLst>
              <a:ext uri="{FF2B5EF4-FFF2-40B4-BE49-F238E27FC236}">
                <a16:creationId xmlns:a16="http://schemas.microsoft.com/office/drawing/2014/main" id="{AB44EE42-F920-A747-9B2F-4098B1CE8C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7327" y="-220063"/>
            <a:ext cx="3028591" cy="5430085"/>
          </a:xfrm>
          <a:prstGeom prst="rect">
            <a:avLst/>
          </a:prstGeom>
        </p:spPr>
      </p:pic>
      <p:pic>
        <p:nvPicPr>
          <p:cNvPr id="6" name="Picture 5">
            <a:hlinkClick r:id="rId4"/>
            <a:extLst>
              <a:ext uri="{FF2B5EF4-FFF2-40B4-BE49-F238E27FC236}">
                <a16:creationId xmlns:a16="http://schemas.microsoft.com/office/drawing/2014/main" id="{C2DDCC01-1B73-A245-953B-8EC3D35E4A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937" y="4441858"/>
            <a:ext cx="4319485" cy="701642"/>
          </a:xfrm>
          <a:prstGeom prst="rect">
            <a:avLst/>
          </a:prstGeom>
        </p:spPr>
      </p:pic>
    </p:spTree>
    <p:extLst>
      <p:ext uri="{BB962C8B-B14F-4D97-AF65-F5344CB8AC3E}">
        <p14:creationId xmlns:p14="http://schemas.microsoft.com/office/powerpoint/2010/main" val="68267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7904B8-2341-1541-BB29-D53B7AE497E8}"/>
              </a:ext>
            </a:extLst>
          </p:cNvPr>
          <p:cNvSpPr>
            <a:spLocks noGrp="1"/>
          </p:cNvSpPr>
          <p:nvPr>
            <p:ph idx="1"/>
          </p:nvPr>
        </p:nvSpPr>
        <p:spPr>
          <a:xfrm>
            <a:off x="286670" y="238341"/>
            <a:ext cx="3501156" cy="4449831"/>
          </a:xfrm>
        </p:spPr>
        <p:txBody>
          <a:bodyPr>
            <a:noAutofit/>
          </a:bodyPr>
          <a:lstStyle/>
          <a:p>
            <a:pPr>
              <a:buClr>
                <a:srgbClr val="FF0000"/>
              </a:buClr>
              <a:buFont typeface="Wingdings" pitchFamily="2" charset="2"/>
              <a:buChar char="ü"/>
            </a:pPr>
            <a:r>
              <a:rPr lang="en-US" sz="1200" b="1" dirty="0">
                <a:solidFill>
                  <a:schemeClr val="tx1"/>
                </a:solidFill>
                <a:latin typeface="Constantia" panose="02030602050306030303" pitchFamily="18" charset="0"/>
              </a:rPr>
              <a:t>Social responsibility: </a:t>
            </a:r>
            <a:r>
              <a:rPr lang="en-US" sz="1200" dirty="0">
                <a:solidFill>
                  <a:schemeClr val="tx1"/>
                </a:solidFill>
                <a:latin typeface="Constantia" panose="02030602050306030303" pitchFamily="18" charset="0"/>
              </a:rPr>
              <a:t>the power journalists have – not so much of information coverage or dissemination, but of professional ability to verify, check and distinguish between true and false news – also requires to take responsibility of those who are more vulnerable to a “sick” information environment we find ourselves today.</a:t>
            </a:r>
            <a:endParaRPr lang="en-US" sz="1200" b="1" dirty="0">
              <a:solidFill>
                <a:schemeClr val="tx1"/>
              </a:solidFill>
              <a:latin typeface="Constantia" panose="02030602050306030303" pitchFamily="18" charset="0"/>
            </a:endParaRPr>
          </a:p>
          <a:p>
            <a:pPr>
              <a:buClr>
                <a:srgbClr val="FF0000"/>
              </a:buClr>
              <a:buFont typeface="Wingdings" pitchFamily="2" charset="2"/>
              <a:buChar char="ü"/>
            </a:pPr>
            <a:r>
              <a:rPr lang="en-US" sz="1200" b="1" dirty="0">
                <a:solidFill>
                  <a:schemeClr val="tx1"/>
                </a:solidFill>
                <a:latin typeface="Constantia" panose="02030602050306030303" pitchFamily="18" charset="0"/>
              </a:rPr>
              <a:t>Growth mindset: </a:t>
            </a:r>
            <a:r>
              <a:rPr lang="en-US" sz="1200" dirty="0">
                <a:solidFill>
                  <a:schemeClr val="tx1"/>
                </a:solidFill>
                <a:latin typeface="Constantia" panose="02030602050306030303" pitchFamily="18" charset="0"/>
              </a:rPr>
              <a:t>constant learning, improving, acknowledging and learning from mistakes, being on top of the news in the field, following world leading sources,</a:t>
            </a:r>
            <a:r>
              <a:rPr lang="en-US" sz="1200" b="1" dirty="0">
                <a:solidFill>
                  <a:schemeClr val="tx1"/>
                </a:solidFill>
                <a:latin typeface="Constantia" panose="02030602050306030303" pitchFamily="18" charset="0"/>
              </a:rPr>
              <a:t> </a:t>
            </a:r>
            <a:r>
              <a:rPr lang="en-US" sz="1200" dirty="0">
                <a:solidFill>
                  <a:schemeClr val="tx1"/>
                </a:solidFill>
                <a:latin typeface="Constantia" panose="02030602050306030303" pitchFamily="18" charset="0"/>
              </a:rPr>
              <a:t>easily adapting to technology assisted ways of information gathering or verification, being flexible, being open, being adaptive, etc. </a:t>
            </a:r>
            <a:endParaRPr lang="en-US" sz="1200" b="1" dirty="0">
              <a:solidFill>
                <a:schemeClr val="tx1"/>
              </a:solidFill>
              <a:latin typeface="Constantia" panose="02030602050306030303" pitchFamily="18" charset="0"/>
            </a:endParaRPr>
          </a:p>
          <a:p>
            <a:pPr>
              <a:buClr>
                <a:srgbClr val="FF0000"/>
              </a:buClr>
              <a:buFont typeface="Wingdings" pitchFamily="2" charset="2"/>
              <a:buChar char="ü"/>
            </a:pPr>
            <a:r>
              <a:rPr lang="en-US" sz="1200" b="1" dirty="0">
                <a:solidFill>
                  <a:schemeClr val="tx1"/>
                </a:solidFill>
                <a:latin typeface="Constantia" panose="02030602050306030303" pitchFamily="18" charset="0"/>
              </a:rPr>
              <a:t>Professional ethical principles and values - </a:t>
            </a:r>
            <a:r>
              <a:rPr lang="en-US" sz="1200" dirty="0">
                <a:solidFill>
                  <a:schemeClr val="tx1"/>
                </a:solidFill>
                <a:latin typeface="Constantia" panose="02030602050306030303" pitchFamily="18" charset="0"/>
              </a:rPr>
              <a:t>one and very important thing to keep stable. </a:t>
            </a:r>
            <a:endParaRPr lang="en-US" sz="1200" b="1" dirty="0">
              <a:solidFill>
                <a:schemeClr val="tx1"/>
              </a:solidFill>
              <a:latin typeface="Constantia" panose="02030602050306030303" pitchFamily="18" charset="0"/>
            </a:endParaRPr>
          </a:p>
        </p:txBody>
      </p:sp>
      <p:pic>
        <p:nvPicPr>
          <p:cNvPr id="4" name="Picture 3" descr="Text, letter&#10;&#10;Description automatically generated">
            <a:extLst>
              <a:ext uri="{FF2B5EF4-FFF2-40B4-BE49-F238E27FC236}">
                <a16:creationId xmlns:a16="http://schemas.microsoft.com/office/drawing/2014/main" id="{E1D35EFA-6987-6A44-A1C1-CA931CC052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73784" y="471950"/>
            <a:ext cx="4697730" cy="4059936"/>
          </a:xfrm>
          <a:prstGeom prst="rect">
            <a:avLst/>
          </a:prstGeom>
          <a:effectLst/>
        </p:spPr>
      </p:pic>
      <p:sp>
        <p:nvSpPr>
          <p:cNvPr id="6" name="Rectangle 5">
            <a:extLst>
              <a:ext uri="{FF2B5EF4-FFF2-40B4-BE49-F238E27FC236}">
                <a16:creationId xmlns:a16="http://schemas.microsoft.com/office/drawing/2014/main" id="{F5D005F3-777A-4F47-85DB-0207E70372CC}"/>
              </a:ext>
            </a:extLst>
          </p:cNvPr>
          <p:cNvSpPr/>
          <p:nvPr/>
        </p:nvSpPr>
        <p:spPr>
          <a:xfrm>
            <a:off x="3866666" y="3867196"/>
            <a:ext cx="354584" cy="553998"/>
          </a:xfrm>
          <a:prstGeom prst="rect">
            <a:avLst/>
          </a:prstGeom>
        </p:spPr>
        <p:txBody>
          <a:bodyPr wrap="none">
            <a:spAutoFit/>
          </a:bodyPr>
          <a:lstStyle/>
          <a:p>
            <a:r>
              <a:rPr lang="en-US" sz="3000" b="1" dirty="0">
                <a:solidFill>
                  <a:srgbClr val="FF0000"/>
                </a:solidFill>
                <a:latin typeface="Constantia" panose="02030602050306030303" pitchFamily="18" charset="0"/>
              </a:rPr>
              <a:t>*</a:t>
            </a:r>
            <a:endParaRPr lang="en-US" sz="3000" dirty="0"/>
          </a:p>
        </p:txBody>
      </p:sp>
      <p:sp>
        <p:nvSpPr>
          <p:cNvPr id="7" name="Rectangle 6">
            <a:extLst>
              <a:ext uri="{FF2B5EF4-FFF2-40B4-BE49-F238E27FC236}">
                <a16:creationId xmlns:a16="http://schemas.microsoft.com/office/drawing/2014/main" id="{13B38DA1-63BB-7D49-A3D1-B8AB19442CA8}"/>
              </a:ext>
            </a:extLst>
          </p:cNvPr>
          <p:cNvSpPr/>
          <p:nvPr/>
        </p:nvSpPr>
        <p:spPr>
          <a:xfrm>
            <a:off x="3479292" y="4745342"/>
            <a:ext cx="5394545" cy="415498"/>
          </a:xfrm>
          <a:prstGeom prst="rect">
            <a:avLst/>
          </a:prstGeom>
        </p:spPr>
        <p:txBody>
          <a:bodyPr wrap="square">
            <a:spAutoFit/>
          </a:bodyPr>
          <a:lstStyle/>
          <a:p>
            <a:pPr algn="r"/>
            <a:r>
              <a:rPr lang="en-US" sz="1050" dirty="0">
                <a:latin typeface="Constantia" panose="02030602050306030303" pitchFamily="18" charset="0"/>
              </a:rPr>
              <a:t>Full interview available here: </a:t>
            </a:r>
            <a:r>
              <a:rPr lang="en-US" sz="1050" dirty="0">
                <a:latin typeface="Constantia" panose="02030602050306030303" pitchFamily="18" charset="0"/>
                <a:hlinkClick r:id="rId4"/>
              </a:rPr>
              <a:t>https://ecrcommunity.plos.org/2018/01/23/take-the-strange-and-make-it-familiar-advice-on-science-writing/</a:t>
            </a:r>
            <a:r>
              <a:rPr lang="en-US" sz="1050" dirty="0">
                <a:latin typeface="Constantia" panose="02030602050306030303" pitchFamily="18" charset="0"/>
              </a:rPr>
              <a:t> </a:t>
            </a:r>
          </a:p>
        </p:txBody>
      </p:sp>
      <p:sp>
        <p:nvSpPr>
          <p:cNvPr id="18" name="Rectangle 17">
            <a:extLst>
              <a:ext uri="{FF2B5EF4-FFF2-40B4-BE49-F238E27FC236}">
                <a16:creationId xmlns:a16="http://schemas.microsoft.com/office/drawing/2014/main" id="{D58BDC0E-0051-C54E-B1C7-F11036E00891}"/>
              </a:ext>
            </a:extLst>
          </p:cNvPr>
          <p:cNvSpPr/>
          <p:nvPr/>
        </p:nvSpPr>
        <p:spPr>
          <a:xfrm>
            <a:off x="6265718" y="613873"/>
            <a:ext cx="2326956" cy="1569660"/>
          </a:xfrm>
          <a:prstGeom prst="rect">
            <a:avLst/>
          </a:prstGeom>
        </p:spPr>
        <p:txBody>
          <a:bodyPr wrap="square">
            <a:spAutoFit/>
          </a:bodyPr>
          <a:lstStyle/>
          <a:p>
            <a:pPr algn="r"/>
            <a:r>
              <a:rPr lang="en-US" sz="1200" b="1" dirty="0">
                <a:latin typeface="Constantia" panose="02030602050306030303" pitchFamily="18" charset="0"/>
              </a:rPr>
              <a:t>While conspiracies, fake news, disinformation are fueling public fears, science and professional reporting of science news are aiming to eliminate the fear factor and open their minds for true facts. </a:t>
            </a:r>
          </a:p>
        </p:txBody>
      </p:sp>
    </p:spTree>
    <p:extLst>
      <p:ext uri="{BB962C8B-B14F-4D97-AF65-F5344CB8AC3E}">
        <p14:creationId xmlns:p14="http://schemas.microsoft.com/office/powerpoint/2010/main" val="3645187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020F-9113-B448-AFDB-090523D75E7C}"/>
              </a:ext>
            </a:extLst>
          </p:cNvPr>
          <p:cNvSpPr>
            <a:spLocks noGrp="1"/>
          </p:cNvSpPr>
          <p:nvPr>
            <p:ph type="title"/>
          </p:nvPr>
        </p:nvSpPr>
        <p:spPr>
          <a:xfrm>
            <a:off x="4832747" y="342900"/>
            <a:ext cx="3851767" cy="2968228"/>
          </a:xfrm>
        </p:spPr>
        <p:txBody>
          <a:bodyPr spcFirstLastPara="1" vert="horz" wrap="square" lIns="68580" tIns="34290" rIns="68580" bIns="34290" rtlCol="0" anchor="b" anchorCtr="0">
            <a:normAutofit fontScale="90000"/>
          </a:bodyPr>
          <a:lstStyle/>
          <a:p>
            <a:r>
              <a:rPr lang="en-US" sz="4050" b="1" kern="1200" dirty="0">
                <a:solidFill>
                  <a:schemeClr val="tx1"/>
                </a:solidFill>
                <a:latin typeface="Constantia" panose="02030602050306030303" pitchFamily="18" charset="0"/>
              </a:rPr>
              <a:t>So, what is you story and how are you going to tell it?</a:t>
            </a:r>
            <a:br>
              <a:rPr lang="en-US" sz="4050" b="1" kern="1200" dirty="0">
                <a:solidFill>
                  <a:schemeClr val="tx1"/>
                </a:solidFill>
                <a:latin typeface="Constantia" panose="02030602050306030303" pitchFamily="18" charset="0"/>
              </a:rPr>
            </a:br>
            <a:br>
              <a:rPr lang="en-US" sz="4050" b="1" kern="1200" dirty="0">
                <a:solidFill>
                  <a:schemeClr val="tx1"/>
                </a:solidFill>
                <a:latin typeface="Constantia" panose="02030602050306030303" pitchFamily="18" charset="0"/>
              </a:rPr>
            </a:br>
            <a:r>
              <a:rPr lang="en-US" sz="2400" kern="1200" dirty="0">
                <a:solidFill>
                  <a:srgbClr val="FF0000"/>
                </a:solidFill>
                <a:latin typeface="Constantia" panose="02030602050306030303" pitchFamily="18" charset="0"/>
              </a:rPr>
              <a:t>INDIVIDUAL ASSIGNMENT</a:t>
            </a:r>
          </a:p>
        </p:txBody>
      </p:sp>
      <p:sp>
        <p:nvSpPr>
          <p:cNvPr id="5" name="Content Placeholder 2">
            <a:extLst>
              <a:ext uri="{FF2B5EF4-FFF2-40B4-BE49-F238E27FC236}">
                <a16:creationId xmlns:a16="http://schemas.microsoft.com/office/drawing/2014/main" id="{6EF9531C-BED0-5544-B23B-C40BFB939488}"/>
              </a:ext>
            </a:extLst>
          </p:cNvPr>
          <p:cNvSpPr>
            <a:spLocks noGrp="1"/>
          </p:cNvSpPr>
          <p:nvPr>
            <p:ph idx="1"/>
          </p:nvPr>
        </p:nvSpPr>
        <p:spPr>
          <a:xfrm>
            <a:off x="286670" y="238341"/>
            <a:ext cx="4024585" cy="4449831"/>
          </a:xfrm>
        </p:spPr>
        <p:txBody>
          <a:bodyPr>
            <a:noAutofit/>
          </a:bodyPr>
          <a:lstStyle/>
          <a:p>
            <a:pPr marL="0" indent="0">
              <a:buClr>
                <a:srgbClr val="FF0000"/>
              </a:buClr>
              <a:buNone/>
            </a:pPr>
            <a:r>
              <a:rPr lang="en-US" sz="1500" dirty="0">
                <a:solidFill>
                  <a:schemeClr val="tx1"/>
                </a:solidFill>
                <a:latin typeface="Constantia" panose="02030602050306030303" pitchFamily="18" charset="0"/>
              </a:rPr>
              <a:t>Please write a </a:t>
            </a:r>
            <a:r>
              <a:rPr lang="en-US" sz="1500" b="1" dirty="0">
                <a:solidFill>
                  <a:schemeClr val="tx1"/>
                </a:solidFill>
                <a:latin typeface="Constantia" panose="02030602050306030303" pitchFamily="18" charset="0"/>
              </a:rPr>
              <a:t>popular science piece (science news story) </a:t>
            </a:r>
            <a:r>
              <a:rPr lang="en-US" sz="1500" dirty="0">
                <a:solidFill>
                  <a:schemeClr val="tx1"/>
                </a:solidFill>
                <a:latin typeface="Constantia" panose="02030602050306030303" pitchFamily="18" charset="0"/>
              </a:rPr>
              <a:t>following the provided guidelines and other recommendations discussed. </a:t>
            </a:r>
            <a:endParaRPr lang="en-US" sz="1500" b="1" dirty="0">
              <a:solidFill>
                <a:schemeClr val="tx1"/>
              </a:solidFill>
              <a:latin typeface="Constantia" panose="02030602050306030303" pitchFamily="18" charset="0"/>
            </a:endParaRPr>
          </a:p>
          <a:p>
            <a:pPr marL="0" indent="0">
              <a:buClr>
                <a:srgbClr val="FF0000"/>
              </a:buClr>
              <a:buNone/>
            </a:pPr>
            <a:r>
              <a:rPr lang="en-US" sz="1500" b="1" dirty="0">
                <a:solidFill>
                  <a:schemeClr val="tx1"/>
                </a:solidFill>
                <a:latin typeface="Constantia" panose="02030602050306030303" pitchFamily="18" charset="0"/>
              </a:rPr>
              <a:t>Requirements: </a:t>
            </a:r>
          </a:p>
          <a:p>
            <a:pPr>
              <a:buClr>
                <a:srgbClr val="FF0000"/>
              </a:buClr>
            </a:pPr>
            <a:r>
              <a:rPr lang="en-US" sz="1500" dirty="0">
                <a:solidFill>
                  <a:schemeClr val="tx1"/>
                </a:solidFill>
                <a:latin typeface="Constantia" panose="02030602050306030303" pitchFamily="18" charset="0"/>
              </a:rPr>
              <a:t>The article you are about to write </a:t>
            </a:r>
            <a:r>
              <a:rPr lang="en-US" sz="1500" b="1" dirty="0">
                <a:solidFill>
                  <a:schemeClr val="tx1"/>
                </a:solidFill>
                <a:latin typeface="Constantia" panose="02030602050306030303" pitchFamily="18" charset="0"/>
              </a:rPr>
              <a:t>should be based on an actual scientific research </a:t>
            </a:r>
            <a:r>
              <a:rPr lang="en-US" sz="1500" dirty="0">
                <a:solidFill>
                  <a:schemeClr val="tx1"/>
                </a:solidFill>
                <a:latin typeface="Constantia" panose="02030602050306030303" pitchFamily="18" charset="0"/>
              </a:rPr>
              <a:t>(peer reviewed article, data-set, scientific report, etc.). Please, include the link to the original source at the end of your paper. </a:t>
            </a:r>
          </a:p>
          <a:p>
            <a:pPr>
              <a:buClr>
                <a:srgbClr val="FF0000"/>
              </a:buClr>
            </a:pPr>
            <a:r>
              <a:rPr lang="en-US" sz="1500" dirty="0">
                <a:solidFill>
                  <a:schemeClr val="tx1"/>
                </a:solidFill>
                <a:latin typeface="Constantia" panose="02030602050306030303" pitchFamily="18" charset="0"/>
              </a:rPr>
              <a:t>The recommended length of the article is </a:t>
            </a:r>
            <a:r>
              <a:rPr lang="en-US" sz="1500" b="1" dirty="0">
                <a:solidFill>
                  <a:schemeClr val="tx1"/>
                </a:solidFill>
                <a:latin typeface="Constantia" panose="02030602050306030303" pitchFamily="18" charset="0"/>
              </a:rPr>
              <a:t>between 700 to 1000 words</a:t>
            </a:r>
            <a:r>
              <a:rPr lang="en-US" sz="1500" dirty="0">
                <a:solidFill>
                  <a:schemeClr val="tx1"/>
                </a:solidFill>
                <a:latin typeface="Constantia" panose="02030602050306030303" pitchFamily="18" charset="0"/>
              </a:rPr>
              <a:t>.</a:t>
            </a:r>
          </a:p>
          <a:p>
            <a:pPr>
              <a:buClr>
                <a:srgbClr val="FF0000"/>
              </a:buClr>
            </a:pPr>
            <a:r>
              <a:rPr lang="en-US" sz="1500" dirty="0">
                <a:solidFill>
                  <a:schemeClr val="tx1"/>
                </a:solidFill>
                <a:latin typeface="Constantia" panose="02030602050306030303" pitchFamily="18" charset="0"/>
              </a:rPr>
              <a:t>It is very important that you follow all the guidelines while covering your chosen topic.</a:t>
            </a:r>
          </a:p>
          <a:p>
            <a:pPr marL="0" indent="0">
              <a:buClr>
                <a:srgbClr val="FF0000"/>
              </a:buClr>
              <a:buNone/>
            </a:pPr>
            <a:endParaRPr lang="en-US" sz="1350" b="1" dirty="0">
              <a:latin typeface="Constantia" panose="02030602050306030303" pitchFamily="18" charset="0"/>
            </a:endParaRPr>
          </a:p>
        </p:txBody>
      </p:sp>
    </p:spTree>
    <p:extLst>
      <p:ext uri="{BB962C8B-B14F-4D97-AF65-F5344CB8AC3E}">
        <p14:creationId xmlns:p14="http://schemas.microsoft.com/office/powerpoint/2010/main" val="2019886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69D8-FC57-9B43-96DC-309C43D8B23A}"/>
              </a:ext>
            </a:extLst>
          </p:cNvPr>
          <p:cNvSpPr>
            <a:spLocks noGrp="1"/>
          </p:cNvSpPr>
          <p:nvPr>
            <p:ph type="title"/>
          </p:nvPr>
        </p:nvSpPr>
        <p:spPr/>
        <p:txBody>
          <a:bodyPr/>
          <a:lstStyle/>
          <a:p>
            <a:r>
              <a:rPr lang="en-US" b="1" dirty="0">
                <a:solidFill>
                  <a:schemeClr val="bg1"/>
                </a:solidFill>
                <a:highlight>
                  <a:srgbClr val="FF9231"/>
                </a:highlight>
                <a:latin typeface="Constantia" panose="02030602050306030303" pitchFamily="18" charset="0"/>
              </a:rPr>
              <a:t>Readings and other related materials:</a:t>
            </a:r>
          </a:p>
        </p:txBody>
      </p:sp>
      <p:sp>
        <p:nvSpPr>
          <p:cNvPr id="3" name="Content Placeholder 2">
            <a:extLst>
              <a:ext uri="{FF2B5EF4-FFF2-40B4-BE49-F238E27FC236}">
                <a16:creationId xmlns:a16="http://schemas.microsoft.com/office/drawing/2014/main" id="{710C4670-E3B5-1841-A232-D64548E0E0A4}"/>
              </a:ext>
            </a:extLst>
          </p:cNvPr>
          <p:cNvSpPr>
            <a:spLocks noGrp="1"/>
          </p:cNvSpPr>
          <p:nvPr>
            <p:ph idx="1"/>
          </p:nvPr>
        </p:nvSpPr>
        <p:spPr/>
        <p:txBody>
          <a:bodyPr>
            <a:normAutofit fontScale="77500" lnSpcReduction="20000"/>
          </a:bodyPr>
          <a:lstStyle/>
          <a:p>
            <a:pPr>
              <a:buClr>
                <a:srgbClr val="FF9231"/>
              </a:buClr>
              <a:buFont typeface="Courier New" panose="02070309020205020404" pitchFamily="49" charset="0"/>
              <a:buChar char="o"/>
            </a:pPr>
            <a:r>
              <a:rPr lang="en-US" dirty="0">
                <a:solidFill>
                  <a:schemeClr val="tx1"/>
                </a:solidFill>
                <a:latin typeface="Constantia" panose="02030602050306030303" pitchFamily="18" charset="0"/>
              </a:rPr>
              <a:t>ERUM Guidelines </a:t>
            </a:r>
          </a:p>
          <a:p>
            <a:pPr>
              <a:buClr>
                <a:srgbClr val="FF9231"/>
              </a:buClr>
              <a:buFont typeface="Courier New" panose="02070309020205020404" pitchFamily="49" charset="0"/>
              <a:buChar char="o"/>
            </a:pPr>
            <a:r>
              <a:rPr lang="en-US" dirty="0" err="1">
                <a:solidFill>
                  <a:schemeClr val="tx1"/>
                </a:solidFill>
                <a:latin typeface="Constantia" panose="02030602050306030303" pitchFamily="18" charset="0"/>
              </a:rPr>
              <a:t>Casasbuenas</a:t>
            </a:r>
            <a:r>
              <a:rPr lang="en-US" dirty="0">
                <a:solidFill>
                  <a:schemeClr val="tx1"/>
                </a:solidFill>
                <a:latin typeface="Constantia" panose="02030602050306030303" pitchFamily="18" charset="0"/>
              </a:rPr>
              <a:t>, J., Appiah, B. (2016). How to report scientific findings. </a:t>
            </a:r>
            <a:r>
              <a:rPr lang="en-US" i="1" dirty="0" err="1">
                <a:solidFill>
                  <a:schemeClr val="tx1"/>
                </a:solidFill>
                <a:latin typeface="Constantia" panose="02030602050306030303" pitchFamily="18" charset="0"/>
              </a:rPr>
              <a:t>SciDev.Net</a:t>
            </a:r>
            <a:r>
              <a:rPr lang="en-US" i="1" dirty="0">
                <a:solidFill>
                  <a:schemeClr val="tx1"/>
                </a:solidFill>
                <a:latin typeface="Constantia" panose="02030602050306030303" pitchFamily="18" charset="0"/>
              </a:rPr>
              <a:t>.</a:t>
            </a:r>
            <a:r>
              <a:rPr lang="en-US" dirty="0">
                <a:solidFill>
                  <a:schemeClr val="tx1"/>
                </a:solidFill>
                <a:latin typeface="Constantia" panose="02030602050306030303" pitchFamily="18" charset="0"/>
              </a:rPr>
              <a:t> Accessible online at: </a:t>
            </a:r>
            <a:r>
              <a:rPr lang="en-US" dirty="0">
                <a:latin typeface="Constantia" panose="02030602050306030303" pitchFamily="18" charset="0"/>
                <a:hlinkClick r:id="rId2"/>
              </a:rPr>
              <a:t>https://www.scidev.net/global/practical-guides/how-to-report-scientific-findings/</a:t>
            </a:r>
            <a:r>
              <a:rPr lang="en-US" dirty="0">
                <a:latin typeface="Constantia" panose="02030602050306030303" pitchFamily="18" charset="0"/>
              </a:rPr>
              <a:t> </a:t>
            </a:r>
          </a:p>
          <a:p>
            <a:pPr>
              <a:buClr>
                <a:srgbClr val="FF9231"/>
              </a:buClr>
              <a:buFont typeface="Courier New" panose="02070309020205020404" pitchFamily="49" charset="0"/>
              <a:buChar char="o"/>
            </a:pPr>
            <a:r>
              <a:rPr lang="en-US" dirty="0">
                <a:solidFill>
                  <a:schemeClr val="tx1"/>
                </a:solidFill>
                <a:latin typeface="Constantia" panose="02030602050306030303" pitchFamily="18" charset="0"/>
              </a:rPr>
              <a:t>Cornelissen, J. (2018). The Democratization of Data Science. </a:t>
            </a:r>
            <a:r>
              <a:rPr lang="en-US" i="1" dirty="0">
                <a:solidFill>
                  <a:schemeClr val="tx1"/>
                </a:solidFill>
                <a:latin typeface="Constantia" panose="02030602050306030303" pitchFamily="18" charset="0"/>
              </a:rPr>
              <a:t>Harvard Business Review</a:t>
            </a:r>
            <a:r>
              <a:rPr lang="en-US" dirty="0">
                <a:solidFill>
                  <a:schemeClr val="tx1"/>
                </a:solidFill>
                <a:latin typeface="Constantia" panose="02030602050306030303" pitchFamily="18" charset="0"/>
              </a:rPr>
              <a:t>. Accessible online at: </a:t>
            </a:r>
            <a:r>
              <a:rPr lang="en-US" dirty="0">
                <a:latin typeface="Constantia" panose="02030602050306030303" pitchFamily="18" charset="0"/>
                <a:hlinkClick r:id="rId3"/>
              </a:rPr>
              <a:t>https://hbr.org/2018/07/the-democratization-of-data-science</a:t>
            </a:r>
            <a:endParaRPr lang="en-US" dirty="0">
              <a:latin typeface="Constantia" panose="02030602050306030303" pitchFamily="18" charset="0"/>
            </a:endParaRPr>
          </a:p>
          <a:p>
            <a:pPr>
              <a:buClr>
                <a:srgbClr val="FF9231"/>
              </a:buClr>
              <a:buFont typeface="Courier New" panose="02070309020205020404" pitchFamily="49" charset="0"/>
              <a:buChar char="o"/>
            </a:pPr>
            <a:r>
              <a:rPr lang="en-US" dirty="0">
                <a:solidFill>
                  <a:schemeClr val="tx1"/>
                </a:solidFill>
                <a:latin typeface="Constantia" panose="02030602050306030303" pitchFamily="18" charset="0"/>
              </a:rPr>
              <a:t>Elliott, K. C. (2019). Science Journalism, Value Judgements, And the Open Science Movement. </a:t>
            </a:r>
            <a:r>
              <a:rPr lang="en-US" i="1" dirty="0">
                <a:solidFill>
                  <a:schemeClr val="tx1"/>
                </a:solidFill>
                <a:latin typeface="Constantia" panose="02030602050306030303" pitchFamily="18" charset="0"/>
              </a:rPr>
              <a:t>Frontiers in Communication</a:t>
            </a:r>
            <a:r>
              <a:rPr lang="en-US" dirty="0">
                <a:solidFill>
                  <a:schemeClr val="tx1"/>
                </a:solidFill>
                <a:latin typeface="Constantia" panose="02030602050306030303" pitchFamily="18" charset="0"/>
              </a:rPr>
              <a:t>. </a:t>
            </a:r>
            <a:r>
              <a:rPr lang="en-US" dirty="0">
                <a:latin typeface="Constantia" panose="02030602050306030303" pitchFamily="18" charset="0"/>
                <a:hlinkClick r:id="rId4"/>
              </a:rPr>
              <a:t>https://doi.org/10.3389/fcomm.2019.00071</a:t>
            </a:r>
            <a:r>
              <a:rPr lang="en-US" dirty="0">
                <a:latin typeface="Constantia" panose="02030602050306030303" pitchFamily="18" charset="0"/>
              </a:rPr>
              <a:t> </a:t>
            </a:r>
          </a:p>
          <a:p>
            <a:pPr>
              <a:buClr>
                <a:srgbClr val="FF9231"/>
              </a:buClr>
              <a:buFont typeface="Courier New" panose="02070309020205020404" pitchFamily="49" charset="0"/>
              <a:buChar char="o"/>
            </a:pPr>
            <a:r>
              <a:rPr lang="en-US" dirty="0" err="1">
                <a:solidFill>
                  <a:schemeClr val="tx1"/>
                </a:solidFill>
                <a:latin typeface="Constantia" panose="02030602050306030303" pitchFamily="18" charset="0"/>
              </a:rPr>
              <a:t>Figdor</a:t>
            </a:r>
            <a:r>
              <a:rPr lang="en-US" dirty="0">
                <a:solidFill>
                  <a:schemeClr val="tx1"/>
                </a:solidFill>
                <a:latin typeface="Constantia" panose="02030602050306030303" pitchFamily="18" charset="0"/>
              </a:rPr>
              <a:t>, C. (2017). (When) Is Science Reporting Ethical? The Case for Recognizing Shared Epistemic Responsibility in Science Journalism. </a:t>
            </a:r>
            <a:r>
              <a:rPr lang="en-US" i="1" dirty="0">
                <a:solidFill>
                  <a:schemeClr val="tx1"/>
                </a:solidFill>
                <a:latin typeface="Constantia" panose="02030602050306030303" pitchFamily="18" charset="0"/>
              </a:rPr>
              <a:t>Frontiers in Communication. </a:t>
            </a:r>
            <a:r>
              <a:rPr lang="en-US" dirty="0">
                <a:latin typeface="Constantia" panose="02030602050306030303" pitchFamily="18" charset="0"/>
                <a:hlinkClick r:id="rId5"/>
              </a:rPr>
              <a:t>https://doi.org/10.3389/fcomm.2017.00003</a:t>
            </a:r>
            <a:r>
              <a:rPr lang="en-US" dirty="0">
                <a:latin typeface="Constantia" panose="02030602050306030303" pitchFamily="18" charset="0"/>
              </a:rPr>
              <a:t>  </a:t>
            </a:r>
          </a:p>
          <a:p>
            <a:pPr>
              <a:buClr>
                <a:srgbClr val="FF9231"/>
              </a:buClr>
              <a:buFont typeface="Courier New" panose="02070309020205020404" pitchFamily="49" charset="0"/>
              <a:buChar char="o"/>
            </a:pPr>
            <a:r>
              <a:rPr lang="en-US" dirty="0">
                <a:solidFill>
                  <a:schemeClr val="tx1"/>
                </a:solidFill>
                <a:latin typeface="Constantia" panose="02030602050306030303" pitchFamily="18" charset="0"/>
              </a:rPr>
              <a:t>Friedman, S., Dunwoody, S., and Rogers, C. (eds.) (1999). </a:t>
            </a:r>
            <a:r>
              <a:rPr lang="en-US" i="1" dirty="0">
                <a:solidFill>
                  <a:schemeClr val="tx1"/>
                </a:solidFill>
                <a:latin typeface="Constantia" panose="02030602050306030303" pitchFamily="18" charset="0"/>
              </a:rPr>
              <a:t>Communicating Uncertainty: Media Coverage of New and Controversial Science</a:t>
            </a:r>
            <a:r>
              <a:rPr lang="en-US" dirty="0">
                <a:solidFill>
                  <a:schemeClr val="tx1"/>
                </a:solidFill>
                <a:latin typeface="Constantia" panose="02030602050306030303" pitchFamily="18" charset="0"/>
              </a:rPr>
              <a:t>. Mahwah, NJ: Lawrence Erlbaum Associates.</a:t>
            </a:r>
          </a:p>
          <a:p>
            <a:pPr>
              <a:buClr>
                <a:srgbClr val="FF9231"/>
              </a:buClr>
              <a:buFont typeface="Courier New" panose="02070309020205020404" pitchFamily="49" charset="0"/>
              <a:buChar char="o"/>
            </a:pPr>
            <a:r>
              <a:rPr lang="en-US" dirty="0" err="1">
                <a:solidFill>
                  <a:schemeClr val="tx1"/>
                </a:solidFill>
                <a:latin typeface="Constantia" panose="02030602050306030303" pitchFamily="18" charset="0"/>
              </a:rPr>
              <a:t>Bottemanne</a:t>
            </a:r>
            <a:r>
              <a:rPr lang="en-US" dirty="0">
                <a:solidFill>
                  <a:schemeClr val="tx1"/>
                </a:solidFill>
                <a:latin typeface="Constantia" panose="02030602050306030303" pitchFamily="18" charset="0"/>
              </a:rPr>
              <a:t>, H., </a:t>
            </a:r>
            <a:r>
              <a:rPr lang="en-US" dirty="0" err="1">
                <a:solidFill>
                  <a:schemeClr val="tx1"/>
                </a:solidFill>
                <a:latin typeface="Constantia" panose="02030602050306030303" pitchFamily="18" charset="0"/>
              </a:rPr>
              <a:t>Morlaàs</a:t>
            </a:r>
            <a:r>
              <a:rPr lang="en-US" dirty="0">
                <a:solidFill>
                  <a:schemeClr val="tx1"/>
                </a:solidFill>
                <a:latin typeface="Constantia" panose="02030602050306030303" pitchFamily="18" charset="0"/>
              </a:rPr>
              <a:t>, O., </a:t>
            </a:r>
            <a:r>
              <a:rPr lang="en-US" dirty="0" err="1">
                <a:solidFill>
                  <a:schemeClr val="tx1"/>
                </a:solidFill>
                <a:latin typeface="Constantia" panose="02030602050306030303" pitchFamily="18" charset="0"/>
              </a:rPr>
              <a:t>Fossati</a:t>
            </a:r>
            <a:r>
              <a:rPr lang="en-US" dirty="0">
                <a:solidFill>
                  <a:schemeClr val="tx1"/>
                </a:solidFill>
                <a:latin typeface="Constantia" panose="02030602050306030303" pitchFamily="18" charset="0"/>
              </a:rPr>
              <a:t>, P., Schmidt, L. (2020). Does the Coronavirus Epidemic Take Advantage of Human Optimism Bias? </a:t>
            </a:r>
            <a:r>
              <a:rPr lang="en-US" i="1" dirty="0">
                <a:solidFill>
                  <a:schemeClr val="tx1"/>
                </a:solidFill>
                <a:latin typeface="Constantia" panose="02030602050306030303" pitchFamily="18" charset="0"/>
              </a:rPr>
              <a:t>Front. Psychol.</a:t>
            </a:r>
            <a:r>
              <a:rPr lang="en-US" dirty="0">
                <a:solidFill>
                  <a:schemeClr val="tx1"/>
                </a:solidFill>
                <a:latin typeface="Constantia" panose="02030602050306030303" pitchFamily="18" charset="0"/>
              </a:rPr>
              <a:t> 11:2001. </a:t>
            </a:r>
            <a:r>
              <a:rPr lang="en-US" dirty="0" err="1">
                <a:solidFill>
                  <a:schemeClr val="tx1"/>
                </a:solidFill>
                <a:latin typeface="Constantia" panose="02030602050306030303" pitchFamily="18" charset="0"/>
              </a:rPr>
              <a:t>doi</a:t>
            </a:r>
            <a:r>
              <a:rPr lang="en-US" dirty="0">
                <a:solidFill>
                  <a:schemeClr val="tx1"/>
                </a:solidFill>
                <a:latin typeface="Constantia" panose="02030602050306030303" pitchFamily="18" charset="0"/>
              </a:rPr>
              <a:t>: 10.3389/fpsyg.2020.02001 </a:t>
            </a:r>
          </a:p>
          <a:p>
            <a:endParaRPr lang="en-US" dirty="0">
              <a:latin typeface="Constantia" panose="02030602050306030303" pitchFamily="18" charset="0"/>
            </a:endParaRPr>
          </a:p>
        </p:txBody>
      </p:sp>
    </p:spTree>
    <p:extLst>
      <p:ext uri="{BB962C8B-B14F-4D97-AF65-F5344CB8AC3E}">
        <p14:creationId xmlns:p14="http://schemas.microsoft.com/office/powerpoint/2010/main" val="3191340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0F5FD7D-9C6D-5C4E-AE7C-5ED4C45A6241}"/>
              </a:ext>
            </a:extLst>
          </p:cNvPr>
          <p:cNvSpPr>
            <a:spLocks noGrp="1"/>
          </p:cNvSpPr>
          <p:nvPr>
            <p:ph type="subTitle" idx="1"/>
          </p:nvPr>
        </p:nvSpPr>
        <p:spPr>
          <a:xfrm>
            <a:off x="155548" y="2660581"/>
            <a:ext cx="5338804" cy="1582427"/>
          </a:xfrm>
        </p:spPr>
        <p:txBody>
          <a:bodyPr>
            <a:normAutofit/>
          </a:bodyPr>
          <a:lstStyle/>
          <a:p>
            <a:pPr algn="r"/>
            <a:endParaRPr lang="en-US" sz="1500" dirty="0">
              <a:latin typeface="Constantia" panose="02030602050306030303" pitchFamily="18" charset="0"/>
            </a:endParaRPr>
          </a:p>
          <a:p>
            <a:pPr algn="r"/>
            <a:r>
              <a:rPr lang="en-US" sz="1500" dirty="0">
                <a:latin typeface="Constantia" panose="02030602050306030303" pitchFamily="18" charset="0"/>
              </a:rPr>
              <a:t>Assoc. prof. </a:t>
            </a:r>
            <a:r>
              <a:rPr lang="en-US" sz="1500" dirty="0" err="1">
                <a:latin typeface="Constantia" panose="02030602050306030303" pitchFamily="18" charset="0"/>
              </a:rPr>
              <a:t>Inesa</a:t>
            </a:r>
            <a:r>
              <a:rPr lang="en-US" sz="1500" dirty="0">
                <a:latin typeface="Constantia" panose="02030602050306030303" pitchFamily="18" charset="0"/>
              </a:rPr>
              <a:t> BUNEVIČIENĖ</a:t>
            </a:r>
            <a:br>
              <a:rPr lang="en-US" sz="1500" dirty="0">
                <a:latin typeface="Constantia" panose="02030602050306030303" pitchFamily="18" charset="0"/>
              </a:rPr>
            </a:br>
            <a:r>
              <a:rPr lang="en-US" sz="1500" dirty="0">
                <a:latin typeface="Constantia" panose="02030602050306030303" pitchFamily="18" charset="0"/>
              </a:rPr>
              <a:t>E-mail: </a:t>
            </a:r>
            <a:r>
              <a:rPr lang="en-US" sz="1500" dirty="0">
                <a:latin typeface="Constantia" panose="02030602050306030303" pitchFamily="18" charset="0"/>
                <a:hlinkClick r:id="rId3"/>
              </a:rPr>
              <a:t>inesa.buneviciene@vdu.lt</a:t>
            </a:r>
            <a:r>
              <a:rPr lang="en-US" sz="1500" dirty="0">
                <a:latin typeface="Constantia" panose="02030602050306030303" pitchFamily="18" charset="0"/>
              </a:rPr>
              <a:t> </a:t>
            </a:r>
          </a:p>
          <a:p>
            <a:pPr algn="r"/>
            <a:r>
              <a:rPr lang="en-US" sz="1500" dirty="0">
                <a:latin typeface="Constantia" panose="02030602050306030303" pitchFamily="18" charset="0"/>
              </a:rPr>
              <a:t>Department of Public Communication</a:t>
            </a:r>
            <a:br>
              <a:rPr lang="en-US" sz="1500" dirty="0">
                <a:latin typeface="Constantia" panose="02030602050306030303" pitchFamily="18" charset="0"/>
              </a:rPr>
            </a:br>
            <a:r>
              <a:rPr lang="en-US" sz="1500" dirty="0" err="1">
                <a:latin typeface="Constantia" panose="02030602050306030303" pitchFamily="18" charset="0"/>
              </a:rPr>
              <a:t>Vytautas</a:t>
            </a:r>
            <a:r>
              <a:rPr lang="en-US" sz="1500" dirty="0">
                <a:latin typeface="Constantia" panose="02030602050306030303" pitchFamily="18" charset="0"/>
              </a:rPr>
              <a:t> Magnus University, Kaunas, Lithuania</a:t>
            </a:r>
          </a:p>
          <a:p>
            <a:pPr algn="r"/>
            <a:r>
              <a:rPr lang="en-US" sz="1500" dirty="0">
                <a:solidFill>
                  <a:srgbClr val="FF0000"/>
                </a:solidFill>
                <a:latin typeface="Constantia" panose="02030602050306030303" pitchFamily="18" charset="0"/>
              </a:rPr>
              <a:t>|</a:t>
            </a:r>
            <a:r>
              <a:rPr lang="en-US" sz="1500" dirty="0">
                <a:latin typeface="Constantia" panose="02030602050306030303" pitchFamily="18" charset="0"/>
              </a:rPr>
              <a:t>2021</a:t>
            </a:r>
          </a:p>
        </p:txBody>
      </p:sp>
    </p:spTree>
    <p:extLst>
      <p:ext uri="{BB962C8B-B14F-4D97-AF65-F5344CB8AC3E}">
        <p14:creationId xmlns:p14="http://schemas.microsoft.com/office/powerpoint/2010/main" val="12128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7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4DEF88-BEE7-0F48-888A-97615686EE00}"/>
              </a:ext>
            </a:extLst>
          </p:cNvPr>
          <p:cNvSpPr>
            <a:spLocks noGrp="1"/>
          </p:cNvSpPr>
          <p:nvPr>
            <p:ph type="body" idx="1"/>
          </p:nvPr>
        </p:nvSpPr>
        <p:spPr/>
        <p:txBody>
          <a:bodyPr/>
          <a:lstStyle/>
          <a:p>
            <a:endParaRPr lang="en-US" dirty="0">
              <a:solidFill>
                <a:schemeClr val="tx1"/>
              </a:solidFill>
            </a:endParaRPr>
          </a:p>
          <a:p>
            <a:r>
              <a:rPr lang="en-US" dirty="0">
                <a:solidFill>
                  <a:schemeClr val="tx1"/>
                </a:solidFill>
              </a:rPr>
              <a:t>Defining science communication and science news reporting;</a:t>
            </a:r>
          </a:p>
          <a:p>
            <a:r>
              <a:rPr lang="en-US" dirty="0">
                <a:solidFill>
                  <a:schemeClr val="tx1"/>
                </a:solidFill>
              </a:rPr>
              <a:t>Democratization of science and the public participation model;</a:t>
            </a:r>
          </a:p>
          <a:p>
            <a:r>
              <a:rPr lang="en-US" dirty="0">
                <a:solidFill>
                  <a:schemeClr val="tx1"/>
                </a:solidFill>
              </a:rPr>
              <a:t>Bridging the gap between scientists, journalists and society:</a:t>
            </a:r>
          </a:p>
          <a:p>
            <a:pPr lvl="1">
              <a:buClr>
                <a:srgbClr val="FF0000"/>
              </a:buClr>
            </a:pPr>
            <a:r>
              <a:rPr lang="en-US" b="0" dirty="0">
                <a:solidFill>
                  <a:schemeClr val="tx1"/>
                </a:solidFill>
              </a:rPr>
              <a:t>Science and society: Public understanding of science and scientists’ understanding of public;</a:t>
            </a:r>
          </a:p>
          <a:p>
            <a:pPr lvl="1">
              <a:buClr>
                <a:srgbClr val="FF0000"/>
              </a:buClr>
            </a:pPr>
            <a:r>
              <a:rPr lang="en-US" b="0" dirty="0">
                <a:solidFill>
                  <a:schemeClr val="tx1"/>
                </a:solidFill>
              </a:rPr>
              <a:t>Science and media: too different to work for the same goals?</a:t>
            </a:r>
          </a:p>
          <a:p>
            <a:endParaRPr lang="en-US" dirty="0">
              <a:solidFill>
                <a:schemeClr val="tx1"/>
              </a:solidFill>
            </a:endParaRPr>
          </a:p>
          <a:p>
            <a:pPr marL="114300" indent="0">
              <a:buNone/>
            </a:pPr>
            <a:endParaRPr lang="en-US" dirty="0"/>
          </a:p>
          <a:p>
            <a:endParaRPr lang="en-US" dirty="0"/>
          </a:p>
        </p:txBody>
      </p:sp>
      <p:sp>
        <p:nvSpPr>
          <p:cNvPr id="4" name="Slide Number Placeholder 3">
            <a:extLst>
              <a:ext uri="{FF2B5EF4-FFF2-40B4-BE49-F238E27FC236}">
                <a16:creationId xmlns:a16="http://schemas.microsoft.com/office/drawing/2014/main" id="{37A6DD8B-4447-3747-B076-374FA99A5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4</a:t>
            </a:fld>
            <a:endParaRPr lang="de"/>
          </a:p>
        </p:txBody>
      </p:sp>
    </p:spTree>
    <p:extLst>
      <p:ext uri="{BB962C8B-B14F-4D97-AF65-F5344CB8AC3E}">
        <p14:creationId xmlns:p14="http://schemas.microsoft.com/office/powerpoint/2010/main" val="3600478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10140-0C34-224B-9EB0-D669E47AAFCA}"/>
              </a:ext>
            </a:extLst>
          </p:cNvPr>
          <p:cNvSpPr>
            <a:spLocks noGrp="1"/>
          </p:cNvSpPr>
          <p:nvPr>
            <p:ph type="title"/>
          </p:nvPr>
        </p:nvSpPr>
        <p:spPr/>
        <p:txBody>
          <a:bodyPr/>
          <a:lstStyle/>
          <a:p>
            <a:r>
              <a:rPr lang="en-US" dirty="0"/>
              <a:t>Defining science communication and science news reporting</a:t>
            </a:r>
          </a:p>
        </p:txBody>
      </p:sp>
      <p:sp>
        <p:nvSpPr>
          <p:cNvPr id="3" name="Text Placeholder 2">
            <a:extLst>
              <a:ext uri="{FF2B5EF4-FFF2-40B4-BE49-F238E27FC236}">
                <a16:creationId xmlns:a16="http://schemas.microsoft.com/office/drawing/2014/main" id="{96902A05-866F-FA4D-9F9C-BDCC8F9091ED}"/>
              </a:ext>
            </a:extLst>
          </p:cNvPr>
          <p:cNvSpPr>
            <a:spLocks noGrp="1"/>
          </p:cNvSpPr>
          <p:nvPr>
            <p:ph type="body" idx="1"/>
          </p:nvPr>
        </p:nvSpPr>
        <p:spPr>
          <a:xfrm>
            <a:off x="168425" y="1358536"/>
            <a:ext cx="4290364" cy="3080263"/>
          </a:xfrm>
        </p:spPr>
        <p:txBody>
          <a:bodyPr/>
          <a:lstStyle/>
          <a:p>
            <a:pPr marL="114300" indent="0">
              <a:buNone/>
            </a:pPr>
            <a:r>
              <a:rPr lang="en-US" sz="1400" b="1" dirty="0">
                <a:solidFill>
                  <a:schemeClr val="tx1"/>
                </a:solidFill>
              </a:rPr>
              <a:t>Science communication</a:t>
            </a:r>
            <a:endParaRPr lang="en-US" sz="1400" dirty="0">
              <a:solidFill>
                <a:schemeClr val="tx1"/>
              </a:solidFill>
            </a:endParaRPr>
          </a:p>
          <a:p>
            <a:pPr marL="114300" indent="0">
              <a:buNone/>
            </a:pPr>
            <a:r>
              <a:rPr lang="en-US" sz="1400" dirty="0">
                <a:solidFill>
                  <a:schemeClr val="tx1"/>
                </a:solidFill>
              </a:rPr>
              <a:t>communication between scientists and other concerned groups or separate individuals. Science communication can be divided into several levels according to the communication actors: </a:t>
            </a:r>
          </a:p>
          <a:p>
            <a:pPr>
              <a:buFont typeface="Courier New" panose="02070309020205020404" pitchFamily="49" charset="0"/>
              <a:buChar char="o"/>
            </a:pPr>
            <a:r>
              <a:rPr lang="en-US" sz="1400" dirty="0">
                <a:solidFill>
                  <a:schemeClr val="tx1"/>
                </a:solidFill>
              </a:rPr>
              <a:t>communication between scientists inside the community of scientists;</a:t>
            </a:r>
          </a:p>
          <a:p>
            <a:pPr>
              <a:buFont typeface="Courier New" panose="02070309020205020404" pitchFamily="49" charset="0"/>
              <a:buChar char="o"/>
            </a:pPr>
            <a:r>
              <a:rPr lang="en-US" sz="1400" dirty="0">
                <a:solidFill>
                  <a:schemeClr val="tx1"/>
                </a:solidFill>
              </a:rPr>
              <a:t>communication between scientists and media; </a:t>
            </a:r>
          </a:p>
          <a:p>
            <a:pPr>
              <a:buFont typeface="Courier New" panose="02070309020205020404" pitchFamily="49" charset="0"/>
              <a:buChar char="o"/>
            </a:pPr>
            <a:r>
              <a:rPr lang="en-US" sz="1400" dirty="0">
                <a:solidFill>
                  <a:schemeClr val="tx1"/>
                </a:solidFill>
              </a:rPr>
              <a:t>communication between scientists and society; </a:t>
            </a:r>
          </a:p>
          <a:p>
            <a:pPr>
              <a:buFont typeface="Courier New" panose="02070309020205020404" pitchFamily="49" charset="0"/>
              <a:buChar char="o"/>
            </a:pPr>
            <a:r>
              <a:rPr lang="en-US" sz="1400" dirty="0">
                <a:solidFill>
                  <a:schemeClr val="tx1"/>
                </a:solidFill>
              </a:rPr>
              <a:t>communication between scientists and political bodies; etc.</a:t>
            </a:r>
          </a:p>
          <a:p>
            <a:endParaRPr lang="en-US" sz="1400" dirty="0">
              <a:solidFill>
                <a:schemeClr val="tx1"/>
              </a:solidFill>
            </a:endParaRPr>
          </a:p>
          <a:p>
            <a:endParaRPr lang="en-US" sz="1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595A83CF-54A5-6D48-AFFD-24F37A74153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5</a:t>
            </a:fld>
            <a:endParaRPr lang="de"/>
          </a:p>
        </p:txBody>
      </p:sp>
      <p:sp>
        <p:nvSpPr>
          <p:cNvPr id="5" name="Text Placeholder 2">
            <a:extLst>
              <a:ext uri="{FF2B5EF4-FFF2-40B4-BE49-F238E27FC236}">
                <a16:creationId xmlns:a16="http://schemas.microsoft.com/office/drawing/2014/main" id="{FFD40758-5BA8-2F46-88B1-4426A7E58AA2}"/>
              </a:ext>
            </a:extLst>
          </p:cNvPr>
          <p:cNvSpPr txBox="1">
            <a:spLocks/>
          </p:cNvSpPr>
          <p:nvPr/>
        </p:nvSpPr>
        <p:spPr>
          <a:xfrm>
            <a:off x="4685211" y="1358536"/>
            <a:ext cx="4290364" cy="3080263"/>
          </a:xfrm>
          <a:prstGeom prst="rect">
            <a:avLst/>
          </a:prstGeom>
          <a:solidFill>
            <a:srgbClr val="FFFFFF"/>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114300" indent="0">
              <a:buNone/>
            </a:pPr>
            <a:r>
              <a:rPr lang="en-US" sz="1400" b="1" dirty="0">
                <a:solidFill>
                  <a:schemeClr val="tx1"/>
                </a:solidFill>
              </a:rPr>
              <a:t>Science news reporting </a:t>
            </a:r>
          </a:p>
          <a:p>
            <a:pPr marL="114300" indent="0">
              <a:buNone/>
            </a:pPr>
            <a:r>
              <a:rPr lang="en-US" sz="1400" b="1" dirty="0">
                <a:solidFill>
                  <a:schemeClr val="tx1"/>
                </a:solidFill>
              </a:rPr>
              <a:t>t</a:t>
            </a:r>
            <a:r>
              <a:rPr lang="en-US" sz="1400" dirty="0">
                <a:solidFill>
                  <a:schemeClr val="tx1"/>
                </a:solidFill>
              </a:rPr>
              <a:t>ransmission and translation of scientific knowledge into the language understandable to lay audiences. </a:t>
            </a:r>
          </a:p>
          <a:p>
            <a:pPr marL="114300" indent="0">
              <a:buNone/>
            </a:pPr>
            <a:endParaRPr lang="en-US" sz="1400" b="1" dirty="0">
              <a:solidFill>
                <a:schemeClr val="tx1"/>
              </a:solidFill>
            </a:endParaRPr>
          </a:p>
          <a:p>
            <a:pPr marL="114300" indent="0">
              <a:buNone/>
            </a:pPr>
            <a:r>
              <a:rPr lang="en-US" sz="1400" dirty="0">
                <a:solidFill>
                  <a:schemeClr val="tx1"/>
                </a:solidFill>
              </a:rPr>
              <a:t>In society as we know it today, it is very important to communicate scientific information to general public and provide them with essential knowledge enabling them to knowledgeable actions and justified decisions.</a:t>
            </a:r>
          </a:p>
          <a:p>
            <a:pPr marL="114300" indent="0">
              <a:buNone/>
            </a:pPr>
            <a:endParaRPr lang="en-US" sz="1400" b="1" dirty="0">
              <a:solidFill>
                <a:schemeClr val="tx1"/>
              </a:solidFill>
            </a:endParaRPr>
          </a:p>
          <a:p>
            <a:endParaRPr lang="en-US" sz="1400" dirty="0">
              <a:solidFill>
                <a:schemeClr val="tx1"/>
              </a:solidFill>
            </a:endParaRPr>
          </a:p>
          <a:p>
            <a:endParaRPr lang="en-US" sz="1400" dirty="0">
              <a:solidFill>
                <a:schemeClr val="tx1"/>
              </a:solidFill>
            </a:endParaRPr>
          </a:p>
          <a:p>
            <a:endParaRPr lang="en-US" dirty="0"/>
          </a:p>
        </p:txBody>
      </p:sp>
    </p:spTree>
    <p:extLst>
      <p:ext uri="{BB962C8B-B14F-4D97-AF65-F5344CB8AC3E}">
        <p14:creationId xmlns:p14="http://schemas.microsoft.com/office/powerpoint/2010/main" val="2208673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9FC6-4A3A-6A4D-A205-16922BA7E658}"/>
              </a:ext>
            </a:extLst>
          </p:cNvPr>
          <p:cNvSpPr>
            <a:spLocks noGrp="1"/>
          </p:cNvSpPr>
          <p:nvPr>
            <p:ph type="title"/>
          </p:nvPr>
        </p:nvSpPr>
        <p:spPr/>
        <p:txBody>
          <a:bodyPr/>
          <a:lstStyle/>
          <a:p>
            <a:r>
              <a:rPr lang="en-US" dirty="0"/>
              <a:t>Democratization of science: communicating science to involve and empower</a:t>
            </a:r>
          </a:p>
        </p:txBody>
      </p:sp>
      <p:sp>
        <p:nvSpPr>
          <p:cNvPr id="4" name="Slide Number Placeholder 3">
            <a:extLst>
              <a:ext uri="{FF2B5EF4-FFF2-40B4-BE49-F238E27FC236}">
                <a16:creationId xmlns:a16="http://schemas.microsoft.com/office/drawing/2014/main" id="{0BC0AA31-A626-1245-A902-AD401F5359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 smtClean="0"/>
              <a:t>6</a:t>
            </a:fld>
            <a:endParaRPr lang="de"/>
          </a:p>
        </p:txBody>
      </p:sp>
      <p:sp>
        <p:nvSpPr>
          <p:cNvPr id="5" name="Content Placeholder 2">
            <a:extLst>
              <a:ext uri="{FF2B5EF4-FFF2-40B4-BE49-F238E27FC236}">
                <a16:creationId xmlns:a16="http://schemas.microsoft.com/office/drawing/2014/main" id="{957AB35A-B11C-014B-9853-C35FF23067B1}"/>
              </a:ext>
            </a:extLst>
          </p:cNvPr>
          <p:cNvSpPr txBox="1">
            <a:spLocks/>
          </p:cNvSpPr>
          <p:nvPr/>
        </p:nvSpPr>
        <p:spPr>
          <a:xfrm>
            <a:off x="351652" y="3198646"/>
            <a:ext cx="4856254" cy="108074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E5362B"/>
              </a:buClr>
              <a:buSzPts val="1800"/>
              <a:buFont typeface="Lato"/>
              <a:buChar char="●"/>
              <a:defRPr sz="1800" b="0" i="0" u="none" strike="noStrike" cap="none">
                <a:solidFill>
                  <a:srgbClr val="E5362B"/>
                </a:solidFill>
                <a:latin typeface="Lato"/>
                <a:ea typeface="Lato"/>
                <a:cs typeface="Lato"/>
                <a:sym typeface="Lato"/>
              </a:defRPr>
            </a:lvl1pPr>
            <a:lvl2pPr marL="914400" marR="0" lvl="1" indent="-317500" algn="l" rtl="0">
              <a:lnSpc>
                <a:spcPct val="115000"/>
              </a:lnSpc>
              <a:spcBef>
                <a:spcPts val="1600"/>
              </a:spcBef>
              <a:spcAft>
                <a:spcPts val="0"/>
              </a:spcAft>
              <a:buClr>
                <a:srgbClr val="8BACEE"/>
              </a:buClr>
              <a:buSzPts val="1400"/>
              <a:buFont typeface="Lato"/>
              <a:buChar char="○"/>
              <a:defRPr sz="1400" b="1" i="0" u="none" strike="noStrike" cap="none">
                <a:solidFill>
                  <a:srgbClr val="8BACEE"/>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pPr marL="0" indent="0" algn="just">
              <a:lnSpc>
                <a:spcPct val="100000"/>
              </a:lnSpc>
              <a:buFont typeface="Lato"/>
              <a:buNone/>
            </a:pPr>
            <a:r>
              <a:rPr lang="en-GB" sz="1200" b="1"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Deficit model</a:t>
            </a:r>
            <a:r>
              <a:rPr lang="en-GB" sz="1200"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 </a:t>
            </a:r>
            <a:endParaRPr lang="en-GB" sz="1200" dirty="0">
              <a:highlight>
                <a:srgbClr val="FF9231"/>
              </a:highlight>
              <a:latin typeface="Lato" panose="020F0502020204030203" pitchFamily="34" charset="0"/>
              <a:ea typeface="Lato" panose="020F0502020204030203" pitchFamily="34" charset="0"/>
              <a:cs typeface="Lato" panose="020F0502020204030203" pitchFamily="34" charset="0"/>
            </a:endParaRPr>
          </a:p>
          <a:p>
            <a:pPr marL="0" indent="0" algn="just">
              <a:lnSpc>
                <a:spcPct val="80000"/>
              </a:lnSpc>
              <a:buFont typeface="Lato"/>
              <a:buNone/>
            </a:pPr>
            <a:r>
              <a:rPr lang="en-GB" sz="1200" dirty="0">
                <a:solidFill>
                  <a:schemeClr val="tx1"/>
                </a:solidFill>
                <a:latin typeface="Lato" panose="020F0502020204030203" pitchFamily="34" charset="0"/>
                <a:ea typeface="Lato" panose="020F0502020204030203" pitchFamily="34" charset="0"/>
                <a:cs typeface="Lato" panose="020F0502020204030203" pitchFamily="34" charset="0"/>
              </a:rPr>
              <a:t>society demonstrate low scientific illiteracy; do not have any competences and skills to interpret scientific knowledge and scientists, politicians or journalist try to fill in this gap with scientific information, however, information is send without any further expectations to be involved into longer discussions or dialogues.  </a:t>
            </a:r>
          </a:p>
        </p:txBody>
      </p:sp>
      <p:sp>
        <p:nvSpPr>
          <p:cNvPr id="6" name="Rectangle 5">
            <a:extLst>
              <a:ext uri="{FF2B5EF4-FFF2-40B4-BE49-F238E27FC236}">
                <a16:creationId xmlns:a16="http://schemas.microsoft.com/office/drawing/2014/main" id="{F163C7B8-C2D8-D847-952E-7A43FACACE8D}"/>
              </a:ext>
            </a:extLst>
          </p:cNvPr>
          <p:cNvSpPr/>
          <p:nvPr/>
        </p:nvSpPr>
        <p:spPr>
          <a:xfrm>
            <a:off x="311699" y="2269840"/>
            <a:ext cx="4936161" cy="978729"/>
          </a:xfrm>
          <a:prstGeom prst="rect">
            <a:avLst/>
          </a:prstGeom>
        </p:spPr>
        <p:txBody>
          <a:bodyPr wrap="square">
            <a:spAutoFit/>
          </a:bodyPr>
          <a:lstStyle/>
          <a:p>
            <a:pPr>
              <a:lnSpc>
                <a:spcPct val="80000"/>
              </a:lnSpc>
            </a:pPr>
            <a:r>
              <a:rPr lang="en-GB" sz="1200" b="1"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The contextual model</a:t>
            </a:r>
            <a:r>
              <a:rPr lang="en-GB" sz="1200"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 </a:t>
            </a:r>
          </a:p>
          <a:p>
            <a:pPr algn="just">
              <a:lnSpc>
                <a:spcPct val="80000"/>
              </a:lnSpc>
            </a:pPr>
            <a:r>
              <a:rPr lang="en-GB" sz="1200" dirty="0">
                <a:latin typeface="Lato" panose="020F0502020204030203" pitchFamily="34" charset="0"/>
                <a:ea typeface="Lato" panose="020F0502020204030203" pitchFamily="34" charset="0"/>
                <a:cs typeface="Lato" panose="020F0502020204030203" pitchFamily="34" charset="0"/>
              </a:rPr>
              <a:t>in order to effectively communicate scientific knowledge, it is vital to evaluate dominant social and psychological factors, shaped by prior experiences, cultural context and personal conditions. Scientific knowledge is accepted and interpreted by society in the context of all these factors. </a:t>
            </a:r>
          </a:p>
        </p:txBody>
      </p:sp>
      <p:sp>
        <p:nvSpPr>
          <p:cNvPr id="7" name="Rectangle 6">
            <a:extLst>
              <a:ext uri="{FF2B5EF4-FFF2-40B4-BE49-F238E27FC236}">
                <a16:creationId xmlns:a16="http://schemas.microsoft.com/office/drawing/2014/main" id="{E3AFB05B-6FD5-9546-9CB0-1B74950F1409}"/>
              </a:ext>
            </a:extLst>
          </p:cNvPr>
          <p:cNvSpPr/>
          <p:nvPr/>
        </p:nvSpPr>
        <p:spPr>
          <a:xfrm>
            <a:off x="311699" y="1730653"/>
            <a:ext cx="4936161" cy="535531"/>
          </a:xfrm>
          <a:prstGeom prst="rect">
            <a:avLst/>
          </a:prstGeom>
        </p:spPr>
        <p:txBody>
          <a:bodyPr wrap="square">
            <a:spAutoFit/>
          </a:bodyPr>
          <a:lstStyle/>
          <a:p>
            <a:pPr>
              <a:lnSpc>
                <a:spcPct val="80000"/>
              </a:lnSpc>
            </a:pPr>
            <a:r>
              <a:rPr lang="en-GB" sz="1200" b="1"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The public participation model</a:t>
            </a:r>
            <a:r>
              <a:rPr lang="en-GB" sz="1200" dirty="0">
                <a:solidFill>
                  <a:schemeClr val="bg1"/>
                </a:solidFill>
                <a:highlight>
                  <a:srgbClr val="FF9231"/>
                </a:highlight>
                <a:latin typeface="Lato" panose="020F0502020204030203" pitchFamily="34" charset="0"/>
                <a:ea typeface="Lato" panose="020F0502020204030203" pitchFamily="34" charset="0"/>
                <a:cs typeface="Lato" panose="020F0502020204030203" pitchFamily="34" charset="0"/>
              </a:rPr>
              <a:t> </a:t>
            </a:r>
          </a:p>
          <a:p>
            <a:pPr algn="just">
              <a:lnSpc>
                <a:spcPct val="80000"/>
              </a:lnSpc>
            </a:pPr>
            <a:r>
              <a:rPr lang="en-GB" sz="1200" dirty="0">
                <a:latin typeface="Lato" panose="020F0502020204030203" pitchFamily="34" charset="0"/>
                <a:ea typeface="Lato" panose="020F0502020204030203" pitchFamily="34" charset="0"/>
                <a:cs typeface="Lato" panose="020F0502020204030203" pitchFamily="34" charset="0"/>
              </a:rPr>
              <a:t>society is realized as able to take part in common discourse together with scientists. </a:t>
            </a:r>
          </a:p>
        </p:txBody>
      </p:sp>
      <p:sp>
        <p:nvSpPr>
          <p:cNvPr id="8" name="Rectangle 7">
            <a:extLst>
              <a:ext uri="{FF2B5EF4-FFF2-40B4-BE49-F238E27FC236}">
                <a16:creationId xmlns:a16="http://schemas.microsoft.com/office/drawing/2014/main" id="{A10A3EBF-8554-5E4E-93CF-20B176E57076}"/>
              </a:ext>
            </a:extLst>
          </p:cNvPr>
          <p:cNvSpPr/>
          <p:nvPr/>
        </p:nvSpPr>
        <p:spPr>
          <a:xfrm>
            <a:off x="5341993" y="4099103"/>
            <a:ext cx="3037627" cy="738664"/>
          </a:xfrm>
          <a:prstGeom prst="rect">
            <a:avLst/>
          </a:prstGeom>
        </p:spPr>
        <p:txBody>
          <a:bodyPr wrap="square">
            <a:spAutoFit/>
          </a:bodyPr>
          <a:lstStyle/>
          <a:p>
            <a:pPr algn="r"/>
            <a:r>
              <a:rPr lang="en-US" sz="1400" b="1" dirty="0">
                <a:latin typeface="Georgia" panose="02040502050405020303" pitchFamily="18" charset="0"/>
              </a:rPr>
              <a:t>Read more: </a:t>
            </a:r>
            <a:br>
              <a:rPr lang="en-US" sz="1400" b="1" dirty="0">
                <a:latin typeface="Georgia" panose="02040502050405020303" pitchFamily="18" charset="0"/>
              </a:rPr>
            </a:br>
            <a:r>
              <a:rPr lang="en-US" sz="1400" dirty="0">
                <a:latin typeface="Georgia" panose="02040502050405020303" pitchFamily="18" charset="0"/>
              </a:rPr>
              <a:t>Pew Research Center (2015). </a:t>
            </a:r>
            <a:r>
              <a:rPr lang="en-US" sz="1400" dirty="0">
                <a:latin typeface="Georgia" panose="02040502050405020303" pitchFamily="18" charset="0"/>
                <a:hlinkClick r:id="rId2"/>
              </a:rPr>
              <a:t>How Scientists Engage the Public</a:t>
            </a:r>
            <a:endParaRPr lang="en-US" sz="1400" dirty="0"/>
          </a:p>
        </p:txBody>
      </p:sp>
      <p:pic>
        <p:nvPicPr>
          <p:cNvPr id="9" name="Picture 8">
            <a:extLst>
              <a:ext uri="{FF2B5EF4-FFF2-40B4-BE49-F238E27FC236}">
                <a16:creationId xmlns:a16="http://schemas.microsoft.com/office/drawing/2014/main" id="{74DF6D0C-8E61-E640-BB83-489874F44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2895" y="1546152"/>
            <a:ext cx="3145188" cy="2429759"/>
          </a:xfrm>
          <a:prstGeom prst="rect">
            <a:avLst/>
          </a:prstGeom>
        </p:spPr>
      </p:pic>
    </p:spTree>
    <p:extLst>
      <p:ext uri="{BB962C8B-B14F-4D97-AF65-F5344CB8AC3E}">
        <p14:creationId xmlns:p14="http://schemas.microsoft.com/office/powerpoint/2010/main" val="305530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80DADC0-C35D-FC42-9E88-573F78283CEB}"/>
              </a:ext>
            </a:extLst>
          </p:cNvPr>
          <p:cNvSpPr/>
          <p:nvPr/>
        </p:nvSpPr>
        <p:spPr>
          <a:xfrm>
            <a:off x="2702642" y="962516"/>
            <a:ext cx="3535120" cy="3252189"/>
          </a:xfrm>
          <a:prstGeom prst="ellipse">
            <a:avLst/>
          </a:prstGeom>
          <a:blipFill dpi="0" rotWithShape="1">
            <a:blip r:embed="rId3"/>
            <a:srcRect/>
            <a:stretch>
              <a:fillRect/>
            </a:stretch>
          </a:blip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Rectangle 5">
            <a:extLst>
              <a:ext uri="{FF2B5EF4-FFF2-40B4-BE49-F238E27FC236}">
                <a16:creationId xmlns:a16="http://schemas.microsoft.com/office/drawing/2014/main" id="{B12255A9-FEA8-AB4B-8320-B9790FE2ABAA}"/>
              </a:ext>
            </a:extLst>
          </p:cNvPr>
          <p:cNvSpPr/>
          <p:nvPr/>
        </p:nvSpPr>
        <p:spPr>
          <a:xfrm rot="10366611">
            <a:off x="4256639" y="4300490"/>
            <a:ext cx="314510" cy="253916"/>
          </a:xfrm>
          <a:prstGeom prst="rect">
            <a:avLst/>
          </a:prstGeom>
        </p:spPr>
        <p:txBody>
          <a:bodyPr wrap="none">
            <a:spAutoFit/>
          </a:bodyPr>
          <a:lstStyle/>
          <a:p>
            <a:r>
              <a:rPr lang="en-US" sz="1050" b="1" dirty="0">
                <a:latin typeface="Constantia" panose="02030602050306030303" pitchFamily="18" charset="0"/>
              </a:rPr>
              <a:t>➢</a:t>
            </a:r>
            <a:endParaRPr lang="en-US" sz="1050" dirty="0"/>
          </a:p>
        </p:txBody>
      </p:sp>
      <p:sp>
        <p:nvSpPr>
          <p:cNvPr id="7" name="Rectangle 6">
            <a:extLst>
              <a:ext uri="{FF2B5EF4-FFF2-40B4-BE49-F238E27FC236}">
                <a16:creationId xmlns:a16="http://schemas.microsoft.com/office/drawing/2014/main" id="{940ED983-AFCF-D144-BE94-84407E57A28E}"/>
              </a:ext>
            </a:extLst>
          </p:cNvPr>
          <p:cNvSpPr/>
          <p:nvPr/>
        </p:nvSpPr>
        <p:spPr>
          <a:xfrm rot="4869967">
            <a:off x="6188178" y="2351846"/>
            <a:ext cx="314510" cy="253916"/>
          </a:xfrm>
          <a:prstGeom prst="rect">
            <a:avLst/>
          </a:prstGeom>
        </p:spPr>
        <p:txBody>
          <a:bodyPr wrap="none">
            <a:spAutoFit/>
          </a:bodyPr>
          <a:lstStyle/>
          <a:p>
            <a:r>
              <a:rPr lang="en-US" sz="1050" b="1" dirty="0">
                <a:latin typeface="Constantia" panose="02030602050306030303" pitchFamily="18" charset="0"/>
              </a:rPr>
              <a:t>➢</a:t>
            </a:r>
            <a:endParaRPr lang="en-US" sz="1050" dirty="0"/>
          </a:p>
        </p:txBody>
      </p:sp>
      <p:sp>
        <p:nvSpPr>
          <p:cNvPr id="8" name="Rectangle 7">
            <a:extLst>
              <a:ext uri="{FF2B5EF4-FFF2-40B4-BE49-F238E27FC236}">
                <a16:creationId xmlns:a16="http://schemas.microsoft.com/office/drawing/2014/main" id="{4E6FBF81-1B31-5D47-9463-C96385A9E094}"/>
              </a:ext>
            </a:extLst>
          </p:cNvPr>
          <p:cNvSpPr/>
          <p:nvPr/>
        </p:nvSpPr>
        <p:spPr>
          <a:xfrm rot="15842692">
            <a:off x="2394619" y="2512174"/>
            <a:ext cx="314510" cy="253916"/>
          </a:xfrm>
          <a:prstGeom prst="rect">
            <a:avLst/>
          </a:prstGeom>
        </p:spPr>
        <p:txBody>
          <a:bodyPr wrap="none">
            <a:spAutoFit/>
          </a:bodyPr>
          <a:lstStyle/>
          <a:p>
            <a:r>
              <a:rPr lang="en-US" sz="1050" b="1" dirty="0">
                <a:latin typeface="Constantia" panose="02030602050306030303" pitchFamily="18" charset="0"/>
              </a:rPr>
              <a:t>➢</a:t>
            </a:r>
            <a:endParaRPr lang="en-US" sz="1050" dirty="0"/>
          </a:p>
        </p:txBody>
      </p:sp>
      <p:sp>
        <p:nvSpPr>
          <p:cNvPr id="9" name="Oval 8">
            <a:extLst>
              <a:ext uri="{FF2B5EF4-FFF2-40B4-BE49-F238E27FC236}">
                <a16:creationId xmlns:a16="http://schemas.microsoft.com/office/drawing/2014/main" id="{70B2ECFF-4D44-524D-A733-3C30FECD64AC}"/>
              </a:ext>
            </a:extLst>
          </p:cNvPr>
          <p:cNvSpPr/>
          <p:nvPr/>
        </p:nvSpPr>
        <p:spPr>
          <a:xfrm>
            <a:off x="2551874" y="806384"/>
            <a:ext cx="3816765" cy="3636183"/>
          </a:xfrm>
          <a:prstGeom prst="ellips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Rectangle 9">
            <a:extLst>
              <a:ext uri="{FF2B5EF4-FFF2-40B4-BE49-F238E27FC236}">
                <a16:creationId xmlns:a16="http://schemas.microsoft.com/office/drawing/2014/main" id="{671B89FD-74E6-2C41-B8A7-8A9DBCBC4EF5}"/>
              </a:ext>
            </a:extLst>
          </p:cNvPr>
          <p:cNvSpPr/>
          <p:nvPr/>
        </p:nvSpPr>
        <p:spPr>
          <a:xfrm>
            <a:off x="4248343" y="683003"/>
            <a:ext cx="314510" cy="253916"/>
          </a:xfrm>
          <a:prstGeom prst="rect">
            <a:avLst/>
          </a:prstGeom>
        </p:spPr>
        <p:txBody>
          <a:bodyPr wrap="none">
            <a:spAutoFit/>
          </a:bodyPr>
          <a:lstStyle/>
          <a:p>
            <a:r>
              <a:rPr lang="en-US" sz="1050" b="1" dirty="0">
                <a:latin typeface="Constantia" panose="02030602050306030303" pitchFamily="18" charset="0"/>
              </a:rPr>
              <a:t>➢</a:t>
            </a:r>
            <a:endParaRPr lang="en-US" sz="1050" dirty="0"/>
          </a:p>
        </p:txBody>
      </p:sp>
      <p:sp>
        <p:nvSpPr>
          <p:cNvPr id="16" name="Oval 15">
            <a:extLst>
              <a:ext uri="{FF2B5EF4-FFF2-40B4-BE49-F238E27FC236}">
                <a16:creationId xmlns:a16="http://schemas.microsoft.com/office/drawing/2014/main" id="{27205126-F01C-734C-97CD-065CDB71F19B}"/>
              </a:ext>
            </a:extLst>
          </p:cNvPr>
          <p:cNvSpPr/>
          <p:nvPr/>
        </p:nvSpPr>
        <p:spPr>
          <a:xfrm>
            <a:off x="3919855" y="-193807"/>
            <a:ext cx="5885381" cy="4654304"/>
          </a:xfrm>
          <a:prstGeom prst="ellipse">
            <a:avLst/>
          </a:prstGeom>
          <a:solidFill>
            <a:schemeClr val="bg1">
              <a:lumMod val="95000"/>
              <a:alpha val="30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7" name="Oval 16">
            <a:extLst>
              <a:ext uri="{FF2B5EF4-FFF2-40B4-BE49-F238E27FC236}">
                <a16:creationId xmlns:a16="http://schemas.microsoft.com/office/drawing/2014/main" id="{A356263D-94AB-3F4F-8244-CBB118833802}"/>
              </a:ext>
            </a:extLst>
          </p:cNvPr>
          <p:cNvSpPr/>
          <p:nvPr/>
        </p:nvSpPr>
        <p:spPr>
          <a:xfrm>
            <a:off x="-544361" y="-96648"/>
            <a:ext cx="5885381" cy="4654304"/>
          </a:xfrm>
          <a:prstGeom prst="ellipse">
            <a:avLst/>
          </a:prstGeom>
          <a:solidFill>
            <a:schemeClr val="bg1">
              <a:lumMod val="95000"/>
              <a:alpha val="30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8" name="Oval 17">
            <a:extLst>
              <a:ext uri="{FF2B5EF4-FFF2-40B4-BE49-F238E27FC236}">
                <a16:creationId xmlns:a16="http://schemas.microsoft.com/office/drawing/2014/main" id="{8AC7F627-BF7E-C346-A445-8D050029A065}"/>
              </a:ext>
            </a:extLst>
          </p:cNvPr>
          <p:cNvSpPr/>
          <p:nvPr/>
        </p:nvSpPr>
        <p:spPr>
          <a:xfrm>
            <a:off x="1639615" y="2487693"/>
            <a:ext cx="5885381" cy="4654304"/>
          </a:xfrm>
          <a:prstGeom prst="ellipse">
            <a:avLst/>
          </a:prstGeom>
          <a:solidFill>
            <a:schemeClr val="bg1">
              <a:lumMod val="95000"/>
              <a:alpha val="30000"/>
            </a:schemeClr>
          </a:solid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9" name="Rectangle 18">
            <a:extLst>
              <a:ext uri="{FF2B5EF4-FFF2-40B4-BE49-F238E27FC236}">
                <a16:creationId xmlns:a16="http://schemas.microsoft.com/office/drawing/2014/main" id="{91580BBF-C811-DE4A-ABB5-C65C042F90D5}"/>
              </a:ext>
            </a:extLst>
          </p:cNvPr>
          <p:cNvSpPr/>
          <p:nvPr/>
        </p:nvSpPr>
        <p:spPr>
          <a:xfrm>
            <a:off x="3647236" y="1713881"/>
            <a:ext cx="1704984" cy="415498"/>
          </a:xfrm>
          <a:prstGeom prst="rect">
            <a:avLst/>
          </a:prstGeom>
        </p:spPr>
        <p:txBody>
          <a:bodyPr wrap="square">
            <a:spAutoFit/>
          </a:bodyPr>
          <a:lstStyle/>
          <a:p>
            <a:pPr lvl="0" algn="ctr"/>
            <a:r>
              <a:rPr lang="en-US" sz="1050" b="1" dirty="0">
                <a:latin typeface="Constantia" panose="02030602050306030303" pitchFamily="18" charset="0"/>
              </a:rPr>
              <a:t>THE PROCESS OF SCIENCE REPORTING</a:t>
            </a:r>
            <a:endParaRPr lang="en-US" sz="1050" dirty="0"/>
          </a:p>
        </p:txBody>
      </p:sp>
      <p:sp>
        <p:nvSpPr>
          <p:cNvPr id="11" name="Rectangle 10">
            <a:extLst>
              <a:ext uri="{FF2B5EF4-FFF2-40B4-BE49-F238E27FC236}">
                <a16:creationId xmlns:a16="http://schemas.microsoft.com/office/drawing/2014/main" id="{1ECDF7C6-B005-6E41-BF96-809A0E568EBB}"/>
              </a:ext>
            </a:extLst>
          </p:cNvPr>
          <p:cNvSpPr/>
          <p:nvPr/>
        </p:nvSpPr>
        <p:spPr>
          <a:xfrm>
            <a:off x="334655" y="2076698"/>
            <a:ext cx="1741429" cy="415498"/>
          </a:xfrm>
          <a:prstGeom prst="rect">
            <a:avLst/>
          </a:prstGeom>
        </p:spPr>
        <p:txBody>
          <a:bodyPr wrap="square">
            <a:spAutoFit/>
          </a:bodyPr>
          <a:lstStyle/>
          <a:p>
            <a:pPr>
              <a:buClr>
                <a:srgbClr val="C00000"/>
              </a:buClr>
            </a:pPr>
            <a:r>
              <a:rPr lang="en-US" sz="2100" b="1" dirty="0">
                <a:latin typeface="Constantia" panose="02030602050306030303" pitchFamily="18" charset="0"/>
              </a:rPr>
              <a:t>SCIENTISTS</a:t>
            </a:r>
            <a:endParaRPr lang="en-US" sz="2100" b="1" dirty="0"/>
          </a:p>
        </p:txBody>
      </p:sp>
      <p:sp>
        <p:nvSpPr>
          <p:cNvPr id="12" name="Rectangle 11">
            <a:extLst>
              <a:ext uri="{FF2B5EF4-FFF2-40B4-BE49-F238E27FC236}">
                <a16:creationId xmlns:a16="http://schemas.microsoft.com/office/drawing/2014/main" id="{E9E788BD-9AED-8C40-847F-D90D35927CE1}"/>
              </a:ext>
            </a:extLst>
          </p:cNvPr>
          <p:cNvSpPr/>
          <p:nvPr/>
        </p:nvSpPr>
        <p:spPr>
          <a:xfrm>
            <a:off x="6697127" y="925430"/>
            <a:ext cx="2127364" cy="415498"/>
          </a:xfrm>
          <a:prstGeom prst="rect">
            <a:avLst/>
          </a:prstGeom>
        </p:spPr>
        <p:txBody>
          <a:bodyPr wrap="square">
            <a:spAutoFit/>
          </a:bodyPr>
          <a:lstStyle/>
          <a:p>
            <a:pPr>
              <a:buClr>
                <a:srgbClr val="C00000"/>
              </a:buClr>
            </a:pPr>
            <a:r>
              <a:rPr lang="en-US" sz="2100" b="1" dirty="0">
                <a:latin typeface="Constantia" panose="02030602050306030303" pitchFamily="18" charset="0"/>
              </a:rPr>
              <a:t>JOURNALISTS</a:t>
            </a:r>
            <a:endParaRPr lang="en-US" sz="2100" b="1" dirty="0"/>
          </a:p>
        </p:txBody>
      </p:sp>
      <p:sp>
        <p:nvSpPr>
          <p:cNvPr id="13" name="Rectangle 12">
            <a:extLst>
              <a:ext uri="{FF2B5EF4-FFF2-40B4-BE49-F238E27FC236}">
                <a16:creationId xmlns:a16="http://schemas.microsoft.com/office/drawing/2014/main" id="{D12DB285-D190-2642-950F-C38EA4FAE06D}"/>
              </a:ext>
            </a:extLst>
          </p:cNvPr>
          <p:cNvSpPr/>
          <p:nvPr/>
        </p:nvSpPr>
        <p:spPr>
          <a:xfrm>
            <a:off x="3152253" y="4710351"/>
            <a:ext cx="1659228" cy="415498"/>
          </a:xfrm>
          <a:prstGeom prst="rect">
            <a:avLst/>
          </a:prstGeom>
        </p:spPr>
        <p:txBody>
          <a:bodyPr wrap="square">
            <a:spAutoFit/>
          </a:bodyPr>
          <a:lstStyle/>
          <a:p>
            <a:pPr algn="ctr">
              <a:buClr>
                <a:srgbClr val="C00000"/>
              </a:buClr>
            </a:pPr>
            <a:r>
              <a:rPr lang="en-US" sz="2100" b="1" dirty="0">
                <a:latin typeface="Constantia" panose="02030602050306030303" pitchFamily="18" charset="0"/>
              </a:rPr>
              <a:t>PUBLIC</a:t>
            </a:r>
            <a:endParaRPr lang="en-US" sz="2100" b="1" dirty="0"/>
          </a:p>
        </p:txBody>
      </p:sp>
      <p:sp>
        <p:nvSpPr>
          <p:cNvPr id="20" name="Rectangle 19" descr="Research">
            <a:extLst>
              <a:ext uri="{FF2B5EF4-FFF2-40B4-BE49-F238E27FC236}">
                <a16:creationId xmlns:a16="http://schemas.microsoft.com/office/drawing/2014/main" id="{C72C4642-B52F-7C48-98E5-D3172DF05120}"/>
              </a:ext>
            </a:extLst>
          </p:cNvPr>
          <p:cNvSpPr/>
          <p:nvPr/>
        </p:nvSpPr>
        <p:spPr>
          <a:xfrm>
            <a:off x="1045739" y="1409512"/>
            <a:ext cx="648608" cy="648608"/>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1" name="Rectangle 20" descr="Newspaper">
            <a:extLst>
              <a:ext uri="{FF2B5EF4-FFF2-40B4-BE49-F238E27FC236}">
                <a16:creationId xmlns:a16="http://schemas.microsoft.com/office/drawing/2014/main" id="{286755C2-D5E6-0D4C-8005-481DC65CAC7A}"/>
              </a:ext>
            </a:extLst>
          </p:cNvPr>
          <p:cNvSpPr/>
          <p:nvPr/>
        </p:nvSpPr>
        <p:spPr>
          <a:xfrm>
            <a:off x="8052649" y="1328197"/>
            <a:ext cx="648608" cy="648608"/>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23" name="Rectangle 22">
            <a:extLst>
              <a:ext uri="{FF2B5EF4-FFF2-40B4-BE49-F238E27FC236}">
                <a16:creationId xmlns:a16="http://schemas.microsoft.com/office/drawing/2014/main" id="{3BC2FB2F-DDEB-8545-8325-D6368C6352BC}"/>
              </a:ext>
            </a:extLst>
          </p:cNvPr>
          <p:cNvSpPr/>
          <p:nvPr/>
        </p:nvSpPr>
        <p:spPr>
          <a:xfrm>
            <a:off x="224536" y="237138"/>
            <a:ext cx="6869208" cy="612604"/>
          </a:xfrm>
          <a:prstGeom prst="rect">
            <a:avLst/>
          </a:prstGeom>
        </p:spPr>
        <p:txBody>
          <a:bodyPr wrap="square">
            <a:spAutoFit/>
          </a:bodyPr>
          <a:lstStyle/>
          <a:p>
            <a:pPr algn="just">
              <a:lnSpc>
                <a:spcPct val="80000"/>
              </a:lnSpc>
            </a:pPr>
            <a:r>
              <a:rPr lang="en-GB" sz="1050" b="1" dirty="0">
                <a:solidFill>
                  <a:schemeClr val="bg1"/>
                </a:solidFill>
                <a:highlight>
                  <a:srgbClr val="FF9231"/>
                </a:highlight>
                <a:latin typeface="Constantia" panose="02030602050306030303" pitchFamily="18" charset="0"/>
              </a:rPr>
              <a:t>Scientists aim to: </a:t>
            </a:r>
            <a:r>
              <a:rPr lang="en-GB" sz="1050" dirty="0">
                <a:latin typeface="Constantia" panose="02030602050306030303" pitchFamily="18" charset="0"/>
              </a:rPr>
              <a:t>Bring their investigations to life, to present them and show, how they can improve daily life or solve some big problems, manage risks, and gain trust and acceptance from society, etc. </a:t>
            </a:r>
            <a:r>
              <a:rPr lang="en-GB" sz="1050" b="1" dirty="0">
                <a:solidFill>
                  <a:schemeClr val="bg1"/>
                </a:solidFill>
                <a:highlight>
                  <a:srgbClr val="FF9231"/>
                </a:highlight>
                <a:latin typeface="Constantia" panose="02030602050306030303" pitchFamily="18" charset="0"/>
              </a:rPr>
              <a:t>But…</a:t>
            </a:r>
            <a:r>
              <a:rPr lang="en-GB" sz="1050" dirty="0">
                <a:solidFill>
                  <a:schemeClr val="bg1"/>
                </a:solidFill>
                <a:highlight>
                  <a:srgbClr val="FF9231"/>
                </a:highlight>
                <a:latin typeface="Constantia" panose="02030602050306030303" pitchFamily="18" charset="0"/>
              </a:rPr>
              <a:t> </a:t>
            </a:r>
            <a:r>
              <a:rPr lang="en-GB" sz="1050" dirty="0">
                <a:latin typeface="Constantia" panose="02030602050306030303" pitchFamily="18" charset="0"/>
              </a:rPr>
              <a:t>communicating with lay audiences requires time, knowledge and other skills, therefor in many cases scientists themselves are not capable of doing it by themselves. </a:t>
            </a:r>
            <a:endParaRPr lang="en-GB" sz="1050" b="1" dirty="0">
              <a:latin typeface="Constantia" panose="02030602050306030303" pitchFamily="18" charset="0"/>
            </a:endParaRPr>
          </a:p>
        </p:txBody>
      </p:sp>
      <p:sp>
        <p:nvSpPr>
          <p:cNvPr id="24" name="Rectangle 23">
            <a:extLst>
              <a:ext uri="{FF2B5EF4-FFF2-40B4-BE49-F238E27FC236}">
                <a16:creationId xmlns:a16="http://schemas.microsoft.com/office/drawing/2014/main" id="{A4336C5B-4B4F-4C45-AA0E-BF4AA8078DA2}"/>
              </a:ext>
            </a:extLst>
          </p:cNvPr>
          <p:cNvSpPr/>
          <p:nvPr/>
        </p:nvSpPr>
        <p:spPr>
          <a:xfrm>
            <a:off x="6519406" y="2102833"/>
            <a:ext cx="2428123" cy="1646733"/>
          </a:xfrm>
          <a:prstGeom prst="rect">
            <a:avLst/>
          </a:prstGeom>
        </p:spPr>
        <p:txBody>
          <a:bodyPr wrap="square">
            <a:spAutoFit/>
          </a:bodyPr>
          <a:lstStyle/>
          <a:p>
            <a:pPr algn="just">
              <a:lnSpc>
                <a:spcPct val="80000"/>
              </a:lnSpc>
            </a:pPr>
            <a:r>
              <a:rPr lang="en-GB" sz="1050" b="1" dirty="0">
                <a:solidFill>
                  <a:schemeClr val="bg1"/>
                </a:solidFill>
                <a:highlight>
                  <a:srgbClr val="FF9231"/>
                </a:highlight>
                <a:latin typeface="Constantia" panose="02030602050306030303" pitchFamily="18" charset="0"/>
              </a:rPr>
              <a:t>Journalists aim to: </a:t>
            </a:r>
            <a:r>
              <a:rPr lang="en-GB" sz="1050" dirty="0">
                <a:latin typeface="Constantia" panose="02030602050306030303" pitchFamily="18" charset="0"/>
              </a:rPr>
              <a:t>Inform public by following their professional values, journalistic norms and other requirements of contemporary journalism. Although scientific issues may often related to public interest, </a:t>
            </a:r>
            <a:r>
              <a:rPr lang="en-GB" sz="1050" b="1" dirty="0">
                <a:solidFill>
                  <a:schemeClr val="bg1"/>
                </a:solidFill>
                <a:highlight>
                  <a:srgbClr val="FF9231"/>
                </a:highlight>
                <a:latin typeface="Constantia" panose="02030602050306030303" pitchFamily="18" charset="0"/>
              </a:rPr>
              <a:t>But… </a:t>
            </a:r>
            <a:r>
              <a:rPr lang="en-GB" sz="1050" dirty="0">
                <a:latin typeface="Constantia" panose="02030602050306030303" pitchFamily="18" charset="0"/>
              </a:rPr>
              <a:t>covering such issues requires specific knowledge and investigations. Science journalism is rather expensive, therefore not every media organization is capable and interested of having someone covering science.    </a:t>
            </a:r>
          </a:p>
        </p:txBody>
      </p:sp>
      <p:sp>
        <p:nvSpPr>
          <p:cNvPr id="25" name="Rectangle 24">
            <a:extLst>
              <a:ext uri="{FF2B5EF4-FFF2-40B4-BE49-F238E27FC236}">
                <a16:creationId xmlns:a16="http://schemas.microsoft.com/office/drawing/2014/main" id="{19EE86F6-9000-4A48-885B-4140966BC128}"/>
              </a:ext>
            </a:extLst>
          </p:cNvPr>
          <p:cNvSpPr/>
          <p:nvPr/>
        </p:nvSpPr>
        <p:spPr>
          <a:xfrm>
            <a:off x="217081" y="2781397"/>
            <a:ext cx="2398442" cy="1517467"/>
          </a:xfrm>
          <a:prstGeom prst="rect">
            <a:avLst/>
          </a:prstGeom>
        </p:spPr>
        <p:txBody>
          <a:bodyPr wrap="square">
            <a:spAutoFit/>
          </a:bodyPr>
          <a:lstStyle/>
          <a:p>
            <a:pPr algn="just">
              <a:lnSpc>
                <a:spcPct val="80000"/>
              </a:lnSpc>
            </a:pPr>
            <a:r>
              <a:rPr lang="en-GB" sz="1050" b="1" dirty="0">
                <a:solidFill>
                  <a:schemeClr val="bg1"/>
                </a:solidFill>
                <a:highlight>
                  <a:srgbClr val="FF9231"/>
                </a:highlight>
                <a:latin typeface="Constantia" panose="02030602050306030303" pitchFamily="18" charset="0"/>
              </a:rPr>
              <a:t>Public aim to: </a:t>
            </a:r>
            <a:r>
              <a:rPr lang="en-GB" sz="1050" dirty="0">
                <a:latin typeface="Constantia" panose="02030602050306030303" pitchFamily="18" charset="0"/>
              </a:rPr>
              <a:t>Get reliable information, necessary to make decisions and evaluate/manage risks, crisis. </a:t>
            </a:r>
            <a:r>
              <a:rPr lang="en-GB" sz="1050" dirty="0">
                <a:solidFill>
                  <a:schemeClr val="bg1"/>
                </a:solidFill>
                <a:highlight>
                  <a:srgbClr val="FF9231"/>
                </a:highlight>
                <a:latin typeface="Constantia" panose="02030602050306030303" pitchFamily="18" charset="0"/>
              </a:rPr>
              <a:t>But…</a:t>
            </a:r>
            <a:r>
              <a:rPr lang="en-GB" sz="1050" dirty="0">
                <a:highlight>
                  <a:srgbClr val="FF9231"/>
                </a:highlight>
                <a:latin typeface="Constantia" panose="02030602050306030303" pitchFamily="18" charset="0"/>
              </a:rPr>
              <a:t> </a:t>
            </a:r>
            <a:r>
              <a:rPr lang="en-GB" sz="1050" dirty="0">
                <a:latin typeface="Constantia" panose="02030602050306030303" pitchFamily="18" charset="0"/>
              </a:rPr>
              <a:t>not everyone can understand scientific language and scientific process itself, therefore media is the main sources of science news for public. However, the way science is covered in media is often far from the message scientists wanted to communicate. </a:t>
            </a:r>
          </a:p>
        </p:txBody>
      </p:sp>
    </p:spTree>
    <p:extLst>
      <p:ext uri="{BB962C8B-B14F-4D97-AF65-F5344CB8AC3E}">
        <p14:creationId xmlns:p14="http://schemas.microsoft.com/office/powerpoint/2010/main" val="1027219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5220933D-5A43-AB46-81BB-1FEF65F7B1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3924" y="126809"/>
            <a:ext cx="7219951" cy="4646042"/>
          </a:xfrm>
          <a:prstGeom prst="rect">
            <a:avLst/>
          </a:prstGeom>
        </p:spPr>
      </p:pic>
      <p:sp>
        <p:nvSpPr>
          <p:cNvPr id="5" name="Rectangle 4">
            <a:extLst>
              <a:ext uri="{FF2B5EF4-FFF2-40B4-BE49-F238E27FC236}">
                <a16:creationId xmlns:a16="http://schemas.microsoft.com/office/drawing/2014/main" id="{D5101085-2021-0D4B-B79D-661E846EA06D}"/>
              </a:ext>
            </a:extLst>
          </p:cNvPr>
          <p:cNvSpPr/>
          <p:nvPr/>
        </p:nvSpPr>
        <p:spPr>
          <a:xfrm>
            <a:off x="460771" y="4836793"/>
            <a:ext cx="7683104" cy="253916"/>
          </a:xfrm>
          <a:prstGeom prst="rect">
            <a:avLst/>
          </a:prstGeom>
        </p:spPr>
        <p:txBody>
          <a:bodyPr wrap="square">
            <a:spAutoFit/>
          </a:bodyPr>
          <a:lstStyle/>
          <a:p>
            <a:pPr algn="ctr"/>
            <a:r>
              <a:rPr lang="en-US" sz="1050" b="1" dirty="0">
                <a:latin typeface="Constantia" panose="02030602050306030303" pitchFamily="18" charset="0"/>
              </a:rPr>
              <a:t>Cartoon by Tom Dunne from American Scientist </a:t>
            </a:r>
            <a:r>
              <a:rPr lang="en-US" sz="1050" b="1" dirty="0">
                <a:solidFill>
                  <a:srgbClr val="FF9231"/>
                </a:solidFill>
                <a:latin typeface="Constantia" panose="02030602050306030303" pitchFamily="18" charset="0"/>
              </a:rPr>
              <a:t>| </a:t>
            </a:r>
            <a:r>
              <a:rPr lang="en-US" sz="1050" dirty="0">
                <a:latin typeface="Constantia" panose="02030602050306030303" pitchFamily="18" charset="0"/>
              </a:rPr>
              <a:t>Accessible </a:t>
            </a:r>
            <a:r>
              <a:rPr lang="en-US" sz="1050" dirty="0">
                <a:latin typeface="Constantia" panose="02030602050306030303" pitchFamily="18" charset="0"/>
                <a:hlinkClick r:id="rId4"/>
              </a:rPr>
              <a:t>here</a:t>
            </a:r>
            <a:r>
              <a:rPr lang="en-US" sz="1050" dirty="0">
                <a:latin typeface="Constantia" panose="02030602050306030303" pitchFamily="18" charset="0"/>
              </a:rPr>
              <a:t>.</a:t>
            </a:r>
          </a:p>
        </p:txBody>
      </p:sp>
    </p:spTree>
    <p:extLst>
      <p:ext uri="{BB962C8B-B14F-4D97-AF65-F5344CB8AC3E}">
        <p14:creationId xmlns:p14="http://schemas.microsoft.com/office/powerpoint/2010/main" val="330971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37B2-6FEF-F54D-A0CE-6123A485D25D}"/>
              </a:ext>
            </a:extLst>
          </p:cNvPr>
          <p:cNvSpPr>
            <a:spLocks noGrp="1"/>
          </p:cNvSpPr>
          <p:nvPr>
            <p:ph type="title"/>
          </p:nvPr>
        </p:nvSpPr>
        <p:spPr>
          <a:xfrm>
            <a:off x="628651" y="273844"/>
            <a:ext cx="3742094" cy="994172"/>
          </a:xfrm>
        </p:spPr>
        <p:txBody>
          <a:bodyPr>
            <a:noAutofit/>
          </a:bodyPr>
          <a:lstStyle/>
          <a:p>
            <a:r>
              <a:rPr lang="en-US" sz="2400" b="1" dirty="0">
                <a:solidFill>
                  <a:srgbClr val="FF9231"/>
                </a:solidFill>
                <a:latin typeface="Constantia" panose="02030602050306030303" pitchFamily="18" charset="0"/>
              </a:rPr>
              <a:t>Science and society:</a:t>
            </a:r>
            <a:br>
              <a:rPr lang="en-US" sz="2400" b="1" dirty="0">
                <a:latin typeface="Constantia" panose="02030602050306030303" pitchFamily="18" charset="0"/>
              </a:rPr>
            </a:br>
            <a:r>
              <a:rPr lang="en-US" sz="2400" b="1" dirty="0">
                <a:latin typeface="Constantia" panose="02030602050306030303" pitchFamily="18" charset="0"/>
              </a:rPr>
              <a:t>Public understanding of science</a:t>
            </a:r>
          </a:p>
        </p:txBody>
      </p:sp>
      <p:sp>
        <p:nvSpPr>
          <p:cNvPr id="6" name="Rectangle 5">
            <a:extLst>
              <a:ext uri="{FF2B5EF4-FFF2-40B4-BE49-F238E27FC236}">
                <a16:creationId xmlns:a16="http://schemas.microsoft.com/office/drawing/2014/main" id="{1B84D273-B583-2743-80E0-DC4E47B79795}"/>
              </a:ext>
            </a:extLst>
          </p:cNvPr>
          <p:cNvSpPr/>
          <p:nvPr/>
        </p:nvSpPr>
        <p:spPr>
          <a:xfrm>
            <a:off x="4773257" y="368424"/>
            <a:ext cx="4028090" cy="4708981"/>
          </a:xfrm>
          <a:prstGeom prst="rect">
            <a:avLst/>
          </a:prstGeom>
        </p:spPr>
        <p:txBody>
          <a:bodyPr wrap="square">
            <a:spAutoFit/>
          </a:bodyPr>
          <a:lstStyle/>
          <a:p>
            <a:r>
              <a:rPr lang="en-GB" sz="1200" b="1" dirty="0">
                <a:solidFill>
                  <a:schemeClr val="bg1"/>
                </a:solidFill>
                <a:highlight>
                  <a:srgbClr val="FF9231"/>
                </a:highlight>
                <a:latin typeface="Constantia" panose="02030602050306030303" pitchFamily="18" charset="0"/>
              </a:rPr>
              <a:t>Scientific literacy </a:t>
            </a:r>
            <a:r>
              <a:rPr lang="en-GB" sz="1200" dirty="0">
                <a:highlight>
                  <a:srgbClr val="FF9231"/>
                </a:highlight>
                <a:latin typeface="Constantia" panose="02030602050306030303" pitchFamily="18" charset="0"/>
              </a:rPr>
              <a:t> </a:t>
            </a:r>
            <a:r>
              <a:rPr lang="en-GB" sz="1200" dirty="0">
                <a:latin typeface="Constantia" panose="02030602050306030303" pitchFamily="18" charset="0"/>
              </a:rPr>
              <a:t>is a concept </a:t>
            </a:r>
            <a:r>
              <a:rPr lang="en-US" sz="1200" dirty="0">
                <a:latin typeface="Constantia" panose="02030602050306030303" pitchFamily="18" charset="0"/>
              </a:rPr>
              <a:t>defining level of public knowledge regarding scientific issues. Scientific literate public is a public which have least necessary knowledge to effectively act in a society. </a:t>
            </a:r>
          </a:p>
          <a:p>
            <a:pPr>
              <a:buNone/>
            </a:pPr>
            <a:r>
              <a:rPr lang="en-US" sz="1200" dirty="0">
                <a:latin typeface="Constantia" panose="02030602050306030303" pitchFamily="18" charset="0"/>
              </a:rPr>
              <a:t> </a:t>
            </a:r>
          </a:p>
          <a:p>
            <a:r>
              <a:rPr lang="en-US" sz="1200" dirty="0">
                <a:latin typeface="Constantia" panose="02030602050306030303" pitchFamily="18" charset="0"/>
              </a:rPr>
              <a:t>Term of </a:t>
            </a:r>
            <a:r>
              <a:rPr lang="en-US" sz="1200" b="1" dirty="0">
                <a:solidFill>
                  <a:schemeClr val="bg1"/>
                </a:solidFill>
                <a:highlight>
                  <a:srgbClr val="FF9231"/>
                </a:highlight>
                <a:latin typeface="Constantia" panose="02030602050306030303" pitchFamily="18" charset="0"/>
              </a:rPr>
              <a:t>public understanding of science  </a:t>
            </a:r>
            <a:r>
              <a:rPr lang="en-US" sz="1200" dirty="0">
                <a:latin typeface="Constantia" panose="02030602050306030303" pitchFamily="18" charset="0"/>
              </a:rPr>
              <a:t>is a narrower concept than scientific literacy and it implies required knowledge about scientific content (scientific concepts), scientific enquiry (scientific processes), and scientific impact on society (social factors) (for more see Burns, O’Connor &amp; </a:t>
            </a:r>
            <a:r>
              <a:rPr lang="en-US" sz="1200" dirty="0" err="1">
                <a:latin typeface="Constantia" panose="02030602050306030303" pitchFamily="18" charset="0"/>
              </a:rPr>
              <a:t>Stocklmayer</a:t>
            </a:r>
            <a:r>
              <a:rPr lang="en-US" sz="1200" dirty="0">
                <a:latin typeface="Constantia" panose="02030602050306030303" pitchFamily="18" charset="0"/>
              </a:rPr>
              <a:t>, 2003; Millar, 1996). </a:t>
            </a:r>
          </a:p>
          <a:p>
            <a:pPr>
              <a:buNone/>
            </a:pPr>
            <a:endParaRPr lang="en-US" sz="1200" dirty="0">
              <a:latin typeface="Constantia" panose="02030602050306030303" pitchFamily="18" charset="0"/>
            </a:endParaRPr>
          </a:p>
          <a:p>
            <a:r>
              <a:rPr lang="en-US" sz="1200" dirty="0">
                <a:latin typeface="Constantia" panose="02030602050306030303" pitchFamily="18" charset="0"/>
              </a:rPr>
              <a:t>Meanwhile, concept of </a:t>
            </a:r>
            <a:r>
              <a:rPr lang="en-US" sz="1200" b="1" dirty="0">
                <a:solidFill>
                  <a:schemeClr val="bg1"/>
                </a:solidFill>
                <a:highlight>
                  <a:srgbClr val="FF9231"/>
                </a:highlight>
                <a:latin typeface="Constantia" panose="02030602050306030303" pitchFamily="18" charset="0"/>
              </a:rPr>
              <a:t>public awareness of science </a:t>
            </a:r>
            <a:r>
              <a:rPr lang="en-US" sz="1200" dirty="0">
                <a:latin typeface="Constantia" panose="02030602050306030303" pitchFamily="18" charset="0"/>
              </a:rPr>
              <a:t>is a set of positive attitudes toward science (and technology) that are evidenced by a series of skills and behavioral intentions (Gilbert, </a:t>
            </a:r>
            <a:r>
              <a:rPr lang="en-US" sz="1200" dirty="0" err="1">
                <a:latin typeface="Constantia" panose="02030602050306030303" pitchFamily="18" charset="0"/>
              </a:rPr>
              <a:t>Stocklmayer</a:t>
            </a:r>
            <a:r>
              <a:rPr lang="en-US" sz="1200" dirty="0">
                <a:latin typeface="Constantia" panose="02030602050306030303" pitchFamily="18" charset="0"/>
              </a:rPr>
              <a:t>, and Garnett, 1999).</a:t>
            </a:r>
          </a:p>
          <a:p>
            <a:endParaRPr lang="en-US" sz="1200" b="1" dirty="0">
              <a:solidFill>
                <a:srgbClr val="7030A0"/>
              </a:solidFill>
              <a:latin typeface="Constantia" panose="02030602050306030303" pitchFamily="18" charset="0"/>
            </a:endParaRPr>
          </a:p>
          <a:p>
            <a:r>
              <a:rPr lang="en-GB" sz="1200" b="1" dirty="0">
                <a:solidFill>
                  <a:schemeClr val="bg1"/>
                </a:solidFill>
                <a:highlight>
                  <a:srgbClr val="FF9231"/>
                </a:highlight>
                <a:latin typeface="Constantia" panose="02030602050306030303" pitchFamily="18" charset="0"/>
              </a:rPr>
              <a:t>Public participation and engagement: </a:t>
            </a:r>
            <a:r>
              <a:rPr lang="en-GB" sz="1200" dirty="0">
                <a:latin typeface="Constantia" panose="02030602050306030303" pitchFamily="18" charset="0"/>
              </a:rPr>
              <a:t>Public participation is a concept describing public’s actions related to assistance in decision making, support for policy implementation, etc. Ideas of public participation lies in the core of democratic ideals – public must have a right to express their beliefs and attitudes about public issues which concern them and their life (Stave, 2002; Cox, 2013) </a:t>
            </a:r>
            <a:r>
              <a:rPr lang="en-US" sz="1200" baseline="30000" dirty="0">
                <a:latin typeface="Constantia" panose="02030602050306030303" pitchFamily="18" charset="0"/>
              </a:rPr>
              <a:t> </a:t>
            </a:r>
          </a:p>
        </p:txBody>
      </p:sp>
      <p:sp>
        <p:nvSpPr>
          <p:cNvPr id="7" name="Rectangle 6">
            <a:extLst>
              <a:ext uri="{FF2B5EF4-FFF2-40B4-BE49-F238E27FC236}">
                <a16:creationId xmlns:a16="http://schemas.microsoft.com/office/drawing/2014/main" id="{C3425A34-9BF1-074E-9D14-8A69C68DE193}"/>
              </a:ext>
            </a:extLst>
          </p:cNvPr>
          <p:cNvSpPr/>
          <p:nvPr/>
        </p:nvSpPr>
        <p:spPr>
          <a:xfrm>
            <a:off x="628651" y="1610590"/>
            <a:ext cx="3432572" cy="1905265"/>
          </a:xfrm>
          <a:prstGeom prst="rect">
            <a:avLst/>
          </a:prstGeom>
        </p:spPr>
        <p:txBody>
          <a:bodyPr wrap="square">
            <a:spAutoFit/>
          </a:bodyPr>
          <a:lstStyle/>
          <a:p>
            <a:pPr marL="214313" indent="-214313" algn="just">
              <a:lnSpc>
                <a:spcPct val="80000"/>
              </a:lnSpc>
              <a:buClr>
                <a:srgbClr val="FF0000"/>
              </a:buClr>
              <a:buFont typeface="Courier New" panose="02070309020205020404" pitchFamily="49" charset="0"/>
              <a:buChar char="o"/>
            </a:pPr>
            <a:r>
              <a:rPr lang="en-GB" sz="1050" b="1" dirty="0">
                <a:latin typeface="Constantia" panose="02030602050306030303" pitchFamily="18" charset="0"/>
              </a:rPr>
              <a:t>Facts are not everything in the post-truth world.</a:t>
            </a:r>
          </a:p>
          <a:p>
            <a:pPr marL="214313" indent="-214313" algn="just">
              <a:lnSpc>
                <a:spcPct val="80000"/>
              </a:lnSpc>
              <a:buClr>
                <a:srgbClr val="FF0000"/>
              </a:buClr>
              <a:buFont typeface="Courier New" panose="02070309020205020404" pitchFamily="49" charset="0"/>
              <a:buChar char="o"/>
            </a:pPr>
            <a:endParaRPr lang="en-GB" sz="1050" b="1" dirty="0">
              <a:latin typeface="Constantia" panose="02030602050306030303" pitchFamily="18" charset="0"/>
            </a:endParaRPr>
          </a:p>
          <a:p>
            <a:pPr marL="214313" indent="-214313" algn="just">
              <a:lnSpc>
                <a:spcPct val="80000"/>
              </a:lnSpc>
              <a:buClr>
                <a:srgbClr val="FF0000"/>
              </a:buClr>
              <a:buFont typeface="Courier New" panose="02070309020205020404" pitchFamily="49" charset="0"/>
              <a:buChar char="o"/>
            </a:pPr>
            <a:r>
              <a:rPr lang="en-GB" sz="1050" b="1" dirty="0">
                <a:latin typeface="Constantia" panose="02030602050306030303" pitchFamily="18" charset="0"/>
              </a:rPr>
              <a:t>The way people understand and evaluate science might be related to their political ideologies. </a:t>
            </a:r>
            <a:r>
              <a:rPr lang="en-GB" sz="1050" dirty="0">
                <a:latin typeface="Constantia" panose="02030602050306030303" pitchFamily="18" charset="0"/>
              </a:rPr>
              <a:t>Pew Research </a:t>
            </a:r>
            <a:r>
              <a:rPr lang="en-GB" sz="1050" dirty="0" err="1">
                <a:latin typeface="Constantia" panose="02030602050306030303" pitchFamily="18" charset="0"/>
              </a:rPr>
              <a:t>Center</a:t>
            </a:r>
            <a:r>
              <a:rPr lang="en-GB" sz="1050" dirty="0">
                <a:latin typeface="Constantia" panose="02030602050306030303" pitchFamily="18" charset="0"/>
              </a:rPr>
              <a:t> (2020) concluded that “Some public divides over science issues are aligned with partisanship [including climate change or vaccination], while many others are not. </a:t>
            </a:r>
          </a:p>
          <a:p>
            <a:pPr marL="214313" indent="-214313" algn="just">
              <a:lnSpc>
                <a:spcPct val="80000"/>
              </a:lnSpc>
              <a:buClr>
                <a:srgbClr val="FF0000"/>
              </a:buClr>
              <a:buFont typeface="Courier New" panose="02070309020205020404" pitchFamily="49" charset="0"/>
              <a:buChar char="o"/>
            </a:pPr>
            <a:endParaRPr lang="en-GB" sz="1050" dirty="0">
              <a:latin typeface="Constantia" panose="02030602050306030303" pitchFamily="18" charset="0"/>
            </a:endParaRPr>
          </a:p>
          <a:p>
            <a:pPr marL="214313" indent="-214313" algn="just">
              <a:lnSpc>
                <a:spcPct val="80000"/>
              </a:lnSpc>
              <a:buClr>
                <a:srgbClr val="FF0000"/>
              </a:buClr>
              <a:buFont typeface="Courier New" panose="02070309020205020404" pitchFamily="49" charset="0"/>
              <a:buChar char="o"/>
            </a:pPr>
            <a:r>
              <a:rPr lang="en-US" sz="1050" b="1" dirty="0">
                <a:latin typeface="Constantia" panose="02030602050306030303" pitchFamily="18" charset="0"/>
              </a:rPr>
              <a:t>Trust in science </a:t>
            </a:r>
            <a:r>
              <a:rPr lang="en-US" sz="1050" dirty="0">
                <a:latin typeface="Constantia" panose="02030602050306030303" pitchFamily="18" charset="0"/>
              </a:rPr>
              <a:t>is crucial to manage and fight  contemporary global risks and crisis. </a:t>
            </a:r>
            <a:endParaRPr lang="en-GB" sz="1050" dirty="0">
              <a:latin typeface="Constantia" panose="02030602050306030303" pitchFamily="18" charset="0"/>
            </a:endParaRPr>
          </a:p>
          <a:p>
            <a:pPr marL="214313" indent="-214313" algn="just">
              <a:lnSpc>
                <a:spcPct val="80000"/>
              </a:lnSpc>
              <a:buClr>
                <a:srgbClr val="FF0000"/>
              </a:buClr>
              <a:buFont typeface="Courier New" panose="02070309020205020404" pitchFamily="49" charset="0"/>
              <a:buChar char="o"/>
            </a:pPr>
            <a:endParaRPr lang="en-GB" sz="1050" dirty="0">
              <a:latin typeface="Constantia" panose="02030602050306030303" pitchFamily="18" charset="0"/>
            </a:endParaRPr>
          </a:p>
          <a:p>
            <a:pPr marL="214313" indent="-214313" algn="just">
              <a:lnSpc>
                <a:spcPct val="80000"/>
              </a:lnSpc>
              <a:buClr>
                <a:srgbClr val="FF0000"/>
              </a:buClr>
              <a:buFont typeface="Courier New" panose="02070309020205020404" pitchFamily="49" charset="0"/>
              <a:buChar char="o"/>
            </a:pPr>
            <a:endParaRPr lang="en-GB" sz="1050" dirty="0">
              <a:latin typeface="Constantia" panose="02030602050306030303" pitchFamily="18" charset="0"/>
            </a:endParaRPr>
          </a:p>
        </p:txBody>
      </p:sp>
    </p:spTree>
    <p:extLst>
      <p:ext uri="{BB962C8B-B14F-4D97-AF65-F5344CB8AC3E}">
        <p14:creationId xmlns:p14="http://schemas.microsoft.com/office/powerpoint/2010/main" val="162162770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1584</TotalTime>
  <Words>7080</Words>
  <Application>Microsoft Macintosh PowerPoint</Application>
  <PresentationFormat>On-screen Show (16:9)</PresentationFormat>
  <Paragraphs>362</Paragraphs>
  <Slides>38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Georgia</vt:lpstr>
      <vt:lpstr>Lato</vt:lpstr>
      <vt:lpstr>Arial</vt:lpstr>
      <vt:lpstr>Wingdings</vt:lpstr>
      <vt:lpstr>Courier New</vt:lpstr>
      <vt:lpstr>Constantia</vt:lpstr>
      <vt:lpstr>Simple Light</vt:lpstr>
      <vt:lpstr>Science Communication  Opportunities and Challenges of Rapidly Changing World</vt:lpstr>
      <vt:lpstr>Issues to be discussed:</vt:lpstr>
      <vt:lpstr>2. Science communication in the 21st century. Main actors and changing communication processes</vt:lpstr>
      <vt:lpstr>PowerPoint Presentation</vt:lpstr>
      <vt:lpstr>Defining science communication and science news reporting</vt:lpstr>
      <vt:lpstr>Democratization of science: communicating science to involve and empower</vt:lpstr>
      <vt:lpstr>PowerPoint Presentation</vt:lpstr>
      <vt:lpstr>PowerPoint Presentation</vt:lpstr>
      <vt:lpstr>Science and society: Public understanding of science</vt:lpstr>
      <vt:lpstr>PowerPoint Presentation</vt:lpstr>
      <vt:lpstr>Science and society: Scientist’s understanding of the publics</vt:lpstr>
      <vt:lpstr>Is social media helpful for closing the gap?</vt:lpstr>
      <vt:lpstr>Reporting science news: the role of media</vt:lpstr>
      <vt:lpstr>Science and media: too different to work for the same goals? </vt:lpstr>
      <vt:lpstr>“Game of broken telephone”?</vt:lpstr>
      <vt:lpstr>Educating and empowering audiences through socially responsible news coverage:</vt:lpstr>
      <vt:lpstr>Readings and question for the discussion:</vt:lpstr>
      <vt:lpstr>3. Guidelines for science reporting</vt:lpstr>
      <vt:lpstr>PowerPoint Presentation</vt:lpstr>
      <vt:lpstr>       Spotting a science story worth covering</vt:lpstr>
      <vt:lpstr>PowerPoint Presentation</vt:lpstr>
      <vt:lpstr>PowerPoint Presentation</vt:lpstr>
      <vt:lpstr>I’ve found the story!  What’s next? </vt:lpstr>
      <vt:lpstr>Traditional ways are still valid!</vt:lpstr>
      <vt:lpstr>     Telling the story</vt:lpstr>
      <vt:lpstr>Educating and empowering audiences through socially responsible news coverage:</vt:lpstr>
      <vt:lpstr>PowerPoint Presentation</vt:lpstr>
      <vt:lpstr>  Science news for public good:  bridging the gap between journalists, scientists and public</vt:lpstr>
      <vt:lpstr>PowerPoint Presentation</vt:lpstr>
      <vt:lpstr>PowerPoint Presentation</vt:lpstr>
      <vt:lpstr>    Journalistic qualities and personal characteristics in science reporting</vt:lpstr>
      <vt:lpstr>PowerPoint Presentation</vt:lpstr>
      <vt:lpstr>     Covering science in times of change and crisis</vt:lpstr>
      <vt:lpstr>PowerPoint Presentation</vt:lpstr>
      <vt:lpstr>PowerPoint Presentation</vt:lpstr>
      <vt:lpstr>So, what is you story and how are you going to tell it?  INDIVIDUAL ASSIGNMENT</vt:lpstr>
      <vt:lpstr>Readings and other related materials: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Risk Perception Dealing with Public Polarization and Resistance in the Momentum of Global Crisis</dc:title>
  <cp:lastModifiedBy>Debora Lucque</cp:lastModifiedBy>
  <cp:revision>29</cp:revision>
  <dcterms:modified xsi:type="dcterms:W3CDTF">2022-05-06T20:36:30Z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1781670</vt:lpwstr>
  </property>
  <property fmtid="{D5CDD505-2E9C-101B-9397-08002B2CF9AE}" name="NXPowerLiteSettings" pid="3">
    <vt:lpwstr>F7000400038000</vt:lpwstr>
  </property>
  <property fmtid="{D5CDD505-2E9C-101B-9397-08002B2CF9AE}" name="NXPowerLiteVersion" pid="4">
    <vt:lpwstr>S9.1.4</vt:lpwstr>
  </property>
</Properties>
</file>