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tiff" Extension="tiff"/>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5143500" type="screen16x9"/>
  <p:notesSz cx="6858000" cy="9144000"/>
  <p:embeddedFontLst>
    <p:embeddedFont>
      <p:font typeface="Constantia" panose="02030602050306030303" pitchFamily="18" charset="0"/>
      <p:regular r:id="rId20"/>
      <p:bold r:id="rId21"/>
      <p:italic r:id="rId22"/>
      <p:boldItalic r:id="rId23"/>
    </p:embeddedFont>
    <p:embeddedFont>
      <p:font typeface="Lato" panose="020F0502020204030203"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7"/>
  </p:normalViewPr>
  <p:slideViewPr>
    <p:cSldViewPr snapToGrid="0">
      <p:cViewPr varScale="1">
        <p:scale>
          <a:sx n="139" d="100"/>
          <a:sy n="139" d="100"/>
        </p:scale>
        <p:origin x="840"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0503836"/>
      </p:ext>
    </p:extLst>
  </p:cSld>
  <p:clrMapOvr>
    <a:masterClrMapping/>
  </p:clrMapOvr>
</p:notes>
</file>

<file path=ppt/slideLayouts/_rels/slideLayout1.xml.rels><?xml version="1.0" encoding="UTF-8" standalone="yes" ?><Relationships xmlns="http://schemas.openxmlformats.org/package/2006/relationships"><Relationship Id="rId3" Target="../media/image2.png" Type="http://schemas.openxmlformats.org/officeDocument/2006/relationships/image"/><Relationship Id="rId2" Target="../media/image1.jpeg" Type="http://schemas.openxmlformats.org/officeDocument/2006/relationships/image"/><Relationship Id="rId1" Target="../slideMasters/slideMaster1.xml" Type="http://schemas.openxmlformats.org/officeDocument/2006/relationships/slideMaster"/><Relationship Id="rId4" Target="../media/image3.png" Type="http://schemas.openxmlformats.org/officeDocument/2006/relationships/image"/></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anchor="b" anchorCtr="0" bIns="91425" lIns="360000" rIns="91425" spcFirstLastPara="1" tIns="91425" wrap="square">
            <a:noAutofit/>
          </a:bodyPr>
          <a:lstStyle>
            <a:lvl1pPr lvl="0">
              <a:spcBef>
                <a:spcPts val="0"/>
              </a:spcBef>
              <a:spcAft>
                <a:spcPts val="0"/>
              </a:spcAft>
              <a:buClr>
                <a:srgbClr val="000000"/>
              </a:buClr>
              <a:buSzPts val="4000"/>
              <a:buNone/>
              <a:defRPr sz="4000">
                <a:solidFill>
                  <a:srgbClr val="000000"/>
                </a:solidFill>
              </a:defRPr>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a:endParaRPr/>
          </a:p>
        </p:txBody>
      </p:sp>
      <p:sp>
        <p:nvSpPr>
          <p:cNvPr id="11" name="Google Shape;11;p2"/>
          <p:cNvSpPr txBox="1">
            <a:spLocks noGrp="1"/>
          </p:cNvSpPr>
          <p:nvPr>
            <p:ph idx="1" type="subTitle"/>
          </p:nvPr>
        </p:nvSpPr>
        <p:spPr>
          <a:xfrm>
            <a:off x="50" y="2702950"/>
            <a:ext cx="5496600" cy="867900"/>
          </a:xfrm>
          <a:prstGeom prst="rect">
            <a:avLst/>
          </a:prstGeom>
          <a:solidFill>
            <a:srgbClr val="FFFFFF"/>
          </a:solidFill>
          <a:ln>
            <a:noFill/>
          </a:ln>
        </p:spPr>
        <p:txBody>
          <a:bodyPr anchor="t" anchorCtr="0" bIns="91425" lIns="360000" rIns="91425" spcFirstLastPara="1" tIns="91425" wrap="square">
            <a:noAutofit/>
          </a:bodyPr>
          <a:lstStyle>
            <a:lvl1pPr lvl="0">
              <a:lnSpc>
                <a:spcPct val="100000"/>
              </a:lnSpc>
              <a:spcBef>
                <a:spcPts val="0"/>
              </a:spcBef>
              <a:spcAft>
                <a:spcPts val="0"/>
              </a:spcAft>
              <a:buClr>
                <a:srgbClr val="363F83"/>
              </a:buClr>
              <a:buSzPts val="2000"/>
              <a:buNone/>
              <a:defRPr sz="2000">
                <a:solidFill>
                  <a:srgbClr val="363F83"/>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cstate="screen" r:embed="rId2">
            <a:alphaModFix/>
            <a:extLst>
              <a:ext uri="{28A0092B-C50C-407E-A947-70E740481C1C}">
                <a14:useLocalDpi xmlns:a14="http://schemas.microsoft.com/office/drawing/2010/main"/>
              </a:ext>
            </a:extLst>
          </a:blip>
          <a:srcRect r="-95"/>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cstate="screen" r:embed="rId3">
            <a:alphaModFix/>
            <a:extLst>
              <a:ext uri="{28A0092B-C50C-407E-A947-70E740481C1C}">
                <a14:useLocalDpi xmlns:a14="http://schemas.microsoft.com/office/drawing/2010/main"/>
              </a:ext>
            </a:extLst>
          </a:blip>
          <a:srcRect/>
          <a:stretch/>
        </p:blipFill>
        <p:spPr>
          <a:xfrm>
            <a:off x="5496600" y="414525"/>
            <a:ext cx="3491800" cy="1309049"/>
          </a:xfrm>
          <a:prstGeom prst="rect">
            <a:avLst/>
          </a:prstGeom>
          <a:noFill/>
          <a:ln>
            <a:noFill/>
          </a:ln>
        </p:spPr>
      </p:pic>
      <p:pic>
        <p:nvPicPr>
          <p:cNvPr id="15" name="Google Shape;15;p2"/>
          <p:cNvPicPr preferRelativeResize="0"/>
          <p:nvPr/>
        </p:nvPicPr>
        <p:blipFill>
          <a:blip cstate="screen" r:embed="rId4">
            <a:alphaModFix/>
            <a:extLst>
              <a:ext uri="{28A0092B-C50C-407E-A947-70E740481C1C}">
                <a14:useLocalDpi xmlns:a14="http://schemas.microsoft.com/office/drawing/2010/main"/>
              </a:ext>
            </a:extLst>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anchor="t" anchorCtr="0" bIns="91425" lIns="91425" rIns="91425" spcFirstLastPara="1" tIns="91425" wrap="square">
            <a:noAutofit/>
          </a:bodyPr>
          <a:lstStyle/>
          <a:p>
            <a:pPr algn="l" indent="0" lvl="0" marL="0"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algn="l" indent="0" lvl="0" marL="0"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0" name="Google Shape;20;p3"/>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6" name="Google Shape;26;p4"/>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4" name="Google Shape;44;p7"/>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9" name="Google Shape;49;p8"/>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57" name="Google Shape;57;p9"/>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2" name="Google Shape;62;p10"/>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8" name="Google Shape;68;p11"/>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56" r:id="rId7"/>
    <p:sldLayoutId id="2147483657"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arget="../media/image15.png" Type="http://schemas.openxmlformats.org/officeDocument/2006/relationships/image"/><Relationship Id="rId2" Target="https://www.ncbi.nlm.nih.gov/pmc/articles/PMC3852879/" TargetMode="External" Type="http://schemas.openxmlformats.org/officeDocument/2006/relationships/hyperlink"/><Relationship Id="rId1" Target="../slideLayouts/slideLayout5.xml" Type="http://schemas.openxmlformats.org/officeDocument/2006/relationships/slideLayout"/><Relationship Id="rId5" Target="https://ncses.nsf.gov/pubs/nsb20207/public-familiarity-with-s-t-facts" TargetMode="External" Type="http://schemas.openxmlformats.org/officeDocument/2006/relationships/hyperlink"/><Relationship Id="rId4" Target="../media/image16.jpeg" Type="http://schemas.openxmlformats.org/officeDocument/2006/relationships/image"/></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arget="../media/image17.jpeg" Type="http://schemas.openxmlformats.org/officeDocument/2006/relationships/image"/><Relationship Id="rId2" Target="https://www.thelancet.com/journals/langlo/article/PIIS2214-109X(20)30113-3/fulltext" TargetMode="External" Type="http://schemas.openxmlformats.org/officeDocument/2006/relationships/hyperlink"/><Relationship Id="rId1" Target="../slideLayouts/slideLayout3.xml" Type="http://schemas.openxmlformats.org/officeDocument/2006/relationships/slideLayout"/><Relationship Id="rId5" Target="../media/image18.jpeg" Type="http://schemas.openxmlformats.org/officeDocument/2006/relationships/image"/><Relationship Id="rId4" Target="https://link.springer.com/article/10.1007/s11673-020-10013-y" TargetMode="External" Type="http://schemas.openxmlformats.org/officeDocument/2006/relationships/hyperlink"/></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https://www.hoover.org/sites/default/files/uploads/documents/0817939326_27.pdf" TargetMode="External"/><Relationship Id="rId1" Type="http://schemas.openxmlformats.org/officeDocument/2006/relationships/slideLayout" Target="../slideLayouts/slideLayout3.xml"/><Relationship Id="rId5" Type="http://schemas.openxmlformats.org/officeDocument/2006/relationships/image" Target="../media/image20.jpeg"/><Relationship Id="rId4" Type="http://schemas.openxmlformats.org/officeDocument/2006/relationships/hyperlink" Target="https://www.nupoliticalreview.com/2020/11/07/the-politicization-of-science-is-going-to-kill-u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nytimes.com/2020/04/21/magazine/coronavirus-scientific-journals-research.html" TargetMode="External"/><Relationship Id="rId2" Type="http://schemas.openxmlformats.org/officeDocument/2006/relationships/hyperlink" Target="https://www.ohchr.org/EN/NewsEvents/Pages/DisplayNews.aspx?NewsID=25729&amp;LangID=E" TargetMode="External"/><Relationship Id="rId1" Type="http://schemas.openxmlformats.org/officeDocument/2006/relationships/slideLayout" Target="../slideLayouts/slideLayout3.xml"/><Relationship Id="rId6" Type="http://schemas.openxmlformats.org/officeDocument/2006/relationships/hyperlink" Target="https://www.pnas.org/content/117/14/7672" TargetMode="External"/><Relationship Id="rId5" Type="http://schemas.openxmlformats.org/officeDocument/2006/relationships/hyperlink" Target="https://www.politico.com/live-events/2020/06/24/speed-of-science-post-covid-19-000921" TargetMode="External"/><Relationship Id="rId4" Type="http://schemas.openxmlformats.org/officeDocument/2006/relationships/hyperlink" Target="https://www.nature.com/immersive/d41586-020-03437-4/index.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7.xml" Type="http://schemas.openxmlformats.org/officeDocument/2006/relationships/slideLayout"/></Relationships>
</file>

<file path=ppt/slides/_rels/slide6.xml.rels><?xml version="1.0" encoding="UTF-8" standalone="yes" ?><Relationships xmlns="http://schemas.openxmlformats.org/package/2006/relationships"><Relationship Id="rId3" Target="../media/image8.jpeg" Type="http://schemas.openxmlformats.org/officeDocument/2006/relationships/image"/><Relationship Id="rId2" Target="../media/image7.jpeg" Type="http://schemas.openxmlformats.org/officeDocument/2006/relationships/image"/><Relationship Id="rId1" Target="../slideLayouts/slideLayout5.xml" Type="http://schemas.openxmlformats.org/officeDocument/2006/relationships/slideLayout"/></Relationships>
</file>

<file path=ppt/slides/_rels/slide7.xml.rels><?xml version="1.0" encoding="UTF-8" standalone="yes" ?><Relationships xmlns="http://schemas.openxmlformats.org/package/2006/relationships"><Relationship Id="rId3" Target="../media/image10.png" Type="http://schemas.openxmlformats.org/officeDocument/2006/relationships/image"/><Relationship Id="rId2" Target="../media/image9.jpeg" Type="http://schemas.openxmlformats.org/officeDocument/2006/relationships/image"/><Relationship Id="rId1" Target="../slideLayouts/slideLayout5.xml" Type="http://schemas.openxmlformats.org/officeDocument/2006/relationships/slideLayout"/><Relationship Id="rId4" Target="../media/image11.jpeg" Type="http://schemas.openxmlformats.org/officeDocument/2006/relationships/image"/></Relationships>
</file>

<file path=ppt/slides/_rels/slide8.xml.rels><?xml version="1.0" encoding="UTF-8" standalone="yes" ?><Relationships xmlns="http://schemas.openxmlformats.org/package/2006/relationships"><Relationship Id="rId3" Target="https://unesdoc.unesco.org/ark:/48223/pf0000370686/PDF/370686eng.pdf.multi" TargetMode="External" Type="http://schemas.openxmlformats.org/officeDocument/2006/relationships/hyperlink"/><Relationship Id="rId2" Target="../media/image12.jpeg" Type="http://schemas.openxmlformats.org/officeDocument/2006/relationships/image"/><Relationship Id="rId1" Target="../slideLayouts/slideLayout3.xml" Type="http://schemas.openxmlformats.org/officeDocument/2006/relationships/slideLayout"/></Relationships>
</file>

<file path=ppt/slides/_rels/slide9.xml.rels><?xml version="1.0" encoding="UTF-8" standalone="yes" ?><Relationships xmlns="http://schemas.openxmlformats.org/package/2006/relationships"><Relationship Id="rId3" Target="https://www.statista.com/statistics/617136/digital-population-worldwide/" TargetMode="External" Type="http://schemas.openxmlformats.org/officeDocument/2006/relationships/hyperlink"/><Relationship Id="rId2" Target="../media/image13.jpeg" Type="http://schemas.openxmlformats.org/officeDocument/2006/relationships/image"/><Relationship Id="rId1" Target="../slideLayouts/slideLayout5.xml" Type="http://schemas.openxmlformats.org/officeDocument/2006/relationships/slideLayout"/><Relationship Id="rId5" Target="https://www.weforum.org/agenda/2020/04/coronavirus-covid-19-pandemic-digital-divide-internet-data-broadband-mobbile/" TargetMode="External" Type="http://schemas.openxmlformats.org/officeDocument/2006/relationships/hyperlink"/><Relationship Id="rId4" Target="../media/image14.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r>
              <a:rPr lang="en-US" sz="3200" b="1" dirty="0"/>
              <a:t>Science Communication </a:t>
            </a:r>
            <a:br>
              <a:rPr lang="en-US" sz="3200" dirty="0"/>
            </a:br>
            <a:r>
              <a:rPr lang="en-US" sz="2400" dirty="0">
                <a:solidFill>
                  <a:schemeClr val="bg1">
                    <a:lumMod val="50000"/>
                  </a:schemeClr>
                </a:solidFill>
              </a:rPr>
              <a:t>Opportunities and Challenges of Rapidly Changing World</a:t>
            </a:r>
            <a:endParaRPr sz="2400" dirty="0">
              <a:solidFill>
                <a:schemeClr val="bg1">
                  <a:lumMod val="50000"/>
                </a:schemeClr>
              </a:solidFill>
            </a:endParaRP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US" sz="1600" dirty="0"/>
              <a:t>Assoc. Prof. </a:t>
            </a:r>
            <a:r>
              <a:rPr lang="en-US" sz="1600" dirty="0" err="1"/>
              <a:t>Inesa</a:t>
            </a:r>
            <a:r>
              <a:rPr lang="en-US" sz="1600" dirty="0"/>
              <a:t> BUNEVICIENE</a:t>
            </a:r>
            <a:br>
              <a:rPr lang="en-US" sz="1600" dirty="0"/>
            </a:br>
            <a:r>
              <a:rPr lang="en-US" sz="1600" dirty="0" err="1"/>
              <a:t>Vytautas</a:t>
            </a:r>
            <a:r>
              <a:rPr lang="en-US" sz="1600" dirty="0"/>
              <a:t> Magnus University, Kaunas, Lithuania 2021</a:t>
            </a:r>
            <a:endParaRPr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9A347C6-CBF4-3344-9262-8B4A0DFDDB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10</a:t>
            </a:fld>
            <a:endParaRPr lang="de"/>
          </a:p>
        </p:txBody>
      </p:sp>
      <p:sp>
        <p:nvSpPr>
          <p:cNvPr id="4" name="Title 1">
            <a:extLst>
              <a:ext uri="{FF2B5EF4-FFF2-40B4-BE49-F238E27FC236}">
                <a16:creationId xmlns:a16="http://schemas.microsoft.com/office/drawing/2014/main" id="{D35FA27C-5FE2-354C-B89C-5DC3B3475670}"/>
              </a:ext>
            </a:extLst>
          </p:cNvPr>
          <p:cNvSpPr>
            <a:spLocks noGrp="1"/>
          </p:cNvSpPr>
          <p:nvPr>
            <p:ph type="title"/>
          </p:nvPr>
        </p:nvSpPr>
        <p:spPr>
          <a:xfrm>
            <a:off x="333101" y="453786"/>
            <a:ext cx="4752703" cy="610959"/>
          </a:xfrm>
        </p:spPr>
        <p:txBody>
          <a:bodyPr>
            <a:normAutofit fontScale="90000"/>
          </a:bodyPr>
          <a:lstStyle/>
          <a:p>
            <a:r>
              <a:rPr lang="en-US" sz="3200" b="1" dirty="0">
                <a:latin typeface="Constantia" panose="02030602050306030303" pitchFamily="18" charset="0"/>
              </a:rPr>
              <a:t>Ability to understand and use scientific knowledge</a:t>
            </a:r>
          </a:p>
        </p:txBody>
      </p:sp>
      <p:sp>
        <p:nvSpPr>
          <p:cNvPr id="5" name="Content Placeholder 2">
            <a:extLst>
              <a:ext uri="{FF2B5EF4-FFF2-40B4-BE49-F238E27FC236}">
                <a16:creationId xmlns:a16="http://schemas.microsoft.com/office/drawing/2014/main" id="{47BE3E0F-1F8C-8F44-8011-56B4CD243F07}"/>
              </a:ext>
            </a:extLst>
          </p:cNvPr>
          <p:cNvSpPr txBox="1">
            <a:spLocks/>
          </p:cNvSpPr>
          <p:nvPr/>
        </p:nvSpPr>
        <p:spPr>
          <a:xfrm>
            <a:off x="333101" y="1506582"/>
            <a:ext cx="4848499" cy="1718173"/>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1200" i="1" dirty="0">
                <a:latin typeface="Lato" panose="020F0502020204030203" pitchFamily="34" charset="0"/>
                <a:ea typeface="Lato" panose="020F0502020204030203" pitchFamily="34" charset="0"/>
                <a:cs typeface="Lato" panose="020F0502020204030203" pitchFamily="34" charset="0"/>
              </a:rPr>
              <a:t>“The public must be able to understand the basics of science to make informed decisions. Perhaps the most dramatic example of the negative consequences of poor communication between scientists and the public is the issue of climate change, where a variety of factors, not the least of which is a breakdown in the transmission of fundamental climate data to the general public, has contributed to widespread mistrust and misunderstanding of scientists and their research”</a:t>
            </a:r>
          </a:p>
          <a:p>
            <a:endParaRPr lang="en-US" sz="1200" b="1" dirty="0">
              <a:latin typeface="Lato" panose="020F0502020204030203" pitchFamily="34" charset="0"/>
              <a:ea typeface="Lato" panose="020F0502020204030203" pitchFamily="34" charset="0"/>
              <a:cs typeface="Lato" panose="020F0502020204030203" pitchFamily="34" charset="0"/>
            </a:endParaRPr>
          </a:p>
          <a:p>
            <a:r>
              <a:rPr lang="en-US" sz="1200" b="1" dirty="0">
                <a:latin typeface="Lato" panose="020F0502020204030203" pitchFamily="34" charset="0"/>
                <a:ea typeface="Lato" panose="020F0502020204030203" pitchFamily="34" charset="0"/>
                <a:cs typeface="Lato" panose="020F0502020204030203" pitchFamily="34" charset="0"/>
              </a:rPr>
              <a:t>Read more: </a:t>
            </a:r>
            <a:r>
              <a:rPr lang="en-US" sz="1200" dirty="0" err="1">
                <a:latin typeface="Lato" panose="020F0502020204030203" pitchFamily="34" charset="0"/>
                <a:ea typeface="Lato" panose="020F0502020204030203" pitchFamily="34" charset="0"/>
                <a:cs typeface="Lato" panose="020F0502020204030203" pitchFamily="34" charset="0"/>
              </a:rPr>
              <a:t>Brownel</a:t>
            </a:r>
            <a:r>
              <a:rPr lang="en-US" sz="1200" dirty="0">
                <a:latin typeface="Lato" panose="020F0502020204030203" pitchFamily="34" charset="0"/>
                <a:ea typeface="Lato" panose="020F0502020204030203" pitchFamily="34" charset="0"/>
                <a:cs typeface="Lato" panose="020F0502020204030203" pitchFamily="34" charset="0"/>
              </a:rPr>
              <a:t> et al. (2013). </a:t>
            </a:r>
            <a:r>
              <a:rPr lang="en-US" sz="1200" dirty="0">
                <a:latin typeface="Lato" panose="020F0502020204030203" pitchFamily="34" charset="0"/>
                <a:ea typeface="Lato" panose="020F0502020204030203" pitchFamily="34" charset="0"/>
                <a:cs typeface="Lato" panose="020F0502020204030203" pitchFamily="34" charset="0"/>
                <a:hlinkClick r:id="rId2"/>
              </a:rPr>
              <a:t>Science Communication to the General Public: Why We Need to Teach Undergraduate and Graduate Students this Skill as Part of Their Formal Scientific Training</a:t>
            </a:r>
            <a:r>
              <a:rPr lang="en-US" sz="1200" dirty="0">
                <a:latin typeface="Lato" panose="020F0502020204030203" pitchFamily="34" charset="0"/>
                <a:ea typeface="Lato" panose="020F0502020204030203" pitchFamily="34" charset="0"/>
                <a:cs typeface="Lato" panose="020F0502020204030203" pitchFamily="34" charset="0"/>
              </a:rPr>
              <a:t>. </a:t>
            </a:r>
            <a:r>
              <a:rPr lang="en-US" sz="1200" i="1" dirty="0">
                <a:latin typeface="Lato" panose="020F0502020204030203" pitchFamily="34" charset="0"/>
                <a:ea typeface="Lato" panose="020F0502020204030203" pitchFamily="34" charset="0"/>
                <a:cs typeface="Lato" panose="020F0502020204030203" pitchFamily="34" charset="0"/>
              </a:rPr>
              <a:t>J Undergrad </a:t>
            </a:r>
            <a:r>
              <a:rPr lang="en-US" sz="1200" i="1" dirty="0" err="1">
                <a:latin typeface="Lato" panose="020F0502020204030203" pitchFamily="34" charset="0"/>
                <a:ea typeface="Lato" panose="020F0502020204030203" pitchFamily="34" charset="0"/>
                <a:cs typeface="Lato" panose="020F0502020204030203" pitchFamily="34" charset="0"/>
              </a:rPr>
              <a:t>Neurosci</a:t>
            </a:r>
            <a:r>
              <a:rPr lang="en-US" sz="1200" i="1" dirty="0">
                <a:latin typeface="Lato" panose="020F0502020204030203" pitchFamily="34" charset="0"/>
                <a:ea typeface="Lato" panose="020F0502020204030203" pitchFamily="34" charset="0"/>
                <a:cs typeface="Lato" panose="020F0502020204030203" pitchFamily="34" charset="0"/>
              </a:rPr>
              <a:t> Educ. </a:t>
            </a:r>
          </a:p>
        </p:txBody>
      </p:sp>
      <p:pic>
        <p:nvPicPr>
          <p:cNvPr id="6" name="Picture 5">
            <a:extLst>
              <a:ext uri="{FF2B5EF4-FFF2-40B4-BE49-F238E27FC236}">
                <a16:creationId xmlns:a16="http://schemas.microsoft.com/office/drawing/2014/main" id="{F00C9FC5-DFC5-FF45-8CC3-13A094E4A64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328637" y="1506582"/>
            <a:ext cx="3494079" cy="2593660"/>
          </a:xfrm>
          <a:prstGeom prst="rect">
            <a:avLst/>
          </a:prstGeom>
        </p:spPr>
      </p:pic>
      <p:pic>
        <p:nvPicPr>
          <p:cNvPr id="7" name="Picture 6">
            <a:extLst>
              <a:ext uri="{FF2B5EF4-FFF2-40B4-BE49-F238E27FC236}">
                <a16:creationId xmlns:a16="http://schemas.microsoft.com/office/drawing/2014/main" id="{A836DA6C-7DF0-D246-BC06-D1C73A036CC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336358" y="1064745"/>
            <a:ext cx="2518186" cy="357824"/>
          </a:xfrm>
          <a:prstGeom prst="rect">
            <a:avLst/>
          </a:prstGeom>
        </p:spPr>
      </p:pic>
      <p:sp>
        <p:nvSpPr>
          <p:cNvPr id="8" name="Rectangle 7">
            <a:extLst>
              <a:ext uri="{FF2B5EF4-FFF2-40B4-BE49-F238E27FC236}">
                <a16:creationId xmlns:a16="http://schemas.microsoft.com/office/drawing/2014/main" id="{4DFF39CC-53BF-1D4B-A5A1-2D42E7F5F85D}"/>
              </a:ext>
            </a:extLst>
          </p:cNvPr>
          <p:cNvSpPr/>
          <p:nvPr/>
        </p:nvSpPr>
        <p:spPr>
          <a:xfrm>
            <a:off x="5259977" y="4100242"/>
            <a:ext cx="3572456" cy="830997"/>
          </a:xfrm>
          <a:prstGeom prst="rect">
            <a:avLst/>
          </a:prstGeom>
        </p:spPr>
        <p:txBody>
          <a:bodyPr wrap="square">
            <a:spAutoFit/>
          </a:bodyPr>
          <a:lstStyle/>
          <a:p>
            <a:r>
              <a:rPr lang="en-US" sz="1600" b="1" dirty="0">
                <a:latin typeface="Lato" panose="020F0502020204030203" pitchFamily="34" charset="0"/>
                <a:ea typeface="Lato" panose="020F0502020204030203" pitchFamily="34" charset="0"/>
                <a:cs typeface="Lato" panose="020F0502020204030203" pitchFamily="34" charset="0"/>
              </a:rPr>
              <a:t>Read more here: </a:t>
            </a:r>
            <a:r>
              <a:rPr lang="en-US" sz="1600" dirty="0">
                <a:latin typeface="Lato" panose="020F0502020204030203" pitchFamily="34" charset="0"/>
                <a:ea typeface="Lato" panose="020F0502020204030203" pitchFamily="34" charset="0"/>
                <a:cs typeface="Lato" panose="020F0502020204030203" pitchFamily="34" charset="0"/>
                <a:hlinkClick r:id="rId5"/>
              </a:rPr>
              <a:t>https://ncses.nsf.gov/pubs/nsb20207/public-familiarity-with-s-t-facts</a:t>
            </a:r>
            <a:r>
              <a:rPr lang="en-US" sz="1600" dirty="0">
                <a:latin typeface="Lato" panose="020F0502020204030203" pitchFamily="34" charset="0"/>
                <a:ea typeface="Lato" panose="020F0502020204030203" pitchFamily="34" charset="0"/>
                <a:cs typeface="Lato" panose="020F0502020204030203" pitchFamily="34" charset="0"/>
              </a:rPr>
              <a:t> </a:t>
            </a:r>
          </a:p>
        </p:txBody>
      </p:sp>
    </p:spTree>
    <p:extLst>
      <p:ext uri="{BB962C8B-B14F-4D97-AF65-F5344CB8AC3E}">
        <p14:creationId xmlns:p14="http://schemas.microsoft.com/office/powerpoint/2010/main" val="3480315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lt-LT" dirty="0" err="1"/>
              <a:t>Changing</a:t>
            </a:r>
            <a:r>
              <a:rPr lang="lt-LT" dirty="0"/>
              <a:t> </a:t>
            </a:r>
            <a:r>
              <a:rPr lang="lt-LT" dirty="0" err="1"/>
              <a:t>conditions</a:t>
            </a:r>
            <a:r>
              <a:rPr lang="lt-LT" dirty="0"/>
              <a:t> </a:t>
            </a:r>
            <a:r>
              <a:rPr lang="lt-LT" dirty="0" err="1"/>
              <a:t>of</a:t>
            </a:r>
            <a:r>
              <a:rPr lang="lt-LT" dirty="0"/>
              <a:t> </a:t>
            </a:r>
            <a:r>
              <a:rPr lang="lt-LT" dirty="0" err="1"/>
              <a:t>science</a:t>
            </a:r>
            <a:r>
              <a:rPr lang="lt-LT" dirty="0"/>
              <a:t>:</a:t>
            </a:r>
            <a:endParaRPr dirty="0"/>
          </a:p>
        </p:txBody>
      </p:sp>
      <p:sp>
        <p:nvSpPr>
          <p:cNvPr id="92" name="Google Shape;92;p15"/>
          <p:cNvSpPr txBox="1">
            <a:spLocks noGrp="1"/>
          </p:cNvSpPr>
          <p:nvPr>
            <p:ph type="body" idx="1"/>
          </p:nvPr>
        </p:nvSpPr>
        <p:spPr>
          <a:xfrm>
            <a:off x="168425" y="1032300"/>
            <a:ext cx="8664000" cy="2895266"/>
          </a:xfrm>
          <a:prstGeom prst="rect">
            <a:avLst/>
          </a:prstGeom>
        </p:spPr>
        <p:txBody>
          <a:bodyPr spcFirstLastPara="1" wrap="square" lIns="91425" tIns="91425" rIns="91425" bIns="91425" anchor="t" anchorCtr="0">
            <a:noAutofit/>
          </a:bodyPr>
          <a:lstStyle/>
          <a:p>
            <a:pPr marL="342900" lvl="0">
              <a:spcAft>
                <a:spcPts val="1600"/>
              </a:spcAft>
              <a:buFont typeface="+mj-lt"/>
              <a:buAutoNum type="arabicPeriod"/>
            </a:pPr>
            <a:r>
              <a:rPr lang="en-US" sz="2000" dirty="0">
                <a:solidFill>
                  <a:schemeClr val="tx1"/>
                </a:solidFill>
              </a:rPr>
              <a:t>Growing scientific uncertainties in the era of post-normal science;</a:t>
            </a:r>
          </a:p>
          <a:p>
            <a:pPr marL="342900" lvl="0">
              <a:spcAft>
                <a:spcPts val="1600"/>
              </a:spcAft>
              <a:buFont typeface="+mj-lt"/>
              <a:buAutoNum type="arabicPeriod"/>
            </a:pPr>
            <a:r>
              <a:rPr lang="en-US" sz="2000" dirty="0">
                <a:solidFill>
                  <a:schemeClr val="tx1"/>
                </a:solidFill>
              </a:rPr>
              <a:t>Speed and quality in science during global pandemic;</a:t>
            </a:r>
          </a:p>
          <a:p>
            <a:pPr marL="342900" lvl="0">
              <a:spcAft>
                <a:spcPts val="1600"/>
              </a:spcAft>
              <a:buFont typeface="+mj-lt"/>
              <a:buAutoNum type="arabicPeriod"/>
            </a:pPr>
            <a:r>
              <a:rPr lang="en-US" sz="2000" dirty="0">
                <a:solidFill>
                  <a:schemeClr val="tx1"/>
                </a:solidFill>
              </a:rPr>
              <a:t>Commercialization and commodification of science;</a:t>
            </a:r>
          </a:p>
          <a:p>
            <a:pPr marL="342900" lvl="0">
              <a:spcAft>
                <a:spcPts val="1600"/>
              </a:spcAft>
              <a:buFont typeface="+mj-lt"/>
              <a:buAutoNum type="arabicPeriod"/>
            </a:pPr>
            <a:r>
              <a:rPr lang="en-US" sz="2000" dirty="0">
                <a:solidFill>
                  <a:schemeClr val="tx1"/>
                </a:solidFill>
              </a:rPr>
              <a:t>Politicization of scientific issues;</a:t>
            </a:r>
          </a:p>
          <a:p>
            <a:pPr marL="342900" lvl="0">
              <a:spcAft>
                <a:spcPts val="1600"/>
              </a:spcAft>
              <a:buFont typeface="+mj-lt"/>
              <a:buAutoNum type="arabicPeriod"/>
            </a:pPr>
            <a:endParaRPr lang="en-US" sz="2000" dirty="0">
              <a:solidFill>
                <a:schemeClr val="tx1"/>
              </a:solidFill>
            </a:endParaRPr>
          </a:p>
          <a:p>
            <a:pPr marL="342900" lvl="0">
              <a:spcAft>
                <a:spcPts val="1600"/>
              </a:spcAft>
              <a:buFont typeface="+mj-lt"/>
              <a:buAutoNum type="arabicPeriod"/>
            </a:pPr>
            <a:endParaRPr lang="en-US" sz="2000" dirty="0">
              <a:solidFill>
                <a:schemeClr val="tx1"/>
              </a:solidFill>
            </a:endParaRPr>
          </a:p>
          <a:p>
            <a:pPr marL="0" lvl="0" indent="0">
              <a:spcAft>
                <a:spcPts val="1600"/>
              </a:spcAft>
              <a:buNone/>
            </a:pPr>
            <a:endParaRPr lang="en-US" sz="2400" dirty="0">
              <a:solidFill>
                <a:schemeClr val="tx1"/>
              </a:solidFill>
            </a:endParaRPr>
          </a:p>
          <a:p>
            <a:pPr marL="342900" lvl="0">
              <a:spcAft>
                <a:spcPts val="1600"/>
              </a:spcAft>
              <a:buFont typeface="+mj-lt"/>
              <a:buAutoNum type="arabicPeriod"/>
            </a:pPr>
            <a:endParaRPr lang="en-US" sz="2400" dirty="0">
              <a:solidFill>
                <a:schemeClr val="tx1"/>
              </a:solidFill>
            </a:endParaRPr>
          </a:p>
          <a:p>
            <a:pPr marL="0" lvl="0" indent="0">
              <a:spcAft>
                <a:spcPts val="1600"/>
              </a:spcAft>
              <a:buNone/>
            </a:pPr>
            <a:endParaRPr lang="en-US"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11</a:t>
            </a:fld>
            <a:endParaRPr/>
          </a:p>
        </p:txBody>
      </p:sp>
    </p:spTree>
    <p:extLst>
      <p:ext uri="{BB962C8B-B14F-4D97-AF65-F5344CB8AC3E}">
        <p14:creationId xmlns:p14="http://schemas.microsoft.com/office/powerpoint/2010/main" val="236043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BBB3-24EA-944E-9FB1-1C569F42418C}"/>
              </a:ext>
            </a:extLst>
          </p:cNvPr>
          <p:cNvSpPr>
            <a:spLocks noGrp="1"/>
          </p:cNvSpPr>
          <p:nvPr>
            <p:ph type="title"/>
          </p:nvPr>
        </p:nvSpPr>
        <p:spPr/>
        <p:txBody>
          <a:bodyPr/>
          <a:lstStyle/>
          <a:p>
            <a:r>
              <a:rPr lang="en-US" dirty="0"/>
              <a:t>Growing scientific uncertainties in the era of post-normal science</a:t>
            </a:r>
            <a:br>
              <a:rPr lang="en-US" dirty="0"/>
            </a:br>
            <a:br>
              <a:rPr lang="en-US" dirty="0"/>
            </a:br>
            <a:endParaRPr lang="en-US" dirty="0"/>
          </a:p>
        </p:txBody>
      </p:sp>
      <p:sp>
        <p:nvSpPr>
          <p:cNvPr id="3" name="Text Placeholder 2">
            <a:extLst>
              <a:ext uri="{FF2B5EF4-FFF2-40B4-BE49-F238E27FC236}">
                <a16:creationId xmlns:a16="http://schemas.microsoft.com/office/drawing/2014/main" id="{880E9244-0EF7-7C4A-822E-BDC5D8598AE5}"/>
              </a:ext>
            </a:extLst>
          </p:cNvPr>
          <p:cNvSpPr>
            <a:spLocks noGrp="1"/>
          </p:cNvSpPr>
          <p:nvPr>
            <p:ph type="body" idx="1"/>
          </p:nvPr>
        </p:nvSpPr>
        <p:spPr>
          <a:xfrm>
            <a:off x="168425" y="1375954"/>
            <a:ext cx="5431186" cy="3062846"/>
          </a:xfrm>
        </p:spPr>
        <p:txBody>
          <a:bodyPr/>
          <a:lstStyle/>
          <a:p>
            <a:r>
              <a:rPr lang="en-US" sz="1600" dirty="0">
                <a:solidFill>
                  <a:schemeClr val="tx1"/>
                </a:solidFill>
              </a:rPr>
              <a:t>We (don’t) know what we don’t know: Science and scholarly research produces not only progress and well-being but also may cause huge risks and losses. The stakes are high and risk management is required to assess and control science and technology related risks. </a:t>
            </a:r>
          </a:p>
          <a:p>
            <a:r>
              <a:rPr lang="en-US" sz="1600" dirty="0">
                <a:solidFill>
                  <a:schemeClr val="tx1"/>
                </a:solidFill>
              </a:rPr>
              <a:t>In the context of increasing scientific uncertainties, there is a big question of how to communicate uncertain science to the lay audiences?</a:t>
            </a:r>
          </a:p>
          <a:p>
            <a:endParaRPr lang="en-US" dirty="0"/>
          </a:p>
          <a:p>
            <a:pPr marL="114300" indent="0">
              <a:buNone/>
            </a:pPr>
            <a:endParaRPr lang="en-US" dirty="0"/>
          </a:p>
        </p:txBody>
      </p:sp>
      <p:sp>
        <p:nvSpPr>
          <p:cNvPr id="4" name="Slide Number Placeholder 3">
            <a:extLst>
              <a:ext uri="{FF2B5EF4-FFF2-40B4-BE49-F238E27FC236}">
                <a16:creationId xmlns:a16="http://schemas.microsoft.com/office/drawing/2014/main" id="{C7C87BC8-C9CC-0A46-BFBF-207B3756737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12</a:t>
            </a:fld>
            <a:endParaRPr lang="de"/>
          </a:p>
        </p:txBody>
      </p:sp>
      <p:sp>
        <p:nvSpPr>
          <p:cNvPr id="5" name="Rectangle 4">
            <a:extLst>
              <a:ext uri="{FF2B5EF4-FFF2-40B4-BE49-F238E27FC236}">
                <a16:creationId xmlns:a16="http://schemas.microsoft.com/office/drawing/2014/main" id="{B581390D-6B9C-7540-90AC-007B05D904EB}"/>
              </a:ext>
            </a:extLst>
          </p:cNvPr>
          <p:cNvSpPr/>
          <p:nvPr/>
        </p:nvSpPr>
        <p:spPr>
          <a:xfrm>
            <a:off x="6087291" y="1227908"/>
            <a:ext cx="2745142" cy="3108543"/>
          </a:xfrm>
          <a:prstGeom prst="rect">
            <a:avLst/>
          </a:prstGeom>
        </p:spPr>
        <p:txBody>
          <a:bodyPr wrap="square">
            <a:spAutoFit/>
          </a:bodyPr>
          <a:lstStyle/>
          <a:p>
            <a:endParaRPr lang="en-US" dirty="0"/>
          </a:p>
          <a:p>
            <a:pPr algn="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POST-NORMAL SCIENCE:</a:t>
            </a:r>
            <a:r>
              <a:rPr lang="en-US"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 </a:t>
            </a:r>
          </a:p>
          <a:p>
            <a:pPr algn="r"/>
            <a:r>
              <a:rPr lang="en-US" dirty="0">
                <a:latin typeface="Lato" panose="020F0502020204030203" pitchFamily="34" charset="0"/>
                <a:ea typeface="Lato" panose="020F0502020204030203" pitchFamily="34" charset="0"/>
                <a:cs typeface="Lato" panose="020F0502020204030203" pitchFamily="34" charset="0"/>
              </a:rPr>
              <a:t>A condition where scientists cannot be completely certain about processes or phenomenon they study, where “facts are uncertain, values in dispute, stakes high, and decisions urgent” (</a:t>
            </a:r>
            <a:r>
              <a:rPr lang="en-US" dirty="0" err="1">
                <a:latin typeface="Lato" panose="020F0502020204030203" pitchFamily="34" charset="0"/>
                <a:ea typeface="Lato" panose="020F0502020204030203" pitchFamily="34" charset="0"/>
                <a:cs typeface="Lato" panose="020F0502020204030203" pitchFamily="34" charset="0"/>
              </a:rPr>
              <a:t>Funtowicz</a:t>
            </a:r>
            <a:r>
              <a:rPr lang="en-US" dirty="0">
                <a:latin typeface="Lato" panose="020F0502020204030203" pitchFamily="34" charset="0"/>
                <a:ea typeface="Lato" panose="020F0502020204030203" pitchFamily="34" charset="0"/>
                <a:cs typeface="Lato" panose="020F0502020204030203" pitchFamily="34" charset="0"/>
              </a:rPr>
              <a:t> &amp; </a:t>
            </a:r>
            <a:r>
              <a:rPr lang="en-US" dirty="0" err="1">
                <a:latin typeface="Lato" panose="020F0502020204030203" pitchFamily="34" charset="0"/>
                <a:ea typeface="Lato" panose="020F0502020204030203" pitchFamily="34" charset="0"/>
                <a:cs typeface="Lato" panose="020F0502020204030203" pitchFamily="34" charset="0"/>
              </a:rPr>
              <a:t>Ravetz</a:t>
            </a:r>
            <a:r>
              <a:rPr lang="en-US" dirty="0">
                <a:latin typeface="Lato" panose="020F0502020204030203" pitchFamily="34" charset="0"/>
                <a:ea typeface="Lato" panose="020F0502020204030203" pitchFamily="34" charset="0"/>
                <a:cs typeface="Lato" panose="020F0502020204030203" pitchFamily="34" charset="0"/>
              </a:rPr>
              <a:t>, 1992). In other words, traditional scientific models do not provide scholars with instruments able to solve the riddles of our times.</a:t>
            </a:r>
          </a:p>
        </p:txBody>
      </p:sp>
    </p:spTree>
    <p:extLst>
      <p:ext uri="{BB962C8B-B14F-4D97-AF65-F5344CB8AC3E}">
        <p14:creationId xmlns:p14="http://schemas.microsoft.com/office/powerpoint/2010/main" val="3655805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DD7B9-CEAA-1D44-A38B-5514D907C8D1}"/>
              </a:ext>
            </a:extLst>
          </p:cNvPr>
          <p:cNvSpPr>
            <a:spLocks noGrp="1"/>
          </p:cNvSpPr>
          <p:nvPr>
            <p:ph type="title"/>
          </p:nvPr>
        </p:nvSpPr>
        <p:spPr>
          <a:xfrm>
            <a:off x="4126552" y="336750"/>
            <a:ext cx="2987947" cy="572700"/>
          </a:xfrm>
        </p:spPr>
        <p:txBody>
          <a:bodyPr/>
          <a:lstStyle/>
          <a:p>
            <a:r>
              <a:rPr lang="en-US" dirty="0"/>
              <a:t>Speed and quality</a:t>
            </a:r>
          </a:p>
        </p:txBody>
      </p:sp>
      <p:sp>
        <p:nvSpPr>
          <p:cNvPr id="3" name="Text Placeholder 2">
            <a:extLst>
              <a:ext uri="{FF2B5EF4-FFF2-40B4-BE49-F238E27FC236}">
                <a16:creationId xmlns:a16="http://schemas.microsoft.com/office/drawing/2014/main" id="{6A5998F6-75BA-7C4A-B83F-1849F22F23C7}"/>
              </a:ext>
            </a:extLst>
          </p:cNvPr>
          <p:cNvSpPr>
            <a:spLocks noGrp="1"/>
          </p:cNvSpPr>
          <p:nvPr>
            <p:ph type="body" idx="1"/>
          </p:nvPr>
        </p:nvSpPr>
        <p:spPr>
          <a:xfrm>
            <a:off x="4126553" y="1032300"/>
            <a:ext cx="4705871" cy="3406500"/>
          </a:xfrm>
        </p:spPr>
        <p:txBody>
          <a:bodyPr/>
          <a:lstStyle/>
          <a:p>
            <a:r>
              <a:rPr lang="en-US" sz="1600" dirty="0">
                <a:solidFill>
                  <a:schemeClr val="tx1"/>
                </a:solidFill>
              </a:rPr>
              <a:t>To make research findings available quickly, many researchers are publishing versions of papers that have not yet been peer reviewed;</a:t>
            </a:r>
          </a:p>
          <a:p>
            <a:endParaRPr lang="en-US" sz="1600" dirty="0">
              <a:solidFill>
                <a:schemeClr val="tx1"/>
              </a:solidFill>
            </a:endParaRPr>
          </a:p>
          <a:p>
            <a:r>
              <a:rPr lang="en-US" sz="1600" dirty="0">
                <a:solidFill>
                  <a:schemeClr val="tx1"/>
                </a:solidFill>
              </a:rPr>
              <a:t>A recent study in The Lancet found that much of the discussion (and even policymaking) about COVID-19's transmissibility during January 2020 was driven by preprints rather than peer-reviewed literature. More </a:t>
            </a:r>
            <a:r>
              <a:rPr lang="en-US" sz="1600" dirty="0">
                <a:solidFill>
                  <a:schemeClr val="tx1"/>
                </a:solidFill>
                <a:hlinkClick r:id="rId2"/>
              </a:rPr>
              <a:t>here</a:t>
            </a:r>
            <a:r>
              <a:rPr lang="en-US" sz="1600" dirty="0">
                <a:solidFill>
                  <a:schemeClr val="tx1"/>
                </a:solidFill>
              </a:rPr>
              <a:t>.</a:t>
            </a:r>
          </a:p>
          <a:p>
            <a:endParaRPr lang="en-US" dirty="0"/>
          </a:p>
          <a:p>
            <a:endParaRPr lang="en-US" dirty="0"/>
          </a:p>
        </p:txBody>
      </p:sp>
      <p:sp>
        <p:nvSpPr>
          <p:cNvPr id="4" name="Slide Number Placeholder 3">
            <a:extLst>
              <a:ext uri="{FF2B5EF4-FFF2-40B4-BE49-F238E27FC236}">
                <a16:creationId xmlns:a16="http://schemas.microsoft.com/office/drawing/2014/main" id="{E3E0A980-B20E-A54A-B565-E94E8E3D949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13</a:t>
            </a:fld>
            <a:endParaRPr lang="de"/>
          </a:p>
        </p:txBody>
      </p:sp>
      <p:pic>
        <p:nvPicPr>
          <p:cNvPr id="5" name="Picture 4">
            <a:extLst>
              <a:ext uri="{FF2B5EF4-FFF2-40B4-BE49-F238E27FC236}">
                <a16:creationId xmlns:a16="http://schemas.microsoft.com/office/drawing/2014/main" id="{BAE88936-0C53-CE4B-9494-BDF960ECFA8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8790" y="386684"/>
            <a:ext cx="3464567" cy="1811024"/>
          </a:xfrm>
          <a:prstGeom prst="rect">
            <a:avLst/>
          </a:prstGeom>
        </p:spPr>
      </p:pic>
      <p:sp>
        <p:nvSpPr>
          <p:cNvPr id="6" name="Rectangle 5">
            <a:extLst>
              <a:ext uri="{FF2B5EF4-FFF2-40B4-BE49-F238E27FC236}">
                <a16:creationId xmlns:a16="http://schemas.microsoft.com/office/drawing/2014/main" id="{3F4F0ADA-912C-794D-9DEC-141060D5A0AD}"/>
              </a:ext>
            </a:extLst>
          </p:cNvPr>
          <p:cNvSpPr/>
          <p:nvPr/>
        </p:nvSpPr>
        <p:spPr>
          <a:xfrm>
            <a:off x="122055" y="2283407"/>
            <a:ext cx="3692299" cy="830997"/>
          </a:xfrm>
          <a:prstGeom prst="rect">
            <a:avLst/>
          </a:prstGeom>
        </p:spPr>
        <p:txBody>
          <a:bodyPr wrap="square">
            <a:spAutoFit/>
          </a:bodyPr>
          <a:lstStyle/>
          <a:p>
            <a:r>
              <a:rPr lang="en-US" sz="1600" b="1" dirty="0">
                <a:latin typeface="Lato" panose="020F0502020204030203" pitchFamily="34" charset="0"/>
                <a:ea typeface="Lato" panose="020F0502020204030203" pitchFamily="34" charset="0"/>
                <a:cs typeface="Lato" panose="020F0502020204030203" pitchFamily="34" charset="0"/>
              </a:rPr>
              <a:t>Article accessible here: </a:t>
            </a:r>
            <a:r>
              <a:rPr lang="en-US" sz="1600" dirty="0">
                <a:latin typeface="Lato" panose="020F0502020204030203" pitchFamily="34" charset="0"/>
                <a:ea typeface="Lato" panose="020F0502020204030203" pitchFamily="34" charset="0"/>
                <a:cs typeface="Lato" panose="020F0502020204030203" pitchFamily="34" charset="0"/>
                <a:hlinkClick r:id="rId4"/>
              </a:rPr>
              <a:t>https://link.springer.com/article/10.1007/s11673-020-10013-y</a:t>
            </a:r>
            <a:r>
              <a:rPr lang="en-US" sz="1600" dirty="0">
                <a:latin typeface="Lato" panose="020F0502020204030203" pitchFamily="34" charset="0"/>
                <a:ea typeface="Lato" panose="020F0502020204030203" pitchFamily="34" charset="0"/>
                <a:cs typeface="Lato" panose="020F0502020204030203" pitchFamily="34" charset="0"/>
              </a:rPr>
              <a:t> </a:t>
            </a:r>
          </a:p>
        </p:txBody>
      </p:sp>
      <p:pic>
        <p:nvPicPr>
          <p:cNvPr id="7" name="Picture 6" descr="Graphical user interface, text, application&#10;&#10;Description automatically generated">
            <a:extLst>
              <a:ext uri="{FF2B5EF4-FFF2-40B4-BE49-F238E27FC236}">
                <a16:creationId xmlns:a16="http://schemas.microsoft.com/office/drawing/2014/main" id="{C1E33AE8-0D4F-A845-9709-FF32C1279D85}"/>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218790" y="3200103"/>
            <a:ext cx="3692299" cy="1238697"/>
          </a:xfrm>
          <a:custGeom>
            <a:avLst/>
            <a:gdLst/>
            <a:ahLst/>
            <a:cxnLst/>
            <a:rect l="l" t="t" r="r" b="b"/>
            <a:pathLst>
              <a:path w="12201168" h="4093262">
                <a:moveTo>
                  <a:pt x="12201168" y="0"/>
                </a:moveTo>
                <a:lnTo>
                  <a:pt x="12201168" y="4093262"/>
                </a:lnTo>
                <a:lnTo>
                  <a:pt x="0" y="4093262"/>
                </a:lnTo>
                <a:lnTo>
                  <a:pt x="0" y="49771"/>
                </a:lnTo>
                <a:lnTo>
                  <a:pt x="344880" y="64399"/>
                </a:lnTo>
                <a:cubicBezTo>
                  <a:pt x="3386438" y="213466"/>
                  <a:pt x="6427997" y="534535"/>
                  <a:pt x="9469555" y="167599"/>
                </a:cubicBezTo>
                <a:cubicBezTo>
                  <a:pt x="10229945" y="75865"/>
                  <a:pt x="10990334" y="27132"/>
                  <a:pt x="11750723" y="7961"/>
                </a:cubicBezTo>
                <a:close/>
              </a:path>
            </a:pathLst>
          </a:custGeom>
        </p:spPr>
      </p:pic>
    </p:spTree>
    <p:extLst>
      <p:ext uri="{BB962C8B-B14F-4D97-AF65-F5344CB8AC3E}">
        <p14:creationId xmlns:p14="http://schemas.microsoft.com/office/powerpoint/2010/main" val="3528088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810FE-A266-6042-92D3-58559541D009}"/>
              </a:ext>
            </a:extLst>
          </p:cNvPr>
          <p:cNvSpPr>
            <a:spLocks noGrp="1"/>
          </p:cNvSpPr>
          <p:nvPr>
            <p:ph type="title"/>
          </p:nvPr>
        </p:nvSpPr>
        <p:spPr/>
        <p:txBody>
          <a:bodyPr/>
          <a:lstStyle/>
          <a:p>
            <a:r>
              <a:rPr lang="en-US" dirty="0"/>
              <a:t>Commercialization and commodification of science: common good versus private good</a:t>
            </a:r>
          </a:p>
        </p:txBody>
      </p:sp>
      <p:sp>
        <p:nvSpPr>
          <p:cNvPr id="3" name="Text Placeholder 2">
            <a:extLst>
              <a:ext uri="{FF2B5EF4-FFF2-40B4-BE49-F238E27FC236}">
                <a16:creationId xmlns:a16="http://schemas.microsoft.com/office/drawing/2014/main" id="{997478B3-685C-7940-8A1B-ECF6B9C9C541}"/>
              </a:ext>
            </a:extLst>
          </p:cNvPr>
          <p:cNvSpPr>
            <a:spLocks noGrp="1"/>
          </p:cNvSpPr>
          <p:nvPr>
            <p:ph type="body" idx="1"/>
          </p:nvPr>
        </p:nvSpPr>
        <p:spPr>
          <a:xfrm>
            <a:off x="311700" y="1737000"/>
            <a:ext cx="5784300" cy="2678246"/>
          </a:xfrm>
        </p:spPr>
        <p:txBody>
          <a:bodyPr/>
          <a:lstStyle/>
          <a:p>
            <a:r>
              <a:rPr lang="en-US" sz="1200" dirty="0">
                <a:solidFill>
                  <a:schemeClr val="tx1"/>
                </a:solidFill>
              </a:rPr>
              <a:t>Today, scientific knowledge is produced in rather broad, transdisciplinary social, economic, political, and social context (Gibbons, et at., 1994).</a:t>
            </a:r>
          </a:p>
          <a:p>
            <a:r>
              <a:rPr lang="en-US" sz="1200" dirty="0">
                <a:solidFill>
                  <a:schemeClr val="tx1"/>
                </a:solidFill>
              </a:rPr>
              <a:t>It is hard to find the dividing line between science and industry, between public interest and private ambitions, between “common good” and “private good”. </a:t>
            </a:r>
          </a:p>
          <a:p>
            <a:r>
              <a:rPr lang="en-US" sz="1200" dirty="0">
                <a:solidFill>
                  <a:schemeClr val="tx1"/>
                </a:solidFill>
              </a:rPr>
              <a:t>Scientific research is increasingly nestled down in private patronage (Bauer, 2008) and science step by step is becoming a commodity, which is produced and sold as any other good.</a:t>
            </a:r>
          </a:p>
          <a:p>
            <a:r>
              <a:rPr lang="en-US" sz="1200" dirty="0" err="1">
                <a:solidFill>
                  <a:schemeClr val="tx1"/>
                </a:solidFill>
              </a:rPr>
              <a:t>Krimsky</a:t>
            </a:r>
            <a:r>
              <a:rPr lang="en-US" sz="1200" dirty="0">
                <a:solidFill>
                  <a:schemeClr val="tx1"/>
                </a:solidFill>
              </a:rPr>
              <a:t> in his book “Science in the Private Interest” (2004) argues that influx of private money into the universities or individual professors’ pockets leads to conflicts of interest and possibly keep academia from pursuing its true social purpose. </a:t>
            </a:r>
          </a:p>
          <a:p>
            <a:endParaRPr lang="en-US" sz="1200" dirty="0"/>
          </a:p>
          <a:p>
            <a:endParaRPr lang="en-US" dirty="0"/>
          </a:p>
        </p:txBody>
      </p:sp>
      <p:sp>
        <p:nvSpPr>
          <p:cNvPr id="4" name="Slide Number Placeholder 3">
            <a:extLst>
              <a:ext uri="{FF2B5EF4-FFF2-40B4-BE49-F238E27FC236}">
                <a16:creationId xmlns:a16="http://schemas.microsoft.com/office/drawing/2014/main" id="{353BF755-BCA3-3346-884C-759A35F2CD5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14</a:t>
            </a:fld>
            <a:endParaRPr lang="de"/>
          </a:p>
        </p:txBody>
      </p:sp>
      <p:sp>
        <p:nvSpPr>
          <p:cNvPr id="5" name="Rectangle 4">
            <a:extLst>
              <a:ext uri="{FF2B5EF4-FFF2-40B4-BE49-F238E27FC236}">
                <a16:creationId xmlns:a16="http://schemas.microsoft.com/office/drawing/2014/main" id="{5F24D0A3-BD58-9745-BC39-0DC9EC92D405}"/>
              </a:ext>
            </a:extLst>
          </p:cNvPr>
          <p:cNvSpPr/>
          <p:nvPr/>
        </p:nvSpPr>
        <p:spPr>
          <a:xfrm>
            <a:off x="6232634" y="1360363"/>
            <a:ext cx="3321269" cy="3539430"/>
          </a:xfrm>
          <a:prstGeom prst="rect">
            <a:avLst/>
          </a:prstGeom>
        </p:spPr>
        <p:txBody>
          <a:bodyPr wrap="square">
            <a:spAutoFit/>
          </a:bodyPr>
          <a:lstStyle/>
          <a:p>
            <a:pPr>
              <a:buClr>
                <a:srgbClr val="FF0000"/>
              </a:buClr>
            </a:pPr>
            <a:endParaRPr lang="en-US" dirty="0">
              <a:latin typeface="Lato" panose="020F0502020204030203" pitchFamily="34" charset="0"/>
              <a:ea typeface="Lato" panose="020F0502020204030203" pitchFamily="34" charset="0"/>
              <a:cs typeface="Lato" panose="020F0502020204030203" pitchFamily="34" charset="0"/>
            </a:endParaRPr>
          </a:p>
          <a:p>
            <a:pPr>
              <a:buClr>
                <a:srgbClr val="FF0000"/>
              </a:buClr>
            </a:pP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Advantages:</a:t>
            </a:r>
            <a:endParaRPr lang="en-US"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endParaRP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Increased research funding</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New possibilities and broader approach to the issue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More successful science results’ applications in practice</a:t>
            </a:r>
          </a:p>
          <a:p>
            <a:pPr marL="285750" indent="-285750">
              <a:buClr>
                <a:srgbClr val="FF0000"/>
              </a:buClr>
              <a:buFont typeface="Wingdings" pitchFamily="2" charset="2"/>
              <a:buChar char="ü"/>
            </a:pPr>
            <a:endParaRPr lang="en-US" dirty="0">
              <a:latin typeface="Lato" panose="020F0502020204030203" pitchFamily="34" charset="0"/>
              <a:ea typeface="Lato" panose="020F0502020204030203" pitchFamily="34" charset="0"/>
              <a:cs typeface="Lato" panose="020F0502020204030203" pitchFamily="34" charset="0"/>
            </a:endParaRPr>
          </a:p>
          <a:p>
            <a:pPr>
              <a:buClr>
                <a:srgbClr val="FF0000"/>
              </a:buClr>
            </a:pP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Disadvantages:</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Increased possibility of science biases</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Decreasing trust in science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Concerns about the quality of science</a:t>
            </a:r>
          </a:p>
          <a:p>
            <a:pPr marL="285750" indent="-285750">
              <a:buClr>
                <a:srgbClr val="FF0000"/>
              </a:buClr>
              <a:buFont typeface="Wingdings" pitchFamily="2" charset="2"/>
              <a:buChar char="ü"/>
            </a:pPr>
            <a:r>
              <a:rPr lang="en-US" dirty="0">
                <a:latin typeface="Lato" panose="020F0502020204030203" pitchFamily="34" charset="0"/>
                <a:ea typeface="Lato" panose="020F0502020204030203" pitchFamily="34" charset="0"/>
                <a:cs typeface="Lato" panose="020F0502020204030203" pitchFamily="34" charset="0"/>
              </a:rPr>
              <a:t>Inequality to access scientific innovations</a:t>
            </a:r>
          </a:p>
        </p:txBody>
      </p:sp>
    </p:spTree>
    <p:extLst>
      <p:ext uri="{BB962C8B-B14F-4D97-AF65-F5344CB8AC3E}">
        <p14:creationId xmlns:p14="http://schemas.microsoft.com/office/powerpoint/2010/main" val="2521079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2968-A735-AF49-A6B8-7262E94E6393}"/>
              </a:ext>
            </a:extLst>
          </p:cNvPr>
          <p:cNvSpPr>
            <a:spLocks noGrp="1"/>
          </p:cNvSpPr>
          <p:nvPr>
            <p:ph type="title"/>
          </p:nvPr>
        </p:nvSpPr>
        <p:spPr/>
        <p:txBody>
          <a:bodyPr/>
          <a:lstStyle/>
          <a:p>
            <a:r>
              <a:rPr lang="en-US" dirty="0"/>
              <a:t>Politicization of scientific issues</a:t>
            </a:r>
          </a:p>
        </p:txBody>
      </p:sp>
      <p:sp>
        <p:nvSpPr>
          <p:cNvPr id="3" name="Text Placeholder 2">
            <a:extLst>
              <a:ext uri="{FF2B5EF4-FFF2-40B4-BE49-F238E27FC236}">
                <a16:creationId xmlns:a16="http://schemas.microsoft.com/office/drawing/2014/main" id="{FEEAF260-EC1A-744C-A12A-BCC3BF030FF0}"/>
              </a:ext>
            </a:extLst>
          </p:cNvPr>
          <p:cNvSpPr>
            <a:spLocks noGrp="1"/>
          </p:cNvSpPr>
          <p:nvPr>
            <p:ph type="body" idx="1"/>
          </p:nvPr>
        </p:nvSpPr>
        <p:spPr>
          <a:xfrm>
            <a:off x="168425" y="1032300"/>
            <a:ext cx="6275918" cy="3406500"/>
          </a:xfrm>
        </p:spPr>
        <p:txBody>
          <a:bodyPr/>
          <a:lstStyle/>
          <a:p>
            <a:r>
              <a:rPr lang="en-US" sz="1400" dirty="0">
                <a:solidFill>
                  <a:schemeClr val="tx1"/>
                </a:solidFill>
              </a:rPr>
              <a:t>‘Stick to the science’: when science gets political: A three-part podcast series explores the intimate relationship between politics and science. Accessible here.</a:t>
            </a:r>
          </a:p>
          <a:p>
            <a:r>
              <a:rPr lang="en-US" sz="1400" dirty="0">
                <a:solidFill>
                  <a:schemeClr val="tx1"/>
                </a:solidFill>
              </a:rPr>
              <a:t>“Politicization is inevitable when governments provide funding for science. The public expects to get something back from the science they support——for example, better health, national security, jobs. This normal politicization does no harm and may even be good for science and society. But politicization taken to the extreme can be very harmful. In extreme politicization, governments or powerful advocacy groups use science and scientists who share or benefit from the politicization to drive science out of technical decisions and to promote a nonscientific agenda”</a:t>
            </a:r>
          </a:p>
          <a:p>
            <a:r>
              <a:rPr lang="en-US" sz="1400" dirty="0">
                <a:solidFill>
                  <a:schemeClr val="tx1"/>
                </a:solidFill>
              </a:rPr>
              <a:t>Read more here:  William </a:t>
            </a:r>
            <a:r>
              <a:rPr lang="en-US" sz="1400" dirty="0" err="1">
                <a:solidFill>
                  <a:schemeClr val="tx1"/>
                </a:solidFill>
              </a:rPr>
              <a:t>Happer</a:t>
            </a:r>
            <a:r>
              <a:rPr lang="en-US" sz="1400" dirty="0">
                <a:solidFill>
                  <a:schemeClr val="tx1"/>
                </a:solidFill>
              </a:rPr>
              <a:t> | </a:t>
            </a:r>
            <a:r>
              <a:rPr lang="en-US" sz="1400" dirty="0">
                <a:solidFill>
                  <a:schemeClr val="tx1"/>
                </a:solidFill>
                <a:hlinkClick r:id="rId2"/>
              </a:rPr>
              <a:t>Harmful Politicization of science</a:t>
            </a:r>
            <a:endParaRPr lang="en-US" sz="1400" dirty="0">
              <a:solidFill>
                <a:schemeClr val="tx1"/>
              </a:solidFill>
            </a:endParaRPr>
          </a:p>
          <a:p>
            <a:endParaRPr lang="en-US" dirty="0"/>
          </a:p>
          <a:p>
            <a:endParaRPr lang="en-US" dirty="0"/>
          </a:p>
        </p:txBody>
      </p:sp>
      <p:sp>
        <p:nvSpPr>
          <p:cNvPr id="4" name="Slide Number Placeholder 3">
            <a:extLst>
              <a:ext uri="{FF2B5EF4-FFF2-40B4-BE49-F238E27FC236}">
                <a16:creationId xmlns:a16="http://schemas.microsoft.com/office/drawing/2014/main" id="{D3FF24D0-D751-4243-AE3E-70A66E4909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15</a:t>
            </a:fld>
            <a:endParaRPr lang="de"/>
          </a:p>
        </p:txBody>
      </p:sp>
      <p:pic>
        <p:nvPicPr>
          <p:cNvPr id="5" name="Picture 4" descr="A group of people holding signs&#10;&#10;Description automatically generated">
            <a:extLst>
              <a:ext uri="{FF2B5EF4-FFF2-40B4-BE49-F238E27FC236}">
                <a16:creationId xmlns:a16="http://schemas.microsoft.com/office/drawing/2014/main" id="{B6D685F8-A267-0843-8FF3-EC4D7EA9EE6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13343" y="1032300"/>
            <a:ext cx="2219090" cy="1724040"/>
          </a:xfrm>
          <a:prstGeom prst="rect">
            <a:avLst/>
          </a:prstGeom>
        </p:spPr>
      </p:pic>
      <p:sp>
        <p:nvSpPr>
          <p:cNvPr id="6" name="Rectangle 5">
            <a:extLst>
              <a:ext uri="{FF2B5EF4-FFF2-40B4-BE49-F238E27FC236}">
                <a16:creationId xmlns:a16="http://schemas.microsoft.com/office/drawing/2014/main" id="{11E1C5DF-F2DE-8B47-A464-A7FC2C9FD94E}"/>
              </a:ext>
            </a:extLst>
          </p:cNvPr>
          <p:cNvSpPr/>
          <p:nvPr/>
        </p:nvSpPr>
        <p:spPr>
          <a:xfrm>
            <a:off x="6613343" y="2765132"/>
            <a:ext cx="2219090" cy="830997"/>
          </a:xfrm>
          <a:prstGeom prst="rect">
            <a:avLst/>
          </a:prstGeom>
        </p:spPr>
        <p:txBody>
          <a:bodyPr wrap="square">
            <a:spAutoFit/>
          </a:bodyPr>
          <a:lstStyle/>
          <a:p>
            <a:r>
              <a:rPr lang="en-US" sz="1200" b="1" dirty="0">
                <a:latin typeface="Constantia" panose="02030602050306030303" pitchFamily="18" charset="0"/>
              </a:rPr>
              <a:t>Source: </a:t>
            </a:r>
            <a:r>
              <a:rPr lang="en-US" sz="1200" dirty="0">
                <a:latin typeface="Constantia" panose="02030602050306030303" pitchFamily="18" charset="0"/>
              </a:rPr>
              <a:t>Northeastern university political review </a:t>
            </a:r>
            <a:r>
              <a:rPr lang="en-US" sz="1200" dirty="0">
                <a:solidFill>
                  <a:srgbClr val="FF0000"/>
                </a:solidFill>
                <a:latin typeface="Constantia" panose="02030602050306030303" pitchFamily="18" charset="0"/>
              </a:rPr>
              <a:t>| </a:t>
            </a:r>
            <a:r>
              <a:rPr lang="en-US" sz="1200" dirty="0">
                <a:latin typeface="Constantia" panose="02030602050306030303" pitchFamily="18" charset="0"/>
                <a:hlinkClick r:id="rId4"/>
              </a:rPr>
              <a:t>The Politicization of Science is Going to Kill Us</a:t>
            </a:r>
            <a:endParaRPr lang="en-US" sz="1200" dirty="0">
              <a:latin typeface="Constantia" panose="02030602050306030303" pitchFamily="18" charset="0"/>
            </a:endParaRPr>
          </a:p>
        </p:txBody>
      </p:sp>
      <p:pic>
        <p:nvPicPr>
          <p:cNvPr id="7" name="Picture 6" descr="A group of people holding signs&#10;&#10;Description automatically generated">
            <a:extLst>
              <a:ext uri="{FF2B5EF4-FFF2-40B4-BE49-F238E27FC236}">
                <a16:creationId xmlns:a16="http://schemas.microsoft.com/office/drawing/2014/main" id="{605B85C9-113A-A142-A1FE-FA880662709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13343" y="3636950"/>
            <a:ext cx="2219090" cy="1282911"/>
          </a:xfrm>
          <a:prstGeom prst="rect">
            <a:avLst/>
          </a:prstGeom>
        </p:spPr>
      </p:pic>
    </p:spTree>
    <p:extLst>
      <p:ext uri="{BB962C8B-B14F-4D97-AF65-F5344CB8AC3E}">
        <p14:creationId xmlns:p14="http://schemas.microsoft.com/office/powerpoint/2010/main" val="1376219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0140-0C34-224B-9EB0-D669E47AAFCA}"/>
              </a:ext>
            </a:extLst>
          </p:cNvPr>
          <p:cNvSpPr>
            <a:spLocks noGrp="1"/>
          </p:cNvSpPr>
          <p:nvPr>
            <p:ph type="title"/>
          </p:nvPr>
        </p:nvSpPr>
        <p:spPr/>
        <p:txBody>
          <a:bodyPr/>
          <a:lstStyle/>
          <a:p>
            <a:r>
              <a:rPr lang="en-US" dirty="0"/>
              <a:t>Democratization of science as a solution?</a:t>
            </a:r>
          </a:p>
        </p:txBody>
      </p:sp>
      <p:sp>
        <p:nvSpPr>
          <p:cNvPr id="3" name="Text Placeholder 2">
            <a:extLst>
              <a:ext uri="{FF2B5EF4-FFF2-40B4-BE49-F238E27FC236}">
                <a16:creationId xmlns:a16="http://schemas.microsoft.com/office/drawing/2014/main" id="{96902A05-866F-FA4D-9F9C-BDCC8F9091ED}"/>
              </a:ext>
            </a:extLst>
          </p:cNvPr>
          <p:cNvSpPr>
            <a:spLocks noGrp="1"/>
          </p:cNvSpPr>
          <p:nvPr>
            <p:ph type="body" idx="1"/>
          </p:nvPr>
        </p:nvSpPr>
        <p:spPr/>
        <p:txBody>
          <a:bodyPr/>
          <a:lstStyle/>
          <a:p>
            <a:r>
              <a:rPr lang="en-US" sz="1400" dirty="0">
                <a:solidFill>
                  <a:schemeClr val="tx1"/>
                </a:solidFill>
              </a:rPr>
              <a:t>Researchers of post-normal science suggest that democratization of science is a way out – such ‘‘opening’’ or pluralization of the science allows other thoughts, observations, and data to make their way into the scientific processes to the betterment of scientific knowledge (</a:t>
            </a:r>
            <a:r>
              <a:rPr lang="en-US" sz="1400" dirty="0" err="1">
                <a:solidFill>
                  <a:schemeClr val="tx1"/>
                </a:solidFill>
              </a:rPr>
              <a:t>Funtowicz</a:t>
            </a:r>
            <a:r>
              <a:rPr lang="en-US" sz="1400" dirty="0">
                <a:solidFill>
                  <a:schemeClr val="tx1"/>
                </a:solidFill>
              </a:rPr>
              <a:t> &amp; </a:t>
            </a:r>
            <a:r>
              <a:rPr lang="en-US" sz="1400" dirty="0" err="1">
                <a:solidFill>
                  <a:schemeClr val="tx1"/>
                </a:solidFill>
              </a:rPr>
              <a:t>Ravetz</a:t>
            </a:r>
            <a:r>
              <a:rPr lang="en-US" sz="1400" dirty="0">
                <a:solidFill>
                  <a:schemeClr val="tx1"/>
                </a:solidFill>
              </a:rPr>
              <a:t>, 1993; Carolan, 2006). </a:t>
            </a:r>
          </a:p>
          <a:p>
            <a:pPr marL="114300" indent="0">
              <a:buNone/>
            </a:pPr>
            <a:endParaRPr lang="en-US" sz="1400" dirty="0">
              <a:solidFill>
                <a:schemeClr val="tx1"/>
              </a:solidFill>
            </a:endParaRPr>
          </a:p>
          <a:p>
            <a:r>
              <a:rPr lang="en-US" sz="1400" dirty="0">
                <a:solidFill>
                  <a:schemeClr val="tx1"/>
                </a:solidFill>
              </a:rPr>
              <a:t>Democratization of science means that scientific decisions are made not by scientists alone, but instead, they are reached in consultancy with citizens. As scientific issues concern all of us, they also should be discussed openly. Democratization of science first and most importantly refers to what is called “civic science”, which is broad term encompassing three levels of relationship between scientists and society: </a:t>
            </a:r>
          </a:p>
          <a:p>
            <a:pPr>
              <a:buFont typeface="Courier New" panose="02070309020205020404" pitchFamily="49" charset="0"/>
              <a:buChar char="o"/>
            </a:pPr>
            <a:r>
              <a:rPr lang="en-US" sz="1400" dirty="0">
                <a:solidFill>
                  <a:schemeClr val="tx1"/>
                </a:solidFill>
              </a:rPr>
              <a:t>science representation (learning publics), </a:t>
            </a:r>
          </a:p>
          <a:p>
            <a:pPr>
              <a:buFont typeface="Courier New" panose="02070309020205020404" pitchFamily="49" charset="0"/>
              <a:buChar char="o"/>
            </a:pPr>
            <a:r>
              <a:rPr lang="en-US" sz="1400" dirty="0">
                <a:solidFill>
                  <a:schemeClr val="tx1"/>
                </a:solidFill>
              </a:rPr>
              <a:t>public participation in science (dialogue with publics), </a:t>
            </a:r>
          </a:p>
          <a:p>
            <a:pPr>
              <a:buFont typeface="Courier New" panose="02070309020205020404" pitchFamily="49" charset="0"/>
              <a:buChar char="o"/>
            </a:pPr>
            <a:r>
              <a:rPr lang="en-US" sz="1400" dirty="0">
                <a:solidFill>
                  <a:schemeClr val="tx1"/>
                </a:solidFill>
              </a:rPr>
              <a:t>and democratization of science (deliberation with publics) (Walker and Daniel, 2004).</a:t>
            </a:r>
          </a:p>
          <a:p>
            <a:endParaRPr lang="en-US" sz="1400" dirty="0">
              <a:solidFill>
                <a:schemeClr val="tx1"/>
              </a:solidFill>
            </a:endParaRPr>
          </a:p>
          <a:p>
            <a:endParaRPr lang="en-US" dirty="0"/>
          </a:p>
        </p:txBody>
      </p:sp>
      <p:sp>
        <p:nvSpPr>
          <p:cNvPr id="4" name="Slide Number Placeholder 3">
            <a:extLst>
              <a:ext uri="{FF2B5EF4-FFF2-40B4-BE49-F238E27FC236}">
                <a16:creationId xmlns:a16="http://schemas.microsoft.com/office/drawing/2014/main" id="{595A83CF-54A5-6D48-AFFD-24F37A74153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16</a:t>
            </a:fld>
            <a:endParaRPr lang="de"/>
          </a:p>
        </p:txBody>
      </p:sp>
    </p:spTree>
    <p:extLst>
      <p:ext uri="{BB962C8B-B14F-4D97-AF65-F5344CB8AC3E}">
        <p14:creationId xmlns:p14="http://schemas.microsoft.com/office/powerpoint/2010/main" val="2478350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1A598-9641-904D-B2EC-FBAF783158C5}"/>
              </a:ext>
            </a:extLst>
          </p:cNvPr>
          <p:cNvSpPr>
            <a:spLocks noGrp="1"/>
          </p:cNvSpPr>
          <p:nvPr>
            <p:ph type="title"/>
          </p:nvPr>
        </p:nvSpPr>
        <p:spPr/>
        <p:txBody>
          <a:bodyPr/>
          <a:lstStyle/>
          <a:p>
            <a:r>
              <a:rPr lang="en-US" dirty="0"/>
              <a:t>Readings and question for the discussion:</a:t>
            </a:r>
          </a:p>
        </p:txBody>
      </p:sp>
      <p:sp>
        <p:nvSpPr>
          <p:cNvPr id="3" name="Text Placeholder 2">
            <a:extLst>
              <a:ext uri="{FF2B5EF4-FFF2-40B4-BE49-F238E27FC236}">
                <a16:creationId xmlns:a16="http://schemas.microsoft.com/office/drawing/2014/main" id="{8147AA0F-CE26-DF44-B853-45B504DC0204}"/>
              </a:ext>
            </a:extLst>
          </p:cNvPr>
          <p:cNvSpPr>
            <a:spLocks noGrp="1"/>
          </p:cNvSpPr>
          <p:nvPr>
            <p:ph type="body" idx="1"/>
          </p:nvPr>
        </p:nvSpPr>
        <p:spPr>
          <a:xfrm>
            <a:off x="168425" y="1032300"/>
            <a:ext cx="4943506" cy="3406500"/>
          </a:xfrm>
        </p:spPr>
        <p:txBody>
          <a:bodyPr/>
          <a:lstStyle/>
          <a:p>
            <a:pPr marL="114300" indent="0">
              <a:buNone/>
            </a:pPr>
            <a:r>
              <a:rPr lang="en-US" b="1" dirty="0">
                <a:solidFill>
                  <a:schemeClr val="tx1"/>
                </a:solidFill>
              </a:rPr>
              <a:t>Recommended readings: </a:t>
            </a:r>
          </a:p>
          <a:p>
            <a:pPr>
              <a:buFont typeface="Wingdings" pitchFamily="2" charset="2"/>
              <a:buChar char="Ø"/>
            </a:pPr>
            <a:r>
              <a:rPr lang="en-US" sz="1400" dirty="0">
                <a:solidFill>
                  <a:schemeClr val="tx1"/>
                </a:solidFill>
              </a:rPr>
              <a:t>United Nations | </a:t>
            </a:r>
            <a:r>
              <a:rPr lang="en-US" sz="1400" dirty="0">
                <a:solidFill>
                  <a:schemeClr val="tx1"/>
                </a:solidFill>
                <a:hlinkClick r:id="rId2"/>
              </a:rPr>
              <a:t>COVID-19: Governments must promote and protect access to and free flow of information during pandemic – International experts</a:t>
            </a:r>
            <a:endParaRPr lang="en-US" sz="1400" dirty="0">
              <a:solidFill>
                <a:schemeClr val="tx1"/>
              </a:solidFill>
            </a:endParaRPr>
          </a:p>
          <a:p>
            <a:pPr>
              <a:buFont typeface="Wingdings" pitchFamily="2" charset="2"/>
              <a:buChar char="Ø"/>
            </a:pPr>
            <a:r>
              <a:rPr lang="en-US" sz="1400" dirty="0">
                <a:solidFill>
                  <a:schemeClr val="tx1"/>
                </a:solidFill>
              </a:rPr>
              <a:t>The New York Times Magazine | </a:t>
            </a:r>
            <a:r>
              <a:rPr lang="en-US" sz="1400" dirty="0">
                <a:solidFill>
                  <a:schemeClr val="tx1"/>
                </a:solidFill>
                <a:hlinkClick r:id="rId3"/>
              </a:rPr>
              <a:t>Coronavirus is Forcing Medical Research to speed up</a:t>
            </a:r>
            <a:endParaRPr lang="en-US" sz="1400" dirty="0">
              <a:solidFill>
                <a:schemeClr val="tx1"/>
              </a:solidFill>
            </a:endParaRPr>
          </a:p>
          <a:p>
            <a:pPr>
              <a:buFont typeface="Wingdings" pitchFamily="2" charset="2"/>
              <a:buChar char="Ø"/>
            </a:pPr>
            <a:r>
              <a:rPr lang="en-US" sz="1400" dirty="0">
                <a:solidFill>
                  <a:schemeClr val="tx1"/>
                </a:solidFill>
              </a:rPr>
              <a:t>Nature | </a:t>
            </a:r>
            <a:r>
              <a:rPr lang="en-US" sz="1400" dirty="0">
                <a:solidFill>
                  <a:schemeClr val="tx1"/>
                </a:solidFill>
                <a:hlinkClick r:id="rId4"/>
              </a:rPr>
              <a:t>COVID and 2020: An extraordinary year for science</a:t>
            </a:r>
            <a:endParaRPr lang="en-US" sz="1400" dirty="0">
              <a:solidFill>
                <a:schemeClr val="tx1"/>
              </a:solidFill>
            </a:endParaRPr>
          </a:p>
          <a:p>
            <a:pPr>
              <a:buFont typeface="Wingdings" pitchFamily="2" charset="2"/>
              <a:buChar char="Ø"/>
            </a:pPr>
            <a:r>
              <a:rPr lang="en-US" sz="1400" dirty="0">
                <a:solidFill>
                  <a:schemeClr val="tx1"/>
                </a:solidFill>
              </a:rPr>
              <a:t>Politico | </a:t>
            </a:r>
            <a:r>
              <a:rPr lang="en-US" sz="1400" dirty="0">
                <a:solidFill>
                  <a:schemeClr val="tx1"/>
                </a:solidFill>
                <a:hlinkClick r:id="rId5"/>
              </a:rPr>
              <a:t>The speed of science post-COVID19 (video available)</a:t>
            </a:r>
            <a:endParaRPr lang="en-US" sz="1400" dirty="0">
              <a:solidFill>
                <a:schemeClr val="tx1"/>
              </a:solidFill>
            </a:endParaRPr>
          </a:p>
          <a:p>
            <a:pPr>
              <a:buFont typeface="Wingdings" pitchFamily="2" charset="2"/>
              <a:buChar char="Ø"/>
            </a:pPr>
            <a:r>
              <a:rPr lang="en-US" sz="1400" dirty="0">
                <a:solidFill>
                  <a:schemeClr val="tx1"/>
                </a:solidFill>
              </a:rPr>
              <a:t>PNAS | </a:t>
            </a:r>
            <a:r>
              <a:rPr lang="en-US" sz="1400" dirty="0">
                <a:solidFill>
                  <a:schemeClr val="tx1"/>
                </a:solidFill>
                <a:hlinkClick r:id="rId6"/>
              </a:rPr>
              <a:t>The effects of communicating uncertainty on public trust in facts and numbers</a:t>
            </a:r>
            <a:endParaRPr lang="en-US" sz="1400" dirty="0">
              <a:solidFill>
                <a:schemeClr val="tx1"/>
              </a:solidFill>
            </a:endParaRPr>
          </a:p>
          <a:p>
            <a:endParaRPr lang="en-US" sz="1400" dirty="0"/>
          </a:p>
          <a:p>
            <a:endParaRPr lang="en-US" dirty="0"/>
          </a:p>
        </p:txBody>
      </p:sp>
      <p:sp>
        <p:nvSpPr>
          <p:cNvPr id="4" name="Slide Number Placeholder 3">
            <a:extLst>
              <a:ext uri="{FF2B5EF4-FFF2-40B4-BE49-F238E27FC236}">
                <a16:creationId xmlns:a16="http://schemas.microsoft.com/office/drawing/2014/main" id="{0D020A32-3081-0044-8040-B3599FA2510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17</a:t>
            </a:fld>
            <a:endParaRPr lang="de"/>
          </a:p>
        </p:txBody>
      </p:sp>
      <p:sp>
        <p:nvSpPr>
          <p:cNvPr id="5" name="Rectangle 4">
            <a:extLst>
              <a:ext uri="{FF2B5EF4-FFF2-40B4-BE49-F238E27FC236}">
                <a16:creationId xmlns:a16="http://schemas.microsoft.com/office/drawing/2014/main" id="{39970351-1109-CC4F-B926-66FAF1B0C048}"/>
              </a:ext>
            </a:extLst>
          </p:cNvPr>
          <p:cNvSpPr/>
          <p:nvPr/>
        </p:nvSpPr>
        <p:spPr>
          <a:xfrm>
            <a:off x="5199017" y="1032300"/>
            <a:ext cx="3776558" cy="2893100"/>
          </a:xfrm>
          <a:prstGeom prst="rect">
            <a:avLst/>
          </a:prstGeom>
        </p:spPr>
        <p:txBody>
          <a:bodyPr wrap="square">
            <a:spAutoFit/>
          </a:bodyPr>
          <a:lstStyle/>
          <a:p>
            <a:pPr marL="0" indent="0" algn="r">
              <a:buFont typeface="Arial" panose="020B0604020202020204" pitchFamily="34" charset="0"/>
              <a:buNone/>
            </a:pPr>
            <a:r>
              <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rPr>
              <a:t>Questions for the discussion: </a:t>
            </a:r>
          </a:p>
          <a:p>
            <a:pPr marL="0" indent="0" algn="ctr">
              <a:buFont typeface="Arial" panose="020B0604020202020204" pitchFamily="34" charset="0"/>
              <a:buNone/>
            </a:pPr>
            <a:endParaRPr lang="en-US" b="1" dirty="0">
              <a:solidFill>
                <a:schemeClr val="bg1"/>
              </a:solidFill>
              <a:highlight>
                <a:srgbClr val="FF9231"/>
              </a:highlight>
              <a:latin typeface="Lato" panose="020F0502020204030203" pitchFamily="34" charset="0"/>
              <a:ea typeface="Lato" panose="020F0502020204030203" pitchFamily="34" charset="0"/>
              <a:cs typeface="Lato" panose="020F0502020204030203" pitchFamily="34" charset="0"/>
            </a:endParaRPr>
          </a:p>
          <a:p>
            <a:pPr marL="0" indent="0" algn="r">
              <a:buNone/>
            </a:pPr>
            <a:r>
              <a:rPr lang="en-US" i="1" dirty="0">
                <a:latin typeface="Lato" panose="020F0502020204030203" pitchFamily="34" charset="0"/>
                <a:ea typeface="Lato" panose="020F0502020204030203" pitchFamily="34" charset="0"/>
                <a:cs typeface="Lato" panose="020F0502020204030203" pitchFamily="34" charset="0"/>
              </a:rPr>
              <a:t>What is situation of scientists and science in your country?  </a:t>
            </a:r>
          </a:p>
          <a:p>
            <a:pPr marL="0" indent="0" algn="r">
              <a:buNone/>
            </a:pPr>
            <a:endParaRPr lang="en-US" i="1" dirty="0">
              <a:latin typeface="Lato" panose="020F0502020204030203" pitchFamily="34" charset="0"/>
              <a:ea typeface="Lato" panose="020F0502020204030203" pitchFamily="34" charset="0"/>
              <a:cs typeface="Lato" panose="020F0502020204030203" pitchFamily="34" charset="0"/>
            </a:endParaRPr>
          </a:p>
          <a:p>
            <a:pPr marL="0" indent="0" algn="r">
              <a:buNone/>
            </a:pPr>
            <a:r>
              <a:rPr lang="en-US" i="1" dirty="0">
                <a:latin typeface="Lato" panose="020F0502020204030203" pitchFamily="34" charset="0"/>
                <a:ea typeface="Lato" panose="020F0502020204030203" pitchFamily="34" charset="0"/>
                <a:cs typeface="Lato" panose="020F0502020204030203" pitchFamily="34" charset="0"/>
              </a:rPr>
              <a:t>Can you name more challenges and opportunities for science in contemporary world?</a:t>
            </a:r>
          </a:p>
          <a:p>
            <a:pPr marL="0" indent="0" algn="r">
              <a:buNone/>
            </a:pPr>
            <a:endParaRPr lang="en-US" i="1" dirty="0">
              <a:latin typeface="Lato" panose="020F0502020204030203" pitchFamily="34" charset="0"/>
              <a:ea typeface="Lato" panose="020F0502020204030203" pitchFamily="34" charset="0"/>
              <a:cs typeface="Lato" panose="020F0502020204030203" pitchFamily="34" charset="0"/>
            </a:endParaRPr>
          </a:p>
          <a:p>
            <a:pPr marL="0" indent="0" algn="r">
              <a:buNone/>
            </a:pPr>
            <a:r>
              <a:rPr lang="en-US" i="1" dirty="0">
                <a:latin typeface="Lato" panose="020F0502020204030203" pitchFamily="34" charset="0"/>
                <a:ea typeface="Lato" panose="020F0502020204030203" pitchFamily="34" charset="0"/>
                <a:cs typeface="Lato" panose="020F0502020204030203" pitchFamily="34" charset="0"/>
              </a:rPr>
              <a:t>How science communication can help to deal with these challenges and opportunities?</a:t>
            </a:r>
          </a:p>
          <a:p>
            <a:pPr marL="0" indent="0" algn="r">
              <a:buNone/>
            </a:pPr>
            <a:endParaRPr lang="en-US" i="1" dirty="0">
              <a:solidFill>
                <a:srgbClr val="FF0000"/>
              </a:solidFill>
              <a:latin typeface="Lato" panose="020F0502020204030203" pitchFamily="34" charset="0"/>
              <a:ea typeface="Lato" panose="020F0502020204030203" pitchFamily="34" charset="0"/>
              <a:cs typeface="Lato" panose="020F0502020204030203" pitchFamily="34" charset="0"/>
            </a:endParaRPr>
          </a:p>
          <a:p>
            <a:pPr marL="0" indent="0" algn="r">
              <a:buNone/>
            </a:pPr>
            <a:r>
              <a:rPr lang="en-US" i="1" dirty="0">
                <a:solidFill>
                  <a:srgbClr val="FF0000"/>
                </a:solidFill>
                <a:latin typeface="Lato" panose="020F0502020204030203" pitchFamily="34" charset="0"/>
                <a:ea typeface="Lato" panose="020F0502020204030203" pitchFamily="34" charset="0"/>
                <a:cs typeface="Lato" panose="020F0502020204030203" pitchFamily="34" charset="0"/>
              </a:rPr>
              <a:t> </a:t>
            </a:r>
            <a:endParaRPr lang="en-US"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345302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lt-LT" dirty="0" err="1"/>
              <a:t>Issues</a:t>
            </a:r>
            <a:r>
              <a:rPr lang="lt-LT" dirty="0"/>
              <a:t> to be </a:t>
            </a:r>
            <a:r>
              <a:rPr lang="lt-LT" dirty="0" err="1"/>
              <a:t>discussed</a:t>
            </a:r>
            <a:r>
              <a:rPr lang="lt-LT" dirty="0"/>
              <a:t>:</a:t>
            </a:r>
            <a:endParaRPr dirty="0"/>
          </a:p>
        </p:txBody>
      </p:sp>
      <p:sp>
        <p:nvSpPr>
          <p:cNvPr id="92" name="Google Shape;92;p15"/>
          <p:cNvSpPr txBox="1">
            <a:spLocks noGrp="1"/>
          </p:cNvSpPr>
          <p:nvPr>
            <p:ph type="body" idx="1"/>
          </p:nvPr>
        </p:nvSpPr>
        <p:spPr>
          <a:xfrm>
            <a:off x="168425" y="1032300"/>
            <a:ext cx="8664000" cy="2895266"/>
          </a:xfrm>
          <a:prstGeom prst="rect">
            <a:avLst/>
          </a:prstGeom>
        </p:spPr>
        <p:txBody>
          <a:bodyPr spcFirstLastPara="1" wrap="square" lIns="91425" tIns="91425" rIns="91425" bIns="91425" anchor="t" anchorCtr="0">
            <a:noAutofit/>
          </a:bodyPr>
          <a:lstStyle/>
          <a:p>
            <a:pPr marL="342900" lvl="0">
              <a:spcAft>
                <a:spcPts val="1600"/>
              </a:spcAft>
              <a:buFont typeface="+mj-lt"/>
              <a:buAutoNum type="arabicPeriod"/>
            </a:pPr>
            <a:r>
              <a:rPr lang="en-US" sz="2000" dirty="0">
                <a:solidFill>
                  <a:schemeClr val="tx1"/>
                </a:solidFill>
              </a:rPr>
              <a:t>Growing inevitability of science in a contemporary risk society: is there a way for more sustainable living?</a:t>
            </a:r>
          </a:p>
          <a:p>
            <a:pPr marL="342900" lvl="0">
              <a:spcAft>
                <a:spcPts val="1600"/>
              </a:spcAft>
              <a:buFont typeface="+mj-lt"/>
              <a:buAutoNum type="arabicPeriod"/>
            </a:pPr>
            <a:r>
              <a:rPr lang="en-US" sz="2000" dirty="0">
                <a:solidFill>
                  <a:schemeClr val="tx1"/>
                </a:solidFill>
              </a:rPr>
              <a:t>The major stakeholders and changing processes of science communication in the 21st century: from scientific news, to politics, to society;</a:t>
            </a:r>
          </a:p>
          <a:p>
            <a:pPr marL="342900" lvl="0">
              <a:spcAft>
                <a:spcPts val="1600"/>
              </a:spcAft>
              <a:buFont typeface="+mj-lt"/>
              <a:buAutoNum type="arabicPeriod"/>
            </a:pPr>
            <a:r>
              <a:rPr lang="en-US" sz="2000" dirty="0">
                <a:solidFill>
                  <a:schemeClr val="tx1"/>
                </a:solidFill>
              </a:rPr>
              <a:t>Guidelines for effective science communication.</a:t>
            </a:r>
          </a:p>
          <a:p>
            <a:pPr marL="342900" lvl="0">
              <a:spcAft>
                <a:spcPts val="1600"/>
              </a:spcAft>
              <a:buFont typeface="+mj-lt"/>
              <a:buAutoNum type="arabicPeriod"/>
            </a:pPr>
            <a:endParaRPr lang="en-US" sz="2000" dirty="0">
              <a:solidFill>
                <a:schemeClr val="tx1"/>
              </a:solidFill>
            </a:endParaRPr>
          </a:p>
          <a:p>
            <a:pPr marL="0" lvl="0" indent="0">
              <a:spcAft>
                <a:spcPts val="1600"/>
              </a:spcAft>
              <a:buNone/>
            </a:pPr>
            <a:endParaRPr lang="en-US" sz="2400" dirty="0">
              <a:solidFill>
                <a:schemeClr val="tx1"/>
              </a:solidFill>
            </a:endParaRPr>
          </a:p>
          <a:p>
            <a:pPr marL="342900" lvl="0">
              <a:spcAft>
                <a:spcPts val="1600"/>
              </a:spcAft>
              <a:buFont typeface="+mj-lt"/>
              <a:buAutoNum type="arabicPeriod"/>
            </a:pPr>
            <a:endParaRPr lang="en-US" sz="2400" dirty="0">
              <a:solidFill>
                <a:schemeClr val="tx1"/>
              </a:solidFill>
            </a:endParaRPr>
          </a:p>
          <a:p>
            <a:pPr marL="0" lvl="0" indent="0">
              <a:spcAft>
                <a:spcPts val="1600"/>
              </a:spcAft>
              <a:buNone/>
            </a:pPr>
            <a:endParaRPr lang="en-US"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BFD9-8F96-D94B-A1B1-77C5A3161C5E}"/>
              </a:ext>
            </a:extLst>
          </p:cNvPr>
          <p:cNvSpPr>
            <a:spLocks noGrp="1"/>
          </p:cNvSpPr>
          <p:nvPr>
            <p:ph type="title"/>
          </p:nvPr>
        </p:nvSpPr>
        <p:spPr/>
        <p:txBody>
          <a:bodyPr/>
          <a:lstStyle/>
          <a:p>
            <a:r>
              <a:rPr lang="en-US" b="1" dirty="0">
                <a:solidFill>
                  <a:srgbClr val="FF0000"/>
                </a:solidFill>
              </a:rPr>
              <a:t>1. </a:t>
            </a:r>
            <a:r>
              <a:rPr lang="en-US" b="1" dirty="0"/>
              <a:t>Growing inevitability of science  </a:t>
            </a:r>
            <a:br>
              <a:rPr lang="en-US" b="1" dirty="0"/>
            </a:br>
            <a:r>
              <a:rPr lang="en-US" b="1" dirty="0"/>
              <a:t>Is there a way for more sustainable living in a contemporary risk society?</a:t>
            </a:r>
          </a:p>
        </p:txBody>
      </p:sp>
      <p:sp>
        <p:nvSpPr>
          <p:cNvPr id="3" name="Slide Number Placeholder 2">
            <a:extLst>
              <a:ext uri="{FF2B5EF4-FFF2-40B4-BE49-F238E27FC236}">
                <a16:creationId xmlns:a16="http://schemas.microsoft.com/office/drawing/2014/main" id="{2BA8AB4F-D008-574A-9294-90CFC9DC8AE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Tree>
    <p:extLst>
      <p:ext uri="{BB962C8B-B14F-4D97-AF65-F5344CB8AC3E}">
        <p14:creationId xmlns:p14="http://schemas.microsoft.com/office/powerpoint/2010/main" val="2817539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14DEF88-BEE7-0F48-888A-97615686EE00}"/>
              </a:ext>
            </a:extLst>
          </p:cNvPr>
          <p:cNvSpPr>
            <a:spLocks noGrp="1"/>
          </p:cNvSpPr>
          <p:nvPr>
            <p:ph type="body" idx="1"/>
          </p:nvPr>
        </p:nvSpPr>
        <p:spPr/>
        <p:txBody>
          <a:bodyPr/>
          <a:lstStyle/>
          <a:p>
            <a:endParaRPr lang="en-US" dirty="0">
              <a:solidFill>
                <a:schemeClr val="tx1"/>
              </a:solidFill>
            </a:endParaRPr>
          </a:p>
          <a:p>
            <a:r>
              <a:rPr lang="en-US" dirty="0">
                <a:solidFill>
                  <a:schemeClr val="tx1"/>
                </a:solidFill>
              </a:rPr>
              <a:t>Scientific knowledge is vital for a contemporary person, but also different circumstances make it complicated to bring science to society.</a:t>
            </a:r>
          </a:p>
          <a:p>
            <a:r>
              <a:rPr lang="en-US" dirty="0">
                <a:solidFill>
                  <a:schemeClr val="tx1"/>
                </a:solidFill>
              </a:rPr>
              <a:t>Scientific knowledge: evaluating risks in knowledge society </a:t>
            </a:r>
          </a:p>
          <a:p>
            <a:r>
              <a:rPr lang="en-US" dirty="0">
                <a:solidFill>
                  <a:schemeClr val="tx1"/>
                </a:solidFill>
              </a:rPr>
              <a:t>Increasing speed of science making and growing scientific uncertainties in the era of post-normal science;</a:t>
            </a:r>
          </a:p>
          <a:p>
            <a:r>
              <a:rPr lang="en-US" dirty="0">
                <a:solidFill>
                  <a:schemeClr val="tx1"/>
                </a:solidFill>
              </a:rPr>
              <a:t>Trust issues and commercialization of science: common good versus private good;</a:t>
            </a:r>
          </a:p>
          <a:p>
            <a:r>
              <a:rPr lang="en-US" dirty="0">
                <a:solidFill>
                  <a:schemeClr val="tx1"/>
                </a:solidFill>
              </a:rPr>
              <a:t>Politicization of scientific issues.</a:t>
            </a:r>
          </a:p>
          <a:p>
            <a:endParaRPr lang="en-US" dirty="0"/>
          </a:p>
          <a:p>
            <a:endParaRPr lang="en-US" dirty="0"/>
          </a:p>
        </p:txBody>
      </p:sp>
      <p:sp>
        <p:nvSpPr>
          <p:cNvPr id="4" name="Slide Number Placeholder 3">
            <a:extLst>
              <a:ext uri="{FF2B5EF4-FFF2-40B4-BE49-F238E27FC236}">
                <a16:creationId xmlns:a16="http://schemas.microsoft.com/office/drawing/2014/main" id="{37A6DD8B-4447-3747-B076-374FA99A572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4</a:t>
            </a:fld>
            <a:endParaRPr lang="de"/>
          </a:p>
        </p:txBody>
      </p:sp>
    </p:spTree>
    <p:extLst>
      <p:ext uri="{BB962C8B-B14F-4D97-AF65-F5344CB8AC3E}">
        <p14:creationId xmlns:p14="http://schemas.microsoft.com/office/powerpoint/2010/main" val="3232792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80B8359-E5E1-8347-923D-BEBC941C7EFB}"/>
              </a:ext>
            </a:extLst>
          </p:cNvPr>
          <p:cNvSpPr>
            <a:spLocks noGrp="1"/>
          </p:cNvSpPr>
          <p:nvPr>
            <p:ph type="body" idx="1"/>
          </p:nvPr>
        </p:nvSpPr>
        <p:spPr>
          <a:xfrm>
            <a:off x="3549780" y="3397439"/>
            <a:ext cx="4367854" cy="888314"/>
          </a:xfrm>
        </p:spPr>
        <p:txBody>
          <a:bodyPr/>
          <a:lstStyle/>
          <a:p>
            <a:pPr algn="r"/>
            <a:r>
              <a:rPr lang="en-US" dirty="0">
                <a:solidFill>
                  <a:schemeClr val="tx1"/>
                </a:solidFill>
              </a:rPr>
              <a:t>Risks and crisis of contemporary world</a:t>
            </a:r>
            <a:br>
              <a:rPr lang="en-US" dirty="0">
                <a:solidFill>
                  <a:schemeClr val="tx1"/>
                </a:solidFill>
              </a:rPr>
            </a:br>
            <a:r>
              <a:rPr lang="en-US" dirty="0">
                <a:solidFill>
                  <a:schemeClr val="tx1"/>
                </a:solidFill>
              </a:rPr>
              <a:t>World Economic Forum \ 2021</a:t>
            </a:r>
          </a:p>
        </p:txBody>
      </p:sp>
      <p:sp>
        <p:nvSpPr>
          <p:cNvPr id="3" name="Slide Number Placeholder 2">
            <a:extLst>
              <a:ext uri="{FF2B5EF4-FFF2-40B4-BE49-F238E27FC236}">
                <a16:creationId xmlns:a16="http://schemas.microsoft.com/office/drawing/2014/main" id="{E7254A3A-44AC-C94E-8858-C629E77A7E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5</a:t>
            </a:fld>
            <a:endParaRPr lang="de"/>
          </a:p>
        </p:txBody>
      </p:sp>
      <p:sp>
        <p:nvSpPr>
          <p:cNvPr id="4" name="Content Placeholder 2">
            <a:extLst>
              <a:ext uri="{FF2B5EF4-FFF2-40B4-BE49-F238E27FC236}">
                <a16:creationId xmlns:a16="http://schemas.microsoft.com/office/drawing/2014/main" id="{484E4E5A-9178-1047-80CC-0D1EDDE41CD7}"/>
              </a:ext>
            </a:extLst>
          </p:cNvPr>
          <p:cNvSpPr txBox="1">
            <a:spLocks/>
          </p:cNvSpPr>
          <p:nvPr/>
        </p:nvSpPr>
        <p:spPr>
          <a:xfrm>
            <a:off x="250887" y="208618"/>
            <a:ext cx="3035480" cy="3835717"/>
          </a:xfrm>
          <a:prstGeom prst="rect">
            <a:avLst/>
          </a:prstGeom>
          <a:solidFill>
            <a:srgbClr val="FFFFFF"/>
          </a:solidFill>
          <a:ln>
            <a:noFill/>
          </a:ln>
        </p:spPr>
        <p:txBody>
          <a:bodyPr spcFirstLastPara="1" wrap="square" lIns="91425" tIns="91425" rIns="91425" bIns="91425" anchor="ctr" anchorCtr="0">
            <a:normAutofit fontScale="70000" lnSpcReduction="20000"/>
          </a:bodyPr>
          <a:lstStyle>
            <a:defPPr marR="0" lvl="0" algn="l" rtl="0">
              <a:lnSpc>
                <a:spcPct val="100000"/>
              </a:lnSpc>
              <a:spcBef>
                <a:spcPts val="0"/>
              </a:spcBef>
              <a:spcAft>
                <a:spcPts val="0"/>
              </a:spcAft>
            </a:defPPr>
            <a:lvl1pPr marL="457200" marR="0" lvl="0" indent="-228600" algn="l" rtl="0">
              <a:lnSpc>
                <a:spcPct val="100000"/>
              </a:lnSpc>
              <a:spcBef>
                <a:spcPts val="0"/>
              </a:spcBef>
              <a:spcAft>
                <a:spcPts val="0"/>
              </a:spcAft>
              <a:buClr>
                <a:srgbClr val="E5362B"/>
              </a:buClr>
              <a:buSzPts val="1800"/>
              <a:buFont typeface="Lato"/>
              <a:buNone/>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algn="r">
              <a:lnSpc>
                <a:spcPct val="90000"/>
              </a:lnSpc>
              <a:buFont typeface="Arial" charset="0"/>
              <a:buNone/>
              <a:defRPr/>
            </a:pP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“The primary conflict during the early 20</a:t>
            </a:r>
            <a:r>
              <a:rPr lang="en-US" sz="2000" i="1" baseline="30000" dirty="0">
                <a:solidFill>
                  <a:schemeClr val="tx1"/>
                </a:solidFill>
                <a:latin typeface="Lato" panose="020F0502020204030203" pitchFamily="34" charset="0"/>
                <a:ea typeface="Lato" panose="020F0502020204030203" pitchFamily="34" charset="0"/>
                <a:cs typeface="Lato" panose="020F0502020204030203" pitchFamily="34" charset="0"/>
              </a:rPr>
              <a:t>th</a:t>
            </a: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 century focused on the </a:t>
            </a:r>
            <a:r>
              <a:rPr lang="en-US" sz="2000" b="1" i="1" dirty="0">
                <a:solidFill>
                  <a:schemeClr val="tx1"/>
                </a:solidFill>
                <a:latin typeface="Lato" panose="020F0502020204030203" pitchFamily="34" charset="0"/>
                <a:ea typeface="Lato" panose="020F0502020204030203" pitchFamily="34" charset="0"/>
                <a:cs typeface="Lato" panose="020F0502020204030203" pitchFamily="34" charset="0"/>
              </a:rPr>
              <a:t>distribution of wealth </a:t>
            </a: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among different social groups;</a:t>
            </a:r>
          </a:p>
          <a:p>
            <a:pPr algn="r">
              <a:lnSpc>
                <a:spcPct val="90000"/>
              </a:lnSpc>
              <a:buFont typeface="Arial" charset="0"/>
              <a:buNone/>
              <a:defRPr/>
            </a:pPr>
            <a:endParaRPr lang="en-US" sz="2000" i="1" dirty="0">
              <a:solidFill>
                <a:schemeClr val="tx1"/>
              </a:solidFill>
              <a:latin typeface="Lato" panose="020F0502020204030203" pitchFamily="34" charset="0"/>
              <a:ea typeface="Lato" panose="020F0502020204030203" pitchFamily="34" charset="0"/>
              <a:cs typeface="Lato" panose="020F0502020204030203" pitchFamily="34" charset="0"/>
            </a:endParaRPr>
          </a:p>
          <a:p>
            <a:pPr algn="r">
              <a:lnSpc>
                <a:spcPct val="90000"/>
              </a:lnSpc>
              <a:buFont typeface="Arial" charset="0"/>
              <a:buNone/>
              <a:defRPr/>
            </a:pP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after the Second World War, and particularly during the 1960s, the focus changed to the </a:t>
            </a:r>
            <a:r>
              <a:rPr lang="en-US" sz="2000" b="1" i="1" dirty="0">
                <a:solidFill>
                  <a:schemeClr val="tx1"/>
                </a:solidFill>
                <a:latin typeface="Lato" panose="020F0502020204030203" pitchFamily="34" charset="0"/>
                <a:ea typeface="Lato" panose="020F0502020204030203" pitchFamily="34" charset="0"/>
                <a:cs typeface="Lato" panose="020F0502020204030203" pitchFamily="34" charset="0"/>
              </a:rPr>
              <a:t>distribution of power in politics and economics</a:t>
            </a: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 </a:t>
            </a:r>
          </a:p>
          <a:p>
            <a:pPr algn="r">
              <a:lnSpc>
                <a:spcPct val="90000"/>
              </a:lnSpc>
              <a:buFont typeface="Arial" charset="0"/>
              <a:buNone/>
              <a:defRPr/>
            </a:pPr>
            <a:endParaRPr lang="en-US" sz="2000" i="1" dirty="0">
              <a:solidFill>
                <a:schemeClr val="tx1"/>
              </a:solidFill>
              <a:latin typeface="Lato" panose="020F0502020204030203" pitchFamily="34" charset="0"/>
              <a:ea typeface="Lato" panose="020F0502020204030203" pitchFamily="34" charset="0"/>
              <a:cs typeface="Lato" panose="020F0502020204030203" pitchFamily="34" charset="0"/>
            </a:endParaRPr>
          </a:p>
          <a:p>
            <a:pPr algn="r">
              <a:lnSpc>
                <a:spcPct val="90000"/>
              </a:lnSpc>
              <a:buFont typeface="Arial" charset="0"/>
              <a:buNone/>
              <a:defRPr/>
            </a:pP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In more recent times, the major conflict has been about the </a:t>
            </a:r>
            <a:r>
              <a:rPr lang="en-US" sz="2000" b="1" i="1" dirty="0">
                <a:solidFill>
                  <a:schemeClr val="tx1"/>
                </a:solidFill>
                <a:latin typeface="Lato" panose="020F0502020204030203" pitchFamily="34" charset="0"/>
                <a:ea typeface="Lato" panose="020F0502020204030203" pitchFamily="34" charset="0"/>
                <a:cs typeface="Lato" panose="020F0502020204030203" pitchFamily="34" charset="0"/>
              </a:rPr>
              <a:t>distribution and the tolerability of risks </a:t>
            </a:r>
            <a:r>
              <a:rPr lang="en-US" sz="2000" i="1" dirty="0">
                <a:solidFill>
                  <a:schemeClr val="tx1"/>
                </a:solidFill>
                <a:latin typeface="Lato" panose="020F0502020204030203" pitchFamily="34" charset="0"/>
                <a:ea typeface="Lato" panose="020F0502020204030203" pitchFamily="34" charset="0"/>
                <a:cs typeface="Lato" panose="020F0502020204030203" pitchFamily="34" charset="0"/>
              </a:rPr>
              <a:t>for different social groups, regions and future generations.”</a:t>
            </a:r>
          </a:p>
          <a:p>
            <a:pPr algn="r">
              <a:lnSpc>
                <a:spcPct val="90000"/>
              </a:lnSpc>
              <a:buFont typeface="Arial" charset="0"/>
              <a:buNone/>
              <a:defRPr/>
            </a:pPr>
            <a:endParaRPr lang="en-US" sz="2000" dirty="0">
              <a:solidFill>
                <a:schemeClr val="tx1"/>
              </a:solidFill>
              <a:latin typeface="Lato" panose="020F0502020204030203" pitchFamily="34" charset="0"/>
              <a:ea typeface="Lato" panose="020F0502020204030203" pitchFamily="34" charset="0"/>
              <a:cs typeface="Lato" panose="020F0502020204030203" pitchFamily="34" charset="0"/>
            </a:endParaRPr>
          </a:p>
          <a:p>
            <a:pPr algn="r">
              <a:lnSpc>
                <a:spcPct val="90000"/>
              </a:lnSpc>
              <a:buFont typeface="Arial" charset="0"/>
              <a:buNone/>
              <a:defRPr/>
            </a:pPr>
            <a:r>
              <a:rPr lang="en-US" sz="2000" b="1" i="1" dirty="0" err="1">
                <a:solidFill>
                  <a:schemeClr val="tx1"/>
                </a:solidFill>
                <a:latin typeface="Lato" panose="020F0502020204030203" pitchFamily="34" charset="0"/>
                <a:ea typeface="Lato" panose="020F0502020204030203" pitchFamily="34" charset="0"/>
                <a:cs typeface="Lato" panose="020F0502020204030203" pitchFamily="34" charset="0"/>
              </a:rPr>
              <a:t>Renn</a:t>
            </a:r>
            <a:r>
              <a:rPr lang="en-US" sz="2000" b="1" i="1" dirty="0">
                <a:solidFill>
                  <a:schemeClr val="tx1"/>
                </a:solidFill>
                <a:latin typeface="Lato" panose="020F0502020204030203" pitchFamily="34" charset="0"/>
                <a:ea typeface="Lato" panose="020F0502020204030203" pitchFamily="34" charset="0"/>
                <a:cs typeface="Lato" panose="020F0502020204030203" pitchFamily="34" charset="0"/>
              </a:rPr>
              <a:t>, 2008</a:t>
            </a:r>
          </a:p>
        </p:txBody>
      </p:sp>
      <p:pic>
        <p:nvPicPr>
          <p:cNvPr id="5" name="Picture 4">
            <a:extLst>
              <a:ext uri="{FF2B5EF4-FFF2-40B4-BE49-F238E27FC236}">
                <a16:creationId xmlns:a16="http://schemas.microsoft.com/office/drawing/2014/main" id="{3990D723-8DF5-F943-9413-EC0C0AECE64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549780" y="239158"/>
            <a:ext cx="3155819" cy="3013806"/>
          </a:xfrm>
          <a:prstGeom prst="rect">
            <a:avLst/>
          </a:prstGeom>
          <a:effectLst/>
        </p:spPr>
      </p:pic>
      <p:pic>
        <p:nvPicPr>
          <p:cNvPr id="6" name="Picture 5">
            <a:extLst>
              <a:ext uri="{FF2B5EF4-FFF2-40B4-BE49-F238E27FC236}">
                <a16:creationId xmlns:a16="http://schemas.microsoft.com/office/drawing/2014/main" id="{0F71EAD8-4F91-C04B-A12E-7FFD13498DF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875401" y="2026058"/>
            <a:ext cx="847965" cy="1165952"/>
          </a:xfrm>
          <a:prstGeom prst="rect">
            <a:avLst/>
          </a:prstGeom>
        </p:spPr>
      </p:pic>
    </p:spTree>
    <p:extLst>
      <p:ext uri="{BB962C8B-B14F-4D97-AF65-F5344CB8AC3E}">
        <p14:creationId xmlns:p14="http://schemas.microsoft.com/office/powerpoint/2010/main" val="3777285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BC5719-C449-8C45-84D4-C93EA86FD03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6</a:t>
            </a:fld>
            <a:endParaRPr lang="de"/>
          </a:p>
        </p:txBody>
      </p:sp>
      <p:pic>
        <p:nvPicPr>
          <p:cNvPr id="4" name="Picture 3">
            <a:extLst>
              <a:ext uri="{FF2B5EF4-FFF2-40B4-BE49-F238E27FC236}">
                <a16:creationId xmlns:a16="http://schemas.microsoft.com/office/drawing/2014/main" id="{ED46AC91-2EB4-7E4C-846C-38B4FFB445D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380636" y="165462"/>
            <a:ext cx="3831839" cy="4140791"/>
          </a:xfrm>
          <a:prstGeom prst="rect">
            <a:avLst/>
          </a:prstGeom>
        </p:spPr>
      </p:pic>
      <p:pic>
        <p:nvPicPr>
          <p:cNvPr id="5" name="Picture 4">
            <a:extLst>
              <a:ext uri="{FF2B5EF4-FFF2-40B4-BE49-F238E27FC236}">
                <a16:creationId xmlns:a16="http://schemas.microsoft.com/office/drawing/2014/main" id="{9D685140-59E8-8647-B268-A7F52704DE3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319391" y="985835"/>
            <a:ext cx="3298644" cy="4157665"/>
          </a:xfrm>
          <a:prstGeom prst="rect">
            <a:avLst/>
          </a:prstGeom>
        </p:spPr>
      </p:pic>
    </p:spTree>
    <p:extLst>
      <p:ext uri="{BB962C8B-B14F-4D97-AF65-F5344CB8AC3E}">
        <p14:creationId xmlns:p14="http://schemas.microsoft.com/office/powerpoint/2010/main" val="1691045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A196FDC-CA0D-3B46-BFE4-24A17BDD27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7</a:t>
            </a:fld>
            <a:endParaRPr lang="de"/>
          </a:p>
        </p:txBody>
      </p:sp>
      <p:pic>
        <p:nvPicPr>
          <p:cNvPr id="4" name="Picture 3">
            <a:extLst>
              <a:ext uri="{FF2B5EF4-FFF2-40B4-BE49-F238E27FC236}">
                <a16:creationId xmlns:a16="http://schemas.microsoft.com/office/drawing/2014/main" id="{3AB8BDCF-50BD-9F4F-BB50-A7123E223DD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0074" y="231655"/>
            <a:ext cx="2338955" cy="1637759"/>
          </a:xfrm>
          <a:prstGeom prst="rect">
            <a:avLst/>
          </a:prstGeom>
        </p:spPr>
      </p:pic>
      <p:pic>
        <p:nvPicPr>
          <p:cNvPr id="5" name="Picture 4">
            <a:extLst>
              <a:ext uri="{FF2B5EF4-FFF2-40B4-BE49-F238E27FC236}">
                <a16:creationId xmlns:a16="http://schemas.microsoft.com/office/drawing/2014/main" id="{640ADD25-EE88-3F45-8B73-92138E23D49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821170" y="898505"/>
            <a:ext cx="5042194" cy="4136062"/>
          </a:xfrm>
          <a:prstGeom prst="rect">
            <a:avLst/>
          </a:prstGeom>
        </p:spPr>
      </p:pic>
      <p:pic>
        <p:nvPicPr>
          <p:cNvPr id="6" name="Picture 5">
            <a:extLst>
              <a:ext uri="{FF2B5EF4-FFF2-40B4-BE49-F238E27FC236}">
                <a16:creationId xmlns:a16="http://schemas.microsoft.com/office/drawing/2014/main" id="{FED49C6E-944D-F441-B07C-FAA93C91E39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0074" y="2026192"/>
            <a:ext cx="2338955" cy="2112833"/>
          </a:xfrm>
          <a:prstGeom prst="rect">
            <a:avLst/>
          </a:prstGeom>
        </p:spPr>
      </p:pic>
    </p:spTree>
    <p:extLst>
      <p:ext uri="{BB962C8B-B14F-4D97-AF65-F5344CB8AC3E}">
        <p14:creationId xmlns:p14="http://schemas.microsoft.com/office/powerpoint/2010/main" val="415512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EA4C4-940D-934D-B180-4CB4108B7839}"/>
              </a:ext>
            </a:extLst>
          </p:cNvPr>
          <p:cNvSpPr>
            <a:spLocks noGrp="1"/>
          </p:cNvSpPr>
          <p:nvPr>
            <p:ph type="title"/>
          </p:nvPr>
        </p:nvSpPr>
        <p:spPr/>
        <p:txBody>
          <a:bodyPr/>
          <a:lstStyle/>
          <a:p>
            <a:r>
              <a:rPr lang="en-US" dirty="0"/>
              <a:t>Scientific knowledge: </a:t>
            </a:r>
            <a:br>
              <a:rPr lang="en-US" dirty="0"/>
            </a:br>
            <a:r>
              <a:rPr lang="en-US" dirty="0"/>
              <a:t>evaluating risks in knowledge society </a:t>
            </a:r>
          </a:p>
        </p:txBody>
      </p:sp>
      <p:sp>
        <p:nvSpPr>
          <p:cNvPr id="3" name="Text Placeholder 2">
            <a:extLst>
              <a:ext uri="{FF2B5EF4-FFF2-40B4-BE49-F238E27FC236}">
                <a16:creationId xmlns:a16="http://schemas.microsoft.com/office/drawing/2014/main" id="{07A8585E-FB43-B148-8F11-F4D39C2A0884}"/>
              </a:ext>
            </a:extLst>
          </p:cNvPr>
          <p:cNvSpPr>
            <a:spLocks noGrp="1"/>
          </p:cNvSpPr>
          <p:nvPr>
            <p:ph type="body" idx="1"/>
          </p:nvPr>
        </p:nvSpPr>
        <p:spPr>
          <a:xfrm>
            <a:off x="168425" y="1419496"/>
            <a:ext cx="5291849" cy="3019303"/>
          </a:xfrm>
        </p:spPr>
        <p:txBody>
          <a:bodyPr/>
          <a:lstStyle/>
          <a:p>
            <a:r>
              <a:rPr lang="en-US" sz="1400" dirty="0">
                <a:solidFill>
                  <a:schemeClr val="tx1"/>
                </a:solidFill>
              </a:rPr>
              <a:t>Scientific information is highly appreciated and even vital in a society full of uncertainties, risks and crisis. </a:t>
            </a:r>
          </a:p>
          <a:p>
            <a:r>
              <a:rPr lang="en-US" sz="1400" dirty="0">
                <a:solidFill>
                  <a:schemeClr val="tx1"/>
                </a:solidFill>
              </a:rPr>
              <a:t>High information literacy is the requirement to the contemporary society to successfully manage daily life, correctly evaluate risks and handle various crisis. </a:t>
            </a:r>
          </a:p>
          <a:p>
            <a:r>
              <a:rPr lang="en-US" sz="1400" dirty="0">
                <a:solidFill>
                  <a:schemeClr val="tx1"/>
                </a:solidFill>
              </a:rPr>
              <a:t>Information literacy is not (only) about the facts! </a:t>
            </a:r>
          </a:p>
          <a:p>
            <a:r>
              <a:rPr lang="en-US" sz="1400" dirty="0">
                <a:solidFill>
                  <a:schemeClr val="tx1"/>
                </a:solidFill>
              </a:rPr>
              <a:t>Ability to access information: Amid the global COVID-19 pandemic, UNESCO has announced “access to information in times of crisis” as the theme of the 2020 edition of the International Day for Universal Access to Information (IDUAI), celebrated every year on 28 September. </a:t>
            </a:r>
          </a:p>
          <a:p>
            <a:r>
              <a:rPr lang="en-US" sz="1400" dirty="0">
                <a:solidFill>
                  <a:schemeClr val="tx1"/>
                </a:solidFill>
              </a:rPr>
              <a:t>Ability to understand and use it in a proper way: </a:t>
            </a:r>
          </a:p>
          <a:p>
            <a:endParaRPr lang="en-US" dirty="0"/>
          </a:p>
          <a:p>
            <a:endParaRPr lang="en-US" dirty="0"/>
          </a:p>
        </p:txBody>
      </p:sp>
      <p:sp>
        <p:nvSpPr>
          <p:cNvPr id="4" name="Slide Number Placeholder 3">
            <a:extLst>
              <a:ext uri="{FF2B5EF4-FFF2-40B4-BE49-F238E27FC236}">
                <a16:creationId xmlns:a16="http://schemas.microsoft.com/office/drawing/2014/main" id="{1ACC7A11-360B-4343-A227-45C129C37D5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8</a:t>
            </a:fld>
            <a:endParaRPr lang="de"/>
          </a:p>
        </p:txBody>
      </p:sp>
      <p:pic>
        <p:nvPicPr>
          <p:cNvPr id="5" name="Picture 4">
            <a:extLst>
              <a:ext uri="{FF2B5EF4-FFF2-40B4-BE49-F238E27FC236}">
                <a16:creationId xmlns:a16="http://schemas.microsoft.com/office/drawing/2014/main" id="{448AF6C6-E314-0B45-8C8C-E5BDC9FCF05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738948" y="1419496"/>
            <a:ext cx="2938074" cy="3019955"/>
          </a:xfrm>
          <a:prstGeom prst="rect">
            <a:avLst/>
          </a:prstGeom>
        </p:spPr>
      </p:pic>
      <p:sp>
        <p:nvSpPr>
          <p:cNvPr id="6" name="Rectangle 5">
            <a:extLst>
              <a:ext uri="{FF2B5EF4-FFF2-40B4-BE49-F238E27FC236}">
                <a16:creationId xmlns:a16="http://schemas.microsoft.com/office/drawing/2014/main" id="{18DA8EAB-27BC-1A4B-915D-A0CBDE1E915B}"/>
              </a:ext>
            </a:extLst>
          </p:cNvPr>
          <p:cNvSpPr/>
          <p:nvPr/>
        </p:nvSpPr>
        <p:spPr>
          <a:xfrm>
            <a:off x="2680597" y="4483584"/>
            <a:ext cx="6116702" cy="646331"/>
          </a:xfrm>
          <a:prstGeom prst="rect">
            <a:avLst/>
          </a:prstGeom>
        </p:spPr>
        <p:txBody>
          <a:bodyPr wrap="square">
            <a:spAutoFit/>
          </a:bodyPr>
          <a:lstStyle/>
          <a:p>
            <a:pPr algn="r"/>
            <a:r>
              <a:rPr lang="en-US" sz="1200" b="1" dirty="0">
                <a:latin typeface="Constantia" panose="02030602050306030303" pitchFamily="18" charset="0"/>
              </a:rPr>
              <a:t>Source: </a:t>
            </a:r>
            <a:r>
              <a:rPr lang="en-US" sz="1200" dirty="0">
                <a:latin typeface="Constantia" panose="02030602050306030303" pitchFamily="18" charset="0"/>
              </a:rPr>
              <a:t>UNESCO (2019). Access to Information: New </a:t>
            </a:r>
            <a:r>
              <a:rPr lang="en-US" sz="1200" dirty="0" err="1">
                <a:latin typeface="Constantia" panose="02030602050306030303" pitchFamily="18" charset="0"/>
              </a:rPr>
              <a:t>Promiss</a:t>
            </a:r>
            <a:r>
              <a:rPr lang="en-US" sz="1200" dirty="0">
                <a:latin typeface="Constantia" panose="02030602050306030303" pitchFamily="18" charset="0"/>
              </a:rPr>
              <a:t> to Sustainable Development. Available online at:  </a:t>
            </a:r>
            <a:r>
              <a:rPr lang="en-US" sz="1200" dirty="0">
                <a:latin typeface="Constantia" panose="02030602050306030303" pitchFamily="18" charset="0"/>
                <a:hlinkClick r:id="rId3"/>
              </a:rPr>
              <a:t>https://unesdoc.unesco.org/ark:/48223/pf0000370686/PDF/370686eng.pdf.multi</a:t>
            </a:r>
            <a:r>
              <a:rPr lang="en-US" sz="1200" dirty="0">
                <a:latin typeface="Constantia" panose="02030602050306030303" pitchFamily="18" charset="0"/>
              </a:rPr>
              <a:t> </a:t>
            </a:r>
          </a:p>
        </p:txBody>
      </p:sp>
    </p:spTree>
    <p:extLst>
      <p:ext uri="{BB962C8B-B14F-4D97-AF65-F5344CB8AC3E}">
        <p14:creationId xmlns:p14="http://schemas.microsoft.com/office/powerpoint/2010/main" val="792713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7DE3D04-9D51-6B45-8E4D-DE23D35F13D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9</a:t>
            </a:fld>
            <a:endParaRPr lang="de"/>
          </a:p>
        </p:txBody>
      </p:sp>
      <p:pic>
        <p:nvPicPr>
          <p:cNvPr id="4" name="Picture 3">
            <a:extLst>
              <a:ext uri="{FF2B5EF4-FFF2-40B4-BE49-F238E27FC236}">
                <a16:creationId xmlns:a16="http://schemas.microsoft.com/office/drawing/2014/main" id="{4F95C1E8-E050-5646-A4E3-5F60094F67FF}"/>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572000" y="903393"/>
            <a:ext cx="3816046" cy="2133805"/>
          </a:xfrm>
          <a:prstGeom prst="rect">
            <a:avLst/>
          </a:prstGeom>
        </p:spPr>
      </p:pic>
      <p:sp>
        <p:nvSpPr>
          <p:cNvPr id="5" name="Rectangle 4">
            <a:extLst>
              <a:ext uri="{FF2B5EF4-FFF2-40B4-BE49-F238E27FC236}">
                <a16:creationId xmlns:a16="http://schemas.microsoft.com/office/drawing/2014/main" id="{AF0AB9ED-8A18-C349-AD1D-2F0B74FB6742}"/>
              </a:ext>
            </a:extLst>
          </p:cNvPr>
          <p:cNvSpPr/>
          <p:nvPr/>
        </p:nvSpPr>
        <p:spPr>
          <a:xfrm>
            <a:off x="240889" y="700677"/>
            <a:ext cx="4331111" cy="3539430"/>
          </a:xfrm>
          <a:prstGeom prst="rect">
            <a:avLst/>
          </a:prstGeom>
        </p:spPr>
        <p:txBody>
          <a:bodyPr wrap="square">
            <a:spAutoFit/>
          </a:bodyPr>
          <a:lstStyle/>
          <a:p>
            <a:r>
              <a:rPr lang="en-US" b="0" i="1" dirty="0">
                <a:solidFill>
                  <a:schemeClr val="bg1">
                    <a:lumMod val="50000"/>
                  </a:schemeClr>
                </a:solidFill>
                <a:effectLst/>
                <a:latin typeface="Lato" panose="020F0502020204030203" pitchFamily="34" charset="0"/>
                <a:ea typeface="Lato" panose="020F0502020204030203" pitchFamily="34" charset="0"/>
                <a:cs typeface="Lato" panose="020F0502020204030203" pitchFamily="34" charset="0"/>
              </a:rPr>
              <a:t>January 2021</a:t>
            </a:r>
          </a:p>
          <a:p>
            <a:endParaRPr lang="en-US" dirty="0">
              <a:latin typeface="Lato" panose="020F0502020204030203" pitchFamily="34" charset="0"/>
              <a:ea typeface="Lato" panose="020F0502020204030203" pitchFamily="34" charset="0"/>
              <a:cs typeface="Lato" panose="020F0502020204030203" pitchFamily="34" charset="0"/>
            </a:endParaRPr>
          </a:p>
          <a:p>
            <a:pPr marL="285750" indent="-285750">
              <a:buClr>
                <a:srgbClr val="FF0000"/>
              </a:buClr>
              <a:buFont typeface="Courier New" panose="02070309020205020404" pitchFamily="49" charset="0"/>
              <a:buChar char="o"/>
            </a:pPr>
            <a:r>
              <a:rPr lang="en-US" b="0" i="0" dirty="0">
                <a:effectLst/>
                <a:latin typeface="Lato" panose="020F0502020204030203" pitchFamily="34" charset="0"/>
                <a:ea typeface="Lato" panose="020F0502020204030203" pitchFamily="34" charset="0"/>
                <a:cs typeface="Lato" panose="020F0502020204030203" pitchFamily="34" charset="0"/>
              </a:rPr>
              <a:t>4.66 billion people use internet worldwide, which makes up 59.5 percent of the global population. </a:t>
            </a:r>
          </a:p>
          <a:p>
            <a:pPr marL="285750" indent="-285750">
              <a:buClr>
                <a:srgbClr val="FF0000"/>
              </a:buClr>
              <a:buFont typeface="Courier New" panose="02070309020205020404" pitchFamily="49" charset="0"/>
              <a:buChar char="o"/>
            </a:pPr>
            <a:r>
              <a:rPr lang="en-US" b="0" i="0" dirty="0">
                <a:effectLst/>
                <a:latin typeface="Lato" panose="020F0502020204030203" pitchFamily="34" charset="0"/>
                <a:ea typeface="Lato" panose="020F0502020204030203" pitchFamily="34" charset="0"/>
                <a:cs typeface="Lato" panose="020F0502020204030203" pitchFamily="34" charset="0"/>
              </a:rPr>
              <a:t>92.6 percent (4.32 billion) of them accessed the internet via mobile devices.</a:t>
            </a:r>
          </a:p>
          <a:p>
            <a:pPr marL="285750" indent="-285750">
              <a:buClr>
                <a:srgbClr val="FF0000"/>
              </a:buClr>
              <a:buFont typeface="Courier New" panose="02070309020205020404" pitchFamily="49" charset="0"/>
              <a:buChar char="o"/>
            </a:pPr>
            <a:r>
              <a:rPr lang="en-US" dirty="0">
                <a:latin typeface="Lato" panose="020F0502020204030203" pitchFamily="34" charset="0"/>
                <a:ea typeface="Lato" panose="020F0502020204030203" pitchFamily="34" charset="0"/>
                <a:cs typeface="Lato" panose="020F0502020204030203" pitchFamily="34" charset="0"/>
              </a:rPr>
              <a:t>Northern Europe ranks first with a 96 percent internet penetration rate among the population.</a:t>
            </a:r>
          </a:p>
          <a:p>
            <a:pPr marL="285750" indent="-285750">
              <a:buClr>
                <a:srgbClr val="FF0000"/>
              </a:buClr>
              <a:buFont typeface="Courier New" panose="02070309020205020404" pitchFamily="49" charset="0"/>
              <a:buChar char="o"/>
            </a:pPr>
            <a:r>
              <a:rPr lang="en-US" dirty="0">
                <a:latin typeface="Lato" panose="020F0502020204030203" pitchFamily="34" charset="0"/>
                <a:ea typeface="Lato" panose="020F0502020204030203" pitchFamily="34" charset="0"/>
                <a:cs typeface="Lato" panose="020F0502020204030203" pitchFamily="34" charset="0"/>
              </a:rPr>
              <a:t> UAE, Denmark, and Sweden have highest internet penetration.</a:t>
            </a:r>
          </a:p>
          <a:p>
            <a:pPr marL="285750" indent="-285750">
              <a:buClr>
                <a:srgbClr val="FF0000"/>
              </a:buClr>
              <a:buFont typeface="Courier New" panose="02070309020205020404" pitchFamily="49" charset="0"/>
              <a:buChar char="o"/>
            </a:pPr>
            <a:r>
              <a:rPr lang="en-US" dirty="0">
                <a:latin typeface="Lato" panose="020F0502020204030203" pitchFamily="34" charset="0"/>
                <a:ea typeface="Lato" panose="020F0502020204030203" pitchFamily="34" charset="0"/>
                <a:cs typeface="Lato" panose="020F0502020204030203" pitchFamily="34" charset="0"/>
              </a:rPr>
              <a:t>North Korea with virtually no online usage penetration among the general population, ranking last worldwide</a:t>
            </a:r>
          </a:p>
          <a:p>
            <a:pPr marL="285750" indent="-285750">
              <a:buClr>
                <a:srgbClr val="FF0000"/>
              </a:buClr>
              <a:buFont typeface="Courier New" panose="02070309020205020404" pitchFamily="49" charset="0"/>
              <a:buChar char="o"/>
            </a:pPr>
            <a:endParaRPr lang="en-US" dirty="0">
              <a:latin typeface="Lato" panose="020F0502020204030203" pitchFamily="34" charset="0"/>
              <a:ea typeface="Lato" panose="020F0502020204030203" pitchFamily="34" charset="0"/>
              <a:cs typeface="Lato" panose="020F0502020204030203" pitchFamily="34" charset="0"/>
            </a:endParaRPr>
          </a:p>
          <a:p>
            <a:pPr>
              <a:buClr>
                <a:srgbClr val="FF0000"/>
              </a:buClr>
            </a:pPr>
            <a:r>
              <a:rPr lang="en-US" b="1" dirty="0">
                <a:latin typeface="Lato" panose="020F0502020204030203" pitchFamily="34" charset="0"/>
                <a:ea typeface="Lato" panose="020F0502020204030203" pitchFamily="34" charset="0"/>
                <a:cs typeface="Lato" panose="020F0502020204030203" pitchFamily="34" charset="0"/>
              </a:rPr>
              <a:t>Read more here: </a:t>
            </a:r>
            <a:br>
              <a:rPr lang="en-US" dirty="0">
                <a:latin typeface="Lato" panose="020F0502020204030203" pitchFamily="34" charset="0"/>
                <a:ea typeface="Lato" panose="020F0502020204030203" pitchFamily="34" charset="0"/>
                <a:cs typeface="Lato" panose="020F0502020204030203" pitchFamily="34" charset="0"/>
              </a:rPr>
            </a:br>
            <a:r>
              <a:rPr lang="en-US" dirty="0">
                <a:latin typeface="Lato" panose="020F0502020204030203" pitchFamily="34" charset="0"/>
                <a:ea typeface="Lato" panose="020F0502020204030203" pitchFamily="34" charset="0"/>
                <a:cs typeface="Lato" panose="020F0502020204030203" pitchFamily="34" charset="0"/>
              </a:rPr>
              <a:t>Statista </a:t>
            </a:r>
            <a:r>
              <a:rPr lang="en-US" dirty="0">
                <a:solidFill>
                  <a:srgbClr val="FF0000"/>
                </a:solidFill>
                <a:latin typeface="Lato" panose="020F0502020204030203" pitchFamily="34" charset="0"/>
                <a:ea typeface="Lato" panose="020F0502020204030203" pitchFamily="34" charset="0"/>
                <a:cs typeface="Lato" panose="020F0502020204030203" pitchFamily="34" charset="0"/>
              </a:rPr>
              <a:t>|</a:t>
            </a:r>
            <a:r>
              <a:rPr lang="en-US" dirty="0">
                <a:latin typeface="Lato" panose="020F0502020204030203" pitchFamily="34" charset="0"/>
                <a:ea typeface="Lato" panose="020F0502020204030203" pitchFamily="34" charset="0"/>
                <a:cs typeface="Lato" panose="020F0502020204030203" pitchFamily="34" charset="0"/>
              </a:rPr>
              <a:t> </a:t>
            </a:r>
            <a:r>
              <a:rPr lang="en-US" dirty="0">
                <a:latin typeface="Lato" panose="020F0502020204030203" pitchFamily="34" charset="0"/>
                <a:ea typeface="Lato" panose="020F0502020204030203" pitchFamily="34" charset="0"/>
                <a:cs typeface="Lato" panose="020F0502020204030203" pitchFamily="34" charset="0"/>
                <a:hlinkClick r:id="rId3"/>
              </a:rPr>
              <a:t>Worldwide Digital Population</a:t>
            </a:r>
            <a:endParaRPr lang="en-US" dirty="0">
              <a:latin typeface="Lato" panose="020F0502020204030203" pitchFamily="34" charset="0"/>
              <a:ea typeface="Lato" panose="020F0502020204030203" pitchFamily="34" charset="0"/>
              <a:cs typeface="Lato" panose="020F0502020204030203" pitchFamily="34" charset="0"/>
            </a:endParaRPr>
          </a:p>
        </p:txBody>
      </p:sp>
      <p:pic>
        <p:nvPicPr>
          <p:cNvPr id="6" name="Picture 5">
            <a:extLst>
              <a:ext uri="{FF2B5EF4-FFF2-40B4-BE49-F238E27FC236}">
                <a16:creationId xmlns:a16="http://schemas.microsoft.com/office/drawing/2014/main" id="{E6919E24-DA5F-AA4D-8411-DD2F20AABCF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27975" y="276733"/>
            <a:ext cx="1811898" cy="413240"/>
          </a:xfrm>
          <a:prstGeom prst="rect">
            <a:avLst/>
          </a:prstGeom>
        </p:spPr>
      </p:pic>
      <p:sp>
        <p:nvSpPr>
          <p:cNvPr id="7" name="Rectangle 6">
            <a:extLst>
              <a:ext uri="{FF2B5EF4-FFF2-40B4-BE49-F238E27FC236}">
                <a16:creationId xmlns:a16="http://schemas.microsoft.com/office/drawing/2014/main" id="{318B1414-9DA9-B845-8770-F6C83F256ADC}"/>
              </a:ext>
            </a:extLst>
          </p:cNvPr>
          <p:cNvSpPr/>
          <p:nvPr/>
        </p:nvSpPr>
        <p:spPr>
          <a:xfrm>
            <a:off x="4195840" y="3150874"/>
            <a:ext cx="4948160" cy="1815882"/>
          </a:xfrm>
          <a:prstGeom prst="rect">
            <a:avLst/>
          </a:prstGeom>
        </p:spPr>
        <p:txBody>
          <a:bodyPr wrap="square">
            <a:spAutoFit/>
          </a:bodyPr>
          <a:lstStyle/>
          <a:p>
            <a:r>
              <a:rPr lang="en-US" b="0" i="1" dirty="0">
                <a:solidFill>
                  <a:srgbClr val="141414"/>
                </a:solidFill>
                <a:effectLst/>
                <a:latin typeface="Lato" panose="020F0502020204030203" pitchFamily="34" charset="0"/>
                <a:ea typeface="Lato" panose="020F0502020204030203" pitchFamily="34" charset="0"/>
                <a:cs typeface="Lato" panose="020F0502020204030203" pitchFamily="34" charset="0"/>
              </a:rPr>
              <a:t>“In total, 3.7 billion people have no internet access. The majority are in poorer countries, where the need to spread information about how to combat COVID-19 is most urgent. </a:t>
            </a:r>
            <a:r>
              <a:rPr lang="en-US" b="0" i="1" u="none" strike="noStrike" dirty="0">
                <a:effectLst/>
                <a:latin typeface="Lato" panose="020F0502020204030203" pitchFamily="34" charset="0"/>
                <a:ea typeface="Lato" panose="020F0502020204030203" pitchFamily="34" charset="0"/>
                <a:cs typeface="Lato" panose="020F0502020204030203" pitchFamily="34" charset="0"/>
              </a:rPr>
              <a:t>Migrants and the poorest are most vulnerable to the virus</a:t>
            </a:r>
            <a:r>
              <a:rPr lang="en-US" b="0" i="1" dirty="0">
                <a:solidFill>
                  <a:srgbClr val="141414"/>
                </a:solidFill>
                <a:effectLst/>
                <a:latin typeface="Lato" panose="020F0502020204030203" pitchFamily="34" charset="0"/>
                <a:ea typeface="Lato" panose="020F0502020204030203" pitchFamily="34" charset="0"/>
                <a:cs typeface="Lato" panose="020F0502020204030203" pitchFamily="34" charset="0"/>
              </a:rPr>
              <a:t>, says the World Health Organization (WHO)”.</a:t>
            </a:r>
          </a:p>
          <a:p>
            <a:endParaRPr lang="en-US" dirty="0">
              <a:solidFill>
                <a:srgbClr val="141414"/>
              </a:solidFill>
              <a:latin typeface="Lato" panose="020F0502020204030203" pitchFamily="34" charset="0"/>
              <a:ea typeface="Lato" panose="020F0502020204030203" pitchFamily="34" charset="0"/>
              <a:cs typeface="Lato" panose="020F0502020204030203" pitchFamily="34" charset="0"/>
            </a:endParaRPr>
          </a:p>
          <a:p>
            <a:r>
              <a:rPr lang="en-US" b="1" dirty="0">
                <a:solidFill>
                  <a:srgbClr val="141414"/>
                </a:solidFill>
                <a:latin typeface="Lato" panose="020F0502020204030203" pitchFamily="34" charset="0"/>
                <a:ea typeface="Lato" panose="020F0502020204030203" pitchFamily="34" charset="0"/>
                <a:cs typeface="Lato" panose="020F0502020204030203" pitchFamily="34" charset="0"/>
              </a:rPr>
              <a:t>Read more here: </a:t>
            </a:r>
            <a:br>
              <a:rPr lang="en-US" dirty="0">
                <a:solidFill>
                  <a:srgbClr val="141414"/>
                </a:solidFill>
                <a:latin typeface="Lato" panose="020F0502020204030203" pitchFamily="34" charset="0"/>
                <a:ea typeface="Lato" panose="020F0502020204030203" pitchFamily="34" charset="0"/>
                <a:cs typeface="Lato" panose="020F0502020204030203" pitchFamily="34" charset="0"/>
              </a:rPr>
            </a:br>
            <a:r>
              <a:rPr lang="en-US" dirty="0">
                <a:solidFill>
                  <a:srgbClr val="141414"/>
                </a:solidFill>
                <a:latin typeface="Lato" panose="020F0502020204030203" pitchFamily="34" charset="0"/>
                <a:ea typeface="Lato" panose="020F0502020204030203" pitchFamily="34" charset="0"/>
                <a:cs typeface="Lato" panose="020F0502020204030203" pitchFamily="34" charset="0"/>
              </a:rPr>
              <a:t>World Economic Forum </a:t>
            </a:r>
            <a:r>
              <a:rPr lang="en-US" dirty="0">
                <a:solidFill>
                  <a:srgbClr val="FF0000"/>
                </a:solidFill>
                <a:latin typeface="Lato" panose="020F0502020204030203" pitchFamily="34" charset="0"/>
                <a:ea typeface="Lato" panose="020F0502020204030203" pitchFamily="34" charset="0"/>
                <a:cs typeface="Lato" panose="020F0502020204030203" pitchFamily="34" charset="0"/>
              </a:rPr>
              <a:t>|</a:t>
            </a:r>
            <a:r>
              <a:rPr lang="en-US" dirty="0">
                <a:solidFill>
                  <a:srgbClr val="141414"/>
                </a:solidFill>
                <a:latin typeface="Lato" panose="020F0502020204030203" pitchFamily="34" charset="0"/>
                <a:ea typeface="Lato" panose="020F0502020204030203" pitchFamily="34" charset="0"/>
                <a:cs typeface="Lato" panose="020F0502020204030203" pitchFamily="34" charset="0"/>
              </a:rPr>
              <a:t> </a:t>
            </a:r>
            <a:r>
              <a:rPr lang="en-US" dirty="0">
                <a:solidFill>
                  <a:srgbClr val="141414"/>
                </a:solidFill>
                <a:latin typeface="Lato" panose="020F0502020204030203" pitchFamily="34" charset="0"/>
                <a:ea typeface="Lato" panose="020F0502020204030203" pitchFamily="34" charset="0"/>
                <a:cs typeface="Lato" panose="020F0502020204030203" pitchFamily="34" charset="0"/>
                <a:hlinkClick r:id="rId5"/>
              </a:rPr>
              <a:t>COVID19 and Digital Divide</a:t>
            </a:r>
            <a:endParaRPr lang="en-US" dirty="0">
              <a:solidFill>
                <a:srgbClr val="141414"/>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0158208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1587</TotalTime>
  <Words>1622</Words>
  <Application>Microsoft Macintosh PowerPoint</Application>
  <PresentationFormat>On-screen Show (16:9)</PresentationFormat>
  <Paragraphs>126</Paragraphs>
  <Slides>17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Lato</vt:lpstr>
      <vt:lpstr>Arial</vt:lpstr>
      <vt:lpstr>Wingdings</vt:lpstr>
      <vt:lpstr>Constantia</vt:lpstr>
      <vt:lpstr>Courier New</vt:lpstr>
      <vt:lpstr>Simple Light</vt:lpstr>
      <vt:lpstr>Science Communication  Opportunities and Challenges of Rapidly Changing World</vt:lpstr>
      <vt:lpstr>Issues to be discussed:</vt:lpstr>
      <vt:lpstr>1. Growing inevitability of science   Is there a way for more sustainable living in a contemporary risk society?</vt:lpstr>
      <vt:lpstr>PowerPoint Presentation</vt:lpstr>
      <vt:lpstr>PowerPoint Presentation</vt:lpstr>
      <vt:lpstr>PowerPoint Presentation</vt:lpstr>
      <vt:lpstr>PowerPoint Presentation</vt:lpstr>
      <vt:lpstr>Scientific knowledge:  evaluating risks in knowledge society </vt:lpstr>
      <vt:lpstr>PowerPoint Presentation</vt:lpstr>
      <vt:lpstr>Ability to understand and use scientific knowledge</vt:lpstr>
      <vt:lpstr>Changing conditions of science:</vt:lpstr>
      <vt:lpstr>Growing scientific uncertainties in the era of post-normal science  </vt:lpstr>
      <vt:lpstr>Speed and quality</vt:lpstr>
      <vt:lpstr>Commercialization and commodification of science: common good versus private good</vt:lpstr>
      <vt:lpstr>Politicization of scientific issues</vt:lpstr>
      <vt:lpstr>Democratization of science as a solution?</vt:lpstr>
      <vt:lpstr>Readings and question for the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Risk Perception Dealing with Public Polarization and Resistance in the Momentum of Global Crisis</dc:title>
  <cp:lastModifiedBy>Debora Lucque</cp:lastModifiedBy>
  <cp:revision>31</cp:revision>
  <dcterms:modified xsi:type="dcterms:W3CDTF">2022-05-06T20:36:47Z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927258</vt:lpwstr>
  </property>
  <property fmtid="{D5CDD505-2E9C-101B-9397-08002B2CF9AE}" name="NXPowerLiteSettings" pid="3">
    <vt:lpwstr>F7000400038000</vt:lpwstr>
  </property>
  <property fmtid="{D5CDD505-2E9C-101B-9397-08002B2CF9AE}" name="NXPowerLiteVersion" pid="4">
    <vt:lpwstr>S9.1.4</vt:lpwstr>
  </property>
</Properties>
</file>