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544" r:id="rId3"/>
    <p:sldId id="527" r:id="rId4"/>
    <p:sldId id="525" r:id="rId5"/>
    <p:sldId id="526" r:id="rId6"/>
    <p:sldId id="518" r:id="rId7"/>
    <p:sldId id="519" r:id="rId8"/>
    <p:sldId id="524" r:id="rId9"/>
    <p:sldId id="547" r:id="rId10"/>
    <p:sldId id="319" r:id="rId11"/>
    <p:sldId id="320" r:id="rId12"/>
    <p:sldId id="533" r:id="rId13"/>
    <p:sldId id="548" r:id="rId14"/>
    <p:sldId id="521" r:id="rId15"/>
    <p:sldId id="534" r:id="rId16"/>
    <p:sldId id="535" r:id="rId17"/>
    <p:sldId id="536" r:id="rId18"/>
    <p:sldId id="537" r:id="rId19"/>
    <p:sldId id="269" r:id="rId20"/>
  </p:sldIdLst>
  <p:sldSz cx="9144000" cy="5143500" type="screen16x9"/>
  <p:notesSz cx="7315200" cy="9601200"/>
  <p:embeddedFontLs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44" y="53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fld id="{5E0C3846-8D4C-4326-8BC7-9B455A03629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a:xfrm>
            <a:off x="467544" y="1653648"/>
            <a:ext cx="8229600" cy="324383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18/4/2022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594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pp.truthnest.com/" TargetMode="External"/><Relationship Id="rId1" Type="http://schemas.openxmlformats.org/officeDocument/2006/relationships/slideLayout" Target="../slideLayouts/slideLayout1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calc.net/" TargetMode="Externa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wolframalpha.com/"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irstdraftnews.com/launching-new-chrome-extension-newscheck/"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hyperlink" Target="https://chrome.google.com/webstore/detail/fake-news-debunker-by-inv/mhccpoafgdgbhnjfhkcmgknndkeenfhe?hl=en"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dirty="0"/>
              <a:t>Finding, evaluating, and reporting scientific issues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dirty="0"/>
              <a:t>techniques &amp; tools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AF3FE2C-254C-4B98-B147-9BCA26BAF2AB}"/>
              </a:ext>
            </a:extLst>
          </p:cNvPr>
          <p:cNvSpPr>
            <a:spLocks noGrp="1" noChangeArrowheads="1"/>
          </p:cNvSpPr>
          <p:nvPr>
            <p:ph type="title"/>
          </p:nvPr>
        </p:nvSpPr>
        <p:spPr/>
        <p:txBody>
          <a:bodyPr/>
          <a:lstStyle/>
          <a:p>
            <a:r>
              <a:rPr lang="en-US" altLang="el-GR" b="1" dirty="0" err="1">
                <a:latin typeface="Times New Roman" panose="02020603050405020304" pitchFamily="18" charset="0"/>
                <a:cs typeface="Times New Roman" panose="02020603050405020304" pitchFamily="18" charset="0"/>
              </a:rPr>
              <a:t>TruthNest</a:t>
            </a:r>
            <a:endParaRPr lang="el-GR" altLang="el-GR" b="1" dirty="0">
              <a:latin typeface="Times New Roman" panose="02020603050405020304" pitchFamily="18" charset="0"/>
              <a:cs typeface="Times New Roman" panose="02020603050405020304" pitchFamily="18" charset="0"/>
            </a:endParaRPr>
          </a:p>
        </p:txBody>
      </p:sp>
      <p:sp>
        <p:nvSpPr>
          <p:cNvPr id="44035" name="Content Placeholder 2">
            <a:extLst>
              <a:ext uri="{FF2B5EF4-FFF2-40B4-BE49-F238E27FC236}">
                <a16:creationId xmlns:a16="http://schemas.microsoft.com/office/drawing/2014/main" id="{ABF24CC9-9205-4758-BDC7-5F216A3185E0}"/>
              </a:ext>
            </a:extLst>
          </p:cNvPr>
          <p:cNvSpPr>
            <a:spLocks noGrp="1" noChangeArrowheads="1"/>
          </p:cNvSpPr>
          <p:nvPr>
            <p:ph idx="1"/>
          </p:nvPr>
        </p:nvSpPr>
        <p:spPr>
          <a:xfrm>
            <a:off x="1485900" y="1371601"/>
            <a:ext cx="3626160" cy="2278668"/>
          </a:xfrm>
        </p:spPr>
        <p:txBody>
          <a:bodyPr/>
          <a:lstStyle/>
          <a:p>
            <a:r>
              <a:rPr lang="en-US" altLang="el-GR" dirty="0"/>
              <a:t>A tool for analyzing twitter accounts</a:t>
            </a:r>
          </a:p>
          <a:p>
            <a:r>
              <a:rPr lang="en-US" altLang="el-GR" dirty="0"/>
              <a:t>Free online service</a:t>
            </a:r>
          </a:p>
          <a:p>
            <a:r>
              <a:rPr lang="en-US" altLang="el-GR" dirty="0"/>
              <a:t>Athens Technology Center</a:t>
            </a:r>
          </a:p>
          <a:p>
            <a:r>
              <a:rPr lang="en-US" altLang="el-GR" dirty="0"/>
              <a:t>For login use Twitter account</a:t>
            </a:r>
          </a:p>
          <a:p>
            <a:r>
              <a:rPr lang="en-US" altLang="el-GR" dirty="0">
                <a:hlinkClick r:id="rId2"/>
              </a:rPr>
              <a:t>http://app.truthnest.com/</a:t>
            </a:r>
            <a:endParaRPr lang="en-US" altLang="el-GR" dirty="0"/>
          </a:p>
          <a:p>
            <a:pPr marL="0" indent="0">
              <a:buNone/>
            </a:pPr>
            <a:endParaRPr lang="el-GR" altLang="el-GR" dirty="0"/>
          </a:p>
        </p:txBody>
      </p:sp>
      <p:pic>
        <p:nvPicPr>
          <p:cNvPr id="44036" name="Picture 4">
            <a:extLst>
              <a:ext uri="{FF2B5EF4-FFF2-40B4-BE49-F238E27FC236}">
                <a16:creationId xmlns:a16="http://schemas.microsoft.com/office/drawing/2014/main" id="{0A95D456-8244-448B-A2F7-D989F534E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39" b="41575"/>
          <a:stretch/>
        </p:blipFill>
        <p:spPr bwMode="auto">
          <a:xfrm>
            <a:off x="2312507" y="548877"/>
            <a:ext cx="1607344" cy="27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id="{BBC002E9-879D-4B3C-A5B5-08993499ADDC}"/>
              </a:ext>
            </a:extLst>
          </p:cNvPr>
          <p:cNvPicPr>
            <a:picLocks noChangeAspect="1"/>
          </p:cNvPicPr>
          <p:nvPr/>
        </p:nvPicPr>
        <p:blipFill>
          <a:blip r:embed="rId4"/>
          <a:stretch>
            <a:fillRect/>
          </a:stretch>
        </p:blipFill>
        <p:spPr>
          <a:xfrm>
            <a:off x="5092197" y="1371601"/>
            <a:ext cx="3134577" cy="2278668"/>
          </a:xfrm>
          <a:prstGeom prst="rect">
            <a:avLst/>
          </a:prstGeom>
        </p:spPr>
      </p:pic>
    </p:spTree>
    <p:extLst>
      <p:ext uri="{BB962C8B-B14F-4D97-AF65-F5344CB8AC3E}">
        <p14:creationId xmlns:p14="http://schemas.microsoft.com/office/powerpoint/2010/main" val="146098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72E207-476A-4829-96DA-81128162C10A}"/>
              </a:ext>
            </a:extLst>
          </p:cNvPr>
          <p:cNvPicPr>
            <a:picLocks noChangeAspect="1"/>
          </p:cNvPicPr>
          <p:nvPr/>
        </p:nvPicPr>
        <p:blipFill rotWithShape="1">
          <a:blip r:embed="rId2"/>
          <a:srcRect t="12201"/>
          <a:stretch/>
        </p:blipFill>
        <p:spPr>
          <a:xfrm>
            <a:off x="1280760" y="232758"/>
            <a:ext cx="6613921" cy="4677984"/>
          </a:xfrm>
          <a:prstGeom prst="rect">
            <a:avLst/>
          </a:prstGeom>
        </p:spPr>
      </p:pic>
    </p:spTree>
    <p:extLst>
      <p:ext uri="{BB962C8B-B14F-4D97-AF65-F5344CB8AC3E}">
        <p14:creationId xmlns:p14="http://schemas.microsoft.com/office/powerpoint/2010/main" val="27771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C5CF9-15BF-4800-8595-A11D67B50658}"/>
              </a:ext>
            </a:extLst>
          </p:cNvPr>
          <p:cNvPicPr>
            <a:picLocks noChangeAspect="1"/>
          </p:cNvPicPr>
          <p:nvPr/>
        </p:nvPicPr>
        <p:blipFill rotWithShape="1">
          <a:blip r:embed="rId2"/>
          <a:srcRect t="11182" b="4508"/>
          <a:stretch/>
        </p:blipFill>
        <p:spPr>
          <a:xfrm>
            <a:off x="1041444" y="457200"/>
            <a:ext cx="7061111" cy="4358149"/>
          </a:xfrm>
          <a:prstGeom prst="rect">
            <a:avLst/>
          </a:prstGeom>
        </p:spPr>
      </p:pic>
    </p:spTree>
    <p:extLst>
      <p:ext uri="{BB962C8B-B14F-4D97-AF65-F5344CB8AC3E}">
        <p14:creationId xmlns:p14="http://schemas.microsoft.com/office/powerpoint/2010/main" val="121317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BCFF-1698-4B8B-BBFE-38B4CBB7168C}"/>
              </a:ext>
            </a:extLst>
          </p:cNvPr>
          <p:cNvSpPr>
            <a:spLocks noGrp="1"/>
          </p:cNvSpPr>
          <p:nvPr>
            <p:ph type="title"/>
          </p:nvPr>
        </p:nvSpPr>
        <p:spPr/>
        <p:txBody>
          <a:bodyPr/>
          <a:lstStyle/>
          <a:p>
            <a:r>
              <a:rPr lang="en-US" dirty="0"/>
              <a:t>Bot Indicator</a:t>
            </a:r>
          </a:p>
        </p:txBody>
      </p:sp>
      <p:sp>
        <p:nvSpPr>
          <p:cNvPr id="3" name="Content Placeholder 2">
            <a:extLst>
              <a:ext uri="{FF2B5EF4-FFF2-40B4-BE49-F238E27FC236}">
                <a16:creationId xmlns:a16="http://schemas.microsoft.com/office/drawing/2014/main" id="{1C6F27C0-783F-4642-BC2F-59403C521586}"/>
              </a:ext>
            </a:extLst>
          </p:cNvPr>
          <p:cNvSpPr>
            <a:spLocks noGrp="1"/>
          </p:cNvSpPr>
          <p:nvPr>
            <p:ph idx="1"/>
          </p:nvPr>
        </p:nvSpPr>
        <p:spPr/>
        <p:txBody>
          <a:bodyPr/>
          <a:lstStyle/>
          <a:p>
            <a:endParaRPr lang="en-US" dirty="0"/>
          </a:p>
          <a:p>
            <a:r>
              <a:rPr lang="en-US" dirty="0"/>
              <a:t>Shows the possibility of the account being operated by a bot.</a:t>
            </a:r>
          </a:p>
          <a:p>
            <a:r>
              <a:rPr lang="en-US" dirty="0"/>
              <a:t>A 0% score indicates a very low to zero probability of the account being operated by a bot</a:t>
            </a:r>
          </a:p>
          <a:p>
            <a:r>
              <a:rPr lang="en-US" dirty="0"/>
              <a:t>A 100% score indicated a very high probability of the account being operated by a bot.</a:t>
            </a:r>
          </a:p>
          <a:p>
            <a:r>
              <a:rPr lang="en-US" dirty="0"/>
              <a:t>The score is only an indication and not always correct.</a:t>
            </a:r>
          </a:p>
        </p:txBody>
      </p:sp>
      <p:sp>
        <p:nvSpPr>
          <p:cNvPr id="4" name="Slide Number Placeholder 3">
            <a:extLst>
              <a:ext uri="{FF2B5EF4-FFF2-40B4-BE49-F238E27FC236}">
                <a16:creationId xmlns:a16="http://schemas.microsoft.com/office/drawing/2014/main" id="{84431AD6-4335-427B-8574-20946ACE6188}"/>
              </a:ext>
            </a:extLst>
          </p:cNvPr>
          <p:cNvSpPr>
            <a:spLocks noGrp="1"/>
          </p:cNvSpPr>
          <p:nvPr>
            <p:ph type="sldNum" sz="quarter" idx="12"/>
          </p:nvPr>
        </p:nvSpPr>
        <p:spPr/>
        <p:txBody>
          <a:bodyPr/>
          <a:lstStyle/>
          <a:p>
            <a:fld id="{3DF53439-851E-44AD-84B1-B6BFC3D0C743}" type="slidenum">
              <a:rPr lang="el-GR" smtClean="0"/>
              <a:t>13</a:t>
            </a:fld>
            <a:endParaRPr lang="el-GR"/>
          </a:p>
        </p:txBody>
      </p:sp>
      <p:pic>
        <p:nvPicPr>
          <p:cNvPr id="5" name="Picture 4">
            <a:extLst>
              <a:ext uri="{FF2B5EF4-FFF2-40B4-BE49-F238E27FC236}">
                <a16:creationId xmlns:a16="http://schemas.microsoft.com/office/drawing/2014/main" id="{064DED8E-C199-4850-B972-8895C3DE23A6}"/>
              </a:ext>
            </a:extLst>
          </p:cNvPr>
          <p:cNvPicPr>
            <a:picLocks noChangeAspect="1"/>
          </p:cNvPicPr>
          <p:nvPr/>
        </p:nvPicPr>
        <p:blipFill rotWithShape="1">
          <a:blip r:embed="rId2"/>
          <a:srcRect l="68476" t="44083" r="5502" b="43432"/>
          <a:stretch/>
        </p:blipFill>
        <p:spPr>
          <a:xfrm>
            <a:off x="5543797" y="357756"/>
            <a:ext cx="3141406" cy="1103388"/>
          </a:xfrm>
          <a:prstGeom prst="rect">
            <a:avLst/>
          </a:prstGeom>
        </p:spPr>
      </p:pic>
    </p:spTree>
    <p:extLst>
      <p:ext uri="{BB962C8B-B14F-4D97-AF65-F5344CB8AC3E}">
        <p14:creationId xmlns:p14="http://schemas.microsoft.com/office/powerpoint/2010/main" val="390724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4860-A013-4AD8-81DD-1C6AA9CADD68}"/>
              </a:ext>
            </a:extLst>
          </p:cNvPr>
          <p:cNvSpPr>
            <a:spLocks noGrp="1"/>
          </p:cNvSpPr>
          <p:nvPr>
            <p:ph type="title"/>
          </p:nvPr>
        </p:nvSpPr>
        <p:spPr/>
        <p:txBody>
          <a:bodyPr/>
          <a:lstStyle/>
          <a:p>
            <a:r>
              <a:rPr lang="en-US" dirty="0"/>
              <a:t>Main categories</a:t>
            </a:r>
          </a:p>
        </p:txBody>
      </p:sp>
      <p:pic>
        <p:nvPicPr>
          <p:cNvPr id="4" name="Picture 3">
            <a:extLst>
              <a:ext uri="{FF2B5EF4-FFF2-40B4-BE49-F238E27FC236}">
                <a16:creationId xmlns:a16="http://schemas.microsoft.com/office/drawing/2014/main" id="{DC1C5CF9-15BF-4800-8595-A11D67B50658}"/>
              </a:ext>
            </a:extLst>
          </p:cNvPr>
          <p:cNvPicPr>
            <a:picLocks noChangeAspect="1"/>
          </p:cNvPicPr>
          <p:nvPr/>
        </p:nvPicPr>
        <p:blipFill rotWithShape="1">
          <a:blip r:embed="rId2"/>
          <a:srcRect l="10001" t="75259" r="2750" b="15060"/>
          <a:stretch/>
        </p:blipFill>
        <p:spPr>
          <a:xfrm>
            <a:off x="835426" y="1214909"/>
            <a:ext cx="5983560" cy="486054"/>
          </a:xfrm>
          <a:prstGeom prst="rect">
            <a:avLst/>
          </a:prstGeom>
        </p:spPr>
      </p:pic>
      <p:sp>
        <p:nvSpPr>
          <p:cNvPr id="3" name="TextBox 2">
            <a:extLst>
              <a:ext uri="{FF2B5EF4-FFF2-40B4-BE49-F238E27FC236}">
                <a16:creationId xmlns:a16="http://schemas.microsoft.com/office/drawing/2014/main" id="{AD6F26FA-1BD8-4BE2-968A-433F99292F3D}"/>
              </a:ext>
            </a:extLst>
          </p:cNvPr>
          <p:cNvSpPr txBox="1"/>
          <p:nvPr/>
        </p:nvSpPr>
        <p:spPr>
          <a:xfrm>
            <a:off x="336596" y="2182760"/>
            <a:ext cx="6981219" cy="2220288"/>
          </a:xfrm>
          <a:prstGeom prst="rect">
            <a:avLst/>
          </a:prstGeom>
          <a:solidFill>
            <a:schemeClr val="bg1"/>
          </a:solidFill>
        </p:spPr>
        <p:txBody>
          <a:bodyPr wrap="square" rtlCol="0">
            <a:spAutoFit/>
          </a:bodyPr>
          <a:lstStyle/>
          <a:p>
            <a:pPr marL="285750" indent="-285750">
              <a:lnSpc>
                <a:spcPts val="2100"/>
              </a:lnSpc>
              <a:buFont typeface="Arial" panose="020B0604020202020204" pitchFamily="34" charset="0"/>
              <a:buChar char="•"/>
            </a:pPr>
            <a:r>
              <a:rPr lang="en-US" dirty="0">
                <a:solidFill>
                  <a:srgbClr val="FF0000"/>
                </a:solidFill>
              </a:rPr>
              <a:t>The Activity tab shows you information about the user’s behavior and activity on Twitter (e.g. posts made, frequency of posting, interactions with other users, etc.).</a:t>
            </a:r>
          </a:p>
          <a:p>
            <a:pPr marL="285750" indent="-285750">
              <a:lnSpc>
                <a:spcPts val="2100"/>
              </a:lnSpc>
              <a:buFont typeface="Arial" panose="020B0604020202020204" pitchFamily="34" charset="0"/>
              <a:buChar char="•"/>
            </a:pPr>
            <a:r>
              <a:rPr lang="en-US" dirty="0">
                <a:solidFill>
                  <a:srgbClr val="FF0000"/>
                </a:solidFill>
              </a:rPr>
              <a:t>The Network tab shows you information about the user’s Twitter network (e.g. network size, acquisition rate of new followers, changes in the network size over time, etc.).</a:t>
            </a:r>
          </a:p>
          <a:p>
            <a:pPr marL="285750" indent="-285750">
              <a:lnSpc>
                <a:spcPts val="2100"/>
              </a:lnSpc>
              <a:buFont typeface="Arial" panose="020B0604020202020204" pitchFamily="34" charset="0"/>
              <a:buChar char="•"/>
            </a:pPr>
            <a:r>
              <a:rPr lang="en-US" dirty="0">
                <a:solidFill>
                  <a:srgbClr val="FF0000"/>
                </a:solidFill>
              </a:rPr>
              <a:t>The Influence tab shows you information about the user’s influence in Twitter (e.g. public lists the user has been categorized into, how other users interact with that user, mentions received, etc.).</a:t>
            </a:r>
          </a:p>
        </p:txBody>
      </p:sp>
    </p:spTree>
    <p:extLst>
      <p:ext uri="{BB962C8B-B14F-4D97-AF65-F5344CB8AC3E}">
        <p14:creationId xmlns:p14="http://schemas.microsoft.com/office/powerpoint/2010/main" val="150452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72624-17F6-48DE-88AE-8499916291B8}"/>
              </a:ext>
            </a:extLst>
          </p:cNvPr>
          <p:cNvPicPr>
            <a:picLocks noChangeAspect="1"/>
          </p:cNvPicPr>
          <p:nvPr/>
        </p:nvPicPr>
        <p:blipFill rotWithShape="1">
          <a:blip r:embed="rId2"/>
          <a:srcRect t="11097" b="4154"/>
          <a:stretch/>
        </p:blipFill>
        <p:spPr>
          <a:xfrm>
            <a:off x="1143000" y="700548"/>
            <a:ext cx="6858000" cy="4254910"/>
          </a:xfrm>
          <a:prstGeom prst="rect">
            <a:avLst/>
          </a:prstGeom>
        </p:spPr>
      </p:pic>
    </p:spTree>
    <p:extLst>
      <p:ext uri="{BB962C8B-B14F-4D97-AF65-F5344CB8AC3E}">
        <p14:creationId xmlns:p14="http://schemas.microsoft.com/office/powerpoint/2010/main" val="243324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547B3-802E-4D8C-9F5B-C9F030627816}"/>
              </a:ext>
            </a:extLst>
          </p:cNvPr>
          <p:cNvPicPr>
            <a:picLocks noChangeAspect="1"/>
          </p:cNvPicPr>
          <p:nvPr/>
        </p:nvPicPr>
        <p:blipFill rotWithShape="1">
          <a:blip r:embed="rId2"/>
          <a:srcRect t="13814"/>
          <a:stretch/>
        </p:blipFill>
        <p:spPr>
          <a:xfrm>
            <a:off x="837660" y="707923"/>
            <a:ext cx="7468679" cy="3878050"/>
          </a:xfrm>
          <a:prstGeom prst="rect">
            <a:avLst/>
          </a:prstGeom>
        </p:spPr>
      </p:pic>
    </p:spTree>
    <p:extLst>
      <p:ext uri="{BB962C8B-B14F-4D97-AF65-F5344CB8AC3E}">
        <p14:creationId xmlns:p14="http://schemas.microsoft.com/office/powerpoint/2010/main" val="123040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66299-7108-4EF3-AD54-CCE29BF20B58}"/>
              </a:ext>
            </a:extLst>
          </p:cNvPr>
          <p:cNvPicPr>
            <a:picLocks noChangeAspect="1"/>
          </p:cNvPicPr>
          <p:nvPr/>
        </p:nvPicPr>
        <p:blipFill rotWithShape="1">
          <a:blip r:embed="rId2"/>
          <a:srcRect t="12326"/>
          <a:stretch/>
        </p:blipFill>
        <p:spPr>
          <a:xfrm>
            <a:off x="1022718" y="648929"/>
            <a:ext cx="7098564" cy="4134341"/>
          </a:xfrm>
          <a:prstGeom prst="rect">
            <a:avLst/>
          </a:prstGeom>
        </p:spPr>
      </p:pic>
    </p:spTree>
    <p:extLst>
      <p:ext uri="{BB962C8B-B14F-4D97-AF65-F5344CB8AC3E}">
        <p14:creationId xmlns:p14="http://schemas.microsoft.com/office/powerpoint/2010/main" val="63971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7DFEC-C0F1-41E2-9EEB-B49B9BB2B5AB}"/>
              </a:ext>
            </a:extLst>
          </p:cNvPr>
          <p:cNvPicPr>
            <a:picLocks noChangeAspect="1"/>
          </p:cNvPicPr>
          <p:nvPr/>
        </p:nvPicPr>
        <p:blipFill rotWithShape="1">
          <a:blip r:embed="rId2"/>
          <a:srcRect t="12811"/>
          <a:stretch/>
        </p:blipFill>
        <p:spPr>
          <a:xfrm>
            <a:off x="870154" y="626808"/>
            <a:ext cx="7252685" cy="4200708"/>
          </a:xfrm>
          <a:prstGeom prst="rect">
            <a:avLst/>
          </a:prstGeom>
        </p:spPr>
      </p:pic>
    </p:spTree>
    <p:extLst>
      <p:ext uri="{BB962C8B-B14F-4D97-AF65-F5344CB8AC3E}">
        <p14:creationId xmlns:p14="http://schemas.microsoft.com/office/powerpoint/2010/main" val="34429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E11CD1-DC57-4787-8D61-D0DC788A8672}"/>
              </a:ext>
            </a:extLst>
          </p:cNvPr>
          <p:cNvPicPr>
            <a:picLocks noChangeAspect="1"/>
          </p:cNvPicPr>
          <p:nvPr/>
        </p:nvPicPr>
        <p:blipFill>
          <a:blip r:embed="rId3"/>
          <a:stretch>
            <a:fillRect/>
          </a:stretch>
        </p:blipFill>
        <p:spPr>
          <a:xfrm>
            <a:off x="5542126" y="2517744"/>
            <a:ext cx="2458874" cy="2439474"/>
          </a:xfrm>
          <a:prstGeom prst="rect">
            <a:avLst/>
          </a:prstGeom>
        </p:spPr>
      </p:pic>
      <p:sp>
        <p:nvSpPr>
          <p:cNvPr id="2" name="Title 1"/>
          <p:cNvSpPr>
            <a:spLocks noGrp="1"/>
          </p:cNvSpPr>
          <p:nvPr>
            <p:ph type="title" idx="4294967295"/>
          </p:nvPr>
        </p:nvSpPr>
        <p:spPr>
          <a:xfrm>
            <a:off x="0" y="336550"/>
            <a:ext cx="6804025" cy="573088"/>
          </a:xfrm>
        </p:spPr>
        <p:txBody>
          <a:bodyPr>
            <a:normAutofit fontScale="90000"/>
          </a:bodyPr>
          <a:lstStyle/>
          <a:p>
            <a:r>
              <a:rPr lang="en-US" dirty="0"/>
              <a:t>Thank you for your attention</a:t>
            </a:r>
          </a:p>
        </p:txBody>
      </p:sp>
      <p:sp>
        <p:nvSpPr>
          <p:cNvPr id="3" name="Text Placeholder 2"/>
          <p:cNvSpPr>
            <a:spLocks noGrp="1"/>
          </p:cNvSpPr>
          <p:nvPr>
            <p:ph idx="4294967295"/>
          </p:nvPr>
        </p:nvSpPr>
        <p:spPr>
          <a:xfrm>
            <a:off x="0" y="1235075"/>
            <a:ext cx="4481513" cy="3222625"/>
          </a:xfrm>
        </p:spPr>
        <p:txBody>
          <a:bodyPr>
            <a:normAutofit/>
          </a:bodyPr>
          <a:lstStyle/>
          <a:p>
            <a:pPr marL="0" indent="0">
              <a:buNone/>
            </a:pPr>
            <a:r>
              <a:rPr lang="pt-BR" sz="1200" dirty="0"/>
              <a:t>Andreas Veglis</a:t>
            </a:r>
          </a:p>
          <a:p>
            <a:r>
              <a:rPr lang="pt-BR" sz="1200" dirty="0"/>
              <a:t>E-mail: veglis@jour.auth.gr</a:t>
            </a:r>
          </a:p>
          <a:p>
            <a:r>
              <a:rPr lang="pt-BR" sz="1200" dirty="0"/>
              <a:t>Webpage: http://veglis.webpages.auth.gr</a:t>
            </a:r>
          </a:p>
          <a:p>
            <a:r>
              <a:rPr lang="pt-BR" sz="1200" dirty="0"/>
              <a:t>https://auth.academia.edu/AndreasVeglis</a:t>
            </a:r>
          </a:p>
          <a:p>
            <a:r>
              <a:rPr lang="pt-BR" sz="1200" dirty="0"/>
              <a:t>https://www.linkedin.com/in/veglis/</a:t>
            </a:r>
          </a:p>
          <a:p>
            <a:r>
              <a:rPr lang="en-US" sz="1200" dirty="0"/>
              <a:t>https://scholar.google.gr/citations?user=Q2MCvhoAAAAJ</a:t>
            </a:r>
          </a:p>
          <a:p>
            <a:r>
              <a:rPr lang="pt-BR" sz="1200" dirty="0"/>
              <a:t>https://publons.com/researcher/1654694/andreas-veglis/</a:t>
            </a:r>
          </a:p>
          <a:p>
            <a:r>
              <a:rPr lang="pt-BR" sz="1200" dirty="0"/>
              <a:t>Twitter: @veglis</a:t>
            </a:r>
            <a:endParaRPr lang="en-US"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551249"/>
            <a:ext cx="1674186" cy="1640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content</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Finding Content</a:t>
            </a:r>
          </a:p>
          <a:p>
            <a:r>
              <a:rPr lang="en-US" dirty="0"/>
              <a:t>Evaluating Content</a:t>
            </a:r>
          </a:p>
          <a:p>
            <a:r>
              <a:rPr lang="en-US" dirty="0"/>
              <a:t>Image Verification</a:t>
            </a:r>
          </a:p>
          <a:p>
            <a:r>
              <a:rPr lang="en-US" dirty="0"/>
              <a:t>Video Verification</a:t>
            </a:r>
          </a:p>
          <a:p>
            <a:r>
              <a:rPr lang="en-US" dirty="0"/>
              <a:t>Various Verification Tools</a:t>
            </a:r>
          </a:p>
          <a:p>
            <a:r>
              <a:rPr lang="en-US" dirty="0" err="1"/>
              <a:t>Truthnest</a:t>
            </a:r>
            <a:endParaRPr lang="en-US" dirty="0"/>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spTree>
    <p:extLst>
      <p:ext uri="{BB962C8B-B14F-4D97-AF65-F5344CB8AC3E}">
        <p14:creationId xmlns:p14="http://schemas.microsoft.com/office/powerpoint/2010/main" val="231967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460AE-9536-413B-9787-BD512E6B3C9F}"/>
              </a:ext>
            </a:extLst>
          </p:cNvPr>
          <p:cNvSpPr>
            <a:spLocks noGrp="1"/>
          </p:cNvSpPr>
          <p:nvPr>
            <p:ph type="title"/>
          </p:nvPr>
        </p:nvSpPr>
        <p:spPr/>
        <p:txBody>
          <a:bodyPr/>
          <a:lstStyle/>
          <a:p>
            <a:r>
              <a:rPr lang="en-US" sz="4000" dirty="0"/>
              <a:t>Various Verification Tools</a:t>
            </a:r>
          </a:p>
        </p:txBody>
      </p:sp>
      <p:sp>
        <p:nvSpPr>
          <p:cNvPr id="4" name="Θέση αριθμού διαφάνειας 3">
            <a:extLst>
              <a:ext uri="{FF2B5EF4-FFF2-40B4-BE49-F238E27FC236}">
                <a16:creationId xmlns:a16="http://schemas.microsoft.com/office/drawing/2014/main" id="{7DFD49F5-CB87-4990-B94D-9845EAE793D9}"/>
              </a:ext>
            </a:extLst>
          </p:cNvPr>
          <p:cNvSpPr>
            <a:spLocks noGrp="1"/>
          </p:cNvSpPr>
          <p:nvPr>
            <p:ph type="sldNum" idx="12"/>
          </p:nvPr>
        </p:nvSpPr>
        <p:spPr/>
        <p:txBody>
          <a:bodyPr/>
          <a:lstStyle/>
          <a:p>
            <a:fld id="{3DF53439-851E-44AD-84B1-B6BFC3D0C743}" type="slidenum">
              <a:rPr lang="el-GR" smtClean="0"/>
              <a:t>3</a:t>
            </a:fld>
            <a:endParaRPr lang="el-GR"/>
          </a:p>
        </p:txBody>
      </p:sp>
    </p:spTree>
    <p:extLst>
      <p:ext uri="{BB962C8B-B14F-4D97-AF65-F5344CB8AC3E}">
        <p14:creationId xmlns:p14="http://schemas.microsoft.com/office/powerpoint/2010/main" val="23139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9A0486-692F-49A8-8643-3DE48692AE19}"/>
              </a:ext>
            </a:extLst>
          </p:cNvPr>
          <p:cNvSpPr>
            <a:spLocks noGrp="1"/>
          </p:cNvSpPr>
          <p:nvPr>
            <p:ph type="title"/>
          </p:nvPr>
        </p:nvSpPr>
        <p:spPr>
          <a:xfrm>
            <a:off x="769073" y="327793"/>
            <a:ext cx="6172200" cy="800100"/>
          </a:xfrm>
        </p:spPr>
        <p:txBody>
          <a:bodyPr/>
          <a:lstStyle/>
          <a:p>
            <a:r>
              <a:rPr lang="en-US" dirty="0" err="1"/>
              <a:t>Suncalc</a:t>
            </a:r>
            <a:endParaRPr lang="en-US" dirty="0"/>
          </a:p>
        </p:txBody>
      </p:sp>
      <p:pic>
        <p:nvPicPr>
          <p:cNvPr id="4" name="Θέση περιεχομένου 3">
            <a:extLst>
              <a:ext uri="{FF2B5EF4-FFF2-40B4-BE49-F238E27FC236}">
                <a16:creationId xmlns:a16="http://schemas.microsoft.com/office/drawing/2014/main" id="{DD3B4F09-9FE0-482F-88AB-5937B964A7E5}"/>
              </a:ext>
            </a:extLst>
          </p:cNvPr>
          <p:cNvPicPr>
            <a:picLocks noGrp="1" noChangeAspect="1"/>
          </p:cNvPicPr>
          <p:nvPr>
            <p:ph idx="1"/>
          </p:nvPr>
        </p:nvPicPr>
        <p:blipFill>
          <a:blip r:embed="rId2"/>
          <a:stretch>
            <a:fillRect/>
          </a:stretch>
        </p:blipFill>
        <p:spPr>
          <a:xfrm>
            <a:off x="1614948" y="981045"/>
            <a:ext cx="5326325" cy="3841208"/>
          </a:xfrm>
          <a:prstGeom prst="rect">
            <a:avLst/>
          </a:prstGeom>
        </p:spPr>
      </p:pic>
      <p:sp>
        <p:nvSpPr>
          <p:cNvPr id="5" name="Ορθογώνιο 4">
            <a:extLst>
              <a:ext uri="{FF2B5EF4-FFF2-40B4-BE49-F238E27FC236}">
                <a16:creationId xmlns:a16="http://schemas.microsoft.com/office/drawing/2014/main" id="{67647FD8-C4D2-4402-A403-0D04979BC17E}"/>
              </a:ext>
            </a:extLst>
          </p:cNvPr>
          <p:cNvSpPr/>
          <p:nvPr/>
        </p:nvSpPr>
        <p:spPr>
          <a:xfrm>
            <a:off x="3855173" y="4818836"/>
            <a:ext cx="1239442" cy="253916"/>
          </a:xfrm>
          <a:prstGeom prst="rect">
            <a:avLst/>
          </a:prstGeom>
        </p:spPr>
        <p:txBody>
          <a:bodyPr wrap="none">
            <a:spAutoFit/>
          </a:bodyPr>
          <a:lstStyle/>
          <a:p>
            <a:r>
              <a:rPr lang="en-US" sz="1050" dirty="0">
                <a:hlinkClick r:id="rId3"/>
              </a:rPr>
              <a:t>http://suncalc.net/</a:t>
            </a:r>
            <a:endParaRPr lang="en-US" sz="1050" dirty="0"/>
          </a:p>
        </p:txBody>
      </p:sp>
    </p:spTree>
    <p:extLst>
      <p:ext uri="{BB962C8B-B14F-4D97-AF65-F5344CB8AC3E}">
        <p14:creationId xmlns:p14="http://schemas.microsoft.com/office/powerpoint/2010/main" val="16040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76D705-B7ED-4AAF-A83D-AF50EC91570B}"/>
              </a:ext>
            </a:extLst>
          </p:cNvPr>
          <p:cNvSpPr>
            <a:spLocks noGrp="1"/>
          </p:cNvSpPr>
          <p:nvPr>
            <p:ph type="title"/>
          </p:nvPr>
        </p:nvSpPr>
        <p:spPr>
          <a:xfrm>
            <a:off x="1439652" y="465516"/>
            <a:ext cx="6172200" cy="800100"/>
          </a:xfrm>
        </p:spPr>
        <p:txBody>
          <a:bodyPr/>
          <a:lstStyle/>
          <a:p>
            <a:r>
              <a:rPr lang="en-US" dirty="0"/>
              <a:t>Wolfram Alpha</a:t>
            </a:r>
          </a:p>
        </p:txBody>
      </p:sp>
      <p:pic>
        <p:nvPicPr>
          <p:cNvPr id="4" name="Θέση περιεχομένου 3">
            <a:extLst>
              <a:ext uri="{FF2B5EF4-FFF2-40B4-BE49-F238E27FC236}">
                <a16:creationId xmlns:a16="http://schemas.microsoft.com/office/drawing/2014/main" id="{18C97D45-7A52-46EF-B88A-03C1DC5008BE}"/>
              </a:ext>
            </a:extLst>
          </p:cNvPr>
          <p:cNvPicPr>
            <a:picLocks noGrp="1" noChangeAspect="1"/>
          </p:cNvPicPr>
          <p:nvPr>
            <p:ph idx="1"/>
          </p:nvPr>
        </p:nvPicPr>
        <p:blipFill>
          <a:blip r:embed="rId2"/>
          <a:stretch>
            <a:fillRect/>
          </a:stretch>
        </p:blipFill>
        <p:spPr>
          <a:xfrm>
            <a:off x="2465766" y="1329612"/>
            <a:ext cx="4497198" cy="3243263"/>
          </a:xfrm>
          <a:prstGeom prst="rect">
            <a:avLst/>
          </a:prstGeom>
        </p:spPr>
      </p:pic>
      <p:sp>
        <p:nvSpPr>
          <p:cNvPr id="5" name="Ορθογώνιο 4">
            <a:extLst>
              <a:ext uri="{FF2B5EF4-FFF2-40B4-BE49-F238E27FC236}">
                <a16:creationId xmlns:a16="http://schemas.microsoft.com/office/drawing/2014/main" id="{6C02D784-59DA-495A-92E6-6CF3CF1E759A}"/>
              </a:ext>
            </a:extLst>
          </p:cNvPr>
          <p:cNvSpPr/>
          <p:nvPr/>
        </p:nvSpPr>
        <p:spPr>
          <a:xfrm>
            <a:off x="3545886" y="4629038"/>
            <a:ext cx="2050561" cy="253916"/>
          </a:xfrm>
          <a:prstGeom prst="rect">
            <a:avLst/>
          </a:prstGeom>
        </p:spPr>
        <p:txBody>
          <a:bodyPr wrap="none">
            <a:spAutoFit/>
          </a:bodyPr>
          <a:lstStyle/>
          <a:p>
            <a:r>
              <a:rPr lang="en-US" sz="1050" dirty="0">
                <a:hlinkClick r:id="rId3"/>
              </a:rPr>
              <a:t>https://www.wolframalpha.com/</a:t>
            </a:r>
            <a:endParaRPr lang="en-US" sz="1050" dirty="0"/>
          </a:p>
        </p:txBody>
      </p:sp>
    </p:spTree>
    <p:extLst>
      <p:ext uri="{BB962C8B-B14F-4D97-AF65-F5344CB8AC3E}">
        <p14:creationId xmlns:p14="http://schemas.microsoft.com/office/powerpoint/2010/main" val="277142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646" y="465516"/>
            <a:ext cx="6172200" cy="800100"/>
          </a:xfrm>
        </p:spPr>
        <p:txBody>
          <a:bodyPr/>
          <a:lstStyle/>
          <a:p>
            <a:r>
              <a:rPr lang="en-US" dirty="0"/>
              <a:t>Chrome extension </a:t>
            </a:r>
            <a:r>
              <a:rPr lang="en-US" dirty="0" err="1"/>
              <a:t>NewsCheck</a:t>
            </a:r>
            <a:endParaRPr lang="el-GR" dirty="0"/>
          </a:p>
        </p:txBody>
      </p:sp>
      <p:sp>
        <p:nvSpPr>
          <p:cNvPr id="4" name="Ορθογώνιο 3"/>
          <p:cNvSpPr/>
          <p:nvPr/>
        </p:nvSpPr>
        <p:spPr>
          <a:xfrm>
            <a:off x="1825833" y="4782754"/>
            <a:ext cx="6318702" cy="253916"/>
          </a:xfrm>
          <a:prstGeom prst="rect">
            <a:avLst/>
          </a:prstGeom>
        </p:spPr>
        <p:txBody>
          <a:bodyPr wrap="square">
            <a:spAutoFit/>
          </a:bodyPr>
          <a:lstStyle/>
          <a:p>
            <a:r>
              <a:rPr lang="en-US" sz="1050" dirty="0">
                <a:hlinkClick r:id="rId2"/>
              </a:rPr>
              <a:t>https://firstdraftnews.com/launching-new-chrome-extension-newscheck/</a:t>
            </a:r>
            <a:endParaRPr lang="el-GR" sz="1050" dirty="0"/>
          </a:p>
        </p:txBody>
      </p:sp>
      <p:pic>
        <p:nvPicPr>
          <p:cNvPr id="5" name="Εικόνα 4">
            <a:extLst>
              <a:ext uri="{FF2B5EF4-FFF2-40B4-BE49-F238E27FC236}">
                <a16:creationId xmlns:a16="http://schemas.microsoft.com/office/drawing/2014/main" id="{3D1CF29A-556A-4B4A-BA9D-DD3A1A077410}"/>
              </a:ext>
            </a:extLst>
          </p:cNvPr>
          <p:cNvPicPr>
            <a:picLocks noChangeAspect="1"/>
          </p:cNvPicPr>
          <p:nvPr/>
        </p:nvPicPr>
        <p:blipFill>
          <a:blip r:embed="rId3"/>
          <a:stretch>
            <a:fillRect/>
          </a:stretch>
        </p:blipFill>
        <p:spPr>
          <a:xfrm>
            <a:off x="1385646" y="1103997"/>
            <a:ext cx="5805264" cy="3467033"/>
          </a:xfrm>
          <a:prstGeom prst="rect">
            <a:avLst/>
          </a:prstGeom>
        </p:spPr>
      </p:pic>
    </p:spTree>
    <p:extLst>
      <p:ext uri="{BB962C8B-B14F-4D97-AF65-F5344CB8AC3E}">
        <p14:creationId xmlns:p14="http://schemas.microsoft.com/office/powerpoint/2010/main" val="159234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irstdraftnews.org/wp-content/uploads/2016/12/Screen-Shot-2016-12-20-at-11.48.14-AM-1024x730.png">
            <a:extLst>
              <a:ext uri="{FF2B5EF4-FFF2-40B4-BE49-F238E27FC236}">
                <a16:creationId xmlns:a16="http://schemas.microsoft.com/office/drawing/2014/main" id="{F31D4550-60F8-4EAA-902E-CFF71988A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7397"/>
            <a:ext cx="6858000" cy="488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96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4F8FD8-5BB5-4A1F-A4B3-D6A4DC879248}"/>
              </a:ext>
            </a:extLst>
          </p:cNvPr>
          <p:cNvSpPr>
            <a:spLocks noGrp="1"/>
          </p:cNvSpPr>
          <p:nvPr>
            <p:ph type="title"/>
          </p:nvPr>
        </p:nvSpPr>
        <p:spPr>
          <a:xfrm>
            <a:off x="1493658" y="507504"/>
            <a:ext cx="6172200" cy="800100"/>
          </a:xfrm>
        </p:spPr>
        <p:txBody>
          <a:bodyPr/>
          <a:lstStyle/>
          <a:p>
            <a:r>
              <a:rPr lang="en-US" dirty="0" err="1"/>
              <a:t>InVID</a:t>
            </a:r>
            <a:r>
              <a:rPr lang="en-US" dirty="0"/>
              <a:t> - plugin</a:t>
            </a:r>
            <a:endParaRPr lang="el-GR" dirty="0"/>
          </a:p>
        </p:txBody>
      </p:sp>
      <p:sp>
        <p:nvSpPr>
          <p:cNvPr id="3" name="Θέση περιεχομένου 2">
            <a:extLst>
              <a:ext uri="{FF2B5EF4-FFF2-40B4-BE49-F238E27FC236}">
                <a16:creationId xmlns:a16="http://schemas.microsoft.com/office/drawing/2014/main" id="{3768BB9A-526A-4216-9313-5FFFBF574453}"/>
              </a:ext>
            </a:extLst>
          </p:cNvPr>
          <p:cNvSpPr>
            <a:spLocks noGrp="1"/>
          </p:cNvSpPr>
          <p:nvPr>
            <p:ph idx="1"/>
          </p:nvPr>
        </p:nvSpPr>
        <p:spPr>
          <a:xfrm>
            <a:off x="523103" y="1481734"/>
            <a:ext cx="8229600" cy="3243834"/>
          </a:xfrm>
        </p:spPr>
        <p:txBody>
          <a:bodyPr/>
          <a:lstStyle/>
          <a:p>
            <a:r>
              <a:rPr lang="en-US" dirty="0" err="1"/>
              <a:t>InVID</a:t>
            </a:r>
            <a:r>
              <a:rPr lang="en-US" dirty="0"/>
              <a:t> – </a:t>
            </a:r>
            <a:r>
              <a:rPr lang="en-US" dirty="0" err="1"/>
              <a:t>WeVerify</a:t>
            </a:r>
            <a:r>
              <a:rPr lang="en-US" dirty="0"/>
              <a:t> European Research Projects</a:t>
            </a:r>
            <a:r>
              <a:rPr lang="el-GR" dirty="0"/>
              <a:t> (</a:t>
            </a:r>
            <a:r>
              <a:rPr lang="en-US" dirty="0"/>
              <a:t>CERTH</a:t>
            </a:r>
            <a:r>
              <a:rPr lang="el-GR" dirty="0"/>
              <a:t>)</a:t>
            </a:r>
          </a:p>
          <a:p>
            <a:r>
              <a:rPr lang="en-US" dirty="0"/>
              <a:t>Development of Chrome</a:t>
            </a:r>
            <a:r>
              <a:rPr lang="el-GR" dirty="0"/>
              <a:t> </a:t>
            </a:r>
            <a:r>
              <a:rPr lang="en-US" dirty="0"/>
              <a:t>extension for verifying Video</a:t>
            </a:r>
            <a:endParaRPr lang="el-GR" dirty="0"/>
          </a:p>
        </p:txBody>
      </p:sp>
      <p:pic>
        <p:nvPicPr>
          <p:cNvPr id="3074" name="Picture 2" descr="ÎÏÎ¿ÏÎ­Î»ÎµÏÎ¼Î± ÎµÎ¹ÎºÏÎ½Î±Ï Î³Î¹Î± InVID logo">
            <a:extLst>
              <a:ext uri="{FF2B5EF4-FFF2-40B4-BE49-F238E27FC236}">
                <a16:creationId xmlns:a16="http://schemas.microsoft.com/office/drawing/2014/main" id="{11FF4267-145C-4C0E-AC65-AB44E3A605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228" y="518580"/>
            <a:ext cx="965186" cy="723889"/>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192D7942-C145-46A9-9480-CA008436AA31}"/>
              </a:ext>
            </a:extLst>
          </p:cNvPr>
          <p:cNvPicPr>
            <a:picLocks noChangeAspect="1"/>
          </p:cNvPicPr>
          <p:nvPr/>
        </p:nvPicPr>
        <p:blipFill>
          <a:blip r:embed="rId3"/>
          <a:stretch>
            <a:fillRect/>
          </a:stretch>
        </p:blipFill>
        <p:spPr>
          <a:xfrm>
            <a:off x="4564859" y="2564610"/>
            <a:ext cx="14283" cy="14281"/>
          </a:xfrm>
          <a:prstGeom prst="rect">
            <a:avLst/>
          </a:prstGeom>
        </p:spPr>
      </p:pic>
      <p:pic>
        <p:nvPicPr>
          <p:cNvPr id="7" name="Εικόνα 6">
            <a:extLst>
              <a:ext uri="{FF2B5EF4-FFF2-40B4-BE49-F238E27FC236}">
                <a16:creationId xmlns:a16="http://schemas.microsoft.com/office/drawing/2014/main" id="{B13DB520-E788-4C52-A424-D5B21E40AAF5}"/>
              </a:ext>
            </a:extLst>
          </p:cNvPr>
          <p:cNvPicPr>
            <a:picLocks noChangeAspect="1"/>
          </p:cNvPicPr>
          <p:nvPr/>
        </p:nvPicPr>
        <p:blipFill>
          <a:blip r:embed="rId3"/>
          <a:stretch>
            <a:fillRect/>
          </a:stretch>
        </p:blipFill>
        <p:spPr>
          <a:xfrm>
            <a:off x="4679159" y="2678910"/>
            <a:ext cx="14283" cy="14281"/>
          </a:xfrm>
          <a:prstGeom prst="rect">
            <a:avLst/>
          </a:prstGeom>
        </p:spPr>
      </p:pic>
      <p:pic>
        <p:nvPicPr>
          <p:cNvPr id="8" name="Εικόνα 7">
            <a:extLst>
              <a:ext uri="{FF2B5EF4-FFF2-40B4-BE49-F238E27FC236}">
                <a16:creationId xmlns:a16="http://schemas.microsoft.com/office/drawing/2014/main" id="{5CA5019D-1AA7-4DA1-8364-9418BB11237E}"/>
              </a:ext>
            </a:extLst>
          </p:cNvPr>
          <p:cNvPicPr>
            <a:picLocks noChangeAspect="1"/>
          </p:cNvPicPr>
          <p:nvPr/>
        </p:nvPicPr>
        <p:blipFill>
          <a:blip r:embed="rId3"/>
          <a:stretch>
            <a:fillRect/>
          </a:stretch>
        </p:blipFill>
        <p:spPr>
          <a:xfrm>
            <a:off x="4793459" y="2793210"/>
            <a:ext cx="14283" cy="14281"/>
          </a:xfrm>
          <a:prstGeom prst="rect">
            <a:avLst/>
          </a:prstGeom>
        </p:spPr>
      </p:pic>
      <p:pic>
        <p:nvPicPr>
          <p:cNvPr id="9" name="Εικόνα 8">
            <a:extLst>
              <a:ext uri="{FF2B5EF4-FFF2-40B4-BE49-F238E27FC236}">
                <a16:creationId xmlns:a16="http://schemas.microsoft.com/office/drawing/2014/main" id="{8D611D31-E187-4318-877D-54A99A4DC375}"/>
              </a:ext>
            </a:extLst>
          </p:cNvPr>
          <p:cNvPicPr>
            <a:picLocks noChangeAspect="1"/>
          </p:cNvPicPr>
          <p:nvPr/>
        </p:nvPicPr>
        <p:blipFill>
          <a:blip r:embed="rId4"/>
          <a:stretch>
            <a:fillRect/>
          </a:stretch>
        </p:blipFill>
        <p:spPr>
          <a:xfrm>
            <a:off x="2329577" y="2255898"/>
            <a:ext cx="4052063" cy="2279286"/>
          </a:xfrm>
          <a:prstGeom prst="rect">
            <a:avLst/>
          </a:prstGeom>
        </p:spPr>
      </p:pic>
      <p:sp>
        <p:nvSpPr>
          <p:cNvPr id="10" name="TextBox 9">
            <a:extLst>
              <a:ext uri="{FF2B5EF4-FFF2-40B4-BE49-F238E27FC236}">
                <a16:creationId xmlns:a16="http://schemas.microsoft.com/office/drawing/2014/main" id="{5679559C-71AE-40C9-AD3D-68A83186D3B5}"/>
              </a:ext>
            </a:extLst>
          </p:cNvPr>
          <p:cNvSpPr txBox="1"/>
          <p:nvPr/>
        </p:nvSpPr>
        <p:spPr>
          <a:xfrm>
            <a:off x="523103" y="4899698"/>
            <a:ext cx="8937988" cy="276999"/>
          </a:xfrm>
          <a:prstGeom prst="rect">
            <a:avLst/>
          </a:prstGeom>
          <a:noFill/>
        </p:spPr>
        <p:txBody>
          <a:bodyPr wrap="square">
            <a:spAutoFit/>
          </a:bodyPr>
          <a:lstStyle/>
          <a:p>
            <a:r>
              <a:rPr lang="en-US" sz="1200" dirty="0">
                <a:hlinkClick r:id="rId5"/>
              </a:rPr>
              <a:t>https://chrome.google.com/webstore/detail/fake-news-debunker-by-inv/mhccpoafgdgbhnjfhkcmgknndkeenfhe?hl=en</a:t>
            </a:r>
            <a:endParaRPr lang="en-US" sz="1200" dirty="0"/>
          </a:p>
        </p:txBody>
      </p:sp>
    </p:spTree>
    <p:extLst>
      <p:ext uri="{BB962C8B-B14F-4D97-AF65-F5344CB8AC3E}">
        <p14:creationId xmlns:p14="http://schemas.microsoft.com/office/powerpoint/2010/main" val="337024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5CF0DE1-2FD7-4D53-B209-8B2FD602859C}"/>
              </a:ext>
            </a:extLst>
          </p:cNvPr>
          <p:cNvSpPr>
            <a:spLocks noGrp="1"/>
          </p:cNvSpPr>
          <p:nvPr>
            <p:ph type="title"/>
          </p:nvPr>
        </p:nvSpPr>
        <p:spPr/>
        <p:txBody>
          <a:bodyPr/>
          <a:lstStyle/>
          <a:p>
            <a:r>
              <a:rPr lang="en-US" dirty="0" err="1"/>
              <a:t>Truthnest</a:t>
            </a:r>
            <a:endParaRPr lang="en-US" dirty="0"/>
          </a:p>
        </p:txBody>
      </p:sp>
      <p:sp>
        <p:nvSpPr>
          <p:cNvPr id="4" name="Θέση αριθμού διαφάνειας 3">
            <a:extLst>
              <a:ext uri="{FF2B5EF4-FFF2-40B4-BE49-F238E27FC236}">
                <a16:creationId xmlns:a16="http://schemas.microsoft.com/office/drawing/2014/main" id="{E1A7C6A5-C15D-41CB-8090-810861CB6EA6}"/>
              </a:ext>
            </a:extLst>
          </p:cNvPr>
          <p:cNvSpPr>
            <a:spLocks noGrp="1"/>
          </p:cNvSpPr>
          <p:nvPr>
            <p:ph type="sldNum" idx="12"/>
          </p:nvPr>
        </p:nvSpPr>
        <p:spPr/>
        <p:txBody>
          <a:bodyPr/>
          <a:lstStyle/>
          <a:p>
            <a:fld id="{3DF53439-851E-44AD-84B1-B6BFC3D0C743}" type="slidenum">
              <a:rPr lang="el-GR" smtClean="0"/>
              <a:t>9</a:t>
            </a:fld>
            <a:endParaRPr lang="el-GR"/>
          </a:p>
        </p:txBody>
      </p:sp>
    </p:spTree>
    <p:extLst>
      <p:ext uri="{BB962C8B-B14F-4D97-AF65-F5344CB8AC3E}">
        <p14:creationId xmlns:p14="http://schemas.microsoft.com/office/powerpoint/2010/main" val="6573278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374</Words>
  <Application>Microsoft Office PowerPoint</Application>
  <PresentationFormat>On-screen Show (16:9)</PresentationFormat>
  <Paragraphs>51</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Lato</vt:lpstr>
      <vt:lpstr>Times New Roman</vt:lpstr>
      <vt:lpstr>Arial</vt:lpstr>
      <vt:lpstr>Simple Light</vt:lpstr>
      <vt:lpstr>Finding, evaluating, and reporting scientific issues  </vt:lpstr>
      <vt:lpstr>Module content</vt:lpstr>
      <vt:lpstr>Various Verification Tools</vt:lpstr>
      <vt:lpstr>Suncalc</vt:lpstr>
      <vt:lpstr>Wolfram Alpha</vt:lpstr>
      <vt:lpstr>Chrome extension NewsCheck</vt:lpstr>
      <vt:lpstr>PowerPoint Presentation</vt:lpstr>
      <vt:lpstr>InVID - plugin</vt:lpstr>
      <vt:lpstr>Truthnest</vt:lpstr>
      <vt:lpstr>TruthNest</vt:lpstr>
      <vt:lpstr>PowerPoint Presentation</vt:lpstr>
      <vt:lpstr>PowerPoint Presentation</vt:lpstr>
      <vt:lpstr>Bot Indicator</vt:lpstr>
      <vt:lpstr>Main categories</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Veglis</dc:creator>
  <cp:lastModifiedBy>Andreas Veglis</cp:lastModifiedBy>
  <cp:revision>32</cp:revision>
  <cp:lastPrinted>2021-09-13T15:35:38Z</cp:lastPrinted>
  <dcterms:modified xsi:type="dcterms:W3CDTF">2022-04-18T08:04:07Z</dcterms:modified>
</cp:coreProperties>
</file>