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544" r:id="rId3"/>
    <p:sldId id="529" r:id="rId4"/>
    <p:sldId id="509" r:id="rId5"/>
    <p:sldId id="510" r:id="rId6"/>
    <p:sldId id="511" r:id="rId7"/>
    <p:sldId id="512" r:id="rId8"/>
    <p:sldId id="530" r:id="rId9"/>
    <p:sldId id="513" r:id="rId10"/>
    <p:sldId id="514" r:id="rId11"/>
    <p:sldId id="515" r:id="rId12"/>
    <p:sldId id="516" r:id="rId13"/>
    <p:sldId id="269" r:id="rId14"/>
  </p:sldIdLst>
  <p:sldSz cx="9144000" cy="5143500" type="screen16x9"/>
  <p:notesSz cx="7315200" cy="9601200"/>
  <p:embeddedFontLs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80" y="53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457200" y="720725"/>
            <a:ext cx="6400800" cy="3600450"/>
          </a:xfrm>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lIns="96661" tIns="48331" rIns="96661" bIns="48331"/>
          <a:lstStyle/>
          <a:p>
            <a:fld id="{C75E8EE9-24AC-4CDE-A7AB-A24149BE200A}" type="slidenum">
              <a:rPr lang="en-US" smtClean="0"/>
              <a:t>12</a:t>
            </a:fld>
            <a:endParaRPr lang="en-US"/>
          </a:p>
        </p:txBody>
      </p:sp>
    </p:spTree>
    <p:extLst>
      <p:ext uri="{BB962C8B-B14F-4D97-AF65-F5344CB8AC3E}">
        <p14:creationId xmlns:p14="http://schemas.microsoft.com/office/powerpoint/2010/main" val="169225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61" tIns="48331" rIns="96661" bIns="48331"/>
          <a:lstStyle/>
          <a:p>
            <a:fld id="{5E0C3846-8D4C-4326-8BC7-9B455A03629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5496600" y="414525"/>
            <a:ext cx="3491800" cy="1309049"/>
          </a:xfrm>
          <a:prstGeom prst="rect">
            <a:avLst/>
          </a:prstGeom>
          <a:noFill/>
          <a:ln>
            <a:noFill/>
          </a:ln>
        </p:spPr>
      </p:pic>
      <p:pic>
        <p:nvPicPr>
          <p:cNvPr id="15" name="Google Shape;15;p2"/>
          <p:cNvPicPr preferRelativeResize="0"/>
          <p:nvPr/>
        </p:nvPicPr>
        <p:blipFill>
          <a:blip r:embed="rId4">
            <a:alphaModFix/>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72" name="Google Shape;72;p12"/>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a:xfrm>
            <a:off x="467544" y="1653648"/>
            <a:ext cx="8229600" cy="3243834"/>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18/4/2022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2594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20" name="Google Shape;20;p3"/>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3" name="Google Shape;33;p5"/>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8" name="Google Shape;38;p6"/>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4" name="Google Shape;44;p7"/>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9" name="Google Shape;49;p8"/>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57" name="Google Shape;57;p9"/>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2" name="Google Shape;62;p10"/>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8" name="Google Shape;68;p11"/>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US" dirty="0"/>
              <a:t>Finding, evaluating, and reporting scientific issues  </a:t>
            </a:r>
            <a:endParaRPr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dirty="0"/>
              <a:t>techniques &amp; tools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8755" y="411510"/>
            <a:ext cx="8965245" cy="908112"/>
          </a:xfrm>
        </p:spPr>
        <p:txBody>
          <a:bodyPr>
            <a:noAutofit/>
          </a:bodyPr>
          <a:lstStyle/>
          <a:p>
            <a:r>
              <a:rPr lang="en-US" sz="2000" dirty="0"/>
              <a:t>Link the account activity to any other online account maintained by the source.</a:t>
            </a:r>
            <a:endParaRPr lang="el-GR" sz="2000" dirty="0"/>
          </a:p>
        </p:txBody>
      </p:sp>
      <p:sp>
        <p:nvSpPr>
          <p:cNvPr id="3" name="Θέση περιεχομένου 2"/>
          <p:cNvSpPr>
            <a:spLocks noGrp="1"/>
          </p:cNvSpPr>
          <p:nvPr>
            <p:ph idx="1"/>
          </p:nvPr>
        </p:nvSpPr>
        <p:spPr>
          <a:xfrm>
            <a:off x="1493658" y="1437624"/>
            <a:ext cx="6172200" cy="3459858"/>
          </a:xfrm>
        </p:spPr>
        <p:txBody>
          <a:bodyPr>
            <a:normAutofit/>
          </a:bodyPr>
          <a:lstStyle/>
          <a:p>
            <a:r>
              <a:rPr lang="en-US" sz="1400" dirty="0"/>
              <a:t>Looking for the unique video code on Twitter or Facebook - are there any linked accounts? (Each UGC track has a unique code that appears in the URL. In YouTube and Facebook, for example, the code is placed between "v =" and the next "&amp;" in the URL.)</a:t>
            </a:r>
          </a:p>
          <a:p>
            <a:r>
              <a:rPr lang="en-US" sz="1400" dirty="0"/>
              <a:t>Are there other accounts out there - a blog or a webpage - that link to the video profile or are linked to the person who posted it?</a:t>
            </a:r>
            <a:endParaRPr lang="el-GR" sz="1400" dirty="0"/>
          </a:p>
          <a:p>
            <a:r>
              <a:rPr lang="en-US" sz="1400" dirty="0"/>
              <a:t>What information does the linked accounts contain that shows the account holder's recent position, activity, credibility, preferences, or agenda?</a:t>
            </a:r>
          </a:p>
          <a:p>
            <a:r>
              <a:rPr lang="en-US" sz="1400" dirty="0"/>
              <a:t>How long have these accounts been active? How active are they?</a:t>
            </a:r>
          </a:p>
          <a:p>
            <a:r>
              <a:rPr lang="en-US" sz="1400" dirty="0"/>
              <a:t>What are the social media accounts that are linked, and what does this tell us about the person who made the post?</a:t>
            </a:r>
          </a:p>
          <a:p>
            <a:r>
              <a:rPr lang="en-US" sz="1400" dirty="0"/>
              <a:t>Can we find "who is" information about a linked website?</a:t>
            </a:r>
            <a:endParaRPr lang="el-GR" sz="1400" dirty="0"/>
          </a:p>
        </p:txBody>
      </p:sp>
    </p:spTree>
    <p:extLst>
      <p:ext uri="{BB962C8B-B14F-4D97-AF65-F5344CB8AC3E}">
        <p14:creationId xmlns:p14="http://schemas.microsoft.com/office/powerpoint/2010/main" val="207914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Video tracking</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dirty="0"/>
              <a:t>The verification of where a video was shot depends to a large extent on the evidence it presents.</a:t>
            </a:r>
          </a:p>
          <a:p>
            <a:r>
              <a:rPr lang="en-US" dirty="0"/>
              <a:t>A distinct view of a road, a building, a church, a tree line, a mountain range, a minaret or a bridge are all good benchmarks to compare with satellite imagery and terrestrial photography.</a:t>
            </a:r>
          </a:p>
          <a:p>
            <a:r>
              <a:rPr lang="en-US" dirty="0"/>
              <a:t>If the camera lens fall on a business name, this may refer to online classifieds or a local directory.</a:t>
            </a:r>
            <a:endParaRPr lang="el-GR" dirty="0"/>
          </a:p>
          <a:p>
            <a:r>
              <a:rPr lang="en-US" dirty="0"/>
              <a:t>A sign on the road could indicate the exact location.</a:t>
            </a:r>
          </a:p>
          <a:p>
            <a:r>
              <a:rPr lang="en-US" dirty="0"/>
              <a:t>Car license plates or billboards may indicate provincial details.</a:t>
            </a:r>
          </a:p>
          <a:p>
            <a:r>
              <a:rPr lang="en-US" dirty="0"/>
              <a:t>Sunlight, shadows and the approach of the time, the day of the event can also be helpful.</a:t>
            </a:r>
          </a:p>
          <a:p>
            <a:r>
              <a:rPr lang="en-US" dirty="0"/>
              <a:t>If the video contains dialogue, do the accents or dialects meet the requirements it claims to present?</a:t>
            </a:r>
            <a:endParaRPr lang="el-GR" dirty="0"/>
          </a:p>
        </p:txBody>
      </p:sp>
    </p:spTree>
    <p:extLst>
      <p:ext uri="{BB962C8B-B14F-4D97-AF65-F5344CB8AC3E}">
        <p14:creationId xmlns:p14="http://schemas.microsoft.com/office/powerpoint/2010/main" val="14537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9652" y="573528"/>
            <a:ext cx="6172200" cy="800100"/>
          </a:xfrm>
        </p:spPr>
        <p:txBody>
          <a:bodyPr/>
          <a:lstStyle/>
          <a:p>
            <a:r>
              <a:rPr lang="en-US" dirty="0"/>
              <a:t>Date Verification</a:t>
            </a:r>
            <a:endParaRPr lang="el-GR" dirty="0"/>
          </a:p>
        </p:txBody>
      </p:sp>
      <p:sp>
        <p:nvSpPr>
          <p:cNvPr id="3" name="Θέση περιεχομένου 2"/>
          <p:cNvSpPr>
            <a:spLocks noGrp="1"/>
          </p:cNvSpPr>
          <p:nvPr>
            <p:ph idx="1"/>
          </p:nvPr>
        </p:nvSpPr>
        <p:spPr>
          <a:xfrm>
            <a:off x="467513" y="1275606"/>
            <a:ext cx="3996475" cy="3618402"/>
          </a:xfrm>
        </p:spPr>
        <p:txBody>
          <a:bodyPr>
            <a:normAutofit/>
          </a:bodyPr>
          <a:lstStyle/>
          <a:p>
            <a:r>
              <a:rPr lang="en-US" sz="1500" dirty="0"/>
              <a:t>Simple in case of a planned event.</a:t>
            </a:r>
          </a:p>
          <a:p>
            <a:r>
              <a:rPr lang="en-US" sz="1500" dirty="0"/>
              <a:t>Videos of the same event are likely to exist through news reports and confirmatory images are commonly shared on Twitter, Facebook, Instagram and other social media sites.</a:t>
            </a:r>
          </a:p>
          <a:p>
            <a:r>
              <a:rPr lang="en-US" sz="1500" dirty="0"/>
              <a:t>YouTube videos are timed by Pacific Time Zone from the time the post starts.</a:t>
            </a:r>
          </a:p>
          <a:p>
            <a:r>
              <a:rPr lang="en-US" sz="1500" dirty="0"/>
              <a:t>Meteorological reports alone are not enough to verify dates, but they help (Wolfram Alpha).</a:t>
            </a:r>
            <a:endParaRPr lang="el-GR" sz="1500" dirty="0"/>
          </a:p>
          <a:p>
            <a:endParaRPr lang="el-GR" sz="1500"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567" t="8574" r="32985" b="32122"/>
          <a:stretch/>
        </p:blipFill>
        <p:spPr bwMode="auto">
          <a:xfrm>
            <a:off x="4866731" y="1275606"/>
            <a:ext cx="3589066" cy="337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15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EE11CD1-DC57-4787-8D61-D0DC788A8672}"/>
              </a:ext>
            </a:extLst>
          </p:cNvPr>
          <p:cNvPicPr>
            <a:picLocks noChangeAspect="1"/>
          </p:cNvPicPr>
          <p:nvPr/>
        </p:nvPicPr>
        <p:blipFill>
          <a:blip r:embed="rId3"/>
          <a:stretch>
            <a:fillRect/>
          </a:stretch>
        </p:blipFill>
        <p:spPr>
          <a:xfrm>
            <a:off x="5542126" y="2517744"/>
            <a:ext cx="2458874" cy="2439474"/>
          </a:xfrm>
          <a:prstGeom prst="rect">
            <a:avLst/>
          </a:prstGeom>
        </p:spPr>
      </p:pic>
      <p:sp>
        <p:nvSpPr>
          <p:cNvPr id="2" name="Title 1"/>
          <p:cNvSpPr>
            <a:spLocks noGrp="1"/>
          </p:cNvSpPr>
          <p:nvPr>
            <p:ph type="title" idx="4294967295"/>
          </p:nvPr>
        </p:nvSpPr>
        <p:spPr>
          <a:xfrm>
            <a:off x="0" y="336550"/>
            <a:ext cx="6804025" cy="573088"/>
          </a:xfrm>
        </p:spPr>
        <p:txBody>
          <a:bodyPr>
            <a:normAutofit fontScale="90000"/>
          </a:bodyPr>
          <a:lstStyle/>
          <a:p>
            <a:r>
              <a:rPr lang="en-US" dirty="0"/>
              <a:t>Thank you for your attention</a:t>
            </a:r>
          </a:p>
        </p:txBody>
      </p:sp>
      <p:sp>
        <p:nvSpPr>
          <p:cNvPr id="3" name="Text Placeholder 2"/>
          <p:cNvSpPr>
            <a:spLocks noGrp="1"/>
          </p:cNvSpPr>
          <p:nvPr>
            <p:ph idx="4294967295"/>
          </p:nvPr>
        </p:nvSpPr>
        <p:spPr>
          <a:xfrm>
            <a:off x="0" y="1235075"/>
            <a:ext cx="4481513" cy="3222625"/>
          </a:xfrm>
        </p:spPr>
        <p:txBody>
          <a:bodyPr>
            <a:normAutofit/>
          </a:bodyPr>
          <a:lstStyle/>
          <a:p>
            <a:pPr marL="0" indent="0">
              <a:buNone/>
            </a:pPr>
            <a:r>
              <a:rPr lang="pt-BR" sz="1200" dirty="0"/>
              <a:t>Andreas Veglis</a:t>
            </a:r>
          </a:p>
          <a:p>
            <a:r>
              <a:rPr lang="pt-BR" sz="1200" dirty="0"/>
              <a:t>E-mail: veglis@jour.auth.gr</a:t>
            </a:r>
          </a:p>
          <a:p>
            <a:r>
              <a:rPr lang="pt-BR" sz="1200" dirty="0"/>
              <a:t>Webpage: http://veglis.webpages.auth.gr</a:t>
            </a:r>
          </a:p>
          <a:p>
            <a:r>
              <a:rPr lang="pt-BR" sz="1200" dirty="0"/>
              <a:t>https://auth.academia.edu/AndreasVeglis</a:t>
            </a:r>
          </a:p>
          <a:p>
            <a:r>
              <a:rPr lang="pt-BR" sz="1200" dirty="0"/>
              <a:t>https://www.linkedin.com/in/veglis/</a:t>
            </a:r>
          </a:p>
          <a:p>
            <a:r>
              <a:rPr lang="en-US" sz="1200" dirty="0"/>
              <a:t>https://scholar.google.gr/citations?user=Q2MCvhoAAAAJ</a:t>
            </a:r>
          </a:p>
          <a:p>
            <a:r>
              <a:rPr lang="pt-BR" sz="1200" dirty="0"/>
              <a:t>https://publons.com/researcher/1654694/andreas-veglis/</a:t>
            </a:r>
          </a:p>
          <a:p>
            <a:r>
              <a:rPr lang="pt-BR" sz="1200" dirty="0"/>
              <a:t>Twitter: @veglis</a:t>
            </a:r>
            <a:endParaRPr lang="en-US" sz="12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132" y="551249"/>
            <a:ext cx="1674186" cy="16407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AB133-04B3-4D6A-92BD-E782E6211A68}"/>
              </a:ext>
            </a:extLst>
          </p:cNvPr>
          <p:cNvSpPr>
            <a:spLocks noGrp="1"/>
          </p:cNvSpPr>
          <p:nvPr>
            <p:ph type="title"/>
          </p:nvPr>
        </p:nvSpPr>
        <p:spPr/>
        <p:txBody>
          <a:bodyPr/>
          <a:lstStyle/>
          <a:p>
            <a:r>
              <a:rPr lang="en-US" dirty="0"/>
              <a:t>Module content</a:t>
            </a:r>
          </a:p>
        </p:txBody>
      </p:sp>
      <p:sp>
        <p:nvSpPr>
          <p:cNvPr id="5" name="Content Placeholder 4">
            <a:extLst>
              <a:ext uri="{FF2B5EF4-FFF2-40B4-BE49-F238E27FC236}">
                <a16:creationId xmlns:a16="http://schemas.microsoft.com/office/drawing/2014/main" id="{AA4CBEFC-AE1D-4BC3-B461-38C7F1393045}"/>
              </a:ext>
            </a:extLst>
          </p:cNvPr>
          <p:cNvSpPr>
            <a:spLocks noGrp="1"/>
          </p:cNvSpPr>
          <p:nvPr>
            <p:ph idx="1"/>
          </p:nvPr>
        </p:nvSpPr>
        <p:spPr/>
        <p:txBody>
          <a:bodyPr/>
          <a:lstStyle/>
          <a:p>
            <a:r>
              <a:rPr lang="en-US" dirty="0"/>
              <a:t>Finding Content</a:t>
            </a:r>
          </a:p>
          <a:p>
            <a:r>
              <a:rPr lang="en-US" dirty="0"/>
              <a:t>Evaluating Content</a:t>
            </a:r>
          </a:p>
          <a:p>
            <a:r>
              <a:rPr lang="en-US" dirty="0"/>
              <a:t>Image Verification</a:t>
            </a:r>
          </a:p>
          <a:p>
            <a:r>
              <a:rPr lang="en-US" dirty="0"/>
              <a:t>Video Verification</a:t>
            </a:r>
          </a:p>
          <a:p>
            <a:r>
              <a:rPr lang="en-US" dirty="0"/>
              <a:t>Various Verification Tools</a:t>
            </a:r>
          </a:p>
          <a:p>
            <a:r>
              <a:rPr lang="en-US" dirty="0" err="1"/>
              <a:t>Truthnest</a:t>
            </a:r>
            <a:endParaRPr lang="en-US" dirty="0"/>
          </a:p>
        </p:txBody>
      </p:sp>
      <p:sp>
        <p:nvSpPr>
          <p:cNvPr id="3" name="Slide Number Placeholder 2">
            <a:extLst>
              <a:ext uri="{FF2B5EF4-FFF2-40B4-BE49-F238E27FC236}">
                <a16:creationId xmlns:a16="http://schemas.microsoft.com/office/drawing/2014/main" id="{B76B38CB-9DC7-40E2-9241-684E93FB34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 smtClean="0"/>
              <a:t>2</a:t>
            </a:fld>
            <a:endParaRPr lang="de"/>
          </a:p>
        </p:txBody>
      </p:sp>
    </p:spTree>
    <p:extLst>
      <p:ext uri="{BB962C8B-B14F-4D97-AF65-F5344CB8AC3E}">
        <p14:creationId xmlns:p14="http://schemas.microsoft.com/office/powerpoint/2010/main" val="231967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a:t>Video Verification</a:t>
            </a:r>
            <a:endParaRPr lang="el-GR" dirty="0"/>
          </a:p>
        </p:txBody>
      </p:sp>
    </p:spTree>
    <p:extLst>
      <p:ext uri="{BB962C8B-B14F-4D97-AF65-F5344CB8AC3E}">
        <p14:creationId xmlns:p14="http://schemas.microsoft.com/office/powerpoint/2010/main" val="268194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Video Verification</a:t>
            </a:r>
            <a:endParaRPr lang="el-GR" dirty="0"/>
          </a:p>
        </p:txBody>
      </p:sp>
      <p:sp>
        <p:nvSpPr>
          <p:cNvPr id="3" name="Θέση περιεχομένου 2"/>
          <p:cNvSpPr>
            <a:spLocks noGrp="1"/>
          </p:cNvSpPr>
          <p:nvPr>
            <p:ph idx="1"/>
          </p:nvPr>
        </p:nvSpPr>
        <p:spPr/>
        <p:txBody>
          <a:bodyPr/>
          <a:lstStyle/>
          <a:p>
            <a:r>
              <a:rPr lang="en-US" dirty="0"/>
              <a:t>Significant availability of devices that can capture videos.</a:t>
            </a:r>
          </a:p>
          <a:p>
            <a:r>
              <a:rPr lang="en-US" dirty="0"/>
              <a:t>Collect User Generated Content (UGC) verify it, secure license - publish.</a:t>
            </a:r>
            <a:endParaRPr lang="el-GR" dirty="0"/>
          </a:p>
        </p:txBody>
      </p:sp>
    </p:spTree>
    <p:extLst>
      <p:ext uri="{BB962C8B-B14F-4D97-AF65-F5344CB8AC3E}">
        <p14:creationId xmlns:p14="http://schemas.microsoft.com/office/powerpoint/2010/main" val="64590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a:t>Problems with video verification</a:t>
            </a:r>
            <a:endParaRPr lang="el-GR" dirty="0"/>
          </a:p>
        </p:txBody>
      </p:sp>
      <p:sp>
        <p:nvSpPr>
          <p:cNvPr id="3" name="Θέση περιεχομένου 2"/>
          <p:cNvSpPr>
            <a:spLocks noGrp="1"/>
          </p:cNvSpPr>
          <p:nvPr>
            <p:ph idx="1"/>
          </p:nvPr>
        </p:nvSpPr>
        <p:spPr/>
        <p:txBody>
          <a:bodyPr/>
          <a:lstStyle/>
          <a:p>
            <a:r>
              <a:rPr lang="en-US" dirty="0"/>
              <a:t>Unknown source</a:t>
            </a:r>
          </a:p>
          <a:p>
            <a:r>
              <a:rPr lang="en-US" dirty="0"/>
              <a:t>Difficult to find the original video file</a:t>
            </a:r>
          </a:p>
          <a:p>
            <a:r>
              <a:rPr lang="en-US" dirty="0"/>
              <a:t>Segmentation</a:t>
            </a:r>
          </a:p>
          <a:p>
            <a:r>
              <a:rPr lang="en-US" dirty="0"/>
              <a:t>Correction</a:t>
            </a:r>
          </a:p>
          <a:p>
            <a:r>
              <a:rPr lang="en-US" dirty="0"/>
              <a:t>Deletion of original video metadata</a:t>
            </a:r>
            <a:endParaRPr lang="el-GR" dirty="0"/>
          </a:p>
        </p:txBody>
      </p:sp>
    </p:spTree>
    <p:extLst>
      <p:ext uri="{BB962C8B-B14F-4D97-AF65-F5344CB8AC3E}">
        <p14:creationId xmlns:p14="http://schemas.microsoft.com/office/powerpoint/2010/main" val="113897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4001" y="408695"/>
            <a:ext cx="6172200" cy="800100"/>
          </a:xfrm>
        </p:spPr>
        <p:txBody>
          <a:bodyPr/>
          <a:lstStyle/>
          <a:p>
            <a:r>
              <a:rPr lang="en-US" dirty="0"/>
              <a:t>Video source</a:t>
            </a:r>
            <a:endParaRPr lang="el-GR" dirty="0"/>
          </a:p>
        </p:txBody>
      </p:sp>
      <p:sp>
        <p:nvSpPr>
          <p:cNvPr id="3" name="Θέση περιεχομένου 2"/>
          <p:cNvSpPr>
            <a:spLocks noGrp="1"/>
          </p:cNvSpPr>
          <p:nvPr>
            <p:ph idx="1"/>
          </p:nvPr>
        </p:nvSpPr>
        <p:spPr>
          <a:xfrm>
            <a:off x="397505" y="1208795"/>
            <a:ext cx="6172200" cy="1890210"/>
          </a:xfrm>
        </p:spPr>
        <p:txBody>
          <a:bodyPr/>
          <a:lstStyle/>
          <a:p>
            <a:r>
              <a:rPr lang="en-US" dirty="0"/>
              <a:t>The video does not always belong to the user who posted it.</a:t>
            </a:r>
          </a:p>
          <a:p>
            <a:r>
              <a:rPr lang="en-US" dirty="0"/>
              <a:t>Description, tag, comment on the video.</a:t>
            </a:r>
          </a:p>
          <a:p>
            <a:r>
              <a:rPr lang="en-US" dirty="0"/>
              <a:t>Foreign language </a:t>
            </a:r>
            <a:r>
              <a:rPr lang="en-US" dirty="0">
                <a:sym typeface="Wingdings" panose="05000000000000000000" pitchFamily="2" charset="2"/>
              </a:rPr>
              <a:t> </a:t>
            </a:r>
            <a:r>
              <a:rPr lang="en-US" dirty="0"/>
              <a:t>Google Translate</a:t>
            </a:r>
          </a:p>
          <a:p>
            <a:r>
              <a:rPr lang="en-US" dirty="0"/>
              <a:t>Search using filters</a:t>
            </a:r>
            <a:endParaRPr lang="el-GR" dirty="0"/>
          </a:p>
        </p:txBody>
      </p:sp>
      <p:pic>
        <p:nvPicPr>
          <p:cNvPr id="5" name="Picture 4">
            <a:extLst>
              <a:ext uri="{FF2B5EF4-FFF2-40B4-BE49-F238E27FC236}">
                <a16:creationId xmlns:a16="http://schemas.microsoft.com/office/drawing/2014/main" id="{48C02905-63D6-497B-A6A8-A62ECB8F0789}"/>
              </a:ext>
            </a:extLst>
          </p:cNvPr>
          <p:cNvPicPr>
            <a:picLocks noChangeAspect="1"/>
          </p:cNvPicPr>
          <p:nvPr/>
        </p:nvPicPr>
        <p:blipFill rotWithShape="1">
          <a:blip r:embed="rId2"/>
          <a:srcRect l="17681" t="18065" r="10107" b="25591"/>
          <a:stretch/>
        </p:blipFill>
        <p:spPr>
          <a:xfrm>
            <a:off x="3775587" y="2661124"/>
            <a:ext cx="5016217" cy="2315752"/>
          </a:xfrm>
          <a:prstGeom prst="rect">
            <a:avLst/>
          </a:prstGeom>
        </p:spPr>
      </p:pic>
    </p:spTree>
    <p:extLst>
      <p:ext uri="{BB962C8B-B14F-4D97-AF65-F5344CB8AC3E}">
        <p14:creationId xmlns:p14="http://schemas.microsoft.com/office/powerpoint/2010/main" val="262580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2519" y="735546"/>
            <a:ext cx="7748337" cy="800100"/>
          </a:xfrm>
        </p:spPr>
        <p:txBody>
          <a:bodyPr>
            <a:normAutofit fontScale="90000"/>
          </a:bodyPr>
          <a:lstStyle/>
          <a:p>
            <a:r>
              <a:rPr lang="en-US" dirty="0"/>
              <a:t>Method for locating an older version of the video</a:t>
            </a:r>
            <a:endParaRPr lang="el-GR" dirty="0"/>
          </a:p>
        </p:txBody>
      </p:sp>
      <p:sp>
        <p:nvSpPr>
          <p:cNvPr id="3" name="Θέση περιεχομένου 2"/>
          <p:cNvSpPr>
            <a:spLocks noGrp="1"/>
          </p:cNvSpPr>
          <p:nvPr>
            <p:ph idx="1"/>
          </p:nvPr>
        </p:nvSpPr>
        <p:spPr>
          <a:xfrm>
            <a:off x="1493658" y="1815666"/>
            <a:ext cx="6172200" cy="2646294"/>
          </a:xfrm>
        </p:spPr>
        <p:txBody>
          <a:bodyPr>
            <a:normAutofit/>
          </a:bodyPr>
          <a:lstStyle/>
          <a:p>
            <a:r>
              <a:rPr lang="en-US" sz="1600" dirty="0"/>
              <a:t>Search for the video icon (thumbnail) using Google Image Search or </a:t>
            </a:r>
            <a:r>
              <a:rPr lang="en-US" sz="1600" dirty="0" err="1"/>
              <a:t>TinEye</a:t>
            </a:r>
            <a:endParaRPr lang="en-US" sz="1600" dirty="0"/>
          </a:p>
          <a:p>
            <a:r>
              <a:rPr lang="en-US" sz="1600" dirty="0"/>
              <a:t>Determine the first time the video and image icons published on the Internet.</a:t>
            </a:r>
          </a:p>
          <a:p>
            <a:r>
              <a:rPr lang="en-US" sz="1600" dirty="0"/>
              <a:t>Results depend on many factors (image quality, strong video contrast - a discreet color scheme helps).</a:t>
            </a:r>
            <a:endParaRPr lang="el-GR" sz="1600" dirty="0"/>
          </a:p>
        </p:txBody>
      </p:sp>
    </p:spTree>
    <p:extLst>
      <p:ext uri="{BB962C8B-B14F-4D97-AF65-F5344CB8AC3E}">
        <p14:creationId xmlns:p14="http://schemas.microsoft.com/office/powerpoint/2010/main" val="322900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85646" y="411510"/>
            <a:ext cx="6172200" cy="800100"/>
          </a:xfrm>
        </p:spPr>
        <p:txBody>
          <a:bodyPr/>
          <a:lstStyle/>
          <a:p>
            <a:r>
              <a:rPr lang="en-US" dirty="0"/>
              <a:t>Source verification</a:t>
            </a:r>
            <a:r>
              <a:rPr lang="el-GR" dirty="0"/>
              <a:t> (1/2)</a:t>
            </a:r>
          </a:p>
        </p:txBody>
      </p:sp>
      <p:sp>
        <p:nvSpPr>
          <p:cNvPr id="3" name="Θέση περιεχομένου 2"/>
          <p:cNvSpPr>
            <a:spLocks noGrp="1"/>
          </p:cNvSpPr>
          <p:nvPr>
            <p:ph idx="1"/>
          </p:nvPr>
        </p:nvSpPr>
        <p:spPr>
          <a:xfrm>
            <a:off x="1277634" y="1113588"/>
            <a:ext cx="6642738" cy="3675882"/>
          </a:xfrm>
        </p:spPr>
        <p:txBody>
          <a:bodyPr>
            <a:noAutofit/>
          </a:bodyPr>
          <a:lstStyle/>
          <a:p>
            <a:pPr marL="114300" indent="0">
              <a:buNone/>
            </a:pPr>
            <a:r>
              <a:rPr lang="en-US" sz="1400" dirty="0"/>
              <a:t>Check the user who made the post:</a:t>
            </a:r>
            <a:endParaRPr lang="el-GR" sz="1400" dirty="0"/>
          </a:p>
          <a:p>
            <a:pPr marL="114300" indent="0">
              <a:buNone/>
            </a:pPr>
            <a:endParaRPr lang="en-US" sz="1400" dirty="0"/>
          </a:p>
          <a:p>
            <a:r>
              <a:rPr lang="en-US" sz="1400" dirty="0"/>
              <a:t>Are we familiar with this account? Was the account holder's content and reports history reliable in the past?</a:t>
            </a:r>
          </a:p>
          <a:p>
            <a:r>
              <a:rPr lang="en-US" sz="1400" dirty="0"/>
              <a:t>Where is this account registered?</a:t>
            </a:r>
          </a:p>
          <a:p>
            <a:r>
              <a:rPr lang="en-US" sz="1400" dirty="0"/>
              <a:t>Where is the basis of who made the post, judging by the history of the account?</a:t>
            </a:r>
          </a:p>
          <a:p>
            <a:r>
              <a:rPr lang="en-US" sz="1400" dirty="0"/>
              <a:t>Are the video descriptions consistent and, above all, from a specific location? Do the videos have a date?</a:t>
            </a:r>
          </a:p>
          <a:p>
            <a:r>
              <a:rPr lang="en-US" sz="1400" dirty="0"/>
              <a:t>If the videos in the account use a logo, is that logo consistent across all videos? Does it match the avatar on your YouTube or Vimeo account?</a:t>
            </a:r>
            <a:endParaRPr lang="el-GR" sz="1400" dirty="0"/>
          </a:p>
        </p:txBody>
      </p:sp>
    </p:spTree>
    <p:extLst>
      <p:ext uri="{BB962C8B-B14F-4D97-AF65-F5344CB8AC3E}">
        <p14:creationId xmlns:p14="http://schemas.microsoft.com/office/powerpoint/2010/main" val="406287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85646" y="411510"/>
            <a:ext cx="6172200" cy="800100"/>
          </a:xfrm>
        </p:spPr>
        <p:txBody>
          <a:bodyPr/>
          <a:lstStyle/>
          <a:p>
            <a:r>
              <a:rPr lang="en-US" dirty="0"/>
              <a:t>Source verification</a:t>
            </a:r>
            <a:r>
              <a:rPr lang="el-GR" dirty="0"/>
              <a:t> (2/2)</a:t>
            </a:r>
          </a:p>
        </p:txBody>
      </p:sp>
      <p:sp>
        <p:nvSpPr>
          <p:cNvPr id="3" name="Θέση περιεχομένου 2"/>
          <p:cNvSpPr>
            <a:spLocks noGrp="1"/>
          </p:cNvSpPr>
          <p:nvPr>
            <p:ph idx="1"/>
          </p:nvPr>
        </p:nvSpPr>
        <p:spPr>
          <a:xfrm>
            <a:off x="1277634" y="1113588"/>
            <a:ext cx="6642738" cy="3675882"/>
          </a:xfrm>
        </p:spPr>
        <p:txBody>
          <a:bodyPr>
            <a:noAutofit/>
          </a:bodyPr>
          <a:lstStyle/>
          <a:p>
            <a:pPr marL="114300" indent="0">
              <a:buNone/>
            </a:pPr>
            <a:r>
              <a:rPr lang="en-US" sz="1200" dirty="0"/>
              <a:t>Check the user who made the post:</a:t>
            </a:r>
          </a:p>
          <a:p>
            <a:pPr marL="114300" indent="0">
              <a:buNone/>
            </a:pPr>
            <a:endParaRPr lang="el-GR" sz="1200" dirty="0"/>
          </a:p>
          <a:p>
            <a:r>
              <a:rPr lang="en-US" sz="1200" dirty="0"/>
              <a:t>Does the poster "remove" videos from news organizations and other YouTube accounts or post user-generated content?</a:t>
            </a:r>
          </a:p>
          <a:p>
            <a:r>
              <a:rPr lang="en-US" sz="1200" dirty="0"/>
              <a:t>Does the poster write in slang or in a dialect that is recognizable in the narration of the video?</a:t>
            </a:r>
            <a:endParaRPr lang="el-GR" sz="1200" dirty="0"/>
          </a:p>
          <a:p>
            <a:r>
              <a:rPr lang="en-US" sz="1200" dirty="0"/>
              <a:t>Are the videos in this account of consistent quality?</a:t>
            </a:r>
          </a:p>
          <a:p>
            <a:r>
              <a:rPr lang="en-US" sz="1200" dirty="0"/>
              <a:t>Do video descriptions have file extensions such as .AVI or .MP4 in the video title? This may indicate that the video was uploaded directly from a device.</a:t>
            </a:r>
          </a:p>
          <a:p>
            <a:r>
              <a:rPr lang="en-US" sz="1200" dirty="0"/>
              <a:t>Does the description of a YouTube video say: "Posted via YouTube Capture"? This may be indicative of the fact that the video was shot from a smartphone.</a:t>
            </a:r>
            <a:endParaRPr lang="el-GR" sz="1200" dirty="0"/>
          </a:p>
        </p:txBody>
      </p:sp>
    </p:spTree>
    <p:extLst>
      <p:ext uri="{BB962C8B-B14F-4D97-AF65-F5344CB8AC3E}">
        <p14:creationId xmlns:p14="http://schemas.microsoft.com/office/powerpoint/2010/main" val="265467102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859</Words>
  <Application>Microsoft Office PowerPoint</Application>
  <PresentationFormat>On-screen Show (16:9)</PresentationFormat>
  <Paragraphs>76</Paragraphs>
  <Slides>13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Lato</vt:lpstr>
      <vt:lpstr>Arial</vt:lpstr>
      <vt:lpstr>Simple Light</vt:lpstr>
      <vt:lpstr>Finding, evaluating, and reporting scientific issues  </vt:lpstr>
      <vt:lpstr>Module content</vt:lpstr>
      <vt:lpstr>Video Verification</vt:lpstr>
      <vt:lpstr>Video Verification</vt:lpstr>
      <vt:lpstr>Problems with video verification</vt:lpstr>
      <vt:lpstr>Video source</vt:lpstr>
      <vt:lpstr>Method for locating an older version of the video</vt:lpstr>
      <vt:lpstr>Source verification (1/2)</vt:lpstr>
      <vt:lpstr>Source verification (2/2)</vt:lpstr>
      <vt:lpstr>Link the account activity to any other online account maintained by the source.</vt:lpstr>
      <vt:lpstr>Video tracking</vt:lpstr>
      <vt:lpstr>Date Verification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 Veglis</dc:creator>
  <cp:lastModifiedBy>Andreas Veglis</cp:lastModifiedBy>
  <cp:revision>31</cp:revision>
  <cp:lastPrinted>2021-09-13T15:35:38Z</cp:lastPrinted>
  <dcterms:modified xsi:type="dcterms:W3CDTF">2022-04-18T08:46:39Z</dcterms:modified>
</cp:coreProperties>
</file>