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544" r:id="rId3"/>
    <p:sldId id="546" r:id="rId4"/>
    <p:sldId id="495" r:id="rId5"/>
    <p:sldId id="496" r:id="rId6"/>
    <p:sldId id="497" r:id="rId7"/>
    <p:sldId id="498" r:id="rId8"/>
    <p:sldId id="499" r:id="rId9"/>
    <p:sldId id="500" r:id="rId10"/>
    <p:sldId id="501" r:id="rId11"/>
    <p:sldId id="269" r:id="rId12"/>
  </p:sldIdLst>
  <p:sldSz cx="9144000" cy="5143500" type="screen16x9"/>
  <p:notesSz cx="7315200" cy="9601200"/>
  <p:embeddedFontLst>
    <p:embeddedFont>
      <p:font typeface="Lato" panose="020F050202020403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80" y="53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fld id="{5E0C3846-8D4C-4326-8BC7-9B455A03629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a:xfrm>
            <a:off x="467544" y="1653648"/>
            <a:ext cx="8229600" cy="324383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18/4/2022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594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dirty="0"/>
              <a:t>Finding, evaluating, and reporting scientific issues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dirty="0"/>
              <a:t>techniques &amp; tools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verification process</a:t>
            </a:r>
            <a:endParaRPr lang="el-GR" dirty="0"/>
          </a:p>
        </p:txBody>
      </p:sp>
      <p:sp>
        <p:nvSpPr>
          <p:cNvPr id="3" name="Θέση περιεχομένου 2"/>
          <p:cNvSpPr>
            <a:spLocks noGrp="1"/>
          </p:cNvSpPr>
          <p:nvPr>
            <p:ph idx="1"/>
          </p:nvPr>
        </p:nvSpPr>
        <p:spPr/>
        <p:txBody>
          <a:bodyPr/>
          <a:lstStyle/>
          <a:p>
            <a:r>
              <a:rPr lang="en-US" dirty="0"/>
              <a:t>The result of the process not a yes or no.</a:t>
            </a:r>
          </a:p>
          <a:p>
            <a:r>
              <a:rPr lang="en-US" dirty="0"/>
              <a:t>In many cases we do not get a clear answer.</a:t>
            </a:r>
          </a:p>
          <a:p>
            <a:r>
              <a:rPr lang="en-US" dirty="0"/>
              <a:t>It is important for the media to clearly state which part of the material they publish is verified.</a:t>
            </a:r>
            <a:endParaRPr lang="el-GR" dirty="0"/>
          </a:p>
        </p:txBody>
      </p:sp>
    </p:spTree>
    <p:extLst>
      <p:ext uri="{BB962C8B-B14F-4D97-AF65-F5344CB8AC3E}">
        <p14:creationId xmlns:p14="http://schemas.microsoft.com/office/powerpoint/2010/main" val="245629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E11CD1-DC57-4787-8D61-D0DC788A8672}"/>
              </a:ext>
            </a:extLst>
          </p:cNvPr>
          <p:cNvPicPr>
            <a:picLocks noChangeAspect="1"/>
          </p:cNvPicPr>
          <p:nvPr/>
        </p:nvPicPr>
        <p:blipFill>
          <a:blip r:embed="rId3"/>
          <a:stretch>
            <a:fillRect/>
          </a:stretch>
        </p:blipFill>
        <p:spPr>
          <a:xfrm>
            <a:off x="5542126" y="2517744"/>
            <a:ext cx="2458874" cy="2439474"/>
          </a:xfrm>
          <a:prstGeom prst="rect">
            <a:avLst/>
          </a:prstGeom>
        </p:spPr>
      </p:pic>
      <p:sp>
        <p:nvSpPr>
          <p:cNvPr id="2" name="Title 1"/>
          <p:cNvSpPr>
            <a:spLocks noGrp="1"/>
          </p:cNvSpPr>
          <p:nvPr>
            <p:ph type="title" idx="4294967295"/>
          </p:nvPr>
        </p:nvSpPr>
        <p:spPr>
          <a:xfrm>
            <a:off x="0" y="336550"/>
            <a:ext cx="6804025" cy="573088"/>
          </a:xfrm>
        </p:spPr>
        <p:txBody>
          <a:bodyPr>
            <a:normAutofit fontScale="90000"/>
          </a:bodyPr>
          <a:lstStyle/>
          <a:p>
            <a:r>
              <a:rPr lang="en-US" dirty="0"/>
              <a:t>Thank you for your attention</a:t>
            </a:r>
          </a:p>
        </p:txBody>
      </p:sp>
      <p:sp>
        <p:nvSpPr>
          <p:cNvPr id="3" name="Text Placeholder 2"/>
          <p:cNvSpPr>
            <a:spLocks noGrp="1"/>
          </p:cNvSpPr>
          <p:nvPr>
            <p:ph idx="4294967295"/>
          </p:nvPr>
        </p:nvSpPr>
        <p:spPr>
          <a:xfrm>
            <a:off x="0" y="1235075"/>
            <a:ext cx="4481513" cy="3222625"/>
          </a:xfrm>
        </p:spPr>
        <p:txBody>
          <a:bodyPr>
            <a:normAutofit/>
          </a:bodyPr>
          <a:lstStyle/>
          <a:p>
            <a:pPr marL="0" indent="0">
              <a:buNone/>
            </a:pPr>
            <a:r>
              <a:rPr lang="pt-BR" sz="1200" dirty="0"/>
              <a:t>Andreas Veglis</a:t>
            </a:r>
          </a:p>
          <a:p>
            <a:r>
              <a:rPr lang="pt-BR" sz="1200" dirty="0"/>
              <a:t>E-mail: veglis@jour.auth.gr</a:t>
            </a:r>
          </a:p>
          <a:p>
            <a:r>
              <a:rPr lang="pt-BR" sz="1200" dirty="0"/>
              <a:t>Webpage: http://veglis.webpages.auth.gr</a:t>
            </a:r>
          </a:p>
          <a:p>
            <a:r>
              <a:rPr lang="pt-BR" sz="1200" dirty="0"/>
              <a:t>https://auth.academia.edu/AndreasVeglis</a:t>
            </a:r>
          </a:p>
          <a:p>
            <a:r>
              <a:rPr lang="pt-BR" sz="1200" dirty="0"/>
              <a:t>https://www.linkedin.com/in/veglis/</a:t>
            </a:r>
          </a:p>
          <a:p>
            <a:r>
              <a:rPr lang="en-US" sz="1200" dirty="0"/>
              <a:t>https://scholar.google.gr/citations?user=Q2MCvhoAAAAJ</a:t>
            </a:r>
          </a:p>
          <a:p>
            <a:r>
              <a:rPr lang="pt-BR" sz="1200" dirty="0"/>
              <a:t>https://publons.com/researcher/1654694/andreas-veglis/</a:t>
            </a:r>
          </a:p>
          <a:p>
            <a:r>
              <a:rPr lang="pt-BR" sz="1200" dirty="0"/>
              <a:t>Twitter: @veglis</a:t>
            </a:r>
            <a:endParaRPr lang="en-US"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551249"/>
            <a:ext cx="1674186" cy="1640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content</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Finding Content</a:t>
            </a:r>
          </a:p>
          <a:p>
            <a:r>
              <a:rPr lang="en-US" dirty="0"/>
              <a:t>Evaluating Content</a:t>
            </a:r>
          </a:p>
          <a:p>
            <a:r>
              <a:rPr lang="en-US" dirty="0"/>
              <a:t>Image Verification</a:t>
            </a:r>
          </a:p>
          <a:p>
            <a:r>
              <a:rPr lang="en-US" dirty="0"/>
              <a:t>Video Verification</a:t>
            </a:r>
          </a:p>
          <a:p>
            <a:r>
              <a:rPr lang="en-US" dirty="0"/>
              <a:t>Various Verification Tools</a:t>
            </a:r>
          </a:p>
          <a:p>
            <a:r>
              <a:rPr lang="en-US" dirty="0" err="1"/>
              <a:t>Truthnest</a:t>
            </a:r>
            <a:endParaRPr lang="en-US" dirty="0"/>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spTree>
    <p:extLst>
      <p:ext uri="{BB962C8B-B14F-4D97-AF65-F5344CB8AC3E}">
        <p14:creationId xmlns:p14="http://schemas.microsoft.com/office/powerpoint/2010/main" val="231967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F8F6B-378F-48AE-810E-C3C4E69E79FB}"/>
              </a:ext>
            </a:extLst>
          </p:cNvPr>
          <p:cNvSpPr>
            <a:spLocks noGrp="1"/>
          </p:cNvSpPr>
          <p:nvPr>
            <p:ph type="title"/>
          </p:nvPr>
        </p:nvSpPr>
        <p:spPr/>
        <p:txBody>
          <a:bodyPr/>
          <a:lstStyle/>
          <a:p>
            <a:r>
              <a:rPr lang="en-US" dirty="0"/>
              <a:t>Evaluating Content</a:t>
            </a:r>
          </a:p>
        </p:txBody>
      </p:sp>
      <p:sp>
        <p:nvSpPr>
          <p:cNvPr id="4" name="Slide Number Placeholder 3">
            <a:extLst>
              <a:ext uri="{FF2B5EF4-FFF2-40B4-BE49-F238E27FC236}">
                <a16:creationId xmlns:a16="http://schemas.microsoft.com/office/drawing/2014/main" id="{49DE1E62-81EE-41DC-B6C9-D73DDB6DF56D}"/>
              </a:ext>
            </a:extLst>
          </p:cNvPr>
          <p:cNvSpPr>
            <a:spLocks noGrp="1"/>
          </p:cNvSpPr>
          <p:nvPr>
            <p:ph type="sldNum" idx="12"/>
          </p:nvPr>
        </p:nvSpPr>
        <p:spPr/>
        <p:txBody>
          <a:bodyPr/>
          <a:lstStyle/>
          <a:p>
            <a:fld id="{3DF53439-851E-44AD-84B1-B6BFC3D0C743}" type="slidenum">
              <a:rPr lang="el-GR" smtClean="0"/>
              <a:t>3</a:t>
            </a:fld>
            <a:endParaRPr lang="el-GR"/>
          </a:p>
        </p:txBody>
      </p:sp>
    </p:spTree>
    <p:extLst>
      <p:ext uri="{BB962C8B-B14F-4D97-AF65-F5344CB8AC3E}">
        <p14:creationId xmlns:p14="http://schemas.microsoft.com/office/powerpoint/2010/main" val="422182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573528"/>
            <a:ext cx="6172200" cy="800100"/>
          </a:xfrm>
        </p:spPr>
        <p:txBody>
          <a:bodyPr/>
          <a:lstStyle/>
          <a:p>
            <a:r>
              <a:rPr lang="en-US" dirty="0"/>
              <a:t>The importance of verification</a:t>
            </a:r>
            <a:endParaRPr lang="el-GR" dirty="0"/>
          </a:p>
        </p:txBody>
      </p:sp>
      <p:sp>
        <p:nvSpPr>
          <p:cNvPr id="3" name="Θέση περιεχομένου 2"/>
          <p:cNvSpPr>
            <a:spLocks noGrp="1"/>
          </p:cNvSpPr>
          <p:nvPr>
            <p:ph idx="1"/>
          </p:nvPr>
        </p:nvSpPr>
        <p:spPr>
          <a:xfrm>
            <a:off x="935823" y="1686503"/>
            <a:ext cx="3024336" cy="2160240"/>
          </a:xfrm>
        </p:spPr>
        <p:txBody>
          <a:bodyPr>
            <a:normAutofit/>
          </a:bodyPr>
          <a:lstStyle/>
          <a:p>
            <a:r>
              <a:rPr lang="en-US" sz="1400" dirty="0"/>
              <a:t>Deliberate posting of falsified or false information.</a:t>
            </a:r>
          </a:p>
          <a:p>
            <a:r>
              <a:rPr lang="en-US" sz="1400" dirty="0"/>
              <a:t>Unintentional errors (</a:t>
            </a:r>
            <a:r>
              <a:rPr lang="en-US" sz="1400" dirty="0" err="1"/>
              <a:t>eg</a:t>
            </a:r>
            <a:r>
              <a:rPr lang="en-US" sz="1400" dirty="0"/>
              <a:t> incorrectly labeled notification).</a:t>
            </a:r>
          </a:p>
          <a:p>
            <a:r>
              <a:rPr lang="en-US" sz="1400" dirty="0"/>
              <a:t>Own other users' material</a:t>
            </a:r>
            <a:endParaRPr lang="el-G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545637"/>
            <a:ext cx="3771900" cy="244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48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627534"/>
            <a:ext cx="6172200" cy="800100"/>
          </a:xfrm>
        </p:spPr>
        <p:txBody>
          <a:bodyPr/>
          <a:lstStyle/>
          <a:p>
            <a:r>
              <a:rPr lang="en-US" dirty="0"/>
              <a:t>Verification Checks</a:t>
            </a:r>
            <a:endParaRPr lang="el-GR" dirty="0"/>
          </a:p>
        </p:txBody>
      </p:sp>
      <p:sp>
        <p:nvSpPr>
          <p:cNvPr id="3" name="Θέση περιεχομένου 2"/>
          <p:cNvSpPr>
            <a:spLocks noGrp="1"/>
          </p:cNvSpPr>
          <p:nvPr>
            <p:ph idx="1"/>
          </p:nvPr>
        </p:nvSpPr>
        <p:spPr>
          <a:xfrm>
            <a:off x="1547664" y="1923678"/>
            <a:ext cx="6172200" cy="2160240"/>
          </a:xfrm>
        </p:spPr>
        <p:txBody>
          <a:bodyPr>
            <a:normAutofit/>
          </a:bodyPr>
          <a:lstStyle/>
          <a:p>
            <a:pPr marL="82296" indent="0">
              <a:buNone/>
            </a:pPr>
            <a:r>
              <a:rPr lang="en-US" dirty="0"/>
              <a:t>Four factors</a:t>
            </a:r>
          </a:p>
          <a:p>
            <a:pPr marL="368046" indent="-285750"/>
            <a:r>
              <a:rPr lang="en-US" dirty="0"/>
              <a:t>Origin: Is this content authentic?</a:t>
            </a:r>
          </a:p>
          <a:p>
            <a:pPr marL="368046" indent="-285750"/>
            <a:r>
              <a:rPr lang="en-US" dirty="0"/>
              <a:t>Source: Who "uploaded" the content?</a:t>
            </a:r>
          </a:p>
          <a:p>
            <a:pPr marL="368046" indent="-285750"/>
            <a:r>
              <a:rPr lang="en-US" dirty="0"/>
              <a:t>Date: When was the content created?</a:t>
            </a:r>
          </a:p>
          <a:p>
            <a:pPr marL="368046" indent="-285750"/>
            <a:r>
              <a:rPr lang="en-US" dirty="0"/>
              <a:t>Location: Where was the content created?</a:t>
            </a:r>
            <a:endParaRPr lang="el-GR" dirty="0"/>
          </a:p>
        </p:txBody>
      </p:sp>
    </p:spTree>
    <p:extLst>
      <p:ext uri="{BB962C8B-B14F-4D97-AF65-F5344CB8AC3E}">
        <p14:creationId xmlns:p14="http://schemas.microsoft.com/office/powerpoint/2010/main" val="69724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Origin</a:t>
            </a:r>
            <a:endParaRPr lang="el-GR" dirty="0"/>
          </a:p>
        </p:txBody>
      </p:sp>
      <p:sp>
        <p:nvSpPr>
          <p:cNvPr id="3" name="Θέση περιεχομένου 2"/>
          <p:cNvSpPr>
            <a:spLocks noGrp="1"/>
          </p:cNvSpPr>
          <p:nvPr>
            <p:ph idx="1"/>
          </p:nvPr>
        </p:nvSpPr>
        <p:spPr/>
        <p:txBody>
          <a:bodyPr>
            <a:normAutofit/>
          </a:bodyPr>
          <a:lstStyle/>
          <a:p>
            <a:pPr marL="114300" indent="0">
              <a:buNone/>
            </a:pPr>
            <a:r>
              <a:rPr lang="en-US" dirty="0"/>
              <a:t>Understand the falsification tools available.</a:t>
            </a:r>
          </a:p>
          <a:p>
            <a:r>
              <a:rPr lang="en-US" dirty="0"/>
              <a:t>Fake retweets</a:t>
            </a:r>
          </a:p>
          <a:p>
            <a:r>
              <a:rPr lang="en-US" dirty="0"/>
              <a:t>Fake tweet in the form of image</a:t>
            </a:r>
          </a:p>
          <a:p>
            <a:r>
              <a:rPr lang="en-US" dirty="0"/>
              <a:t>Fake FB account confirmation</a:t>
            </a:r>
          </a:p>
          <a:p>
            <a:r>
              <a:rPr lang="en-US" dirty="0"/>
              <a:t>Checking a social media user's friends-connections</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160" y="3581597"/>
            <a:ext cx="3940969" cy="12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81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Source</a:t>
            </a:r>
            <a:endParaRPr lang="el-GR" dirty="0"/>
          </a:p>
        </p:txBody>
      </p:sp>
      <p:sp>
        <p:nvSpPr>
          <p:cNvPr id="3" name="Θέση περιεχομένου 2"/>
          <p:cNvSpPr>
            <a:spLocks noGrp="1"/>
          </p:cNvSpPr>
          <p:nvPr>
            <p:ph idx="1"/>
          </p:nvPr>
        </p:nvSpPr>
        <p:spPr/>
        <p:txBody>
          <a:bodyPr/>
          <a:lstStyle/>
          <a:p>
            <a:r>
              <a:rPr lang="en-US" dirty="0"/>
              <a:t>Who created and uploaded the material?</a:t>
            </a:r>
          </a:p>
          <a:p>
            <a:r>
              <a:rPr lang="en-US" dirty="0"/>
              <a:t>Use of key questions (where, what was around, with what equipment).</a:t>
            </a:r>
          </a:p>
          <a:p>
            <a:r>
              <a:rPr lang="en-US" dirty="0"/>
              <a:t>Crosscheck of information (EXIF, Google </a:t>
            </a:r>
            <a:r>
              <a:rPr lang="en-US" dirty="0" err="1"/>
              <a:t>StreetView</a:t>
            </a:r>
            <a:r>
              <a:rPr lang="en-US" dirty="0"/>
              <a:t>).</a:t>
            </a:r>
          </a:p>
          <a:p>
            <a:r>
              <a:rPr lang="en-US" dirty="0"/>
              <a:t>Search for the user on social media.</a:t>
            </a:r>
            <a:endParaRPr lang="el-GR" dirty="0"/>
          </a:p>
        </p:txBody>
      </p:sp>
    </p:spTree>
    <p:extLst>
      <p:ext uri="{BB962C8B-B14F-4D97-AF65-F5344CB8AC3E}">
        <p14:creationId xmlns:p14="http://schemas.microsoft.com/office/powerpoint/2010/main" val="312457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Date</a:t>
            </a:r>
            <a:endParaRPr lang="el-GR" dirty="0"/>
          </a:p>
        </p:txBody>
      </p:sp>
      <p:sp>
        <p:nvSpPr>
          <p:cNvPr id="3" name="Θέση περιεχομένου 2"/>
          <p:cNvSpPr>
            <a:spLocks noGrp="1"/>
          </p:cNvSpPr>
          <p:nvPr>
            <p:ph idx="1"/>
          </p:nvPr>
        </p:nvSpPr>
        <p:spPr/>
        <p:txBody>
          <a:bodyPr/>
          <a:lstStyle/>
          <a:p>
            <a:r>
              <a:rPr lang="en-US" dirty="0"/>
              <a:t>Difficult process to define a data of the content.</a:t>
            </a:r>
          </a:p>
          <a:p>
            <a:r>
              <a:rPr lang="en-US" dirty="0"/>
              <a:t>Activists insert evidence proving the date in the videos</a:t>
            </a:r>
          </a:p>
          <a:p>
            <a:r>
              <a:rPr lang="en-US" dirty="0"/>
              <a:t>Checking the weather at a particular date and area with Wolfram Alpha and Tweets by local meteorologists</a:t>
            </a:r>
            <a:endParaRPr lang="el-GR" dirty="0"/>
          </a:p>
        </p:txBody>
      </p:sp>
    </p:spTree>
    <p:extLst>
      <p:ext uri="{BB962C8B-B14F-4D97-AF65-F5344CB8AC3E}">
        <p14:creationId xmlns:p14="http://schemas.microsoft.com/office/powerpoint/2010/main" val="248367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Location</a:t>
            </a:r>
            <a:endParaRPr lang="el-GR" dirty="0"/>
          </a:p>
        </p:txBody>
      </p:sp>
      <p:sp>
        <p:nvSpPr>
          <p:cNvPr id="3" name="Θέση περιεχομένου 2"/>
          <p:cNvSpPr>
            <a:spLocks noGrp="1"/>
          </p:cNvSpPr>
          <p:nvPr>
            <p:ph idx="1"/>
          </p:nvPr>
        </p:nvSpPr>
        <p:spPr/>
        <p:txBody>
          <a:bodyPr/>
          <a:lstStyle/>
          <a:p>
            <a:r>
              <a:rPr lang="en-US" dirty="0"/>
              <a:t>Use tools like Google Maps, Google Earth, </a:t>
            </a:r>
            <a:r>
              <a:rPr lang="en-US" dirty="0" err="1"/>
              <a:t>Wikimapia</a:t>
            </a:r>
            <a:r>
              <a:rPr lang="en-US" dirty="0"/>
              <a:t>.</a:t>
            </a:r>
          </a:p>
          <a:p>
            <a:r>
              <a:rPr lang="en-US" dirty="0"/>
              <a:t>Activists are filming from top to bottom to capture benchmarks.</a:t>
            </a:r>
            <a:endParaRPr lang="el-GR" dirty="0"/>
          </a:p>
        </p:txBody>
      </p:sp>
    </p:spTree>
    <p:extLst>
      <p:ext uri="{BB962C8B-B14F-4D97-AF65-F5344CB8AC3E}">
        <p14:creationId xmlns:p14="http://schemas.microsoft.com/office/powerpoint/2010/main" val="212277679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338</Words>
  <Application>Microsoft Office PowerPoint</Application>
  <PresentationFormat>On-screen Show (16:9)</PresentationFormat>
  <Paragraphs>54</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Lato</vt:lpstr>
      <vt:lpstr>Simple Light</vt:lpstr>
      <vt:lpstr>Finding, evaluating, and reporting scientific issues  </vt:lpstr>
      <vt:lpstr>Module content</vt:lpstr>
      <vt:lpstr>Evaluating Content</vt:lpstr>
      <vt:lpstr>The importance of verification</vt:lpstr>
      <vt:lpstr>Verification Checks</vt:lpstr>
      <vt:lpstr>Origin</vt:lpstr>
      <vt:lpstr>Source</vt:lpstr>
      <vt:lpstr>Date</vt:lpstr>
      <vt:lpstr>Location</vt:lpstr>
      <vt:lpstr>The verification process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Veglis</dc:creator>
  <cp:lastModifiedBy>Andreas Veglis</cp:lastModifiedBy>
  <cp:revision>31</cp:revision>
  <cp:lastPrinted>2021-09-13T15:35:38Z</cp:lastPrinted>
  <dcterms:modified xsi:type="dcterms:W3CDTF">2022-04-18T08:50:28Z</dcterms:modified>
</cp:coreProperties>
</file>