
<file path=[Content_Types].xml><?xml version="1.0" encoding="utf-8"?>
<Types xmlns="http://schemas.openxmlformats.org/package/2006/content-types">
  <Default Extension="emf" ContentType="image/x-emf"/>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13"/>
  </p:notesMasterIdLst>
  <p:sldIdLst>
    <p:sldId id="256" r:id="rId2"/>
    <p:sldId id="544" r:id="rId3"/>
    <p:sldId id="546" r:id="rId4"/>
    <p:sldId id="495" r:id="rId5"/>
    <p:sldId id="496" r:id="rId6"/>
    <p:sldId id="497" r:id="rId7"/>
    <p:sldId id="498" r:id="rId8"/>
    <p:sldId id="499" r:id="rId9"/>
    <p:sldId id="500" r:id="rId10"/>
    <p:sldId id="501" r:id="rId11"/>
    <p:sldId id="269" r:id="rId12"/>
  </p:sldIdLst>
  <p:sldSz cx="9144000" cy="5143500" type="screen16x9"/>
  <p:notesSz cx="7315200" cy="9601200"/>
  <p:embeddedFontLst>
    <p:embeddedFont>
      <p:font typeface="Lato" panose="020F0502020204030203" pitchFamily="34" charset="0"/>
      <p:regular r:id="rId14"/>
      <p:bold r:id="rId15"/>
      <p:italic r:id="rId16"/>
      <p:boldItalic r:id="rId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0" d="100"/>
          <a:sy n="130" d="100"/>
        </p:scale>
        <p:origin x="180" y="534"/>
      </p:cViewPr>
      <p:guideLst>
        <p:guide orient="horz" pos="1620"/>
        <p:guide pos="2880"/>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31520" y="4560570"/>
            <a:ext cx="5852160" cy="4320540"/>
          </a:xfrm>
          <a:prstGeom prst="rect">
            <a:avLst/>
          </a:prstGeom>
          <a:noFill/>
          <a:ln>
            <a:noFill/>
          </a:ln>
        </p:spPr>
        <p:txBody>
          <a:bodyPr spcFirstLastPara="1" wrap="square" lIns="96645" tIns="96645" rIns="96645" bIns="9664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p:notes"/>
          <p:cNvSpPr txBox="1">
            <a:spLocks noGrp="1"/>
          </p:cNvSpPr>
          <p:nvPr>
            <p:ph type="body" idx="1"/>
          </p:nvPr>
        </p:nvSpPr>
        <p:spPr>
          <a:xfrm>
            <a:off x="731520" y="4560570"/>
            <a:ext cx="5852160" cy="4320540"/>
          </a:xfrm>
          <a:prstGeom prst="rect">
            <a:avLst/>
          </a:prstGeom>
        </p:spPr>
        <p:txBody>
          <a:bodyPr spcFirstLastPara="1" wrap="square" lIns="96645" tIns="96645" rIns="96645" bIns="96645" anchor="t" anchorCtr="0">
            <a:noAutofit/>
          </a:bodyPr>
          <a:lstStyle/>
          <a:p>
            <a:pPr marL="0" indent="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lIns="96661" tIns="48331" rIns="96661" bIns="48331"/>
          <a:lstStyle/>
          <a:p>
            <a:fld id="{5E0C3846-8D4C-4326-8BC7-9B455A036298}" type="slidenum">
              <a:rPr lang="en-US" smtClean="0"/>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spcBef>
                <a:spcPts val="0"/>
              </a:spcBef>
              <a:spcAft>
                <a:spcPts val="0"/>
              </a:spcAft>
              <a:buClr>
                <a:srgbClr val="000000"/>
              </a:buClr>
              <a:buSzPts val="4000"/>
              <a:buNone/>
              <a:defRPr sz="4000">
                <a:solidFill>
                  <a:srgbClr val="000000"/>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2"/>
          <p:cNvPicPr preferRelativeResize="0"/>
          <p:nvPr/>
        </p:nvPicPr>
        <p:blipFill rotWithShape="1">
          <a:blip r:embed="rId2">
            <a:alphaModFix/>
          </a:blip>
          <a:srcRect l="9173"/>
          <a:stretch/>
        </p:blipFill>
        <p:spPr>
          <a:xfrm>
            <a:off x="5681400" y="2612075"/>
            <a:ext cx="3435150" cy="2531416"/>
          </a:xfrm>
          <a:prstGeom prst="rect">
            <a:avLst/>
          </a:prstGeom>
          <a:noFill/>
          <a:ln>
            <a:noFill/>
          </a:ln>
        </p:spPr>
      </p:pic>
      <p:sp>
        <p:nvSpPr>
          <p:cNvPr id="13" name="Google Shape;13;p2"/>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sz="900">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a:latin typeface="Lato"/>
              <a:ea typeface="Lato"/>
              <a:cs typeface="Lato"/>
              <a:sym typeface="Lato"/>
            </a:endParaRPr>
          </a:p>
        </p:txBody>
      </p:sp>
      <p:pic>
        <p:nvPicPr>
          <p:cNvPr id="14" name="Google Shape;14;p2"/>
          <p:cNvPicPr preferRelativeResize="0"/>
          <p:nvPr/>
        </p:nvPicPr>
        <p:blipFill rotWithShape="1">
          <a:blip r:embed="rId3">
            <a:alphaModFix/>
          </a:blip>
          <a:srcRect t="14999" b="18338"/>
          <a:stretch/>
        </p:blipFill>
        <p:spPr>
          <a:xfrm>
            <a:off x="5496600" y="414525"/>
            <a:ext cx="3491800" cy="1309049"/>
          </a:xfrm>
          <a:prstGeom prst="rect">
            <a:avLst/>
          </a:prstGeom>
          <a:noFill/>
          <a:ln>
            <a:noFill/>
          </a:ln>
        </p:spPr>
      </p:pic>
      <p:pic>
        <p:nvPicPr>
          <p:cNvPr id="15" name="Google Shape;15;p2"/>
          <p:cNvPicPr preferRelativeResize="0"/>
          <p:nvPr/>
        </p:nvPicPr>
        <p:blipFill>
          <a:blip r:embed="rId4">
            <a:alphaModFix/>
          </a:blip>
          <a:stretch>
            <a:fillRect/>
          </a:stretch>
        </p:blipFill>
        <p:spPr>
          <a:xfrm>
            <a:off x="131525" y="4393800"/>
            <a:ext cx="2175863" cy="472925"/>
          </a:xfrm>
          <a:prstGeom prst="rect">
            <a:avLst/>
          </a:prstGeom>
          <a:noFill/>
          <a:ln>
            <a:noFill/>
          </a:ln>
        </p:spPr>
      </p:pic>
      <p:sp>
        <p:nvSpPr>
          <p:cNvPr id="16" name="Google Shape;16;p2"/>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de" sz="1300">
                <a:solidFill>
                  <a:schemeClr val="dk1"/>
                </a:solidFill>
                <a:latin typeface="Lato"/>
                <a:ea typeface="Lato"/>
                <a:cs typeface="Lato"/>
                <a:sym typeface="Lato"/>
              </a:rPr>
              <a:t>Enhancing Research</a:t>
            </a:r>
            <a:endParaRPr sz="1300">
              <a:solidFill>
                <a:schemeClr val="dk1"/>
              </a:solidFill>
              <a:latin typeface="Lato"/>
              <a:ea typeface="Lato"/>
              <a:cs typeface="Lato"/>
              <a:sym typeface="Lato"/>
            </a:endParaRPr>
          </a:p>
          <a:p>
            <a:pPr marL="0" lvl="0" indent="0" algn="l" rtl="0">
              <a:lnSpc>
                <a:spcPct val="100000"/>
              </a:lnSpc>
              <a:spcBef>
                <a:spcPts val="0"/>
              </a:spcBef>
              <a:spcAft>
                <a:spcPts val="0"/>
              </a:spcAft>
              <a:buNone/>
            </a:pPr>
            <a:r>
              <a:rPr lang="de" sz="1300">
                <a:solidFill>
                  <a:schemeClr val="dk1"/>
                </a:solidFill>
                <a:latin typeface="Lato"/>
                <a:ea typeface="Lato"/>
                <a:cs typeface="Lato"/>
                <a:sym typeface="Lato"/>
              </a:rPr>
              <a:t>Understanding through Media</a:t>
            </a:r>
            <a:endParaRPr sz="1700">
              <a:latin typeface="Lato"/>
              <a:ea typeface="Lato"/>
              <a:cs typeface="Lato"/>
              <a:sym typeface="Lato"/>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12"/>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72" name="Google Shape;72;p12"/>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73" name="Google Shape;73;p1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a:t>Στυλ κύριου τίτλου</a:t>
            </a:r>
            <a:endParaRPr kumimoji="0" lang="en-US"/>
          </a:p>
        </p:txBody>
      </p:sp>
      <p:sp>
        <p:nvSpPr>
          <p:cNvPr id="3" name="Θέση περιεχομένου 2"/>
          <p:cNvSpPr>
            <a:spLocks noGrp="1"/>
          </p:cNvSpPr>
          <p:nvPr>
            <p:ph idx="1"/>
          </p:nvPr>
        </p:nvSpPr>
        <p:spPr>
          <a:xfrm>
            <a:off x="467544" y="1653648"/>
            <a:ext cx="8229600" cy="3243834"/>
          </a:xfrm>
        </p:spPr>
        <p:txBody>
          <a:bodyPr/>
          <a:lstStyle/>
          <a:p>
            <a:pPr lvl="0" eaLnBrk="1" latinLnBrk="0" hangingPunct="1"/>
            <a:r>
              <a:rPr lang="el-GR"/>
              <a:t>Στυλ υποδείγματος κειμένου</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Θέση ημερομηνίας 3"/>
          <p:cNvSpPr>
            <a:spLocks noGrp="1"/>
          </p:cNvSpPr>
          <p:nvPr>
            <p:ph type="dt" sz="half" idx="10"/>
          </p:nvPr>
        </p:nvSpPr>
        <p:spPr/>
        <p:txBody>
          <a:bodyPr/>
          <a:lstStyle/>
          <a:p>
            <a:fld id="{F2853615-BFDE-46DE-814C-47EC6EF6D371}" type="datetimeFigureOut">
              <a:rPr lang="el-GR" smtClean="0"/>
              <a:t>18/4/2022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3DF53439-851E-44AD-84B1-B6BFC3D0C743}" type="slidenum">
              <a:rPr lang="el-GR" smtClean="0"/>
              <a:t>‹#›</a:t>
            </a:fld>
            <a:endParaRPr lang="el-GR"/>
          </a:p>
        </p:txBody>
      </p:sp>
    </p:spTree>
    <p:extLst>
      <p:ext uri="{BB962C8B-B14F-4D97-AF65-F5344CB8AC3E}">
        <p14:creationId xmlns:p14="http://schemas.microsoft.com/office/powerpoint/2010/main" val="425942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pic>
        <p:nvPicPr>
          <p:cNvPr id="19" name="Google Shape;19;p3"/>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20" name="Google Shape;20;p3"/>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21" name="Google Shape;21;p3"/>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5"/>
          <p:cNvSpPr txBox="1">
            <a:spLocks noGrp="1"/>
          </p:cNvSpPr>
          <p:nvPr>
            <p:ph type="body" idx="1"/>
          </p:nvPr>
        </p:nvSpPr>
        <p:spPr>
          <a:xfrm>
            <a:off x="311700" y="1297000"/>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5"/>
          <p:cNvSpPr txBox="1">
            <a:spLocks noGrp="1"/>
          </p:cNvSpPr>
          <p:nvPr>
            <p:ph type="body" idx="2"/>
          </p:nvPr>
        </p:nvSpPr>
        <p:spPr>
          <a:xfrm>
            <a:off x="4832400" y="1297075"/>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32" name="Google Shape;32;p5"/>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3" name="Google Shape;33;p5"/>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4" name="Google Shape;34;p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37" name="Google Shape;37;p6"/>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8" name="Google Shape;38;p6"/>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9" name="Google Shape;39;p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311700" y="539675"/>
            <a:ext cx="60072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2" name="Google Shape;42;p7"/>
          <p:cNvSpPr txBox="1">
            <a:spLocks noGrp="1"/>
          </p:cNvSpPr>
          <p:nvPr>
            <p:ph type="body" idx="1"/>
          </p:nvPr>
        </p:nvSpPr>
        <p:spPr>
          <a:xfrm>
            <a:off x="311700" y="1176700"/>
            <a:ext cx="2808000" cy="3224400"/>
          </a:xfrm>
          <a:prstGeom prst="rect">
            <a:avLst/>
          </a:prstGeom>
          <a:solidFill>
            <a:srgbClr val="FFFFFF"/>
          </a:solidFill>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43" name="Google Shape;43;p7"/>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4" name="Google Shape;44;p7"/>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45" name="Google Shape;45;p7"/>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pic>
        <p:nvPicPr>
          <p:cNvPr id="48" name="Google Shape;48;p8"/>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9" name="Google Shape;49;p8"/>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0" name="Google Shape;50;p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4" name="Google Shape;54;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56" name="Google Shape;56;p9"/>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57" name="Google Shape;57;p9"/>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8" name="Google Shape;58;p9"/>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10"/>
          <p:cNvSpPr txBox="1">
            <a:spLocks noGrp="1"/>
          </p:cNvSpPr>
          <p:nvPr>
            <p:ph type="body" idx="1"/>
          </p:nvPr>
        </p:nvSpPr>
        <p:spPr>
          <a:xfrm>
            <a:off x="2766125" y="392222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pic>
        <p:nvPicPr>
          <p:cNvPr id="61" name="Google Shape;61;p10"/>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2" name="Google Shape;62;p10"/>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3" name="Google Shape;63;p1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6" name="Google Shape;66;p11"/>
          <p:cNvSpPr txBox="1">
            <a:spLocks noGrp="1"/>
          </p:cNvSpPr>
          <p:nvPr>
            <p:ph type="body" idx="1"/>
          </p:nvPr>
        </p:nvSpPr>
        <p:spPr>
          <a:xfrm>
            <a:off x="311700" y="3152225"/>
            <a:ext cx="8520600" cy="1300800"/>
          </a:xfrm>
          <a:prstGeom prst="rect">
            <a:avLst/>
          </a:prstGeom>
          <a:solidFill>
            <a:srgbClr val="FFFFFF"/>
          </a:solidFill>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pic>
        <p:nvPicPr>
          <p:cNvPr id="67" name="Google Shape;67;p11"/>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8" name="Google Shape;68;p11"/>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9" name="Google Shape;69;p11"/>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363F83"/>
              </a:buClr>
              <a:buSzPts val="2800"/>
              <a:buFont typeface="Lato"/>
              <a:buNone/>
              <a:defRPr sz="2800">
                <a:solidFill>
                  <a:srgbClr val="363F83"/>
                </a:solidFill>
                <a:latin typeface="Lato"/>
                <a:ea typeface="Lato"/>
                <a:cs typeface="Lato"/>
                <a:sym typeface="La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E5362B"/>
              </a:buClr>
              <a:buSzPts val="1800"/>
              <a:buFont typeface="Lato"/>
              <a:buChar char="●"/>
              <a:defRPr sz="1800">
                <a:solidFill>
                  <a:srgbClr val="E5362B"/>
                </a:solidFill>
                <a:latin typeface="Lato"/>
                <a:ea typeface="Lato"/>
                <a:cs typeface="Lato"/>
                <a:sym typeface="Lato"/>
              </a:defRPr>
            </a:lvl1pPr>
            <a:lvl2pPr marL="914400" lvl="1" indent="-317500">
              <a:lnSpc>
                <a:spcPct val="115000"/>
              </a:lnSpc>
              <a:spcBef>
                <a:spcPts val="1600"/>
              </a:spcBef>
              <a:spcAft>
                <a:spcPts val="0"/>
              </a:spcAft>
              <a:buClr>
                <a:srgbClr val="8BACEE"/>
              </a:buClr>
              <a:buSzPts val="1400"/>
              <a:buFont typeface="Lato"/>
              <a:buChar char="○"/>
              <a:defRPr b="1">
                <a:solidFill>
                  <a:srgbClr val="8BACEE"/>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0"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3"/>
          <p:cNvSpPr txBox="1">
            <a:spLocks noGrp="1"/>
          </p:cNvSpPr>
          <p:nvPr>
            <p:ph type="ctrTitle"/>
          </p:nvPr>
        </p:nvSpPr>
        <p:spPr>
          <a:xfrm>
            <a:off x="0" y="650350"/>
            <a:ext cx="5496600" cy="2052600"/>
          </a:xfrm>
          <a:prstGeom prst="rect">
            <a:avLst/>
          </a:prstGeom>
        </p:spPr>
        <p:txBody>
          <a:bodyPr spcFirstLastPara="1" wrap="square" lIns="360000" tIns="91425" rIns="91425" bIns="91425" anchor="b" anchorCtr="0">
            <a:noAutofit/>
          </a:bodyPr>
          <a:lstStyle/>
          <a:p>
            <a:pPr marL="0" lvl="0" indent="0" algn="l" rtl="0">
              <a:spcBef>
                <a:spcPts val="0"/>
              </a:spcBef>
              <a:spcAft>
                <a:spcPts val="0"/>
              </a:spcAft>
              <a:buNone/>
            </a:pPr>
            <a:r>
              <a:rPr lang="en-US" dirty="0"/>
              <a:t>Finding, evaluating, and reporting scientific issues  </a:t>
            </a:r>
            <a:endParaRPr dirty="0"/>
          </a:p>
        </p:txBody>
      </p:sp>
      <p:sp>
        <p:nvSpPr>
          <p:cNvPr id="79" name="Google Shape;79;p13"/>
          <p:cNvSpPr txBox="1">
            <a:spLocks noGrp="1"/>
          </p:cNvSpPr>
          <p:nvPr>
            <p:ph type="subTitle" idx="1"/>
          </p:nvPr>
        </p:nvSpPr>
        <p:spPr>
          <a:xfrm>
            <a:off x="50" y="2702950"/>
            <a:ext cx="5496600" cy="867900"/>
          </a:xfrm>
          <a:prstGeom prst="rect">
            <a:avLst/>
          </a:prstGeom>
        </p:spPr>
        <p:txBody>
          <a:bodyPr spcFirstLastPara="1" wrap="square" lIns="360000" tIns="91425" rIns="91425" bIns="91425" anchor="t" anchorCtr="0">
            <a:noAutofit/>
          </a:bodyPr>
          <a:lstStyle/>
          <a:p>
            <a:pPr marL="0" lvl="0" indent="0" algn="l" rtl="0">
              <a:spcBef>
                <a:spcPts val="0"/>
              </a:spcBef>
              <a:spcAft>
                <a:spcPts val="0"/>
              </a:spcAft>
              <a:buNone/>
            </a:pPr>
            <a:r>
              <a:rPr lang="en-US" dirty="0"/>
              <a:t>techniques &amp; tools</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The verification process</a:t>
            </a:r>
            <a:endParaRPr lang="el-GR" dirty="0"/>
          </a:p>
        </p:txBody>
      </p:sp>
      <p:sp>
        <p:nvSpPr>
          <p:cNvPr id="3" name="Θέση περιεχομένου 2"/>
          <p:cNvSpPr>
            <a:spLocks noGrp="1"/>
          </p:cNvSpPr>
          <p:nvPr>
            <p:ph idx="1"/>
          </p:nvPr>
        </p:nvSpPr>
        <p:spPr/>
        <p:txBody>
          <a:bodyPr/>
          <a:lstStyle/>
          <a:p>
            <a:r>
              <a:rPr lang="en-US" dirty="0"/>
              <a:t>The result of the process not a yes or no.</a:t>
            </a:r>
          </a:p>
          <a:p>
            <a:r>
              <a:rPr lang="en-US" dirty="0"/>
              <a:t>In many cases we do not get a clear answer.</a:t>
            </a:r>
          </a:p>
          <a:p>
            <a:r>
              <a:rPr lang="en-US" dirty="0"/>
              <a:t>It is important for the media to clearly state which part of the material they publish is verified.</a:t>
            </a:r>
            <a:endParaRPr lang="el-GR" dirty="0"/>
          </a:p>
        </p:txBody>
      </p:sp>
    </p:spTree>
    <p:extLst>
      <p:ext uri="{BB962C8B-B14F-4D97-AF65-F5344CB8AC3E}">
        <p14:creationId xmlns:p14="http://schemas.microsoft.com/office/powerpoint/2010/main" val="24562982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9EE11CD1-DC57-4787-8D61-D0DC788A8672}"/>
              </a:ext>
            </a:extLst>
          </p:cNvPr>
          <p:cNvPicPr>
            <a:picLocks noChangeAspect="1"/>
          </p:cNvPicPr>
          <p:nvPr/>
        </p:nvPicPr>
        <p:blipFill>
          <a:blip r:embed="rId3"/>
          <a:stretch>
            <a:fillRect/>
          </a:stretch>
        </p:blipFill>
        <p:spPr>
          <a:xfrm>
            <a:off x="5542126" y="2517744"/>
            <a:ext cx="2458874" cy="2439474"/>
          </a:xfrm>
          <a:prstGeom prst="rect">
            <a:avLst/>
          </a:prstGeom>
        </p:spPr>
      </p:pic>
      <p:sp>
        <p:nvSpPr>
          <p:cNvPr id="2" name="Title 1"/>
          <p:cNvSpPr>
            <a:spLocks noGrp="1"/>
          </p:cNvSpPr>
          <p:nvPr>
            <p:ph type="title" idx="4294967295"/>
          </p:nvPr>
        </p:nvSpPr>
        <p:spPr>
          <a:xfrm>
            <a:off x="0" y="336550"/>
            <a:ext cx="6804025" cy="573088"/>
          </a:xfrm>
        </p:spPr>
        <p:txBody>
          <a:bodyPr>
            <a:normAutofit fontScale="90000"/>
          </a:bodyPr>
          <a:lstStyle/>
          <a:p>
            <a:r>
              <a:rPr lang="en-US" dirty="0"/>
              <a:t>Thank you for your attention</a:t>
            </a:r>
          </a:p>
        </p:txBody>
      </p:sp>
      <p:sp>
        <p:nvSpPr>
          <p:cNvPr id="3" name="Text Placeholder 2"/>
          <p:cNvSpPr>
            <a:spLocks noGrp="1"/>
          </p:cNvSpPr>
          <p:nvPr>
            <p:ph idx="4294967295"/>
          </p:nvPr>
        </p:nvSpPr>
        <p:spPr>
          <a:xfrm>
            <a:off x="0" y="1235075"/>
            <a:ext cx="4481513" cy="3222625"/>
          </a:xfrm>
        </p:spPr>
        <p:txBody>
          <a:bodyPr>
            <a:normAutofit/>
          </a:bodyPr>
          <a:lstStyle/>
          <a:p>
            <a:pPr marL="0" indent="0">
              <a:buNone/>
            </a:pPr>
            <a:r>
              <a:rPr lang="pt-BR" sz="1200" dirty="0"/>
              <a:t>Andreas Veglis</a:t>
            </a:r>
          </a:p>
          <a:p>
            <a:r>
              <a:rPr lang="pt-BR" sz="1200" dirty="0"/>
              <a:t>E-mail: veglis@jour.auth.gr</a:t>
            </a:r>
          </a:p>
          <a:p>
            <a:r>
              <a:rPr lang="pt-BR" sz="1200" dirty="0"/>
              <a:t>Webpage: http://veglis.webpages.auth.gr</a:t>
            </a:r>
          </a:p>
          <a:p>
            <a:r>
              <a:rPr lang="pt-BR" sz="1200" dirty="0"/>
              <a:t>https://auth.academia.edu/AndreasVeglis</a:t>
            </a:r>
          </a:p>
          <a:p>
            <a:r>
              <a:rPr lang="pt-BR" sz="1200" dirty="0"/>
              <a:t>https://www.linkedin.com/in/veglis/</a:t>
            </a:r>
          </a:p>
          <a:p>
            <a:r>
              <a:rPr lang="en-US" sz="1200" dirty="0"/>
              <a:t>https://scholar.google.gr/citations?user=Q2MCvhoAAAAJ</a:t>
            </a:r>
          </a:p>
          <a:p>
            <a:r>
              <a:rPr lang="pt-BR" sz="1200" dirty="0"/>
              <a:t>https://publons.com/researcher/1654694/andreas-veglis/</a:t>
            </a:r>
          </a:p>
          <a:p>
            <a:r>
              <a:rPr lang="pt-BR" sz="1200" dirty="0"/>
              <a:t>Twitter: @veglis</a:t>
            </a:r>
            <a:endParaRPr lang="en-US" sz="1200" dirty="0"/>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60132" y="551249"/>
            <a:ext cx="1674186" cy="164070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DCAB133-04B3-4D6A-92BD-E782E6211A68}"/>
              </a:ext>
            </a:extLst>
          </p:cNvPr>
          <p:cNvSpPr>
            <a:spLocks noGrp="1"/>
          </p:cNvSpPr>
          <p:nvPr>
            <p:ph type="title"/>
          </p:nvPr>
        </p:nvSpPr>
        <p:spPr/>
        <p:txBody>
          <a:bodyPr/>
          <a:lstStyle/>
          <a:p>
            <a:r>
              <a:rPr lang="en-US" dirty="0"/>
              <a:t>Module content</a:t>
            </a:r>
          </a:p>
        </p:txBody>
      </p:sp>
      <p:sp>
        <p:nvSpPr>
          <p:cNvPr id="5" name="Content Placeholder 4">
            <a:extLst>
              <a:ext uri="{FF2B5EF4-FFF2-40B4-BE49-F238E27FC236}">
                <a16:creationId xmlns:a16="http://schemas.microsoft.com/office/drawing/2014/main" id="{AA4CBEFC-AE1D-4BC3-B461-38C7F1393045}"/>
              </a:ext>
            </a:extLst>
          </p:cNvPr>
          <p:cNvSpPr>
            <a:spLocks noGrp="1"/>
          </p:cNvSpPr>
          <p:nvPr>
            <p:ph idx="1"/>
          </p:nvPr>
        </p:nvSpPr>
        <p:spPr/>
        <p:txBody>
          <a:bodyPr/>
          <a:lstStyle/>
          <a:p>
            <a:r>
              <a:rPr lang="en-US" dirty="0"/>
              <a:t>Finding Content</a:t>
            </a:r>
          </a:p>
          <a:p>
            <a:r>
              <a:rPr lang="en-US" dirty="0"/>
              <a:t>Evaluating Content</a:t>
            </a:r>
          </a:p>
          <a:p>
            <a:r>
              <a:rPr lang="en-US" dirty="0"/>
              <a:t>Image Verification</a:t>
            </a:r>
          </a:p>
          <a:p>
            <a:r>
              <a:rPr lang="en-US" dirty="0"/>
              <a:t>Video Verification</a:t>
            </a:r>
          </a:p>
          <a:p>
            <a:r>
              <a:rPr lang="en-US" dirty="0"/>
              <a:t>Various Verification Tools</a:t>
            </a:r>
          </a:p>
          <a:p>
            <a:r>
              <a:rPr lang="en-US" dirty="0" err="1"/>
              <a:t>Truthnest</a:t>
            </a:r>
            <a:endParaRPr lang="en-US" dirty="0"/>
          </a:p>
        </p:txBody>
      </p:sp>
      <p:sp>
        <p:nvSpPr>
          <p:cNvPr id="3" name="Slide Number Placeholder 2">
            <a:extLst>
              <a:ext uri="{FF2B5EF4-FFF2-40B4-BE49-F238E27FC236}">
                <a16:creationId xmlns:a16="http://schemas.microsoft.com/office/drawing/2014/main" id="{B76B38CB-9DC7-40E2-9241-684E93FB34DB}"/>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de" smtClean="0"/>
              <a:t>2</a:t>
            </a:fld>
            <a:endParaRPr lang="de"/>
          </a:p>
        </p:txBody>
      </p:sp>
    </p:spTree>
    <p:extLst>
      <p:ext uri="{BB962C8B-B14F-4D97-AF65-F5344CB8AC3E}">
        <p14:creationId xmlns:p14="http://schemas.microsoft.com/office/powerpoint/2010/main" val="23196774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C5F8F6B-378F-48AE-810E-C3C4E69E79FB}"/>
              </a:ext>
            </a:extLst>
          </p:cNvPr>
          <p:cNvSpPr>
            <a:spLocks noGrp="1"/>
          </p:cNvSpPr>
          <p:nvPr>
            <p:ph type="title"/>
          </p:nvPr>
        </p:nvSpPr>
        <p:spPr/>
        <p:txBody>
          <a:bodyPr/>
          <a:lstStyle/>
          <a:p>
            <a:r>
              <a:rPr lang="en-US" dirty="0"/>
              <a:t>Evaluating Content</a:t>
            </a:r>
          </a:p>
        </p:txBody>
      </p:sp>
      <p:sp>
        <p:nvSpPr>
          <p:cNvPr id="4" name="Slide Number Placeholder 3">
            <a:extLst>
              <a:ext uri="{FF2B5EF4-FFF2-40B4-BE49-F238E27FC236}">
                <a16:creationId xmlns:a16="http://schemas.microsoft.com/office/drawing/2014/main" id="{49DE1E62-81EE-41DC-B6C9-D73DDB6DF56D}"/>
              </a:ext>
            </a:extLst>
          </p:cNvPr>
          <p:cNvSpPr>
            <a:spLocks noGrp="1"/>
          </p:cNvSpPr>
          <p:nvPr>
            <p:ph type="sldNum" idx="12"/>
          </p:nvPr>
        </p:nvSpPr>
        <p:spPr/>
        <p:txBody>
          <a:bodyPr/>
          <a:lstStyle/>
          <a:p>
            <a:fld id="{3DF53439-851E-44AD-84B1-B6BFC3D0C743}" type="slidenum">
              <a:rPr lang="el-GR" smtClean="0"/>
              <a:t>3</a:t>
            </a:fld>
            <a:endParaRPr lang="el-GR"/>
          </a:p>
        </p:txBody>
      </p:sp>
    </p:spTree>
    <p:extLst>
      <p:ext uri="{BB962C8B-B14F-4D97-AF65-F5344CB8AC3E}">
        <p14:creationId xmlns:p14="http://schemas.microsoft.com/office/powerpoint/2010/main" val="42218227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47664" y="573528"/>
            <a:ext cx="6172200" cy="800100"/>
          </a:xfrm>
        </p:spPr>
        <p:txBody>
          <a:bodyPr/>
          <a:lstStyle/>
          <a:p>
            <a:r>
              <a:rPr lang="en-US" dirty="0"/>
              <a:t>The importance of verification</a:t>
            </a:r>
            <a:endParaRPr lang="el-GR" dirty="0"/>
          </a:p>
        </p:txBody>
      </p:sp>
      <p:sp>
        <p:nvSpPr>
          <p:cNvPr id="3" name="Θέση περιεχομένου 2"/>
          <p:cNvSpPr>
            <a:spLocks noGrp="1"/>
          </p:cNvSpPr>
          <p:nvPr>
            <p:ph idx="1"/>
          </p:nvPr>
        </p:nvSpPr>
        <p:spPr>
          <a:xfrm>
            <a:off x="935823" y="1686503"/>
            <a:ext cx="3024336" cy="2160240"/>
          </a:xfrm>
        </p:spPr>
        <p:txBody>
          <a:bodyPr>
            <a:normAutofit/>
          </a:bodyPr>
          <a:lstStyle/>
          <a:p>
            <a:r>
              <a:rPr lang="en-US" sz="1400" dirty="0"/>
              <a:t>Deliberate posting of falsified or false information.</a:t>
            </a:r>
          </a:p>
          <a:p>
            <a:r>
              <a:rPr lang="en-US" sz="1400" dirty="0"/>
              <a:t>Unintentional errors (</a:t>
            </a:r>
            <a:r>
              <a:rPr lang="en-US" sz="1400" dirty="0" err="1"/>
              <a:t>eg</a:t>
            </a:r>
            <a:r>
              <a:rPr lang="en-US" sz="1400" dirty="0"/>
              <a:t> incorrectly labeled notification).</a:t>
            </a:r>
          </a:p>
          <a:p>
            <a:r>
              <a:rPr lang="en-US" sz="1400" dirty="0"/>
              <a:t>Own other users' material</a:t>
            </a:r>
            <a:endParaRPr lang="el-GR" sz="14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29100" y="1545637"/>
            <a:ext cx="3771900" cy="24419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884862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47664" y="627534"/>
            <a:ext cx="6172200" cy="800100"/>
          </a:xfrm>
        </p:spPr>
        <p:txBody>
          <a:bodyPr/>
          <a:lstStyle/>
          <a:p>
            <a:r>
              <a:rPr lang="en-US" dirty="0"/>
              <a:t>Verification Checks</a:t>
            </a:r>
            <a:endParaRPr lang="el-GR" dirty="0"/>
          </a:p>
        </p:txBody>
      </p:sp>
      <p:sp>
        <p:nvSpPr>
          <p:cNvPr id="3" name="Θέση περιεχομένου 2"/>
          <p:cNvSpPr>
            <a:spLocks noGrp="1"/>
          </p:cNvSpPr>
          <p:nvPr>
            <p:ph idx="1"/>
          </p:nvPr>
        </p:nvSpPr>
        <p:spPr>
          <a:xfrm>
            <a:off x="1547664" y="1923678"/>
            <a:ext cx="6172200" cy="2160240"/>
          </a:xfrm>
        </p:spPr>
        <p:txBody>
          <a:bodyPr>
            <a:normAutofit/>
          </a:bodyPr>
          <a:lstStyle/>
          <a:p>
            <a:pPr marL="82296" indent="0">
              <a:buNone/>
            </a:pPr>
            <a:r>
              <a:rPr lang="en-US" dirty="0"/>
              <a:t>Four factors</a:t>
            </a:r>
          </a:p>
          <a:p>
            <a:pPr marL="368046" indent="-285750"/>
            <a:r>
              <a:rPr lang="en-US" dirty="0"/>
              <a:t>Origin: Is this content authentic?</a:t>
            </a:r>
          </a:p>
          <a:p>
            <a:pPr marL="368046" indent="-285750"/>
            <a:r>
              <a:rPr lang="en-US" dirty="0"/>
              <a:t>Source: Who "uploaded" the content?</a:t>
            </a:r>
          </a:p>
          <a:p>
            <a:pPr marL="368046" indent="-285750"/>
            <a:r>
              <a:rPr lang="en-US" dirty="0"/>
              <a:t>Date: When was the content created?</a:t>
            </a:r>
          </a:p>
          <a:p>
            <a:pPr marL="368046" indent="-285750"/>
            <a:r>
              <a:rPr lang="en-US" dirty="0"/>
              <a:t>Location: Where was the content created?</a:t>
            </a:r>
            <a:endParaRPr lang="el-GR" dirty="0"/>
          </a:p>
        </p:txBody>
      </p:sp>
    </p:spTree>
    <p:extLst>
      <p:ext uri="{BB962C8B-B14F-4D97-AF65-F5344CB8AC3E}">
        <p14:creationId xmlns:p14="http://schemas.microsoft.com/office/powerpoint/2010/main" val="6972404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Origin</a:t>
            </a:r>
            <a:endParaRPr lang="el-GR" dirty="0"/>
          </a:p>
        </p:txBody>
      </p:sp>
      <p:sp>
        <p:nvSpPr>
          <p:cNvPr id="3" name="Θέση περιεχομένου 2"/>
          <p:cNvSpPr>
            <a:spLocks noGrp="1"/>
          </p:cNvSpPr>
          <p:nvPr>
            <p:ph idx="1"/>
          </p:nvPr>
        </p:nvSpPr>
        <p:spPr/>
        <p:txBody>
          <a:bodyPr>
            <a:normAutofit/>
          </a:bodyPr>
          <a:lstStyle/>
          <a:p>
            <a:pPr marL="114300" indent="0">
              <a:buNone/>
            </a:pPr>
            <a:r>
              <a:rPr lang="en-US" dirty="0"/>
              <a:t>Understand the falsification tools available.</a:t>
            </a:r>
          </a:p>
          <a:p>
            <a:r>
              <a:rPr lang="en-US" dirty="0"/>
              <a:t>Fake retweets</a:t>
            </a:r>
          </a:p>
          <a:p>
            <a:r>
              <a:rPr lang="en-US" dirty="0"/>
              <a:t>Fake tweet in the form of image</a:t>
            </a:r>
          </a:p>
          <a:p>
            <a:r>
              <a:rPr lang="en-US" dirty="0"/>
              <a:t>Fake FB account confirmation</a:t>
            </a:r>
          </a:p>
          <a:p>
            <a:r>
              <a:rPr lang="en-US" dirty="0"/>
              <a:t>Checking a social media user's friends-connections</a:t>
            </a:r>
            <a:endParaRPr lang="el-G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46160" y="3581597"/>
            <a:ext cx="3940969" cy="12251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938183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Source</a:t>
            </a:r>
            <a:endParaRPr lang="el-GR" dirty="0"/>
          </a:p>
        </p:txBody>
      </p:sp>
      <p:sp>
        <p:nvSpPr>
          <p:cNvPr id="3" name="Θέση περιεχομένου 2"/>
          <p:cNvSpPr>
            <a:spLocks noGrp="1"/>
          </p:cNvSpPr>
          <p:nvPr>
            <p:ph idx="1"/>
          </p:nvPr>
        </p:nvSpPr>
        <p:spPr/>
        <p:txBody>
          <a:bodyPr/>
          <a:lstStyle/>
          <a:p>
            <a:r>
              <a:rPr lang="en-US" dirty="0"/>
              <a:t>Who created and uploaded the material?</a:t>
            </a:r>
          </a:p>
          <a:p>
            <a:r>
              <a:rPr lang="en-US" dirty="0"/>
              <a:t>Use of key questions (where, what was around, with what equipment).</a:t>
            </a:r>
          </a:p>
          <a:p>
            <a:r>
              <a:rPr lang="en-US" dirty="0"/>
              <a:t>Crosscheck of information (EXIF, Google </a:t>
            </a:r>
            <a:r>
              <a:rPr lang="en-US" dirty="0" err="1"/>
              <a:t>StreetView</a:t>
            </a:r>
            <a:r>
              <a:rPr lang="en-US" dirty="0"/>
              <a:t>).</a:t>
            </a:r>
          </a:p>
          <a:p>
            <a:r>
              <a:rPr lang="en-US" dirty="0"/>
              <a:t>Search for the user on social media.</a:t>
            </a:r>
            <a:endParaRPr lang="el-GR" dirty="0"/>
          </a:p>
        </p:txBody>
      </p:sp>
    </p:spTree>
    <p:extLst>
      <p:ext uri="{BB962C8B-B14F-4D97-AF65-F5344CB8AC3E}">
        <p14:creationId xmlns:p14="http://schemas.microsoft.com/office/powerpoint/2010/main" val="31245739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Date</a:t>
            </a:r>
            <a:endParaRPr lang="el-GR" dirty="0"/>
          </a:p>
        </p:txBody>
      </p:sp>
      <p:sp>
        <p:nvSpPr>
          <p:cNvPr id="3" name="Θέση περιεχομένου 2"/>
          <p:cNvSpPr>
            <a:spLocks noGrp="1"/>
          </p:cNvSpPr>
          <p:nvPr>
            <p:ph idx="1"/>
          </p:nvPr>
        </p:nvSpPr>
        <p:spPr/>
        <p:txBody>
          <a:bodyPr/>
          <a:lstStyle/>
          <a:p>
            <a:r>
              <a:rPr lang="en-US" dirty="0"/>
              <a:t>Difficult process to define a data of the content.</a:t>
            </a:r>
          </a:p>
          <a:p>
            <a:r>
              <a:rPr lang="en-US" dirty="0"/>
              <a:t>Activists insert evidence proving the date in the videos</a:t>
            </a:r>
          </a:p>
          <a:p>
            <a:r>
              <a:rPr lang="en-US" dirty="0"/>
              <a:t>Checking the weather at a particular date and area with Wolfram Alpha and Tweets by local meteorologists</a:t>
            </a:r>
            <a:endParaRPr lang="el-GR" dirty="0"/>
          </a:p>
        </p:txBody>
      </p:sp>
    </p:spTree>
    <p:extLst>
      <p:ext uri="{BB962C8B-B14F-4D97-AF65-F5344CB8AC3E}">
        <p14:creationId xmlns:p14="http://schemas.microsoft.com/office/powerpoint/2010/main" val="24836721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Location</a:t>
            </a:r>
            <a:endParaRPr lang="el-GR" dirty="0"/>
          </a:p>
        </p:txBody>
      </p:sp>
      <p:sp>
        <p:nvSpPr>
          <p:cNvPr id="3" name="Θέση περιεχομένου 2"/>
          <p:cNvSpPr>
            <a:spLocks noGrp="1"/>
          </p:cNvSpPr>
          <p:nvPr>
            <p:ph idx="1"/>
          </p:nvPr>
        </p:nvSpPr>
        <p:spPr/>
        <p:txBody>
          <a:bodyPr/>
          <a:lstStyle/>
          <a:p>
            <a:r>
              <a:rPr lang="en-US" dirty="0"/>
              <a:t>Use tools like Google Maps, Google Earth, </a:t>
            </a:r>
            <a:r>
              <a:rPr lang="en-US" dirty="0" err="1"/>
              <a:t>Wikimapia</a:t>
            </a:r>
            <a:r>
              <a:rPr lang="en-US" dirty="0"/>
              <a:t>.</a:t>
            </a:r>
          </a:p>
          <a:p>
            <a:r>
              <a:rPr lang="en-US" dirty="0"/>
              <a:t>Activists are filming from top to bottom to capture benchmarks.</a:t>
            </a:r>
            <a:endParaRPr lang="el-GR" dirty="0"/>
          </a:p>
        </p:txBody>
      </p:sp>
    </p:spTree>
    <p:extLst>
      <p:ext uri="{BB962C8B-B14F-4D97-AF65-F5344CB8AC3E}">
        <p14:creationId xmlns:p14="http://schemas.microsoft.com/office/powerpoint/2010/main" val="2122776792"/>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1040</TotalTime>
  <Words>338</Words>
  <Application>Microsoft Office PowerPoint</Application>
  <PresentationFormat>On-screen Show (16:9)</PresentationFormat>
  <Paragraphs>54</Paragraphs>
  <Slides>11</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Lato</vt:lpstr>
      <vt:lpstr>Simple Light</vt:lpstr>
      <vt:lpstr>Finding, evaluating, and reporting scientific issues  </vt:lpstr>
      <vt:lpstr>Module content</vt:lpstr>
      <vt:lpstr>Evaluating Content</vt:lpstr>
      <vt:lpstr>The importance of verification</vt:lpstr>
      <vt:lpstr>Verification Checks</vt:lpstr>
      <vt:lpstr>Origin</vt:lpstr>
      <vt:lpstr>Source</vt:lpstr>
      <vt:lpstr>Date</vt:lpstr>
      <vt:lpstr>Location</vt:lpstr>
      <vt:lpstr>The verification process</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Andreas Veglis</dc:creator>
  <cp:lastModifiedBy>Andreas Veglis</cp:lastModifiedBy>
  <cp:revision>31</cp:revision>
  <cp:lastPrinted>2021-09-13T15:35:38Z</cp:lastPrinted>
  <dcterms:modified xsi:type="dcterms:W3CDTF">2022-04-18T08:50:28Z</dcterms:modified>
</cp:coreProperties>
</file>