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543" r:id="rId3"/>
    <p:sldId id="544" r:id="rId4"/>
    <p:sldId id="545" r:id="rId5"/>
    <p:sldId id="476" r:id="rId6"/>
    <p:sldId id="364" r:id="rId7"/>
    <p:sldId id="490" r:id="rId8"/>
    <p:sldId id="480" r:id="rId9"/>
    <p:sldId id="493" r:id="rId10"/>
    <p:sldId id="482" r:id="rId11"/>
    <p:sldId id="484" r:id="rId12"/>
    <p:sldId id="485" r:id="rId13"/>
    <p:sldId id="365" r:id="rId14"/>
    <p:sldId id="366" r:id="rId15"/>
    <p:sldId id="367" r:id="rId16"/>
    <p:sldId id="376" r:id="rId17"/>
    <p:sldId id="378" r:id="rId18"/>
    <p:sldId id="479" r:id="rId19"/>
    <p:sldId id="491" r:id="rId20"/>
    <p:sldId id="542" r:id="rId21"/>
    <p:sldId id="269" r:id="rId22"/>
  </p:sldIdLst>
  <p:sldSz cx="9144000" cy="5143500" type="screen16x9"/>
  <p:notesSz cx="7315200" cy="9601200"/>
  <p:embeddedFontLst>
    <p:embeddedFont>
      <p:font typeface="Lato" panose="020F050202020403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180" y="53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61" tIns="48331" rIns="96661" bIns="48331"/>
          <a:lstStyle/>
          <a:p>
            <a:fld id="{5E0C3846-8D4C-4326-8BC7-9B455A036298}"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spcFirstLastPara="1" wrap="square" lIns="360000" tIns="91425" rIns="91425" bIns="91425" anchor="b" anchorCtr="0">
            <a:noAutofit/>
          </a:bodyPr>
          <a:lstStyle>
            <a:lvl1pPr lvl="0">
              <a:spcBef>
                <a:spcPts val="0"/>
              </a:spcBef>
              <a:spcAft>
                <a:spcPts val="0"/>
              </a:spcAft>
              <a:buClr>
                <a:srgbClr val="000000"/>
              </a:buClr>
              <a:buSzPts val="4000"/>
              <a:buNone/>
              <a:defRPr sz="4000">
                <a:solidFill>
                  <a:srgbClr val="00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0" y="2702950"/>
            <a:ext cx="5496600" cy="867900"/>
          </a:xfrm>
          <a:prstGeom prst="rect">
            <a:avLst/>
          </a:prstGeom>
          <a:solidFill>
            <a:srgbClr val="FFFFFF"/>
          </a:solidFill>
          <a:ln>
            <a:noFill/>
          </a:ln>
        </p:spPr>
        <p:txBody>
          <a:bodyPr spcFirstLastPara="1" wrap="square" lIns="360000" tIns="91425" rIns="91425" bIns="91425" anchor="t" anchorCtr="0">
            <a:noAutofit/>
          </a:bodyPr>
          <a:lstStyle>
            <a:lvl1pPr lvl="0">
              <a:lnSpc>
                <a:spcPct val="100000"/>
              </a:lnSpc>
              <a:spcBef>
                <a:spcPts val="0"/>
              </a:spcBef>
              <a:spcAft>
                <a:spcPts val="0"/>
              </a:spcAft>
              <a:buClr>
                <a:srgbClr val="363F83"/>
              </a:buClr>
              <a:buSzPts val="2000"/>
              <a:buNone/>
              <a:defRPr sz="2000">
                <a:solidFill>
                  <a:srgbClr val="363F8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r:embed="rId2">
            <a:alphaModFix/>
          </a:blip>
          <a:srcRect l="9173"/>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r:embed="rId3">
            <a:alphaModFix/>
          </a:blip>
          <a:srcRect t="14999" b="18338"/>
          <a:stretch/>
        </p:blipFill>
        <p:spPr>
          <a:xfrm>
            <a:off x="5496600" y="414525"/>
            <a:ext cx="3491800" cy="1309049"/>
          </a:xfrm>
          <a:prstGeom prst="rect">
            <a:avLst/>
          </a:prstGeom>
          <a:noFill/>
          <a:ln>
            <a:noFill/>
          </a:ln>
        </p:spPr>
      </p:pic>
      <p:pic>
        <p:nvPicPr>
          <p:cNvPr id="15" name="Google Shape;15;p2"/>
          <p:cNvPicPr preferRelativeResize="0"/>
          <p:nvPr/>
        </p:nvPicPr>
        <p:blipFill>
          <a:blip r:embed="rId4">
            <a:alphaModFix/>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marL="0" lvl="0" indent="0" algn="l"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pic>
        <p:nvPicPr>
          <p:cNvPr id="71" name="Google Shape;71;p12"/>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72" name="Google Shape;72;p12"/>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73" name="Google Shape;73;p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a:t>Στυλ κύριου τίτλου</a:t>
            </a:r>
            <a:endParaRPr kumimoji="0" lang="en-US"/>
          </a:p>
        </p:txBody>
      </p:sp>
      <p:sp>
        <p:nvSpPr>
          <p:cNvPr id="3" name="Θέση περιεχομένου 2"/>
          <p:cNvSpPr>
            <a:spLocks noGrp="1"/>
          </p:cNvSpPr>
          <p:nvPr>
            <p:ph idx="1"/>
          </p:nvPr>
        </p:nvSpPr>
        <p:spPr>
          <a:xfrm>
            <a:off x="467544" y="1653648"/>
            <a:ext cx="8229600" cy="3243834"/>
          </a:xfrm>
        </p:spPr>
        <p:txBody>
          <a:bodyPr/>
          <a:lstStyle/>
          <a:p>
            <a:pPr lvl="0" eaLnBrk="1" latinLnBrk="0" hangingPunct="1"/>
            <a:r>
              <a:rPr lang="el-GR"/>
              <a:t>Στυλ υποδείγματος κειμένου</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Θέση ημερομηνίας 3"/>
          <p:cNvSpPr>
            <a:spLocks noGrp="1"/>
          </p:cNvSpPr>
          <p:nvPr>
            <p:ph type="dt" sz="half" idx="10"/>
          </p:nvPr>
        </p:nvSpPr>
        <p:spPr/>
        <p:txBody>
          <a:bodyPr/>
          <a:lstStyle/>
          <a:p>
            <a:fld id="{F2853615-BFDE-46DE-814C-47EC6EF6D371}" type="datetimeFigureOut">
              <a:rPr lang="el-GR" smtClean="0"/>
              <a:t>18/4/2022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2594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20" name="Google Shape;20;p3"/>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297000"/>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297075"/>
            <a:ext cx="3999900" cy="3164400"/>
          </a:xfrm>
          <a:prstGeom prst="rect">
            <a:avLst/>
          </a:prstGeom>
          <a:solidFill>
            <a:srgbClr val="FFFFFF"/>
          </a:solidFill>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32" name="Google Shape;32;p5"/>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3" name="Google Shape;33;p5"/>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4" name="Google Shape;34;p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37" name="Google Shape;37;p6"/>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38" name="Google Shape;38;p6"/>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39" name="Google Shape;39;p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4" name="Google Shape;44;p7"/>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48" name="Google Shape;48;p8"/>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49" name="Google Shape;49;p8"/>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0" name="Google Shape;50;p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57" name="Google Shape;57;p9"/>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9"/>
        <p:cNvGrpSpPr/>
        <p:nvPr/>
      </p:nvGrpSpPr>
      <p:grpSpPr>
        <a:xfrm>
          <a:off x="0" y="0"/>
          <a:ext cx="0" cy="0"/>
          <a:chOff x="0" y="0"/>
          <a:chExt cx="0" cy="0"/>
        </a:xfrm>
      </p:grpSpPr>
      <p:sp>
        <p:nvSpPr>
          <p:cNvPr id="60" name="Google Shape;60;p10"/>
          <p:cNvSpPr txBox="1">
            <a:spLocks noGrp="1"/>
          </p:cNvSpPr>
          <p:nvPr>
            <p:ph type="body" idx="1"/>
          </p:nvPr>
        </p:nvSpPr>
        <p:spPr>
          <a:xfrm>
            <a:off x="2766125" y="392222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pic>
        <p:nvPicPr>
          <p:cNvPr id="61" name="Google Shape;61;p10"/>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2" name="Google Shape;62;p10"/>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3" name="Google Shape;63;p1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a:alphaModFix/>
          </a:blip>
          <a:srcRect t="14999" b="18338"/>
          <a:stretch/>
        </p:blipFill>
        <p:spPr>
          <a:xfrm>
            <a:off x="6929706" y="0"/>
            <a:ext cx="2214295" cy="830125"/>
          </a:xfrm>
          <a:prstGeom prst="rect">
            <a:avLst/>
          </a:prstGeom>
          <a:noFill/>
          <a:ln>
            <a:noFill/>
          </a:ln>
        </p:spPr>
      </p:pic>
      <p:pic>
        <p:nvPicPr>
          <p:cNvPr id="68" name="Google Shape;68;p11"/>
          <p:cNvPicPr preferRelativeResize="0"/>
          <p:nvPr/>
        </p:nvPicPr>
        <p:blipFill>
          <a:blip r:embed="rId3">
            <a:alphaModFix/>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news.google.com/"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news.yahoo.com/"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uk/government/publications"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visualping.io/?utm_source=cd&amp;utm_medium=redirtocdlp&amp;utm_campaign=mig1"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feedity.com/" TargetMode="External"/><Relationship Id="rId2" Type="http://schemas.openxmlformats.org/officeDocument/2006/relationships/hyperlink" Target="http://feed43.com/" TargetMode="Externa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m/alerts" TargetMode="Externa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eurostat" TargetMode="External"/><Relationship Id="rId2" Type="http://schemas.openxmlformats.org/officeDocument/2006/relationships/hyperlink" Target="http://en.wikipedia.org/wiki/List_of_national_and_international_statistical_services"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pPr marL="0" lvl="0" indent="0" algn="l" rtl="0">
              <a:spcBef>
                <a:spcPts val="0"/>
              </a:spcBef>
              <a:spcAft>
                <a:spcPts val="0"/>
              </a:spcAft>
              <a:buNone/>
            </a:pPr>
            <a:r>
              <a:rPr lang="en-US" dirty="0"/>
              <a:t>Finding, evaluating, and reporting scientific issues  </a:t>
            </a:r>
            <a:endParaRPr dirty="0"/>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dirty="0"/>
              <a:t>techniques &amp; tools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News Aggregators	</a:t>
            </a:r>
            <a:endParaRPr lang="el-GR" dirty="0"/>
          </a:p>
        </p:txBody>
      </p:sp>
      <p:sp>
        <p:nvSpPr>
          <p:cNvPr id="3" name="Θέση περιεχομένου 2"/>
          <p:cNvSpPr>
            <a:spLocks noGrp="1"/>
          </p:cNvSpPr>
          <p:nvPr>
            <p:ph idx="1"/>
          </p:nvPr>
        </p:nvSpPr>
        <p:spPr/>
        <p:txBody>
          <a:bodyPr/>
          <a:lstStyle/>
          <a:p>
            <a:r>
              <a:rPr lang="en-US" dirty="0"/>
              <a:t>Websites that collect news from other websites.</a:t>
            </a:r>
          </a:p>
          <a:p>
            <a:r>
              <a:rPr lang="en-US" dirty="0"/>
              <a:t>The collection is automated, and the link refers to the media article from where it was collected</a:t>
            </a:r>
            <a:endParaRPr lang="el-GR" dirty="0"/>
          </a:p>
        </p:txBody>
      </p:sp>
    </p:spTree>
    <p:extLst>
      <p:ext uri="{BB962C8B-B14F-4D97-AF65-F5344CB8AC3E}">
        <p14:creationId xmlns:p14="http://schemas.microsoft.com/office/powerpoint/2010/main" val="3819131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hlinkClick r:id="rId2"/>
              </a:rPr>
              <a:t>http://news.google.com</a:t>
            </a:r>
            <a:br>
              <a:rPr lang="en-US" dirty="0"/>
            </a:br>
            <a:endParaRPr lang="el-GR" dirty="0"/>
          </a:p>
        </p:txBody>
      </p:sp>
      <p:pic>
        <p:nvPicPr>
          <p:cNvPr id="5" name="Picture 4">
            <a:extLst>
              <a:ext uri="{FF2B5EF4-FFF2-40B4-BE49-F238E27FC236}">
                <a16:creationId xmlns:a16="http://schemas.microsoft.com/office/drawing/2014/main" id="{18E76021-E447-493E-A4DA-07D18439E676}"/>
              </a:ext>
            </a:extLst>
          </p:cNvPr>
          <p:cNvPicPr>
            <a:picLocks noChangeAspect="1"/>
          </p:cNvPicPr>
          <p:nvPr/>
        </p:nvPicPr>
        <p:blipFill rotWithShape="1">
          <a:blip r:embed="rId3"/>
          <a:srcRect t="11899" b="3226"/>
          <a:stretch/>
        </p:blipFill>
        <p:spPr>
          <a:xfrm>
            <a:off x="730619" y="970234"/>
            <a:ext cx="7495400" cy="3763999"/>
          </a:xfrm>
          <a:prstGeom prst="rect">
            <a:avLst/>
          </a:prstGeom>
        </p:spPr>
      </p:pic>
    </p:spTree>
    <p:extLst>
      <p:ext uri="{BB962C8B-B14F-4D97-AF65-F5344CB8AC3E}">
        <p14:creationId xmlns:p14="http://schemas.microsoft.com/office/powerpoint/2010/main" val="169992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a:hlinkClick r:id="rId2"/>
              </a:rPr>
              <a:t>https://news.yahoo.com/</a:t>
            </a:r>
            <a:br>
              <a:rPr lang="en-US" dirty="0"/>
            </a:br>
            <a:endParaRPr lang="el-GR" dirty="0"/>
          </a:p>
        </p:txBody>
      </p:sp>
      <p:pic>
        <p:nvPicPr>
          <p:cNvPr id="5" name="Picture 4">
            <a:extLst>
              <a:ext uri="{FF2B5EF4-FFF2-40B4-BE49-F238E27FC236}">
                <a16:creationId xmlns:a16="http://schemas.microsoft.com/office/drawing/2014/main" id="{D22868DB-15A1-4765-944D-BB1CFEB6751E}"/>
              </a:ext>
            </a:extLst>
          </p:cNvPr>
          <p:cNvPicPr>
            <a:picLocks noChangeAspect="1"/>
          </p:cNvPicPr>
          <p:nvPr/>
        </p:nvPicPr>
        <p:blipFill rotWithShape="1">
          <a:blip r:embed="rId3"/>
          <a:srcRect t="11899"/>
          <a:stretch/>
        </p:blipFill>
        <p:spPr>
          <a:xfrm>
            <a:off x="752167" y="1080251"/>
            <a:ext cx="7384787" cy="3849398"/>
          </a:xfrm>
          <a:prstGeom prst="rect">
            <a:avLst/>
          </a:prstGeom>
        </p:spPr>
      </p:pic>
    </p:spTree>
    <p:extLst>
      <p:ext uri="{BB962C8B-B14F-4D97-AF65-F5344CB8AC3E}">
        <p14:creationId xmlns:p14="http://schemas.microsoft.com/office/powerpoint/2010/main" val="130072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9652" y="843558"/>
            <a:ext cx="6172200" cy="800100"/>
          </a:xfrm>
        </p:spPr>
        <p:txBody>
          <a:bodyPr>
            <a:normAutofit fontScale="90000"/>
          </a:bodyPr>
          <a:lstStyle/>
          <a:p>
            <a:r>
              <a:rPr lang="en-US" dirty="0"/>
              <a:t>Methods for finding content that will appear at some point from now on.</a:t>
            </a:r>
            <a:endParaRPr lang="el-GR" dirty="0"/>
          </a:p>
        </p:txBody>
      </p:sp>
      <p:sp>
        <p:nvSpPr>
          <p:cNvPr id="3" name="Θέση περιεχομένου 2"/>
          <p:cNvSpPr>
            <a:spLocks noGrp="1"/>
          </p:cNvSpPr>
          <p:nvPr>
            <p:ph idx="1"/>
          </p:nvPr>
        </p:nvSpPr>
        <p:spPr>
          <a:xfrm>
            <a:off x="1439652" y="2085696"/>
            <a:ext cx="6172200" cy="1478748"/>
          </a:xfrm>
        </p:spPr>
        <p:txBody>
          <a:bodyPr>
            <a:normAutofit fontScale="92500" lnSpcReduction="20000"/>
          </a:bodyPr>
          <a:lstStyle/>
          <a:p>
            <a:r>
              <a:rPr lang="en-US" dirty="0"/>
              <a:t>E-mail alerts</a:t>
            </a:r>
          </a:p>
          <a:p>
            <a:r>
              <a:rPr lang="en-US" dirty="0"/>
              <a:t>RSS feeds</a:t>
            </a:r>
            <a:endParaRPr lang="el-GR" dirty="0"/>
          </a:p>
          <a:p>
            <a:r>
              <a:rPr lang="en-US" dirty="0"/>
              <a:t>Twitter alerts</a:t>
            </a:r>
          </a:p>
          <a:p>
            <a:r>
              <a:rPr lang="en-US" dirty="0"/>
              <a:t>Tools that inform you when a particular page is updated</a:t>
            </a:r>
          </a:p>
          <a:p>
            <a:r>
              <a:rPr lang="en-US" dirty="0"/>
              <a:t>Google alerts</a:t>
            </a:r>
            <a:endParaRPr lang="el-GR" dirty="0"/>
          </a:p>
        </p:txBody>
      </p:sp>
    </p:spTree>
    <p:extLst>
      <p:ext uri="{BB962C8B-B14F-4D97-AF65-F5344CB8AC3E}">
        <p14:creationId xmlns:p14="http://schemas.microsoft.com/office/powerpoint/2010/main" val="110085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1481"/>
            <a:ext cx="6044258" cy="4880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Έλλειψη 3"/>
          <p:cNvSpPr/>
          <p:nvPr/>
        </p:nvSpPr>
        <p:spPr>
          <a:xfrm>
            <a:off x="4517994" y="1977684"/>
            <a:ext cx="594066" cy="3780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50"/>
          </a:p>
        </p:txBody>
      </p:sp>
    </p:spTree>
    <p:extLst>
      <p:ext uri="{BB962C8B-B14F-4D97-AF65-F5344CB8AC3E}">
        <p14:creationId xmlns:p14="http://schemas.microsoft.com/office/powerpoint/2010/main" val="3605757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F05817-2CD6-4B30-8F66-C1DE136B927A}"/>
              </a:ext>
            </a:extLst>
          </p:cNvPr>
          <p:cNvPicPr>
            <a:picLocks noChangeAspect="1"/>
          </p:cNvPicPr>
          <p:nvPr/>
        </p:nvPicPr>
        <p:blipFill rotWithShape="1">
          <a:blip r:embed="rId2"/>
          <a:srcRect l="14033" t="12187" r="14882"/>
          <a:stretch/>
        </p:blipFill>
        <p:spPr>
          <a:xfrm>
            <a:off x="1430593" y="380788"/>
            <a:ext cx="6179575" cy="4516694"/>
          </a:xfrm>
          <a:prstGeom prst="rect">
            <a:avLst/>
          </a:prstGeom>
        </p:spPr>
      </p:pic>
      <p:sp>
        <p:nvSpPr>
          <p:cNvPr id="8" name="Έλλειψη 7"/>
          <p:cNvSpPr/>
          <p:nvPr/>
        </p:nvSpPr>
        <p:spPr>
          <a:xfrm>
            <a:off x="7191155" y="857051"/>
            <a:ext cx="330522" cy="3780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50"/>
          </a:p>
        </p:txBody>
      </p:sp>
    </p:spTree>
    <p:extLst>
      <p:ext uri="{BB962C8B-B14F-4D97-AF65-F5344CB8AC3E}">
        <p14:creationId xmlns:p14="http://schemas.microsoft.com/office/powerpoint/2010/main" val="90955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Methods for accessing RSS feed</a:t>
            </a:r>
            <a:endParaRPr lang="el-GR" dirty="0"/>
          </a:p>
        </p:txBody>
      </p:sp>
      <p:sp>
        <p:nvSpPr>
          <p:cNvPr id="3" name="Θέση περιεχομένου 2"/>
          <p:cNvSpPr>
            <a:spLocks noGrp="1"/>
          </p:cNvSpPr>
          <p:nvPr>
            <p:ph idx="1"/>
          </p:nvPr>
        </p:nvSpPr>
        <p:spPr/>
        <p:txBody>
          <a:bodyPr>
            <a:normAutofit/>
          </a:bodyPr>
          <a:lstStyle/>
          <a:p>
            <a:r>
              <a:rPr lang="en-US" sz="1500" dirty="0"/>
              <a:t>Web based applications</a:t>
            </a:r>
            <a:r>
              <a:rPr lang="el-GR" sz="1500" dirty="0"/>
              <a:t> (</a:t>
            </a:r>
            <a:r>
              <a:rPr lang="en-US" sz="1500" dirty="0" err="1"/>
              <a:t>Bloglines</a:t>
            </a:r>
            <a:r>
              <a:rPr lang="en-US" sz="1500" dirty="0"/>
              <a:t>, </a:t>
            </a:r>
            <a:r>
              <a:rPr lang="en-US" sz="1500" dirty="0" err="1"/>
              <a:t>Feedly</a:t>
            </a:r>
            <a:r>
              <a:rPr lang="en-US" sz="1500" dirty="0"/>
              <a:t>, </a:t>
            </a:r>
            <a:r>
              <a:rPr lang="en-US" sz="1500" dirty="0" err="1"/>
              <a:t>FrescaNews</a:t>
            </a:r>
            <a:r>
              <a:rPr lang="en-US" sz="1500" dirty="0"/>
              <a:t>, </a:t>
            </a:r>
            <a:r>
              <a:rPr lang="en-US" sz="1500" dirty="0" err="1"/>
              <a:t>Feedspot</a:t>
            </a:r>
            <a:r>
              <a:rPr lang="en-US" sz="1500" dirty="0"/>
              <a:t>, </a:t>
            </a:r>
            <a:r>
              <a:rPr lang="en-US" sz="1500" dirty="0" err="1"/>
              <a:t>Flipboard</a:t>
            </a:r>
            <a:r>
              <a:rPr lang="en-US" sz="1500" dirty="0"/>
              <a:t>, Digg, News360, My Yahoo!, </a:t>
            </a:r>
            <a:r>
              <a:rPr lang="en-US" sz="1500" dirty="0" err="1"/>
              <a:t>NewsBlur</a:t>
            </a:r>
            <a:r>
              <a:rPr lang="en-US" sz="1500" dirty="0"/>
              <a:t>, and </a:t>
            </a:r>
            <a:r>
              <a:rPr lang="en-US" sz="1500" dirty="0" err="1"/>
              <a:t>Netvibes</a:t>
            </a:r>
            <a:r>
              <a:rPr lang="el-GR" sz="1500" dirty="0"/>
              <a:t>).</a:t>
            </a:r>
          </a:p>
          <a:p>
            <a:r>
              <a:rPr lang="en-US" sz="1500" dirty="0"/>
              <a:t>Desktop applications</a:t>
            </a:r>
            <a:r>
              <a:rPr lang="el-GR" sz="1500" dirty="0"/>
              <a:t> (</a:t>
            </a:r>
            <a:r>
              <a:rPr lang="en-US" sz="1500" dirty="0" err="1"/>
              <a:t>NetNewsWire</a:t>
            </a:r>
            <a:r>
              <a:rPr lang="en-US" sz="1500" dirty="0"/>
              <a:t>, </a:t>
            </a:r>
            <a:r>
              <a:rPr lang="en-US" sz="1500" dirty="0" err="1"/>
              <a:t>FeedDemon</a:t>
            </a:r>
            <a:r>
              <a:rPr lang="en-US" sz="1500" dirty="0"/>
              <a:t>, </a:t>
            </a:r>
            <a:r>
              <a:rPr lang="en-US" sz="1500" dirty="0" err="1"/>
              <a:t>Flipboard</a:t>
            </a:r>
            <a:r>
              <a:rPr lang="en-US" sz="1500" dirty="0"/>
              <a:t>, Prismatic, and </a:t>
            </a:r>
            <a:r>
              <a:rPr lang="en-US" sz="1500" dirty="0" err="1"/>
              <a:t>Zite</a:t>
            </a:r>
            <a:r>
              <a:rPr lang="el-GR" sz="1500" dirty="0"/>
              <a:t>).</a:t>
            </a:r>
          </a:p>
          <a:p>
            <a:r>
              <a:rPr lang="en-US" sz="1500" dirty="0"/>
              <a:t>Mobile apps</a:t>
            </a:r>
            <a:r>
              <a:rPr lang="el-GR" sz="1500" dirty="0"/>
              <a:t> (</a:t>
            </a:r>
            <a:r>
              <a:rPr lang="en-US" sz="1500" dirty="0"/>
              <a:t>Google Play Newsstand</a:t>
            </a:r>
            <a:r>
              <a:rPr lang="el-GR" sz="1500" dirty="0"/>
              <a:t>).</a:t>
            </a:r>
          </a:p>
          <a:p>
            <a:r>
              <a:rPr lang="en-US" sz="1500" dirty="0"/>
              <a:t>Email clients</a:t>
            </a:r>
            <a:r>
              <a:rPr lang="el-GR" sz="1500" dirty="0"/>
              <a:t> (</a:t>
            </a:r>
            <a:r>
              <a:rPr lang="en-US" sz="1500" dirty="0"/>
              <a:t>Mozilla Thunderbird, Opera mail, Pegasus Mail</a:t>
            </a:r>
            <a:r>
              <a:rPr lang="el-GR" sz="1500" dirty="0"/>
              <a:t>)</a:t>
            </a:r>
            <a:endParaRPr lang="en-US" sz="1500" dirty="0"/>
          </a:p>
        </p:txBody>
      </p:sp>
    </p:spTree>
    <p:extLst>
      <p:ext uri="{BB962C8B-B14F-4D97-AF65-F5344CB8AC3E}">
        <p14:creationId xmlns:p14="http://schemas.microsoft.com/office/powerpoint/2010/main" val="30260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p:txBody>
      </p:sp>
      <p:pic>
        <p:nvPicPr>
          <p:cNvPr id="4" name="Picture 3">
            <a:hlinkClick r:id="rId2"/>
            <a:extLst>
              <a:ext uri="{FF2B5EF4-FFF2-40B4-BE49-F238E27FC236}">
                <a16:creationId xmlns:a16="http://schemas.microsoft.com/office/drawing/2014/main" id="{4F0DA93A-BFC6-4472-8B90-B36A53D4CC06}"/>
              </a:ext>
            </a:extLst>
          </p:cNvPr>
          <p:cNvPicPr>
            <a:picLocks noChangeAspect="1"/>
          </p:cNvPicPr>
          <p:nvPr/>
        </p:nvPicPr>
        <p:blipFill>
          <a:blip r:embed="rId3"/>
          <a:stretch>
            <a:fillRect/>
          </a:stretch>
        </p:blipFill>
        <p:spPr>
          <a:xfrm>
            <a:off x="1461336" y="0"/>
            <a:ext cx="6221329" cy="5143500"/>
          </a:xfrm>
          <a:prstGeom prst="rect">
            <a:avLst/>
          </a:prstGeom>
        </p:spPr>
      </p:pic>
    </p:spTree>
    <p:extLst>
      <p:ext uri="{BB962C8B-B14F-4D97-AF65-F5344CB8AC3E}">
        <p14:creationId xmlns:p14="http://schemas.microsoft.com/office/powerpoint/2010/main" val="167772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Tools for creating RSS feeds</a:t>
            </a:r>
            <a:endParaRPr lang="el-GR" dirty="0"/>
          </a:p>
        </p:txBody>
      </p:sp>
      <p:sp>
        <p:nvSpPr>
          <p:cNvPr id="3" name="Θέση περιεχομένου 2"/>
          <p:cNvSpPr>
            <a:spLocks noGrp="1"/>
          </p:cNvSpPr>
          <p:nvPr>
            <p:ph idx="1"/>
          </p:nvPr>
        </p:nvSpPr>
        <p:spPr/>
        <p:txBody>
          <a:bodyPr/>
          <a:lstStyle/>
          <a:p>
            <a:r>
              <a:rPr lang="en-US" dirty="0">
                <a:hlinkClick r:id="rId2"/>
              </a:rPr>
              <a:t>http://feed43.com</a:t>
            </a:r>
            <a:endParaRPr lang="en-US" dirty="0"/>
          </a:p>
          <a:p>
            <a:endParaRPr lang="en-US" dirty="0"/>
          </a:p>
          <a:p>
            <a:r>
              <a:rPr lang="en-US" dirty="0">
                <a:hlinkClick r:id="rId3"/>
              </a:rPr>
              <a:t>http://feedity.com</a:t>
            </a:r>
            <a:endParaRPr lang="en-US" dirty="0"/>
          </a:p>
          <a:p>
            <a:endParaRPr lang="el-GR"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814" y="1670395"/>
            <a:ext cx="1264444" cy="32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3814" y="2286000"/>
            <a:ext cx="1207294"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701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Twitter alerts</a:t>
            </a:r>
            <a:endParaRPr lang="el-GR" dirty="0"/>
          </a:p>
        </p:txBody>
      </p:sp>
      <p:sp>
        <p:nvSpPr>
          <p:cNvPr id="3" name="Θέση περιεχομένου 2"/>
          <p:cNvSpPr>
            <a:spLocks noGrp="1"/>
          </p:cNvSpPr>
          <p:nvPr>
            <p:ph idx="1"/>
          </p:nvPr>
        </p:nvSpPr>
        <p:spPr>
          <a:xfrm>
            <a:off x="1493658" y="1653648"/>
            <a:ext cx="6172200" cy="1728192"/>
          </a:xfrm>
        </p:spPr>
        <p:txBody>
          <a:bodyPr>
            <a:normAutofit/>
          </a:bodyPr>
          <a:lstStyle/>
          <a:p>
            <a:r>
              <a:rPr lang="en-US" dirty="0"/>
              <a:t>Follow the Twitter account of the organization that interest you. </a:t>
            </a:r>
            <a:endParaRPr lang="el-GR" dirty="0"/>
          </a:p>
        </p:txBody>
      </p:sp>
      <p:pic>
        <p:nvPicPr>
          <p:cNvPr id="5" name="Picture 4">
            <a:extLst>
              <a:ext uri="{FF2B5EF4-FFF2-40B4-BE49-F238E27FC236}">
                <a16:creationId xmlns:a16="http://schemas.microsoft.com/office/drawing/2014/main" id="{589096ED-233E-4813-BA8F-8A6D4EC3C1DF}"/>
              </a:ext>
            </a:extLst>
          </p:cNvPr>
          <p:cNvPicPr>
            <a:picLocks noChangeAspect="1"/>
          </p:cNvPicPr>
          <p:nvPr/>
        </p:nvPicPr>
        <p:blipFill rotWithShape="1">
          <a:blip r:embed="rId2"/>
          <a:srcRect l="12761" t="12043" r="14589" b="58279"/>
          <a:stretch/>
        </p:blipFill>
        <p:spPr>
          <a:xfrm>
            <a:off x="988909" y="2735825"/>
            <a:ext cx="7475004" cy="1806678"/>
          </a:xfrm>
          <a:prstGeom prst="rect">
            <a:avLst/>
          </a:prstGeom>
        </p:spPr>
      </p:pic>
    </p:spTree>
    <p:extLst>
      <p:ext uri="{BB962C8B-B14F-4D97-AF65-F5344CB8AC3E}">
        <p14:creationId xmlns:p14="http://schemas.microsoft.com/office/powerpoint/2010/main" val="424064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AB133-04B3-4D6A-92BD-E782E6211A68}"/>
              </a:ext>
            </a:extLst>
          </p:cNvPr>
          <p:cNvSpPr>
            <a:spLocks noGrp="1"/>
          </p:cNvSpPr>
          <p:nvPr>
            <p:ph type="title"/>
          </p:nvPr>
        </p:nvSpPr>
        <p:spPr/>
        <p:txBody>
          <a:bodyPr/>
          <a:lstStyle/>
          <a:p>
            <a:r>
              <a:rPr lang="en-US" dirty="0"/>
              <a:t>Module aims</a:t>
            </a:r>
          </a:p>
        </p:txBody>
      </p:sp>
      <p:sp>
        <p:nvSpPr>
          <p:cNvPr id="5" name="Content Placeholder 4">
            <a:extLst>
              <a:ext uri="{FF2B5EF4-FFF2-40B4-BE49-F238E27FC236}">
                <a16:creationId xmlns:a16="http://schemas.microsoft.com/office/drawing/2014/main" id="{AA4CBEFC-AE1D-4BC3-B461-38C7F1393045}"/>
              </a:ext>
            </a:extLst>
          </p:cNvPr>
          <p:cNvSpPr>
            <a:spLocks noGrp="1"/>
          </p:cNvSpPr>
          <p:nvPr>
            <p:ph idx="1"/>
          </p:nvPr>
        </p:nvSpPr>
        <p:spPr/>
        <p:txBody>
          <a:bodyPr/>
          <a:lstStyle/>
          <a:p>
            <a:r>
              <a:rPr lang="en-US" dirty="0"/>
              <a:t>Teach the necessary techniques and tools that can be used for finding evaluating and reporting scientific issues.</a:t>
            </a:r>
          </a:p>
          <a:p>
            <a:r>
              <a:rPr lang="en-US" dirty="0"/>
              <a:t>The techniques are mainly comprised of methods that are employed to produce journalistic content</a:t>
            </a:r>
          </a:p>
          <a:p>
            <a:r>
              <a:rPr lang="en-US" dirty="0"/>
              <a:t>They are specifically tailored to address scientific issues</a:t>
            </a:r>
          </a:p>
          <a:p>
            <a:r>
              <a:rPr lang="en-US" dirty="0"/>
              <a:t>They can exploit all the capabilities that are now available on the internet era.</a:t>
            </a:r>
          </a:p>
        </p:txBody>
      </p:sp>
      <p:sp>
        <p:nvSpPr>
          <p:cNvPr id="3" name="Slide Number Placeholder 2">
            <a:extLst>
              <a:ext uri="{FF2B5EF4-FFF2-40B4-BE49-F238E27FC236}">
                <a16:creationId xmlns:a16="http://schemas.microsoft.com/office/drawing/2014/main" id="{B76B38CB-9DC7-40E2-9241-684E93FB34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 smtClean="0"/>
              <a:t>2</a:t>
            </a:fld>
            <a:endParaRPr lang="de"/>
          </a:p>
        </p:txBody>
      </p:sp>
    </p:spTree>
    <p:extLst>
      <p:ext uri="{BB962C8B-B14F-4D97-AF65-F5344CB8AC3E}">
        <p14:creationId xmlns:p14="http://schemas.microsoft.com/office/powerpoint/2010/main" val="144020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0256" y="536501"/>
            <a:ext cx="6172200" cy="800100"/>
          </a:xfrm>
        </p:spPr>
        <p:txBody>
          <a:bodyPr>
            <a:normAutofit fontScale="90000"/>
          </a:bodyPr>
          <a:lstStyle/>
          <a:p>
            <a:r>
              <a:rPr lang="en-US" dirty="0"/>
              <a:t>Google alerts </a:t>
            </a:r>
            <a:br>
              <a:rPr lang="en-US" dirty="0"/>
            </a:br>
            <a:r>
              <a:rPr lang="en-US" dirty="0">
                <a:hlinkClick r:id="rId2"/>
              </a:rPr>
              <a:t>www.google.com/alerts</a:t>
            </a:r>
            <a:endParaRPr lang="el-GR" dirty="0"/>
          </a:p>
        </p:txBody>
      </p:sp>
      <p:pic>
        <p:nvPicPr>
          <p:cNvPr id="5" name="Εικόνα 4">
            <a:extLst>
              <a:ext uri="{FF2B5EF4-FFF2-40B4-BE49-F238E27FC236}">
                <a16:creationId xmlns:a16="http://schemas.microsoft.com/office/drawing/2014/main" id="{A8C47E13-822C-4AD9-B02E-248F219B77A8}"/>
              </a:ext>
            </a:extLst>
          </p:cNvPr>
          <p:cNvPicPr>
            <a:picLocks noChangeAspect="1"/>
          </p:cNvPicPr>
          <p:nvPr/>
        </p:nvPicPr>
        <p:blipFill rotWithShape="1">
          <a:blip r:embed="rId3"/>
          <a:srcRect t="13553"/>
          <a:stretch/>
        </p:blipFill>
        <p:spPr>
          <a:xfrm>
            <a:off x="142610" y="2050675"/>
            <a:ext cx="3923446" cy="2918353"/>
          </a:xfrm>
          <a:prstGeom prst="rect">
            <a:avLst/>
          </a:prstGeom>
        </p:spPr>
      </p:pic>
      <p:pic>
        <p:nvPicPr>
          <p:cNvPr id="7" name="Εικόνα 6">
            <a:extLst>
              <a:ext uri="{FF2B5EF4-FFF2-40B4-BE49-F238E27FC236}">
                <a16:creationId xmlns:a16="http://schemas.microsoft.com/office/drawing/2014/main" id="{4441A3F0-356A-48DA-BDC0-163FA7929A62}"/>
              </a:ext>
            </a:extLst>
          </p:cNvPr>
          <p:cNvPicPr>
            <a:picLocks noChangeAspect="1"/>
          </p:cNvPicPr>
          <p:nvPr/>
        </p:nvPicPr>
        <p:blipFill rotWithShape="1">
          <a:blip r:embed="rId4"/>
          <a:srcRect l="7746" t="12679" r="13280" b="30582"/>
          <a:stretch/>
        </p:blipFill>
        <p:spPr>
          <a:xfrm>
            <a:off x="4633876" y="2050674"/>
            <a:ext cx="4173239" cy="2918353"/>
          </a:xfrm>
          <a:prstGeom prst="rect">
            <a:avLst/>
          </a:prstGeom>
        </p:spPr>
      </p:pic>
    </p:spTree>
    <p:extLst>
      <p:ext uri="{BB962C8B-B14F-4D97-AF65-F5344CB8AC3E}">
        <p14:creationId xmlns:p14="http://schemas.microsoft.com/office/powerpoint/2010/main" val="4115190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9EE11CD1-DC57-4787-8D61-D0DC788A8672}"/>
              </a:ext>
            </a:extLst>
          </p:cNvPr>
          <p:cNvPicPr>
            <a:picLocks noChangeAspect="1"/>
          </p:cNvPicPr>
          <p:nvPr/>
        </p:nvPicPr>
        <p:blipFill>
          <a:blip r:embed="rId3"/>
          <a:stretch>
            <a:fillRect/>
          </a:stretch>
        </p:blipFill>
        <p:spPr>
          <a:xfrm>
            <a:off x="5542126" y="2517744"/>
            <a:ext cx="2458874" cy="2439474"/>
          </a:xfrm>
          <a:prstGeom prst="rect">
            <a:avLst/>
          </a:prstGeom>
        </p:spPr>
      </p:pic>
      <p:sp>
        <p:nvSpPr>
          <p:cNvPr id="2" name="Title 1"/>
          <p:cNvSpPr>
            <a:spLocks noGrp="1"/>
          </p:cNvSpPr>
          <p:nvPr>
            <p:ph type="title" idx="4294967295"/>
          </p:nvPr>
        </p:nvSpPr>
        <p:spPr>
          <a:xfrm>
            <a:off x="0" y="336550"/>
            <a:ext cx="6804025" cy="573088"/>
          </a:xfrm>
        </p:spPr>
        <p:txBody>
          <a:bodyPr>
            <a:normAutofit fontScale="90000"/>
          </a:bodyPr>
          <a:lstStyle/>
          <a:p>
            <a:r>
              <a:rPr lang="en-US" dirty="0"/>
              <a:t>Thank you for your attention</a:t>
            </a:r>
          </a:p>
        </p:txBody>
      </p:sp>
      <p:sp>
        <p:nvSpPr>
          <p:cNvPr id="3" name="Text Placeholder 2"/>
          <p:cNvSpPr>
            <a:spLocks noGrp="1"/>
          </p:cNvSpPr>
          <p:nvPr>
            <p:ph idx="4294967295"/>
          </p:nvPr>
        </p:nvSpPr>
        <p:spPr>
          <a:xfrm>
            <a:off x="0" y="1235075"/>
            <a:ext cx="4481513" cy="3222625"/>
          </a:xfrm>
        </p:spPr>
        <p:txBody>
          <a:bodyPr>
            <a:normAutofit/>
          </a:bodyPr>
          <a:lstStyle/>
          <a:p>
            <a:pPr marL="0" indent="0">
              <a:buNone/>
            </a:pPr>
            <a:r>
              <a:rPr lang="pt-BR" sz="1200" dirty="0"/>
              <a:t>Andreas Veglis</a:t>
            </a:r>
          </a:p>
          <a:p>
            <a:r>
              <a:rPr lang="pt-BR" sz="1200" dirty="0"/>
              <a:t>E-mail: veglis@jour.auth.gr</a:t>
            </a:r>
          </a:p>
          <a:p>
            <a:r>
              <a:rPr lang="pt-BR" sz="1200" dirty="0"/>
              <a:t>Webpage: http://veglis.webpages.auth.gr</a:t>
            </a:r>
          </a:p>
          <a:p>
            <a:r>
              <a:rPr lang="pt-BR" sz="1200" dirty="0"/>
              <a:t>https://auth.academia.edu/AndreasVeglis</a:t>
            </a:r>
          </a:p>
          <a:p>
            <a:r>
              <a:rPr lang="pt-BR" sz="1200" dirty="0"/>
              <a:t>https://www.linkedin.com/in/veglis/</a:t>
            </a:r>
          </a:p>
          <a:p>
            <a:r>
              <a:rPr lang="en-US" sz="1200" dirty="0"/>
              <a:t>https://scholar.google.gr/citations?user=Q2MCvhoAAAAJ</a:t>
            </a:r>
          </a:p>
          <a:p>
            <a:r>
              <a:rPr lang="pt-BR" sz="1200" dirty="0"/>
              <a:t>https://publons.com/researcher/1654694/andreas-veglis/</a:t>
            </a:r>
          </a:p>
          <a:p>
            <a:r>
              <a:rPr lang="pt-BR" sz="1200" dirty="0"/>
              <a:t>Twitter: @veglis</a:t>
            </a:r>
            <a:endParaRPr lang="en-US" sz="12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132" y="551249"/>
            <a:ext cx="1674186" cy="16407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AB133-04B3-4D6A-92BD-E782E6211A68}"/>
              </a:ext>
            </a:extLst>
          </p:cNvPr>
          <p:cNvSpPr>
            <a:spLocks noGrp="1"/>
          </p:cNvSpPr>
          <p:nvPr>
            <p:ph type="title"/>
          </p:nvPr>
        </p:nvSpPr>
        <p:spPr/>
        <p:txBody>
          <a:bodyPr/>
          <a:lstStyle/>
          <a:p>
            <a:r>
              <a:rPr lang="en-US" dirty="0"/>
              <a:t>Module content</a:t>
            </a:r>
          </a:p>
        </p:txBody>
      </p:sp>
      <p:sp>
        <p:nvSpPr>
          <p:cNvPr id="5" name="Content Placeholder 4">
            <a:extLst>
              <a:ext uri="{FF2B5EF4-FFF2-40B4-BE49-F238E27FC236}">
                <a16:creationId xmlns:a16="http://schemas.microsoft.com/office/drawing/2014/main" id="{AA4CBEFC-AE1D-4BC3-B461-38C7F1393045}"/>
              </a:ext>
            </a:extLst>
          </p:cNvPr>
          <p:cNvSpPr>
            <a:spLocks noGrp="1"/>
          </p:cNvSpPr>
          <p:nvPr>
            <p:ph idx="1"/>
          </p:nvPr>
        </p:nvSpPr>
        <p:spPr/>
        <p:txBody>
          <a:bodyPr/>
          <a:lstStyle/>
          <a:p>
            <a:r>
              <a:rPr lang="en-US" dirty="0"/>
              <a:t>Finding Content</a:t>
            </a:r>
          </a:p>
          <a:p>
            <a:r>
              <a:rPr lang="en-US" dirty="0"/>
              <a:t>Evaluating Content</a:t>
            </a:r>
          </a:p>
          <a:p>
            <a:r>
              <a:rPr lang="en-US" dirty="0"/>
              <a:t>Image Verification</a:t>
            </a:r>
          </a:p>
          <a:p>
            <a:r>
              <a:rPr lang="en-US" dirty="0"/>
              <a:t>Video Verification</a:t>
            </a:r>
          </a:p>
          <a:p>
            <a:r>
              <a:rPr lang="en-US" dirty="0"/>
              <a:t>Various Verification Tools</a:t>
            </a:r>
          </a:p>
          <a:p>
            <a:r>
              <a:rPr lang="en-US" dirty="0" err="1"/>
              <a:t>Truthnest</a:t>
            </a:r>
            <a:endParaRPr lang="en-US" dirty="0"/>
          </a:p>
        </p:txBody>
      </p:sp>
      <p:sp>
        <p:nvSpPr>
          <p:cNvPr id="3" name="Slide Number Placeholder 2">
            <a:extLst>
              <a:ext uri="{FF2B5EF4-FFF2-40B4-BE49-F238E27FC236}">
                <a16:creationId xmlns:a16="http://schemas.microsoft.com/office/drawing/2014/main" id="{B76B38CB-9DC7-40E2-9241-684E93FB34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Tree>
    <p:extLst>
      <p:ext uri="{BB962C8B-B14F-4D97-AF65-F5344CB8AC3E}">
        <p14:creationId xmlns:p14="http://schemas.microsoft.com/office/powerpoint/2010/main" val="2319677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382E5B-B007-4A0D-AB39-B440B979B7FD}"/>
              </a:ext>
            </a:extLst>
          </p:cNvPr>
          <p:cNvSpPr>
            <a:spLocks noGrp="1"/>
          </p:cNvSpPr>
          <p:nvPr>
            <p:ph type="title"/>
          </p:nvPr>
        </p:nvSpPr>
        <p:spPr/>
        <p:txBody>
          <a:bodyPr/>
          <a:lstStyle/>
          <a:p>
            <a:r>
              <a:rPr lang="en-US" dirty="0"/>
              <a:t>Finding Content</a:t>
            </a:r>
          </a:p>
        </p:txBody>
      </p:sp>
      <p:sp>
        <p:nvSpPr>
          <p:cNvPr id="4" name="Slide Number Placeholder 3">
            <a:extLst>
              <a:ext uri="{FF2B5EF4-FFF2-40B4-BE49-F238E27FC236}">
                <a16:creationId xmlns:a16="http://schemas.microsoft.com/office/drawing/2014/main" id="{0A3BDFF8-39F7-4E60-91A8-08D629E2E9FF}"/>
              </a:ext>
            </a:extLst>
          </p:cNvPr>
          <p:cNvSpPr>
            <a:spLocks noGrp="1"/>
          </p:cNvSpPr>
          <p:nvPr>
            <p:ph type="sldNum" idx="12"/>
          </p:nvPr>
        </p:nvSpPr>
        <p:spPr/>
        <p:txBody>
          <a:bodyPr/>
          <a:lstStyle/>
          <a:p>
            <a:fld id="{3DF53439-851E-44AD-84B1-B6BFC3D0C743}" type="slidenum">
              <a:rPr lang="el-GR" smtClean="0"/>
              <a:t>4</a:t>
            </a:fld>
            <a:endParaRPr lang="el-GR"/>
          </a:p>
        </p:txBody>
      </p:sp>
    </p:spTree>
    <p:extLst>
      <p:ext uri="{BB962C8B-B14F-4D97-AF65-F5344CB8AC3E}">
        <p14:creationId xmlns:p14="http://schemas.microsoft.com/office/powerpoint/2010/main" val="2258112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Information Sources</a:t>
            </a:r>
            <a:endParaRPr lang="el-GR" dirty="0"/>
          </a:p>
        </p:txBody>
      </p:sp>
      <p:sp>
        <p:nvSpPr>
          <p:cNvPr id="3" name="Θέση περιεχομένου 2"/>
          <p:cNvSpPr>
            <a:spLocks noGrp="1"/>
          </p:cNvSpPr>
          <p:nvPr>
            <p:ph idx="1"/>
          </p:nvPr>
        </p:nvSpPr>
        <p:spPr/>
        <p:txBody>
          <a:bodyPr/>
          <a:lstStyle/>
          <a:p>
            <a:r>
              <a:rPr lang="en-US" dirty="0"/>
              <a:t>Content on the Web.</a:t>
            </a:r>
          </a:p>
          <a:p>
            <a:r>
              <a:rPr lang="en-US" dirty="0"/>
              <a:t>Content on social media</a:t>
            </a:r>
            <a:endParaRPr lang="el-GR" dirty="0"/>
          </a:p>
          <a:p>
            <a:endParaRPr lang="el-GR" dirty="0"/>
          </a:p>
          <a:p>
            <a:pPr marL="82296" indent="0">
              <a:buNone/>
            </a:pPr>
            <a:r>
              <a:rPr lang="en-US" dirty="0"/>
              <a:t>Content Type</a:t>
            </a:r>
            <a:endParaRPr lang="el-GR" dirty="0"/>
          </a:p>
          <a:p>
            <a:pPr lvl="1">
              <a:lnSpc>
                <a:spcPct val="100000"/>
              </a:lnSpc>
              <a:spcBef>
                <a:spcPts val="0"/>
              </a:spcBef>
            </a:pPr>
            <a:r>
              <a:rPr lang="en-US" dirty="0"/>
              <a:t>webpages</a:t>
            </a:r>
            <a:endParaRPr lang="el-GR" dirty="0"/>
          </a:p>
          <a:p>
            <a:pPr lvl="1">
              <a:lnSpc>
                <a:spcPct val="100000"/>
              </a:lnSpc>
              <a:spcBef>
                <a:spcPts val="0"/>
              </a:spcBef>
            </a:pPr>
            <a:r>
              <a:rPr lang="en-US" dirty="0"/>
              <a:t>PDF files</a:t>
            </a:r>
          </a:p>
          <a:p>
            <a:pPr lvl="1">
              <a:lnSpc>
                <a:spcPct val="100000"/>
              </a:lnSpc>
              <a:spcBef>
                <a:spcPts val="0"/>
              </a:spcBef>
            </a:pPr>
            <a:r>
              <a:rPr lang="en-US" dirty="0" err="1"/>
              <a:t>xls</a:t>
            </a:r>
            <a:r>
              <a:rPr lang="en-US" dirty="0"/>
              <a:t>, xlsx, csv files (spreadsheet formats)</a:t>
            </a:r>
          </a:p>
          <a:p>
            <a:pPr lvl="1">
              <a:lnSpc>
                <a:spcPct val="100000"/>
              </a:lnSpc>
              <a:spcBef>
                <a:spcPts val="0"/>
              </a:spcBef>
            </a:pPr>
            <a:r>
              <a:rPr lang="en-US" dirty="0"/>
              <a:t>Images</a:t>
            </a:r>
            <a:endParaRPr lang="el-GR" dirty="0"/>
          </a:p>
          <a:p>
            <a:pPr lvl="1">
              <a:lnSpc>
                <a:spcPct val="100000"/>
              </a:lnSpc>
              <a:spcBef>
                <a:spcPts val="0"/>
              </a:spcBef>
            </a:pPr>
            <a:r>
              <a:rPr lang="en-US" dirty="0"/>
              <a:t>Videos</a:t>
            </a:r>
          </a:p>
          <a:p>
            <a:pPr lvl="1"/>
            <a:endParaRPr lang="en-US" dirty="0"/>
          </a:p>
          <a:p>
            <a:endParaRPr lang="el-GR" dirty="0"/>
          </a:p>
        </p:txBody>
      </p:sp>
    </p:spTree>
    <p:extLst>
      <p:ext uri="{BB962C8B-B14F-4D97-AF65-F5344CB8AC3E}">
        <p14:creationId xmlns:p14="http://schemas.microsoft.com/office/powerpoint/2010/main" val="218007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Content - Time</a:t>
            </a:r>
            <a:r>
              <a:rPr lang="el-GR" dirty="0"/>
              <a:t>	</a:t>
            </a:r>
          </a:p>
        </p:txBody>
      </p:sp>
      <p:sp>
        <p:nvSpPr>
          <p:cNvPr id="3" name="Θέση περιεχομένου 2"/>
          <p:cNvSpPr>
            <a:spLocks noGrp="1"/>
          </p:cNvSpPr>
          <p:nvPr>
            <p:ph idx="1"/>
          </p:nvPr>
        </p:nvSpPr>
        <p:spPr>
          <a:xfrm>
            <a:off x="1439652" y="1923678"/>
            <a:ext cx="6172200" cy="1478748"/>
          </a:xfrm>
        </p:spPr>
        <p:txBody>
          <a:bodyPr>
            <a:normAutofit/>
          </a:bodyPr>
          <a:lstStyle/>
          <a:p>
            <a:r>
              <a:rPr lang="en-US" dirty="0"/>
              <a:t>Content that is already available.</a:t>
            </a:r>
            <a:endParaRPr lang="el-GR" dirty="0"/>
          </a:p>
          <a:p>
            <a:r>
              <a:rPr lang="en-US" dirty="0"/>
              <a:t>Content that will appear at some point from now on.</a:t>
            </a:r>
            <a:endParaRPr lang="el-GR" dirty="0"/>
          </a:p>
        </p:txBody>
      </p:sp>
    </p:spTree>
    <p:extLst>
      <p:ext uri="{BB962C8B-B14F-4D97-AF65-F5344CB8AC3E}">
        <p14:creationId xmlns:p14="http://schemas.microsoft.com/office/powerpoint/2010/main" val="7923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Content Source</a:t>
            </a:r>
            <a:endParaRPr lang="el-GR" dirty="0"/>
          </a:p>
        </p:txBody>
      </p:sp>
      <p:sp>
        <p:nvSpPr>
          <p:cNvPr id="3" name="Θέση περιεχομένου 2"/>
          <p:cNvSpPr>
            <a:spLocks noGrp="1"/>
          </p:cNvSpPr>
          <p:nvPr>
            <p:ph idx="1"/>
          </p:nvPr>
        </p:nvSpPr>
        <p:spPr/>
        <p:txBody>
          <a:bodyPr/>
          <a:lstStyle/>
          <a:p>
            <a:r>
              <a:rPr lang="en-US" dirty="0"/>
              <a:t>Websites</a:t>
            </a:r>
            <a:endParaRPr lang="el-GR" dirty="0"/>
          </a:p>
          <a:p>
            <a:r>
              <a:rPr lang="en-US" dirty="0"/>
              <a:t>Social media</a:t>
            </a:r>
            <a:endParaRPr lang="el-GR" dirty="0"/>
          </a:p>
        </p:txBody>
      </p:sp>
    </p:spTree>
    <p:extLst>
      <p:ext uri="{BB962C8B-B14F-4D97-AF65-F5344CB8AC3E}">
        <p14:creationId xmlns:p14="http://schemas.microsoft.com/office/powerpoint/2010/main" val="237261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Websites</a:t>
            </a:r>
            <a:endParaRPr lang="el-GR" dirty="0"/>
          </a:p>
        </p:txBody>
      </p:sp>
      <p:sp>
        <p:nvSpPr>
          <p:cNvPr id="3" name="Θέση περιεχομένου 2"/>
          <p:cNvSpPr>
            <a:spLocks noGrp="1"/>
          </p:cNvSpPr>
          <p:nvPr>
            <p:ph idx="1"/>
          </p:nvPr>
        </p:nvSpPr>
        <p:spPr/>
        <p:txBody>
          <a:bodyPr/>
          <a:lstStyle/>
          <a:p>
            <a:r>
              <a:rPr lang="en-US" dirty="0"/>
              <a:t>Research institutes, Government websites, scientific journals, scientific conferences, scientific papers</a:t>
            </a:r>
            <a:endParaRPr lang="el-GR" dirty="0"/>
          </a:p>
          <a:p>
            <a:r>
              <a:rPr lang="en-US" dirty="0"/>
              <a:t>Media Organizations</a:t>
            </a:r>
            <a:endParaRPr lang="el-GR" dirty="0"/>
          </a:p>
          <a:p>
            <a:r>
              <a:rPr lang="en-US" dirty="0"/>
              <a:t>News from non-traditional sources (opinions, analyses)</a:t>
            </a:r>
            <a:endParaRPr lang="el-GR" dirty="0"/>
          </a:p>
        </p:txBody>
      </p:sp>
    </p:spTree>
    <p:extLst>
      <p:ext uri="{BB962C8B-B14F-4D97-AF65-F5344CB8AC3E}">
        <p14:creationId xmlns:p14="http://schemas.microsoft.com/office/powerpoint/2010/main" val="179342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National Statistical Organizations</a:t>
            </a:r>
            <a:endParaRPr lang="el-GR" dirty="0"/>
          </a:p>
        </p:txBody>
      </p:sp>
      <p:sp>
        <p:nvSpPr>
          <p:cNvPr id="3" name="Θέση περιεχομένου 2"/>
          <p:cNvSpPr>
            <a:spLocks noGrp="1"/>
          </p:cNvSpPr>
          <p:nvPr>
            <p:ph idx="1"/>
          </p:nvPr>
        </p:nvSpPr>
        <p:spPr/>
        <p:txBody>
          <a:bodyPr/>
          <a:lstStyle/>
          <a:p>
            <a:r>
              <a:rPr lang="en-US" dirty="0">
                <a:hlinkClick r:id="rId2"/>
              </a:rPr>
              <a:t>http://en.wikipedia.org/wiki/List_of_national_and_international_statistical_services</a:t>
            </a:r>
            <a:endParaRPr lang="el-GR" dirty="0"/>
          </a:p>
          <a:p>
            <a:r>
              <a:rPr lang="en-US" dirty="0">
                <a:hlinkClick r:id="rId3"/>
              </a:rPr>
              <a:t>http://ec.europa.eu/eurostat</a:t>
            </a:r>
            <a:endParaRPr lang="el-GR" dirty="0"/>
          </a:p>
          <a:p>
            <a:endParaRPr lang="el-GR" dirty="0"/>
          </a:p>
          <a:p>
            <a:endParaRPr lang="el-GR" dirty="0"/>
          </a:p>
        </p:txBody>
      </p:sp>
    </p:spTree>
    <p:extLst>
      <p:ext uri="{BB962C8B-B14F-4D97-AF65-F5344CB8AC3E}">
        <p14:creationId xmlns:p14="http://schemas.microsoft.com/office/powerpoint/2010/main" val="16591616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460</Words>
  <Application>Microsoft Office PowerPoint</Application>
  <PresentationFormat>On-screen Show (16:9)</PresentationFormat>
  <Paragraphs>74</Paragraphs>
  <Slides>21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Lato</vt:lpstr>
      <vt:lpstr>Arial</vt:lpstr>
      <vt:lpstr>Simple Light</vt:lpstr>
      <vt:lpstr>Finding, evaluating, and reporting scientific issues  </vt:lpstr>
      <vt:lpstr>Module aims</vt:lpstr>
      <vt:lpstr>Module content</vt:lpstr>
      <vt:lpstr>Finding Content</vt:lpstr>
      <vt:lpstr>Information Sources</vt:lpstr>
      <vt:lpstr>Content - Time </vt:lpstr>
      <vt:lpstr>Content Source</vt:lpstr>
      <vt:lpstr>Websites</vt:lpstr>
      <vt:lpstr>National Statistical Organizations</vt:lpstr>
      <vt:lpstr>News Aggregators </vt:lpstr>
      <vt:lpstr>http://news.google.com </vt:lpstr>
      <vt:lpstr>https://news.yahoo.com/ </vt:lpstr>
      <vt:lpstr>Methods for finding content that will appear at some point from now on.</vt:lpstr>
      <vt:lpstr>PowerPoint Presentation</vt:lpstr>
      <vt:lpstr>PowerPoint Presentation</vt:lpstr>
      <vt:lpstr>Methods for accessing RSS feed</vt:lpstr>
      <vt:lpstr>PowerPoint Presentation</vt:lpstr>
      <vt:lpstr>Tools for creating RSS feeds</vt:lpstr>
      <vt:lpstr>Twitter alerts</vt:lpstr>
      <vt:lpstr>Google alerts  www.google.com/alerts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 Veglis</dc:creator>
  <cp:lastModifiedBy>Andreas Veglis</cp:lastModifiedBy>
  <cp:revision>31</cp:revision>
  <cp:lastPrinted>2021-09-13T15:35:38Z</cp:lastPrinted>
  <dcterms:modified xsi:type="dcterms:W3CDTF">2022-04-18T08:57:51Z</dcterms:modified>
</cp:coreProperties>
</file>