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304" r:id="rId4"/>
    <p:sldId id="292" r:id="rId5"/>
    <p:sldId id="293" r:id="rId6"/>
    <p:sldId id="294" r:id="rId7"/>
    <p:sldId id="295" r:id="rId8"/>
    <p:sldId id="296" r:id="rId9"/>
    <p:sldId id="297" r:id="rId10"/>
    <p:sldId id="298" r:id="rId11"/>
    <p:sldId id="299" r:id="rId12"/>
    <p:sldId id="300" r:id="rId13"/>
    <p:sldId id="301" r:id="rId14"/>
    <p:sldId id="302" r:id="rId15"/>
    <p:sldId id="303" r:id="rId16"/>
    <p:sldId id="305" r:id="rId17"/>
  </p:sldIdLst>
  <p:sldSz cx="9144000" cy="5143500" type="screen16x9"/>
  <p:notesSz cx="6858000" cy="9144000"/>
  <p:embeddedFontLst>
    <p:embeddedFont>
      <p:font typeface="Century Gothic" panose="020B0502020202020204" pitchFamily="34" charset="0"/>
      <p:regular r:id="rId19"/>
      <p:bold r:id="rId20"/>
      <p:italic r:id="rId21"/>
      <p:boldItalic r:id="rId22"/>
    </p:embeddedFont>
    <p:embeddedFont>
      <p:font typeface="Lato" panose="020F050202020403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KwCSljuJvMgcBSLbm2NojI31X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627"/>
  </p:normalViewPr>
  <p:slideViewPr>
    <p:cSldViewPr snapToGrid="0">
      <p:cViewPr varScale="1">
        <p:scale>
          <a:sx n="137" d="100"/>
          <a:sy n="137" d="100"/>
        </p:scale>
        <p:origin x="146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7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ayneychronicle.com.au/story/7066248/one-in-four-believe-5g-poses-health-ris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a:t>Introduction of myself</a:t>
            </a:r>
            <a:endParaRPr/>
          </a:p>
          <a:p>
            <a:pPr marL="0" lvl="0" indent="0" algn="l" rtl="0">
              <a:lnSpc>
                <a:spcPct val="115000"/>
              </a:lnSpc>
              <a:spcBef>
                <a:spcPts val="0"/>
              </a:spcBef>
              <a:spcAft>
                <a:spcPts val="0"/>
              </a:spcAft>
              <a:buClr>
                <a:schemeClr val="dk1"/>
              </a:buClr>
              <a:buSzPts val="1100"/>
              <a:buFont typeface="Arial"/>
              <a:buNone/>
            </a:pPr>
            <a:r>
              <a:rPr lang="de"/>
              <a:t>Introduction of the module</a:t>
            </a:r>
            <a:endParaRPr/>
          </a:p>
          <a:p>
            <a:pPr marL="0" lvl="0" indent="0" algn="l" rtl="0">
              <a:lnSpc>
                <a:spcPct val="115000"/>
              </a:lnSpc>
              <a:spcBef>
                <a:spcPts val="0"/>
              </a:spcBef>
              <a:spcAft>
                <a:spcPts val="0"/>
              </a:spcAft>
              <a:buClr>
                <a:schemeClr val="dk1"/>
              </a:buClr>
              <a:buSzPts val="1100"/>
              <a:buFont typeface="Arial"/>
              <a:buNone/>
            </a:pPr>
            <a:r>
              <a:rPr lang="de"/>
              <a:t>Why we choose technology. A lot of engineering courses</a:t>
            </a:r>
            <a:endParaRPr/>
          </a:p>
          <a:p>
            <a:pPr marL="0" lvl="0" indent="0" algn="l" rtl="0">
              <a:lnSpc>
                <a:spcPct val="115000"/>
              </a:lnSpc>
              <a:spcBef>
                <a:spcPts val="0"/>
              </a:spcBef>
              <a:spcAft>
                <a:spcPts val="0"/>
              </a:spcAft>
              <a:buClr>
                <a:schemeClr val="dk1"/>
              </a:buClr>
              <a:buSzPts val="1100"/>
              <a:buFont typeface="Arial"/>
              <a:buNone/>
            </a:pPr>
            <a:r>
              <a:rPr lang="de"/>
              <a:t>Who is this module for. People without knowledge on fake news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ec40f742c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ec40f742c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c40f742c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c40f742c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c57ae71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c57ae718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c57ae718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c57ae718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61cb64c6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61cb64c6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035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c40f742c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c40f742c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u="sng" dirty="0">
                <a:solidFill>
                  <a:schemeClr val="hlink"/>
                </a:solidFill>
                <a:hlinkClick r:id="rId3"/>
              </a:rPr>
              <a:t>https://www.blayneychronicle.com.au/story/7066248/one-in-four-believe-5g-poses-health-risk/</a:t>
            </a:r>
            <a:r>
              <a:rPr lang="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 sz="1200" dirty="0">
                <a:solidFill>
                  <a:schemeClr val="dk1"/>
                </a:solidFill>
                <a:latin typeface="Century Gothic"/>
                <a:ea typeface="Century Gothic"/>
                <a:cs typeface="Century Gothic"/>
                <a:sym typeface="Century Gothic"/>
              </a:rPr>
              <a:t>The Queensland University </a:t>
            </a:r>
            <a:r>
              <a:rPr lang="de" sz="1200" dirty="0" err="1">
                <a:solidFill>
                  <a:schemeClr val="dk1"/>
                </a:solidFill>
                <a:latin typeface="Century Gothic"/>
                <a:ea typeface="Century Gothic"/>
                <a:cs typeface="Century Gothic"/>
                <a:sym typeface="Century Gothic"/>
              </a:rPr>
              <a:t>of</a:t>
            </a:r>
            <a:r>
              <a:rPr lang="de" sz="1200" dirty="0">
                <a:solidFill>
                  <a:schemeClr val="dk1"/>
                </a:solidFill>
                <a:latin typeface="Century Gothic"/>
                <a:ea typeface="Century Gothic"/>
                <a:cs typeface="Century Gothic"/>
                <a:sym typeface="Century Gothic"/>
              </a:rPr>
              <a:t> Technology </a:t>
            </a:r>
            <a:r>
              <a:rPr lang="de" sz="1200" dirty="0" err="1">
                <a:solidFill>
                  <a:schemeClr val="dk1"/>
                </a:solidFill>
                <a:latin typeface="Century Gothic"/>
                <a:ea typeface="Century Gothic"/>
                <a:cs typeface="Century Gothic"/>
                <a:sym typeface="Century Gothic"/>
              </a:rPr>
              <a:t>team</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tracked</a:t>
            </a:r>
            <a:r>
              <a:rPr lang="de" sz="1200" dirty="0">
                <a:solidFill>
                  <a:schemeClr val="dk1"/>
                </a:solidFill>
                <a:latin typeface="Century Gothic"/>
                <a:ea typeface="Century Gothic"/>
                <a:cs typeface="Century Gothic"/>
                <a:sym typeface="Century Gothic"/>
              </a:rPr>
              <a:t> Facebook </a:t>
            </a:r>
            <a:r>
              <a:rPr lang="de" sz="1200" dirty="0" err="1">
                <a:solidFill>
                  <a:schemeClr val="dk1"/>
                </a:solidFill>
                <a:latin typeface="Century Gothic"/>
                <a:ea typeface="Century Gothic"/>
                <a:cs typeface="Century Gothic"/>
                <a:sym typeface="Century Gothic"/>
              </a:rPr>
              <a:t>posts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from</a:t>
            </a:r>
            <a:r>
              <a:rPr lang="de" sz="1200" dirty="0">
                <a:solidFill>
                  <a:schemeClr val="dk1"/>
                </a:solidFill>
                <a:latin typeface="Century Gothic"/>
                <a:ea typeface="Century Gothic"/>
                <a:cs typeface="Century Gothic"/>
                <a:sym typeface="Century Gothic"/>
              </a:rPr>
              <a:t> 1 </a:t>
            </a:r>
            <a:r>
              <a:rPr lang="de" sz="1200" dirty="0" err="1">
                <a:solidFill>
                  <a:schemeClr val="dk1"/>
                </a:solidFill>
                <a:latin typeface="Century Gothic"/>
                <a:ea typeface="Century Gothic"/>
                <a:cs typeface="Century Gothic"/>
                <a:sym typeface="Century Gothic"/>
              </a:rPr>
              <a:t>January</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12 April 2020, </a:t>
            </a:r>
            <a:r>
              <a:rPr lang="de" sz="1200" dirty="0" err="1">
                <a:solidFill>
                  <a:schemeClr val="dk1"/>
                </a:solidFill>
                <a:latin typeface="Century Gothic"/>
                <a:ea typeface="Century Gothic"/>
                <a:cs typeface="Century Gothic"/>
                <a:sym typeface="Century Gothic"/>
              </a:rPr>
              <a:t>and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were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able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illustrate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the</a:t>
            </a:r>
            <a:r>
              <a:rPr lang="de" sz="1200" dirty="0">
                <a:solidFill>
                  <a:schemeClr val="dk1"/>
                </a:solidFill>
                <a:latin typeface="Century Gothic"/>
                <a:ea typeface="Century Gothic"/>
                <a:cs typeface="Century Gothic"/>
                <a:sym typeface="Century Gothic"/>
              </a:rPr>
              <a:t> “gradual </a:t>
            </a:r>
            <a:r>
              <a:rPr lang="de" sz="1200" dirty="0" err="1">
                <a:solidFill>
                  <a:schemeClr val="dk1"/>
                </a:solidFill>
                <a:latin typeface="Century Gothic"/>
                <a:ea typeface="Century Gothic"/>
                <a:cs typeface="Century Gothic"/>
                <a:sym typeface="Century Gothic"/>
              </a:rPr>
              <a:t>spread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of</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rumours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from</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the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fringes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more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popular</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spaces</a:t>
            </a:r>
            <a:r>
              <a:rPr lang="de" sz="1200" dirty="0">
                <a:solidFill>
                  <a:schemeClr val="dk1"/>
                </a:solidFill>
                <a:latin typeface="Century Gothic"/>
                <a:ea typeface="Century Gothic"/>
                <a:cs typeface="Century Gothic"/>
                <a:sym typeface="Century Gothic"/>
              </a:rPr>
              <a:t> in </a:t>
            </a:r>
            <a:r>
              <a:rPr lang="de" sz="1200" dirty="0" err="1">
                <a:solidFill>
                  <a:schemeClr val="dk1"/>
                </a:solidFill>
                <a:latin typeface="Century Gothic"/>
                <a:ea typeface="Century Gothic"/>
                <a:cs typeface="Century Gothic"/>
                <a:sym typeface="Century Gothic"/>
              </a:rPr>
              <a:t>the</a:t>
            </a:r>
            <a:r>
              <a:rPr lang="de" sz="1200" dirty="0">
                <a:solidFill>
                  <a:schemeClr val="dk1"/>
                </a:solidFill>
                <a:latin typeface="Century Gothic"/>
                <a:ea typeface="Century Gothic"/>
                <a:cs typeface="Century Gothic"/>
                <a:sym typeface="Century Gothic"/>
              </a:rPr>
              <a:t> Facebook </a:t>
            </a:r>
            <a:r>
              <a:rPr lang="de" sz="1200" dirty="0" err="1">
                <a:solidFill>
                  <a:schemeClr val="dk1"/>
                </a:solidFill>
                <a:latin typeface="Century Gothic"/>
                <a:ea typeface="Century Gothic"/>
                <a:cs typeface="Century Gothic"/>
                <a:sym typeface="Century Gothic"/>
              </a:rPr>
              <a:t>platform</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over</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five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distinct</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phases</a:t>
            </a:r>
            <a:r>
              <a:rPr lang="de" sz="1200" dirty="0">
                <a:solidFill>
                  <a:schemeClr val="dk1"/>
                </a:solidFill>
                <a:latin typeface="Century Gothic"/>
                <a:ea typeface="Century Gothic"/>
                <a:cs typeface="Century Gothic"/>
                <a:sym typeface="Century Gothic"/>
              </a:rPr>
              <a:t> </a:t>
            </a: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de" sz="1200" dirty="0">
                <a:solidFill>
                  <a:schemeClr val="dk1"/>
                </a:solidFill>
                <a:latin typeface="Century Gothic"/>
                <a:ea typeface="Century Gothic"/>
                <a:cs typeface="Century Gothic"/>
                <a:sym typeface="Century Gothic"/>
              </a:rPr>
              <a:t>The </a:t>
            </a:r>
            <a:r>
              <a:rPr lang="de" sz="1200" dirty="0" err="1">
                <a:solidFill>
                  <a:schemeClr val="dk1"/>
                </a:solidFill>
                <a:latin typeface="Century Gothic"/>
                <a:ea typeface="Century Gothic"/>
                <a:cs typeface="Century Gothic"/>
                <a:sym typeface="Century Gothic"/>
              </a:rPr>
              <a:t>graphs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show</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how</a:t>
            </a:r>
            <a:r>
              <a:rPr lang="de" sz="1200" dirty="0">
                <a:solidFill>
                  <a:schemeClr val="dk1"/>
                </a:solidFill>
                <a:latin typeface="Century Gothic"/>
                <a:ea typeface="Century Gothic"/>
                <a:cs typeface="Century Gothic"/>
                <a:sym typeface="Century Gothic"/>
              </a:rPr>
              <a:t> Facebook </a:t>
            </a:r>
            <a:r>
              <a:rPr lang="de" sz="1200" dirty="0" err="1">
                <a:solidFill>
                  <a:schemeClr val="dk1"/>
                </a:solidFill>
                <a:latin typeface="Century Gothic"/>
                <a:ea typeface="Century Gothic"/>
                <a:cs typeface="Century Gothic"/>
                <a:sym typeface="Century Gothic"/>
              </a:rPr>
              <a:t>posts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containing</a:t>
            </a:r>
            <a:r>
              <a:rPr lang="de" sz="1200" dirty="0">
                <a:solidFill>
                  <a:schemeClr val="dk1"/>
                </a:solidFill>
                <a:latin typeface="Century Gothic"/>
                <a:ea typeface="Century Gothic"/>
                <a:cs typeface="Century Gothic"/>
                <a:sym typeface="Century Gothic"/>
              </a:rPr>
              <a:t> 5G-coronavirus </a:t>
            </a:r>
            <a:r>
              <a:rPr lang="de" sz="1200" dirty="0" err="1">
                <a:solidFill>
                  <a:schemeClr val="dk1"/>
                </a:solidFill>
                <a:latin typeface="Century Gothic"/>
                <a:ea typeface="Century Gothic"/>
                <a:cs typeface="Century Gothic"/>
                <a:sym typeface="Century Gothic"/>
              </a:rPr>
              <a:t>conspiracy</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content</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went</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from</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reaching</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only</a:t>
            </a:r>
            <a:r>
              <a:rPr lang="de" sz="1200" dirty="0">
                <a:solidFill>
                  <a:schemeClr val="dk1"/>
                </a:solidFill>
                <a:latin typeface="Century Gothic"/>
                <a:ea typeface="Century Gothic"/>
                <a:cs typeface="Century Gothic"/>
                <a:sym typeface="Century Gothic"/>
              </a:rPr>
              <a:t> a </a:t>
            </a:r>
            <a:r>
              <a:rPr lang="de" sz="1200" dirty="0" err="1">
                <a:solidFill>
                  <a:schemeClr val="dk1"/>
                </a:solidFill>
                <a:latin typeface="Century Gothic"/>
                <a:ea typeface="Century Gothic"/>
                <a:cs typeface="Century Gothic"/>
                <a:sym typeface="Century Gothic"/>
              </a:rPr>
              <a:t>few</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thousand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people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pages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profiles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and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groups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with</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hundreds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of</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millions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of</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followers</a:t>
            </a:r>
            <a:r>
              <a:rPr lang="de" sz="1200" dirty="0">
                <a:solidFill>
                  <a:schemeClr val="dk1"/>
                </a:solidFill>
                <a:latin typeface="Century Gothic"/>
                <a:ea typeface="Century Gothic"/>
                <a:cs typeface="Century Gothic"/>
                <a:sym typeface="Century Gothic"/>
              </a:rPr>
              <a:t> – </a:t>
            </a:r>
            <a:r>
              <a:rPr lang="de" sz="1200" dirty="0" err="1">
                <a:solidFill>
                  <a:schemeClr val="dk1"/>
                </a:solidFill>
                <a:latin typeface="Century Gothic"/>
                <a:ea typeface="Century Gothic"/>
                <a:cs typeface="Century Gothic"/>
                <a:sym typeface="Century Gothic"/>
              </a:rPr>
              <a:t>potentially</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contributing</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 spate </a:t>
            </a:r>
            <a:r>
              <a:rPr lang="de" sz="1200" dirty="0" err="1">
                <a:solidFill>
                  <a:schemeClr val="dk1"/>
                </a:solidFill>
                <a:latin typeface="Century Gothic"/>
                <a:ea typeface="Century Gothic"/>
                <a:cs typeface="Century Gothic"/>
                <a:sym typeface="Century Gothic"/>
              </a:rPr>
              <a:t>of</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attacks</a:t>
            </a:r>
            <a:r>
              <a:rPr lang="de" sz="1200" dirty="0">
                <a:solidFill>
                  <a:schemeClr val="dk1"/>
                </a:solidFill>
                <a:latin typeface="Century Gothic"/>
                <a:ea typeface="Century Gothic"/>
                <a:cs typeface="Century Gothic"/>
                <a:sym typeface="Century Gothic"/>
              </a:rPr>
              <a:t> on </a:t>
            </a:r>
            <a:r>
              <a:rPr lang="de" sz="1200" dirty="0" err="1">
                <a:solidFill>
                  <a:schemeClr val="dk1"/>
                </a:solidFill>
                <a:latin typeface="Century Gothic"/>
                <a:ea typeface="Century Gothic"/>
                <a:cs typeface="Century Gothic"/>
                <a:sym typeface="Century Gothic"/>
              </a:rPr>
              <a:t>phone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towers</a:t>
            </a:r>
            <a:r>
              <a:rPr lang="de" sz="1200" dirty="0">
                <a:solidFill>
                  <a:schemeClr val="dk1"/>
                </a:solidFill>
                <a:latin typeface="Century Gothic"/>
                <a:ea typeface="Century Gothic"/>
                <a:cs typeface="Century Gothic"/>
                <a:sym typeface="Century Gothic"/>
              </a:rPr>
              <a:t> in </a:t>
            </a:r>
            <a:r>
              <a:rPr lang="de" sz="1200" dirty="0" err="1">
                <a:solidFill>
                  <a:schemeClr val="dk1"/>
                </a:solidFill>
                <a:latin typeface="Century Gothic"/>
                <a:ea typeface="Century Gothic"/>
                <a:cs typeface="Century Gothic"/>
                <a:sym typeface="Century Gothic"/>
              </a:rPr>
              <a:t>Australia</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and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across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the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globe</a:t>
            </a:r>
            <a:r>
              <a:rPr lang="de" sz="1200" dirty="0">
                <a:solidFill>
                  <a:schemeClr val="dk1"/>
                </a:solidFill>
                <a:latin typeface="Century Gothic"/>
                <a:ea typeface="Century Gothic"/>
                <a:cs typeface="Century Gothic"/>
                <a:sym typeface="Century Gothic"/>
              </a:rPr>
              <a:t>.</a:t>
            </a: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de" sz="1200" dirty="0" err="1">
                <a:solidFill>
                  <a:schemeClr val="dk1"/>
                </a:solidFill>
                <a:latin typeface="Century Gothic"/>
                <a:ea typeface="Century Gothic"/>
                <a:cs typeface="Century Gothic"/>
                <a:sym typeface="Century Gothic"/>
              </a:rPr>
              <a:t>Important</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showcase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this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example</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to</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understand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how</a:t>
            </a:r>
            <a:r>
              <a:rPr lang="de" sz="1200" dirty="0">
                <a:solidFill>
                  <a:schemeClr val="dk1"/>
                </a:solidFill>
                <a:latin typeface="Century Gothic"/>
                <a:ea typeface="Century Gothic"/>
                <a:cs typeface="Century Gothic"/>
                <a:sym typeface="Century Gothic"/>
              </a:rPr>
              <a:t> a fake </a:t>
            </a:r>
            <a:r>
              <a:rPr lang="de" sz="1200" dirty="0" err="1">
                <a:solidFill>
                  <a:schemeClr val="dk1"/>
                </a:solidFill>
                <a:latin typeface="Century Gothic"/>
                <a:ea typeface="Century Gothic"/>
                <a:cs typeface="Century Gothic"/>
                <a:sym typeface="Century Gothic"/>
              </a:rPr>
              <a:t>news</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outbreak</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could</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start</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from</a:t>
            </a:r>
            <a:r>
              <a:rPr lang="de" sz="1200" dirty="0">
                <a:solidFill>
                  <a:schemeClr val="dk1"/>
                </a:solidFill>
                <a:latin typeface="Century Gothic"/>
                <a:ea typeface="Century Gothic"/>
                <a:cs typeface="Century Gothic"/>
                <a:sym typeface="Century Gothic"/>
              </a:rPr>
              <a:t> a simple </a:t>
            </a:r>
            <a:r>
              <a:rPr lang="de" sz="1200" dirty="0" err="1">
                <a:solidFill>
                  <a:schemeClr val="dk1"/>
                </a:solidFill>
                <a:latin typeface="Century Gothic"/>
                <a:ea typeface="Century Gothic"/>
                <a:cs typeface="Century Gothic"/>
                <a:sym typeface="Century Gothic"/>
              </a:rPr>
              <a:t>facebook</a:t>
            </a:r>
            <a:r>
              <a:rPr lang="de" sz="1200" dirty="0">
                <a:solidFill>
                  <a:schemeClr val="dk1"/>
                </a:solidFill>
                <a:latin typeface="Century Gothic"/>
                <a:ea typeface="Century Gothic"/>
                <a:cs typeface="Century Gothic"/>
                <a:sym typeface="Century Gothic"/>
              </a:rPr>
              <a:t> </a:t>
            </a:r>
            <a:r>
              <a:rPr lang="de" sz="1200" dirty="0" err="1">
                <a:solidFill>
                  <a:schemeClr val="dk1"/>
                </a:solidFill>
                <a:latin typeface="Century Gothic"/>
                <a:ea typeface="Century Gothic"/>
                <a:cs typeface="Century Gothic"/>
                <a:sym typeface="Century Gothic"/>
              </a:rPr>
              <a:t>post</a:t>
            </a:r>
            <a:r>
              <a:rPr lang="de" sz="1200" dirty="0">
                <a:solidFill>
                  <a:schemeClr val="dk1"/>
                </a:solidFill>
                <a:latin typeface="Century Gothic"/>
                <a:ea typeface="Century Gothic"/>
                <a:cs typeface="Century Gothic"/>
                <a:sym typeface="Century Gothic"/>
              </a:rPr>
              <a:t>.</a:t>
            </a:r>
            <a:endParaRPr sz="1200" dirty="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61cb64c6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61cb64c6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Shows </a:t>
            </a:r>
            <a:r>
              <a:rPr lang="de" dirty="0" err="1"/>
              <a:t>the</a:t>
            </a:r>
            <a:r>
              <a:rPr lang="de" dirty="0"/>
              <a:t> total </a:t>
            </a:r>
            <a:r>
              <a:rPr lang="de" dirty="0" err="1"/>
              <a:t>number</a:t>
            </a:r>
            <a:r>
              <a:rPr lang="de" dirty="0"/>
              <a:t> </a:t>
            </a:r>
            <a:r>
              <a:rPr lang="de" dirty="0" err="1"/>
              <a:t>of</a:t>
            </a:r>
            <a:r>
              <a:rPr lang="de" dirty="0"/>
              <a:t> </a:t>
            </a:r>
            <a:r>
              <a:rPr lang="de" dirty="0" err="1"/>
              <a:t>pages</a:t>
            </a:r>
            <a:r>
              <a:rPr lang="de" dirty="0"/>
              <a:t> </a:t>
            </a:r>
            <a:r>
              <a:rPr lang="de" dirty="0" err="1"/>
              <a:t>sharing</a:t>
            </a:r>
            <a:r>
              <a:rPr lang="de" dirty="0"/>
              <a:t> </a:t>
            </a:r>
            <a:r>
              <a:rPr lang="de" dirty="0" err="1"/>
              <a:t>covid</a:t>
            </a:r>
            <a:r>
              <a:rPr lang="de" dirty="0"/>
              <a:t> </a:t>
            </a:r>
            <a:r>
              <a:rPr lang="de" dirty="0" err="1"/>
              <a:t>and</a:t>
            </a:r>
            <a:r>
              <a:rPr lang="de" dirty="0"/>
              <a:t> 5g </a:t>
            </a:r>
            <a:r>
              <a:rPr lang="de" dirty="0" err="1"/>
              <a:t>content</a:t>
            </a:r>
            <a:r>
              <a:rPr lang="de" dirty="0"/>
              <a:t> on </a:t>
            </a:r>
            <a:r>
              <a:rPr lang="de" dirty="0" err="1"/>
              <a:t>each</a:t>
            </a:r>
            <a:r>
              <a:rPr lang="de" dirty="0"/>
              <a:t> </a:t>
            </a:r>
            <a:r>
              <a:rPr lang="de" dirty="0" err="1"/>
              <a:t>date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de" dirty="0"/>
              <a:t>https://</a:t>
            </a:r>
            <a:r>
              <a:rPr lang="de" dirty="0" err="1"/>
              <a:t>www.theguardian.com</a:t>
            </a:r>
            <a:r>
              <a:rPr lang="de" dirty="0"/>
              <a:t>/</a:t>
            </a:r>
            <a:r>
              <a:rPr lang="de" dirty="0" err="1"/>
              <a:t>australia</a:t>
            </a:r>
            <a:r>
              <a:rPr lang="de" dirty="0"/>
              <a:t>-news/</a:t>
            </a:r>
            <a:r>
              <a:rPr lang="de" dirty="0" err="1"/>
              <a:t>ng-interactive</a:t>
            </a:r>
            <a:r>
              <a:rPr lang="de" dirty="0"/>
              <a:t>/2021/</a:t>
            </a:r>
            <a:r>
              <a:rPr lang="de" dirty="0" err="1"/>
              <a:t>mar</a:t>
            </a:r>
            <a:r>
              <a:rPr lang="de" dirty="0"/>
              <a:t>/11/anatomy-of-a-conspiracy-theory-how-misinformation-travels-on-facebook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61cb64c6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61cb64c6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61cb64c6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61cb64c6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61cb64c6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61cb64c6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c40f742c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c40f742c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ec40f742c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ec40f742c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uardian.com/australia-news/ng-interactive/2021/mar/11/anatomy-of-a-conspiracy-theory-how-misinformation-travels-on-faceboo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theguardian.com/australia-news/ng-interactive/2021/mar/11/anatomy-of-a-conspiracy-theory-how-misinformation-travels-on-face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lnSpc>
                <a:spcPct val="100000"/>
              </a:lnSpc>
              <a:spcBef>
                <a:spcPts val="0"/>
              </a:spcBef>
              <a:spcAft>
                <a:spcPts val="0"/>
              </a:spcAft>
              <a:buSzPts val="4000"/>
              <a:buNone/>
            </a:pPr>
            <a:r>
              <a:rPr lang="de"/>
              <a:t>Define, explain and identify:</a:t>
            </a:r>
            <a:endParaRPr/>
          </a:p>
        </p:txBody>
      </p:sp>
      <p:sp>
        <p:nvSpPr>
          <p:cNvPr id="79" name="Google Shape;79;p1"/>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
              <a:t>Introduction to “fake news” and 5g technology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ec40f742c1_0_91"/>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ec40f742c1_0_9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pic>
        <p:nvPicPr>
          <p:cNvPr id="414" name="Google Shape;414;gec40f742c1_0_91"/>
          <p:cNvPicPr preferRelativeResize="0"/>
          <p:nvPr/>
        </p:nvPicPr>
        <p:blipFill>
          <a:blip r:embed="rId3">
            <a:alphaModFix/>
          </a:blip>
          <a:stretch>
            <a:fillRect/>
          </a:stretch>
        </p:blipFill>
        <p:spPr>
          <a:xfrm>
            <a:off x="1220850" y="1090047"/>
            <a:ext cx="6701447" cy="3291427"/>
          </a:xfrm>
          <a:prstGeom prst="rect">
            <a:avLst/>
          </a:prstGeom>
          <a:noFill/>
          <a:ln>
            <a:noFill/>
          </a:ln>
        </p:spPr>
      </p:pic>
      <p:sp>
        <p:nvSpPr>
          <p:cNvPr id="417" name="Google Shape;417;gec40f742c1_0_91"/>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79EB0A93-03D8-2A47-8BB1-14BCC59C44F5}"/>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98EF7D43-CF99-0C42-A0D8-874C9B2588EE}"/>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ec40f742c1_0_97"/>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gec40f742c1_0_9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pic>
        <p:nvPicPr>
          <p:cNvPr id="424" name="Google Shape;424;gec40f742c1_0_97"/>
          <p:cNvPicPr preferRelativeResize="0"/>
          <p:nvPr/>
        </p:nvPicPr>
        <p:blipFill>
          <a:blip r:embed="rId3">
            <a:alphaModFix/>
          </a:blip>
          <a:stretch>
            <a:fillRect/>
          </a:stretch>
        </p:blipFill>
        <p:spPr>
          <a:xfrm>
            <a:off x="1220850" y="1090037"/>
            <a:ext cx="6701447" cy="3291437"/>
          </a:xfrm>
          <a:prstGeom prst="rect">
            <a:avLst/>
          </a:prstGeom>
          <a:noFill/>
          <a:ln>
            <a:noFill/>
          </a:ln>
        </p:spPr>
      </p:pic>
      <p:sp>
        <p:nvSpPr>
          <p:cNvPr id="425" name="Google Shape;425;gec40f742c1_0_97"/>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426" name="Google Shape;426;gec40f742c1_0_97"/>
          <p:cNvSpPr txBox="1">
            <a:spLocks noGrp="1"/>
          </p:cNvSpPr>
          <p:nvPr>
            <p:ph type="title"/>
          </p:nvPr>
        </p:nvSpPr>
        <p:spPr>
          <a:xfrm>
            <a:off x="311700" y="579369"/>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dirty="0" err="1"/>
              <a:t>how</a:t>
            </a:r>
            <a:r>
              <a:rPr lang="de" sz="1400" dirty="0"/>
              <a:t> an individual </a:t>
            </a:r>
            <a:r>
              <a:rPr lang="de" sz="1400" dirty="0" err="1"/>
              <a:t>post</a:t>
            </a:r>
            <a:r>
              <a:rPr lang="de" sz="1400" dirty="0"/>
              <a:t> </a:t>
            </a:r>
            <a:r>
              <a:rPr lang="de" sz="1400" dirty="0" err="1"/>
              <a:t>can</a:t>
            </a:r>
            <a:r>
              <a:rPr lang="de" sz="1400" dirty="0"/>
              <a:t> </a:t>
            </a:r>
            <a:r>
              <a:rPr lang="de" sz="1400" dirty="0" err="1"/>
              <a:t>reach</a:t>
            </a:r>
            <a:r>
              <a:rPr lang="de" sz="1400" dirty="0"/>
              <a:t> a global </a:t>
            </a:r>
            <a:r>
              <a:rPr lang="de" sz="1400" dirty="0" err="1"/>
              <a:t>audience</a:t>
            </a:r>
            <a:r>
              <a:rPr lang="de" sz="1400" dirty="0"/>
              <a:t> </a:t>
            </a:r>
            <a:r>
              <a:rPr lang="de" sz="1400" dirty="0" err="1"/>
              <a:t>within</a:t>
            </a:r>
            <a:r>
              <a:rPr lang="de" sz="1400" dirty="0"/>
              <a:t> </a:t>
            </a:r>
            <a:r>
              <a:rPr lang="de" sz="1400" dirty="0" err="1"/>
              <a:t>days</a:t>
            </a:r>
            <a:endParaRPr sz="1400" dirty="0"/>
          </a:p>
        </p:txBody>
      </p:sp>
      <p:sp>
        <p:nvSpPr>
          <p:cNvPr id="427" name="Google Shape;427;gec40f742c1_0_97"/>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ec40f742c1_0_103"/>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ec40f742c1_0_10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pic>
        <p:nvPicPr>
          <p:cNvPr id="434" name="Google Shape;434;gec40f742c1_0_103"/>
          <p:cNvPicPr preferRelativeResize="0"/>
          <p:nvPr/>
        </p:nvPicPr>
        <p:blipFill>
          <a:blip r:embed="rId3">
            <a:alphaModFix/>
          </a:blip>
          <a:stretch>
            <a:fillRect/>
          </a:stretch>
        </p:blipFill>
        <p:spPr>
          <a:xfrm>
            <a:off x="1220850" y="1090034"/>
            <a:ext cx="6701447" cy="3291440"/>
          </a:xfrm>
          <a:prstGeom prst="rect">
            <a:avLst/>
          </a:prstGeom>
          <a:noFill/>
          <a:ln>
            <a:noFill/>
          </a:ln>
        </p:spPr>
      </p:pic>
      <p:sp>
        <p:nvSpPr>
          <p:cNvPr id="437" name="Google Shape;437;gec40f742c1_0_103"/>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DE0B10DA-5A2C-A44A-9172-D76E05F24C5D}"/>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B3B84DDB-D349-3A4C-9AC6-904ABD51FCA8}"/>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ec57ae7183_0_1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Impact</a:t>
            </a:r>
            <a:endParaRPr/>
          </a:p>
        </p:txBody>
      </p:sp>
      <p:sp>
        <p:nvSpPr>
          <p:cNvPr id="443" name="Google Shape;443;gec57ae7183_0_1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“Dozens of 5g antennas vandalised in France during lockdown”</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The Connexion</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“At least 20 UK phone masts vandalised over false 5G coronavirus claims”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The Guardian</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“Burning cell towers, out of baseless fear they spread the virus”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The New York Times</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“Coronavirus: 20 suspected phone mast attaches over Easter”</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BBC</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“5G protesters sabotage Dutch phone towers”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DW</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p:txBody>
      </p:sp>
      <p:sp>
        <p:nvSpPr>
          <p:cNvPr id="444" name="Google Shape;444;gec57ae7183_0_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sp>
        <p:nvSpPr>
          <p:cNvPr id="5" name="Google Shape;332;gf0b8c5e5f5_0_0">
            <a:extLst>
              <a:ext uri="{FF2B5EF4-FFF2-40B4-BE49-F238E27FC236}">
                <a16:creationId xmlns:a16="http://schemas.microsoft.com/office/drawing/2014/main" id="{A072A8DA-00A4-F84D-AB91-786FF9828B36}"/>
              </a:ext>
            </a:extLst>
          </p:cNvPr>
          <p:cNvSpPr/>
          <p:nvPr/>
        </p:nvSpPr>
        <p:spPr>
          <a:xfrm>
            <a:off x="6740300" y="891475"/>
            <a:ext cx="2238300" cy="1311900"/>
          </a:xfrm>
          <a:prstGeom prst="wedgeRoundRectCallout">
            <a:avLst>
              <a:gd name="adj1" fmla="val -20833"/>
              <a:gd name="adj2" fmla="val 62500"/>
              <a:gd name="adj3" fmla="val 0"/>
            </a:avLst>
          </a:prstGeom>
          <a:solidFill>
            <a:srgbClr val="E5362B"/>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solidFill>
                  <a:schemeClr val="lt1"/>
                </a:solidFill>
                <a:latin typeface="Arial" panose="020B0604020202020204" pitchFamily="34" charset="0"/>
                <a:cs typeface="Arial" panose="020B0604020202020204" pitchFamily="34" charset="0"/>
              </a:rPr>
              <a:t>Real </a:t>
            </a:r>
            <a:r>
              <a:rPr lang="de-DE" sz="2400" b="1" dirty="0" err="1">
                <a:solidFill>
                  <a:schemeClr val="lt1"/>
                </a:solidFill>
                <a:latin typeface="Arial" panose="020B0604020202020204" pitchFamily="34" charset="0"/>
                <a:cs typeface="Arial" panose="020B0604020202020204" pitchFamily="34" charset="0"/>
              </a:rPr>
              <a:t>life</a:t>
            </a:r>
            <a:r>
              <a:rPr lang="de-DE" sz="2400" b="1" dirty="0">
                <a:solidFill>
                  <a:schemeClr val="lt1"/>
                </a:solidFill>
                <a:latin typeface="Arial" panose="020B0604020202020204" pitchFamily="34" charset="0"/>
                <a:cs typeface="Arial" panose="020B0604020202020204" pitchFamily="34" charset="0"/>
              </a:rPr>
              <a:t> </a:t>
            </a:r>
            <a:r>
              <a:rPr lang="de-DE" sz="2400" b="1" dirty="0" err="1">
                <a:solidFill>
                  <a:schemeClr val="lt1"/>
                </a:solidFill>
                <a:latin typeface="Arial" panose="020B0604020202020204" pitchFamily="34" charset="0"/>
                <a:cs typeface="Arial" panose="020B0604020202020204" pitchFamily="34" charset="0"/>
              </a:rPr>
              <a:t>impact</a:t>
            </a:r>
            <a:r>
              <a:rPr lang="de-DE" sz="2400" b="1" dirty="0">
                <a:solidFill>
                  <a:schemeClr val="lt1"/>
                </a:solidFill>
                <a:latin typeface="Arial" panose="020B0604020202020204" pitchFamily="34" charset="0"/>
                <a:cs typeface="Arial" panose="020B0604020202020204" pitchFamily="34" charset="0"/>
              </a:rPr>
              <a:t> </a:t>
            </a:r>
            <a:r>
              <a:rPr lang="de-DE" sz="2400" b="1" dirty="0" err="1">
                <a:solidFill>
                  <a:schemeClr val="lt1"/>
                </a:solidFill>
                <a:latin typeface="Arial" panose="020B0604020202020204" pitchFamily="34" charset="0"/>
                <a:cs typeface="Arial" panose="020B0604020202020204" pitchFamily="34" charset="0"/>
              </a:rPr>
              <a:t>of</a:t>
            </a:r>
            <a:r>
              <a:rPr lang="de-DE" sz="2400" b="1" dirty="0">
                <a:solidFill>
                  <a:schemeClr val="lt1"/>
                </a:solidFill>
                <a:latin typeface="Arial" panose="020B0604020202020204" pitchFamily="34" charset="0"/>
                <a:cs typeface="Arial" panose="020B0604020202020204" pitchFamily="34" charset="0"/>
              </a:rPr>
              <a:t> </a:t>
            </a:r>
          </a:p>
          <a:p>
            <a:pPr marL="0" lvl="0" indent="0" algn="ctr" rtl="0">
              <a:spcBef>
                <a:spcPts val="0"/>
              </a:spcBef>
              <a:spcAft>
                <a:spcPts val="0"/>
              </a:spcAft>
              <a:buNone/>
            </a:pPr>
            <a:r>
              <a:rPr lang="de-DE" sz="2400" b="1" dirty="0">
                <a:solidFill>
                  <a:schemeClr val="lt1"/>
                </a:solidFill>
                <a:latin typeface="Arial" panose="020B0604020202020204" pitchFamily="34" charset="0"/>
                <a:cs typeface="Arial" panose="020B0604020202020204" pitchFamily="34" charset="0"/>
              </a:rPr>
              <a:t>fake </a:t>
            </a:r>
            <a:r>
              <a:rPr lang="de-DE" sz="2400" b="1" dirty="0" err="1">
                <a:solidFill>
                  <a:schemeClr val="lt1"/>
                </a:solidFill>
                <a:latin typeface="Arial" panose="020B0604020202020204" pitchFamily="34" charset="0"/>
                <a:cs typeface="Arial" panose="020B0604020202020204" pitchFamily="34" charset="0"/>
              </a:rPr>
              <a:t>news</a:t>
            </a:r>
            <a:endParaRPr sz="2400" b="1" dirty="0">
              <a:solidFill>
                <a:schemeClr val="lt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ec57ae7183_0_2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Impact</a:t>
            </a:r>
            <a:endParaRPr dirty="0"/>
          </a:p>
        </p:txBody>
      </p:sp>
      <p:sp>
        <p:nvSpPr>
          <p:cNvPr id="450" name="Google Shape;450;gec57ae7183_0_2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400">
                <a:solidFill>
                  <a:srgbClr val="363F83"/>
                </a:solidFill>
                <a:latin typeface="Arial"/>
                <a:ea typeface="Arial"/>
                <a:cs typeface="Arial"/>
                <a:sym typeface="Arial"/>
              </a:rPr>
              <a:t>“Opponents of 5G networks set fire to Cyprus’ mobile antennas”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AP News</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de" sz="1400">
                <a:solidFill>
                  <a:srgbClr val="363F83"/>
                </a:solidFill>
                <a:latin typeface="Arial"/>
                <a:ea typeface="Arial"/>
                <a:cs typeface="Arial"/>
                <a:sym typeface="Arial"/>
              </a:rPr>
              <a:t>“How anti-5G sparked a wave of arson attacks”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Politico</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de" sz="1400">
                <a:solidFill>
                  <a:srgbClr val="363F83"/>
                </a:solidFill>
                <a:latin typeface="Arial"/>
                <a:ea typeface="Arial"/>
                <a:cs typeface="Arial"/>
                <a:sym typeface="Arial"/>
              </a:rPr>
              <a:t>“Anti-5G saboteurs raise alarm across Europe”</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Fortune</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“Conspiracy theorists burn 5G towers claiming link to virus”</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CTV News</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r>
              <a:rPr lang="de" sz="1400">
                <a:solidFill>
                  <a:srgbClr val="363F83"/>
                </a:solidFill>
                <a:latin typeface="Arial"/>
                <a:ea typeface="Arial"/>
                <a:cs typeface="Arial"/>
                <a:sym typeface="Arial"/>
              </a:rPr>
              <a:t>“Cyprus slams ‘fake news’ over corona - 5G attack”</a:t>
            </a:r>
            <a:endParaRPr sz="140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France24</a:t>
            </a:r>
            <a:endParaRPr sz="1400">
              <a:solidFill>
                <a:srgbClr val="363F83"/>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363F83"/>
              </a:solidFill>
              <a:latin typeface="Arial"/>
              <a:ea typeface="Arial"/>
              <a:cs typeface="Arial"/>
              <a:sym typeface="Arial"/>
            </a:endParaRPr>
          </a:p>
        </p:txBody>
      </p:sp>
      <p:sp>
        <p:nvSpPr>
          <p:cNvPr id="451" name="Google Shape;451;gec57ae7183_0_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14</a:t>
            </a:fld>
            <a:endParaRPr/>
          </a:p>
        </p:txBody>
      </p:sp>
      <p:sp>
        <p:nvSpPr>
          <p:cNvPr id="5" name="Google Shape;332;gf0b8c5e5f5_0_0">
            <a:extLst>
              <a:ext uri="{FF2B5EF4-FFF2-40B4-BE49-F238E27FC236}">
                <a16:creationId xmlns:a16="http://schemas.microsoft.com/office/drawing/2014/main" id="{DB9A75DE-B985-914F-8D5D-F6AA8EE7F69C}"/>
              </a:ext>
            </a:extLst>
          </p:cNvPr>
          <p:cNvSpPr/>
          <p:nvPr/>
        </p:nvSpPr>
        <p:spPr>
          <a:xfrm>
            <a:off x="6740300" y="891475"/>
            <a:ext cx="2238300" cy="1311900"/>
          </a:xfrm>
          <a:prstGeom prst="wedgeRoundRectCallout">
            <a:avLst>
              <a:gd name="adj1" fmla="val -20833"/>
              <a:gd name="adj2" fmla="val 62500"/>
              <a:gd name="adj3" fmla="val 0"/>
            </a:avLst>
          </a:prstGeom>
          <a:solidFill>
            <a:srgbClr val="E5362B"/>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2400" b="1" dirty="0">
                <a:solidFill>
                  <a:schemeClr val="lt1"/>
                </a:solidFill>
                <a:latin typeface="Arial" panose="020B0604020202020204" pitchFamily="34" charset="0"/>
                <a:cs typeface="Arial" panose="020B0604020202020204" pitchFamily="34" charset="0"/>
              </a:rPr>
              <a:t>Real </a:t>
            </a:r>
            <a:r>
              <a:rPr lang="de-DE" sz="2400" b="1" dirty="0" err="1">
                <a:solidFill>
                  <a:schemeClr val="lt1"/>
                </a:solidFill>
                <a:latin typeface="Arial" panose="020B0604020202020204" pitchFamily="34" charset="0"/>
                <a:cs typeface="Arial" panose="020B0604020202020204" pitchFamily="34" charset="0"/>
              </a:rPr>
              <a:t>life</a:t>
            </a:r>
            <a:r>
              <a:rPr lang="de-DE" sz="2400" b="1" dirty="0">
                <a:solidFill>
                  <a:schemeClr val="lt1"/>
                </a:solidFill>
                <a:latin typeface="Arial" panose="020B0604020202020204" pitchFamily="34" charset="0"/>
                <a:cs typeface="Arial" panose="020B0604020202020204" pitchFamily="34" charset="0"/>
              </a:rPr>
              <a:t> </a:t>
            </a:r>
            <a:r>
              <a:rPr lang="de-DE" sz="2400" b="1" dirty="0" err="1">
                <a:solidFill>
                  <a:schemeClr val="lt1"/>
                </a:solidFill>
                <a:latin typeface="Arial" panose="020B0604020202020204" pitchFamily="34" charset="0"/>
                <a:cs typeface="Arial" panose="020B0604020202020204" pitchFamily="34" charset="0"/>
              </a:rPr>
              <a:t>impact</a:t>
            </a:r>
            <a:r>
              <a:rPr lang="de-DE" sz="2400" b="1" dirty="0">
                <a:solidFill>
                  <a:schemeClr val="lt1"/>
                </a:solidFill>
                <a:latin typeface="Arial" panose="020B0604020202020204" pitchFamily="34" charset="0"/>
                <a:cs typeface="Arial" panose="020B0604020202020204" pitchFamily="34" charset="0"/>
              </a:rPr>
              <a:t> </a:t>
            </a:r>
            <a:r>
              <a:rPr lang="de-DE" sz="2400" b="1" dirty="0" err="1">
                <a:solidFill>
                  <a:schemeClr val="lt1"/>
                </a:solidFill>
                <a:latin typeface="Arial" panose="020B0604020202020204" pitchFamily="34" charset="0"/>
                <a:cs typeface="Arial" panose="020B0604020202020204" pitchFamily="34" charset="0"/>
              </a:rPr>
              <a:t>of</a:t>
            </a:r>
            <a:r>
              <a:rPr lang="de-DE" sz="2400" b="1" dirty="0">
                <a:solidFill>
                  <a:schemeClr val="lt1"/>
                </a:solidFill>
                <a:latin typeface="Arial" panose="020B0604020202020204" pitchFamily="34" charset="0"/>
                <a:cs typeface="Arial" panose="020B0604020202020204" pitchFamily="34" charset="0"/>
              </a:rPr>
              <a:t> </a:t>
            </a:r>
          </a:p>
          <a:p>
            <a:pPr marL="0" lvl="0" indent="0" algn="ctr" rtl="0">
              <a:spcBef>
                <a:spcPts val="0"/>
              </a:spcBef>
              <a:spcAft>
                <a:spcPts val="0"/>
              </a:spcAft>
              <a:buNone/>
            </a:pPr>
            <a:r>
              <a:rPr lang="de-DE" sz="2400" b="1" dirty="0">
                <a:solidFill>
                  <a:schemeClr val="lt1"/>
                </a:solidFill>
                <a:latin typeface="Arial" panose="020B0604020202020204" pitchFamily="34" charset="0"/>
                <a:cs typeface="Arial" panose="020B0604020202020204" pitchFamily="34" charset="0"/>
              </a:rPr>
              <a:t>fake </a:t>
            </a:r>
            <a:r>
              <a:rPr lang="de-DE" sz="2400" b="1" dirty="0" err="1">
                <a:solidFill>
                  <a:schemeClr val="lt1"/>
                </a:solidFill>
                <a:latin typeface="Arial" panose="020B0604020202020204" pitchFamily="34" charset="0"/>
                <a:cs typeface="Arial" panose="020B0604020202020204" pitchFamily="34" charset="0"/>
              </a:rPr>
              <a:t>news</a:t>
            </a:r>
            <a:endParaRPr sz="2400" b="1" dirty="0">
              <a:solidFill>
                <a:schemeClr val="lt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Google Shape;458;ge61cb64c61_0_5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15</a:t>
            </a:fld>
            <a:endParaRPr/>
          </a:p>
        </p:txBody>
      </p:sp>
      <p:sp>
        <p:nvSpPr>
          <p:cNvPr id="5" name="Textplatzhalter 2">
            <a:extLst>
              <a:ext uri="{FF2B5EF4-FFF2-40B4-BE49-F238E27FC236}">
                <a16:creationId xmlns:a16="http://schemas.microsoft.com/office/drawing/2014/main" id="{B1D4B683-BA84-1C4A-A94C-63C4958D8C45}"/>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spcAft>
                <a:spcPts val="1600"/>
              </a:spcAft>
              <a:buFont typeface="Lato"/>
              <a:buNone/>
            </a:pPr>
            <a:r>
              <a:rPr lang="en-GB" b="1" dirty="0">
                <a:solidFill>
                  <a:srgbClr val="F2F2F2"/>
                </a:solidFill>
              </a:rPr>
              <a:t>Did you ever share information on social media that proved to be fake news?</a:t>
            </a:r>
          </a:p>
          <a:p>
            <a:pPr marL="0" indent="0">
              <a:spcAft>
                <a:spcPts val="1600"/>
              </a:spcAft>
              <a:buFont typeface="Lato"/>
              <a:buNone/>
            </a:pPr>
            <a:r>
              <a:rPr lang="en-GB" b="1" dirty="0">
                <a:solidFill>
                  <a:srgbClr val="F2F2F2"/>
                </a:solidFill>
              </a:rPr>
              <a:t>How often do you see information on social media that is fake news?</a:t>
            </a:r>
          </a:p>
          <a:p>
            <a:pPr marL="0" indent="0">
              <a:spcAft>
                <a:spcPts val="1600"/>
              </a:spcAft>
              <a:buFont typeface="Lato"/>
              <a:buNone/>
            </a:pPr>
            <a:r>
              <a:rPr lang="en-GB" b="1" dirty="0">
                <a:solidFill>
                  <a:srgbClr val="F2F2F2"/>
                </a:solidFill>
              </a:rPr>
              <a:t>Who shares this information?</a:t>
            </a:r>
          </a:p>
          <a:p>
            <a:pPr marL="0" indent="0">
              <a:spcAft>
                <a:spcPts val="1600"/>
              </a:spcAft>
              <a:buFont typeface="Lato"/>
              <a:buNone/>
            </a:pPr>
            <a:r>
              <a:rPr lang="en-GB" b="1" dirty="0">
                <a:solidFill>
                  <a:srgbClr val="F2F2F2"/>
                </a:solidFill>
              </a:rPr>
              <a:t>What are the topics of these posts?</a:t>
            </a:r>
          </a:p>
        </p:txBody>
      </p:sp>
      <p:sp>
        <p:nvSpPr>
          <p:cNvPr id="6" name="Google Shape;101;gf21e7843ed_0_14">
            <a:extLst>
              <a:ext uri="{FF2B5EF4-FFF2-40B4-BE49-F238E27FC236}">
                <a16:creationId xmlns:a16="http://schemas.microsoft.com/office/drawing/2014/main" id="{1D5C9AF5-55C2-2940-8DE5-29C1DB5F9E33}"/>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BF4-CD79-E743-94B9-E6C226DC810C}"/>
              </a:ext>
            </a:extLst>
          </p:cNvPr>
          <p:cNvSpPr>
            <a:spLocks noGrp="1"/>
          </p:cNvSpPr>
          <p:nvPr>
            <p:ph type="title"/>
          </p:nvPr>
        </p:nvSpPr>
        <p:spPr/>
        <p:txBody>
          <a:bodyPr/>
          <a:lstStyle/>
          <a:p>
            <a:r>
              <a:rPr lang="en-GB" dirty="0"/>
              <a:t>Literature</a:t>
            </a:r>
          </a:p>
        </p:txBody>
      </p:sp>
      <p:sp>
        <p:nvSpPr>
          <p:cNvPr id="3" name="Text Placeholder 2">
            <a:extLst>
              <a:ext uri="{FF2B5EF4-FFF2-40B4-BE49-F238E27FC236}">
                <a16:creationId xmlns:a16="http://schemas.microsoft.com/office/drawing/2014/main" id="{CCE6E003-EF8B-1C47-BAC0-B222C8C9F777}"/>
              </a:ext>
            </a:extLst>
          </p:cNvPr>
          <p:cNvSpPr>
            <a:spLocks noGrp="1"/>
          </p:cNvSpPr>
          <p:nvPr>
            <p:ph type="body" idx="1"/>
          </p:nvPr>
        </p:nvSpPr>
        <p:spPr/>
        <p:txBody>
          <a:bodyPr/>
          <a:lstStyle/>
          <a:p>
            <a:pPr marL="114300" indent="0" fontAlgn="base">
              <a:buNone/>
            </a:pPr>
            <a:r>
              <a:rPr lang="en-GB" sz="1200" dirty="0" err="1">
                <a:solidFill>
                  <a:schemeClr val="tx1"/>
                </a:solidFill>
              </a:rPr>
              <a:t>Evershed</a:t>
            </a:r>
            <a:r>
              <a:rPr lang="en-GB" sz="1200" dirty="0">
                <a:solidFill>
                  <a:schemeClr val="tx1"/>
                </a:solidFill>
              </a:rPr>
              <a:t>, N., McGowan, M. and Ball, A., (2021). </a:t>
            </a:r>
            <a:r>
              <a:rPr lang="en-GB" sz="1200" i="1" dirty="0">
                <a:solidFill>
                  <a:schemeClr val="tx1"/>
                </a:solidFill>
              </a:rPr>
              <a:t>Anatomy of a conspiracy theory: how misinformation travels on Facebook</a:t>
            </a:r>
            <a:r>
              <a:rPr lang="en-GB" sz="1200" dirty="0">
                <a:solidFill>
                  <a:schemeClr val="tx1"/>
                </a:solidFill>
              </a:rPr>
              <a:t>. [online] The Guardian. Available at: </a:t>
            </a:r>
            <a:r>
              <a:rPr lang="en-GB" sz="1200" u="sng" dirty="0">
                <a:solidFill>
                  <a:schemeClr val="tx1"/>
                </a:solidFill>
                <a:hlinkClick r:id="rId3">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en-GB" sz="1200" dirty="0">
                <a:solidFill>
                  <a:schemeClr val="tx1"/>
                </a:solidFill>
              </a:rPr>
              <a:t> [Accessed 2 September 2021].</a:t>
            </a:r>
            <a:endParaRPr lang="en-GB" sz="1200" i="1" dirty="0">
              <a:solidFill>
                <a:schemeClr val="tx1"/>
              </a:solidFill>
            </a:endParaRPr>
          </a:p>
          <a:p>
            <a:pPr marL="114300" indent="0" fontAlgn="base">
              <a:buNone/>
            </a:pPr>
            <a:br>
              <a:rPr lang="en-GB" sz="1200" dirty="0">
                <a:solidFill>
                  <a:schemeClr val="tx1"/>
                </a:solidFill>
              </a:rPr>
            </a:br>
            <a:r>
              <a:rPr lang="en-GB" sz="1200" dirty="0" err="1">
                <a:solidFill>
                  <a:schemeClr val="tx1"/>
                </a:solidFill>
              </a:rPr>
              <a:t>Agiwal</a:t>
            </a:r>
            <a:r>
              <a:rPr lang="en-GB" sz="1200" dirty="0">
                <a:solidFill>
                  <a:schemeClr val="tx1"/>
                </a:solidFill>
              </a:rPr>
              <a:t>, M., Roy, A., &amp; Saxena, N. (2016). Next generation 5G wireless networks: A  comprehensive survey. </a:t>
            </a:r>
            <a:r>
              <a:rPr lang="en-GB" sz="1200" i="1" dirty="0">
                <a:solidFill>
                  <a:schemeClr val="tx1"/>
                </a:solidFill>
              </a:rPr>
              <a:t>IEEE Communications Surveys &amp; Tutorials</a:t>
            </a:r>
            <a:r>
              <a:rPr lang="en-GB" sz="1200" dirty="0">
                <a:solidFill>
                  <a:schemeClr val="tx1"/>
                </a:solidFill>
              </a:rPr>
              <a:t>, 18(3), 1617–1655.  https://</a:t>
            </a:r>
            <a:r>
              <a:rPr lang="en-GB" sz="1200" dirty="0" err="1">
                <a:solidFill>
                  <a:schemeClr val="tx1"/>
                </a:solidFill>
              </a:rPr>
              <a:t>doi.org</a:t>
            </a:r>
            <a:r>
              <a:rPr lang="en-GB" sz="1200" dirty="0">
                <a:solidFill>
                  <a:schemeClr val="tx1"/>
                </a:solidFill>
              </a:rPr>
              <a:t>/10.1109/COMST.2016.2532458 </a:t>
            </a:r>
            <a:endParaRPr lang="en-GB" sz="1200" i="1" dirty="0">
              <a:solidFill>
                <a:schemeClr val="tx1"/>
              </a:solidFill>
            </a:endParaRPr>
          </a:p>
          <a:p>
            <a:pPr marL="114300" indent="0" fontAlgn="base">
              <a:buNone/>
            </a:pPr>
            <a:br>
              <a:rPr lang="en-GB" sz="1200" dirty="0">
                <a:solidFill>
                  <a:schemeClr val="tx1"/>
                </a:solidFill>
              </a:rPr>
            </a:br>
            <a:r>
              <a:rPr lang="en-GB" sz="1200" dirty="0">
                <a:solidFill>
                  <a:schemeClr val="tx1"/>
                </a:solidFill>
              </a:rPr>
              <a:t>Anderson, A., Brossard, D., &amp; </a:t>
            </a:r>
            <a:r>
              <a:rPr lang="en-GB" sz="1200" dirty="0" err="1">
                <a:solidFill>
                  <a:schemeClr val="tx1"/>
                </a:solidFill>
              </a:rPr>
              <a:t>Scheufele</a:t>
            </a:r>
            <a:r>
              <a:rPr lang="en-GB" sz="1200" dirty="0">
                <a:solidFill>
                  <a:schemeClr val="tx1"/>
                </a:solidFill>
              </a:rPr>
              <a:t>, D. (2012). News coverage of controversial emerging  technologies: Evidence for the issue attention cycle in print and online media. </a:t>
            </a:r>
            <a:r>
              <a:rPr lang="en-GB" sz="1200" i="1" dirty="0">
                <a:solidFill>
                  <a:schemeClr val="tx1"/>
                </a:solidFill>
              </a:rPr>
              <a:t>Politics and  the Life Sciences</a:t>
            </a:r>
            <a:r>
              <a:rPr lang="en-GB" sz="1200" dirty="0">
                <a:solidFill>
                  <a:schemeClr val="tx1"/>
                </a:solidFill>
              </a:rPr>
              <a:t>, 31(1-2), 87–96. https://</a:t>
            </a:r>
            <a:r>
              <a:rPr lang="en-GB" sz="1200" dirty="0" err="1">
                <a:solidFill>
                  <a:schemeClr val="tx1"/>
                </a:solidFill>
              </a:rPr>
              <a:t>doi.org</a:t>
            </a:r>
            <a:r>
              <a:rPr lang="en-GB" sz="1200" dirty="0">
                <a:solidFill>
                  <a:schemeClr val="tx1"/>
                </a:solidFill>
              </a:rPr>
              <a:t>/10.1017/S0730938400014283 </a:t>
            </a:r>
            <a:endParaRPr lang="en-GB" sz="1200" i="1" dirty="0">
              <a:solidFill>
                <a:schemeClr val="tx1"/>
              </a:solidFill>
            </a:endParaRPr>
          </a:p>
          <a:p>
            <a:pPr marL="114300" indent="0" fontAlgn="base">
              <a:buNone/>
            </a:pPr>
            <a:endParaRPr lang="en-GB" sz="1200" dirty="0"/>
          </a:p>
        </p:txBody>
      </p:sp>
      <p:sp>
        <p:nvSpPr>
          <p:cNvPr id="4" name="Slide Number Placeholder 3">
            <a:extLst>
              <a:ext uri="{FF2B5EF4-FFF2-40B4-BE49-F238E27FC236}">
                <a16:creationId xmlns:a16="http://schemas.microsoft.com/office/drawing/2014/main" id="{B7217060-75BA-FF4A-91E7-C36282DCB7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16</a:t>
            </a:fld>
            <a:endParaRPr lang="de"/>
          </a:p>
        </p:txBody>
      </p:sp>
    </p:spTree>
    <p:extLst>
      <p:ext uri="{BB962C8B-B14F-4D97-AF65-F5344CB8AC3E}">
        <p14:creationId xmlns:p14="http://schemas.microsoft.com/office/powerpoint/2010/main" val="63538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5" name="Google Shape;85;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Introduction</a:t>
            </a:r>
            <a:r>
              <a:rPr lang="de" sz="1400" dirty="0">
                <a:solidFill>
                  <a:srgbClr val="363F83"/>
                </a:solidFill>
                <a:latin typeface="Arial"/>
                <a:ea typeface="Arial"/>
                <a:cs typeface="Arial"/>
                <a:sym typeface="Arial"/>
              </a:rPr>
              <a:t> &amp; </a:t>
            </a:r>
            <a:r>
              <a:rPr lang="de" sz="1400" dirty="0" err="1">
                <a:solidFill>
                  <a:srgbClr val="363F83"/>
                </a:solidFill>
                <a:latin typeface="Arial"/>
                <a:ea typeface="Arial"/>
                <a:cs typeface="Arial"/>
                <a:sym typeface="Arial"/>
              </a:rPr>
              <a:t>Definitions</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Fake</a:t>
            </a:r>
            <a:r>
              <a:rPr lang="de" sz="1400" dirty="0">
                <a:solidFill>
                  <a:srgbClr val="363F83"/>
                </a:solidFill>
                <a:latin typeface="Arial"/>
                <a:ea typeface="Arial"/>
                <a:cs typeface="Arial"/>
                <a:sym typeface="Arial"/>
              </a:rPr>
              <a:t> News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Technology</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b="1" dirty="0" err="1">
                <a:solidFill>
                  <a:srgbClr val="363F83"/>
                </a:solidFill>
                <a:latin typeface="Arial"/>
                <a:ea typeface="Arial"/>
                <a:cs typeface="Arial"/>
                <a:sym typeface="Arial"/>
              </a:rPr>
              <a:t>How</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it</a:t>
            </a:r>
            <a:r>
              <a:rPr lang="de" sz="1400" b="1" dirty="0">
                <a:solidFill>
                  <a:srgbClr val="363F83"/>
                </a:solidFill>
                <a:latin typeface="Arial"/>
                <a:ea typeface="Arial"/>
                <a:cs typeface="Arial"/>
                <a:sym typeface="Arial"/>
              </a:rPr>
              <a:t> all </a:t>
            </a:r>
            <a:r>
              <a:rPr lang="de" sz="1400" b="1" dirty="0" err="1">
                <a:solidFill>
                  <a:srgbClr val="363F83"/>
                </a:solidFill>
                <a:latin typeface="Arial"/>
                <a:ea typeface="Arial"/>
                <a:cs typeface="Arial"/>
                <a:sym typeface="Arial"/>
              </a:rPr>
              <a:t>started</a:t>
            </a:r>
            <a:r>
              <a:rPr lang="de" sz="1400" b="1" dirty="0">
                <a:solidFill>
                  <a:srgbClr val="363F83"/>
                </a:solidFill>
                <a:latin typeface="Arial"/>
                <a:ea typeface="Arial"/>
                <a:cs typeface="Arial"/>
                <a:sym typeface="Arial"/>
              </a:rPr>
              <a:t>: 5G Technology </a:t>
            </a:r>
            <a:r>
              <a:rPr lang="de" sz="1400" b="1" dirty="0" err="1">
                <a:solidFill>
                  <a:srgbClr val="363F83"/>
                </a:solidFill>
                <a:latin typeface="Arial"/>
                <a:ea typeface="Arial"/>
                <a:cs typeface="Arial"/>
                <a:sym typeface="Arial"/>
              </a:rPr>
              <a:t>and</a:t>
            </a:r>
            <a:r>
              <a:rPr lang="de" sz="1400" b="1" dirty="0">
                <a:solidFill>
                  <a:srgbClr val="363F83"/>
                </a:solidFill>
                <a:latin typeface="Arial"/>
                <a:ea typeface="Arial"/>
                <a:cs typeface="Arial"/>
                <a:sym typeface="Arial"/>
              </a:rPr>
              <a:t> Covid-19</a:t>
            </a:r>
            <a:endParaRPr sz="1400" b="1"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Arial"/>
                <a:ea typeface="Arial"/>
                <a:cs typeface="Arial"/>
                <a:sym typeface="Arial"/>
              </a:rPr>
              <a:t>ERUM sub-report: </a:t>
            </a:r>
            <a:r>
              <a:rPr lang="de" sz="1400" dirty="0" err="1">
                <a:solidFill>
                  <a:srgbClr val="363F83"/>
                </a:solidFill>
                <a:latin typeface="Arial"/>
                <a:ea typeface="Arial"/>
                <a:cs typeface="Arial"/>
                <a:sym typeface="Arial"/>
              </a:rPr>
              <a:t>Does</a:t>
            </a:r>
            <a:r>
              <a:rPr lang="de" sz="1400" dirty="0">
                <a:solidFill>
                  <a:srgbClr val="363F83"/>
                </a:solidFill>
                <a:latin typeface="Arial"/>
                <a:ea typeface="Arial"/>
                <a:cs typeface="Arial"/>
                <a:sym typeface="Arial"/>
              </a:rPr>
              <a:t> 5g </a:t>
            </a:r>
            <a:r>
              <a:rPr lang="de" sz="1400" dirty="0" err="1">
                <a:solidFill>
                  <a:srgbClr val="363F83"/>
                </a:solidFill>
                <a:latin typeface="Arial"/>
                <a:ea typeface="Arial"/>
                <a:cs typeface="Arial"/>
                <a:sym typeface="Arial"/>
              </a:rPr>
              <a:t>technology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pose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health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risks</a:t>
            </a:r>
            <a:r>
              <a:rPr lang="de" sz="1400" dirty="0">
                <a:solidFill>
                  <a:srgbClr val="363F83"/>
                </a:solidFill>
                <a:latin typeface="Arial"/>
                <a:ea typeface="Arial"/>
                <a:cs typeface="Arial"/>
                <a:sym typeface="Arial"/>
              </a:rPr>
              <a:t>?</a:t>
            </a:r>
            <a:endParaRPr sz="1400" dirty="0">
              <a:solidFill>
                <a:srgbClr val="363F83"/>
              </a:solidFill>
              <a:latin typeface="Arial"/>
              <a:ea typeface="Arial"/>
              <a:cs typeface="Arial"/>
              <a:sym typeface="Arial"/>
            </a:endParaRPr>
          </a:p>
        </p:txBody>
      </p:sp>
      <p:sp>
        <p:nvSpPr>
          <p:cNvPr id="86" name="Google Shape;86;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83D4A0-B23D-3942-891F-D4C1D4447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7" name="Text Placeholder 2">
            <a:extLst>
              <a:ext uri="{FF2B5EF4-FFF2-40B4-BE49-F238E27FC236}">
                <a16:creationId xmlns:a16="http://schemas.microsoft.com/office/drawing/2014/main" id="{486574DC-0BD6-1D4F-A06C-60E01B07F390}"/>
              </a:ext>
            </a:extLst>
          </p:cNvPr>
          <p:cNvSpPr>
            <a:spLocks noGrp="1"/>
          </p:cNvSpPr>
          <p:nvPr>
            <p:ph type="body" idx="1"/>
          </p:nvPr>
        </p:nvSpPr>
        <p:spPr>
          <a:xfrm>
            <a:off x="168425" y="1032300"/>
            <a:ext cx="8664000" cy="3406500"/>
          </a:xfrm>
        </p:spPr>
        <p:txBody>
          <a:bodyPr/>
          <a:lstStyle/>
          <a:p>
            <a:endParaRPr lang="en-GB" dirty="0"/>
          </a:p>
        </p:txBody>
      </p:sp>
      <p:sp>
        <p:nvSpPr>
          <p:cNvPr id="5" name="Google Shape;91;p3">
            <a:extLst>
              <a:ext uri="{FF2B5EF4-FFF2-40B4-BE49-F238E27FC236}">
                <a16:creationId xmlns:a16="http://schemas.microsoft.com/office/drawing/2014/main" id="{5AFE2D95-7600-034C-88EB-96D6A9D42354}"/>
              </a:ext>
            </a:extLst>
          </p:cNvPr>
          <p:cNvSpPr txBox="1">
            <a:spLocks/>
          </p:cNvSpPr>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de-DE" sz="3600" b="1" dirty="0" err="1">
                <a:latin typeface="Arial" panose="020B0604020202020204" pitchFamily="34" charset="0"/>
                <a:ea typeface="Teko"/>
                <a:cs typeface="Arial" panose="020B0604020202020204" pitchFamily="34" charset="0"/>
                <a:sym typeface="Teko"/>
              </a:rPr>
              <a:t>How</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it</a:t>
            </a:r>
            <a:r>
              <a:rPr lang="de-DE" sz="3600" b="1" dirty="0">
                <a:latin typeface="Arial" panose="020B0604020202020204" pitchFamily="34" charset="0"/>
                <a:ea typeface="Teko"/>
                <a:cs typeface="Arial" panose="020B0604020202020204" pitchFamily="34" charset="0"/>
                <a:sym typeface="Teko"/>
              </a:rPr>
              <a:t> all </a:t>
            </a:r>
            <a:r>
              <a:rPr lang="de-DE" sz="3600" b="1" dirty="0" err="1">
                <a:latin typeface="Arial" panose="020B0604020202020204" pitchFamily="34" charset="0"/>
                <a:ea typeface="Teko"/>
                <a:cs typeface="Arial" panose="020B0604020202020204" pitchFamily="34" charset="0"/>
                <a:sym typeface="Teko"/>
              </a:rPr>
              <a:t>started</a:t>
            </a:r>
            <a:r>
              <a:rPr lang="de-DE" sz="3600" b="1" dirty="0">
                <a:latin typeface="Arial" panose="020B0604020202020204" pitchFamily="34" charset="0"/>
                <a:ea typeface="Teko"/>
                <a:cs typeface="Arial" panose="020B0604020202020204" pitchFamily="34" charset="0"/>
                <a:sym typeface="Teko"/>
              </a:rPr>
              <a:t>: 5G Technology </a:t>
            </a:r>
            <a:r>
              <a:rPr lang="de-DE" sz="3600" b="1" dirty="0" err="1">
                <a:latin typeface="Arial" panose="020B0604020202020204" pitchFamily="34" charset="0"/>
                <a:ea typeface="Teko"/>
                <a:cs typeface="Arial" panose="020B0604020202020204" pitchFamily="34" charset="0"/>
                <a:sym typeface="Teko"/>
              </a:rPr>
              <a:t>and</a:t>
            </a:r>
            <a:r>
              <a:rPr lang="de-DE" sz="3600" b="1" dirty="0">
                <a:latin typeface="Arial" panose="020B0604020202020204" pitchFamily="34" charset="0"/>
                <a:ea typeface="Teko"/>
                <a:cs typeface="Arial" panose="020B0604020202020204" pitchFamily="34" charset="0"/>
                <a:sym typeface="Teko"/>
              </a:rPr>
              <a:t> Covid-19</a:t>
            </a:r>
          </a:p>
        </p:txBody>
      </p:sp>
      <p:sp>
        <p:nvSpPr>
          <p:cNvPr id="6" name="Google Shape;93;p3">
            <a:extLst>
              <a:ext uri="{FF2B5EF4-FFF2-40B4-BE49-F238E27FC236}">
                <a16:creationId xmlns:a16="http://schemas.microsoft.com/office/drawing/2014/main" id="{2EA1F22B-55F2-AC4D-9B3A-BFA670ED3A38}"/>
              </a:ext>
            </a:extLst>
          </p:cNvPr>
          <p:cNvSpPr txBox="1"/>
          <p:nvPr/>
        </p:nvSpPr>
        <p:spPr>
          <a:xfrm>
            <a:off x="168425" y="103230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3</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21106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ec40f742c1_0_124"/>
          <p:cNvSpPr txBox="1">
            <a:spLocks noGrp="1"/>
          </p:cNvSpPr>
          <p:nvPr>
            <p:ph type="title"/>
          </p:nvPr>
        </p:nvSpPr>
        <p:spPr>
          <a:xfrm>
            <a:off x="311700" y="555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How it all started: </a:t>
            </a:r>
            <a:endParaRPr/>
          </a:p>
          <a:p>
            <a:pPr marL="0" lvl="0" indent="0" algn="l" rtl="0">
              <a:spcBef>
                <a:spcPts val="0"/>
              </a:spcBef>
              <a:spcAft>
                <a:spcPts val="0"/>
              </a:spcAft>
              <a:buClr>
                <a:schemeClr val="dk1"/>
              </a:buClr>
              <a:buSzPts val="1100"/>
              <a:buFont typeface="Arial"/>
              <a:buNone/>
            </a:pPr>
            <a:r>
              <a:rPr lang="de"/>
              <a:t>5G Technology and Covid-19</a:t>
            </a:r>
            <a:endParaRPr/>
          </a:p>
          <a:p>
            <a:pPr marL="0" lvl="0" indent="0" algn="l" rtl="0">
              <a:spcBef>
                <a:spcPts val="0"/>
              </a:spcBef>
              <a:spcAft>
                <a:spcPts val="0"/>
              </a:spcAft>
              <a:buNone/>
            </a:pPr>
            <a:endParaRPr/>
          </a:p>
        </p:txBody>
      </p:sp>
      <p:sp>
        <p:nvSpPr>
          <p:cNvPr id="356" name="Google Shape;356;gec40f742c1_0_12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Facebook</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Youtube</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Social media</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Online press</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Influencers/Public figures/Actors/Singers</a:t>
            </a:r>
            <a:endParaRPr sz="1400">
              <a:solidFill>
                <a:srgbClr val="363F83"/>
              </a:solidFill>
              <a:latin typeface="Arial"/>
              <a:ea typeface="Arial"/>
              <a:cs typeface="Arial"/>
              <a:sym typeface="Arial"/>
            </a:endParaRPr>
          </a:p>
          <a:p>
            <a:pPr marL="0" lvl="0" indent="0" algn="l" rtl="0">
              <a:spcBef>
                <a:spcPts val="0"/>
              </a:spcBef>
              <a:spcAft>
                <a:spcPts val="0"/>
              </a:spcAft>
              <a:buNone/>
            </a:pP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One in four believe the technology poses a health risk</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27 per cent are worried it could be used to spy</a:t>
            </a:r>
            <a:endParaRPr sz="140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latin typeface="Arial"/>
                <a:ea typeface="Arial"/>
                <a:cs typeface="Arial"/>
                <a:sym typeface="Arial"/>
              </a:rPr>
              <a:t>56 per cent said they won't buy a house too close to a 5G tower.</a:t>
            </a:r>
            <a:endParaRPr sz="1400">
              <a:solidFill>
                <a:srgbClr val="363F83"/>
              </a:solidFill>
              <a:latin typeface="Arial"/>
              <a:ea typeface="Arial"/>
              <a:cs typeface="Arial"/>
              <a:sym typeface="Arial"/>
            </a:endParaRPr>
          </a:p>
        </p:txBody>
      </p:sp>
      <p:sp>
        <p:nvSpPr>
          <p:cNvPr id="357" name="Google Shape;357;gec40f742c1_0_1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ge61cb64c61_0_6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e61cb64c61_0_6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pic>
        <p:nvPicPr>
          <p:cNvPr id="365" name="Google Shape;365;ge61cb64c61_0_64"/>
          <p:cNvPicPr preferRelativeResize="0"/>
          <p:nvPr/>
        </p:nvPicPr>
        <p:blipFill>
          <a:blip r:embed="rId3">
            <a:alphaModFix/>
          </a:blip>
          <a:stretch>
            <a:fillRect/>
          </a:stretch>
        </p:blipFill>
        <p:spPr>
          <a:xfrm>
            <a:off x="1220850" y="1089625"/>
            <a:ext cx="6702299" cy="3291849"/>
          </a:xfrm>
          <a:prstGeom prst="rect">
            <a:avLst/>
          </a:prstGeom>
          <a:noFill/>
          <a:ln>
            <a:noFill/>
          </a:ln>
        </p:spPr>
      </p:pic>
      <p:sp>
        <p:nvSpPr>
          <p:cNvPr id="367" name="Google Shape;367;ge61cb64c61_0_64"/>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42A28E30-BFDA-454F-B7F3-B6841A62882F}"/>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73FDE697-32AB-164C-ABF8-A277490E229E}"/>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e61cb64c61_0_7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e61cb64c61_0_7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pic>
        <p:nvPicPr>
          <p:cNvPr id="374" name="Google Shape;374;ge61cb64c61_0_70"/>
          <p:cNvPicPr preferRelativeResize="0"/>
          <p:nvPr/>
        </p:nvPicPr>
        <p:blipFill>
          <a:blip r:embed="rId3">
            <a:alphaModFix/>
          </a:blip>
          <a:stretch>
            <a:fillRect/>
          </a:stretch>
        </p:blipFill>
        <p:spPr>
          <a:xfrm>
            <a:off x="1220850" y="1089625"/>
            <a:ext cx="6701455" cy="3291851"/>
          </a:xfrm>
          <a:prstGeom prst="rect">
            <a:avLst/>
          </a:prstGeom>
          <a:noFill/>
          <a:ln>
            <a:noFill/>
          </a:ln>
        </p:spPr>
      </p:pic>
      <p:sp>
        <p:nvSpPr>
          <p:cNvPr id="377" name="Google Shape;377;ge61cb64c61_0_70"/>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91DF8477-B591-2B4B-A98B-3C9F3EE8A60B}"/>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ACE3B8C5-0C9A-F84E-BFF1-D51CEB608DF1}"/>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e61cb64c61_0_7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e61cb64c61_0_7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pic>
        <p:nvPicPr>
          <p:cNvPr id="384" name="Google Shape;384;ge61cb64c61_0_76"/>
          <p:cNvPicPr preferRelativeResize="0"/>
          <p:nvPr/>
        </p:nvPicPr>
        <p:blipFill>
          <a:blip r:embed="rId3">
            <a:alphaModFix/>
          </a:blip>
          <a:stretch>
            <a:fillRect/>
          </a:stretch>
        </p:blipFill>
        <p:spPr>
          <a:xfrm>
            <a:off x="1220850" y="1089625"/>
            <a:ext cx="6702293" cy="3291849"/>
          </a:xfrm>
          <a:prstGeom prst="rect">
            <a:avLst/>
          </a:prstGeom>
          <a:noFill/>
          <a:ln>
            <a:noFill/>
          </a:ln>
        </p:spPr>
      </p:pic>
      <p:sp>
        <p:nvSpPr>
          <p:cNvPr id="387" name="Google Shape;387;ge61cb64c61_0_76"/>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2D70603E-0956-0046-9A9A-E0CC90B46D02}"/>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25F185DF-DFBE-DF4E-9CCE-799FD8F354CE}"/>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e61cb64c61_0_8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e61cb64c61_0_8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pic>
        <p:nvPicPr>
          <p:cNvPr id="394" name="Google Shape;394;ge61cb64c61_0_82"/>
          <p:cNvPicPr preferRelativeResize="0"/>
          <p:nvPr/>
        </p:nvPicPr>
        <p:blipFill>
          <a:blip r:embed="rId3">
            <a:alphaModFix/>
          </a:blip>
          <a:stretch>
            <a:fillRect/>
          </a:stretch>
        </p:blipFill>
        <p:spPr>
          <a:xfrm>
            <a:off x="1220850" y="1090031"/>
            <a:ext cx="6701447" cy="3291443"/>
          </a:xfrm>
          <a:prstGeom prst="rect">
            <a:avLst/>
          </a:prstGeom>
          <a:noFill/>
          <a:ln>
            <a:noFill/>
          </a:ln>
        </p:spPr>
      </p:pic>
      <p:sp>
        <p:nvSpPr>
          <p:cNvPr id="397" name="Google Shape;397;ge61cb64c61_0_82"/>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84DD65DA-1FDA-ED4B-A648-BCC185F97CE9}"/>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0F706FCE-4B28-0340-AE86-5D50C36CFDD5}"/>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ec40f742c1_0_85"/>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ec40f742c1_0_8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pic>
        <p:nvPicPr>
          <p:cNvPr id="404" name="Google Shape;404;gec40f742c1_0_85"/>
          <p:cNvPicPr preferRelativeResize="0"/>
          <p:nvPr/>
        </p:nvPicPr>
        <p:blipFill>
          <a:blip r:embed="rId3">
            <a:alphaModFix/>
          </a:blip>
          <a:stretch>
            <a:fillRect/>
          </a:stretch>
        </p:blipFill>
        <p:spPr>
          <a:xfrm>
            <a:off x="1220850" y="1090028"/>
            <a:ext cx="6701447" cy="3291446"/>
          </a:xfrm>
          <a:prstGeom prst="rect">
            <a:avLst/>
          </a:prstGeom>
          <a:noFill/>
          <a:ln>
            <a:noFill/>
          </a:ln>
        </p:spPr>
      </p:pic>
      <p:sp>
        <p:nvSpPr>
          <p:cNvPr id="407" name="Google Shape;407;gec40f742c1_0_85"/>
          <p:cNvSpPr txBox="1"/>
          <p:nvPr/>
        </p:nvSpPr>
        <p:spPr>
          <a:xfrm>
            <a:off x="4382200" y="4362600"/>
            <a:ext cx="4541700" cy="41546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err="1">
                <a:solidFill>
                  <a:schemeClr val="dk1"/>
                </a:solidFill>
                <a:latin typeface="Century Gothic"/>
                <a:ea typeface="Century Gothic"/>
                <a:cs typeface="Century Gothic"/>
                <a:sym typeface="Century Gothic"/>
              </a:rPr>
              <a:t>Evershed</a:t>
            </a:r>
            <a:r>
              <a:rPr lang="de" sz="500" dirty="0">
                <a:solidFill>
                  <a:schemeClr val="dk1"/>
                </a:solidFill>
                <a:latin typeface="Century Gothic"/>
                <a:ea typeface="Century Gothic"/>
                <a:cs typeface="Century Gothic"/>
                <a:sym typeface="Century Gothic"/>
              </a:rPr>
              <a:t>, N., </a:t>
            </a:r>
            <a:r>
              <a:rPr lang="de" sz="500" dirty="0" err="1">
                <a:solidFill>
                  <a:schemeClr val="dk1"/>
                </a:solidFill>
                <a:latin typeface="Century Gothic"/>
                <a:ea typeface="Century Gothic"/>
                <a:cs typeface="Century Gothic"/>
                <a:sym typeface="Century Gothic"/>
              </a:rPr>
              <a:t>McGowan</a:t>
            </a:r>
            <a:r>
              <a:rPr lang="de" sz="500" dirty="0">
                <a:solidFill>
                  <a:schemeClr val="dk1"/>
                </a:solidFill>
                <a:latin typeface="Century Gothic"/>
                <a:ea typeface="Century Gothic"/>
                <a:cs typeface="Century Gothic"/>
                <a:sym typeface="Century Gothic"/>
              </a:rPr>
              <a:t>, M. </a:t>
            </a:r>
            <a:r>
              <a:rPr lang="de" sz="500" dirty="0" err="1">
                <a:solidFill>
                  <a:schemeClr val="dk1"/>
                </a:solidFill>
                <a:latin typeface="Century Gothic"/>
                <a:ea typeface="Century Gothic"/>
                <a:cs typeface="Century Gothic"/>
                <a:sym typeface="Century Gothic"/>
              </a:rPr>
              <a:t>and</a:t>
            </a:r>
            <a:r>
              <a:rPr lang="de" sz="500" dirty="0">
                <a:solidFill>
                  <a:schemeClr val="dk1"/>
                </a:solidFill>
                <a:latin typeface="Century Gothic"/>
                <a:ea typeface="Century Gothic"/>
                <a:cs typeface="Century Gothic"/>
                <a:sym typeface="Century Gothic"/>
              </a:rPr>
              <a:t> Ball, A., (2021). </a:t>
            </a:r>
            <a:r>
              <a:rPr lang="de" sz="500" i="1" dirty="0" err="1">
                <a:solidFill>
                  <a:schemeClr val="dk1"/>
                </a:solidFill>
                <a:latin typeface="Century Gothic"/>
                <a:ea typeface="Century Gothic"/>
                <a:cs typeface="Century Gothic"/>
                <a:sym typeface="Century Gothic"/>
              </a:rPr>
              <a:t>Anatomy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of</a:t>
            </a:r>
            <a:r>
              <a:rPr lang="de" sz="500" i="1" dirty="0">
                <a:solidFill>
                  <a:schemeClr val="dk1"/>
                </a:solidFill>
                <a:latin typeface="Century Gothic"/>
                <a:ea typeface="Century Gothic"/>
                <a:cs typeface="Century Gothic"/>
                <a:sym typeface="Century Gothic"/>
              </a:rPr>
              <a:t> a </a:t>
            </a:r>
            <a:r>
              <a:rPr lang="de" sz="500" i="1" dirty="0" err="1">
                <a:solidFill>
                  <a:schemeClr val="dk1"/>
                </a:solidFill>
                <a:latin typeface="Century Gothic"/>
                <a:ea typeface="Century Gothic"/>
                <a:cs typeface="Century Gothic"/>
                <a:sym typeface="Century Gothic"/>
              </a:rPr>
              <a:t>conspiracy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theory</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how</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misinformation</a:t>
            </a:r>
            <a:r>
              <a:rPr lang="de" sz="500" i="1" dirty="0">
                <a:solidFill>
                  <a:schemeClr val="dk1"/>
                </a:solidFill>
                <a:latin typeface="Century Gothic"/>
                <a:ea typeface="Century Gothic"/>
                <a:cs typeface="Century Gothic"/>
                <a:sym typeface="Century Gothic"/>
              </a:rPr>
              <a:t> </a:t>
            </a:r>
            <a:r>
              <a:rPr lang="de" sz="500" i="1" dirty="0" err="1">
                <a:solidFill>
                  <a:schemeClr val="dk1"/>
                </a:solidFill>
                <a:latin typeface="Century Gothic"/>
                <a:ea typeface="Century Gothic"/>
                <a:cs typeface="Century Gothic"/>
                <a:sym typeface="Century Gothic"/>
              </a:rPr>
              <a:t>travels</a:t>
            </a:r>
            <a:r>
              <a:rPr lang="de" sz="500" i="1" dirty="0">
                <a:solidFill>
                  <a:schemeClr val="dk1"/>
                </a:solidFill>
                <a:latin typeface="Century Gothic"/>
                <a:ea typeface="Century Gothic"/>
                <a:cs typeface="Century Gothic"/>
                <a:sym typeface="Century Gothic"/>
              </a:rPr>
              <a:t> on Facebook</a:t>
            </a:r>
            <a:r>
              <a:rPr lang="de" sz="500" dirty="0">
                <a:solidFill>
                  <a:schemeClr val="dk1"/>
                </a:solidFill>
                <a:latin typeface="Century Gothic"/>
                <a:ea typeface="Century Gothic"/>
                <a:cs typeface="Century Gothic"/>
                <a:sym typeface="Century Gothic"/>
              </a:rPr>
              <a:t>. [online] The Guardian. </a:t>
            </a:r>
            <a:r>
              <a:rPr lang="de" sz="500" dirty="0" err="1">
                <a:solidFill>
                  <a:schemeClr val="dk1"/>
                </a:solidFill>
                <a:latin typeface="Century Gothic"/>
                <a:ea typeface="Century Gothic"/>
                <a:cs typeface="Century Gothic"/>
                <a:sym typeface="Century Gothic"/>
              </a:rPr>
              <a:t>Available</a:t>
            </a:r>
            <a:r>
              <a:rPr lang="de" sz="500" dirty="0">
                <a:solidFill>
                  <a:schemeClr val="dk1"/>
                </a:solidFill>
                <a:latin typeface="Century Gothic"/>
                <a:ea typeface="Century Gothic"/>
                <a:cs typeface="Century Gothic"/>
                <a:sym typeface="Century Gothic"/>
              </a:rPr>
              <a:t> at: </a:t>
            </a:r>
            <a:r>
              <a:rPr lang="de" sz="500" u="sng" dirty="0">
                <a:solidFill>
                  <a:srgbClr val="1155CC"/>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https://www.theguardian.com/australia-news/ng-interactive/2021/mar/11/anatomy-of-a-conspiracy-theory-how-misinformation-travels-on-facebook</a:t>
            </a:r>
            <a:r>
              <a:rPr lang="de" sz="500" dirty="0">
                <a:solidFill>
                  <a:schemeClr val="dk1"/>
                </a:solidFill>
                <a:latin typeface="Century Gothic"/>
                <a:ea typeface="Century Gothic"/>
                <a:cs typeface="Century Gothic"/>
                <a:sym typeface="Century Gothic"/>
              </a:rPr>
              <a:t> [</a:t>
            </a:r>
            <a:r>
              <a:rPr lang="de" sz="500" dirty="0" err="1">
                <a:solidFill>
                  <a:schemeClr val="dk1"/>
                </a:solidFill>
                <a:latin typeface="Century Gothic"/>
                <a:ea typeface="Century Gothic"/>
                <a:cs typeface="Century Gothic"/>
                <a:sym typeface="Century Gothic"/>
              </a:rPr>
              <a:t>Accessed</a:t>
            </a:r>
            <a:r>
              <a:rPr lang="de" sz="500" dirty="0">
                <a:solidFill>
                  <a:schemeClr val="dk1"/>
                </a:solidFill>
                <a:latin typeface="Century Gothic"/>
                <a:ea typeface="Century Gothic"/>
                <a:cs typeface="Century Gothic"/>
                <a:sym typeface="Century Gothic"/>
              </a:rPr>
              <a:t> 2 September 2021]</a:t>
            </a:r>
            <a:endParaRPr sz="500" dirty="0">
              <a:latin typeface="Lato"/>
              <a:ea typeface="Lato"/>
              <a:cs typeface="Lato"/>
              <a:sym typeface="Lato"/>
            </a:endParaRPr>
          </a:p>
        </p:txBody>
      </p:sp>
      <p:sp>
        <p:nvSpPr>
          <p:cNvPr id="12" name="Google Shape;425;gec40f742c1_0_97">
            <a:extLst>
              <a:ext uri="{FF2B5EF4-FFF2-40B4-BE49-F238E27FC236}">
                <a16:creationId xmlns:a16="http://schemas.microsoft.com/office/drawing/2014/main" id="{9CC0461B-B0B7-F240-8CBF-FFC254F450E4}"/>
              </a:ext>
            </a:extLst>
          </p:cNvPr>
          <p:cNvSpPr txBox="1">
            <a:spLocks noGrp="1"/>
          </p:cNvSpPr>
          <p:nvPr>
            <p:ph type="title"/>
          </p:nvPr>
        </p:nvSpPr>
        <p:spPr>
          <a:xfrm>
            <a:off x="311700" y="174760"/>
            <a:ext cx="6802800" cy="4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700" dirty="0"/>
              <a:t>Case </a:t>
            </a:r>
            <a:r>
              <a:rPr lang="de" sz="2700" dirty="0" err="1"/>
              <a:t>study</a:t>
            </a:r>
            <a:r>
              <a:rPr lang="de" sz="2700" dirty="0"/>
              <a:t>: Facebook, 5G </a:t>
            </a:r>
            <a:r>
              <a:rPr lang="de" sz="2700" dirty="0" err="1"/>
              <a:t>and</a:t>
            </a:r>
            <a:r>
              <a:rPr lang="de" sz="2700" dirty="0"/>
              <a:t> </a:t>
            </a:r>
            <a:r>
              <a:rPr lang="de" sz="2700" dirty="0" err="1"/>
              <a:t>Coronavirus</a:t>
            </a:r>
            <a:endParaRPr sz="2700" dirty="0"/>
          </a:p>
        </p:txBody>
      </p:sp>
      <p:sp>
        <p:nvSpPr>
          <p:cNvPr id="13" name="Google Shape;426;gec40f742c1_0_97">
            <a:extLst>
              <a:ext uri="{FF2B5EF4-FFF2-40B4-BE49-F238E27FC236}">
                <a16:creationId xmlns:a16="http://schemas.microsoft.com/office/drawing/2014/main" id="{BA2A5809-2753-564F-A0EB-82B5F3BD69DE}"/>
              </a:ext>
            </a:extLst>
          </p:cNvPr>
          <p:cNvSpPr txBox="1">
            <a:spLocks/>
          </p:cNvSpPr>
          <p:nvPr/>
        </p:nvSpPr>
        <p:spPr>
          <a:xfrm>
            <a:off x="311700" y="579369"/>
            <a:ext cx="6802800" cy="48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a:t>how an individual post can reach a global audience within days</a:t>
            </a:r>
            <a:endParaRPr lang="en-GB" sz="1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1320</Words>
  <Application>Microsoft Macintosh PowerPoint</Application>
  <PresentationFormat>On-screen Show (16:9)</PresentationFormat>
  <Paragraphs>119</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Lato</vt:lpstr>
      <vt:lpstr>Simple Light</vt:lpstr>
      <vt:lpstr>Define, explain and identify:</vt:lpstr>
      <vt:lpstr>Overview</vt:lpstr>
      <vt:lpstr>PowerPoint Presentation</vt:lpstr>
      <vt:lpstr>How it all started:  5G Technology and Covid-19 </vt:lpstr>
      <vt:lpstr>Case study: Facebook, 5G and Coronavirus</vt:lpstr>
      <vt:lpstr>Case study: Facebook, 5G and Coronavirus</vt:lpstr>
      <vt:lpstr>Case study: Facebook, 5G and Coronavirus</vt:lpstr>
      <vt:lpstr>Case study: Facebook, 5G and Coronavirus</vt:lpstr>
      <vt:lpstr>Case study: Facebook, 5G and Coronavirus</vt:lpstr>
      <vt:lpstr>Case study: Facebook, 5G and Coronavirus</vt:lpstr>
      <vt:lpstr>Case study: Facebook, 5G and Coronavirus</vt:lpstr>
      <vt:lpstr>Case study: Facebook, 5G and Coronavirus</vt:lpstr>
      <vt:lpstr>Impact</vt:lpstr>
      <vt:lpstr>Impact</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explain and identify:</dc:title>
  <cp:lastModifiedBy>Microsoft Office User</cp:lastModifiedBy>
  <cp:revision>2</cp:revision>
  <dcterms:modified xsi:type="dcterms:W3CDTF">2022-02-16T09:50:38Z</dcterms:modified>
</cp:coreProperties>
</file>