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8"/>
  </p:notesMasterIdLst>
  <p:sldIdLst>
    <p:sldId id="256" r:id="rId2"/>
    <p:sldId id="257" r:id="rId3"/>
    <p:sldId id="317" r:id="rId4"/>
    <p:sldId id="281" r:id="rId5"/>
    <p:sldId id="282" r:id="rId6"/>
    <p:sldId id="283" r:id="rId7"/>
    <p:sldId id="284" r:id="rId8"/>
    <p:sldId id="285" r:id="rId9"/>
    <p:sldId id="286" r:id="rId10"/>
    <p:sldId id="287" r:id="rId11"/>
    <p:sldId id="288" r:id="rId12"/>
    <p:sldId id="289" r:id="rId13"/>
    <p:sldId id="290" r:id="rId14"/>
    <p:sldId id="319" r:id="rId15"/>
    <p:sldId id="291" r:id="rId16"/>
    <p:sldId id="318"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jKwCSljuJvMgcBSLbm2NojI31X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7084"/>
  </p:normalViewPr>
  <p:slideViewPr>
    <p:cSldViewPr snapToGrid="0">
      <p:cViewPr varScale="1">
        <p:scale>
          <a:sx n="151" d="100"/>
          <a:sy n="151" d="100"/>
        </p:scale>
        <p:origin x="106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6"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79"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font" Target="fonts/font1.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7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anker.com/list/historical-freak-outs-about-new-technology/taeyura"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theconversation.com/conspiracy-theories-about-5g-networks-have-skyrocketed-since-covid-19-139374"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a:t>Introduction of myself</a:t>
            </a:r>
            <a:endParaRPr/>
          </a:p>
          <a:p>
            <a:pPr marL="0" lvl="0" indent="0" algn="l" rtl="0">
              <a:lnSpc>
                <a:spcPct val="115000"/>
              </a:lnSpc>
              <a:spcBef>
                <a:spcPts val="0"/>
              </a:spcBef>
              <a:spcAft>
                <a:spcPts val="0"/>
              </a:spcAft>
              <a:buClr>
                <a:schemeClr val="dk1"/>
              </a:buClr>
              <a:buSzPts val="1100"/>
              <a:buFont typeface="Arial"/>
              <a:buNone/>
            </a:pPr>
            <a:r>
              <a:rPr lang="de"/>
              <a:t>Introduction of the module</a:t>
            </a:r>
            <a:endParaRPr/>
          </a:p>
          <a:p>
            <a:pPr marL="0" lvl="0" indent="0" algn="l" rtl="0">
              <a:lnSpc>
                <a:spcPct val="115000"/>
              </a:lnSpc>
              <a:spcBef>
                <a:spcPts val="0"/>
              </a:spcBef>
              <a:spcAft>
                <a:spcPts val="0"/>
              </a:spcAft>
              <a:buClr>
                <a:schemeClr val="dk1"/>
              </a:buClr>
              <a:buSzPts val="1100"/>
              <a:buFont typeface="Arial"/>
              <a:buNone/>
            </a:pPr>
            <a:r>
              <a:rPr lang="de"/>
              <a:t>Why we choose technology. A lot of engineering courses</a:t>
            </a:r>
            <a:endParaRPr/>
          </a:p>
          <a:p>
            <a:pPr marL="0" lvl="0" indent="0" algn="l" rtl="0">
              <a:lnSpc>
                <a:spcPct val="115000"/>
              </a:lnSpc>
              <a:spcBef>
                <a:spcPts val="0"/>
              </a:spcBef>
              <a:spcAft>
                <a:spcPts val="0"/>
              </a:spcAft>
              <a:buClr>
                <a:schemeClr val="dk1"/>
              </a:buClr>
              <a:buSzPts val="1100"/>
              <a:buFont typeface="Arial"/>
              <a:buNone/>
            </a:pPr>
            <a:r>
              <a:rPr lang="de"/>
              <a:t>Who is this module for. People without knowledge on fake news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ec40f742c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ec40f742c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Fear of how people will act inside the vr and outside the vr. Maybe it will encourage criminal acts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ec40f742c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ec40f742c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Negative impact on health like cancer</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ec40f742c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ec40f742c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Theory between 5g and coronavirus. 5G is responsible for spreading covid.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de" u="sng">
                <a:solidFill>
                  <a:schemeClr val="hlink"/>
                </a:solidFill>
                <a:hlinkClick r:id="rId3"/>
              </a:rPr>
              <a:t>https://www.ranker.com/list/historical-freak-outs-about-new-technology/taeyura</a:t>
            </a:r>
            <a:r>
              <a:rPr lang="de"/>
              <a:t> </a:t>
            </a:r>
            <a:endParaRPr/>
          </a:p>
          <a:p>
            <a:pPr marL="0" lvl="0" indent="0" algn="l" rtl="0">
              <a:spcBef>
                <a:spcPts val="0"/>
              </a:spcBef>
              <a:spcAft>
                <a:spcPts val="0"/>
              </a:spcAft>
              <a:buNone/>
            </a:pPr>
            <a:endParaRPr/>
          </a:p>
          <a:p>
            <a:pPr marL="0" lvl="0" indent="0" algn="l" rtl="0">
              <a:spcBef>
                <a:spcPts val="0"/>
              </a:spcBef>
              <a:spcAft>
                <a:spcPts val="0"/>
              </a:spcAft>
              <a:buNone/>
            </a:pPr>
            <a:r>
              <a:rPr lang="de" u="sng">
                <a:solidFill>
                  <a:schemeClr val="hlink"/>
                </a:solidFill>
                <a:hlinkClick r:id="rId4"/>
              </a:rPr>
              <a:t>https://theconversation.com/conspiracy-theories-about-5g-networks-have-skyrocketed-since-covid-19-139374</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c57ae718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ec57ae718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sz="1200">
                <a:solidFill>
                  <a:schemeClr val="dk1"/>
                </a:solidFill>
              </a:rPr>
              <a:t>A contemporary example (e.g., fake news about the 5g technology and Covid-19 pandemic) should be the starting point for a research task in small groups (slide 36). In this case students could research beliefs in the past that link to previous wireless technologies (e.g. 1g, 2g, 3g, 4g and their link to illnesses). </a:t>
            </a:r>
            <a:endParaRPr sz="1200">
              <a:solidFill>
                <a:schemeClr val="dk1"/>
              </a:solidFill>
            </a:endParaRPr>
          </a:p>
          <a:p>
            <a:pPr marL="0" lvl="0" indent="0" algn="l" rtl="0">
              <a:spcBef>
                <a:spcPts val="1400"/>
              </a:spcBef>
              <a:spcAft>
                <a:spcPts val="0"/>
              </a:spcAft>
              <a:buClr>
                <a:schemeClr val="dk1"/>
              </a:buClr>
              <a:buSzPts val="1100"/>
              <a:buFont typeface="Arial"/>
              <a:buNone/>
            </a:pPr>
            <a:r>
              <a:rPr lang="de" sz="1200">
                <a:solidFill>
                  <a:schemeClr val="dk1"/>
                </a:solidFill>
              </a:rPr>
              <a:t>The idea is to follow the question of: How does the “contemporary fake news around 5g technology” relate to the old historical roots of the topic?</a:t>
            </a:r>
            <a:endParaRPr sz="1200">
              <a:solidFill>
                <a:schemeClr val="dk1"/>
              </a:solidFill>
            </a:endParaRPr>
          </a:p>
          <a:p>
            <a:pPr marL="0" lvl="0" indent="0" algn="l" rtl="0">
              <a:spcBef>
                <a:spcPts val="14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c40f742c1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ec40f742c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Not new</a:t>
            </a:r>
            <a:endParaRPr/>
          </a:p>
          <a:p>
            <a:pPr marL="0" lvl="0" indent="0" algn="l" rtl="0">
              <a:spcBef>
                <a:spcPts val="0"/>
              </a:spcBef>
              <a:spcAft>
                <a:spcPts val="0"/>
              </a:spcAft>
              <a:buNone/>
            </a:pPr>
            <a:r>
              <a:rPr lang="de"/>
              <a:t>People have this tendency to resist something new</a:t>
            </a:r>
            <a:endParaRPr/>
          </a:p>
          <a:p>
            <a:pPr marL="0" lvl="0" indent="0" algn="l" rtl="0">
              <a:spcBef>
                <a:spcPts val="0"/>
              </a:spcBef>
              <a:spcAft>
                <a:spcPts val="0"/>
              </a:spcAft>
              <a:buNone/>
            </a:pPr>
            <a:r>
              <a:rPr lang="de"/>
              <a:t>Psychology behind it </a:t>
            </a:r>
            <a:endParaRPr/>
          </a:p>
          <a:p>
            <a:pPr marL="0" lvl="0" indent="0" algn="l" rtl="0">
              <a:spcBef>
                <a:spcPts val="0"/>
              </a:spcBef>
              <a:spcAft>
                <a:spcPts val="0"/>
              </a:spcAft>
              <a:buNone/>
            </a:pPr>
            <a:r>
              <a:rPr lang="de"/>
              <a:t>People get used to something, like to believe that nothing is as simple as it seems, there is always something behind it, looking for random things to link to what they already believe in.</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c40f742c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ec40f742c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61cb64c6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e61cb64c6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Fear for the telephone</a:t>
            </a:r>
            <a:endParaRPr/>
          </a:p>
          <a:p>
            <a:pPr marL="0" lvl="0" indent="0" algn="l" rtl="0">
              <a:spcBef>
                <a:spcPts val="0"/>
              </a:spcBef>
              <a:spcAft>
                <a:spcPts val="0"/>
              </a:spcAft>
              <a:buNone/>
            </a:pPr>
            <a:r>
              <a:rPr lang="de"/>
              <a:t>Will ruin communication between people, make people lazy and anti-social</a:t>
            </a:r>
            <a:endParaRPr/>
          </a:p>
          <a:p>
            <a:pPr marL="0" lvl="0" indent="0" algn="l" rtl="0">
              <a:spcBef>
                <a:spcPts val="0"/>
              </a:spcBef>
              <a:spcAft>
                <a:spcPts val="0"/>
              </a:spcAft>
              <a:buNone/>
            </a:pPr>
            <a:r>
              <a:rPr lang="de"/>
              <a:t>People will no longer need to meet to have a conversation so they would lose the sense of being social </a:t>
            </a:r>
            <a:endParaRPr/>
          </a:p>
          <a:p>
            <a:pPr marL="0" lvl="0" indent="0" algn="l" rtl="0">
              <a:spcBef>
                <a:spcPts val="0"/>
              </a:spcBef>
              <a:spcAft>
                <a:spcPts val="0"/>
              </a:spcAft>
              <a:buNone/>
            </a:pPr>
            <a:r>
              <a:rPr lang="de"/>
              <a:t>Unrealistic theories that we would be able to communicate with the dead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61cb64c6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e61cb64c6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Telegraph will ruin the language</a:t>
            </a:r>
            <a:endParaRPr/>
          </a:p>
          <a:p>
            <a:pPr marL="0" lvl="0" indent="0" algn="l" rtl="0">
              <a:spcBef>
                <a:spcPts val="0"/>
              </a:spcBef>
              <a:spcAft>
                <a:spcPts val="0"/>
              </a:spcAft>
              <a:buNone/>
            </a:pPr>
            <a:r>
              <a:rPr lang="de"/>
              <a:t>People will use the language of the telegraph in their everyday lives</a:t>
            </a:r>
            <a:endParaRPr/>
          </a:p>
          <a:p>
            <a:pPr marL="0" lvl="0" indent="0" algn="l" rtl="0">
              <a:spcBef>
                <a:spcPts val="0"/>
              </a:spcBef>
              <a:spcAft>
                <a:spcPts val="0"/>
              </a:spcAft>
              <a:buNone/>
            </a:pPr>
            <a:r>
              <a:rPr lang="de"/>
              <a:t>Short sentences affect people's thoughts</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61cb64c6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e61cb64c6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The inventor himself questioned his technology </a:t>
            </a:r>
            <a:endParaRPr/>
          </a:p>
          <a:p>
            <a:pPr marL="0" lvl="0" indent="0" algn="l" rtl="0">
              <a:spcBef>
                <a:spcPts val="0"/>
              </a:spcBef>
              <a:spcAft>
                <a:spcPts val="0"/>
              </a:spcAft>
              <a:buNone/>
            </a:pPr>
            <a:r>
              <a:rPr lang="de"/>
              <a:t>Different intention</a:t>
            </a:r>
            <a:endParaRPr/>
          </a:p>
          <a:p>
            <a:pPr marL="0" lvl="0" indent="0" algn="l" rtl="0">
              <a:spcBef>
                <a:spcPts val="0"/>
              </a:spcBef>
              <a:spcAft>
                <a:spcPts val="0"/>
              </a:spcAft>
              <a:buNone/>
            </a:pPr>
            <a:r>
              <a:rPr lang="de"/>
              <a:t>When it was bigger than the intention he feared </a:t>
            </a:r>
            <a:endParaRPr/>
          </a:p>
          <a:p>
            <a:pPr marL="0" lvl="0" indent="0" algn="l" rtl="0">
              <a:spcBef>
                <a:spcPts val="0"/>
              </a:spcBef>
              <a:spcAft>
                <a:spcPts val="0"/>
              </a:spcAft>
              <a:buNone/>
            </a:pPr>
            <a:r>
              <a:rPr lang="de"/>
              <a:t>Fear of anti-social. That people won’t read anymore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c40f742c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ec40f742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Same with radio but worse </a:t>
            </a:r>
            <a:endParaRPr/>
          </a:p>
          <a:p>
            <a:pPr marL="0" lvl="0" indent="0" algn="l" rtl="0">
              <a:spcBef>
                <a:spcPts val="0"/>
              </a:spcBef>
              <a:spcAft>
                <a:spcPts val="0"/>
              </a:spcAft>
              <a:buNone/>
            </a:pPr>
            <a:r>
              <a:rPr lang="de"/>
              <a:t>People will become anti-social</a:t>
            </a:r>
            <a:endParaRPr/>
          </a:p>
          <a:p>
            <a:pPr marL="0" lvl="0" indent="0" algn="l" rtl="0">
              <a:spcBef>
                <a:spcPts val="0"/>
              </a:spcBef>
              <a:spcAft>
                <a:spcPts val="0"/>
              </a:spcAft>
              <a:buNone/>
            </a:pPr>
            <a:r>
              <a:rPr lang="de"/>
              <a:t>No conversations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c40f742c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ec40f742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Computerphobia</a:t>
            </a:r>
            <a:endParaRPr/>
          </a:p>
          <a:p>
            <a:pPr marL="0" lvl="0" indent="0" algn="l" rtl="0">
              <a:spcBef>
                <a:spcPts val="0"/>
              </a:spcBef>
              <a:spcAft>
                <a:spcPts val="0"/>
              </a:spcAft>
              <a:buNone/>
            </a:pPr>
            <a:r>
              <a:rPr lang="de"/>
              <a:t>Even touching the computer</a:t>
            </a:r>
            <a:endParaRPr/>
          </a:p>
          <a:p>
            <a:pPr marL="0" lvl="0" indent="0" algn="l" rtl="0">
              <a:spcBef>
                <a:spcPts val="0"/>
              </a:spcBef>
              <a:spcAft>
                <a:spcPts val="0"/>
              </a:spcAft>
              <a:buNone/>
            </a:pPr>
            <a:r>
              <a:rPr lang="de"/>
              <a:t>Couldn’t read or  talk about computers </a:t>
            </a:r>
            <a:endParaRPr/>
          </a:p>
          <a:p>
            <a:pPr marL="0" lvl="0" indent="0" algn="l" rtl="0">
              <a:spcBef>
                <a:spcPts val="0"/>
              </a:spcBef>
              <a:spcAft>
                <a:spcPts val="0"/>
              </a:spcAft>
              <a:buNone/>
            </a:pPr>
            <a:r>
              <a:rPr lang="de"/>
              <a:t>Fear of what is inside</a:t>
            </a:r>
            <a:endParaRPr/>
          </a:p>
          <a:p>
            <a:pPr marL="0" lvl="0" indent="0" algn="l" rtl="0">
              <a:spcBef>
                <a:spcPts val="0"/>
              </a:spcBef>
              <a:spcAft>
                <a:spcPts val="0"/>
              </a:spcAft>
              <a:buNone/>
            </a:pPr>
            <a:r>
              <a:rPr lang="de"/>
              <a:t>Computers will replace people</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lgn="l">
              <a:lnSpc>
                <a:spcPct val="100000"/>
              </a:lnSpc>
              <a:spcBef>
                <a:spcPts val="0"/>
              </a:spcBef>
              <a:spcAft>
                <a:spcPts val="0"/>
              </a:spcAft>
              <a:buClr>
                <a:srgbClr val="000000"/>
              </a:buClr>
              <a:buSzPts val="4000"/>
              <a:buNone/>
              <a:defRPr sz="4000">
                <a:solidFill>
                  <a:srgbClr val="000000"/>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gn="l">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5"/>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5"/>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de" sz="900" b="0" i="0" u="none" strike="noStrike" cap="none">
                <a:solidFill>
                  <a:srgbClr val="000000"/>
                </a:solidFill>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000000"/>
              </a:solidFill>
              <a:latin typeface="Lato"/>
              <a:ea typeface="Lato"/>
              <a:cs typeface="Lato"/>
              <a:sym typeface="Lato"/>
            </a:endParaRPr>
          </a:p>
        </p:txBody>
      </p:sp>
      <p:pic>
        <p:nvPicPr>
          <p:cNvPr id="14" name="Google Shape;14;p5"/>
          <p:cNvPicPr preferRelativeResize="0"/>
          <p:nvPr/>
        </p:nvPicPr>
        <p:blipFill rotWithShape="1">
          <a:blip r:embed="rId3">
            <a:alphaModFix/>
          </a:blip>
          <a:srcRect t="14999" b="18337"/>
          <a:stretch/>
        </p:blipFill>
        <p:spPr>
          <a:xfrm>
            <a:off x="5496600" y="414525"/>
            <a:ext cx="3491800" cy="1309049"/>
          </a:xfrm>
          <a:prstGeom prst="rect">
            <a:avLst/>
          </a:prstGeom>
          <a:noFill/>
          <a:ln>
            <a:noFill/>
          </a:ln>
        </p:spPr>
      </p:pic>
      <p:pic>
        <p:nvPicPr>
          <p:cNvPr id="15" name="Google Shape;15;p5"/>
          <p:cNvPicPr preferRelativeResize="0"/>
          <p:nvPr/>
        </p:nvPicPr>
        <p:blipFill rotWithShape="1">
          <a:blip r:embed="rId4">
            <a:alphaModFix/>
          </a:blip>
          <a:srcRect/>
          <a:stretch/>
        </p:blipFill>
        <p:spPr>
          <a:xfrm>
            <a:off x="131525" y="4393800"/>
            <a:ext cx="2175863" cy="472925"/>
          </a:xfrm>
          <a:prstGeom prst="rect">
            <a:avLst/>
          </a:prstGeom>
          <a:noFill/>
          <a:ln>
            <a:noFill/>
          </a:ln>
        </p:spPr>
      </p:pic>
      <p:sp>
        <p:nvSpPr>
          <p:cNvPr id="16" name="Google Shape;16;p5"/>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de" sz="1300" b="0" i="0" u="none" strike="noStrike" cap="none">
                <a:solidFill>
                  <a:schemeClr val="dk1"/>
                </a:solidFill>
                <a:latin typeface="Lato"/>
                <a:ea typeface="Lato"/>
                <a:cs typeface="Lato"/>
                <a:sym typeface="Lato"/>
              </a:rPr>
              <a:t>Enhancing Research</a:t>
            </a:r>
            <a:endParaRPr sz="1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300"/>
              <a:buFont typeface="Arial"/>
              <a:buNone/>
            </a:pPr>
            <a:r>
              <a:rPr lang="de" sz="1300" b="0" i="0" u="none" strike="noStrike" cap="none">
                <a:solidFill>
                  <a:schemeClr val="dk1"/>
                </a:solidFill>
                <a:latin typeface="Lato"/>
                <a:ea typeface="Lato"/>
                <a:cs typeface="Lato"/>
                <a:sym typeface="Lato"/>
              </a:rPr>
              <a:t>Understanding through Media</a:t>
            </a:r>
            <a:endParaRPr sz="1700" b="0" i="0" u="none" strike="noStrike" cap="none">
              <a:solidFill>
                <a:srgbClr val="000000"/>
              </a:solidFill>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6" name="Google Shape;66;p14"/>
          <p:cNvSpPr txBox="1">
            <a:spLocks noGrp="1"/>
          </p:cNvSpPr>
          <p:nvPr>
            <p:ph type="body" idx="1"/>
          </p:nvPr>
        </p:nvSpPr>
        <p:spPr>
          <a:xfrm>
            <a:off x="311700" y="3152225"/>
            <a:ext cx="8520600" cy="13008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pic>
        <p:nvPicPr>
          <p:cNvPr id="67" name="Google Shape;67;p14"/>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8" name="Google Shape;68;p14"/>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9" name="Google Shape;69;p14"/>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72" name="Google Shape;72;p15"/>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73" name="Google Shape;73;p15"/>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6"/>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20" name="Google Shape;20;p6"/>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1" name="Google Shape;21;p6"/>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2" name="Google Shape;22;p6"/>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25" name="Google Shape;25;p7"/>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6" name="Google Shape;26;p7"/>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7" name="Google Shape;27;p7"/>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8"/>
          <p:cNvSpPr txBox="1">
            <a:spLocks noGrp="1"/>
          </p:cNvSpPr>
          <p:nvPr>
            <p:ph type="body" idx="1"/>
          </p:nvPr>
        </p:nvSpPr>
        <p:spPr>
          <a:xfrm>
            <a:off x="311700" y="1297000"/>
            <a:ext cx="3999900" cy="3164400"/>
          </a:xfrm>
          <a:prstGeom prst="rect">
            <a:avLst/>
          </a:prstGeom>
          <a:solidFill>
            <a:srgbClr val="FFFFFF"/>
          </a:solid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8"/>
          <p:cNvSpPr txBox="1">
            <a:spLocks noGrp="1"/>
          </p:cNvSpPr>
          <p:nvPr>
            <p:ph type="body" idx="2"/>
          </p:nvPr>
        </p:nvSpPr>
        <p:spPr>
          <a:xfrm>
            <a:off x="4832400" y="1297075"/>
            <a:ext cx="3999900" cy="3164400"/>
          </a:xfrm>
          <a:prstGeom prst="rect">
            <a:avLst/>
          </a:prstGeom>
          <a:solidFill>
            <a:srgbClr val="FFFFFF"/>
          </a:solid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32" name="Google Shape;32;p8"/>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3" name="Google Shape;33;p8"/>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4" name="Google Shape;34;p8"/>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7" name="Google Shape;37;p9"/>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8" name="Google Shape;38;p9"/>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9" name="Google Shape;39;p9"/>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311700" y="539675"/>
            <a:ext cx="60072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10"/>
          <p:cNvSpPr txBox="1">
            <a:spLocks noGrp="1"/>
          </p:cNvSpPr>
          <p:nvPr>
            <p:ph type="body" idx="1"/>
          </p:nvPr>
        </p:nvSpPr>
        <p:spPr>
          <a:xfrm>
            <a:off x="311700" y="1176700"/>
            <a:ext cx="2808000" cy="3224400"/>
          </a:xfrm>
          <a:prstGeom prst="rect">
            <a:avLst/>
          </a:prstGeom>
          <a:solidFill>
            <a:srgbClr val="FFFFFF"/>
          </a:solid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43" name="Google Shape;43;p10"/>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4" name="Google Shape;44;p10"/>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45" name="Google Shape;45;p10"/>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48" name="Google Shape;48;p11"/>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9" name="Google Shape;49;p11"/>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0" name="Google Shape;50;p11"/>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4" name="Google Shape;54;p12"/>
          <p:cNvSpPr txBox="1">
            <a:spLocks noGrp="1"/>
          </p:cNvSpPr>
          <p:nvPr>
            <p:ph type="subTitle" idx="1"/>
          </p:nvPr>
        </p:nvSpPr>
        <p:spPr>
          <a:xfrm>
            <a:off x="265500" y="2803075"/>
            <a:ext cx="4045200" cy="1235100"/>
          </a:xfrm>
          <a:prstGeom prst="rect">
            <a:avLst/>
          </a:prstGeom>
          <a:solidFill>
            <a:srgbClr val="FFFFFF"/>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12"/>
          <p:cNvSpPr txBox="1">
            <a:spLocks noGrp="1"/>
          </p:cNvSpPr>
          <p:nvPr>
            <p:ph type="body" idx="2"/>
          </p:nvPr>
        </p:nvSpPr>
        <p:spPr>
          <a:xfrm>
            <a:off x="4939500" y="724075"/>
            <a:ext cx="3837000" cy="3695100"/>
          </a:xfrm>
          <a:prstGeom prst="rect">
            <a:avLst/>
          </a:prstGeom>
          <a:solidFill>
            <a:srgbClr val="FFFFFF"/>
          </a:solid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56" name="Google Shape;56;p12"/>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57" name="Google Shape;57;p12"/>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8" name="Google Shape;58;p12"/>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3"/>
          <p:cNvSpPr txBox="1">
            <a:spLocks noGrp="1"/>
          </p:cNvSpPr>
          <p:nvPr>
            <p:ph type="body" idx="1"/>
          </p:nvPr>
        </p:nvSpPr>
        <p:spPr>
          <a:xfrm>
            <a:off x="2766125" y="3922225"/>
            <a:ext cx="5998800" cy="605100"/>
          </a:xfrm>
          <a:prstGeom prst="rect">
            <a:avLst/>
          </a:prstGeom>
          <a:solidFill>
            <a:srgbClr val="FFFFFF"/>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pic>
        <p:nvPicPr>
          <p:cNvPr id="61" name="Google Shape;61;p13"/>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2" name="Google Shape;62;p13"/>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3" name="Google Shape;63;p1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ooks.google.com/books?id=XKD8oj4x26QC&amp;pg=PA20&amp;lpg=PA20&amp;dq=computerphobia+women+and+computers&amp;source=bl&amp;ots=KTbgiOjvSu&amp;sig=mADKJ20UHsMQldZH8_Y9CtsyFM4&amp;hl=en&amp;sa=X&amp;ved=0ahUKEwjdh9zqzbrPAhXJbiYKHRxlALkQ6AEIJjAB#v=onepage&amp;q=computerphobia%20women%20and%20computers&amp;f=fal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ranker.com/list/historical-freak-outs-about-new-technology/taeyura" TargetMode="Externa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hyperlink" Target="http://www.cbsnews.com/news/the-threat-virtual-reality-posed-in-199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ranker.com/list/historical-freak-outs-about-new-technology/taeyura" TargetMode="Externa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hyperlink" Target="http://www.nytimes.com/2015/03/19/style/could-wearable-computers-be-as-harmful-as-cigarettes.html?_r=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ranker.com/list/historical-freak-outs-about-new-technology/taeyura" TargetMode="Externa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s://www.businessinsider.com/coronavirus-conspiracy-5g-masts-fire-2020-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uronews.com/2020/05/15/what-is-the-truth-behind-the-5g-coronavirus-conspiracy-theory-culture-clash" TargetMode="External"/><Relationship Id="rId2" Type="http://schemas.openxmlformats.org/officeDocument/2006/relationships/hyperlink" Target="https://www.politico.eu/article/coronavirus-5g-arson-attacks-online-theories/" TargetMode="External"/><Relationship Id="rId1" Type="http://schemas.openxmlformats.org/officeDocument/2006/relationships/slideLayout" Target="../slideLayouts/slideLayout2.xml"/><Relationship Id="rId4" Type="http://schemas.openxmlformats.org/officeDocument/2006/relationships/hyperlink" Target="https://www.medicalnewstoday.com/articles/5g-doesnt-cause-covid-19-but-the-rumor-it-does-spread-like-a-vir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mentalfloss.com/article/67806/early-trains-were-thought-make-womens-uteruses-fly-ou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ranker.com/list/historical-freak-outs-about-new-technology/taeyura"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ranker.com/list/historical-freak-outs-about-new-technology/taeyur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ranker.com/list/historical-freak-outs-about-new-technology/taeyur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ranker.com/list/historical-freak-outs-about-new-technology/taeyur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anker.com/list/historical-freak-outs-about-new-technology/taeyur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p>
            <a:pPr marL="0" lvl="0" indent="0" algn="l" rtl="0">
              <a:lnSpc>
                <a:spcPct val="100000"/>
              </a:lnSpc>
              <a:spcBef>
                <a:spcPts val="0"/>
              </a:spcBef>
              <a:spcAft>
                <a:spcPts val="0"/>
              </a:spcAft>
              <a:buSzPts val="4000"/>
              <a:buNone/>
            </a:pPr>
            <a:r>
              <a:rPr lang="de"/>
              <a:t>Define, explain and identify:</a:t>
            </a:r>
            <a:endParaRPr/>
          </a:p>
        </p:txBody>
      </p:sp>
      <p:sp>
        <p:nvSpPr>
          <p:cNvPr id="79" name="Google Shape;79;p1"/>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p>
            <a:pPr marL="0" lvl="0" indent="0" algn="l" rtl="0">
              <a:lnSpc>
                <a:spcPct val="100000"/>
              </a:lnSpc>
              <a:spcBef>
                <a:spcPts val="0"/>
              </a:spcBef>
              <a:spcAft>
                <a:spcPts val="0"/>
              </a:spcAft>
              <a:buSzPts val="2000"/>
              <a:buNone/>
            </a:pPr>
            <a:r>
              <a:rPr lang="de"/>
              <a:t>Introduction to “fake news” and 5g technology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ec40f742c1_0_20"/>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“Computer” - 1990s</a:t>
            </a:r>
            <a:endParaRPr dirty="0"/>
          </a:p>
          <a:p>
            <a:pPr marL="0" lvl="0" indent="0" algn="l" rtl="0">
              <a:spcBef>
                <a:spcPts val="0"/>
              </a:spcBef>
              <a:spcAft>
                <a:spcPts val="0"/>
              </a:spcAft>
              <a:buNone/>
            </a:pP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a:solidFill>
                  <a:srgbClr val="363F83"/>
                </a:solidFill>
                <a:highlight>
                  <a:srgbClr val="FFFFFF"/>
                </a:highlight>
                <a:latin typeface="Arial"/>
                <a:ea typeface="Arial"/>
                <a:cs typeface="Arial"/>
                <a:sym typeface="Arial"/>
              </a:rPr>
              <a:t>A </a:t>
            </a:r>
            <a:r>
              <a:rPr lang="de" sz="1400" dirty="0">
                <a:solidFill>
                  <a:srgbClr val="363F8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1996 book titled </a:t>
            </a:r>
            <a:r>
              <a:rPr lang="de" sz="1400" i="1" dirty="0">
                <a:solidFill>
                  <a:srgbClr val="363F8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Women and Computers</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explains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variety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of</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phobias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that</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surrounded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computer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According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text</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a:solidFill>
                  <a:srgbClr val="363F83"/>
                </a:solidFill>
                <a:highlight>
                  <a:srgbClr val="FFFFFF"/>
                </a:highlight>
                <a:latin typeface="Arial"/>
                <a:ea typeface="Arial"/>
                <a:cs typeface="Arial"/>
                <a:sym typeface="Arial"/>
              </a:rPr>
              <a:t>“</a:t>
            </a:r>
            <a:r>
              <a:rPr lang="de" sz="1400" dirty="0" err="1">
                <a:solidFill>
                  <a:srgbClr val="363F83"/>
                </a:solidFill>
                <a:highlight>
                  <a:srgbClr val="FFFFFF"/>
                </a:highlight>
                <a:latin typeface="Arial"/>
                <a:ea typeface="Arial"/>
                <a:cs typeface="Arial"/>
                <a:sym typeface="Arial"/>
              </a:rPr>
              <a:t>computerphobia</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included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everything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from</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fear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of</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physically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touching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computer</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or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of</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damaging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what’s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inside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a:solidFill>
                  <a:srgbClr val="363F83"/>
                </a:solidFill>
                <a:highlight>
                  <a:srgbClr val="FFFFFF"/>
                </a:highlight>
                <a:latin typeface="Arial"/>
                <a:ea typeface="Arial"/>
                <a:cs typeface="Arial"/>
                <a:sym typeface="Arial"/>
              </a:rPr>
              <a:t>“a </a:t>
            </a:r>
            <a:r>
              <a:rPr lang="de" sz="1400" dirty="0" err="1">
                <a:solidFill>
                  <a:srgbClr val="363F83"/>
                </a:solidFill>
                <a:highlight>
                  <a:srgbClr val="FFFFFF"/>
                </a:highlight>
                <a:latin typeface="Arial"/>
                <a:ea typeface="Arial"/>
                <a:cs typeface="Arial"/>
                <a:sym typeface="Arial"/>
              </a:rPr>
              <a:t>reluctance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read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talk</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about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computers</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a:solidFill>
                  <a:srgbClr val="363F83"/>
                </a:solidFill>
                <a:highlight>
                  <a:srgbClr val="FFFFFF"/>
                </a:highlight>
                <a:latin typeface="Arial"/>
                <a:ea typeface="Arial"/>
                <a:cs typeface="Arial"/>
                <a:sym typeface="Arial"/>
              </a:rPr>
              <a:t>The </a:t>
            </a:r>
            <a:r>
              <a:rPr lang="de" sz="1400" dirty="0" err="1">
                <a:solidFill>
                  <a:srgbClr val="363F83"/>
                </a:solidFill>
                <a:highlight>
                  <a:srgbClr val="FFFFFF"/>
                </a:highlight>
                <a:latin typeface="Arial"/>
                <a:ea typeface="Arial"/>
                <a:cs typeface="Arial"/>
                <a:sym typeface="Arial"/>
              </a:rPr>
              <a:t>book</a:t>
            </a:r>
            <a:r>
              <a:rPr lang="de" sz="1400" dirty="0">
                <a:solidFill>
                  <a:srgbClr val="363F83"/>
                </a:solidFill>
                <a:highlight>
                  <a:srgbClr val="FFFFFF"/>
                </a:highlight>
                <a:latin typeface="Arial"/>
                <a:ea typeface="Arial"/>
                <a:cs typeface="Arial"/>
                <a:sym typeface="Arial"/>
              </a:rPr>
              <a:t> also </a:t>
            </a:r>
            <a:r>
              <a:rPr lang="de" sz="1400" dirty="0" err="1">
                <a:solidFill>
                  <a:srgbClr val="363F83"/>
                </a:solidFill>
                <a:highlight>
                  <a:srgbClr val="FFFFFF"/>
                </a:highlight>
                <a:latin typeface="Arial"/>
                <a:ea typeface="Arial"/>
                <a:cs typeface="Arial"/>
                <a:sym typeface="Arial"/>
              </a:rPr>
              <a:t>discusses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crippling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fear</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of</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believing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computers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could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replace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people</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or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enslave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society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as</a:t>
            </a:r>
            <a:r>
              <a:rPr lang="de" sz="1400" dirty="0">
                <a:solidFill>
                  <a:srgbClr val="363F83"/>
                </a:solidFill>
                <a:highlight>
                  <a:srgbClr val="FFFFFF"/>
                </a:highlight>
                <a:latin typeface="Arial"/>
                <a:ea typeface="Arial"/>
                <a:cs typeface="Arial"/>
                <a:sym typeface="Arial"/>
              </a:rPr>
              <a:t> a </a:t>
            </a:r>
            <a:r>
              <a:rPr lang="de" sz="1400" dirty="0" err="1">
                <a:solidFill>
                  <a:srgbClr val="363F83"/>
                </a:solidFill>
                <a:highlight>
                  <a:srgbClr val="FFFFFF"/>
                </a:highlight>
                <a:latin typeface="Arial"/>
                <a:ea typeface="Arial"/>
                <a:cs typeface="Arial"/>
                <a:sym typeface="Arial"/>
              </a:rPr>
              <a:t>whole</a:t>
            </a:r>
            <a:r>
              <a:rPr lang="de" sz="1400" dirty="0">
                <a:solidFill>
                  <a:srgbClr val="363F83"/>
                </a:solidFill>
                <a:highlight>
                  <a:srgbClr val="FFFFFF"/>
                </a:highlight>
                <a:latin typeface="Arial"/>
                <a:ea typeface="Arial"/>
                <a:cs typeface="Arial"/>
                <a:sym typeface="Arial"/>
              </a:rPr>
              <a:t>.</a:t>
            </a:r>
            <a:endParaRPr sz="1400" dirty="0">
              <a:solidFill>
                <a:srgbClr val="363F83"/>
              </a:solidFill>
              <a:latin typeface="Arial"/>
              <a:ea typeface="Arial"/>
              <a:cs typeface="Arial"/>
              <a:sym typeface="Arial"/>
            </a:endParaRPr>
          </a:p>
        </p:txBody>
      </p:sp>
      <p:sp>
        <p:nvSpPr>
          <p:cNvPr id="318" name="Google Shape;318;gec40f742c1_0_2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10</a:t>
            </a:fld>
            <a:endParaRPr/>
          </a:p>
        </p:txBody>
      </p:sp>
      <p:pic>
        <p:nvPicPr>
          <p:cNvPr id="319" name="Google Shape;319;gec40f742c1_0_20"/>
          <p:cNvPicPr preferRelativeResize="0"/>
          <p:nvPr/>
        </p:nvPicPr>
        <p:blipFill>
          <a:blip r:embed="rId4">
            <a:alphaModFix/>
          </a:blip>
          <a:stretch>
            <a:fillRect/>
          </a:stretch>
        </p:blipFill>
        <p:spPr>
          <a:xfrm>
            <a:off x="4038750" y="1220533"/>
            <a:ext cx="4548576" cy="3032394"/>
          </a:xfrm>
          <a:prstGeom prst="rect">
            <a:avLst/>
          </a:prstGeom>
          <a:noFill/>
          <a:ln>
            <a:noFill/>
          </a:ln>
        </p:spPr>
      </p:pic>
      <p:sp>
        <p:nvSpPr>
          <p:cNvPr id="320" name="Google Shape;320;gec40f742c1_0_20"/>
          <p:cNvSpPr txBox="1"/>
          <p:nvPr/>
        </p:nvSpPr>
        <p:spPr>
          <a:xfrm>
            <a:off x="5129275" y="4362600"/>
            <a:ext cx="3769500" cy="338524"/>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a:solidFill>
                  <a:schemeClr val="dk1"/>
                </a:solidFill>
              </a:rPr>
              <a:t>Danielle, T., </a:t>
            </a:r>
            <a:r>
              <a:rPr lang="de" sz="500" dirty="0" err="1">
                <a:solidFill>
                  <a:schemeClr val="dk1"/>
                </a:solidFill>
              </a:rPr>
              <a:t>n.d</a:t>
            </a:r>
            <a:r>
              <a:rPr lang="de" sz="500" dirty="0">
                <a:solidFill>
                  <a:schemeClr val="dk1"/>
                </a:solidFill>
              </a:rPr>
              <a:t>. </a:t>
            </a:r>
            <a:r>
              <a:rPr lang="de" sz="500" i="1" dirty="0">
                <a:solidFill>
                  <a:schemeClr val="dk1"/>
                </a:solidFill>
              </a:rPr>
              <a:t>9 Times in </a:t>
            </a:r>
            <a:r>
              <a:rPr lang="de" sz="500" i="1" dirty="0" err="1">
                <a:solidFill>
                  <a:schemeClr val="dk1"/>
                </a:solidFill>
              </a:rPr>
              <a:t>History</a:t>
            </a:r>
            <a:r>
              <a:rPr lang="de" sz="500" i="1" dirty="0">
                <a:solidFill>
                  <a:schemeClr val="dk1"/>
                </a:solidFill>
              </a:rPr>
              <a:t> </a:t>
            </a:r>
            <a:r>
              <a:rPr lang="de" sz="500" i="1" dirty="0" err="1">
                <a:solidFill>
                  <a:schemeClr val="dk1"/>
                </a:solidFill>
              </a:rPr>
              <a:t>When</a:t>
            </a:r>
            <a:r>
              <a:rPr lang="de" sz="500" i="1" dirty="0">
                <a:solidFill>
                  <a:schemeClr val="dk1"/>
                </a:solidFill>
              </a:rPr>
              <a:t> </a:t>
            </a:r>
            <a:r>
              <a:rPr lang="de" sz="500" i="1" dirty="0" err="1">
                <a:solidFill>
                  <a:schemeClr val="dk1"/>
                </a:solidFill>
              </a:rPr>
              <a:t>Everyone</a:t>
            </a:r>
            <a:r>
              <a:rPr lang="de" sz="500" i="1" dirty="0">
                <a:solidFill>
                  <a:schemeClr val="dk1"/>
                </a:solidFill>
              </a:rPr>
              <a:t> </a:t>
            </a:r>
            <a:r>
              <a:rPr lang="de" sz="500" i="1" dirty="0" err="1">
                <a:solidFill>
                  <a:schemeClr val="dk1"/>
                </a:solidFill>
              </a:rPr>
              <a:t>Freaked</a:t>
            </a:r>
            <a:r>
              <a:rPr lang="de" sz="500" i="1" dirty="0">
                <a:solidFill>
                  <a:schemeClr val="dk1"/>
                </a:solidFill>
              </a:rPr>
              <a:t> Out </a:t>
            </a:r>
            <a:r>
              <a:rPr lang="de" sz="500" i="1" dirty="0" err="1">
                <a:solidFill>
                  <a:schemeClr val="dk1"/>
                </a:solidFill>
              </a:rPr>
              <a:t>About</a:t>
            </a:r>
            <a:r>
              <a:rPr lang="de" sz="500" i="1" dirty="0">
                <a:solidFill>
                  <a:schemeClr val="dk1"/>
                </a:solidFill>
              </a:rPr>
              <a:t> New Technology</a:t>
            </a:r>
            <a:r>
              <a:rPr lang="de" sz="500" dirty="0">
                <a:solidFill>
                  <a:schemeClr val="dk1"/>
                </a:solidFill>
              </a:rPr>
              <a:t>. [online] Ranker. </a:t>
            </a:r>
            <a:r>
              <a:rPr lang="de" sz="500" dirty="0" err="1">
                <a:solidFill>
                  <a:schemeClr val="dk1"/>
                </a:solidFill>
              </a:rPr>
              <a:t>Available</a:t>
            </a:r>
            <a:r>
              <a:rPr lang="de" sz="500" dirty="0">
                <a:solidFill>
                  <a:schemeClr val="dk1"/>
                </a:solidFill>
              </a:rPr>
              <a:t> at: </a:t>
            </a:r>
            <a:r>
              <a:rPr lang="de" sz="500" u="sng" dirty="0">
                <a:solidFill>
                  <a:schemeClr val="hlink"/>
                </a:solidFill>
                <a:hlinkClick r:id="rId5"/>
              </a:rPr>
              <a:t>https://www.ranker.com/list/historical-freak-outs-about-new-technology/taeyura</a:t>
            </a:r>
            <a:r>
              <a:rPr lang="de" sz="500" dirty="0">
                <a:solidFill>
                  <a:schemeClr val="dk1"/>
                </a:solidFill>
              </a:rPr>
              <a:t> [</a:t>
            </a:r>
            <a:r>
              <a:rPr lang="de" sz="500" dirty="0" err="1">
                <a:solidFill>
                  <a:schemeClr val="dk1"/>
                </a:solidFill>
              </a:rPr>
              <a:t>Accessed</a:t>
            </a:r>
            <a:r>
              <a:rPr lang="de" sz="500" dirty="0">
                <a:solidFill>
                  <a:schemeClr val="dk1"/>
                </a:solidFill>
              </a:rPr>
              <a:t> 4 September 2021].</a:t>
            </a:r>
            <a:endParaRPr sz="500" dirty="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ec40f742c1_0_26"/>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“Virtual Reality” - 1992</a:t>
            </a:r>
            <a:endParaRPr dirty="0"/>
          </a:p>
          <a:p>
            <a:pPr marL="0" lvl="0" indent="0" algn="l" rtl="0">
              <a:spcBef>
                <a:spcPts val="0"/>
              </a:spcBef>
              <a:spcAft>
                <a:spcPts val="0"/>
              </a:spcAft>
              <a:buNone/>
            </a:pPr>
            <a:endParaRPr sz="1400" dirty="0">
              <a:solidFill>
                <a:srgbClr val="363F83"/>
              </a:solidFill>
              <a:latin typeface="Arial"/>
              <a:ea typeface="Arial"/>
              <a:cs typeface="Arial"/>
              <a:sym typeface="Arial"/>
            </a:endParaRPr>
          </a:p>
          <a:p>
            <a:pPr marL="0" lvl="0" indent="0" algn="l" rtl="0">
              <a:spcBef>
                <a:spcPts val="0"/>
              </a:spcBef>
              <a:spcAft>
                <a:spcPts val="0"/>
              </a:spcAft>
              <a:buNone/>
            </a:pPr>
            <a:r>
              <a:rPr lang="de" sz="1400" dirty="0">
                <a:solidFill>
                  <a:srgbClr val="363F83"/>
                </a:solidFill>
                <a:highlight>
                  <a:srgbClr val="FFFFFF"/>
                </a:highlight>
                <a:latin typeface="Arial"/>
                <a:ea typeface="Arial"/>
                <a:cs typeface="Arial"/>
                <a:sym typeface="Arial"/>
              </a:rPr>
              <a:t>Virtual </a:t>
            </a:r>
            <a:r>
              <a:rPr lang="de" sz="1400" dirty="0" err="1">
                <a:solidFill>
                  <a:srgbClr val="363F83"/>
                </a:solidFill>
                <a:highlight>
                  <a:srgbClr val="FFFFFF"/>
                </a:highlight>
                <a:latin typeface="Arial"/>
                <a:ea typeface="Arial"/>
                <a:cs typeface="Arial"/>
                <a:sym typeface="Arial"/>
              </a:rPr>
              <a:t>reality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has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only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become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available</a:t>
            </a:r>
            <a:r>
              <a:rPr lang="de" sz="1400" dirty="0">
                <a:solidFill>
                  <a:srgbClr val="363F83"/>
                </a:solidFill>
                <a:highlight>
                  <a:srgbClr val="FFFFFF"/>
                </a:highlight>
                <a:latin typeface="Arial"/>
                <a:ea typeface="Arial"/>
                <a:cs typeface="Arial"/>
                <a:sym typeface="Arial"/>
              </a:rPr>
              <a:t> on a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widespread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consumer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level</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of</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late</a:t>
            </a:r>
            <a:r>
              <a:rPr lang="de" sz="1400" dirty="0">
                <a:solidFill>
                  <a:srgbClr val="363F83"/>
                </a:solidFill>
                <a:highlight>
                  <a:srgbClr val="FFFFFF"/>
                </a:highlight>
                <a:latin typeface="Arial"/>
                <a:ea typeface="Arial"/>
                <a:cs typeface="Arial"/>
                <a:sym typeface="Arial"/>
              </a:rPr>
              <a:t>, but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fear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of</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this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technology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extends</a:t>
            </a:r>
            <a:r>
              <a:rPr lang="de" sz="1400" dirty="0">
                <a:solidFill>
                  <a:srgbClr val="363F83"/>
                </a:solidFill>
                <a:highlight>
                  <a:srgbClr val="FFFFFF"/>
                </a:highlight>
                <a:latin typeface="Arial"/>
                <a:ea typeface="Arial"/>
                <a:cs typeface="Arial"/>
                <a:sym typeface="Arial"/>
              </a:rPr>
              <a:t> back </a:t>
            </a:r>
            <a:r>
              <a:rPr lang="de" sz="1400" dirty="0" err="1">
                <a:solidFill>
                  <a:srgbClr val="363F83"/>
                </a:solidFill>
                <a:highlight>
                  <a:srgbClr val="FFFFFF"/>
                </a:highlight>
                <a:latin typeface="Arial"/>
                <a:ea typeface="Arial"/>
                <a:cs typeface="Arial"/>
                <a:sym typeface="Arial"/>
              </a:rPr>
              <a:t>more</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than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two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decades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If</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you</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are</a:t>
            </a:r>
            <a:r>
              <a:rPr lang="de" sz="1400" dirty="0">
                <a:solidFill>
                  <a:srgbClr val="363F83"/>
                </a:solidFill>
                <a:highlight>
                  <a:srgbClr val="FFFFFF"/>
                </a:highlight>
                <a:latin typeface="Arial"/>
                <a:ea typeface="Arial"/>
                <a:cs typeface="Arial"/>
                <a:sym typeface="Arial"/>
              </a:rPr>
              <a:t> in a </a:t>
            </a:r>
            <a:r>
              <a:rPr lang="de" sz="1400" dirty="0" err="1">
                <a:solidFill>
                  <a:srgbClr val="363F83"/>
                </a:solidFill>
                <a:highlight>
                  <a:srgbClr val="FFFFFF"/>
                </a:highlight>
                <a:latin typeface="Arial"/>
                <a:ea typeface="Arial"/>
                <a:cs typeface="Arial"/>
                <a:sym typeface="Arial"/>
              </a:rPr>
              <a:t>virtual</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world</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and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you</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have</a:t>
            </a:r>
            <a:r>
              <a:rPr lang="de" sz="1400" dirty="0">
                <a:solidFill>
                  <a:srgbClr val="363F83"/>
                </a:solidFill>
                <a:highlight>
                  <a:srgbClr val="FFFFFF"/>
                </a:highlight>
                <a:latin typeface="Arial"/>
                <a:ea typeface="Arial"/>
                <a:cs typeface="Arial"/>
                <a:sym typeface="Arial"/>
              </a:rPr>
              <a:t> a </a:t>
            </a:r>
            <a:r>
              <a:rPr lang="de" sz="1400" dirty="0" err="1">
                <a:solidFill>
                  <a:srgbClr val="363F83"/>
                </a:solidFill>
                <a:highlight>
                  <a:srgbClr val="FFFFFF"/>
                </a:highlight>
                <a:latin typeface="Arial"/>
                <a:ea typeface="Arial"/>
                <a:cs typeface="Arial"/>
                <a:sym typeface="Arial"/>
              </a:rPr>
              <a:t>model</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of</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your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office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and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you</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a:solidFill>
                  <a:srgbClr val="363F83"/>
                </a:solidFill>
                <a:highlight>
                  <a:srgbClr val="FFFFFF"/>
                </a:highlight>
                <a:latin typeface="Arial"/>
                <a:ea typeface="Arial"/>
                <a:cs typeface="Arial"/>
                <a:sym typeface="Arial"/>
              </a:rPr>
              <a:t>pick </a:t>
            </a:r>
            <a:r>
              <a:rPr lang="de" sz="1400" dirty="0" err="1">
                <a:solidFill>
                  <a:srgbClr val="363F83"/>
                </a:solidFill>
                <a:highlight>
                  <a:srgbClr val="FFFFFF"/>
                </a:highlight>
                <a:latin typeface="Arial"/>
                <a:ea typeface="Arial"/>
                <a:cs typeface="Arial"/>
                <a:sym typeface="Arial"/>
              </a:rPr>
              <a:t>up</a:t>
            </a:r>
            <a:r>
              <a:rPr lang="de" sz="1400" dirty="0">
                <a:solidFill>
                  <a:srgbClr val="363F83"/>
                </a:solidFill>
                <a:highlight>
                  <a:srgbClr val="FFFFFF"/>
                </a:highlight>
                <a:latin typeface="Arial"/>
                <a:ea typeface="Arial"/>
                <a:cs typeface="Arial"/>
                <a:sym typeface="Arial"/>
              </a:rPr>
              <a:t> a </a:t>
            </a:r>
            <a:r>
              <a:rPr lang="de" sz="1400" dirty="0" err="1">
                <a:solidFill>
                  <a:srgbClr val="363F83"/>
                </a:solidFill>
                <a:highlight>
                  <a:srgbClr val="FFFFFF"/>
                </a:highlight>
                <a:latin typeface="Arial"/>
                <a:ea typeface="Arial"/>
                <a:cs typeface="Arial"/>
                <a:sym typeface="Arial"/>
              </a:rPr>
              <a:t>virtual</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shotgun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and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blow</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your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boss</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away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because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might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be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amusing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does</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that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blur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line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between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activities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you</a:t>
            </a:r>
            <a:r>
              <a:rPr lang="de" sz="1400" dirty="0">
                <a:solidFill>
                  <a:srgbClr val="363F83"/>
                </a:solidFill>
                <a:highlight>
                  <a:srgbClr val="FFFFFF"/>
                </a:highlight>
                <a:latin typeface="Arial"/>
                <a:ea typeface="Arial"/>
                <a:cs typeface="Arial"/>
                <a:sym typeface="Arial"/>
              </a:rPr>
              <a:t> do in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fantasy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and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activities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you</a:t>
            </a:r>
            <a:r>
              <a:rPr lang="de" sz="1400" dirty="0">
                <a:solidFill>
                  <a:srgbClr val="363F83"/>
                </a:solidFill>
                <a:highlight>
                  <a:srgbClr val="FFFFFF"/>
                </a:highlight>
                <a:latin typeface="Arial"/>
                <a:ea typeface="Arial"/>
                <a:cs typeface="Arial"/>
                <a:sym typeface="Arial"/>
              </a:rPr>
              <a:t> do in real </a:t>
            </a:r>
            <a:r>
              <a:rPr lang="de" sz="1400" dirty="0" err="1">
                <a:solidFill>
                  <a:srgbClr val="363F83"/>
                </a:solidFill>
                <a:highlight>
                  <a:srgbClr val="FFFFFF"/>
                </a:highlight>
                <a:latin typeface="Arial"/>
                <a:ea typeface="Arial"/>
                <a:cs typeface="Arial"/>
                <a:sym typeface="Arial"/>
              </a:rPr>
              <a:t>life</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questioned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author</a:t>
            </a:r>
            <a:r>
              <a:rPr lang="de" sz="1400" dirty="0">
                <a:solidFill>
                  <a:srgbClr val="363F83"/>
                </a:solidFill>
                <a:highlight>
                  <a:srgbClr val="FFFFFF"/>
                </a:highlight>
                <a:latin typeface="Arial"/>
                <a:ea typeface="Arial"/>
                <a:cs typeface="Arial"/>
                <a:sym typeface="Arial"/>
              </a:rPr>
              <a:t> </a:t>
            </a:r>
            <a:r>
              <a:rPr lang="de" sz="1400" dirty="0">
                <a:solidFill>
                  <a:srgbClr val="363F8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Howard Rheingold in 1992</a:t>
            </a:r>
            <a:r>
              <a:rPr lang="de" sz="1400" dirty="0">
                <a:solidFill>
                  <a:srgbClr val="363F83"/>
                </a:solidFill>
                <a:highlight>
                  <a:srgbClr val="FFFFFF"/>
                </a:highlight>
                <a:latin typeface="Arial"/>
                <a:ea typeface="Arial"/>
                <a:cs typeface="Arial"/>
                <a:sym typeface="Arial"/>
              </a:rPr>
              <a:t>.</a:t>
            </a:r>
            <a:endParaRPr sz="1400" dirty="0">
              <a:solidFill>
                <a:srgbClr val="363F83"/>
              </a:solidFill>
              <a:latin typeface="Arial"/>
              <a:ea typeface="Arial"/>
              <a:cs typeface="Arial"/>
              <a:sym typeface="Arial"/>
            </a:endParaRPr>
          </a:p>
        </p:txBody>
      </p:sp>
      <p:sp>
        <p:nvSpPr>
          <p:cNvPr id="326" name="Google Shape;326;gec40f742c1_0_2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11</a:t>
            </a:fld>
            <a:endParaRPr/>
          </a:p>
        </p:txBody>
      </p:sp>
      <p:pic>
        <p:nvPicPr>
          <p:cNvPr id="327" name="Google Shape;327;gec40f742c1_0_26"/>
          <p:cNvPicPr preferRelativeResize="0"/>
          <p:nvPr/>
        </p:nvPicPr>
        <p:blipFill>
          <a:blip r:embed="rId4">
            <a:alphaModFix/>
          </a:blip>
          <a:stretch>
            <a:fillRect/>
          </a:stretch>
        </p:blipFill>
        <p:spPr>
          <a:xfrm>
            <a:off x="4038750" y="1222912"/>
            <a:ext cx="4548576" cy="3030012"/>
          </a:xfrm>
          <a:prstGeom prst="rect">
            <a:avLst/>
          </a:prstGeom>
          <a:noFill/>
          <a:ln>
            <a:noFill/>
          </a:ln>
        </p:spPr>
      </p:pic>
      <p:sp>
        <p:nvSpPr>
          <p:cNvPr id="328" name="Google Shape;328;gec40f742c1_0_26"/>
          <p:cNvSpPr txBox="1"/>
          <p:nvPr/>
        </p:nvSpPr>
        <p:spPr>
          <a:xfrm>
            <a:off x="5129275" y="4362600"/>
            <a:ext cx="3769500" cy="338524"/>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a:solidFill>
                  <a:schemeClr val="dk1"/>
                </a:solidFill>
              </a:rPr>
              <a:t>Danielle, T., </a:t>
            </a:r>
            <a:r>
              <a:rPr lang="de" sz="500" dirty="0" err="1">
                <a:solidFill>
                  <a:schemeClr val="dk1"/>
                </a:solidFill>
              </a:rPr>
              <a:t>n.d</a:t>
            </a:r>
            <a:r>
              <a:rPr lang="de" sz="500" dirty="0">
                <a:solidFill>
                  <a:schemeClr val="dk1"/>
                </a:solidFill>
              </a:rPr>
              <a:t>. </a:t>
            </a:r>
            <a:r>
              <a:rPr lang="de" sz="500" i="1" dirty="0">
                <a:solidFill>
                  <a:schemeClr val="dk1"/>
                </a:solidFill>
              </a:rPr>
              <a:t>9 Times in </a:t>
            </a:r>
            <a:r>
              <a:rPr lang="de" sz="500" i="1" dirty="0" err="1">
                <a:solidFill>
                  <a:schemeClr val="dk1"/>
                </a:solidFill>
              </a:rPr>
              <a:t>History</a:t>
            </a:r>
            <a:r>
              <a:rPr lang="de" sz="500" i="1" dirty="0">
                <a:solidFill>
                  <a:schemeClr val="dk1"/>
                </a:solidFill>
              </a:rPr>
              <a:t> </a:t>
            </a:r>
            <a:r>
              <a:rPr lang="de" sz="500" i="1" dirty="0" err="1">
                <a:solidFill>
                  <a:schemeClr val="dk1"/>
                </a:solidFill>
              </a:rPr>
              <a:t>When</a:t>
            </a:r>
            <a:r>
              <a:rPr lang="de" sz="500" i="1" dirty="0">
                <a:solidFill>
                  <a:schemeClr val="dk1"/>
                </a:solidFill>
              </a:rPr>
              <a:t> </a:t>
            </a:r>
            <a:r>
              <a:rPr lang="de" sz="500" i="1" dirty="0" err="1">
                <a:solidFill>
                  <a:schemeClr val="dk1"/>
                </a:solidFill>
              </a:rPr>
              <a:t>Everyone</a:t>
            </a:r>
            <a:r>
              <a:rPr lang="de" sz="500" i="1" dirty="0">
                <a:solidFill>
                  <a:schemeClr val="dk1"/>
                </a:solidFill>
              </a:rPr>
              <a:t> </a:t>
            </a:r>
            <a:r>
              <a:rPr lang="de" sz="500" i="1" dirty="0" err="1">
                <a:solidFill>
                  <a:schemeClr val="dk1"/>
                </a:solidFill>
              </a:rPr>
              <a:t>Freaked</a:t>
            </a:r>
            <a:r>
              <a:rPr lang="de" sz="500" i="1" dirty="0">
                <a:solidFill>
                  <a:schemeClr val="dk1"/>
                </a:solidFill>
              </a:rPr>
              <a:t> Out </a:t>
            </a:r>
            <a:r>
              <a:rPr lang="de" sz="500" i="1" dirty="0" err="1">
                <a:solidFill>
                  <a:schemeClr val="dk1"/>
                </a:solidFill>
              </a:rPr>
              <a:t>About</a:t>
            </a:r>
            <a:r>
              <a:rPr lang="de" sz="500" i="1" dirty="0">
                <a:solidFill>
                  <a:schemeClr val="dk1"/>
                </a:solidFill>
              </a:rPr>
              <a:t> New Technology</a:t>
            </a:r>
            <a:r>
              <a:rPr lang="de" sz="500" dirty="0">
                <a:solidFill>
                  <a:schemeClr val="dk1"/>
                </a:solidFill>
              </a:rPr>
              <a:t>. [online] Ranker. </a:t>
            </a:r>
            <a:r>
              <a:rPr lang="de" sz="500" dirty="0" err="1">
                <a:solidFill>
                  <a:schemeClr val="dk1"/>
                </a:solidFill>
              </a:rPr>
              <a:t>Available</a:t>
            </a:r>
            <a:r>
              <a:rPr lang="de" sz="500" dirty="0">
                <a:solidFill>
                  <a:schemeClr val="dk1"/>
                </a:solidFill>
              </a:rPr>
              <a:t> at: </a:t>
            </a:r>
            <a:r>
              <a:rPr lang="de" sz="500" u="sng" dirty="0">
                <a:solidFill>
                  <a:schemeClr val="hlink"/>
                </a:solidFill>
                <a:hlinkClick r:id="rId5"/>
              </a:rPr>
              <a:t>https://www.ranker.com/list/historical-freak-outs-about-new-technology/taeyura</a:t>
            </a:r>
            <a:r>
              <a:rPr lang="de" sz="500" dirty="0">
                <a:solidFill>
                  <a:schemeClr val="dk1"/>
                </a:solidFill>
              </a:rPr>
              <a:t> [</a:t>
            </a:r>
            <a:r>
              <a:rPr lang="de" sz="500" dirty="0" err="1">
                <a:solidFill>
                  <a:schemeClr val="dk1"/>
                </a:solidFill>
              </a:rPr>
              <a:t>Accessed</a:t>
            </a:r>
            <a:r>
              <a:rPr lang="de" sz="500" dirty="0">
                <a:solidFill>
                  <a:schemeClr val="dk1"/>
                </a:solidFill>
              </a:rPr>
              <a:t> 4 September 2021].</a:t>
            </a:r>
            <a:endParaRPr sz="500" dirty="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ec40f742c1_0_32"/>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“Tech Wearables” - 2015</a:t>
            </a:r>
            <a:endParaRPr/>
          </a:p>
          <a:p>
            <a:pPr marL="0" lvl="0" indent="0" algn="l" rtl="0">
              <a:spcBef>
                <a:spcPts val="0"/>
              </a:spcBef>
              <a:spcAft>
                <a:spcPts val="0"/>
              </a:spcAft>
              <a:buNone/>
            </a:pPr>
            <a:endParaRPr sz="1600">
              <a:solidFill>
                <a:srgbClr val="363F83"/>
              </a:solidFill>
              <a:latin typeface="Arial"/>
              <a:ea typeface="Arial"/>
              <a:cs typeface="Arial"/>
              <a:sym typeface="Arial"/>
            </a:endParaRPr>
          </a:p>
          <a:p>
            <a:pPr marL="0" lvl="0" indent="0" algn="l" rtl="0">
              <a:spcBef>
                <a:spcPts val="0"/>
              </a:spcBef>
              <a:spcAft>
                <a:spcPts val="0"/>
              </a:spcAft>
              <a:buNone/>
            </a:pPr>
            <a:r>
              <a:rPr lang="de" sz="1400">
                <a:solidFill>
                  <a:srgbClr val="363F83"/>
                </a:solidFill>
                <a:highlight>
                  <a:srgbClr val="FFFFFF"/>
                </a:highlight>
                <a:latin typeface="Arial"/>
                <a:ea typeface="Arial"/>
                <a:cs typeface="Arial"/>
                <a:sym typeface="Arial"/>
              </a:rPr>
              <a:t>Wearable technology is constantly being </a:t>
            </a:r>
            <a:endParaRPr sz="14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a:solidFill>
                  <a:srgbClr val="363F83"/>
                </a:solidFill>
                <a:highlight>
                  <a:srgbClr val="FFFFFF"/>
                </a:highlight>
                <a:latin typeface="Arial"/>
                <a:ea typeface="Arial"/>
                <a:cs typeface="Arial"/>
                <a:sym typeface="Arial"/>
              </a:rPr>
              <a:t>promoted as the future, but before the first </a:t>
            </a:r>
            <a:endParaRPr sz="14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a:solidFill>
                  <a:srgbClr val="363F83"/>
                </a:solidFill>
                <a:highlight>
                  <a:srgbClr val="FFFFFF"/>
                </a:highlight>
                <a:latin typeface="Arial"/>
                <a:ea typeface="Arial"/>
                <a:cs typeface="Arial"/>
                <a:sym typeface="Arial"/>
              </a:rPr>
              <a:t>smart watch even hit the shelves there was </a:t>
            </a:r>
            <a:endParaRPr sz="14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a:solidFill>
                  <a:srgbClr val="363F83"/>
                </a:solidFill>
                <a:highlight>
                  <a:srgbClr val="FFFFFF"/>
                </a:highlight>
                <a:latin typeface="Arial"/>
                <a:ea typeface="Arial"/>
                <a:cs typeface="Arial"/>
                <a:sym typeface="Arial"/>
              </a:rPr>
              <a:t>fear that wearable tech would have a negative </a:t>
            </a:r>
            <a:endParaRPr sz="14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a:solidFill>
                  <a:srgbClr val="363F83"/>
                </a:solidFill>
                <a:highlight>
                  <a:srgbClr val="FFFFFF"/>
                </a:highlight>
                <a:latin typeface="Arial"/>
                <a:ea typeface="Arial"/>
                <a:cs typeface="Arial"/>
                <a:sym typeface="Arial"/>
              </a:rPr>
              <a:t>impact on our health. The </a:t>
            </a:r>
            <a:r>
              <a:rPr lang="de" sz="1400" i="1">
                <a:solidFill>
                  <a:srgbClr val="363F83"/>
                </a:solidFill>
                <a:latin typeface="Arial"/>
                <a:ea typeface="Arial"/>
                <a:cs typeface="Arial"/>
                <a:sym typeface="Arial"/>
              </a:rPr>
              <a:t>New York Times</a:t>
            </a:r>
            <a:r>
              <a:rPr lang="de" sz="1400">
                <a:solidFill>
                  <a:srgbClr val="363F83"/>
                </a:solidFill>
                <a:highlight>
                  <a:srgbClr val="FFFFFF"/>
                </a:highlight>
                <a:latin typeface="Arial"/>
                <a:ea typeface="Arial"/>
                <a:cs typeface="Arial"/>
                <a:sym typeface="Arial"/>
              </a:rPr>
              <a:t> led </a:t>
            </a:r>
            <a:endParaRPr sz="14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a:solidFill>
                  <a:srgbClr val="363F83"/>
                </a:solidFill>
                <a:highlight>
                  <a:srgbClr val="FFFFFF"/>
                </a:highlight>
                <a:latin typeface="Arial"/>
                <a:ea typeface="Arial"/>
                <a:cs typeface="Arial"/>
                <a:sym typeface="Arial"/>
              </a:rPr>
              <a:t>the charge in criticizing new technology, </a:t>
            </a:r>
            <a:endParaRPr sz="14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a:solidFill>
                  <a:srgbClr val="363F83"/>
                </a:solidFill>
                <a:highlight>
                  <a:srgbClr val="FFFFFF"/>
                </a:highlight>
                <a:latin typeface="Arial"/>
                <a:ea typeface="Arial"/>
                <a:cs typeface="Arial"/>
                <a:sym typeface="Arial"/>
              </a:rPr>
              <a:t>publishing an article that seemed to suggest </a:t>
            </a:r>
            <a:endParaRPr sz="14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a:solidFill>
                  <a:srgbClr val="363F8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smart watches could cause health issues</a:t>
            </a:r>
            <a:r>
              <a:rPr lang="de" sz="1400">
                <a:solidFill>
                  <a:srgbClr val="363F83"/>
                </a:solidFill>
                <a:highlight>
                  <a:srgbClr val="FFFFFF"/>
                </a:highlight>
                <a:latin typeface="Arial"/>
                <a:ea typeface="Arial"/>
                <a:cs typeface="Arial"/>
                <a:sym typeface="Arial"/>
              </a:rPr>
              <a:t> like </a:t>
            </a:r>
            <a:endParaRPr sz="14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a:solidFill>
                  <a:srgbClr val="363F83"/>
                </a:solidFill>
                <a:highlight>
                  <a:srgbClr val="FFFFFF"/>
                </a:highlight>
                <a:latin typeface="Arial"/>
                <a:ea typeface="Arial"/>
                <a:cs typeface="Arial"/>
                <a:sym typeface="Arial"/>
              </a:rPr>
              <a:t>cancer.</a:t>
            </a:r>
            <a:endParaRPr sz="1400">
              <a:solidFill>
                <a:srgbClr val="363F83"/>
              </a:solidFill>
              <a:latin typeface="Arial"/>
              <a:ea typeface="Arial"/>
              <a:cs typeface="Arial"/>
              <a:sym typeface="Arial"/>
            </a:endParaRPr>
          </a:p>
        </p:txBody>
      </p:sp>
      <p:sp>
        <p:nvSpPr>
          <p:cNvPr id="334" name="Google Shape;334;gec40f742c1_0_3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12</a:t>
            </a:fld>
            <a:endParaRPr/>
          </a:p>
        </p:txBody>
      </p:sp>
      <p:pic>
        <p:nvPicPr>
          <p:cNvPr id="335" name="Google Shape;335;gec40f742c1_0_32"/>
          <p:cNvPicPr preferRelativeResize="0"/>
          <p:nvPr/>
        </p:nvPicPr>
        <p:blipFill>
          <a:blip r:embed="rId4">
            <a:alphaModFix/>
          </a:blip>
          <a:stretch>
            <a:fillRect/>
          </a:stretch>
        </p:blipFill>
        <p:spPr>
          <a:xfrm>
            <a:off x="4038750" y="1222900"/>
            <a:ext cx="4545024" cy="3030026"/>
          </a:xfrm>
          <a:prstGeom prst="rect">
            <a:avLst/>
          </a:prstGeom>
          <a:noFill/>
          <a:ln>
            <a:noFill/>
          </a:ln>
        </p:spPr>
      </p:pic>
      <p:sp>
        <p:nvSpPr>
          <p:cNvPr id="336" name="Google Shape;336;gec40f742c1_0_32"/>
          <p:cNvSpPr txBox="1"/>
          <p:nvPr/>
        </p:nvSpPr>
        <p:spPr>
          <a:xfrm>
            <a:off x="5129275" y="4362600"/>
            <a:ext cx="3769500" cy="338524"/>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a:solidFill>
                  <a:schemeClr val="dk1"/>
                </a:solidFill>
              </a:rPr>
              <a:t>Danielle, T., </a:t>
            </a:r>
            <a:r>
              <a:rPr lang="de" sz="500" dirty="0" err="1">
                <a:solidFill>
                  <a:schemeClr val="dk1"/>
                </a:solidFill>
              </a:rPr>
              <a:t>n.d</a:t>
            </a:r>
            <a:r>
              <a:rPr lang="de" sz="500" dirty="0">
                <a:solidFill>
                  <a:schemeClr val="dk1"/>
                </a:solidFill>
              </a:rPr>
              <a:t>. </a:t>
            </a:r>
            <a:r>
              <a:rPr lang="de" sz="500" i="1" dirty="0">
                <a:solidFill>
                  <a:schemeClr val="dk1"/>
                </a:solidFill>
              </a:rPr>
              <a:t>9 Times in </a:t>
            </a:r>
            <a:r>
              <a:rPr lang="de" sz="500" i="1" dirty="0" err="1">
                <a:solidFill>
                  <a:schemeClr val="dk1"/>
                </a:solidFill>
              </a:rPr>
              <a:t>History</a:t>
            </a:r>
            <a:r>
              <a:rPr lang="de" sz="500" i="1" dirty="0">
                <a:solidFill>
                  <a:schemeClr val="dk1"/>
                </a:solidFill>
              </a:rPr>
              <a:t> </a:t>
            </a:r>
            <a:r>
              <a:rPr lang="de" sz="500" i="1" dirty="0" err="1">
                <a:solidFill>
                  <a:schemeClr val="dk1"/>
                </a:solidFill>
              </a:rPr>
              <a:t>When</a:t>
            </a:r>
            <a:r>
              <a:rPr lang="de" sz="500" i="1" dirty="0">
                <a:solidFill>
                  <a:schemeClr val="dk1"/>
                </a:solidFill>
              </a:rPr>
              <a:t> </a:t>
            </a:r>
            <a:r>
              <a:rPr lang="de" sz="500" i="1" dirty="0" err="1">
                <a:solidFill>
                  <a:schemeClr val="dk1"/>
                </a:solidFill>
              </a:rPr>
              <a:t>Everyone</a:t>
            </a:r>
            <a:r>
              <a:rPr lang="de" sz="500" i="1" dirty="0">
                <a:solidFill>
                  <a:schemeClr val="dk1"/>
                </a:solidFill>
              </a:rPr>
              <a:t> </a:t>
            </a:r>
            <a:r>
              <a:rPr lang="de" sz="500" i="1" dirty="0" err="1">
                <a:solidFill>
                  <a:schemeClr val="dk1"/>
                </a:solidFill>
              </a:rPr>
              <a:t>Freaked</a:t>
            </a:r>
            <a:r>
              <a:rPr lang="de" sz="500" i="1" dirty="0">
                <a:solidFill>
                  <a:schemeClr val="dk1"/>
                </a:solidFill>
              </a:rPr>
              <a:t> Out </a:t>
            </a:r>
            <a:r>
              <a:rPr lang="de" sz="500" i="1" dirty="0" err="1">
                <a:solidFill>
                  <a:schemeClr val="dk1"/>
                </a:solidFill>
              </a:rPr>
              <a:t>About</a:t>
            </a:r>
            <a:r>
              <a:rPr lang="de" sz="500" i="1" dirty="0">
                <a:solidFill>
                  <a:schemeClr val="dk1"/>
                </a:solidFill>
              </a:rPr>
              <a:t> New Technology</a:t>
            </a:r>
            <a:r>
              <a:rPr lang="de" sz="500" dirty="0">
                <a:solidFill>
                  <a:schemeClr val="dk1"/>
                </a:solidFill>
              </a:rPr>
              <a:t>. [online] Ranker. </a:t>
            </a:r>
            <a:r>
              <a:rPr lang="de" sz="500" dirty="0" err="1">
                <a:solidFill>
                  <a:schemeClr val="dk1"/>
                </a:solidFill>
              </a:rPr>
              <a:t>Available</a:t>
            </a:r>
            <a:r>
              <a:rPr lang="de" sz="500" dirty="0">
                <a:solidFill>
                  <a:schemeClr val="dk1"/>
                </a:solidFill>
              </a:rPr>
              <a:t> at: </a:t>
            </a:r>
            <a:r>
              <a:rPr lang="de" sz="500" u="sng" dirty="0">
                <a:solidFill>
                  <a:schemeClr val="hlink"/>
                </a:solidFill>
                <a:hlinkClick r:id="rId5"/>
              </a:rPr>
              <a:t>https://www.ranker.com/list/historical-freak-outs-about-new-technology/taeyura</a:t>
            </a:r>
            <a:r>
              <a:rPr lang="de" sz="500" dirty="0">
                <a:solidFill>
                  <a:schemeClr val="dk1"/>
                </a:solidFill>
              </a:rPr>
              <a:t> [</a:t>
            </a:r>
            <a:r>
              <a:rPr lang="de" sz="500" dirty="0" err="1">
                <a:solidFill>
                  <a:schemeClr val="dk1"/>
                </a:solidFill>
              </a:rPr>
              <a:t>Accessed</a:t>
            </a:r>
            <a:r>
              <a:rPr lang="de" sz="500" dirty="0">
                <a:solidFill>
                  <a:schemeClr val="dk1"/>
                </a:solidFill>
              </a:rPr>
              <a:t> 4 September 2021].</a:t>
            </a:r>
            <a:endParaRPr sz="500" dirty="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ec40f742c1_0_61"/>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“5G Technology” - 2020</a:t>
            </a:r>
            <a:endParaRPr dirty="0"/>
          </a:p>
          <a:p>
            <a:pPr marL="0" lvl="0" indent="0" algn="l" rtl="0">
              <a:spcBef>
                <a:spcPts val="0"/>
              </a:spcBef>
              <a:spcAft>
                <a:spcPts val="0"/>
              </a:spcAft>
              <a:buNone/>
            </a:pPr>
            <a:endParaRPr sz="1400" dirty="0"/>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Some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groups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have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even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developed</a:t>
            </a:r>
            <a:r>
              <a:rPr lang="de" sz="1400" dirty="0">
                <a:solidFill>
                  <a:srgbClr val="363F83"/>
                </a:solidFill>
                <a:highlight>
                  <a:srgbClr val="FFFFFF"/>
                </a:highlight>
                <a:latin typeface="Arial"/>
                <a:ea typeface="Arial"/>
                <a:cs typeface="Arial"/>
                <a:sym typeface="Arial"/>
              </a:rPr>
              <a:t> </a:t>
            </a:r>
            <a:r>
              <a:rPr lang="de" sz="1400" dirty="0">
                <a:solidFill>
                  <a:srgbClr val="363F8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conspiracy</a:t>
            </a:r>
            <a:endParaRPr dirty="0"/>
          </a:p>
          <a:p>
            <a:pPr marL="0" lvl="0" indent="0" algn="l" rtl="0">
              <a:spcBef>
                <a:spcPts val="0"/>
              </a:spcBef>
              <a:spcAft>
                <a:spcPts val="0"/>
              </a:spcAft>
              <a:buNone/>
            </a:pPr>
            <a:r>
              <a:rPr lang="de" sz="1400" dirty="0">
                <a:solidFill>
                  <a:srgbClr val="363F8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theories linking 5G to the COVID-19 pandemic</a:t>
            </a:r>
            <a:r>
              <a:rPr lang="de" sz="1400" dirty="0">
                <a:solidFill>
                  <a:srgbClr val="363F83"/>
                </a:solidFill>
                <a:highlight>
                  <a:srgbClr val="FFFFFF"/>
                </a:highlight>
                <a:latin typeface="Arial"/>
                <a:ea typeface="Arial"/>
                <a:cs typeface="Arial"/>
                <a:sym typeface="Arial"/>
              </a:rPr>
              <a:t>.</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a:solidFill>
                  <a:srgbClr val="363F83"/>
                </a:solidFill>
                <a:highlight>
                  <a:srgbClr val="FFFFFF"/>
                </a:highlight>
                <a:latin typeface="Arial"/>
                <a:ea typeface="Arial"/>
                <a:cs typeface="Arial"/>
                <a:sym typeface="Arial"/>
              </a:rPr>
              <a:t>These </a:t>
            </a:r>
            <a:r>
              <a:rPr lang="de" sz="1400" dirty="0" err="1">
                <a:solidFill>
                  <a:srgbClr val="363F83"/>
                </a:solidFill>
                <a:highlight>
                  <a:srgbClr val="FFFFFF"/>
                </a:highlight>
                <a:latin typeface="Arial"/>
                <a:ea typeface="Arial"/>
                <a:cs typeface="Arial"/>
                <a:sym typeface="Arial"/>
              </a:rPr>
              <a:t>conspiracy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theories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argue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for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example</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that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spread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of</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virus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from</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epicentre</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of</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pandemic</a:t>
            </a:r>
            <a:r>
              <a:rPr lang="de" sz="1400" dirty="0">
                <a:solidFill>
                  <a:srgbClr val="363F83"/>
                </a:solidFill>
                <a:highlight>
                  <a:srgbClr val="FFFFFF"/>
                </a:highlight>
                <a:latin typeface="Arial"/>
                <a:ea typeface="Arial"/>
                <a:cs typeface="Arial"/>
                <a:sym typeface="Arial"/>
              </a:rPr>
              <a:t> in Wuhan, China, </a:t>
            </a:r>
            <a:r>
              <a:rPr lang="de" sz="1400" dirty="0" err="1">
                <a:solidFill>
                  <a:srgbClr val="363F83"/>
                </a:solidFill>
                <a:highlight>
                  <a:srgbClr val="FFFFFF"/>
                </a:highlight>
                <a:latin typeface="Arial"/>
                <a:ea typeface="Arial"/>
                <a:cs typeface="Arial"/>
                <a:sym typeface="Arial"/>
              </a:rPr>
              <a:t>is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linked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large </a:t>
            </a:r>
            <a:r>
              <a:rPr lang="de" sz="1400" dirty="0" err="1">
                <a:solidFill>
                  <a:srgbClr val="363F83"/>
                </a:solidFill>
                <a:highlight>
                  <a:srgbClr val="FFFFFF"/>
                </a:highlight>
                <a:latin typeface="Arial"/>
                <a:ea typeface="Arial"/>
                <a:cs typeface="Arial"/>
                <a:sym typeface="Arial"/>
              </a:rPr>
              <a:t>number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of</a:t>
            </a:r>
            <a:r>
              <a:rPr lang="de" sz="1400" dirty="0">
                <a:solidFill>
                  <a:srgbClr val="363F83"/>
                </a:solidFill>
                <a:highlight>
                  <a:srgbClr val="FFFFFF"/>
                </a:highlight>
                <a:latin typeface="Arial"/>
                <a:ea typeface="Arial"/>
                <a:cs typeface="Arial"/>
                <a:sym typeface="Arial"/>
              </a:rPr>
              <a:t> 5G </a:t>
            </a:r>
            <a:r>
              <a:rPr lang="de" sz="1400" dirty="0" err="1">
                <a:solidFill>
                  <a:srgbClr val="363F83"/>
                </a:solidFill>
                <a:highlight>
                  <a:srgbClr val="FFFFFF"/>
                </a:highlight>
                <a:latin typeface="Arial"/>
                <a:ea typeface="Arial"/>
                <a:cs typeface="Arial"/>
                <a:sym typeface="Arial"/>
              </a:rPr>
              <a:t>towers</a:t>
            </a:r>
            <a:r>
              <a:rPr lang="de" sz="1400" dirty="0">
                <a:solidFill>
                  <a:srgbClr val="363F83"/>
                </a:solidFill>
                <a:highlight>
                  <a:srgbClr val="FFFFFF"/>
                </a:highlight>
                <a:latin typeface="Arial"/>
                <a:ea typeface="Arial"/>
                <a:cs typeface="Arial"/>
                <a:sym typeface="Arial"/>
              </a:rPr>
              <a:t> in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city</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a:solidFill>
                  <a:srgbClr val="363F83"/>
                </a:solidFill>
                <a:highlight>
                  <a:srgbClr val="FFFFFF"/>
                </a:highlight>
                <a:latin typeface="Arial"/>
                <a:ea typeface="Arial"/>
                <a:cs typeface="Arial"/>
                <a:sym typeface="Arial"/>
              </a:rPr>
              <a:t>In </a:t>
            </a:r>
            <a:r>
              <a:rPr lang="de" sz="1400" dirty="0" err="1">
                <a:solidFill>
                  <a:srgbClr val="363F83"/>
                </a:solidFill>
                <a:highlight>
                  <a:srgbClr val="FFFFFF"/>
                </a:highlight>
                <a:latin typeface="Arial"/>
                <a:ea typeface="Arial"/>
                <a:cs typeface="Arial"/>
                <a:sym typeface="Arial"/>
              </a:rPr>
              <a:t>reality</a:t>
            </a:r>
            <a:r>
              <a:rPr lang="de" sz="1400" dirty="0">
                <a:solidFill>
                  <a:srgbClr val="363F83"/>
                </a:solidFill>
                <a:highlight>
                  <a:srgbClr val="FFFFFF"/>
                </a:highlight>
                <a:latin typeface="Arial"/>
                <a:ea typeface="Arial"/>
                <a:cs typeface="Arial"/>
                <a:sym typeface="Arial"/>
              </a:rPr>
              <a:t>, a 5G </a:t>
            </a:r>
            <a:r>
              <a:rPr lang="de" sz="1400" dirty="0" err="1">
                <a:solidFill>
                  <a:srgbClr val="363F83"/>
                </a:solidFill>
                <a:highlight>
                  <a:srgbClr val="FFFFFF"/>
                </a:highlight>
                <a:latin typeface="Arial"/>
                <a:ea typeface="Arial"/>
                <a:cs typeface="Arial"/>
                <a:sym typeface="Arial"/>
              </a:rPr>
              <a:t>network</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is</a:t>
            </a:r>
            <a:r>
              <a:rPr lang="de" sz="1400" dirty="0">
                <a:solidFill>
                  <a:srgbClr val="363F83"/>
                </a:solidFill>
                <a:highlight>
                  <a:srgbClr val="FFFFFF"/>
                </a:highlight>
                <a:latin typeface="Arial"/>
                <a:ea typeface="Arial"/>
                <a:cs typeface="Arial"/>
                <a:sym typeface="Arial"/>
              </a:rPr>
              <a:t> not </a:t>
            </a:r>
            <a:r>
              <a:rPr lang="de" sz="1400" dirty="0" err="1">
                <a:solidFill>
                  <a:srgbClr val="363F83"/>
                </a:solidFill>
                <a:highlight>
                  <a:srgbClr val="FFFFFF"/>
                </a:highlight>
                <a:latin typeface="Arial"/>
                <a:ea typeface="Arial"/>
                <a:cs typeface="Arial"/>
                <a:sym typeface="Arial"/>
              </a:rPr>
              <a:t>even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fully</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deployed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there</a:t>
            </a:r>
            <a:r>
              <a:rPr lang="de" sz="1400" dirty="0">
                <a:solidFill>
                  <a:srgbClr val="363F83"/>
                </a:solidFill>
                <a:highlight>
                  <a:srgbClr val="FFFFFF"/>
                </a:highlight>
                <a:latin typeface="Arial"/>
                <a:ea typeface="Arial"/>
                <a:cs typeface="Arial"/>
                <a:sym typeface="Arial"/>
              </a:rPr>
              <a:t>. Other </a:t>
            </a:r>
            <a:r>
              <a:rPr lang="de" sz="1400" dirty="0" err="1">
                <a:solidFill>
                  <a:srgbClr val="363F83"/>
                </a:solidFill>
                <a:highlight>
                  <a:srgbClr val="FFFFFF"/>
                </a:highlight>
                <a:latin typeface="Arial"/>
                <a:ea typeface="Arial"/>
                <a:cs typeface="Arial"/>
                <a:sym typeface="Arial"/>
              </a:rPr>
              <a:t>theories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falsely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claim</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dirty="0" err="1">
                <a:solidFill>
                  <a:srgbClr val="363F83"/>
                </a:solidFill>
                <a:highlight>
                  <a:srgbClr val="FFFFFF"/>
                </a:highlight>
                <a:latin typeface="Arial"/>
                <a:ea typeface="Arial"/>
                <a:cs typeface="Arial"/>
                <a:sym typeface="Arial"/>
              </a:rPr>
              <a:t>that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waves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emitted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by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5G </a:t>
            </a:r>
            <a:r>
              <a:rPr lang="de" sz="1400" dirty="0" err="1">
                <a:solidFill>
                  <a:srgbClr val="363F83"/>
                </a:solidFill>
                <a:highlight>
                  <a:srgbClr val="FFFFFF"/>
                </a:highlight>
                <a:latin typeface="Arial"/>
                <a:ea typeface="Arial"/>
                <a:cs typeface="Arial"/>
                <a:sym typeface="Arial"/>
              </a:rPr>
              <a:t>infrastructure</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 sz="1400" dirty="0" err="1">
                <a:solidFill>
                  <a:srgbClr val="363F83"/>
                </a:solidFill>
                <a:highlight>
                  <a:srgbClr val="FFFFFF"/>
                </a:highlight>
                <a:latin typeface="Arial"/>
                <a:ea typeface="Arial"/>
                <a:cs typeface="Arial"/>
                <a:sym typeface="Arial"/>
              </a:rPr>
              <a:t>would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weaken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our</a:t>
            </a:r>
            <a:r>
              <a:rPr lang="de" sz="1400" dirty="0">
                <a:solidFill>
                  <a:srgbClr val="363F83"/>
                </a:solidFill>
                <a:highlight>
                  <a:srgbClr val="FFFFFF"/>
                </a:highlight>
                <a:latin typeface="Arial"/>
                <a:ea typeface="Arial"/>
                <a:cs typeface="Arial"/>
                <a:sym typeface="Arial"/>
              </a:rPr>
              <a:t> immune </a:t>
            </a:r>
            <a:r>
              <a:rPr lang="de" sz="1400" dirty="0" err="1">
                <a:solidFill>
                  <a:srgbClr val="363F83"/>
                </a:solidFill>
                <a:highlight>
                  <a:srgbClr val="FFFFFF"/>
                </a:highlight>
                <a:latin typeface="Arial"/>
                <a:ea typeface="Arial"/>
                <a:cs typeface="Arial"/>
                <a:sym typeface="Arial"/>
              </a:rPr>
              <a:t>system</a:t>
            </a:r>
            <a:r>
              <a:rPr lang="de" sz="1400" dirty="0">
                <a:solidFill>
                  <a:srgbClr val="363F83"/>
                </a:solidFill>
                <a:highlight>
                  <a:srgbClr val="FFFFFF"/>
                </a:highlight>
                <a:latin typeface="Arial"/>
                <a:ea typeface="Arial"/>
                <a:cs typeface="Arial"/>
                <a:sym typeface="Arial"/>
              </a:rPr>
              <a:t>.</a:t>
            </a:r>
            <a:endParaRPr sz="1400" dirty="0">
              <a:solidFill>
                <a:srgbClr val="363F83"/>
              </a:solidFill>
              <a:latin typeface="Arial"/>
              <a:ea typeface="Arial"/>
              <a:cs typeface="Arial"/>
              <a:sym typeface="Arial"/>
            </a:endParaRPr>
          </a:p>
          <a:p>
            <a:pPr marL="0" lvl="0" indent="0" algn="l" rtl="0">
              <a:spcBef>
                <a:spcPts val="0"/>
              </a:spcBef>
              <a:spcAft>
                <a:spcPts val="0"/>
              </a:spcAft>
              <a:buNone/>
            </a:pPr>
            <a:endParaRPr sz="1400" dirty="0">
              <a:solidFill>
                <a:srgbClr val="363F83"/>
              </a:solidFill>
              <a:latin typeface="Arial"/>
              <a:ea typeface="Arial"/>
              <a:cs typeface="Arial"/>
              <a:sym typeface="Arial"/>
            </a:endParaRPr>
          </a:p>
        </p:txBody>
      </p:sp>
      <p:sp>
        <p:nvSpPr>
          <p:cNvPr id="342" name="Google Shape;342;gec40f742c1_0_6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13</a:t>
            </a:fld>
            <a:endParaRPr/>
          </a:p>
        </p:txBody>
      </p:sp>
      <p:pic>
        <p:nvPicPr>
          <p:cNvPr id="343" name="Google Shape;343;gec40f742c1_0_61"/>
          <p:cNvPicPr preferRelativeResize="0"/>
          <p:nvPr/>
        </p:nvPicPr>
        <p:blipFill>
          <a:blip r:embed="rId4">
            <a:alphaModFix/>
          </a:blip>
          <a:stretch>
            <a:fillRect/>
          </a:stretch>
        </p:blipFill>
        <p:spPr>
          <a:xfrm>
            <a:off x="4038750" y="1222908"/>
            <a:ext cx="4545024" cy="30300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5DE35B-9950-4B47-82B8-107CF5421A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14</a:t>
            </a:fld>
            <a:endParaRPr lang="de"/>
          </a:p>
        </p:txBody>
      </p:sp>
      <p:grpSp>
        <p:nvGrpSpPr>
          <p:cNvPr id="5" name="Group 4">
            <a:extLst>
              <a:ext uri="{FF2B5EF4-FFF2-40B4-BE49-F238E27FC236}">
                <a16:creationId xmlns:a16="http://schemas.microsoft.com/office/drawing/2014/main" id="{C49802BA-7594-7C46-B692-366B6F1912F8}"/>
              </a:ext>
            </a:extLst>
          </p:cNvPr>
          <p:cNvGrpSpPr/>
          <p:nvPr/>
        </p:nvGrpSpPr>
        <p:grpSpPr>
          <a:xfrm>
            <a:off x="240000" y="945378"/>
            <a:ext cx="800278" cy="1143253"/>
            <a:chOff x="0" y="119927"/>
            <a:chExt cx="800278" cy="1143253"/>
          </a:xfrm>
        </p:grpSpPr>
        <p:sp>
          <p:nvSpPr>
            <p:cNvPr id="21" name="Chevron 20">
              <a:extLst>
                <a:ext uri="{FF2B5EF4-FFF2-40B4-BE49-F238E27FC236}">
                  <a16:creationId xmlns:a16="http://schemas.microsoft.com/office/drawing/2014/main" id="{6BE7A520-0896-7A4D-BDBF-500AE6B93BE7}"/>
                </a:ext>
              </a:extLst>
            </p:cNvPr>
            <p:cNvSpPr/>
            <p:nvPr/>
          </p:nvSpPr>
          <p:spPr>
            <a:xfrm rot="5400000">
              <a:off x="-171488" y="291415"/>
              <a:ext cx="1143253" cy="800277"/>
            </a:xfrm>
            <a:prstGeom prst="chevron">
              <a:avLst/>
            </a:prstGeom>
            <a:solidFill>
              <a:srgbClr val="DF0205"/>
            </a:solidFill>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2" name="Chevron 4">
              <a:extLst>
                <a:ext uri="{FF2B5EF4-FFF2-40B4-BE49-F238E27FC236}">
                  <a16:creationId xmlns:a16="http://schemas.microsoft.com/office/drawing/2014/main" id="{0D70F4A1-7815-6545-8DA6-FA1B7EF22258}"/>
                </a:ext>
              </a:extLst>
            </p:cNvPr>
            <p:cNvSpPr txBox="1"/>
            <p:nvPr/>
          </p:nvSpPr>
          <p:spPr>
            <a:xfrm>
              <a:off x="1" y="520066"/>
              <a:ext cx="800277" cy="342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noProof="0" dirty="0">
                  <a:latin typeface="Lato" panose="020B0604020202020204" charset="0"/>
                </a:rPr>
                <a:t>1800s</a:t>
              </a:r>
            </a:p>
          </p:txBody>
        </p:sp>
      </p:grpSp>
      <p:grpSp>
        <p:nvGrpSpPr>
          <p:cNvPr id="6" name="Group 5">
            <a:extLst>
              <a:ext uri="{FF2B5EF4-FFF2-40B4-BE49-F238E27FC236}">
                <a16:creationId xmlns:a16="http://schemas.microsoft.com/office/drawing/2014/main" id="{078871E4-6C53-5247-BC78-A83B59CEEAA7}"/>
              </a:ext>
            </a:extLst>
          </p:cNvPr>
          <p:cNvGrpSpPr/>
          <p:nvPr/>
        </p:nvGrpSpPr>
        <p:grpSpPr>
          <a:xfrm>
            <a:off x="1040277" y="915375"/>
            <a:ext cx="7863722" cy="831590"/>
            <a:chOff x="800277" y="89923"/>
            <a:chExt cx="7863722" cy="975709"/>
          </a:xfrm>
        </p:grpSpPr>
        <p:sp>
          <p:nvSpPr>
            <p:cNvPr id="19" name="Round Same-side Corner of Rectangle 18">
              <a:extLst>
                <a:ext uri="{FF2B5EF4-FFF2-40B4-BE49-F238E27FC236}">
                  <a16:creationId xmlns:a16="http://schemas.microsoft.com/office/drawing/2014/main" id="{D0B8BFF6-4C38-6245-B71D-C66352857029}"/>
                </a:ext>
              </a:extLst>
            </p:cNvPr>
            <p:cNvSpPr/>
            <p:nvPr/>
          </p:nvSpPr>
          <p:spPr>
            <a:xfrm rot="5400000">
              <a:off x="4244283" y="-3354083"/>
              <a:ext cx="975709" cy="7863722"/>
            </a:xfrm>
            <a:prstGeom prst="round2Same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0" name="Round Same-side Corner of Rectangle 6">
              <a:extLst>
                <a:ext uri="{FF2B5EF4-FFF2-40B4-BE49-F238E27FC236}">
                  <a16:creationId xmlns:a16="http://schemas.microsoft.com/office/drawing/2014/main" id="{CECF6FCA-3D70-C64E-BB17-B40D93A1BDE8}"/>
                </a:ext>
              </a:extLst>
            </p:cNvPr>
            <p:cNvSpPr txBox="1"/>
            <p:nvPr/>
          </p:nvSpPr>
          <p:spPr>
            <a:xfrm>
              <a:off x="800277" y="137553"/>
              <a:ext cx="7816092" cy="8804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noProof="0" dirty="0">
                  <a:latin typeface="Lato" panose="020B0604020202020204" charset="0"/>
                </a:rPr>
                <a:t>Train</a:t>
              </a:r>
            </a:p>
            <a:p>
              <a:pPr marL="114300" lvl="1" indent="-114300" algn="l" defTabSz="533400">
                <a:lnSpc>
                  <a:spcPct val="90000"/>
                </a:lnSpc>
                <a:spcBef>
                  <a:spcPct val="0"/>
                </a:spcBef>
                <a:spcAft>
                  <a:spcPct val="15000"/>
                </a:spcAft>
                <a:buChar char="•"/>
              </a:pPr>
              <a:r>
                <a:rPr lang="en-GB" sz="1200" kern="1200" dirty="0">
                  <a:latin typeface="Lato" panose="020B0604020202020204" charset="0"/>
                </a:rPr>
                <a:t>Telephone</a:t>
              </a:r>
            </a:p>
            <a:p>
              <a:pPr marL="114300" lvl="1" indent="-114300" algn="l" defTabSz="533400">
                <a:lnSpc>
                  <a:spcPct val="90000"/>
                </a:lnSpc>
                <a:spcBef>
                  <a:spcPct val="0"/>
                </a:spcBef>
                <a:spcAft>
                  <a:spcPct val="15000"/>
                </a:spcAft>
                <a:buChar char="•"/>
              </a:pPr>
              <a:r>
                <a:rPr lang="en-GB" sz="1200" kern="1200" noProof="0" dirty="0">
                  <a:latin typeface="Lato" panose="020B0604020202020204" charset="0"/>
                </a:rPr>
                <a:t>Telegraph</a:t>
              </a:r>
            </a:p>
          </p:txBody>
        </p:sp>
      </p:grpSp>
      <p:grpSp>
        <p:nvGrpSpPr>
          <p:cNvPr id="7" name="Group 6">
            <a:extLst>
              <a:ext uri="{FF2B5EF4-FFF2-40B4-BE49-F238E27FC236}">
                <a16:creationId xmlns:a16="http://schemas.microsoft.com/office/drawing/2014/main" id="{CDCE05AD-4504-D745-9766-394E1F3EF768}"/>
              </a:ext>
            </a:extLst>
          </p:cNvPr>
          <p:cNvGrpSpPr/>
          <p:nvPr/>
        </p:nvGrpSpPr>
        <p:grpSpPr>
          <a:xfrm>
            <a:off x="240000" y="1934181"/>
            <a:ext cx="800278" cy="1143253"/>
            <a:chOff x="0" y="1108730"/>
            <a:chExt cx="800278" cy="1143253"/>
          </a:xfrm>
        </p:grpSpPr>
        <p:sp>
          <p:nvSpPr>
            <p:cNvPr id="17" name="Chevron 16">
              <a:extLst>
                <a:ext uri="{FF2B5EF4-FFF2-40B4-BE49-F238E27FC236}">
                  <a16:creationId xmlns:a16="http://schemas.microsoft.com/office/drawing/2014/main" id="{418A647F-820F-AF4A-946A-1A82365EAF57}"/>
                </a:ext>
              </a:extLst>
            </p:cNvPr>
            <p:cNvSpPr/>
            <p:nvPr/>
          </p:nvSpPr>
          <p:spPr>
            <a:xfrm rot="5400000">
              <a:off x="-171488" y="1280218"/>
              <a:ext cx="1143253" cy="800277"/>
            </a:xfrm>
            <a:prstGeom prst="chevron">
              <a:avLst/>
            </a:prstGeom>
            <a:solidFill>
              <a:srgbClr val="DF0205"/>
            </a:solidFill>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8" name="Chevron 8">
              <a:extLst>
                <a:ext uri="{FF2B5EF4-FFF2-40B4-BE49-F238E27FC236}">
                  <a16:creationId xmlns:a16="http://schemas.microsoft.com/office/drawing/2014/main" id="{06EAD423-4430-6849-92A4-3C49F2FB525C}"/>
                </a:ext>
              </a:extLst>
            </p:cNvPr>
            <p:cNvSpPr txBox="1"/>
            <p:nvPr/>
          </p:nvSpPr>
          <p:spPr>
            <a:xfrm>
              <a:off x="1" y="1508869"/>
              <a:ext cx="800277" cy="342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noProof="0" dirty="0">
                  <a:latin typeface="Lato" panose="020B0604020202020204" charset="0"/>
                </a:rPr>
                <a:t>1900s</a:t>
              </a:r>
            </a:p>
          </p:txBody>
        </p:sp>
      </p:grpSp>
      <p:grpSp>
        <p:nvGrpSpPr>
          <p:cNvPr id="8" name="Group 7">
            <a:extLst>
              <a:ext uri="{FF2B5EF4-FFF2-40B4-BE49-F238E27FC236}">
                <a16:creationId xmlns:a16="http://schemas.microsoft.com/office/drawing/2014/main" id="{03207A86-DF88-294A-B9BA-1B01C0641384}"/>
              </a:ext>
            </a:extLst>
          </p:cNvPr>
          <p:cNvGrpSpPr/>
          <p:nvPr/>
        </p:nvGrpSpPr>
        <p:grpSpPr>
          <a:xfrm>
            <a:off x="1040277" y="1893330"/>
            <a:ext cx="7863722" cy="1008439"/>
            <a:chOff x="800277" y="1176366"/>
            <a:chExt cx="7863722" cy="793772"/>
          </a:xfrm>
        </p:grpSpPr>
        <p:sp>
          <p:nvSpPr>
            <p:cNvPr id="15" name="Round Same-side Corner of Rectangle 14">
              <a:extLst>
                <a:ext uri="{FF2B5EF4-FFF2-40B4-BE49-F238E27FC236}">
                  <a16:creationId xmlns:a16="http://schemas.microsoft.com/office/drawing/2014/main" id="{6BEB387E-DBEB-A649-8DCD-CE2A2AE35642}"/>
                </a:ext>
              </a:extLst>
            </p:cNvPr>
            <p:cNvSpPr/>
            <p:nvPr/>
          </p:nvSpPr>
          <p:spPr>
            <a:xfrm rot="5400000">
              <a:off x="4335252" y="-2358609"/>
              <a:ext cx="793772" cy="7863722"/>
            </a:xfrm>
            <a:prstGeom prst="round2Same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6" name="Round Same-side Corner of Rectangle 10">
              <a:extLst>
                <a:ext uri="{FF2B5EF4-FFF2-40B4-BE49-F238E27FC236}">
                  <a16:creationId xmlns:a16="http://schemas.microsoft.com/office/drawing/2014/main" id="{6DB40428-0134-9147-B1AA-0ED9FF815C43}"/>
                </a:ext>
              </a:extLst>
            </p:cNvPr>
            <p:cNvSpPr txBox="1"/>
            <p:nvPr/>
          </p:nvSpPr>
          <p:spPr>
            <a:xfrm>
              <a:off x="800278" y="1202916"/>
              <a:ext cx="7824973" cy="716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a:latin typeface="Lato" panose="020B0604020202020204" charset="0"/>
                </a:rPr>
                <a:t>Radio</a:t>
              </a:r>
            </a:p>
            <a:p>
              <a:pPr marL="114300" lvl="1" indent="-114300" algn="l" defTabSz="622300">
                <a:lnSpc>
                  <a:spcPct val="90000"/>
                </a:lnSpc>
                <a:spcBef>
                  <a:spcPct val="0"/>
                </a:spcBef>
                <a:spcAft>
                  <a:spcPct val="15000"/>
                </a:spcAft>
                <a:buChar char="•"/>
              </a:pPr>
              <a:r>
                <a:rPr lang="en-GB" kern="1200" dirty="0">
                  <a:latin typeface="Lato" panose="020B0604020202020204" charset="0"/>
                </a:rPr>
                <a:t>Telephone</a:t>
              </a:r>
            </a:p>
            <a:p>
              <a:pPr marL="114300" lvl="1" indent="-114300" algn="l" defTabSz="622300">
                <a:lnSpc>
                  <a:spcPct val="90000"/>
                </a:lnSpc>
                <a:spcBef>
                  <a:spcPct val="0"/>
                </a:spcBef>
                <a:spcAft>
                  <a:spcPct val="15000"/>
                </a:spcAft>
                <a:buChar char="•"/>
              </a:pPr>
              <a:r>
                <a:rPr lang="en-GB" sz="1400" kern="1200" noProof="0" dirty="0">
                  <a:latin typeface="Lato" panose="020B0604020202020204" charset="0"/>
                </a:rPr>
                <a:t>Computer</a:t>
              </a:r>
            </a:p>
            <a:p>
              <a:pPr marL="114300" lvl="1" indent="-114300" algn="l" defTabSz="622300">
                <a:lnSpc>
                  <a:spcPct val="90000"/>
                </a:lnSpc>
                <a:spcBef>
                  <a:spcPct val="0"/>
                </a:spcBef>
                <a:spcAft>
                  <a:spcPct val="15000"/>
                </a:spcAft>
                <a:buChar char="•"/>
              </a:pPr>
              <a:r>
                <a:rPr lang="en-GB" kern="1200" dirty="0">
                  <a:latin typeface="Lato" panose="020B0604020202020204" charset="0"/>
                </a:rPr>
                <a:t>Virtual Reality</a:t>
              </a:r>
              <a:endParaRPr lang="en-GB" sz="1400" kern="1200" noProof="0" dirty="0">
                <a:latin typeface="Lato" panose="020B0604020202020204" charset="0"/>
              </a:endParaRPr>
            </a:p>
          </p:txBody>
        </p:sp>
      </p:grpSp>
      <p:grpSp>
        <p:nvGrpSpPr>
          <p:cNvPr id="9" name="Group 8">
            <a:extLst>
              <a:ext uri="{FF2B5EF4-FFF2-40B4-BE49-F238E27FC236}">
                <a16:creationId xmlns:a16="http://schemas.microsoft.com/office/drawing/2014/main" id="{07CC66A7-62B7-1941-B76F-D531AA67AF5C}"/>
              </a:ext>
            </a:extLst>
          </p:cNvPr>
          <p:cNvGrpSpPr/>
          <p:nvPr/>
        </p:nvGrpSpPr>
        <p:grpSpPr>
          <a:xfrm>
            <a:off x="240000" y="2968637"/>
            <a:ext cx="800278" cy="1143253"/>
            <a:chOff x="0" y="2259421"/>
            <a:chExt cx="800278" cy="1143253"/>
          </a:xfrm>
        </p:grpSpPr>
        <p:sp>
          <p:nvSpPr>
            <p:cNvPr id="13" name="Chevron 12">
              <a:extLst>
                <a:ext uri="{FF2B5EF4-FFF2-40B4-BE49-F238E27FC236}">
                  <a16:creationId xmlns:a16="http://schemas.microsoft.com/office/drawing/2014/main" id="{11FFAA0E-0B56-3F4D-96DA-D410AD190A6F}"/>
                </a:ext>
              </a:extLst>
            </p:cNvPr>
            <p:cNvSpPr/>
            <p:nvPr/>
          </p:nvSpPr>
          <p:spPr>
            <a:xfrm rot="5400000">
              <a:off x="-171488" y="2430909"/>
              <a:ext cx="1143253" cy="800277"/>
            </a:xfrm>
            <a:prstGeom prst="chevron">
              <a:avLst/>
            </a:prstGeom>
            <a:solidFill>
              <a:srgbClr val="DF0205"/>
            </a:solidFill>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4" name="Chevron 12">
              <a:extLst>
                <a:ext uri="{FF2B5EF4-FFF2-40B4-BE49-F238E27FC236}">
                  <a16:creationId xmlns:a16="http://schemas.microsoft.com/office/drawing/2014/main" id="{ABC03417-0FCB-AB4C-A2B8-B16476A05063}"/>
                </a:ext>
              </a:extLst>
            </p:cNvPr>
            <p:cNvSpPr txBox="1"/>
            <p:nvPr/>
          </p:nvSpPr>
          <p:spPr>
            <a:xfrm>
              <a:off x="1" y="2659560"/>
              <a:ext cx="800277" cy="342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noProof="0" dirty="0">
                  <a:latin typeface="Lato" panose="020B0604020202020204" charset="0"/>
                </a:rPr>
                <a:t>2000s</a:t>
              </a:r>
            </a:p>
          </p:txBody>
        </p:sp>
      </p:grpSp>
      <p:grpSp>
        <p:nvGrpSpPr>
          <p:cNvPr id="10" name="Group 9">
            <a:extLst>
              <a:ext uri="{FF2B5EF4-FFF2-40B4-BE49-F238E27FC236}">
                <a16:creationId xmlns:a16="http://schemas.microsoft.com/office/drawing/2014/main" id="{67A16DF8-E049-B444-B005-66EDB9F038C1}"/>
              </a:ext>
            </a:extLst>
          </p:cNvPr>
          <p:cNvGrpSpPr/>
          <p:nvPr/>
        </p:nvGrpSpPr>
        <p:grpSpPr>
          <a:xfrm>
            <a:off x="1040277" y="3033857"/>
            <a:ext cx="7863722" cy="886960"/>
            <a:chOff x="800277" y="2072205"/>
            <a:chExt cx="7863722" cy="1117548"/>
          </a:xfrm>
        </p:grpSpPr>
        <p:sp>
          <p:nvSpPr>
            <p:cNvPr id="11" name="Round Same-side Corner of Rectangle 10">
              <a:extLst>
                <a:ext uri="{FF2B5EF4-FFF2-40B4-BE49-F238E27FC236}">
                  <a16:creationId xmlns:a16="http://schemas.microsoft.com/office/drawing/2014/main" id="{AF36B59A-DB0F-464F-9A94-E300E9579097}"/>
                </a:ext>
              </a:extLst>
            </p:cNvPr>
            <p:cNvSpPr/>
            <p:nvPr/>
          </p:nvSpPr>
          <p:spPr>
            <a:xfrm rot="5400000">
              <a:off x="4173364" y="-1300882"/>
              <a:ext cx="1117548" cy="7863722"/>
            </a:xfrm>
            <a:prstGeom prst="round2Same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2" name="Round Same-side Corner of Rectangle 14">
              <a:extLst>
                <a:ext uri="{FF2B5EF4-FFF2-40B4-BE49-F238E27FC236}">
                  <a16:creationId xmlns:a16="http://schemas.microsoft.com/office/drawing/2014/main" id="{3B15458C-6215-D24E-9B9B-26C5B2D97E00}"/>
                </a:ext>
              </a:extLst>
            </p:cNvPr>
            <p:cNvSpPr txBox="1"/>
            <p:nvPr/>
          </p:nvSpPr>
          <p:spPr>
            <a:xfrm>
              <a:off x="800277" y="2126759"/>
              <a:ext cx="7809168" cy="10084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noProof="0" dirty="0">
                  <a:latin typeface="Lato" panose="020B0604020202020204" charset="0"/>
                </a:rPr>
                <a:t>Tech Wearables</a:t>
              </a:r>
            </a:p>
            <a:p>
              <a:pPr marL="114300" lvl="1" indent="-114300" algn="l" defTabSz="666750">
                <a:lnSpc>
                  <a:spcPct val="90000"/>
                </a:lnSpc>
                <a:spcBef>
                  <a:spcPct val="0"/>
                </a:spcBef>
                <a:spcAft>
                  <a:spcPct val="15000"/>
                </a:spcAft>
                <a:buChar char="•"/>
              </a:pPr>
              <a:r>
                <a:rPr lang="en-GB" sz="1500" kern="1200" dirty="0">
                  <a:latin typeface="Lato" panose="020B0604020202020204" charset="0"/>
                </a:rPr>
                <a:t>5G Technology</a:t>
              </a:r>
              <a:endParaRPr lang="en-GB" sz="1500" kern="1200" noProof="0" dirty="0">
                <a:latin typeface="Lato" panose="020B0604020202020204" charset="0"/>
              </a:endParaRPr>
            </a:p>
          </p:txBody>
        </p:sp>
      </p:grpSp>
    </p:spTree>
    <p:extLst>
      <p:ext uri="{BB962C8B-B14F-4D97-AF65-F5344CB8AC3E}">
        <p14:creationId xmlns:p14="http://schemas.microsoft.com/office/powerpoint/2010/main" val="165585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ec57ae7183_0_30"/>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Activity: Example topic</a:t>
            </a:r>
            <a:endParaRPr/>
          </a:p>
        </p:txBody>
      </p:sp>
      <p:sp>
        <p:nvSpPr>
          <p:cNvPr id="349" name="Google Shape;349;gec57ae7183_0_30"/>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Research: “5G Technology”</a:t>
            </a:r>
          </a:p>
          <a:p>
            <a:pPr marL="0" lvl="0" indent="0" algn="l" rtl="0">
              <a:spcBef>
                <a:spcPts val="0"/>
              </a:spcBef>
              <a:spcAft>
                <a:spcPts val="0"/>
              </a:spcAft>
              <a:buNone/>
            </a:pPr>
            <a:r>
              <a:rPr lang="de" sz="1400" dirty="0">
                <a:solidFill>
                  <a:srgbClr val="363F83"/>
                </a:solidFill>
              </a:rPr>
              <a:t>Group </a:t>
            </a:r>
            <a:r>
              <a:rPr lang="de" sz="1400" dirty="0" err="1">
                <a:solidFill>
                  <a:srgbClr val="363F83"/>
                </a:solidFill>
              </a:rPr>
              <a:t>activity</a:t>
            </a:r>
            <a:endParaRPr lang="de" sz="1400" dirty="0">
              <a:solidFill>
                <a:srgbClr val="363F83"/>
              </a:solidFill>
            </a:endParaRPr>
          </a:p>
          <a:p>
            <a:pPr marL="0" lvl="0" indent="0" algn="l" rtl="0">
              <a:spcBef>
                <a:spcPts val="0"/>
              </a:spcBef>
              <a:spcAft>
                <a:spcPts val="0"/>
              </a:spcAft>
              <a:buNone/>
            </a:pPr>
            <a:endParaRPr lang="de" sz="1400" dirty="0">
              <a:solidFill>
                <a:srgbClr val="363F83"/>
              </a:solidFill>
            </a:endParaRPr>
          </a:p>
          <a:p>
            <a:pPr marL="0" indent="0">
              <a:buNone/>
            </a:pPr>
            <a:r>
              <a:rPr lang="en-GB" dirty="0"/>
              <a:t>I. Research and reflect in small groups</a:t>
            </a:r>
          </a:p>
          <a:p>
            <a:pPr marL="0" lvl="0" indent="0" algn="l" rtl="0">
              <a:spcBef>
                <a:spcPts val="0"/>
              </a:spcBef>
              <a:spcAft>
                <a:spcPts val="0"/>
              </a:spcAft>
              <a:buNone/>
            </a:pPr>
            <a:r>
              <a:rPr lang="en-US" dirty="0">
                <a:solidFill>
                  <a:srgbClr val="363F83"/>
                </a:solidFill>
              </a:rPr>
              <a:t>- Research and reflect on how the </a:t>
            </a:r>
            <a:r>
              <a:rPr lang="de" dirty="0" err="1">
                <a:solidFill>
                  <a:srgbClr val="363F83"/>
                </a:solidFill>
              </a:rPr>
              <a:t>contemporary</a:t>
            </a:r>
            <a:r>
              <a:rPr lang="de" dirty="0">
                <a:solidFill>
                  <a:srgbClr val="363F83"/>
                </a:solidFill>
              </a:rPr>
              <a:t> fake </a:t>
            </a:r>
            <a:r>
              <a:rPr lang="de" dirty="0" err="1">
                <a:solidFill>
                  <a:srgbClr val="363F83"/>
                </a:solidFill>
              </a:rPr>
              <a:t>news</a:t>
            </a:r>
            <a:r>
              <a:rPr lang="de" dirty="0">
                <a:solidFill>
                  <a:srgbClr val="363F83"/>
                </a:solidFill>
              </a:rPr>
              <a:t> </a:t>
            </a:r>
            <a:r>
              <a:rPr lang="de" dirty="0" err="1">
                <a:solidFill>
                  <a:srgbClr val="363F83"/>
                </a:solidFill>
              </a:rPr>
              <a:t>around</a:t>
            </a:r>
            <a:r>
              <a:rPr lang="de" dirty="0">
                <a:solidFill>
                  <a:srgbClr val="363F83"/>
                </a:solidFill>
              </a:rPr>
              <a:t> 5g </a:t>
            </a:r>
            <a:r>
              <a:rPr lang="de" dirty="0" err="1">
                <a:solidFill>
                  <a:srgbClr val="363F83"/>
                </a:solidFill>
              </a:rPr>
              <a:t>technology</a:t>
            </a:r>
            <a:r>
              <a:rPr lang="de" dirty="0">
                <a:solidFill>
                  <a:srgbClr val="363F83"/>
                </a:solidFill>
              </a:rPr>
              <a:t> </a:t>
            </a:r>
            <a:r>
              <a:rPr lang="de" dirty="0" err="1">
                <a:solidFill>
                  <a:srgbClr val="363F83"/>
                </a:solidFill>
              </a:rPr>
              <a:t>relate</a:t>
            </a:r>
            <a:r>
              <a:rPr lang="de" dirty="0">
                <a:solidFill>
                  <a:srgbClr val="363F83"/>
                </a:solidFill>
              </a:rPr>
              <a:t> </a:t>
            </a:r>
            <a:r>
              <a:rPr lang="de" dirty="0" err="1">
                <a:solidFill>
                  <a:srgbClr val="363F83"/>
                </a:solidFill>
              </a:rPr>
              <a:t>to</a:t>
            </a:r>
            <a:r>
              <a:rPr lang="de" dirty="0">
                <a:solidFill>
                  <a:srgbClr val="363F83"/>
                </a:solidFill>
              </a:rPr>
              <a:t> </a:t>
            </a:r>
            <a:r>
              <a:rPr lang="de" dirty="0" err="1">
                <a:solidFill>
                  <a:srgbClr val="363F83"/>
                </a:solidFill>
              </a:rPr>
              <a:t>the</a:t>
            </a:r>
            <a:r>
              <a:rPr lang="de" dirty="0">
                <a:solidFill>
                  <a:srgbClr val="363F83"/>
                </a:solidFill>
              </a:rPr>
              <a:t> </a:t>
            </a:r>
            <a:r>
              <a:rPr lang="de" dirty="0" err="1">
                <a:solidFill>
                  <a:srgbClr val="363F83"/>
                </a:solidFill>
              </a:rPr>
              <a:t>old</a:t>
            </a:r>
            <a:r>
              <a:rPr lang="de" dirty="0">
                <a:solidFill>
                  <a:srgbClr val="363F83"/>
                </a:solidFill>
              </a:rPr>
              <a:t> </a:t>
            </a:r>
            <a:r>
              <a:rPr lang="de" dirty="0" err="1">
                <a:solidFill>
                  <a:srgbClr val="363F83"/>
                </a:solidFill>
              </a:rPr>
              <a:t>historical</a:t>
            </a:r>
            <a:r>
              <a:rPr lang="de" dirty="0">
                <a:solidFill>
                  <a:srgbClr val="363F83"/>
                </a:solidFill>
              </a:rPr>
              <a:t> </a:t>
            </a:r>
            <a:r>
              <a:rPr lang="de" dirty="0" err="1">
                <a:solidFill>
                  <a:srgbClr val="363F83"/>
                </a:solidFill>
              </a:rPr>
              <a:t>roots</a:t>
            </a:r>
            <a:r>
              <a:rPr lang="de" dirty="0">
                <a:solidFill>
                  <a:srgbClr val="363F83"/>
                </a:solidFill>
              </a:rPr>
              <a:t> </a:t>
            </a:r>
            <a:r>
              <a:rPr lang="de" dirty="0" err="1">
                <a:solidFill>
                  <a:srgbClr val="363F83"/>
                </a:solidFill>
              </a:rPr>
              <a:t>of</a:t>
            </a:r>
            <a:r>
              <a:rPr lang="de" dirty="0">
                <a:solidFill>
                  <a:srgbClr val="363F83"/>
                </a:solidFill>
              </a:rPr>
              <a:t> </a:t>
            </a:r>
            <a:r>
              <a:rPr lang="de" dirty="0" err="1">
                <a:solidFill>
                  <a:srgbClr val="363F83"/>
                </a:solidFill>
              </a:rPr>
              <a:t>the</a:t>
            </a:r>
            <a:r>
              <a:rPr lang="de" dirty="0">
                <a:solidFill>
                  <a:srgbClr val="363F83"/>
                </a:solidFill>
              </a:rPr>
              <a:t> </a:t>
            </a:r>
            <a:r>
              <a:rPr lang="de" dirty="0" err="1">
                <a:solidFill>
                  <a:srgbClr val="363F83"/>
                </a:solidFill>
              </a:rPr>
              <a:t>topic</a:t>
            </a:r>
            <a:endParaRPr dirty="0">
              <a:solidFill>
                <a:srgbClr val="363F83"/>
              </a:solidFill>
            </a:endParaRPr>
          </a:p>
          <a:p>
            <a:pPr marL="0" lvl="0" indent="0" algn="l" rtl="0">
              <a:spcBef>
                <a:spcPts val="0"/>
              </a:spcBef>
              <a:spcAft>
                <a:spcPts val="0"/>
              </a:spcAft>
              <a:buNone/>
            </a:pPr>
            <a:r>
              <a:rPr lang="de" dirty="0">
                <a:solidFill>
                  <a:srgbClr val="363F83"/>
                </a:solidFill>
              </a:rPr>
              <a:t>- </a:t>
            </a:r>
            <a:r>
              <a:rPr lang="de" dirty="0" err="1">
                <a:solidFill>
                  <a:srgbClr val="363F83"/>
                </a:solidFill>
              </a:rPr>
              <a:t>How</a:t>
            </a:r>
            <a:r>
              <a:rPr lang="de" dirty="0">
                <a:solidFill>
                  <a:srgbClr val="363F83"/>
                </a:solidFill>
              </a:rPr>
              <a:t> </a:t>
            </a:r>
            <a:r>
              <a:rPr lang="de" dirty="0" err="1">
                <a:solidFill>
                  <a:srgbClr val="363F83"/>
                </a:solidFill>
              </a:rPr>
              <a:t>did</a:t>
            </a:r>
            <a:r>
              <a:rPr lang="de" dirty="0">
                <a:solidFill>
                  <a:srgbClr val="363F83"/>
                </a:solidFill>
              </a:rPr>
              <a:t> </a:t>
            </a:r>
            <a:r>
              <a:rPr lang="de" dirty="0" err="1">
                <a:solidFill>
                  <a:srgbClr val="363F83"/>
                </a:solidFill>
              </a:rPr>
              <a:t>people</a:t>
            </a:r>
            <a:r>
              <a:rPr lang="de" dirty="0">
                <a:solidFill>
                  <a:srgbClr val="363F83"/>
                </a:solidFill>
              </a:rPr>
              <a:t> </a:t>
            </a:r>
            <a:r>
              <a:rPr lang="de" dirty="0" err="1">
                <a:solidFill>
                  <a:srgbClr val="363F83"/>
                </a:solidFill>
              </a:rPr>
              <a:t>react</a:t>
            </a:r>
            <a:r>
              <a:rPr lang="de" dirty="0">
                <a:solidFill>
                  <a:srgbClr val="363F83"/>
                </a:solidFill>
              </a:rPr>
              <a:t> </a:t>
            </a:r>
            <a:r>
              <a:rPr lang="de" dirty="0" err="1">
                <a:solidFill>
                  <a:srgbClr val="363F83"/>
                </a:solidFill>
              </a:rPr>
              <a:t>to</a:t>
            </a:r>
            <a:r>
              <a:rPr lang="de" dirty="0">
                <a:solidFill>
                  <a:srgbClr val="363F83"/>
                </a:solidFill>
              </a:rPr>
              <a:t> </a:t>
            </a:r>
            <a:r>
              <a:rPr lang="de" dirty="0" err="1">
                <a:solidFill>
                  <a:srgbClr val="363F83"/>
                </a:solidFill>
              </a:rPr>
              <a:t>similar</a:t>
            </a:r>
            <a:r>
              <a:rPr lang="de" dirty="0">
                <a:solidFill>
                  <a:srgbClr val="363F83"/>
                </a:solidFill>
              </a:rPr>
              <a:t> </a:t>
            </a:r>
            <a:r>
              <a:rPr lang="de" dirty="0" err="1">
                <a:solidFill>
                  <a:srgbClr val="363F83"/>
                </a:solidFill>
              </a:rPr>
              <a:t>technologies</a:t>
            </a:r>
            <a:r>
              <a:rPr lang="de" dirty="0">
                <a:solidFill>
                  <a:srgbClr val="363F83"/>
                </a:solidFill>
              </a:rPr>
              <a:t> in </a:t>
            </a:r>
            <a:r>
              <a:rPr lang="de" dirty="0" err="1">
                <a:solidFill>
                  <a:srgbClr val="363F83"/>
                </a:solidFill>
              </a:rPr>
              <a:t>the</a:t>
            </a:r>
            <a:r>
              <a:rPr lang="de" dirty="0">
                <a:solidFill>
                  <a:srgbClr val="363F83"/>
                </a:solidFill>
              </a:rPr>
              <a:t> </a:t>
            </a:r>
            <a:r>
              <a:rPr lang="de" dirty="0" err="1">
                <a:solidFill>
                  <a:srgbClr val="363F83"/>
                </a:solidFill>
              </a:rPr>
              <a:t>past</a:t>
            </a:r>
            <a:r>
              <a:rPr lang="de" dirty="0">
                <a:solidFill>
                  <a:srgbClr val="363F83"/>
                </a:solidFill>
              </a:rPr>
              <a:t>? (i.e., 1g, 2g, 3g, 4g)</a:t>
            </a:r>
            <a:endParaRPr dirty="0">
              <a:solidFill>
                <a:srgbClr val="363F83"/>
              </a:solidFill>
            </a:endParaRPr>
          </a:p>
          <a:p>
            <a:pPr marL="0" lvl="0" indent="0" algn="l" rtl="0">
              <a:spcBef>
                <a:spcPts val="0"/>
              </a:spcBef>
              <a:spcAft>
                <a:spcPts val="0"/>
              </a:spcAft>
              <a:buNone/>
            </a:pPr>
            <a:r>
              <a:rPr lang="de" dirty="0">
                <a:solidFill>
                  <a:srgbClr val="363F83"/>
                </a:solidFill>
              </a:rPr>
              <a:t>- </a:t>
            </a:r>
            <a:r>
              <a:rPr lang="de" dirty="0" err="1">
                <a:solidFill>
                  <a:srgbClr val="363F83"/>
                </a:solidFill>
              </a:rPr>
              <a:t>What</a:t>
            </a:r>
            <a:r>
              <a:rPr lang="de" dirty="0">
                <a:solidFill>
                  <a:srgbClr val="363F83"/>
                </a:solidFill>
              </a:rPr>
              <a:t> </a:t>
            </a:r>
            <a:r>
              <a:rPr lang="de" dirty="0" err="1">
                <a:solidFill>
                  <a:srgbClr val="363F83"/>
                </a:solidFill>
              </a:rPr>
              <a:t>are</a:t>
            </a:r>
            <a:r>
              <a:rPr lang="de" dirty="0">
                <a:solidFill>
                  <a:srgbClr val="363F83"/>
                </a:solidFill>
              </a:rPr>
              <a:t> </a:t>
            </a:r>
            <a:r>
              <a:rPr lang="de" dirty="0" err="1">
                <a:solidFill>
                  <a:srgbClr val="363F83"/>
                </a:solidFill>
              </a:rPr>
              <a:t>the</a:t>
            </a:r>
            <a:r>
              <a:rPr lang="de" dirty="0">
                <a:solidFill>
                  <a:srgbClr val="363F83"/>
                </a:solidFill>
              </a:rPr>
              <a:t> </a:t>
            </a:r>
            <a:r>
              <a:rPr lang="de" dirty="0" err="1">
                <a:solidFill>
                  <a:srgbClr val="363F83"/>
                </a:solidFill>
              </a:rPr>
              <a:t>common</a:t>
            </a:r>
            <a:r>
              <a:rPr lang="de" dirty="0">
                <a:solidFill>
                  <a:srgbClr val="363F83"/>
                </a:solidFill>
              </a:rPr>
              <a:t> </a:t>
            </a:r>
            <a:r>
              <a:rPr lang="de" dirty="0" err="1">
                <a:solidFill>
                  <a:srgbClr val="363F83"/>
                </a:solidFill>
              </a:rPr>
              <a:t>points</a:t>
            </a:r>
            <a:r>
              <a:rPr lang="de" dirty="0">
                <a:solidFill>
                  <a:srgbClr val="363F83"/>
                </a:solidFill>
              </a:rPr>
              <a:t> </a:t>
            </a:r>
            <a:r>
              <a:rPr lang="de" dirty="0" err="1">
                <a:solidFill>
                  <a:srgbClr val="363F83"/>
                </a:solidFill>
              </a:rPr>
              <a:t>between</a:t>
            </a:r>
            <a:r>
              <a:rPr lang="de" dirty="0">
                <a:solidFill>
                  <a:srgbClr val="363F83"/>
                </a:solidFill>
              </a:rPr>
              <a:t> </a:t>
            </a:r>
            <a:r>
              <a:rPr lang="de" dirty="0" err="1">
                <a:solidFill>
                  <a:srgbClr val="363F83"/>
                </a:solidFill>
              </a:rPr>
              <a:t>the</a:t>
            </a:r>
            <a:r>
              <a:rPr lang="de" dirty="0">
                <a:solidFill>
                  <a:srgbClr val="363F83"/>
                </a:solidFill>
              </a:rPr>
              <a:t> </a:t>
            </a:r>
            <a:r>
              <a:rPr lang="de" dirty="0" err="1">
                <a:solidFill>
                  <a:srgbClr val="363F83"/>
                </a:solidFill>
              </a:rPr>
              <a:t>past</a:t>
            </a:r>
            <a:r>
              <a:rPr lang="de" dirty="0">
                <a:solidFill>
                  <a:srgbClr val="363F83"/>
                </a:solidFill>
              </a:rPr>
              <a:t> </a:t>
            </a:r>
            <a:r>
              <a:rPr lang="de" dirty="0" err="1">
                <a:solidFill>
                  <a:srgbClr val="363F83"/>
                </a:solidFill>
              </a:rPr>
              <a:t>examples</a:t>
            </a:r>
            <a:r>
              <a:rPr lang="de" dirty="0">
                <a:solidFill>
                  <a:srgbClr val="363F83"/>
                </a:solidFill>
              </a:rPr>
              <a:t> </a:t>
            </a:r>
            <a:r>
              <a:rPr lang="de" dirty="0" err="1">
                <a:solidFill>
                  <a:srgbClr val="363F83"/>
                </a:solidFill>
              </a:rPr>
              <a:t>and</a:t>
            </a:r>
            <a:r>
              <a:rPr lang="de" dirty="0">
                <a:solidFill>
                  <a:srgbClr val="363F83"/>
                </a:solidFill>
              </a:rPr>
              <a:t> </a:t>
            </a:r>
            <a:r>
              <a:rPr lang="de" dirty="0" err="1">
                <a:solidFill>
                  <a:srgbClr val="363F83"/>
                </a:solidFill>
              </a:rPr>
              <a:t>the</a:t>
            </a:r>
            <a:r>
              <a:rPr lang="de" dirty="0">
                <a:solidFill>
                  <a:srgbClr val="363F83"/>
                </a:solidFill>
              </a:rPr>
              <a:t> </a:t>
            </a:r>
            <a:r>
              <a:rPr lang="de" dirty="0" err="1">
                <a:solidFill>
                  <a:srgbClr val="363F83"/>
                </a:solidFill>
              </a:rPr>
              <a:t>present</a:t>
            </a:r>
            <a:r>
              <a:rPr lang="de" dirty="0">
                <a:solidFill>
                  <a:srgbClr val="363F83"/>
                </a:solidFill>
              </a:rPr>
              <a:t>?</a:t>
            </a:r>
          </a:p>
          <a:p>
            <a:pPr marL="0" lvl="0" indent="0" algn="l" rtl="0">
              <a:spcBef>
                <a:spcPts val="0"/>
              </a:spcBef>
              <a:spcAft>
                <a:spcPts val="0"/>
              </a:spcAft>
              <a:buNone/>
            </a:pPr>
            <a:endParaRPr lang="en-US" dirty="0">
              <a:solidFill>
                <a:srgbClr val="363F83"/>
              </a:solidFill>
            </a:endParaRPr>
          </a:p>
          <a:p>
            <a:pPr marL="0" indent="0">
              <a:buNone/>
            </a:pPr>
            <a:r>
              <a:rPr lang="en-GB" dirty="0"/>
              <a:t>II. Discuss in plenum</a:t>
            </a:r>
          </a:p>
          <a:p>
            <a:pPr marL="0" lvl="0" indent="0" algn="l" rtl="0">
              <a:spcBef>
                <a:spcPts val="0"/>
              </a:spcBef>
              <a:spcAft>
                <a:spcPts val="0"/>
              </a:spcAft>
              <a:buNone/>
            </a:pPr>
            <a:endParaRPr dirty="0">
              <a:solidFill>
                <a:srgbClr val="363F83"/>
              </a:solidFill>
            </a:endParaRPr>
          </a:p>
        </p:txBody>
      </p:sp>
      <p:sp>
        <p:nvSpPr>
          <p:cNvPr id="350" name="Google Shape;350;gec57ae7183_0_3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D0E3-6E2C-D54D-8222-C9090C5095FB}"/>
              </a:ext>
            </a:extLst>
          </p:cNvPr>
          <p:cNvSpPr>
            <a:spLocks noGrp="1"/>
          </p:cNvSpPr>
          <p:nvPr>
            <p:ph type="title"/>
          </p:nvPr>
        </p:nvSpPr>
        <p:spPr/>
        <p:txBody>
          <a:bodyPr/>
          <a:lstStyle/>
          <a:p>
            <a:r>
              <a:rPr lang="de" dirty="0" err="1"/>
              <a:t>Literature</a:t>
            </a:r>
            <a:endParaRPr lang="en-GB" dirty="0"/>
          </a:p>
        </p:txBody>
      </p:sp>
      <p:sp>
        <p:nvSpPr>
          <p:cNvPr id="3" name="Text Placeholder 2">
            <a:extLst>
              <a:ext uri="{FF2B5EF4-FFF2-40B4-BE49-F238E27FC236}">
                <a16:creationId xmlns:a16="http://schemas.microsoft.com/office/drawing/2014/main" id="{40A5A25B-89DC-AF41-B91C-FCFF2C24A11C}"/>
              </a:ext>
            </a:extLst>
          </p:cNvPr>
          <p:cNvSpPr>
            <a:spLocks noGrp="1"/>
          </p:cNvSpPr>
          <p:nvPr>
            <p:ph type="body" idx="1"/>
          </p:nvPr>
        </p:nvSpPr>
        <p:spPr/>
        <p:txBody>
          <a:bodyPr/>
          <a:lstStyle/>
          <a:p>
            <a:pPr marL="114300" indent="0" fontAlgn="base">
              <a:buNone/>
            </a:pPr>
            <a:r>
              <a:rPr lang="en-GB" sz="1200" dirty="0">
                <a:solidFill>
                  <a:schemeClr val="tx1"/>
                </a:solidFill>
              </a:rPr>
              <a:t>Bodner, J., (2021). </a:t>
            </a:r>
            <a:r>
              <a:rPr lang="en-GB" sz="1200" i="1" dirty="0">
                <a:solidFill>
                  <a:schemeClr val="tx1"/>
                </a:solidFill>
              </a:rPr>
              <a:t>Covid-19 conspiracy theories : </a:t>
            </a:r>
            <a:r>
              <a:rPr lang="en-GB" sz="1200" i="1" dirty="0" err="1">
                <a:solidFill>
                  <a:schemeClr val="tx1"/>
                </a:solidFill>
              </a:rPr>
              <a:t>QAnon</a:t>
            </a:r>
            <a:r>
              <a:rPr lang="en-GB" sz="1200" i="1" dirty="0">
                <a:solidFill>
                  <a:schemeClr val="tx1"/>
                </a:solidFill>
              </a:rPr>
              <a:t>, 5G, the New World Order and other viral ideas</a:t>
            </a:r>
            <a:r>
              <a:rPr lang="en-GB" sz="1200" dirty="0">
                <a:solidFill>
                  <a:schemeClr val="tx1"/>
                </a:solidFill>
              </a:rPr>
              <a:t>. 1st ed. Jefferson, North Carolina: McFarland &amp; Company, Inc., Publishers.</a:t>
            </a:r>
            <a:endParaRPr lang="en-GB" sz="1200" i="1" dirty="0">
              <a:solidFill>
                <a:schemeClr val="tx1"/>
              </a:solidFill>
            </a:endParaRPr>
          </a:p>
          <a:p>
            <a:pPr marL="114300" indent="0" fontAlgn="base">
              <a:buNone/>
            </a:pPr>
            <a:br>
              <a:rPr lang="en-GB" sz="1200" dirty="0">
                <a:solidFill>
                  <a:schemeClr val="tx1"/>
                </a:solidFill>
              </a:rPr>
            </a:br>
            <a:r>
              <a:rPr lang="en-GB" sz="1200" dirty="0" err="1">
                <a:solidFill>
                  <a:schemeClr val="tx1"/>
                </a:solidFill>
              </a:rPr>
              <a:t>Cerulus</a:t>
            </a:r>
            <a:r>
              <a:rPr lang="en-GB" sz="1200" dirty="0">
                <a:solidFill>
                  <a:schemeClr val="tx1"/>
                </a:solidFill>
              </a:rPr>
              <a:t>, L., (2020). </a:t>
            </a:r>
            <a:r>
              <a:rPr lang="en-GB" sz="1200" i="1" dirty="0">
                <a:solidFill>
                  <a:schemeClr val="tx1"/>
                </a:solidFill>
              </a:rPr>
              <a:t>How anti-5G anger sparked a wave of arson attacks</a:t>
            </a:r>
            <a:r>
              <a:rPr lang="en-GB" sz="1200" dirty="0">
                <a:solidFill>
                  <a:schemeClr val="tx1"/>
                </a:solidFill>
              </a:rPr>
              <a:t>. [online] POLITICO. Available at: </a:t>
            </a:r>
            <a:r>
              <a:rPr lang="en-GB" sz="1200" u="sng" dirty="0">
                <a:solidFill>
                  <a:schemeClr val="tx1"/>
                </a:solidFill>
                <a:hlinkClick r:id="rId2">
                  <a:extLst>
                    <a:ext uri="{A12FA001-AC4F-418D-AE19-62706E023703}">
                      <ahyp:hlinkClr xmlns:ahyp="http://schemas.microsoft.com/office/drawing/2018/hyperlinkcolor" val="tx"/>
                    </a:ext>
                  </a:extLst>
                </a:hlinkClick>
              </a:rPr>
              <a:t>https://www.politico.eu/article/coronavirus-5g-arson-attacks-online-theories/</a:t>
            </a:r>
            <a:r>
              <a:rPr lang="en-GB" sz="1200" dirty="0">
                <a:solidFill>
                  <a:schemeClr val="tx1"/>
                </a:solidFill>
              </a:rPr>
              <a:t> [Accessed 2 September 2021].</a:t>
            </a:r>
            <a:endParaRPr lang="en-GB" sz="1200" i="1" dirty="0">
              <a:solidFill>
                <a:schemeClr val="tx1"/>
              </a:solidFill>
            </a:endParaRPr>
          </a:p>
          <a:p>
            <a:pPr marL="114300" indent="0" fontAlgn="base">
              <a:buNone/>
            </a:pPr>
            <a:br>
              <a:rPr lang="en-GB" sz="1200" dirty="0">
                <a:solidFill>
                  <a:schemeClr val="tx1"/>
                </a:solidFill>
              </a:rPr>
            </a:br>
            <a:r>
              <a:rPr lang="en-GB" sz="1200" dirty="0">
                <a:solidFill>
                  <a:schemeClr val="tx1"/>
                </a:solidFill>
              </a:rPr>
              <a:t>Morgan, A., (2020). </a:t>
            </a:r>
            <a:r>
              <a:rPr lang="en-GB" sz="1200" i="1" dirty="0">
                <a:solidFill>
                  <a:schemeClr val="tx1"/>
                </a:solidFill>
              </a:rPr>
              <a:t>What is the truth behind the 5G coronavirus conspiracy theory?</a:t>
            </a:r>
            <a:r>
              <a:rPr lang="en-GB" sz="1200" dirty="0">
                <a:solidFill>
                  <a:schemeClr val="tx1"/>
                </a:solidFill>
              </a:rPr>
              <a:t>. [online] </a:t>
            </a:r>
            <a:r>
              <a:rPr lang="en-GB" sz="1200" dirty="0" err="1">
                <a:solidFill>
                  <a:schemeClr val="tx1"/>
                </a:solidFill>
              </a:rPr>
              <a:t>euronews</a:t>
            </a:r>
            <a:r>
              <a:rPr lang="en-GB" sz="1200" dirty="0">
                <a:solidFill>
                  <a:schemeClr val="tx1"/>
                </a:solidFill>
              </a:rPr>
              <a:t>. Available at: </a:t>
            </a:r>
            <a:r>
              <a:rPr lang="en-GB" sz="1200" u="sng" dirty="0">
                <a:solidFill>
                  <a:schemeClr val="tx1"/>
                </a:solidFill>
                <a:hlinkClick r:id="rId3">
                  <a:extLst>
                    <a:ext uri="{A12FA001-AC4F-418D-AE19-62706E023703}">
                      <ahyp:hlinkClr xmlns:ahyp="http://schemas.microsoft.com/office/drawing/2018/hyperlinkcolor" val="tx"/>
                    </a:ext>
                  </a:extLst>
                </a:hlinkClick>
              </a:rPr>
              <a:t>https://www.euronews.com/2020/05/15/what-is-the-truth-behind-the-5g-coronavirus-conspiracy-theory-culture-clash</a:t>
            </a:r>
            <a:r>
              <a:rPr lang="en-GB" sz="1200" dirty="0">
                <a:solidFill>
                  <a:schemeClr val="tx1"/>
                </a:solidFill>
              </a:rPr>
              <a:t> [Accessed 2 September 2021].</a:t>
            </a:r>
            <a:endParaRPr lang="en-GB" sz="1200" i="1" dirty="0">
              <a:solidFill>
                <a:schemeClr val="tx1"/>
              </a:solidFill>
            </a:endParaRPr>
          </a:p>
          <a:p>
            <a:pPr marL="114300" indent="0">
              <a:buNone/>
            </a:pPr>
            <a:br>
              <a:rPr lang="en-GB" sz="1200" dirty="0">
                <a:solidFill>
                  <a:schemeClr val="tx1"/>
                </a:solidFill>
              </a:rPr>
            </a:br>
            <a:r>
              <a:rPr lang="en-GB" sz="1200" dirty="0">
                <a:solidFill>
                  <a:schemeClr val="tx1"/>
                </a:solidFill>
              </a:rPr>
              <a:t>Solis-Moreira, J., (2021). </a:t>
            </a:r>
            <a:r>
              <a:rPr lang="en-GB" sz="1200" i="1" dirty="0">
                <a:solidFill>
                  <a:schemeClr val="tx1"/>
                </a:solidFill>
              </a:rPr>
              <a:t>How does fake news of 5G and COVID-19 spread worldwide?</a:t>
            </a:r>
            <a:r>
              <a:rPr lang="en-GB" sz="1200" dirty="0">
                <a:solidFill>
                  <a:schemeClr val="tx1"/>
                </a:solidFill>
              </a:rPr>
              <a:t>. [online] </a:t>
            </a:r>
            <a:r>
              <a:rPr lang="en-GB" sz="1200" dirty="0" err="1">
                <a:solidFill>
                  <a:schemeClr val="tx1"/>
                </a:solidFill>
              </a:rPr>
              <a:t>Medicalnewstoday.com</a:t>
            </a:r>
            <a:r>
              <a:rPr lang="en-GB" sz="1200" dirty="0">
                <a:solidFill>
                  <a:schemeClr val="tx1"/>
                </a:solidFill>
              </a:rPr>
              <a:t>. Available at: </a:t>
            </a:r>
            <a:r>
              <a:rPr lang="en-GB" sz="1200" u="sng" dirty="0">
                <a:solidFill>
                  <a:schemeClr val="tx1"/>
                </a:solidFill>
                <a:hlinkClick r:id="rId4">
                  <a:extLst>
                    <a:ext uri="{A12FA001-AC4F-418D-AE19-62706E023703}">
                      <ahyp:hlinkClr xmlns:ahyp="http://schemas.microsoft.com/office/drawing/2018/hyperlinkcolor" val="tx"/>
                    </a:ext>
                  </a:extLst>
                </a:hlinkClick>
              </a:rPr>
              <a:t>https://www.medicalnewstoday.com/articles/5g-doesnt-cause-covid-19-but-the-rumor-it-does-spread-like-a-virus</a:t>
            </a:r>
            <a:r>
              <a:rPr lang="en-GB" sz="1200" dirty="0">
                <a:solidFill>
                  <a:schemeClr val="tx1"/>
                </a:solidFill>
              </a:rPr>
              <a:t> [Accessed 2 September 2021].</a:t>
            </a:r>
          </a:p>
        </p:txBody>
      </p:sp>
      <p:sp>
        <p:nvSpPr>
          <p:cNvPr id="4" name="Slide Number Placeholder 3">
            <a:extLst>
              <a:ext uri="{FF2B5EF4-FFF2-40B4-BE49-F238E27FC236}">
                <a16:creationId xmlns:a16="http://schemas.microsoft.com/office/drawing/2014/main" id="{E571E409-9422-824E-9BD6-FF9FE07932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16</a:t>
            </a:fld>
            <a:endParaRPr lang="de"/>
          </a:p>
        </p:txBody>
      </p:sp>
    </p:spTree>
    <p:extLst>
      <p:ext uri="{BB962C8B-B14F-4D97-AF65-F5344CB8AC3E}">
        <p14:creationId xmlns:p14="http://schemas.microsoft.com/office/powerpoint/2010/main" val="173883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dirty="0" err="1"/>
              <a:t>Overview</a:t>
            </a:r>
            <a:endParaRPr dirty="0"/>
          </a:p>
        </p:txBody>
      </p:sp>
      <p:sp>
        <p:nvSpPr>
          <p:cNvPr id="85" name="Google Shape;85;p3"/>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ctr" anchorCtr="0">
            <a:noAutofit/>
          </a:bodyPr>
          <a:lstStyle/>
          <a:p>
            <a:pPr marL="457200" lvl="0" indent="-317500" algn="l" rtl="0">
              <a:lnSpc>
                <a:spcPct val="150000"/>
              </a:lnSpc>
              <a:spcBef>
                <a:spcPts val="0"/>
              </a:spcBef>
              <a:spcAft>
                <a:spcPts val="0"/>
              </a:spcAft>
              <a:buClr>
                <a:srgbClr val="363F83"/>
              </a:buClr>
              <a:buSzPts val="1400"/>
              <a:buFont typeface="Arial"/>
              <a:buAutoNum type="arabicPeriod"/>
            </a:pPr>
            <a:r>
              <a:rPr lang="de" sz="1400" dirty="0" err="1">
                <a:solidFill>
                  <a:srgbClr val="363F83"/>
                </a:solidFill>
                <a:latin typeface="Arial"/>
                <a:ea typeface="Arial"/>
                <a:cs typeface="Arial"/>
                <a:sym typeface="Arial"/>
              </a:rPr>
              <a:t>Introduction</a:t>
            </a:r>
            <a:r>
              <a:rPr lang="de" sz="1400" dirty="0">
                <a:solidFill>
                  <a:srgbClr val="363F83"/>
                </a:solidFill>
                <a:latin typeface="Arial"/>
                <a:ea typeface="Arial"/>
                <a:cs typeface="Arial"/>
                <a:sym typeface="Arial"/>
              </a:rPr>
              <a:t> &amp; </a:t>
            </a:r>
            <a:r>
              <a:rPr lang="de" sz="1400" dirty="0" err="1">
                <a:solidFill>
                  <a:srgbClr val="363F83"/>
                </a:solidFill>
                <a:latin typeface="Arial"/>
                <a:ea typeface="Arial"/>
                <a:cs typeface="Arial"/>
                <a:sym typeface="Arial"/>
              </a:rPr>
              <a:t>Definitions</a:t>
            </a:r>
            <a:endParaRPr sz="1400" dirty="0">
              <a:solidFill>
                <a:srgbClr val="363F83"/>
              </a:solidFill>
              <a:latin typeface="Arial"/>
              <a:ea typeface="Arial"/>
              <a:cs typeface="Arial"/>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b="1" dirty="0" err="1">
                <a:solidFill>
                  <a:srgbClr val="363F83"/>
                </a:solidFill>
                <a:latin typeface="Arial"/>
                <a:ea typeface="Arial"/>
                <a:cs typeface="Arial"/>
                <a:sym typeface="Arial"/>
              </a:rPr>
              <a:t>Fake</a:t>
            </a:r>
            <a:r>
              <a:rPr lang="de" sz="1400" b="1" dirty="0">
                <a:solidFill>
                  <a:srgbClr val="363F83"/>
                </a:solidFill>
                <a:latin typeface="Arial"/>
                <a:ea typeface="Arial"/>
                <a:cs typeface="Arial"/>
                <a:sym typeface="Arial"/>
              </a:rPr>
              <a:t> News </a:t>
            </a:r>
            <a:r>
              <a:rPr lang="de" sz="1400" b="1" dirty="0" err="1">
                <a:solidFill>
                  <a:srgbClr val="363F83"/>
                </a:solidFill>
                <a:latin typeface="Arial"/>
                <a:ea typeface="Arial"/>
                <a:cs typeface="Arial"/>
                <a:sym typeface="Arial"/>
              </a:rPr>
              <a:t>and</a:t>
            </a:r>
            <a:r>
              <a:rPr lang="de" sz="1400" b="1" dirty="0">
                <a:solidFill>
                  <a:srgbClr val="363F83"/>
                </a:solidFill>
                <a:latin typeface="Arial"/>
                <a:ea typeface="Arial"/>
                <a:cs typeface="Arial"/>
                <a:sym typeface="Arial"/>
              </a:rPr>
              <a:t> Technology</a:t>
            </a:r>
            <a:endParaRPr sz="1400" b="1" dirty="0">
              <a:solidFill>
                <a:srgbClr val="363F83"/>
              </a:solidFill>
              <a:latin typeface="Arial"/>
              <a:ea typeface="Arial"/>
              <a:cs typeface="Arial"/>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err="1">
                <a:solidFill>
                  <a:srgbClr val="363F83"/>
                </a:solidFill>
                <a:latin typeface="Arial"/>
                <a:ea typeface="Arial"/>
                <a:cs typeface="Arial"/>
                <a:sym typeface="Arial"/>
              </a:rPr>
              <a:t>How</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it</a:t>
            </a:r>
            <a:r>
              <a:rPr lang="de" sz="1400" dirty="0">
                <a:solidFill>
                  <a:srgbClr val="363F83"/>
                </a:solidFill>
                <a:latin typeface="Arial"/>
                <a:ea typeface="Arial"/>
                <a:cs typeface="Arial"/>
                <a:sym typeface="Arial"/>
              </a:rPr>
              <a:t> all </a:t>
            </a:r>
            <a:r>
              <a:rPr lang="de" sz="1400" dirty="0" err="1">
                <a:solidFill>
                  <a:srgbClr val="363F83"/>
                </a:solidFill>
                <a:latin typeface="Arial"/>
                <a:ea typeface="Arial"/>
                <a:cs typeface="Arial"/>
                <a:sym typeface="Arial"/>
              </a:rPr>
              <a:t>started</a:t>
            </a:r>
            <a:r>
              <a:rPr lang="de" sz="1400" dirty="0">
                <a:solidFill>
                  <a:srgbClr val="363F83"/>
                </a:solidFill>
                <a:latin typeface="Arial"/>
                <a:ea typeface="Arial"/>
                <a:cs typeface="Arial"/>
                <a:sym typeface="Arial"/>
              </a:rPr>
              <a:t>: 5G Technology </a:t>
            </a:r>
            <a:r>
              <a:rPr lang="de" sz="1400" dirty="0" err="1">
                <a:solidFill>
                  <a:srgbClr val="363F83"/>
                </a:solidFill>
                <a:latin typeface="Arial"/>
                <a:ea typeface="Arial"/>
                <a:cs typeface="Arial"/>
                <a:sym typeface="Arial"/>
              </a:rPr>
              <a:t>and</a:t>
            </a:r>
            <a:r>
              <a:rPr lang="de" sz="1400" dirty="0">
                <a:solidFill>
                  <a:srgbClr val="363F83"/>
                </a:solidFill>
                <a:latin typeface="Arial"/>
                <a:ea typeface="Arial"/>
                <a:cs typeface="Arial"/>
                <a:sym typeface="Arial"/>
              </a:rPr>
              <a:t> Covid-19</a:t>
            </a:r>
            <a:endParaRPr sz="1400" dirty="0">
              <a:solidFill>
                <a:srgbClr val="363F83"/>
              </a:solidFill>
              <a:latin typeface="Arial"/>
              <a:ea typeface="Arial"/>
              <a:cs typeface="Arial"/>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a:solidFill>
                  <a:srgbClr val="363F83"/>
                </a:solidFill>
                <a:latin typeface="Arial"/>
                <a:ea typeface="Arial"/>
                <a:cs typeface="Arial"/>
                <a:sym typeface="Arial"/>
              </a:rPr>
              <a:t>ERUM sub-report: </a:t>
            </a:r>
            <a:r>
              <a:rPr lang="de" sz="1400" dirty="0" err="1">
                <a:solidFill>
                  <a:srgbClr val="363F83"/>
                </a:solidFill>
                <a:latin typeface="Arial"/>
                <a:ea typeface="Arial"/>
                <a:cs typeface="Arial"/>
                <a:sym typeface="Arial"/>
              </a:rPr>
              <a:t>Does</a:t>
            </a:r>
            <a:r>
              <a:rPr lang="de" sz="1400" dirty="0">
                <a:solidFill>
                  <a:srgbClr val="363F83"/>
                </a:solidFill>
                <a:latin typeface="Arial"/>
                <a:ea typeface="Arial"/>
                <a:cs typeface="Arial"/>
                <a:sym typeface="Arial"/>
              </a:rPr>
              <a:t> 5g </a:t>
            </a:r>
            <a:r>
              <a:rPr lang="de" sz="1400" dirty="0" err="1">
                <a:solidFill>
                  <a:srgbClr val="363F83"/>
                </a:solidFill>
                <a:latin typeface="Arial"/>
                <a:ea typeface="Arial"/>
                <a:cs typeface="Arial"/>
                <a:sym typeface="Arial"/>
              </a:rPr>
              <a:t>technology</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pose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any</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health</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risks</a:t>
            </a:r>
            <a:r>
              <a:rPr lang="de" sz="1400" dirty="0">
                <a:solidFill>
                  <a:srgbClr val="363F83"/>
                </a:solidFill>
                <a:latin typeface="Arial"/>
                <a:ea typeface="Arial"/>
                <a:cs typeface="Arial"/>
                <a:sym typeface="Arial"/>
              </a:rPr>
              <a:t>?</a:t>
            </a:r>
            <a:endParaRPr sz="1400" dirty="0">
              <a:solidFill>
                <a:srgbClr val="363F83"/>
              </a:solidFill>
              <a:latin typeface="Arial"/>
              <a:ea typeface="Arial"/>
              <a:cs typeface="Arial"/>
              <a:sym typeface="Arial"/>
            </a:endParaRPr>
          </a:p>
        </p:txBody>
      </p:sp>
      <p:sp>
        <p:nvSpPr>
          <p:cNvPr id="86" name="Google Shape;86;p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DB89DD-2B60-2B45-B971-297BB4C4818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648531-4201-CF47-B9FD-166B576B63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3</a:t>
            </a:fld>
            <a:endParaRPr lang="de"/>
          </a:p>
        </p:txBody>
      </p:sp>
      <p:sp>
        <p:nvSpPr>
          <p:cNvPr id="5" name="Google Shape;91;p3">
            <a:extLst>
              <a:ext uri="{FF2B5EF4-FFF2-40B4-BE49-F238E27FC236}">
                <a16:creationId xmlns:a16="http://schemas.microsoft.com/office/drawing/2014/main" id="{3216D80D-3245-D04C-A9F1-422B028F6678}"/>
              </a:ext>
            </a:extLst>
          </p:cNvPr>
          <p:cNvSpPr txBox="1">
            <a:spLocks/>
          </p:cNvSpPr>
          <p:nvPr/>
        </p:nvSpPr>
        <p:spPr>
          <a:xfrm>
            <a:off x="1170600" y="1426500"/>
            <a:ext cx="6802800" cy="27042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de-DE" sz="3600" b="1" dirty="0" err="1">
                <a:latin typeface="Arial" panose="020B0604020202020204" pitchFamily="34" charset="0"/>
                <a:ea typeface="Teko"/>
                <a:cs typeface="Arial" panose="020B0604020202020204" pitchFamily="34" charset="0"/>
                <a:sym typeface="Teko"/>
              </a:rPr>
              <a:t>Fake</a:t>
            </a:r>
            <a:r>
              <a:rPr lang="de-DE" sz="3600" b="1" dirty="0">
                <a:latin typeface="Arial" panose="020B0604020202020204" pitchFamily="34" charset="0"/>
                <a:ea typeface="Teko"/>
                <a:cs typeface="Arial" panose="020B0604020202020204" pitchFamily="34" charset="0"/>
                <a:sym typeface="Teko"/>
              </a:rPr>
              <a:t> News </a:t>
            </a:r>
            <a:r>
              <a:rPr lang="de-DE" sz="3600" b="1" dirty="0" err="1">
                <a:latin typeface="Arial" panose="020B0604020202020204" pitchFamily="34" charset="0"/>
                <a:ea typeface="Teko"/>
                <a:cs typeface="Arial" panose="020B0604020202020204" pitchFamily="34" charset="0"/>
                <a:sym typeface="Teko"/>
              </a:rPr>
              <a:t>and</a:t>
            </a:r>
            <a:r>
              <a:rPr lang="de-DE" sz="3600" b="1" dirty="0">
                <a:latin typeface="Arial" panose="020B0604020202020204" pitchFamily="34" charset="0"/>
                <a:ea typeface="Teko"/>
                <a:cs typeface="Arial" panose="020B0604020202020204" pitchFamily="34" charset="0"/>
                <a:sym typeface="Teko"/>
              </a:rPr>
              <a:t> Technology</a:t>
            </a:r>
          </a:p>
          <a:p>
            <a:pPr algn="ctr"/>
            <a:r>
              <a:rPr lang="de-DE" sz="2400" b="1" dirty="0" err="1">
                <a:solidFill>
                  <a:srgbClr val="C00000"/>
                </a:solidFill>
                <a:latin typeface="Arial" panose="020B0604020202020204" pitchFamily="34" charset="0"/>
                <a:ea typeface="Teko"/>
                <a:cs typeface="Arial" panose="020B0604020202020204" pitchFamily="34" charset="0"/>
                <a:sym typeface="Teko"/>
              </a:rPr>
              <a:t>From</a:t>
            </a:r>
            <a:r>
              <a:rPr lang="de-DE" sz="2400" b="1" dirty="0">
                <a:solidFill>
                  <a:srgbClr val="C00000"/>
                </a:solidFill>
                <a:latin typeface="Arial" panose="020B0604020202020204" pitchFamily="34" charset="0"/>
                <a:ea typeface="Teko"/>
                <a:cs typeface="Arial" panose="020B0604020202020204" pitchFamily="34" charset="0"/>
                <a:sym typeface="Teko"/>
              </a:rPr>
              <a:t> </a:t>
            </a:r>
            <a:r>
              <a:rPr lang="de-DE" sz="2400" b="1" dirty="0" err="1">
                <a:solidFill>
                  <a:srgbClr val="C00000"/>
                </a:solidFill>
                <a:latin typeface="Arial" panose="020B0604020202020204" pitchFamily="34" charset="0"/>
                <a:ea typeface="Teko"/>
                <a:cs typeface="Arial" panose="020B0604020202020204" pitchFamily="34" charset="0"/>
                <a:sym typeface="Teko"/>
              </a:rPr>
              <a:t>Past</a:t>
            </a:r>
            <a:r>
              <a:rPr lang="de-DE" sz="2400" b="1" dirty="0">
                <a:solidFill>
                  <a:srgbClr val="C00000"/>
                </a:solidFill>
                <a:latin typeface="Arial" panose="020B0604020202020204" pitchFamily="34" charset="0"/>
                <a:ea typeface="Teko"/>
                <a:cs typeface="Arial" panose="020B0604020202020204" pitchFamily="34" charset="0"/>
                <a:sym typeface="Teko"/>
              </a:rPr>
              <a:t> </a:t>
            </a:r>
            <a:r>
              <a:rPr lang="de-DE" sz="2400" b="1" dirty="0" err="1">
                <a:solidFill>
                  <a:srgbClr val="C00000"/>
                </a:solidFill>
                <a:latin typeface="Arial" panose="020B0604020202020204" pitchFamily="34" charset="0"/>
                <a:ea typeface="Teko"/>
                <a:cs typeface="Arial" panose="020B0604020202020204" pitchFamily="34" charset="0"/>
                <a:sym typeface="Teko"/>
              </a:rPr>
              <a:t>to</a:t>
            </a:r>
            <a:r>
              <a:rPr lang="de-DE" sz="2400" b="1" dirty="0">
                <a:solidFill>
                  <a:srgbClr val="C00000"/>
                </a:solidFill>
                <a:latin typeface="Arial" panose="020B0604020202020204" pitchFamily="34" charset="0"/>
                <a:ea typeface="Teko"/>
                <a:cs typeface="Arial" panose="020B0604020202020204" pitchFamily="34" charset="0"/>
                <a:sym typeface="Teko"/>
              </a:rPr>
              <a:t> </a:t>
            </a:r>
            <a:r>
              <a:rPr lang="de-DE" sz="2400" b="1" dirty="0" err="1">
                <a:solidFill>
                  <a:srgbClr val="C00000"/>
                </a:solidFill>
                <a:latin typeface="Arial" panose="020B0604020202020204" pitchFamily="34" charset="0"/>
                <a:ea typeface="Teko"/>
                <a:cs typeface="Arial" panose="020B0604020202020204" pitchFamily="34" charset="0"/>
                <a:sym typeface="Teko"/>
              </a:rPr>
              <a:t>the</a:t>
            </a:r>
            <a:r>
              <a:rPr lang="de-DE" sz="2400" b="1" dirty="0">
                <a:solidFill>
                  <a:srgbClr val="C00000"/>
                </a:solidFill>
                <a:latin typeface="Arial" panose="020B0604020202020204" pitchFamily="34" charset="0"/>
                <a:ea typeface="Teko"/>
                <a:cs typeface="Arial" panose="020B0604020202020204" pitchFamily="34" charset="0"/>
                <a:sym typeface="Teko"/>
              </a:rPr>
              <a:t> </a:t>
            </a:r>
            <a:r>
              <a:rPr lang="de-DE" sz="2400" b="1" dirty="0" err="1">
                <a:solidFill>
                  <a:srgbClr val="C00000"/>
                </a:solidFill>
                <a:latin typeface="Arial" panose="020B0604020202020204" pitchFamily="34" charset="0"/>
                <a:ea typeface="Teko"/>
                <a:cs typeface="Arial" panose="020B0604020202020204" pitchFamily="34" charset="0"/>
                <a:sym typeface="Teko"/>
              </a:rPr>
              <a:t>Present</a:t>
            </a:r>
            <a:endParaRPr lang="de-DE" sz="2400" b="1" dirty="0">
              <a:solidFill>
                <a:srgbClr val="C00000"/>
              </a:solidFill>
              <a:latin typeface="Arial" panose="020B0604020202020204" pitchFamily="34" charset="0"/>
              <a:ea typeface="Teko"/>
              <a:cs typeface="Arial" panose="020B0604020202020204" pitchFamily="34" charset="0"/>
              <a:sym typeface="Teko"/>
            </a:endParaRPr>
          </a:p>
        </p:txBody>
      </p:sp>
      <p:sp>
        <p:nvSpPr>
          <p:cNvPr id="6" name="Google Shape;93;p3">
            <a:extLst>
              <a:ext uri="{FF2B5EF4-FFF2-40B4-BE49-F238E27FC236}">
                <a16:creationId xmlns:a16="http://schemas.microsoft.com/office/drawing/2014/main" id="{D20788B0-E528-6B48-BD0E-B3B1D379F6DA}"/>
              </a:ext>
            </a:extLst>
          </p:cNvPr>
          <p:cNvSpPr txBox="1"/>
          <p:nvPr/>
        </p:nvSpPr>
        <p:spPr>
          <a:xfrm>
            <a:off x="168425" y="1032300"/>
            <a:ext cx="1329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7200" b="1" dirty="0">
                <a:solidFill>
                  <a:srgbClr val="E5362B"/>
                </a:solidFill>
                <a:latin typeface="Arial" panose="020B0604020202020204" pitchFamily="34" charset="0"/>
                <a:ea typeface="Lato"/>
                <a:cs typeface="Arial" panose="020B0604020202020204" pitchFamily="34" charset="0"/>
                <a:sym typeface="Lato"/>
              </a:rPr>
              <a:t>2</a:t>
            </a:r>
            <a:endParaRPr sz="7200" b="1" dirty="0">
              <a:solidFill>
                <a:srgbClr val="E5362B"/>
              </a:solidFill>
              <a:latin typeface="Arial" panose="020B0604020202020204" pitchFamily="34" charset="0"/>
              <a:ea typeface="Lato"/>
              <a:cs typeface="Arial" panose="020B0604020202020204" pitchFamily="34" charset="0"/>
              <a:sym typeface="Lato"/>
            </a:endParaRPr>
          </a:p>
        </p:txBody>
      </p:sp>
    </p:spTree>
    <p:extLst>
      <p:ext uri="{BB962C8B-B14F-4D97-AF65-F5344CB8AC3E}">
        <p14:creationId xmlns:p14="http://schemas.microsoft.com/office/powerpoint/2010/main" val="329592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ec40f742c1_0_76"/>
          <p:cNvSpPr txBox="1">
            <a:spLocks noGrp="1"/>
          </p:cNvSpPr>
          <p:nvPr>
            <p:ph type="title"/>
          </p:nvPr>
        </p:nvSpPr>
        <p:spPr>
          <a:xfrm>
            <a:off x="311700" y="720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Fake News and Technology: </a:t>
            </a:r>
            <a:endParaRPr/>
          </a:p>
          <a:p>
            <a:pPr marL="0" lvl="0" indent="0" algn="l" rtl="0">
              <a:spcBef>
                <a:spcPts val="0"/>
              </a:spcBef>
              <a:spcAft>
                <a:spcPts val="0"/>
              </a:spcAft>
              <a:buNone/>
            </a:pPr>
            <a:r>
              <a:rPr lang="de"/>
              <a:t>From the past to the present</a:t>
            </a:r>
            <a:endParaRPr/>
          </a:p>
        </p:txBody>
      </p:sp>
      <p:sp>
        <p:nvSpPr>
          <p:cNvPr id="271" name="Google Shape;271;gec40f742c1_0_76"/>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de" sz="1400">
                <a:solidFill>
                  <a:srgbClr val="363F83"/>
                </a:solidFill>
                <a:latin typeface="Arial"/>
                <a:ea typeface="Arial"/>
                <a:cs typeface="Arial"/>
                <a:sym typeface="Arial"/>
              </a:rPr>
              <a:t>- Fear of technological evolution is not new. </a:t>
            </a:r>
            <a:endParaRPr sz="1400">
              <a:solidFill>
                <a:srgbClr val="363F83"/>
              </a:solidFill>
              <a:latin typeface="Arial"/>
              <a:ea typeface="Arial"/>
              <a:cs typeface="Arial"/>
              <a:sym typeface="Arial"/>
            </a:endParaRPr>
          </a:p>
          <a:p>
            <a:pPr marL="0" lvl="0" indent="0" algn="l" rtl="0">
              <a:lnSpc>
                <a:spcPct val="100000"/>
              </a:lnSpc>
              <a:spcBef>
                <a:spcPts val="1400"/>
              </a:spcBef>
              <a:spcAft>
                <a:spcPts val="0"/>
              </a:spcAft>
              <a:buNone/>
            </a:pPr>
            <a:r>
              <a:rPr lang="de" sz="1400">
                <a:solidFill>
                  <a:srgbClr val="363F83"/>
                </a:solidFill>
                <a:latin typeface="Arial"/>
                <a:ea typeface="Arial"/>
                <a:cs typeface="Arial"/>
                <a:sym typeface="Arial"/>
              </a:rPr>
              <a:t>- Resistance to new technologies is heightened when the public perceives that the benefits of new technologies will only accrue to a small section of society, while the risks are likely to be widespread.</a:t>
            </a:r>
            <a:endParaRPr sz="1400">
              <a:solidFill>
                <a:srgbClr val="363F83"/>
              </a:solidFill>
              <a:latin typeface="Arial"/>
              <a:ea typeface="Arial"/>
              <a:cs typeface="Arial"/>
              <a:sym typeface="Arial"/>
            </a:endParaRPr>
          </a:p>
          <a:p>
            <a:pPr marL="0" lvl="0" indent="0" algn="l" rtl="0">
              <a:lnSpc>
                <a:spcPct val="100000"/>
              </a:lnSpc>
              <a:spcBef>
                <a:spcPts val="1400"/>
              </a:spcBef>
              <a:spcAft>
                <a:spcPts val="0"/>
              </a:spcAft>
              <a:buNone/>
            </a:pPr>
            <a:r>
              <a:rPr lang="de" sz="1400">
                <a:solidFill>
                  <a:srgbClr val="363F83"/>
                </a:solidFill>
                <a:latin typeface="Arial"/>
                <a:ea typeface="Arial"/>
                <a:cs typeface="Arial"/>
                <a:sym typeface="Arial"/>
              </a:rPr>
              <a:t>- This is why technologies promoted by large corporations often face stiff opposition from the public.</a:t>
            </a:r>
            <a:endParaRPr sz="1400">
              <a:solidFill>
                <a:srgbClr val="363F83"/>
              </a:solidFill>
              <a:latin typeface="Arial"/>
              <a:ea typeface="Arial"/>
              <a:cs typeface="Arial"/>
              <a:sym typeface="Arial"/>
            </a:endParaRPr>
          </a:p>
          <a:p>
            <a:pPr marL="0" lvl="0" indent="0" algn="l" rtl="0">
              <a:lnSpc>
                <a:spcPct val="100000"/>
              </a:lnSpc>
              <a:spcBef>
                <a:spcPts val="1400"/>
              </a:spcBef>
              <a:spcAft>
                <a:spcPts val="0"/>
              </a:spcAft>
              <a:buNone/>
            </a:pPr>
            <a:r>
              <a:rPr lang="de" sz="1400">
                <a:solidFill>
                  <a:srgbClr val="363F83"/>
                </a:solidFill>
                <a:latin typeface="Arial"/>
                <a:ea typeface="Arial"/>
                <a:cs typeface="Arial"/>
                <a:sym typeface="Arial"/>
              </a:rPr>
              <a:t>- New technologies face great opposition when the public perceives that the risks are likely to be felt in the short run and the benefits will only accrue in the long run.</a:t>
            </a: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363F83"/>
              </a:solidFill>
              <a:latin typeface="Arial"/>
              <a:ea typeface="Arial"/>
              <a:cs typeface="Arial"/>
              <a:sym typeface="Arial"/>
            </a:endParaRPr>
          </a:p>
        </p:txBody>
      </p:sp>
      <p:sp>
        <p:nvSpPr>
          <p:cNvPr id="272" name="Google Shape;272;gec40f742c1_0_7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ec40f742c1_0_2"/>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“Trains” - 1825</a:t>
            </a:r>
            <a:endParaRPr dirty="0"/>
          </a:p>
          <a:p>
            <a:pPr marL="0" lvl="0" indent="0" algn="l" rtl="0">
              <a:spcBef>
                <a:spcPts val="0"/>
              </a:spcBef>
              <a:spcAft>
                <a:spcPts val="0"/>
              </a:spcAft>
              <a:buNone/>
            </a:pPr>
            <a:endParaRPr sz="1600" dirty="0"/>
          </a:p>
          <a:p>
            <a:pPr marL="0" lvl="0" indent="0" algn="l" rtl="0">
              <a:spcBef>
                <a:spcPts val="0"/>
              </a:spcBef>
              <a:spcAft>
                <a:spcPts val="0"/>
              </a:spcAft>
              <a:buNone/>
            </a:pPr>
            <a:r>
              <a:rPr lang="de" sz="1600" dirty="0">
                <a:solidFill>
                  <a:srgbClr val="363F83"/>
                </a:solidFill>
                <a:highlight>
                  <a:srgbClr val="FFFFFF"/>
                </a:highlight>
                <a:latin typeface="Arial"/>
                <a:ea typeface="Arial"/>
                <a:cs typeface="Arial"/>
                <a:sym typeface="Arial"/>
              </a:rPr>
              <a:t>“</a:t>
            </a:r>
            <a:r>
              <a:rPr lang="de" sz="1600" dirty="0" err="1">
                <a:solidFill>
                  <a:srgbClr val="363F83"/>
                </a:solidFill>
                <a:highlight>
                  <a:srgbClr val="FFFFFF"/>
                </a:highlight>
                <a:latin typeface="Arial"/>
                <a:ea typeface="Arial"/>
                <a:cs typeface="Arial"/>
                <a:sym typeface="Arial"/>
              </a:rPr>
              <a:t>Some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people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believed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body</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would</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simply</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melt</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while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others</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insisted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limbs</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would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be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torn</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from</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riders</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bodies</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Others</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warned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women’s</a:t>
            </a:r>
            <a:r>
              <a:rPr lang="de" sz="1600" dirty="0">
                <a:solidFill>
                  <a:srgbClr val="363F83"/>
                </a:solidFill>
                <a:highlight>
                  <a:srgbClr val="FFFFFF"/>
                </a:highlight>
                <a:latin typeface="Arial"/>
                <a:ea typeface="Arial"/>
                <a:cs typeface="Arial"/>
                <a:sym typeface="Arial"/>
              </a:rPr>
              <a:t> </a:t>
            </a:r>
            <a:r>
              <a:rPr lang="de" sz="1600" dirty="0">
                <a:solidFill>
                  <a:srgbClr val="363F8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uteruses would </a:t>
            </a:r>
            <a:endParaRPr dirty="0"/>
          </a:p>
          <a:p>
            <a:pPr marL="0" lvl="0" indent="0" algn="l" rtl="0">
              <a:spcBef>
                <a:spcPts val="0"/>
              </a:spcBef>
              <a:spcAft>
                <a:spcPts val="0"/>
              </a:spcAft>
              <a:buNone/>
            </a:pPr>
            <a:r>
              <a:rPr lang="de" sz="1600" dirty="0">
                <a:solidFill>
                  <a:srgbClr val="363F8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fly out</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if</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they</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reached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speeds</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of</a:t>
            </a:r>
            <a:r>
              <a:rPr lang="de" sz="1600" dirty="0">
                <a:solidFill>
                  <a:srgbClr val="363F83"/>
                </a:solidFill>
                <a:highlight>
                  <a:srgbClr val="FFFFFF"/>
                </a:highlight>
                <a:latin typeface="Arial"/>
                <a:ea typeface="Arial"/>
                <a:cs typeface="Arial"/>
                <a:sym typeface="Arial"/>
              </a:rPr>
              <a:t> 50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miles</a:t>
            </a:r>
            <a:r>
              <a:rPr lang="de" sz="1600" dirty="0">
                <a:solidFill>
                  <a:srgbClr val="363F83"/>
                </a:solidFill>
                <a:highlight>
                  <a:srgbClr val="FFFFFF"/>
                </a:highlight>
                <a:latin typeface="Arial"/>
                <a:ea typeface="Arial"/>
                <a:cs typeface="Arial"/>
                <a:sym typeface="Arial"/>
              </a:rPr>
              <a:t> per </a:t>
            </a:r>
            <a:r>
              <a:rPr lang="de" sz="1600" dirty="0" err="1">
                <a:solidFill>
                  <a:srgbClr val="363F83"/>
                </a:solidFill>
                <a:highlight>
                  <a:srgbClr val="FFFFFF"/>
                </a:highlight>
                <a:latin typeface="Arial"/>
                <a:ea typeface="Arial"/>
                <a:cs typeface="Arial"/>
                <a:sym typeface="Arial"/>
              </a:rPr>
              <a:t>hour</a:t>
            </a:r>
            <a:r>
              <a:rPr lang="de" sz="1600" dirty="0">
                <a:solidFill>
                  <a:srgbClr val="363F83"/>
                </a:solidFill>
                <a:highlight>
                  <a:srgbClr val="FFFFFF"/>
                </a:highlight>
                <a:latin typeface="Arial"/>
                <a:ea typeface="Arial"/>
                <a:cs typeface="Arial"/>
                <a:sym typeface="Arial"/>
              </a:rPr>
              <a:t>.”</a:t>
            </a:r>
            <a:endParaRPr sz="2200" dirty="0">
              <a:solidFill>
                <a:srgbClr val="363F83"/>
              </a:solidFill>
              <a:latin typeface="Arial"/>
              <a:ea typeface="Arial"/>
              <a:cs typeface="Arial"/>
              <a:sym typeface="Arial"/>
            </a:endParaRPr>
          </a:p>
        </p:txBody>
      </p:sp>
      <p:sp>
        <p:nvSpPr>
          <p:cNvPr id="278" name="Google Shape;278;gec40f742c1_0_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5</a:t>
            </a:fld>
            <a:endParaRPr/>
          </a:p>
        </p:txBody>
      </p:sp>
      <p:pic>
        <p:nvPicPr>
          <p:cNvPr id="279" name="Google Shape;279;gec40f742c1_0_2"/>
          <p:cNvPicPr preferRelativeResize="0"/>
          <p:nvPr/>
        </p:nvPicPr>
        <p:blipFill>
          <a:blip r:embed="rId4">
            <a:alphaModFix/>
          </a:blip>
          <a:stretch>
            <a:fillRect/>
          </a:stretch>
        </p:blipFill>
        <p:spPr>
          <a:xfrm>
            <a:off x="4038745" y="1310575"/>
            <a:ext cx="4548576" cy="2849949"/>
          </a:xfrm>
          <a:prstGeom prst="rect">
            <a:avLst/>
          </a:prstGeom>
          <a:noFill/>
          <a:ln>
            <a:noFill/>
          </a:ln>
        </p:spPr>
      </p:pic>
      <p:sp>
        <p:nvSpPr>
          <p:cNvPr id="280" name="Google Shape;280;gec40f742c1_0_2"/>
          <p:cNvSpPr txBox="1"/>
          <p:nvPr/>
        </p:nvSpPr>
        <p:spPr>
          <a:xfrm>
            <a:off x="5129275" y="4362600"/>
            <a:ext cx="3769500" cy="338524"/>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a:solidFill>
                  <a:schemeClr val="dk1"/>
                </a:solidFill>
              </a:rPr>
              <a:t>Danielle, T., </a:t>
            </a:r>
            <a:r>
              <a:rPr lang="de" sz="500" dirty="0" err="1">
                <a:solidFill>
                  <a:schemeClr val="dk1"/>
                </a:solidFill>
              </a:rPr>
              <a:t>n.d</a:t>
            </a:r>
            <a:r>
              <a:rPr lang="de" sz="500" dirty="0">
                <a:solidFill>
                  <a:schemeClr val="dk1"/>
                </a:solidFill>
              </a:rPr>
              <a:t>. </a:t>
            </a:r>
            <a:r>
              <a:rPr lang="de" sz="500" i="1" dirty="0">
                <a:solidFill>
                  <a:schemeClr val="dk1"/>
                </a:solidFill>
              </a:rPr>
              <a:t>9 Times in </a:t>
            </a:r>
            <a:r>
              <a:rPr lang="de" sz="500" i="1" dirty="0" err="1">
                <a:solidFill>
                  <a:schemeClr val="dk1"/>
                </a:solidFill>
              </a:rPr>
              <a:t>History</a:t>
            </a:r>
            <a:r>
              <a:rPr lang="de" sz="500" i="1" dirty="0">
                <a:solidFill>
                  <a:schemeClr val="dk1"/>
                </a:solidFill>
              </a:rPr>
              <a:t> </a:t>
            </a:r>
            <a:r>
              <a:rPr lang="de" sz="500" i="1" dirty="0" err="1">
                <a:solidFill>
                  <a:schemeClr val="dk1"/>
                </a:solidFill>
              </a:rPr>
              <a:t>When</a:t>
            </a:r>
            <a:r>
              <a:rPr lang="de" sz="500" i="1" dirty="0">
                <a:solidFill>
                  <a:schemeClr val="dk1"/>
                </a:solidFill>
              </a:rPr>
              <a:t> </a:t>
            </a:r>
            <a:r>
              <a:rPr lang="de" sz="500" i="1" dirty="0" err="1">
                <a:solidFill>
                  <a:schemeClr val="dk1"/>
                </a:solidFill>
              </a:rPr>
              <a:t>Everyone</a:t>
            </a:r>
            <a:r>
              <a:rPr lang="de" sz="500" i="1" dirty="0">
                <a:solidFill>
                  <a:schemeClr val="dk1"/>
                </a:solidFill>
              </a:rPr>
              <a:t> </a:t>
            </a:r>
            <a:r>
              <a:rPr lang="de" sz="500" i="1" dirty="0" err="1">
                <a:solidFill>
                  <a:schemeClr val="dk1"/>
                </a:solidFill>
              </a:rPr>
              <a:t>Freaked</a:t>
            </a:r>
            <a:r>
              <a:rPr lang="de" sz="500" i="1" dirty="0">
                <a:solidFill>
                  <a:schemeClr val="dk1"/>
                </a:solidFill>
              </a:rPr>
              <a:t> Out </a:t>
            </a:r>
            <a:r>
              <a:rPr lang="de" sz="500" i="1" dirty="0" err="1">
                <a:solidFill>
                  <a:schemeClr val="dk1"/>
                </a:solidFill>
              </a:rPr>
              <a:t>About</a:t>
            </a:r>
            <a:r>
              <a:rPr lang="de" sz="500" i="1" dirty="0">
                <a:solidFill>
                  <a:schemeClr val="dk1"/>
                </a:solidFill>
              </a:rPr>
              <a:t> New Technology</a:t>
            </a:r>
            <a:r>
              <a:rPr lang="de" sz="500" dirty="0">
                <a:solidFill>
                  <a:schemeClr val="dk1"/>
                </a:solidFill>
              </a:rPr>
              <a:t>. [online] Ranker. </a:t>
            </a:r>
            <a:r>
              <a:rPr lang="de" sz="500" dirty="0" err="1">
                <a:solidFill>
                  <a:schemeClr val="dk1"/>
                </a:solidFill>
              </a:rPr>
              <a:t>Available</a:t>
            </a:r>
            <a:r>
              <a:rPr lang="de" sz="500" dirty="0">
                <a:solidFill>
                  <a:schemeClr val="dk1"/>
                </a:solidFill>
              </a:rPr>
              <a:t> at: </a:t>
            </a:r>
            <a:r>
              <a:rPr lang="de" sz="500" u="sng" dirty="0">
                <a:solidFill>
                  <a:schemeClr val="hlink"/>
                </a:solidFill>
                <a:hlinkClick r:id="rId5"/>
              </a:rPr>
              <a:t>https://www.ranker.com/list/historical-freak-outs-about-new-technology/taeyura</a:t>
            </a:r>
            <a:r>
              <a:rPr lang="de" sz="500" dirty="0">
                <a:solidFill>
                  <a:schemeClr val="dk1"/>
                </a:solidFill>
              </a:rPr>
              <a:t> [</a:t>
            </a:r>
            <a:r>
              <a:rPr lang="de" sz="500" dirty="0" err="1">
                <a:solidFill>
                  <a:schemeClr val="dk1"/>
                </a:solidFill>
              </a:rPr>
              <a:t>Accessed</a:t>
            </a:r>
            <a:r>
              <a:rPr lang="de" sz="500" dirty="0">
                <a:solidFill>
                  <a:schemeClr val="dk1"/>
                </a:solidFill>
              </a:rPr>
              <a:t> 4 September 2021].</a:t>
            </a:r>
            <a:endParaRPr sz="500" dirty="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e61cb64c61_0_38"/>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a:t>
            </a:r>
            <a:r>
              <a:rPr lang="de" dirty="0" err="1"/>
              <a:t>Telephone</a:t>
            </a:r>
            <a:r>
              <a:rPr lang="de" dirty="0"/>
              <a:t>” - 1800s</a:t>
            </a:r>
            <a:endParaRPr dirty="0"/>
          </a:p>
          <a:p>
            <a:pPr marL="0" lvl="0" indent="0" algn="l" rtl="0">
              <a:spcBef>
                <a:spcPts val="0"/>
              </a:spcBef>
              <a:spcAft>
                <a:spcPts val="0"/>
              </a:spcAft>
              <a:buNone/>
            </a:pPr>
            <a:endParaRPr sz="1600" dirty="0"/>
          </a:p>
          <a:p>
            <a:pPr marL="0" lvl="0" indent="0" algn="l" rtl="0">
              <a:spcBef>
                <a:spcPts val="0"/>
              </a:spcBef>
              <a:spcAft>
                <a:spcPts val="0"/>
              </a:spcAft>
              <a:buNone/>
            </a:pPr>
            <a:r>
              <a:rPr lang="de" sz="1600" dirty="0">
                <a:solidFill>
                  <a:srgbClr val="363F83"/>
                </a:solidFill>
                <a:highlight>
                  <a:srgbClr val="FFFFFF"/>
                </a:highlight>
                <a:latin typeface="Arial"/>
                <a:ea typeface="Arial"/>
                <a:cs typeface="Arial"/>
                <a:sym typeface="Arial"/>
              </a:rPr>
              <a:t>“The </a:t>
            </a:r>
            <a:r>
              <a:rPr lang="de" sz="1600" dirty="0" err="1">
                <a:solidFill>
                  <a:srgbClr val="363F83"/>
                </a:solidFill>
                <a:highlight>
                  <a:srgbClr val="FFFFFF"/>
                </a:highlight>
                <a:latin typeface="Arial"/>
                <a:ea typeface="Arial"/>
                <a:cs typeface="Arial"/>
                <a:sym typeface="Arial"/>
              </a:rPr>
              <a:t>telephone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introduced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society</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to</a:t>
            </a:r>
            <a:r>
              <a:rPr lang="de" sz="1600" dirty="0">
                <a:solidFill>
                  <a:srgbClr val="363F83"/>
                </a:solidFill>
                <a:highlight>
                  <a:srgbClr val="FFFFFF"/>
                </a:highlight>
                <a:latin typeface="Arial"/>
                <a:ea typeface="Arial"/>
                <a:cs typeface="Arial"/>
                <a:sym typeface="Arial"/>
              </a:rPr>
              <a:t> a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slippery</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slope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where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we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would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soon</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be</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a:solidFill>
                  <a:srgbClr val="363F83"/>
                </a:solidFill>
                <a:highlight>
                  <a:srgbClr val="FFFFFF"/>
                </a:highlight>
                <a:latin typeface="Arial"/>
                <a:ea typeface="Arial"/>
                <a:cs typeface="Arial"/>
                <a:sym typeface="Arial"/>
              </a:rPr>
              <a:t>“</a:t>
            </a:r>
            <a:r>
              <a:rPr lang="de" sz="1600" dirty="0" err="1">
                <a:solidFill>
                  <a:srgbClr val="363F83"/>
                </a:solidFill>
                <a:highlight>
                  <a:srgbClr val="FFFFFF"/>
                </a:highlight>
                <a:latin typeface="Arial"/>
                <a:ea typeface="Arial"/>
                <a:cs typeface="Arial"/>
                <a:sym typeface="Arial"/>
              </a:rPr>
              <a:t>nothing</a:t>
            </a:r>
            <a:r>
              <a:rPr lang="de" sz="1600" dirty="0">
                <a:solidFill>
                  <a:srgbClr val="363F83"/>
                </a:solidFill>
                <a:highlight>
                  <a:srgbClr val="FFFFFF"/>
                </a:highlight>
                <a:latin typeface="Arial"/>
                <a:ea typeface="Arial"/>
                <a:cs typeface="Arial"/>
                <a:sym typeface="Arial"/>
              </a:rPr>
              <a:t> but transparent </a:t>
            </a:r>
            <a:r>
              <a:rPr lang="de" sz="1600" dirty="0" err="1">
                <a:solidFill>
                  <a:srgbClr val="363F83"/>
                </a:solidFill>
                <a:highlight>
                  <a:srgbClr val="FFFFFF"/>
                </a:highlight>
                <a:latin typeface="Arial"/>
                <a:ea typeface="Arial"/>
                <a:cs typeface="Arial"/>
                <a:sym typeface="Arial"/>
              </a:rPr>
              <a:t>heaps</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of</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jelly</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to</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each</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other</a:t>
            </a:r>
            <a:r>
              <a:rPr lang="de" sz="1600" dirty="0">
                <a:solidFill>
                  <a:srgbClr val="363F83"/>
                </a:solidFill>
                <a:highlight>
                  <a:srgbClr val="FFFFFF"/>
                </a:highlight>
                <a:latin typeface="Arial"/>
                <a:ea typeface="Arial"/>
                <a:cs typeface="Arial"/>
                <a:sym typeface="Arial"/>
              </a:rPr>
              <a:t>.” Other </a:t>
            </a:r>
            <a:r>
              <a:rPr lang="de" sz="1600" dirty="0" err="1">
                <a:solidFill>
                  <a:srgbClr val="363F83"/>
                </a:solidFill>
                <a:highlight>
                  <a:srgbClr val="FFFFFF"/>
                </a:highlight>
                <a:latin typeface="Arial"/>
                <a:ea typeface="Arial"/>
                <a:cs typeface="Arial"/>
                <a:sym typeface="Arial"/>
              </a:rPr>
              <a:t>attacks</a:t>
            </a:r>
            <a:r>
              <a:rPr lang="de" sz="1600" dirty="0">
                <a:solidFill>
                  <a:srgbClr val="363F83"/>
                </a:solidFill>
                <a:highlight>
                  <a:srgbClr val="FFFFFF"/>
                </a:highlight>
                <a:latin typeface="Arial"/>
                <a:ea typeface="Arial"/>
                <a:cs typeface="Arial"/>
                <a:sym typeface="Arial"/>
              </a:rPr>
              <a:t> on </a:t>
            </a:r>
            <a:r>
              <a:rPr lang="de" sz="1600" dirty="0" err="1">
                <a:solidFill>
                  <a:srgbClr val="363F83"/>
                </a:solidFill>
                <a:highlight>
                  <a:srgbClr val="FFFFFF"/>
                </a:highlight>
                <a:latin typeface="Arial"/>
                <a:ea typeface="Arial"/>
                <a:cs typeface="Arial"/>
                <a:sym typeface="Arial"/>
              </a:rPr>
              <a:t>the</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telephone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insisted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that</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it</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would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make</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society</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lazy</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and</a:t>
            </a:r>
            <a:r>
              <a:rPr lang="de" sz="1600" dirty="0">
                <a:solidFill>
                  <a:srgbClr val="363F83"/>
                </a:solidFill>
                <a:highlight>
                  <a:srgbClr val="FFFFFF"/>
                </a:highlight>
                <a:latin typeface="Arial"/>
                <a:ea typeface="Arial"/>
                <a:cs typeface="Arial"/>
                <a:sym typeface="Arial"/>
              </a:rPr>
              <a:t> anti-</a:t>
            </a:r>
            <a:r>
              <a:rPr lang="de" sz="1600" dirty="0" err="1">
                <a:solidFill>
                  <a:srgbClr val="363F83"/>
                </a:solidFill>
                <a:highlight>
                  <a:srgbClr val="FFFFFF"/>
                </a:highlight>
                <a:latin typeface="Arial"/>
                <a:ea typeface="Arial"/>
                <a:cs typeface="Arial"/>
                <a:sym typeface="Arial"/>
              </a:rPr>
              <a:t>social</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and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some</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even</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claimed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new</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technology</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would</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be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used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to</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communicate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with</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dead</a:t>
            </a:r>
            <a:r>
              <a:rPr lang="de" sz="1600" dirty="0">
                <a:solidFill>
                  <a:srgbClr val="363F83"/>
                </a:solidFill>
                <a:highlight>
                  <a:srgbClr val="FFFFFF"/>
                </a:highlight>
                <a:latin typeface="Arial"/>
                <a:ea typeface="Arial"/>
                <a:cs typeface="Arial"/>
                <a:sym typeface="Arial"/>
              </a:rPr>
              <a:t>.”</a:t>
            </a:r>
            <a:endParaRPr sz="1600" dirty="0">
              <a:solidFill>
                <a:srgbClr val="363F83"/>
              </a:solidFill>
              <a:latin typeface="Arial"/>
              <a:ea typeface="Arial"/>
              <a:cs typeface="Arial"/>
              <a:sym typeface="Arial"/>
            </a:endParaRPr>
          </a:p>
        </p:txBody>
      </p:sp>
      <p:sp>
        <p:nvSpPr>
          <p:cNvPr id="286" name="Google Shape;286;ge61cb64c61_0_3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6</a:t>
            </a:fld>
            <a:endParaRPr/>
          </a:p>
        </p:txBody>
      </p:sp>
      <p:pic>
        <p:nvPicPr>
          <p:cNvPr id="287" name="Google Shape;287;ge61cb64c61_0_38"/>
          <p:cNvPicPr preferRelativeResize="0"/>
          <p:nvPr/>
        </p:nvPicPr>
        <p:blipFill>
          <a:blip r:embed="rId3">
            <a:alphaModFix/>
          </a:blip>
          <a:stretch>
            <a:fillRect/>
          </a:stretch>
        </p:blipFill>
        <p:spPr>
          <a:xfrm>
            <a:off x="4038750" y="1130515"/>
            <a:ext cx="4548576" cy="3210059"/>
          </a:xfrm>
          <a:prstGeom prst="rect">
            <a:avLst/>
          </a:prstGeom>
          <a:noFill/>
          <a:ln>
            <a:noFill/>
          </a:ln>
        </p:spPr>
      </p:pic>
      <p:sp>
        <p:nvSpPr>
          <p:cNvPr id="288" name="Google Shape;288;ge61cb64c61_0_38"/>
          <p:cNvSpPr txBox="1"/>
          <p:nvPr/>
        </p:nvSpPr>
        <p:spPr>
          <a:xfrm>
            <a:off x="5129275" y="4362600"/>
            <a:ext cx="3769500" cy="338524"/>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a:solidFill>
                  <a:schemeClr val="dk1"/>
                </a:solidFill>
              </a:rPr>
              <a:t>Danielle, T., </a:t>
            </a:r>
            <a:r>
              <a:rPr lang="de" sz="500" dirty="0" err="1">
                <a:solidFill>
                  <a:schemeClr val="dk1"/>
                </a:solidFill>
              </a:rPr>
              <a:t>n.d</a:t>
            </a:r>
            <a:r>
              <a:rPr lang="de" sz="500" dirty="0">
                <a:solidFill>
                  <a:schemeClr val="dk1"/>
                </a:solidFill>
              </a:rPr>
              <a:t>. </a:t>
            </a:r>
            <a:r>
              <a:rPr lang="de" sz="500" i="1" dirty="0">
                <a:solidFill>
                  <a:schemeClr val="dk1"/>
                </a:solidFill>
              </a:rPr>
              <a:t>9 Times in </a:t>
            </a:r>
            <a:r>
              <a:rPr lang="de" sz="500" i="1" dirty="0" err="1">
                <a:solidFill>
                  <a:schemeClr val="dk1"/>
                </a:solidFill>
              </a:rPr>
              <a:t>History</a:t>
            </a:r>
            <a:r>
              <a:rPr lang="de" sz="500" i="1" dirty="0">
                <a:solidFill>
                  <a:schemeClr val="dk1"/>
                </a:solidFill>
              </a:rPr>
              <a:t> </a:t>
            </a:r>
            <a:r>
              <a:rPr lang="de" sz="500" i="1" dirty="0" err="1">
                <a:solidFill>
                  <a:schemeClr val="dk1"/>
                </a:solidFill>
              </a:rPr>
              <a:t>When</a:t>
            </a:r>
            <a:r>
              <a:rPr lang="de" sz="500" i="1" dirty="0">
                <a:solidFill>
                  <a:schemeClr val="dk1"/>
                </a:solidFill>
              </a:rPr>
              <a:t> </a:t>
            </a:r>
            <a:r>
              <a:rPr lang="de" sz="500" i="1" dirty="0" err="1">
                <a:solidFill>
                  <a:schemeClr val="dk1"/>
                </a:solidFill>
              </a:rPr>
              <a:t>Everyone</a:t>
            </a:r>
            <a:r>
              <a:rPr lang="de" sz="500" i="1" dirty="0">
                <a:solidFill>
                  <a:schemeClr val="dk1"/>
                </a:solidFill>
              </a:rPr>
              <a:t> </a:t>
            </a:r>
            <a:r>
              <a:rPr lang="de" sz="500" i="1" dirty="0" err="1">
                <a:solidFill>
                  <a:schemeClr val="dk1"/>
                </a:solidFill>
              </a:rPr>
              <a:t>Freaked</a:t>
            </a:r>
            <a:r>
              <a:rPr lang="de" sz="500" i="1" dirty="0">
                <a:solidFill>
                  <a:schemeClr val="dk1"/>
                </a:solidFill>
              </a:rPr>
              <a:t> Out </a:t>
            </a:r>
            <a:r>
              <a:rPr lang="de" sz="500" i="1" dirty="0" err="1">
                <a:solidFill>
                  <a:schemeClr val="dk1"/>
                </a:solidFill>
              </a:rPr>
              <a:t>About</a:t>
            </a:r>
            <a:r>
              <a:rPr lang="de" sz="500" i="1" dirty="0">
                <a:solidFill>
                  <a:schemeClr val="dk1"/>
                </a:solidFill>
              </a:rPr>
              <a:t> New Technology</a:t>
            </a:r>
            <a:r>
              <a:rPr lang="de" sz="500" dirty="0">
                <a:solidFill>
                  <a:schemeClr val="dk1"/>
                </a:solidFill>
              </a:rPr>
              <a:t>. [online] Ranker. </a:t>
            </a:r>
            <a:r>
              <a:rPr lang="de" sz="500" dirty="0" err="1">
                <a:solidFill>
                  <a:schemeClr val="dk1"/>
                </a:solidFill>
              </a:rPr>
              <a:t>Available</a:t>
            </a:r>
            <a:r>
              <a:rPr lang="de" sz="500" dirty="0">
                <a:solidFill>
                  <a:schemeClr val="dk1"/>
                </a:solidFill>
              </a:rPr>
              <a:t> at: </a:t>
            </a:r>
            <a:r>
              <a:rPr lang="de" sz="500" u="sng" dirty="0">
                <a:solidFill>
                  <a:schemeClr val="hlink"/>
                </a:solidFill>
                <a:hlinkClick r:id="rId4"/>
              </a:rPr>
              <a:t>https://www.ranker.com/list/historical-freak-outs-about-new-technology/taeyura</a:t>
            </a:r>
            <a:r>
              <a:rPr lang="de" sz="500" dirty="0">
                <a:solidFill>
                  <a:schemeClr val="dk1"/>
                </a:solidFill>
              </a:rPr>
              <a:t> [</a:t>
            </a:r>
            <a:r>
              <a:rPr lang="de" sz="500" dirty="0" err="1">
                <a:solidFill>
                  <a:schemeClr val="dk1"/>
                </a:solidFill>
              </a:rPr>
              <a:t>Accessed</a:t>
            </a:r>
            <a:r>
              <a:rPr lang="de" sz="500" dirty="0">
                <a:solidFill>
                  <a:schemeClr val="dk1"/>
                </a:solidFill>
              </a:rPr>
              <a:t> 4 September 2021].</a:t>
            </a:r>
            <a:endParaRPr sz="500" dirty="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e61cb64c61_0_44"/>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“Telegraph” - 1800s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When</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telegraph</a:t>
            </a:r>
            <a:r>
              <a:rPr lang="de" sz="1600" dirty="0">
                <a:solidFill>
                  <a:srgbClr val="363F83"/>
                </a:solidFill>
                <a:highlight>
                  <a:srgbClr val="FFFFFF"/>
                </a:highlight>
                <a:latin typeface="Arial"/>
                <a:ea typeface="Arial"/>
                <a:cs typeface="Arial"/>
                <a:sym typeface="Arial"/>
              </a:rPr>
              <a:t> was </a:t>
            </a:r>
            <a:r>
              <a:rPr lang="de" sz="1600" dirty="0" err="1">
                <a:solidFill>
                  <a:srgbClr val="363F83"/>
                </a:solidFill>
                <a:highlight>
                  <a:srgbClr val="FFFFFF"/>
                </a:highlight>
                <a:latin typeface="Arial"/>
                <a:ea typeface="Arial"/>
                <a:cs typeface="Arial"/>
                <a:sym typeface="Arial"/>
              </a:rPr>
              <a:t>first</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introduced</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critics</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insisted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new</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technology</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would</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ruin</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poetry</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of</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the</a:t>
            </a:r>
            <a:r>
              <a:rPr lang="de" sz="1600" dirty="0">
                <a:solidFill>
                  <a:srgbClr val="363F83"/>
                </a:solidFill>
                <a:highlight>
                  <a:srgbClr val="FFFFFF"/>
                </a:highlight>
                <a:latin typeface="Arial"/>
                <a:ea typeface="Arial"/>
                <a:cs typeface="Arial"/>
                <a:sym typeface="Arial"/>
              </a:rPr>
              <a:t> English </a:t>
            </a:r>
            <a:r>
              <a:rPr lang="de" sz="1600" dirty="0" err="1">
                <a:solidFill>
                  <a:srgbClr val="363F83"/>
                </a:solidFill>
                <a:highlight>
                  <a:srgbClr val="FFFFFF"/>
                </a:highlight>
                <a:latin typeface="Arial"/>
                <a:ea typeface="Arial"/>
                <a:cs typeface="Arial"/>
                <a:sym typeface="Arial"/>
              </a:rPr>
              <a:t>language</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a:solidFill>
                  <a:srgbClr val="363F83"/>
                </a:solidFill>
                <a:highlight>
                  <a:srgbClr val="FFFFFF"/>
                </a:highlight>
                <a:latin typeface="Arial"/>
                <a:ea typeface="Arial"/>
                <a:cs typeface="Arial"/>
                <a:sym typeface="Arial"/>
              </a:rPr>
              <a:t>The </a:t>
            </a:r>
            <a:r>
              <a:rPr lang="de" sz="1600" dirty="0" err="1">
                <a:solidFill>
                  <a:srgbClr val="363F83"/>
                </a:solidFill>
                <a:highlight>
                  <a:srgbClr val="FFFFFF"/>
                </a:highlight>
                <a:latin typeface="Arial"/>
                <a:ea typeface="Arial"/>
                <a:cs typeface="Arial"/>
                <a:sym typeface="Arial"/>
              </a:rPr>
              <a:t>widespread</a:t>
            </a:r>
            <a:r>
              <a:rPr lang="de" sz="1600" dirty="0">
                <a:solidFill>
                  <a:srgbClr val="363F83"/>
                </a:solidFill>
                <a:highlight>
                  <a:srgbClr val="FFFFFF"/>
                </a:highlight>
                <a:latin typeface="Arial"/>
                <a:ea typeface="Arial"/>
                <a:cs typeface="Arial"/>
                <a:sym typeface="Arial"/>
              </a:rPr>
              <a:t> belief was </a:t>
            </a:r>
            <a:r>
              <a:rPr lang="de" sz="1600" dirty="0" err="1">
                <a:solidFill>
                  <a:srgbClr val="363F83"/>
                </a:solidFill>
                <a:highlight>
                  <a:srgbClr val="FFFFFF"/>
                </a:highlight>
                <a:latin typeface="Arial"/>
                <a:ea typeface="Arial"/>
                <a:cs typeface="Arial"/>
                <a:sym typeface="Arial"/>
              </a:rPr>
              <a:t>that</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by</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encouraging</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people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to</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communicate</a:t>
            </a:r>
            <a:r>
              <a:rPr lang="de" sz="1600" dirty="0">
                <a:solidFill>
                  <a:srgbClr val="363F83"/>
                </a:solidFill>
                <a:highlight>
                  <a:srgbClr val="FFFFFF"/>
                </a:highlight>
                <a:latin typeface="Arial"/>
                <a:ea typeface="Arial"/>
                <a:cs typeface="Arial"/>
                <a:sym typeface="Arial"/>
              </a:rPr>
              <a:t> in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short</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incomplete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sentences</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telegraph</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would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eventually</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train</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people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to</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always</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speak</a:t>
            </a:r>
            <a:r>
              <a:rPr lang="de" sz="1600" dirty="0">
                <a:solidFill>
                  <a:srgbClr val="363F83"/>
                </a:solidFill>
                <a:highlight>
                  <a:srgbClr val="FFFFFF"/>
                </a:highlight>
                <a:latin typeface="Arial"/>
                <a:ea typeface="Arial"/>
                <a:cs typeface="Arial"/>
                <a:sym typeface="Arial"/>
              </a:rPr>
              <a:t> in </a:t>
            </a:r>
            <a:r>
              <a:rPr lang="de" sz="1600" dirty="0" err="1">
                <a:solidFill>
                  <a:srgbClr val="363F83"/>
                </a:solidFill>
                <a:highlight>
                  <a:srgbClr val="FFFFFF"/>
                </a:highlight>
                <a:latin typeface="Arial"/>
                <a:ea typeface="Arial"/>
                <a:cs typeface="Arial"/>
                <a:sym typeface="Arial"/>
              </a:rPr>
              <a:t>sporadic</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choppy</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thoughts</a:t>
            </a:r>
            <a:r>
              <a:rPr lang="de" sz="1600" dirty="0">
                <a:solidFill>
                  <a:srgbClr val="363F83"/>
                </a:solidFill>
                <a:highlight>
                  <a:srgbClr val="FFFFFF"/>
                </a:highlight>
                <a:latin typeface="Arial"/>
                <a:ea typeface="Arial"/>
                <a:cs typeface="Arial"/>
                <a:sym typeface="Arial"/>
              </a:rPr>
              <a:t>. </a:t>
            </a:r>
            <a:r>
              <a:rPr lang="de" sz="1600" dirty="0">
                <a:solidFill>
                  <a:srgbClr val="363F83"/>
                </a:solidFill>
                <a:latin typeface="Arial"/>
                <a:ea typeface="Arial"/>
                <a:cs typeface="Arial"/>
                <a:sym typeface="Arial"/>
              </a:rPr>
              <a:t> </a:t>
            </a:r>
            <a:endParaRPr sz="1600" dirty="0">
              <a:solidFill>
                <a:srgbClr val="363F83"/>
              </a:solidFill>
              <a:latin typeface="Arial"/>
              <a:ea typeface="Arial"/>
              <a:cs typeface="Arial"/>
              <a:sym typeface="Arial"/>
            </a:endParaRPr>
          </a:p>
        </p:txBody>
      </p:sp>
      <p:sp>
        <p:nvSpPr>
          <p:cNvPr id="294" name="Google Shape;294;ge61cb64c61_0_4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7</a:t>
            </a:fld>
            <a:endParaRPr/>
          </a:p>
        </p:txBody>
      </p:sp>
      <p:pic>
        <p:nvPicPr>
          <p:cNvPr id="295" name="Google Shape;295;ge61cb64c61_0_44"/>
          <p:cNvPicPr preferRelativeResize="0"/>
          <p:nvPr/>
        </p:nvPicPr>
        <p:blipFill>
          <a:blip r:embed="rId3">
            <a:alphaModFix/>
          </a:blip>
          <a:stretch>
            <a:fillRect/>
          </a:stretch>
        </p:blipFill>
        <p:spPr>
          <a:xfrm>
            <a:off x="4114950" y="1660601"/>
            <a:ext cx="4548577" cy="2149899"/>
          </a:xfrm>
          <a:prstGeom prst="rect">
            <a:avLst/>
          </a:prstGeom>
          <a:noFill/>
          <a:ln>
            <a:noFill/>
          </a:ln>
        </p:spPr>
      </p:pic>
      <p:sp>
        <p:nvSpPr>
          <p:cNvPr id="296" name="Google Shape;296;ge61cb64c61_0_44"/>
          <p:cNvSpPr txBox="1"/>
          <p:nvPr/>
        </p:nvSpPr>
        <p:spPr>
          <a:xfrm>
            <a:off x="5129275" y="4362600"/>
            <a:ext cx="3769500" cy="338524"/>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a:solidFill>
                  <a:schemeClr val="dk1"/>
                </a:solidFill>
              </a:rPr>
              <a:t>Danielle, T., </a:t>
            </a:r>
            <a:r>
              <a:rPr lang="de" sz="500" dirty="0" err="1">
                <a:solidFill>
                  <a:schemeClr val="dk1"/>
                </a:solidFill>
              </a:rPr>
              <a:t>n.d</a:t>
            </a:r>
            <a:r>
              <a:rPr lang="de" sz="500" dirty="0">
                <a:solidFill>
                  <a:schemeClr val="dk1"/>
                </a:solidFill>
              </a:rPr>
              <a:t>. </a:t>
            </a:r>
            <a:r>
              <a:rPr lang="de" sz="500" i="1" dirty="0">
                <a:solidFill>
                  <a:schemeClr val="dk1"/>
                </a:solidFill>
              </a:rPr>
              <a:t>9 Times in </a:t>
            </a:r>
            <a:r>
              <a:rPr lang="de" sz="500" i="1" dirty="0" err="1">
                <a:solidFill>
                  <a:schemeClr val="dk1"/>
                </a:solidFill>
              </a:rPr>
              <a:t>History</a:t>
            </a:r>
            <a:r>
              <a:rPr lang="de" sz="500" i="1" dirty="0">
                <a:solidFill>
                  <a:schemeClr val="dk1"/>
                </a:solidFill>
              </a:rPr>
              <a:t> </a:t>
            </a:r>
            <a:r>
              <a:rPr lang="de" sz="500" i="1" dirty="0" err="1">
                <a:solidFill>
                  <a:schemeClr val="dk1"/>
                </a:solidFill>
              </a:rPr>
              <a:t>When</a:t>
            </a:r>
            <a:r>
              <a:rPr lang="de" sz="500" i="1" dirty="0">
                <a:solidFill>
                  <a:schemeClr val="dk1"/>
                </a:solidFill>
              </a:rPr>
              <a:t> </a:t>
            </a:r>
            <a:r>
              <a:rPr lang="de" sz="500" i="1" dirty="0" err="1">
                <a:solidFill>
                  <a:schemeClr val="dk1"/>
                </a:solidFill>
              </a:rPr>
              <a:t>Everyone</a:t>
            </a:r>
            <a:r>
              <a:rPr lang="de" sz="500" i="1" dirty="0">
                <a:solidFill>
                  <a:schemeClr val="dk1"/>
                </a:solidFill>
              </a:rPr>
              <a:t> </a:t>
            </a:r>
            <a:r>
              <a:rPr lang="de" sz="500" i="1" dirty="0" err="1">
                <a:solidFill>
                  <a:schemeClr val="dk1"/>
                </a:solidFill>
              </a:rPr>
              <a:t>Freaked</a:t>
            </a:r>
            <a:r>
              <a:rPr lang="de" sz="500" i="1" dirty="0">
                <a:solidFill>
                  <a:schemeClr val="dk1"/>
                </a:solidFill>
              </a:rPr>
              <a:t> Out </a:t>
            </a:r>
            <a:r>
              <a:rPr lang="de" sz="500" i="1" dirty="0" err="1">
                <a:solidFill>
                  <a:schemeClr val="dk1"/>
                </a:solidFill>
              </a:rPr>
              <a:t>About</a:t>
            </a:r>
            <a:r>
              <a:rPr lang="de" sz="500" i="1" dirty="0">
                <a:solidFill>
                  <a:schemeClr val="dk1"/>
                </a:solidFill>
              </a:rPr>
              <a:t> New Technology</a:t>
            </a:r>
            <a:r>
              <a:rPr lang="de" sz="500" dirty="0">
                <a:solidFill>
                  <a:schemeClr val="dk1"/>
                </a:solidFill>
              </a:rPr>
              <a:t>. [online] Ranker. </a:t>
            </a:r>
            <a:r>
              <a:rPr lang="de" sz="500" dirty="0" err="1">
                <a:solidFill>
                  <a:schemeClr val="dk1"/>
                </a:solidFill>
              </a:rPr>
              <a:t>Available</a:t>
            </a:r>
            <a:r>
              <a:rPr lang="de" sz="500" dirty="0">
                <a:solidFill>
                  <a:schemeClr val="dk1"/>
                </a:solidFill>
              </a:rPr>
              <a:t> at: </a:t>
            </a:r>
            <a:r>
              <a:rPr lang="de" sz="500" u="sng" dirty="0">
                <a:solidFill>
                  <a:schemeClr val="hlink"/>
                </a:solidFill>
                <a:hlinkClick r:id="rId4"/>
              </a:rPr>
              <a:t>https://www.ranker.com/list/historical-freak-outs-about-new-technology/taeyura</a:t>
            </a:r>
            <a:r>
              <a:rPr lang="de" sz="500" dirty="0">
                <a:solidFill>
                  <a:schemeClr val="dk1"/>
                </a:solidFill>
              </a:rPr>
              <a:t> [</a:t>
            </a:r>
            <a:r>
              <a:rPr lang="de" sz="500" dirty="0" err="1">
                <a:solidFill>
                  <a:schemeClr val="dk1"/>
                </a:solidFill>
              </a:rPr>
              <a:t>Accessed</a:t>
            </a:r>
            <a:r>
              <a:rPr lang="de" sz="500" dirty="0">
                <a:solidFill>
                  <a:schemeClr val="dk1"/>
                </a:solidFill>
              </a:rPr>
              <a:t> 4 September 2021].</a:t>
            </a:r>
            <a:endParaRPr sz="500" dirty="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e61cb64c61_0_50"/>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“Radio” - 1940</a:t>
            </a:r>
            <a:endParaRPr/>
          </a:p>
          <a:p>
            <a:pPr marL="0" lvl="0" indent="0" algn="l" rtl="0">
              <a:spcBef>
                <a:spcPts val="0"/>
              </a:spcBef>
              <a:spcAft>
                <a:spcPts val="0"/>
              </a:spcAft>
              <a:buNone/>
            </a:pPr>
            <a:endParaRPr sz="1600"/>
          </a:p>
          <a:p>
            <a:pPr marL="0" lvl="0" indent="0" algn="l" rtl="0">
              <a:spcBef>
                <a:spcPts val="0"/>
              </a:spcBef>
              <a:spcAft>
                <a:spcPts val="0"/>
              </a:spcAft>
              <a:buNone/>
            </a:pPr>
            <a:r>
              <a:rPr lang="de" sz="1600">
                <a:solidFill>
                  <a:srgbClr val="363F83"/>
                </a:solidFill>
                <a:highlight>
                  <a:srgbClr val="FFFFFF"/>
                </a:highlight>
                <a:latin typeface="Arial"/>
                <a:ea typeface="Arial"/>
                <a:cs typeface="Arial"/>
                <a:sym typeface="Arial"/>
              </a:rPr>
              <a:t>“Marconi asked himself if he had </a:t>
            </a:r>
            <a:endParaRPr sz="16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a:solidFill>
                  <a:srgbClr val="363F83"/>
                </a:solidFill>
                <a:highlight>
                  <a:srgbClr val="FFFFFF"/>
                </a:highlight>
                <a:latin typeface="Arial"/>
                <a:ea typeface="Arial"/>
                <a:cs typeface="Arial"/>
                <a:sym typeface="Arial"/>
              </a:rPr>
              <a:t>“done the world good” or just </a:t>
            </a:r>
            <a:endParaRPr sz="16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a:solidFill>
                  <a:srgbClr val="363F83"/>
                </a:solidFill>
                <a:highlight>
                  <a:srgbClr val="FFFFFF"/>
                </a:highlight>
                <a:latin typeface="Arial"/>
                <a:ea typeface="Arial"/>
                <a:cs typeface="Arial"/>
                <a:sym typeface="Arial"/>
              </a:rPr>
              <a:t>“added a menace?” Marconi explained </a:t>
            </a:r>
            <a:endParaRPr sz="16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a:solidFill>
                  <a:srgbClr val="363F83"/>
                </a:solidFill>
                <a:highlight>
                  <a:srgbClr val="FFFFFF"/>
                </a:highlight>
                <a:latin typeface="Arial"/>
                <a:ea typeface="Arial"/>
                <a:cs typeface="Arial"/>
                <a:sym typeface="Arial"/>
              </a:rPr>
              <a:t>that he only intended for his invention to </a:t>
            </a:r>
            <a:endParaRPr sz="16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a:solidFill>
                  <a:srgbClr val="363F83"/>
                </a:solidFill>
                <a:highlight>
                  <a:srgbClr val="FFFFFF"/>
                </a:highlight>
                <a:latin typeface="Arial"/>
                <a:ea typeface="Arial"/>
                <a:cs typeface="Arial"/>
                <a:sym typeface="Arial"/>
              </a:rPr>
              <a:t>improve communication between ships </a:t>
            </a:r>
            <a:endParaRPr sz="16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a:solidFill>
                  <a:srgbClr val="363F83"/>
                </a:solidFill>
                <a:highlight>
                  <a:srgbClr val="FFFFFF"/>
                </a:highlight>
                <a:latin typeface="Arial"/>
                <a:ea typeface="Arial"/>
                <a:cs typeface="Arial"/>
                <a:sym typeface="Arial"/>
              </a:rPr>
              <a:t>at sea. Even he never saw the true </a:t>
            </a:r>
            <a:endParaRPr sz="16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a:solidFill>
                  <a:srgbClr val="363F83"/>
                </a:solidFill>
                <a:highlight>
                  <a:srgbClr val="FFFFFF"/>
                </a:highlight>
                <a:latin typeface="Arial"/>
                <a:ea typeface="Arial"/>
                <a:cs typeface="Arial"/>
                <a:sym typeface="Arial"/>
              </a:rPr>
              <a:t>potential the radio introduced in terms </a:t>
            </a:r>
            <a:endParaRPr sz="16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a:solidFill>
                  <a:srgbClr val="363F83"/>
                </a:solidFill>
                <a:highlight>
                  <a:srgbClr val="FFFFFF"/>
                </a:highlight>
                <a:latin typeface="Arial"/>
                <a:ea typeface="Arial"/>
                <a:cs typeface="Arial"/>
                <a:sym typeface="Arial"/>
              </a:rPr>
              <a:t>of broadcasting content across an entire </a:t>
            </a:r>
            <a:endParaRPr sz="16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a:solidFill>
                  <a:srgbClr val="363F83"/>
                </a:solidFill>
                <a:highlight>
                  <a:srgbClr val="FFFFFF"/>
                </a:highlight>
                <a:latin typeface="Arial"/>
                <a:ea typeface="Arial"/>
                <a:cs typeface="Arial"/>
                <a:sym typeface="Arial"/>
              </a:rPr>
              <a:t>region.”</a:t>
            </a:r>
            <a:endParaRPr sz="1600">
              <a:solidFill>
                <a:srgbClr val="363F83"/>
              </a:solidFill>
              <a:latin typeface="Arial"/>
              <a:ea typeface="Arial"/>
              <a:cs typeface="Arial"/>
              <a:sym typeface="Arial"/>
            </a:endParaRPr>
          </a:p>
          <a:p>
            <a:pPr marL="0" lvl="0" indent="0" algn="l" rtl="0">
              <a:spcBef>
                <a:spcPts val="0"/>
              </a:spcBef>
              <a:spcAft>
                <a:spcPts val="0"/>
              </a:spcAft>
              <a:buNone/>
            </a:pPr>
            <a:endParaRPr sz="1600">
              <a:solidFill>
                <a:srgbClr val="363F83"/>
              </a:solidFill>
              <a:latin typeface="Arial"/>
              <a:ea typeface="Arial"/>
              <a:cs typeface="Arial"/>
              <a:sym typeface="Arial"/>
            </a:endParaRPr>
          </a:p>
          <a:p>
            <a:pPr marL="0" lvl="0" indent="0" algn="l" rtl="0">
              <a:spcBef>
                <a:spcPts val="0"/>
              </a:spcBef>
              <a:spcAft>
                <a:spcPts val="0"/>
              </a:spcAft>
              <a:buNone/>
            </a:pPr>
            <a:endParaRPr sz="1600">
              <a:solidFill>
                <a:srgbClr val="363F83"/>
              </a:solidFill>
              <a:latin typeface="Arial"/>
              <a:ea typeface="Arial"/>
              <a:cs typeface="Arial"/>
              <a:sym typeface="Arial"/>
            </a:endParaRPr>
          </a:p>
        </p:txBody>
      </p:sp>
      <p:sp>
        <p:nvSpPr>
          <p:cNvPr id="302" name="Google Shape;302;ge61cb64c61_0_5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8</a:t>
            </a:fld>
            <a:endParaRPr/>
          </a:p>
        </p:txBody>
      </p:sp>
      <p:pic>
        <p:nvPicPr>
          <p:cNvPr id="303" name="Google Shape;303;ge61cb64c61_0_50"/>
          <p:cNvPicPr preferRelativeResize="0"/>
          <p:nvPr/>
        </p:nvPicPr>
        <p:blipFill>
          <a:blip r:embed="rId3">
            <a:alphaModFix/>
          </a:blip>
          <a:stretch>
            <a:fillRect/>
          </a:stretch>
        </p:blipFill>
        <p:spPr>
          <a:xfrm>
            <a:off x="4038751" y="1218168"/>
            <a:ext cx="4548576" cy="3034756"/>
          </a:xfrm>
          <a:prstGeom prst="rect">
            <a:avLst/>
          </a:prstGeom>
          <a:noFill/>
          <a:ln>
            <a:noFill/>
          </a:ln>
        </p:spPr>
      </p:pic>
      <p:sp>
        <p:nvSpPr>
          <p:cNvPr id="304" name="Google Shape;304;ge61cb64c61_0_50"/>
          <p:cNvSpPr txBox="1"/>
          <p:nvPr/>
        </p:nvSpPr>
        <p:spPr>
          <a:xfrm>
            <a:off x="5129275" y="4362600"/>
            <a:ext cx="3769500" cy="338524"/>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a:solidFill>
                  <a:schemeClr val="dk1"/>
                </a:solidFill>
              </a:rPr>
              <a:t>Danielle, T., </a:t>
            </a:r>
            <a:r>
              <a:rPr lang="de" sz="500" dirty="0" err="1">
                <a:solidFill>
                  <a:schemeClr val="dk1"/>
                </a:solidFill>
              </a:rPr>
              <a:t>n.d</a:t>
            </a:r>
            <a:r>
              <a:rPr lang="de" sz="500" dirty="0">
                <a:solidFill>
                  <a:schemeClr val="dk1"/>
                </a:solidFill>
              </a:rPr>
              <a:t>. </a:t>
            </a:r>
            <a:r>
              <a:rPr lang="de" sz="500" i="1" dirty="0">
                <a:solidFill>
                  <a:schemeClr val="dk1"/>
                </a:solidFill>
              </a:rPr>
              <a:t>9 Times in </a:t>
            </a:r>
            <a:r>
              <a:rPr lang="de" sz="500" i="1" dirty="0" err="1">
                <a:solidFill>
                  <a:schemeClr val="dk1"/>
                </a:solidFill>
              </a:rPr>
              <a:t>History</a:t>
            </a:r>
            <a:r>
              <a:rPr lang="de" sz="500" i="1" dirty="0">
                <a:solidFill>
                  <a:schemeClr val="dk1"/>
                </a:solidFill>
              </a:rPr>
              <a:t> </a:t>
            </a:r>
            <a:r>
              <a:rPr lang="de" sz="500" i="1" dirty="0" err="1">
                <a:solidFill>
                  <a:schemeClr val="dk1"/>
                </a:solidFill>
              </a:rPr>
              <a:t>When</a:t>
            </a:r>
            <a:r>
              <a:rPr lang="de" sz="500" i="1" dirty="0">
                <a:solidFill>
                  <a:schemeClr val="dk1"/>
                </a:solidFill>
              </a:rPr>
              <a:t> </a:t>
            </a:r>
            <a:r>
              <a:rPr lang="de" sz="500" i="1" dirty="0" err="1">
                <a:solidFill>
                  <a:schemeClr val="dk1"/>
                </a:solidFill>
              </a:rPr>
              <a:t>Everyone</a:t>
            </a:r>
            <a:r>
              <a:rPr lang="de" sz="500" i="1" dirty="0">
                <a:solidFill>
                  <a:schemeClr val="dk1"/>
                </a:solidFill>
              </a:rPr>
              <a:t> </a:t>
            </a:r>
            <a:r>
              <a:rPr lang="de" sz="500" i="1" dirty="0" err="1">
                <a:solidFill>
                  <a:schemeClr val="dk1"/>
                </a:solidFill>
              </a:rPr>
              <a:t>Freaked</a:t>
            </a:r>
            <a:r>
              <a:rPr lang="de" sz="500" i="1" dirty="0">
                <a:solidFill>
                  <a:schemeClr val="dk1"/>
                </a:solidFill>
              </a:rPr>
              <a:t> Out </a:t>
            </a:r>
            <a:r>
              <a:rPr lang="de" sz="500" i="1" dirty="0" err="1">
                <a:solidFill>
                  <a:schemeClr val="dk1"/>
                </a:solidFill>
              </a:rPr>
              <a:t>About</a:t>
            </a:r>
            <a:r>
              <a:rPr lang="de" sz="500" i="1" dirty="0">
                <a:solidFill>
                  <a:schemeClr val="dk1"/>
                </a:solidFill>
              </a:rPr>
              <a:t> New Technology</a:t>
            </a:r>
            <a:r>
              <a:rPr lang="de" sz="500" dirty="0">
                <a:solidFill>
                  <a:schemeClr val="dk1"/>
                </a:solidFill>
              </a:rPr>
              <a:t>. [online] Ranker. </a:t>
            </a:r>
            <a:r>
              <a:rPr lang="de" sz="500" dirty="0" err="1">
                <a:solidFill>
                  <a:schemeClr val="dk1"/>
                </a:solidFill>
              </a:rPr>
              <a:t>Available</a:t>
            </a:r>
            <a:r>
              <a:rPr lang="de" sz="500" dirty="0">
                <a:solidFill>
                  <a:schemeClr val="dk1"/>
                </a:solidFill>
              </a:rPr>
              <a:t> at: </a:t>
            </a:r>
            <a:r>
              <a:rPr lang="de" sz="500" u="sng" dirty="0">
                <a:solidFill>
                  <a:schemeClr val="hlink"/>
                </a:solidFill>
                <a:hlinkClick r:id="rId4"/>
              </a:rPr>
              <a:t>https://www.ranker.com/list/historical-freak-outs-about-new-technology/taeyura</a:t>
            </a:r>
            <a:r>
              <a:rPr lang="de" sz="500" dirty="0">
                <a:solidFill>
                  <a:schemeClr val="dk1"/>
                </a:solidFill>
              </a:rPr>
              <a:t> [</a:t>
            </a:r>
            <a:r>
              <a:rPr lang="de" sz="500" dirty="0" err="1">
                <a:solidFill>
                  <a:schemeClr val="dk1"/>
                </a:solidFill>
              </a:rPr>
              <a:t>Accessed</a:t>
            </a:r>
            <a:r>
              <a:rPr lang="de" sz="500" dirty="0">
                <a:solidFill>
                  <a:schemeClr val="dk1"/>
                </a:solidFill>
              </a:rPr>
              <a:t> 4 September 2021].</a:t>
            </a:r>
            <a:endParaRPr sz="500" dirty="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ec40f742c1_0_8"/>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“Television” - 1927</a:t>
            </a:r>
            <a:endParaRPr dirty="0"/>
          </a:p>
          <a:p>
            <a:pPr marL="0" lvl="0" indent="0" algn="l" rtl="0">
              <a:spcBef>
                <a:spcPts val="0"/>
              </a:spcBef>
              <a:spcAft>
                <a:spcPts val="0"/>
              </a:spcAft>
              <a:buNone/>
            </a:pPr>
            <a:endParaRPr sz="1600" dirty="0">
              <a:solidFill>
                <a:srgbClr val="363F83"/>
              </a:solidFill>
              <a:latin typeface="Arial"/>
              <a:ea typeface="Arial"/>
              <a:cs typeface="Arial"/>
              <a:sym typeface="Arial"/>
            </a:endParaRPr>
          </a:p>
          <a:p>
            <a:pPr marL="0" lvl="0" indent="0" algn="l" rtl="0">
              <a:spcBef>
                <a:spcPts val="0"/>
              </a:spcBef>
              <a:spcAft>
                <a:spcPts val="0"/>
              </a:spcAft>
              <a:buNone/>
            </a:pPr>
            <a:r>
              <a:rPr lang="de" sz="1600" dirty="0">
                <a:solidFill>
                  <a:srgbClr val="363F83"/>
                </a:solidFill>
                <a:highlight>
                  <a:srgbClr val="FFFFFF"/>
                </a:highlight>
                <a:latin typeface="Arial"/>
                <a:ea typeface="Arial"/>
                <a:cs typeface="Arial"/>
                <a:sym typeface="Arial"/>
              </a:rPr>
              <a:t>“</a:t>
            </a:r>
            <a:r>
              <a:rPr lang="de" sz="1600" dirty="0" err="1">
                <a:solidFill>
                  <a:srgbClr val="363F83"/>
                </a:solidFill>
                <a:highlight>
                  <a:srgbClr val="FFFFFF"/>
                </a:highlight>
                <a:latin typeface="Arial"/>
                <a:ea typeface="Arial"/>
                <a:cs typeface="Arial"/>
                <a:sym typeface="Arial"/>
              </a:rPr>
              <a:t>Everything</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people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feared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about</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radio</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a:solidFill>
                  <a:srgbClr val="363F83"/>
                </a:solidFill>
                <a:highlight>
                  <a:srgbClr val="FFFFFF"/>
                </a:highlight>
                <a:latin typeface="Arial"/>
                <a:ea typeface="Arial"/>
                <a:cs typeface="Arial"/>
                <a:sym typeface="Arial"/>
              </a:rPr>
              <a:t>was </a:t>
            </a:r>
            <a:r>
              <a:rPr lang="de" sz="1600" dirty="0" err="1">
                <a:solidFill>
                  <a:srgbClr val="363F83"/>
                </a:solidFill>
                <a:highlight>
                  <a:srgbClr val="FFFFFF"/>
                </a:highlight>
                <a:latin typeface="Arial"/>
                <a:ea typeface="Arial"/>
                <a:cs typeface="Arial"/>
                <a:sym typeface="Arial"/>
              </a:rPr>
              <a:t>amplified</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with</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introduction</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of</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the</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television</a:t>
            </a:r>
            <a:r>
              <a:rPr lang="de" sz="1600" dirty="0">
                <a:solidFill>
                  <a:srgbClr val="363F83"/>
                </a:solidFill>
                <a:highlight>
                  <a:srgbClr val="FFFFFF"/>
                </a:highlight>
                <a:latin typeface="Arial"/>
                <a:ea typeface="Arial"/>
                <a:cs typeface="Arial"/>
                <a:sym typeface="Arial"/>
              </a:rPr>
              <a:t> in 1927. </a:t>
            </a:r>
            <a:r>
              <a:rPr lang="de" sz="1600" dirty="0" err="1">
                <a:solidFill>
                  <a:srgbClr val="363F83"/>
                </a:solidFill>
                <a:highlight>
                  <a:srgbClr val="FFFFFF"/>
                </a:highlight>
                <a:latin typeface="Arial"/>
                <a:ea typeface="Arial"/>
                <a:cs typeface="Arial"/>
                <a:sym typeface="Arial"/>
              </a:rPr>
              <a:t>There</a:t>
            </a:r>
            <a:r>
              <a:rPr lang="de" sz="1600" dirty="0">
                <a:solidFill>
                  <a:srgbClr val="363F83"/>
                </a:solidFill>
                <a:highlight>
                  <a:srgbClr val="FFFFFF"/>
                </a:highlight>
                <a:latin typeface="Arial"/>
                <a:ea typeface="Arial"/>
                <a:cs typeface="Arial"/>
                <a:sym typeface="Arial"/>
              </a:rPr>
              <a:t> was a </a:t>
            </a:r>
            <a:r>
              <a:rPr lang="de" sz="1600" dirty="0" err="1">
                <a:solidFill>
                  <a:srgbClr val="363F83"/>
                </a:solidFill>
                <a:highlight>
                  <a:srgbClr val="FFFFFF"/>
                </a:highlight>
                <a:latin typeface="Arial"/>
                <a:ea typeface="Arial"/>
                <a:cs typeface="Arial"/>
                <a:sym typeface="Arial"/>
              </a:rPr>
              <a:t>fear</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that</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radio</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would</a:t>
            </a:r>
            <a:r>
              <a:rPr lang="de" sz="1600" dirty="0">
                <a:solidFill>
                  <a:srgbClr val="363F83"/>
                </a:solidFill>
                <a:highlight>
                  <a:srgbClr val="FFFFFF"/>
                </a:highlight>
                <a:latin typeface="Arial"/>
                <a:ea typeface="Arial"/>
                <a:cs typeface="Arial"/>
                <a:sym typeface="Arial"/>
              </a:rPr>
              <a:t> turn </a:t>
            </a:r>
            <a:r>
              <a:rPr lang="de" sz="1600" dirty="0" err="1">
                <a:solidFill>
                  <a:srgbClr val="363F83"/>
                </a:solidFill>
                <a:highlight>
                  <a:srgbClr val="FFFFFF"/>
                </a:highlight>
                <a:latin typeface="Arial"/>
                <a:ea typeface="Arial"/>
                <a:cs typeface="Arial"/>
                <a:sym typeface="Arial"/>
              </a:rPr>
              <a:t>people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away</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from</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reading</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or</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having</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intimate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conversations</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with</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one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another</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the</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television</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received</a:t>
            </a:r>
            <a:r>
              <a:rPr lang="de" sz="1600" dirty="0">
                <a:solidFill>
                  <a:srgbClr val="363F83"/>
                </a:solidFill>
                <a:highlight>
                  <a:srgbClr val="FFFFFF"/>
                </a:highlight>
                <a:latin typeface="Arial"/>
                <a:ea typeface="Arial"/>
                <a:cs typeface="Arial"/>
                <a:sym typeface="Arial"/>
              </a:rPr>
              <a:t> </a:t>
            </a:r>
            <a:endParaRPr sz="16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600" dirty="0" err="1">
                <a:solidFill>
                  <a:srgbClr val="363F83"/>
                </a:solidFill>
                <a:highlight>
                  <a:srgbClr val="FFFFFF"/>
                </a:highlight>
                <a:latin typeface="Arial"/>
                <a:ea typeface="Arial"/>
                <a:cs typeface="Arial"/>
                <a:sym typeface="Arial"/>
              </a:rPr>
              <a:t>that</a:t>
            </a:r>
            <a:r>
              <a:rPr lang="de" sz="1600" dirty="0">
                <a:solidFill>
                  <a:srgbClr val="363F83"/>
                </a:solidFill>
                <a:highlight>
                  <a:srgbClr val="FFFFFF"/>
                </a:highlight>
                <a:latin typeface="Arial"/>
                <a:ea typeface="Arial"/>
                <a:cs typeface="Arial"/>
                <a:sym typeface="Arial"/>
              </a:rPr>
              <a:t> </a:t>
            </a:r>
            <a:r>
              <a:rPr lang="de" sz="1600" dirty="0" err="1">
                <a:solidFill>
                  <a:srgbClr val="363F83"/>
                </a:solidFill>
                <a:highlight>
                  <a:srgbClr val="FFFFFF"/>
                </a:highlight>
                <a:latin typeface="Arial"/>
                <a:ea typeface="Arial"/>
                <a:cs typeface="Arial"/>
                <a:sym typeface="Arial"/>
              </a:rPr>
              <a:t>very</a:t>
            </a:r>
            <a:r>
              <a:rPr lang="de" sz="1600" dirty="0">
                <a:solidFill>
                  <a:srgbClr val="363F83"/>
                </a:solidFill>
                <a:highlight>
                  <a:srgbClr val="FFFFFF"/>
                </a:highlight>
                <a:latin typeface="Arial"/>
                <a:ea typeface="Arial"/>
                <a:cs typeface="Arial"/>
                <a:sym typeface="Arial"/>
              </a:rPr>
              <a:t> same </a:t>
            </a:r>
            <a:r>
              <a:rPr lang="de" sz="1600" dirty="0" err="1">
                <a:solidFill>
                  <a:srgbClr val="363F83"/>
                </a:solidFill>
                <a:highlight>
                  <a:srgbClr val="FFFFFF"/>
                </a:highlight>
                <a:latin typeface="Arial"/>
                <a:ea typeface="Arial"/>
                <a:cs typeface="Arial"/>
                <a:sym typeface="Arial"/>
              </a:rPr>
              <a:t>critique</a:t>
            </a:r>
            <a:r>
              <a:rPr lang="de" sz="1600" dirty="0">
                <a:solidFill>
                  <a:srgbClr val="363F83"/>
                </a:solidFill>
                <a:highlight>
                  <a:srgbClr val="FFFFFF"/>
                </a:highlight>
                <a:latin typeface="Arial"/>
                <a:ea typeface="Arial"/>
                <a:cs typeface="Arial"/>
                <a:sym typeface="Arial"/>
              </a:rPr>
              <a:t>.”</a:t>
            </a:r>
            <a:endParaRPr sz="1600" dirty="0">
              <a:solidFill>
                <a:srgbClr val="363F83"/>
              </a:solidFill>
              <a:latin typeface="Arial"/>
              <a:ea typeface="Arial"/>
              <a:cs typeface="Arial"/>
              <a:sym typeface="Arial"/>
            </a:endParaRPr>
          </a:p>
        </p:txBody>
      </p:sp>
      <p:sp>
        <p:nvSpPr>
          <p:cNvPr id="310" name="Google Shape;310;gec40f742c1_0_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9</a:t>
            </a:fld>
            <a:endParaRPr/>
          </a:p>
        </p:txBody>
      </p:sp>
      <p:pic>
        <p:nvPicPr>
          <p:cNvPr id="311" name="Google Shape;311;gec40f742c1_0_8"/>
          <p:cNvPicPr preferRelativeResize="0"/>
          <p:nvPr/>
        </p:nvPicPr>
        <p:blipFill>
          <a:blip r:embed="rId3">
            <a:alphaModFix/>
          </a:blip>
          <a:stretch>
            <a:fillRect/>
          </a:stretch>
        </p:blipFill>
        <p:spPr>
          <a:xfrm>
            <a:off x="4038751" y="1218179"/>
            <a:ext cx="4548576" cy="3034747"/>
          </a:xfrm>
          <a:prstGeom prst="rect">
            <a:avLst/>
          </a:prstGeom>
          <a:noFill/>
          <a:ln>
            <a:noFill/>
          </a:ln>
        </p:spPr>
      </p:pic>
      <p:sp>
        <p:nvSpPr>
          <p:cNvPr id="312" name="Google Shape;312;gec40f742c1_0_8"/>
          <p:cNvSpPr txBox="1"/>
          <p:nvPr/>
        </p:nvSpPr>
        <p:spPr>
          <a:xfrm>
            <a:off x="5129275" y="4362600"/>
            <a:ext cx="3769500" cy="338524"/>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a:solidFill>
                  <a:schemeClr val="dk1"/>
                </a:solidFill>
              </a:rPr>
              <a:t>Danielle, T., </a:t>
            </a:r>
            <a:r>
              <a:rPr lang="de" sz="500" dirty="0" err="1">
                <a:solidFill>
                  <a:schemeClr val="dk1"/>
                </a:solidFill>
              </a:rPr>
              <a:t>n.d</a:t>
            </a:r>
            <a:r>
              <a:rPr lang="de" sz="500" dirty="0">
                <a:solidFill>
                  <a:schemeClr val="dk1"/>
                </a:solidFill>
              </a:rPr>
              <a:t>. </a:t>
            </a:r>
            <a:r>
              <a:rPr lang="de" sz="500" i="1" dirty="0">
                <a:solidFill>
                  <a:schemeClr val="dk1"/>
                </a:solidFill>
              </a:rPr>
              <a:t>9 Times in </a:t>
            </a:r>
            <a:r>
              <a:rPr lang="de" sz="500" i="1" dirty="0" err="1">
                <a:solidFill>
                  <a:schemeClr val="dk1"/>
                </a:solidFill>
              </a:rPr>
              <a:t>History</a:t>
            </a:r>
            <a:r>
              <a:rPr lang="de" sz="500" i="1" dirty="0">
                <a:solidFill>
                  <a:schemeClr val="dk1"/>
                </a:solidFill>
              </a:rPr>
              <a:t> </a:t>
            </a:r>
            <a:r>
              <a:rPr lang="de" sz="500" i="1" dirty="0" err="1">
                <a:solidFill>
                  <a:schemeClr val="dk1"/>
                </a:solidFill>
              </a:rPr>
              <a:t>When</a:t>
            </a:r>
            <a:r>
              <a:rPr lang="de" sz="500" i="1" dirty="0">
                <a:solidFill>
                  <a:schemeClr val="dk1"/>
                </a:solidFill>
              </a:rPr>
              <a:t> </a:t>
            </a:r>
            <a:r>
              <a:rPr lang="de" sz="500" i="1" dirty="0" err="1">
                <a:solidFill>
                  <a:schemeClr val="dk1"/>
                </a:solidFill>
              </a:rPr>
              <a:t>Everyone</a:t>
            </a:r>
            <a:r>
              <a:rPr lang="de" sz="500" i="1" dirty="0">
                <a:solidFill>
                  <a:schemeClr val="dk1"/>
                </a:solidFill>
              </a:rPr>
              <a:t> </a:t>
            </a:r>
            <a:r>
              <a:rPr lang="de" sz="500" i="1" dirty="0" err="1">
                <a:solidFill>
                  <a:schemeClr val="dk1"/>
                </a:solidFill>
              </a:rPr>
              <a:t>Freaked</a:t>
            </a:r>
            <a:r>
              <a:rPr lang="de" sz="500" i="1" dirty="0">
                <a:solidFill>
                  <a:schemeClr val="dk1"/>
                </a:solidFill>
              </a:rPr>
              <a:t> Out </a:t>
            </a:r>
            <a:r>
              <a:rPr lang="de" sz="500" i="1" dirty="0" err="1">
                <a:solidFill>
                  <a:schemeClr val="dk1"/>
                </a:solidFill>
              </a:rPr>
              <a:t>About</a:t>
            </a:r>
            <a:r>
              <a:rPr lang="de" sz="500" i="1" dirty="0">
                <a:solidFill>
                  <a:schemeClr val="dk1"/>
                </a:solidFill>
              </a:rPr>
              <a:t> New Technology</a:t>
            </a:r>
            <a:r>
              <a:rPr lang="de" sz="500" dirty="0">
                <a:solidFill>
                  <a:schemeClr val="dk1"/>
                </a:solidFill>
              </a:rPr>
              <a:t>. [online] Ranker. </a:t>
            </a:r>
            <a:r>
              <a:rPr lang="de" sz="500" dirty="0" err="1">
                <a:solidFill>
                  <a:schemeClr val="dk1"/>
                </a:solidFill>
              </a:rPr>
              <a:t>Available</a:t>
            </a:r>
            <a:r>
              <a:rPr lang="de" sz="500" dirty="0">
                <a:solidFill>
                  <a:schemeClr val="dk1"/>
                </a:solidFill>
              </a:rPr>
              <a:t> at: </a:t>
            </a:r>
            <a:r>
              <a:rPr lang="de" sz="500" u="sng" dirty="0">
                <a:solidFill>
                  <a:schemeClr val="hlink"/>
                </a:solidFill>
                <a:hlinkClick r:id="rId4"/>
              </a:rPr>
              <a:t>https://www.ranker.com/list/historical-freak-outs-about-new-technology/taeyura</a:t>
            </a:r>
            <a:r>
              <a:rPr lang="de" sz="500" dirty="0">
                <a:solidFill>
                  <a:schemeClr val="dk1"/>
                </a:solidFill>
              </a:rPr>
              <a:t> [</a:t>
            </a:r>
            <a:r>
              <a:rPr lang="de" sz="500" dirty="0" err="1">
                <a:solidFill>
                  <a:schemeClr val="dk1"/>
                </a:solidFill>
              </a:rPr>
              <a:t>Accessed</a:t>
            </a:r>
            <a:r>
              <a:rPr lang="de" sz="500" dirty="0">
                <a:solidFill>
                  <a:schemeClr val="dk1"/>
                </a:solidFill>
              </a:rPr>
              <a:t> 4 September 2021].</a:t>
            </a:r>
            <a:endParaRPr sz="500" dirty="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1795</Words>
  <Application>Microsoft Macintosh PowerPoint</Application>
  <PresentationFormat>On-screen Show (16:9)</PresentationFormat>
  <Paragraphs>200</Paragraphs>
  <Slides>16</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Lato</vt:lpstr>
      <vt:lpstr>Simple Light</vt:lpstr>
      <vt:lpstr>Define, explain and identify:</vt:lpstr>
      <vt:lpstr>Overview</vt:lpstr>
      <vt:lpstr>PowerPoint Presentation</vt:lpstr>
      <vt:lpstr>Fake News and Technology:  From the past to the present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Example topic</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Define, explain and identify:</dc:title>
  <cp:lastModifiedBy>Microsoft Office User</cp:lastModifiedBy>
  <cp:revision>3</cp:revision>
  <dcterms:modified xsi:type="dcterms:W3CDTF">2022-02-16T09:50:31Z</dcterms:modified>
</cp:coreProperties>
</file>