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8"/>
  </p:notesMasterIdLst>
  <p:sldIdLst>
    <p:sldId id="256" r:id="rId2"/>
    <p:sldId id="257" r:id="rId3"/>
    <p:sldId id="31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316" r:id="rId27"/>
  </p:sldIdLst>
  <p:sldSz cx="9144000" cy="5143500" type="screen16x9"/>
  <p:notesSz cx="6858000" cy="9144000"/>
  <p:embeddedFontLst>
    <p:embeddedFont>
      <p:font typeface="Lato" panose="020F05020202040302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jKwCSljuJvMgcBSLbm2NojI31X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6"/>
    <p:restoredTop sz="80835"/>
  </p:normalViewPr>
  <p:slideViewPr>
    <p:cSldViewPr snapToGrid="0">
      <p:cViewPr>
        <p:scale>
          <a:sx n="110" d="100"/>
          <a:sy n="110" d="100"/>
        </p:scale>
        <p:origin x="3808" y="16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76"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79"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77"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ailchimp.com/social-medi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c.com/news/5212474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bc.com/news/5212474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bc.com/news/5212474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fc22fcbb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fc22fcbb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Clr>
                <a:schemeClr val="dk1"/>
              </a:buClr>
              <a:buSzPts val="1100"/>
              <a:buFont typeface="Arial"/>
              <a:buNone/>
            </a:pPr>
            <a:r>
              <a:rPr lang="de" sz="1200" dirty="0" err="1">
                <a:solidFill>
                  <a:schemeClr val="dk1"/>
                </a:solidFill>
              </a:rPr>
              <a:t>What</a:t>
            </a:r>
            <a:r>
              <a:rPr lang="de" sz="1200" dirty="0">
                <a:solidFill>
                  <a:schemeClr val="dk1"/>
                </a:solidFill>
              </a:rPr>
              <a:t> </a:t>
            </a:r>
            <a:r>
              <a:rPr lang="de" sz="1200" dirty="0" err="1">
                <a:solidFill>
                  <a:schemeClr val="dk1"/>
                </a:solidFill>
              </a:rPr>
              <a:t>differentiates</a:t>
            </a:r>
            <a:r>
              <a:rPr lang="de" sz="1200" dirty="0">
                <a:solidFill>
                  <a:schemeClr val="dk1"/>
                </a:solidFill>
              </a:rPr>
              <a:t> </a:t>
            </a:r>
            <a:r>
              <a:rPr lang="de" sz="1200" dirty="0" err="1">
                <a:solidFill>
                  <a:schemeClr val="dk1"/>
                </a:solidFill>
              </a:rPr>
              <a:t>misinformation</a:t>
            </a:r>
            <a:r>
              <a:rPr lang="de" sz="1200" dirty="0">
                <a:solidFill>
                  <a:schemeClr val="dk1"/>
                </a:solidFill>
              </a:rPr>
              <a:t> </a:t>
            </a:r>
            <a:r>
              <a:rPr lang="de" sz="1200" dirty="0" err="1">
                <a:solidFill>
                  <a:schemeClr val="dk1"/>
                </a:solidFill>
              </a:rPr>
              <a:t>from</a:t>
            </a:r>
            <a:r>
              <a:rPr lang="de" sz="1200" dirty="0">
                <a:solidFill>
                  <a:schemeClr val="dk1"/>
                </a:solidFill>
              </a:rPr>
              <a:t> </a:t>
            </a:r>
            <a:r>
              <a:rPr lang="de" sz="1200" dirty="0" err="1">
                <a:solidFill>
                  <a:schemeClr val="dk1"/>
                </a:solidFill>
              </a:rPr>
              <a:t>disinformation</a:t>
            </a:r>
            <a:r>
              <a:rPr lang="de" sz="1200" dirty="0">
                <a:solidFill>
                  <a:schemeClr val="dk1"/>
                </a:solidFill>
              </a:rPr>
              <a:t> </a:t>
            </a:r>
            <a:r>
              <a:rPr lang="de" sz="1200" dirty="0" err="1">
                <a:solidFill>
                  <a:schemeClr val="dk1"/>
                </a:solidFill>
              </a:rPr>
              <a:t>is</a:t>
            </a:r>
            <a:r>
              <a:rPr lang="de" sz="1200" dirty="0">
                <a:solidFill>
                  <a:schemeClr val="dk1"/>
                </a:solidFill>
              </a:rPr>
              <a:t> </a:t>
            </a:r>
            <a:r>
              <a:rPr lang="de" sz="1200" dirty="0" err="1">
                <a:solidFill>
                  <a:schemeClr val="dk1"/>
                </a:solidFill>
              </a:rPr>
              <a:t>the</a:t>
            </a:r>
            <a:r>
              <a:rPr lang="de" sz="1200" dirty="0">
                <a:solidFill>
                  <a:schemeClr val="dk1"/>
                </a:solidFill>
              </a:rPr>
              <a:t> </a:t>
            </a:r>
            <a:r>
              <a:rPr lang="de" sz="1200" dirty="0" err="1">
                <a:solidFill>
                  <a:schemeClr val="dk1"/>
                </a:solidFill>
              </a:rPr>
              <a:t>intent</a:t>
            </a:r>
            <a:r>
              <a:rPr lang="de" sz="1200" dirty="0">
                <a:solidFill>
                  <a:schemeClr val="dk1"/>
                </a:solidFill>
              </a:rPr>
              <a:t> </a:t>
            </a:r>
            <a:r>
              <a:rPr lang="de" sz="1200" dirty="0" err="1">
                <a:solidFill>
                  <a:schemeClr val="dk1"/>
                </a:solidFill>
              </a:rPr>
              <a:t>of</a:t>
            </a:r>
            <a:r>
              <a:rPr lang="de" sz="1200" dirty="0">
                <a:solidFill>
                  <a:schemeClr val="dk1"/>
                </a:solidFill>
              </a:rPr>
              <a:t> </a:t>
            </a:r>
            <a:r>
              <a:rPr lang="de" sz="1200" dirty="0" err="1">
                <a:solidFill>
                  <a:schemeClr val="dk1"/>
                </a:solidFill>
              </a:rPr>
              <a:t>the</a:t>
            </a:r>
            <a:r>
              <a:rPr lang="de" sz="1200" dirty="0">
                <a:solidFill>
                  <a:schemeClr val="dk1"/>
                </a:solidFill>
              </a:rPr>
              <a:t> </a:t>
            </a:r>
            <a:r>
              <a:rPr lang="de" sz="1200" dirty="0" err="1">
                <a:solidFill>
                  <a:schemeClr val="dk1"/>
                </a:solidFill>
              </a:rPr>
              <a:t>person</a:t>
            </a:r>
            <a:r>
              <a:rPr lang="de" sz="1200" dirty="0">
                <a:solidFill>
                  <a:schemeClr val="dk1"/>
                </a:solidFill>
              </a:rPr>
              <a:t> </a:t>
            </a:r>
            <a:r>
              <a:rPr lang="de" sz="1200" dirty="0" err="1">
                <a:solidFill>
                  <a:schemeClr val="dk1"/>
                </a:solidFill>
              </a:rPr>
              <a:t>or</a:t>
            </a:r>
            <a:r>
              <a:rPr lang="de" sz="1200" dirty="0">
                <a:solidFill>
                  <a:schemeClr val="dk1"/>
                </a:solidFill>
              </a:rPr>
              <a:t> outlet </a:t>
            </a:r>
            <a:r>
              <a:rPr lang="de" sz="1200" dirty="0" err="1">
                <a:solidFill>
                  <a:schemeClr val="dk1"/>
                </a:solidFill>
              </a:rPr>
              <a:t>sharing</a:t>
            </a:r>
            <a:r>
              <a:rPr lang="de" sz="1200" dirty="0">
                <a:solidFill>
                  <a:schemeClr val="dk1"/>
                </a:solidFill>
              </a:rPr>
              <a:t> it. </a:t>
            </a:r>
            <a:endParaRPr sz="1200" dirty="0">
              <a:solidFill>
                <a:schemeClr val="dk1"/>
              </a:solidFill>
            </a:endParaRPr>
          </a:p>
          <a:p>
            <a:pPr marL="0" lvl="0" indent="0" algn="l" rtl="0">
              <a:spcBef>
                <a:spcPts val="1400"/>
              </a:spcBef>
              <a:spcAft>
                <a:spcPts val="0"/>
              </a:spcAft>
              <a:buNone/>
            </a:pPr>
            <a:r>
              <a:rPr lang="de" sz="1200" dirty="0" err="1">
                <a:solidFill>
                  <a:schemeClr val="dk1"/>
                </a:solidFill>
              </a:rPr>
              <a:t>Disinformation</a:t>
            </a:r>
            <a:r>
              <a:rPr lang="de" sz="1200" dirty="0">
                <a:solidFill>
                  <a:schemeClr val="dk1"/>
                </a:solidFill>
              </a:rPr>
              <a:t> </a:t>
            </a:r>
            <a:r>
              <a:rPr lang="de" sz="1200" dirty="0" err="1">
                <a:solidFill>
                  <a:schemeClr val="dk1"/>
                </a:solidFill>
              </a:rPr>
              <a:t>can</a:t>
            </a:r>
            <a:r>
              <a:rPr lang="de" sz="1200" dirty="0">
                <a:solidFill>
                  <a:schemeClr val="dk1"/>
                </a:solidFill>
              </a:rPr>
              <a:t> </a:t>
            </a:r>
            <a:r>
              <a:rPr lang="de" sz="1200" dirty="0" err="1">
                <a:solidFill>
                  <a:schemeClr val="dk1"/>
                </a:solidFill>
              </a:rPr>
              <a:t>be</a:t>
            </a:r>
            <a:r>
              <a:rPr lang="de" sz="1200" dirty="0">
                <a:solidFill>
                  <a:schemeClr val="dk1"/>
                </a:solidFill>
              </a:rPr>
              <a:t> </a:t>
            </a:r>
            <a:r>
              <a:rPr lang="de" sz="1200" dirty="0" err="1">
                <a:solidFill>
                  <a:schemeClr val="dk1"/>
                </a:solidFill>
              </a:rPr>
              <a:t>spread</a:t>
            </a:r>
            <a:r>
              <a:rPr lang="de" sz="1200" dirty="0">
                <a:solidFill>
                  <a:schemeClr val="dk1"/>
                </a:solidFill>
              </a:rPr>
              <a:t> </a:t>
            </a:r>
            <a:r>
              <a:rPr lang="de" sz="1200" dirty="0" err="1">
                <a:solidFill>
                  <a:schemeClr val="dk1"/>
                </a:solidFill>
              </a:rPr>
              <a:t>using</a:t>
            </a:r>
            <a:r>
              <a:rPr lang="de" sz="1200" dirty="0">
                <a:solidFill>
                  <a:schemeClr val="dk1"/>
                </a:solidFill>
              </a:rPr>
              <a:t> </a:t>
            </a:r>
            <a:r>
              <a:rPr lang="de" sz="1200" dirty="0" err="1">
                <a:solidFill>
                  <a:schemeClr val="dk1"/>
                </a:solidFill>
              </a:rPr>
              <a:t>many</a:t>
            </a:r>
            <a:r>
              <a:rPr lang="de" sz="1200" dirty="0">
                <a:solidFill>
                  <a:schemeClr val="dk1"/>
                </a:solidFill>
              </a:rPr>
              <a:t> </a:t>
            </a:r>
            <a:r>
              <a:rPr lang="de" sz="1200" dirty="0" err="1">
                <a:solidFill>
                  <a:schemeClr val="dk1"/>
                </a:solidFill>
              </a:rPr>
              <a:t>of</a:t>
            </a:r>
            <a:r>
              <a:rPr lang="de" sz="1200" dirty="0">
                <a:solidFill>
                  <a:schemeClr val="dk1"/>
                </a:solidFill>
              </a:rPr>
              <a:t> </a:t>
            </a:r>
            <a:r>
              <a:rPr lang="de" sz="1200" dirty="0" err="1">
                <a:solidFill>
                  <a:schemeClr val="dk1"/>
                </a:solidFill>
              </a:rPr>
              <a:t>the</a:t>
            </a:r>
            <a:r>
              <a:rPr lang="de" sz="1200" dirty="0">
                <a:solidFill>
                  <a:schemeClr val="dk1"/>
                </a:solidFill>
              </a:rPr>
              <a:t> same </a:t>
            </a:r>
            <a:r>
              <a:rPr lang="de" sz="1200" dirty="0" err="1">
                <a:solidFill>
                  <a:schemeClr val="dk1"/>
                </a:solidFill>
              </a:rPr>
              <a:t>tactics</a:t>
            </a:r>
            <a:r>
              <a:rPr lang="de" sz="1200" dirty="0">
                <a:solidFill>
                  <a:schemeClr val="dk1"/>
                </a:solidFill>
              </a:rPr>
              <a:t> </a:t>
            </a:r>
            <a:r>
              <a:rPr lang="de" sz="1200" dirty="0" err="1">
                <a:solidFill>
                  <a:schemeClr val="dk1"/>
                </a:solidFill>
              </a:rPr>
              <a:t>as</a:t>
            </a:r>
            <a:r>
              <a:rPr lang="de" sz="1200" dirty="0">
                <a:solidFill>
                  <a:schemeClr val="dk1"/>
                </a:solidFill>
              </a:rPr>
              <a:t> </a:t>
            </a:r>
            <a:r>
              <a:rPr lang="de" sz="1200" dirty="0" err="1">
                <a:solidFill>
                  <a:schemeClr val="dk1"/>
                </a:solidFill>
              </a:rPr>
              <a:t>misinformation</a:t>
            </a:r>
            <a:r>
              <a:rPr lang="de" sz="1200" dirty="0">
                <a:solidFill>
                  <a:schemeClr val="dk1"/>
                </a:solidFill>
              </a:rPr>
              <a:t>—</a:t>
            </a:r>
            <a:r>
              <a:rPr lang="de" sz="1200" dirty="0" err="1">
                <a:solidFill>
                  <a:schemeClr val="dk1"/>
                </a:solidFill>
              </a:rPr>
              <a:t>hoaxes</a:t>
            </a:r>
            <a:r>
              <a:rPr lang="de" sz="1200" dirty="0">
                <a:solidFill>
                  <a:schemeClr val="dk1"/>
                </a:solidFill>
              </a:rPr>
              <a:t>, </a:t>
            </a:r>
            <a:r>
              <a:rPr lang="de" sz="1200" dirty="0" err="1">
                <a:solidFill>
                  <a:schemeClr val="dk1"/>
                </a:solidFill>
              </a:rPr>
              <a:t>click-bait</a:t>
            </a:r>
            <a:r>
              <a:rPr lang="de" sz="1200" dirty="0">
                <a:solidFill>
                  <a:schemeClr val="dk1"/>
                </a:solidFill>
              </a:rPr>
              <a:t>, </a:t>
            </a:r>
            <a:r>
              <a:rPr lang="de" sz="1200" dirty="0" err="1">
                <a:solidFill>
                  <a:schemeClr val="dk1"/>
                </a:solidFill>
              </a:rPr>
              <a:t>fabricated</a:t>
            </a:r>
            <a:r>
              <a:rPr lang="de" sz="1200" dirty="0">
                <a:solidFill>
                  <a:schemeClr val="dk1"/>
                </a:solidFill>
              </a:rPr>
              <a:t> </a:t>
            </a:r>
            <a:r>
              <a:rPr lang="de" sz="1200" dirty="0" err="1">
                <a:solidFill>
                  <a:schemeClr val="dk1"/>
                </a:solidFill>
              </a:rPr>
              <a:t>reports</a:t>
            </a:r>
            <a:r>
              <a:rPr lang="de" sz="1200" dirty="0">
                <a:solidFill>
                  <a:schemeClr val="dk1"/>
                </a:solidFill>
              </a:rPr>
              <a:t>. </a:t>
            </a:r>
            <a:r>
              <a:rPr lang="de" sz="1200" dirty="0" err="1">
                <a:solidFill>
                  <a:schemeClr val="dk1"/>
                </a:solidFill>
              </a:rPr>
              <a:t>Disinformation</a:t>
            </a:r>
            <a:r>
              <a:rPr lang="de" sz="1200" dirty="0">
                <a:solidFill>
                  <a:schemeClr val="dk1"/>
                </a:solidFill>
              </a:rPr>
              <a:t> </a:t>
            </a:r>
            <a:r>
              <a:rPr lang="de" sz="1200" dirty="0" err="1">
                <a:solidFill>
                  <a:schemeClr val="dk1"/>
                </a:solidFill>
              </a:rPr>
              <a:t>is</a:t>
            </a:r>
            <a:r>
              <a:rPr lang="de" sz="1200" dirty="0">
                <a:solidFill>
                  <a:schemeClr val="dk1"/>
                </a:solidFill>
              </a:rPr>
              <a:t> </a:t>
            </a:r>
            <a:r>
              <a:rPr lang="de" sz="1200" dirty="0" err="1">
                <a:solidFill>
                  <a:schemeClr val="dk1"/>
                </a:solidFill>
              </a:rPr>
              <a:t>created</a:t>
            </a:r>
            <a:r>
              <a:rPr lang="de" sz="1200" dirty="0">
                <a:solidFill>
                  <a:schemeClr val="dk1"/>
                </a:solidFill>
              </a:rPr>
              <a:t> </a:t>
            </a:r>
            <a:r>
              <a:rPr lang="de" sz="1200" dirty="0" err="1">
                <a:solidFill>
                  <a:schemeClr val="dk1"/>
                </a:solidFill>
              </a:rPr>
              <a:t>to</a:t>
            </a:r>
            <a:r>
              <a:rPr lang="de" sz="1200" dirty="0">
                <a:solidFill>
                  <a:schemeClr val="dk1"/>
                </a:solidFill>
              </a:rPr>
              <a:t> </a:t>
            </a:r>
            <a:r>
              <a:rPr lang="de" sz="1200" dirty="0" err="1">
                <a:solidFill>
                  <a:schemeClr val="dk1"/>
                </a:solidFill>
              </a:rPr>
              <a:t>deceive</a:t>
            </a:r>
            <a:endParaRPr sz="1200" dirty="0">
              <a:solidFill>
                <a:schemeClr val="dk1"/>
              </a:solidFill>
            </a:endParaRPr>
          </a:p>
          <a:p>
            <a:pPr marL="0" lvl="0" indent="0" algn="l" rtl="0">
              <a:spcBef>
                <a:spcPts val="2300"/>
              </a:spcBef>
              <a:spcAft>
                <a:spcPts val="0"/>
              </a:spcAft>
              <a:buNone/>
            </a:pPr>
            <a:r>
              <a:rPr lang="de" sz="1200" dirty="0" err="1">
                <a:solidFill>
                  <a:schemeClr val="dk1"/>
                </a:solidFill>
              </a:rPr>
              <a:t>There</a:t>
            </a:r>
            <a:r>
              <a:rPr lang="de" sz="1200" dirty="0">
                <a:solidFill>
                  <a:schemeClr val="dk1"/>
                </a:solidFill>
              </a:rPr>
              <a:t> </a:t>
            </a:r>
            <a:r>
              <a:rPr lang="de" sz="1200" dirty="0" err="1">
                <a:solidFill>
                  <a:schemeClr val="dk1"/>
                </a:solidFill>
              </a:rPr>
              <a:t>are</a:t>
            </a:r>
            <a:r>
              <a:rPr lang="de" sz="1200" dirty="0">
                <a:solidFill>
                  <a:schemeClr val="dk1"/>
                </a:solidFill>
              </a:rPr>
              <a:t> a </a:t>
            </a:r>
            <a:r>
              <a:rPr lang="de" sz="1200" dirty="0" err="1">
                <a:solidFill>
                  <a:schemeClr val="dk1"/>
                </a:solidFill>
              </a:rPr>
              <a:t>variety</a:t>
            </a:r>
            <a:r>
              <a:rPr lang="de" sz="1200" dirty="0">
                <a:solidFill>
                  <a:schemeClr val="dk1"/>
                </a:solidFill>
              </a:rPr>
              <a:t> </a:t>
            </a:r>
            <a:r>
              <a:rPr lang="de" sz="1200" dirty="0" err="1">
                <a:solidFill>
                  <a:schemeClr val="dk1"/>
                </a:solidFill>
              </a:rPr>
              <a:t>of</a:t>
            </a:r>
            <a:r>
              <a:rPr lang="de" sz="1200" dirty="0">
                <a:solidFill>
                  <a:schemeClr val="dk1"/>
                </a:solidFill>
              </a:rPr>
              <a:t> </a:t>
            </a:r>
            <a:r>
              <a:rPr lang="de" sz="1200" dirty="0" err="1">
                <a:solidFill>
                  <a:schemeClr val="dk1"/>
                </a:solidFill>
              </a:rPr>
              <a:t>reasons</a:t>
            </a:r>
            <a:r>
              <a:rPr lang="de" sz="1200" dirty="0">
                <a:solidFill>
                  <a:schemeClr val="dk1"/>
                </a:solidFill>
              </a:rPr>
              <a:t> </a:t>
            </a:r>
            <a:r>
              <a:rPr lang="de" sz="1200" dirty="0" err="1">
                <a:solidFill>
                  <a:schemeClr val="dk1"/>
                </a:solidFill>
              </a:rPr>
              <a:t>that</a:t>
            </a:r>
            <a:r>
              <a:rPr lang="de" sz="1200" dirty="0">
                <a:solidFill>
                  <a:schemeClr val="dk1"/>
                </a:solidFill>
              </a:rPr>
              <a:t> </a:t>
            </a:r>
            <a:r>
              <a:rPr lang="de" sz="1200" dirty="0" err="1">
                <a:solidFill>
                  <a:schemeClr val="dk1"/>
                </a:solidFill>
              </a:rPr>
              <a:t>individuals</a:t>
            </a:r>
            <a:r>
              <a:rPr lang="de" sz="1200" dirty="0">
                <a:solidFill>
                  <a:schemeClr val="dk1"/>
                </a:solidFill>
              </a:rPr>
              <a:t>’ </a:t>
            </a:r>
            <a:r>
              <a:rPr lang="de" sz="1200" dirty="0" err="1">
                <a:solidFill>
                  <a:schemeClr val="dk1"/>
                </a:solidFill>
              </a:rPr>
              <a:t>social</a:t>
            </a:r>
            <a:r>
              <a:rPr lang="de" sz="1200" dirty="0">
                <a:solidFill>
                  <a:schemeClr val="dk1"/>
                </a:solidFill>
              </a:rPr>
              <a:t> </a:t>
            </a:r>
            <a:r>
              <a:rPr lang="de" sz="1200" dirty="0" err="1">
                <a:solidFill>
                  <a:schemeClr val="dk1"/>
                </a:solidFill>
              </a:rPr>
              <a:t>media</a:t>
            </a:r>
            <a:r>
              <a:rPr lang="de" sz="1200" dirty="0">
                <a:solidFill>
                  <a:schemeClr val="dk1"/>
                </a:solidFill>
              </a:rPr>
              <a:t> </a:t>
            </a:r>
            <a:r>
              <a:rPr lang="de" sz="1200" dirty="0" err="1">
                <a:solidFill>
                  <a:schemeClr val="dk1"/>
                </a:solidFill>
              </a:rPr>
              <a:t>accounts</a:t>
            </a:r>
            <a:r>
              <a:rPr lang="de" sz="1200" dirty="0">
                <a:solidFill>
                  <a:schemeClr val="dk1"/>
                </a:solidFill>
              </a:rPr>
              <a:t> </a:t>
            </a:r>
            <a:r>
              <a:rPr lang="de" sz="1200" dirty="0" err="1">
                <a:solidFill>
                  <a:schemeClr val="dk1"/>
                </a:solidFill>
              </a:rPr>
              <a:t>or</a:t>
            </a:r>
            <a:r>
              <a:rPr lang="de" sz="1200" dirty="0">
                <a:solidFill>
                  <a:schemeClr val="dk1"/>
                </a:solidFill>
              </a:rPr>
              <a:t> </a:t>
            </a:r>
            <a:r>
              <a:rPr lang="de" sz="1200" dirty="0" err="1">
                <a:solidFill>
                  <a:schemeClr val="dk1"/>
                </a:solidFill>
              </a:rPr>
              <a:t>even</a:t>
            </a:r>
            <a:r>
              <a:rPr lang="de" sz="1200" dirty="0">
                <a:solidFill>
                  <a:schemeClr val="dk1"/>
                </a:solidFill>
              </a:rPr>
              <a:t> </a:t>
            </a:r>
            <a:r>
              <a:rPr lang="de" sz="1200" dirty="0" err="1">
                <a:solidFill>
                  <a:schemeClr val="dk1"/>
                </a:solidFill>
              </a:rPr>
              <a:t>business</a:t>
            </a:r>
            <a:r>
              <a:rPr lang="de" sz="1200" dirty="0">
                <a:solidFill>
                  <a:schemeClr val="dk1"/>
                </a:solidFill>
              </a:rPr>
              <a:t> </a:t>
            </a:r>
            <a:r>
              <a:rPr lang="de" sz="1200" dirty="0" err="1">
                <a:solidFill>
                  <a:schemeClr val="dk1"/>
                </a:solidFill>
              </a:rPr>
              <a:t>accounts</a:t>
            </a:r>
            <a:r>
              <a:rPr lang="de" sz="1200" dirty="0">
                <a:solidFill>
                  <a:schemeClr val="dk1"/>
                </a:solidFill>
              </a:rPr>
              <a:t> </a:t>
            </a:r>
            <a:r>
              <a:rPr lang="de" sz="1200" dirty="0" err="1">
                <a:solidFill>
                  <a:schemeClr val="dk1"/>
                </a:solidFill>
              </a:rPr>
              <a:t>might</a:t>
            </a:r>
            <a:r>
              <a:rPr lang="de" sz="1200" dirty="0">
                <a:solidFill>
                  <a:schemeClr val="dk1"/>
                </a:solidFill>
              </a:rPr>
              <a:t> </a:t>
            </a:r>
            <a:r>
              <a:rPr lang="de" sz="1200" dirty="0" err="1">
                <a:solidFill>
                  <a:schemeClr val="dk1"/>
                </a:solidFill>
              </a:rPr>
              <a:t>spread</a:t>
            </a:r>
            <a:r>
              <a:rPr lang="de" sz="1200" dirty="0">
                <a:solidFill>
                  <a:schemeClr val="dk1"/>
                </a:solidFill>
              </a:rPr>
              <a:t> </a:t>
            </a:r>
            <a:r>
              <a:rPr lang="de" sz="1200" dirty="0" err="1">
                <a:solidFill>
                  <a:schemeClr val="dk1"/>
                </a:solidFill>
              </a:rPr>
              <a:t>disinformation</a:t>
            </a:r>
            <a:r>
              <a:rPr lang="de" sz="1200" dirty="0">
                <a:solidFill>
                  <a:schemeClr val="dk1"/>
                </a:solidFill>
              </a:rPr>
              <a:t>. </a:t>
            </a:r>
            <a:r>
              <a:rPr lang="de" sz="1200" dirty="0" err="1">
                <a:solidFill>
                  <a:schemeClr val="dk1"/>
                </a:solidFill>
              </a:rPr>
              <a:t>It</a:t>
            </a:r>
            <a:r>
              <a:rPr lang="de" sz="1200" dirty="0">
                <a:solidFill>
                  <a:schemeClr val="dk1"/>
                </a:solidFill>
              </a:rPr>
              <a:t> </a:t>
            </a:r>
            <a:r>
              <a:rPr lang="de" sz="1200" dirty="0" err="1">
                <a:solidFill>
                  <a:schemeClr val="dk1"/>
                </a:solidFill>
              </a:rPr>
              <a:t>could</a:t>
            </a:r>
            <a:r>
              <a:rPr lang="de" sz="1200" dirty="0">
                <a:solidFill>
                  <a:schemeClr val="dk1"/>
                </a:solidFill>
              </a:rPr>
              <a:t> </a:t>
            </a:r>
            <a:r>
              <a:rPr lang="de" sz="1200" dirty="0" err="1">
                <a:solidFill>
                  <a:schemeClr val="dk1"/>
                </a:solidFill>
              </a:rPr>
              <a:t>be</a:t>
            </a:r>
            <a:r>
              <a:rPr lang="de" sz="1200" dirty="0">
                <a:solidFill>
                  <a:schemeClr val="dk1"/>
                </a:solidFill>
              </a:rPr>
              <a:t> </a:t>
            </a:r>
            <a:r>
              <a:rPr lang="de" sz="1200" dirty="0" err="1">
                <a:solidFill>
                  <a:schemeClr val="dk1"/>
                </a:solidFill>
              </a:rPr>
              <a:t>to</a:t>
            </a:r>
            <a:r>
              <a:rPr lang="de" sz="1200" dirty="0">
                <a:solidFill>
                  <a:schemeClr val="dk1"/>
                </a:solidFill>
              </a:rPr>
              <a:t> </a:t>
            </a:r>
            <a:r>
              <a:rPr lang="de" sz="1200" dirty="0" err="1">
                <a:solidFill>
                  <a:schemeClr val="dk1"/>
                </a:solidFill>
              </a:rPr>
              <a:t>increase</a:t>
            </a:r>
            <a:r>
              <a:rPr lang="de" sz="1200" dirty="0">
                <a:solidFill>
                  <a:schemeClr val="dk1"/>
                </a:solidFill>
              </a:rPr>
              <a:t> </a:t>
            </a:r>
            <a:r>
              <a:rPr lang="de" sz="1200" dirty="0" err="1">
                <a:solidFill>
                  <a:schemeClr val="dk1"/>
                </a:solidFill>
              </a:rPr>
              <a:t>their</a:t>
            </a:r>
            <a:r>
              <a:rPr lang="de" sz="1200" dirty="0">
                <a:solidFill>
                  <a:schemeClr val="dk1"/>
                </a:solidFill>
              </a:rPr>
              <a:t> </a:t>
            </a:r>
            <a:r>
              <a:rPr lang="de" sz="1200" dirty="0" err="1">
                <a:solidFill>
                  <a:schemeClr val="dk1"/>
                </a:solidFill>
              </a:rPr>
              <a:t>social</a:t>
            </a:r>
            <a:r>
              <a:rPr lang="de" sz="1200" dirty="0">
                <a:solidFill>
                  <a:schemeClr val="dk1"/>
                </a:solidFill>
              </a:rPr>
              <a:t> </a:t>
            </a:r>
            <a:r>
              <a:rPr lang="de" sz="1200" dirty="0" err="1">
                <a:solidFill>
                  <a:schemeClr val="dk1"/>
                </a:solidFill>
              </a:rPr>
              <a:t>media</a:t>
            </a:r>
            <a:r>
              <a:rPr lang="de" sz="1200" dirty="0">
                <a:solidFill>
                  <a:schemeClr val="dk1"/>
                </a:solidFill>
              </a:rPr>
              <a:t> </a:t>
            </a:r>
            <a:r>
              <a:rPr lang="de" sz="1200" dirty="0" err="1">
                <a:solidFill>
                  <a:schemeClr val="dk1"/>
                </a:solidFill>
              </a:rPr>
              <a:t>marketing</a:t>
            </a:r>
            <a:r>
              <a:rPr lang="de" sz="1200" dirty="0">
                <a:solidFill>
                  <a:schemeClr val="dk1"/>
                </a:solidFill>
              </a:rPr>
              <a:t> </a:t>
            </a:r>
            <a:r>
              <a:rPr lang="de" sz="1200" dirty="0" err="1">
                <a:solidFill>
                  <a:schemeClr val="dk1"/>
                </a:solidFill>
              </a:rPr>
              <a:t>effectiveness</a:t>
            </a:r>
            <a:r>
              <a:rPr lang="de" sz="1200" dirty="0">
                <a:solidFill>
                  <a:schemeClr val="dk1"/>
                </a:solidFill>
              </a:rPr>
              <a:t>, </a:t>
            </a:r>
            <a:r>
              <a:rPr lang="de" sz="1200" dirty="0" err="1">
                <a:solidFill>
                  <a:schemeClr val="dk1"/>
                </a:solidFill>
              </a:rPr>
              <a:t>boost</a:t>
            </a:r>
            <a:r>
              <a:rPr lang="de" sz="1200" dirty="0">
                <a:solidFill>
                  <a:schemeClr val="dk1"/>
                </a:solidFill>
              </a:rPr>
              <a:t> </a:t>
            </a:r>
            <a:r>
              <a:rPr lang="de" sz="1200" dirty="0" err="1">
                <a:solidFill>
                  <a:schemeClr val="dk1"/>
                </a:solidFill>
              </a:rPr>
              <a:t>their</a:t>
            </a:r>
            <a:r>
              <a:rPr lang="de" sz="1200" dirty="0">
                <a:solidFill>
                  <a:schemeClr val="dk1"/>
                </a:solidFill>
              </a:rPr>
              <a:t> online </a:t>
            </a:r>
            <a:r>
              <a:rPr lang="de" sz="1200" dirty="0" err="1">
                <a:solidFill>
                  <a:schemeClr val="dk1"/>
                </a:solidFill>
              </a:rPr>
              <a:t>traffic</a:t>
            </a:r>
            <a:r>
              <a:rPr lang="de" sz="1200" dirty="0">
                <a:solidFill>
                  <a:schemeClr val="dk1"/>
                </a:solidFill>
              </a:rPr>
              <a:t>, </a:t>
            </a:r>
            <a:r>
              <a:rPr lang="de" sz="1200" dirty="0">
                <a:solidFill>
                  <a:schemeClr val="dk1"/>
                </a:solidFill>
                <a:uFill>
                  <a:noFill/>
                </a:uFill>
                <a:hlinkClick r:id="rId3">
                  <a:extLst>
                    <a:ext uri="{A12FA001-AC4F-418D-AE19-62706E023703}">
                      <ahyp:hlinkClr xmlns:ahyp="http://schemas.microsoft.com/office/drawing/2018/hyperlinkcolor" val="tx"/>
                    </a:ext>
                  </a:extLst>
                </a:hlinkClick>
              </a:rPr>
              <a:t>build more followers</a:t>
            </a:r>
            <a:r>
              <a:rPr lang="de" sz="1200" dirty="0">
                <a:solidFill>
                  <a:schemeClr val="dk1"/>
                </a:solidFill>
              </a:rPr>
              <a:t> </a:t>
            </a:r>
            <a:r>
              <a:rPr lang="de" sz="1200" dirty="0" err="1">
                <a:solidFill>
                  <a:schemeClr val="dk1"/>
                </a:solidFill>
              </a:rPr>
              <a:t>for</a:t>
            </a:r>
            <a:r>
              <a:rPr lang="de" sz="1200" dirty="0">
                <a:solidFill>
                  <a:schemeClr val="dk1"/>
                </a:solidFill>
              </a:rPr>
              <a:t> </a:t>
            </a:r>
            <a:r>
              <a:rPr lang="de" sz="1200" dirty="0" err="1">
                <a:solidFill>
                  <a:schemeClr val="dk1"/>
                </a:solidFill>
              </a:rPr>
              <a:t>their</a:t>
            </a:r>
            <a:r>
              <a:rPr lang="de" sz="1200" dirty="0">
                <a:solidFill>
                  <a:schemeClr val="dk1"/>
                </a:solidFill>
              </a:rPr>
              <a:t> </a:t>
            </a:r>
            <a:r>
              <a:rPr lang="de" sz="1200" dirty="0" err="1">
                <a:solidFill>
                  <a:schemeClr val="dk1"/>
                </a:solidFill>
              </a:rPr>
              <a:t>page</a:t>
            </a:r>
            <a:r>
              <a:rPr lang="de" sz="1200" dirty="0">
                <a:solidFill>
                  <a:schemeClr val="dk1"/>
                </a:solidFill>
              </a:rPr>
              <a:t> </a:t>
            </a:r>
            <a:r>
              <a:rPr lang="de" sz="1200" dirty="0" err="1">
                <a:solidFill>
                  <a:schemeClr val="dk1"/>
                </a:solidFill>
              </a:rPr>
              <a:t>or</a:t>
            </a:r>
            <a:r>
              <a:rPr lang="de" sz="1200" dirty="0">
                <a:solidFill>
                  <a:schemeClr val="dk1"/>
                </a:solidFill>
              </a:rPr>
              <a:t> </a:t>
            </a:r>
            <a:r>
              <a:rPr lang="de" sz="1200" dirty="0" err="1">
                <a:solidFill>
                  <a:schemeClr val="dk1"/>
                </a:solidFill>
              </a:rPr>
              <a:t>business</a:t>
            </a:r>
            <a:r>
              <a:rPr lang="de" sz="1200" dirty="0">
                <a:solidFill>
                  <a:schemeClr val="dk1"/>
                </a:solidFill>
              </a:rPr>
              <a:t>, </a:t>
            </a:r>
            <a:r>
              <a:rPr lang="de" sz="1200" dirty="0" err="1">
                <a:solidFill>
                  <a:schemeClr val="dk1"/>
                </a:solidFill>
              </a:rPr>
              <a:t>incite</a:t>
            </a:r>
            <a:r>
              <a:rPr lang="de" sz="1200" dirty="0">
                <a:solidFill>
                  <a:schemeClr val="dk1"/>
                </a:solidFill>
              </a:rPr>
              <a:t> an emotional </a:t>
            </a:r>
            <a:r>
              <a:rPr lang="de" sz="1200" dirty="0" err="1">
                <a:solidFill>
                  <a:schemeClr val="dk1"/>
                </a:solidFill>
              </a:rPr>
              <a:t>response</a:t>
            </a:r>
            <a:r>
              <a:rPr lang="de" sz="1200" dirty="0">
                <a:solidFill>
                  <a:schemeClr val="dk1"/>
                </a:solidFill>
              </a:rPr>
              <a:t>, </a:t>
            </a:r>
            <a:r>
              <a:rPr lang="de" sz="1200" dirty="0" err="1">
                <a:solidFill>
                  <a:schemeClr val="dk1"/>
                </a:solidFill>
              </a:rPr>
              <a:t>or</a:t>
            </a:r>
            <a:r>
              <a:rPr lang="de" sz="1200" dirty="0">
                <a:solidFill>
                  <a:schemeClr val="dk1"/>
                </a:solidFill>
              </a:rPr>
              <a:t> </a:t>
            </a:r>
            <a:r>
              <a:rPr lang="de" sz="1200" dirty="0" err="1">
                <a:solidFill>
                  <a:schemeClr val="dk1"/>
                </a:solidFill>
              </a:rPr>
              <a:t>create</a:t>
            </a:r>
            <a:r>
              <a:rPr lang="de" sz="1200" dirty="0">
                <a:solidFill>
                  <a:schemeClr val="dk1"/>
                </a:solidFill>
              </a:rPr>
              <a:t> a </a:t>
            </a:r>
            <a:r>
              <a:rPr lang="de" sz="1200" dirty="0" err="1">
                <a:solidFill>
                  <a:schemeClr val="dk1"/>
                </a:solidFill>
              </a:rPr>
              <a:t>distraction</a:t>
            </a:r>
            <a:r>
              <a:rPr lang="de" sz="1200" dirty="0">
                <a:solidFill>
                  <a:schemeClr val="dk1"/>
                </a:solidFill>
              </a:rPr>
              <a:t>. </a:t>
            </a:r>
            <a:endParaRPr sz="1200" dirty="0">
              <a:solidFill>
                <a:schemeClr val="dk1"/>
              </a:solidFill>
            </a:endParaRPr>
          </a:p>
          <a:p>
            <a:pPr marL="0" lvl="0" indent="0" algn="l" rtl="0">
              <a:spcBef>
                <a:spcPts val="2300"/>
              </a:spcBef>
              <a:spcAft>
                <a:spcPts val="0"/>
              </a:spcAft>
              <a:buClr>
                <a:schemeClr val="dk1"/>
              </a:buClr>
              <a:buSzPts val="1100"/>
              <a:buFont typeface="Arial"/>
              <a:buNone/>
            </a:pPr>
            <a:r>
              <a:rPr lang="de" sz="1200" dirty="0" err="1">
                <a:solidFill>
                  <a:schemeClr val="dk1"/>
                </a:solidFill>
              </a:rPr>
              <a:t>Disinformation</a:t>
            </a:r>
            <a:r>
              <a:rPr lang="de" sz="1200" dirty="0">
                <a:solidFill>
                  <a:schemeClr val="dk1"/>
                </a:solidFill>
              </a:rPr>
              <a:t> </a:t>
            </a:r>
            <a:r>
              <a:rPr lang="de" sz="1200" dirty="0" err="1">
                <a:solidFill>
                  <a:schemeClr val="dk1"/>
                </a:solidFill>
              </a:rPr>
              <a:t>can</a:t>
            </a:r>
            <a:r>
              <a:rPr lang="de" sz="1200" dirty="0">
                <a:solidFill>
                  <a:schemeClr val="dk1"/>
                </a:solidFill>
              </a:rPr>
              <a:t> </a:t>
            </a:r>
            <a:r>
              <a:rPr lang="de" sz="1200" dirty="0" err="1">
                <a:solidFill>
                  <a:schemeClr val="dk1"/>
                </a:solidFill>
              </a:rPr>
              <a:t>be</a:t>
            </a:r>
            <a:r>
              <a:rPr lang="de" sz="1200" dirty="0">
                <a:solidFill>
                  <a:schemeClr val="dk1"/>
                </a:solidFill>
              </a:rPr>
              <a:t> </a:t>
            </a:r>
            <a:r>
              <a:rPr lang="de" sz="1200" dirty="0" err="1">
                <a:solidFill>
                  <a:schemeClr val="dk1"/>
                </a:solidFill>
              </a:rPr>
              <a:t>dangerous</a:t>
            </a:r>
            <a:r>
              <a:rPr lang="de" sz="1200" dirty="0">
                <a:solidFill>
                  <a:schemeClr val="dk1"/>
                </a:solidFill>
              </a:rPr>
              <a:t> on </a:t>
            </a:r>
            <a:r>
              <a:rPr lang="de" sz="1200" dirty="0" err="1">
                <a:solidFill>
                  <a:schemeClr val="dk1"/>
                </a:solidFill>
              </a:rPr>
              <a:t>social</a:t>
            </a:r>
            <a:r>
              <a:rPr lang="de" sz="1200" dirty="0">
                <a:solidFill>
                  <a:schemeClr val="dk1"/>
                </a:solidFill>
              </a:rPr>
              <a:t> </a:t>
            </a:r>
            <a:r>
              <a:rPr lang="de" sz="1200" dirty="0" err="1">
                <a:solidFill>
                  <a:schemeClr val="dk1"/>
                </a:solidFill>
              </a:rPr>
              <a:t>media</a:t>
            </a:r>
            <a:r>
              <a:rPr lang="de" sz="1200" dirty="0">
                <a:solidFill>
                  <a:schemeClr val="dk1"/>
                </a:solidFill>
              </a:rPr>
              <a:t> </a:t>
            </a:r>
            <a:r>
              <a:rPr lang="de" sz="1200" dirty="0" err="1">
                <a:solidFill>
                  <a:schemeClr val="dk1"/>
                </a:solidFill>
              </a:rPr>
              <a:t>because</a:t>
            </a:r>
            <a:r>
              <a:rPr lang="de" sz="1200" dirty="0">
                <a:solidFill>
                  <a:schemeClr val="dk1"/>
                </a:solidFill>
              </a:rPr>
              <a:t>, </a:t>
            </a:r>
            <a:r>
              <a:rPr lang="de" sz="1200" dirty="0" err="1">
                <a:solidFill>
                  <a:schemeClr val="dk1"/>
                </a:solidFill>
              </a:rPr>
              <a:t>as</a:t>
            </a:r>
            <a:r>
              <a:rPr lang="de" sz="1200" dirty="0">
                <a:solidFill>
                  <a:schemeClr val="dk1"/>
                </a:solidFill>
              </a:rPr>
              <a:t> </a:t>
            </a:r>
            <a:r>
              <a:rPr lang="de" sz="1200" dirty="0" err="1">
                <a:solidFill>
                  <a:schemeClr val="dk1"/>
                </a:solidFill>
              </a:rPr>
              <a:t>previously</a:t>
            </a:r>
            <a:r>
              <a:rPr lang="de" sz="1200" dirty="0">
                <a:solidFill>
                  <a:schemeClr val="dk1"/>
                </a:solidFill>
              </a:rPr>
              <a:t> </a:t>
            </a:r>
            <a:r>
              <a:rPr lang="de" sz="1200" dirty="0" err="1">
                <a:solidFill>
                  <a:schemeClr val="dk1"/>
                </a:solidFill>
              </a:rPr>
              <a:t>mentioned</a:t>
            </a:r>
            <a:r>
              <a:rPr lang="de" sz="1200" dirty="0">
                <a:solidFill>
                  <a:schemeClr val="dk1"/>
                </a:solidFill>
              </a:rPr>
              <a:t>, </a:t>
            </a:r>
            <a:r>
              <a:rPr lang="de" sz="1200" dirty="0" err="1">
                <a:solidFill>
                  <a:schemeClr val="dk1"/>
                </a:solidFill>
              </a:rPr>
              <a:t>the</a:t>
            </a:r>
            <a:r>
              <a:rPr lang="de" sz="1200" dirty="0">
                <a:solidFill>
                  <a:schemeClr val="dk1"/>
                </a:solidFill>
              </a:rPr>
              <a:t> </a:t>
            </a:r>
            <a:r>
              <a:rPr lang="de" sz="1200" dirty="0" err="1">
                <a:solidFill>
                  <a:schemeClr val="dk1"/>
                </a:solidFill>
              </a:rPr>
              <a:t>sheer</a:t>
            </a:r>
            <a:r>
              <a:rPr lang="de" sz="1200" dirty="0">
                <a:solidFill>
                  <a:schemeClr val="dk1"/>
                </a:solidFill>
              </a:rPr>
              <a:t> </a:t>
            </a:r>
            <a:r>
              <a:rPr lang="de" sz="1200" dirty="0" err="1">
                <a:solidFill>
                  <a:schemeClr val="dk1"/>
                </a:solidFill>
              </a:rPr>
              <a:t>amount</a:t>
            </a:r>
            <a:r>
              <a:rPr lang="de" sz="1200" dirty="0">
                <a:solidFill>
                  <a:schemeClr val="dk1"/>
                </a:solidFill>
              </a:rPr>
              <a:t> </a:t>
            </a:r>
            <a:r>
              <a:rPr lang="de" sz="1200" dirty="0" err="1">
                <a:solidFill>
                  <a:schemeClr val="dk1"/>
                </a:solidFill>
              </a:rPr>
              <a:t>of</a:t>
            </a:r>
            <a:r>
              <a:rPr lang="de" sz="1200" dirty="0">
                <a:solidFill>
                  <a:schemeClr val="dk1"/>
                </a:solidFill>
              </a:rPr>
              <a:t> </a:t>
            </a:r>
            <a:r>
              <a:rPr lang="de" sz="1200" dirty="0" err="1">
                <a:solidFill>
                  <a:schemeClr val="dk1"/>
                </a:solidFill>
              </a:rPr>
              <a:t>information</a:t>
            </a:r>
            <a:r>
              <a:rPr lang="de" sz="1200" dirty="0">
                <a:solidFill>
                  <a:schemeClr val="dk1"/>
                </a:solidFill>
              </a:rPr>
              <a:t> </a:t>
            </a:r>
            <a:r>
              <a:rPr lang="de" sz="1200" dirty="0" err="1">
                <a:solidFill>
                  <a:schemeClr val="dk1"/>
                </a:solidFill>
              </a:rPr>
              <a:t>there</a:t>
            </a:r>
            <a:r>
              <a:rPr lang="de" sz="1200" dirty="0">
                <a:solidFill>
                  <a:schemeClr val="dk1"/>
                </a:solidFill>
              </a:rPr>
              <a:t> </a:t>
            </a:r>
            <a:r>
              <a:rPr lang="de" sz="1200" dirty="0" err="1">
                <a:solidFill>
                  <a:schemeClr val="dk1"/>
                </a:solidFill>
              </a:rPr>
              <a:t>and</a:t>
            </a:r>
            <a:r>
              <a:rPr lang="de" sz="1200" dirty="0">
                <a:solidFill>
                  <a:schemeClr val="dk1"/>
                </a:solidFill>
              </a:rPr>
              <a:t> </a:t>
            </a:r>
            <a:r>
              <a:rPr lang="de" sz="1200" dirty="0" err="1">
                <a:solidFill>
                  <a:schemeClr val="dk1"/>
                </a:solidFill>
              </a:rPr>
              <a:t>the</a:t>
            </a:r>
            <a:r>
              <a:rPr lang="de" sz="1200" dirty="0">
                <a:solidFill>
                  <a:schemeClr val="dk1"/>
                </a:solidFill>
              </a:rPr>
              <a:t> </a:t>
            </a:r>
            <a:r>
              <a:rPr lang="de" sz="1200" dirty="0" err="1">
                <a:solidFill>
                  <a:schemeClr val="dk1"/>
                </a:solidFill>
              </a:rPr>
              <a:t>length</a:t>
            </a:r>
            <a:r>
              <a:rPr lang="de" sz="1200" dirty="0">
                <a:solidFill>
                  <a:schemeClr val="dk1"/>
                </a:solidFill>
              </a:rPr>
              <a:t> </a:t>
            </a:r>
            <a:r>
              <a:rPr lang="de" sz="1200" dirty="0" err="1">
                <a:solidFill>
                  <a:schemeClr val="dk1"/>
                </a:solidFill>
              </a:rPr>
              <a:t>of</a:t>
            </a:r>
            <a:r>
              <a:rPr lang="de" sz="1200" dirty="0">
                <a:solidFill>
                  <a:schemeClr val="dk1"/>
                </a:solidFill>
              </a:rPr>
              <a:t> </a:t>
            </a:r>
            <a:r>
              <a:rPr lang="de" sz="1200" dirty="0" err="1">
                <a:solidFill>
                  <a:schemeClr val="dk1"/>
                </a:solidFill>
              </a:rPr>
              <a:t>readers</a:t>
            </a:r>
            <a:r>
              <a:rPr lang="de" sz="1200" dirty="0">
                <a:solidFill>
                  <a:schemeClr val="dk1"/>
                </a:solidFill>
              </a:rPr>
              <a:t>’ </a:t>
            </a:r>
            <a:r>
              <a:rPr lang="de" sz="1200" dirty="0" err="1">
                <a:solidFill>
                  <a:schemeClr val="dk1"/>
                </a:solidFill>
              </a:rPr>
              <a:t>attention</a:t>
            </a:r>
            <a:r>
              <a:rPr lang="de" sz="1200" dirty="0">
                <a:solidFill>
                  <a:schemeClr val="dk1"/>
                </a:solidFill>
              </a:rPr>
              <a:t> </a:t>
            </a:r>
            <a:r>
              <a:rPr lang="de" sz="1200" dirty="0" err="1">
                <a:solidFill>
                  <a:schemeClr val="dk1"/>
                </a:solidFill>
              </a:rPr>
              <a:t>spans</a:t>
            </a:r>
            <a:r>
              <a:rPr lang="de" sz="1200" dirty="0">
                <a:solidFill>
                  <a:schemeClr val="dk1"/>
                </a:solidFill>
              </a:rPr>
              <a:t> </a:t>
            </a:r>
            <a:r>
              <a:rPr lang="de" sz="1200" dirty="0" err="1">
                <a:solidFill>
                  <a:schemeClr val="dk1"/>
                </a:solidFill>
              </a:rPr>
              <a:t>can</a:t>
            </a:r>
            <a:r>
              <a:rPr lang="de" sz="1200" dirty="0">
                <a:solidFill>
                  <a:schemeClr val="dk1"/>
                </a:solidFill>
              </a:rPr>
              <a:t> </a:t>
            </a:r>
            <a:r>
              <a:rPr lang="de" sz="1200" dirty="0" err="1">
                <a:solidFill>
                  <a:schemeClr val="dk1"/>
                </a:solidFill>
              </a:rPr>
              <a:t>allow</a:t>
            </a:r>
            <a:r>
              <a:rPr lang="de" sz="1200" dirty="0">
                <a:solidFill>
                  <a:schemeClr val="dk1"/>
                </a:solidFill>
              </a:rPr>
              <a:t> </a:t>
            </a:r>
            <a:r>
              <a:rPr lang="de" sz="1200" dirty="0" err="1">
                <a:solidFill>
                  <a:schemeClr val="dk1"/>
                </a:solidFill>
              </a:rPr>
              <a:t>it</a:t>
            </a:r>
            <a:r>
              <a:rPr lang="de" sz="1200" dirty="0">
                <a:solidFill>
                  <a:schemeClr val="dk1"/>
                </a:solidFill>
              </a:rPr>
              <a:t> </a:t>
            </a:r>
            <a:r>
              <a:rPr lang="de" sz="1200" dirty="0" err="1">
                <a:solidFill>
                  <a:schemeClr val="dk1"/>
                </a:solidFill>
              </a:rPr>
              <a:t>to</a:t>
            </a:r>
            <a:r>
              <a:rPr lang="de" sz="1200" dirty="0">
                <a:solidFill>
                  <a:schemeClr val="dk1"/>
                </a:solidFill>
              </a:rPr>
              <a:t> </a:t>
            </a:r>
            <a:r>
              <a:rPr lang="de" sz="1200" dirty="0" err="1">
                <a:solidFill>
                  <a:schemeClr val="dk1"/>
                </a:solidFill>
              </a:rPr>
              <a:t>go</a:t>
            </a:r>
            <a:r>
              <a:rPr lang="de" sz="1200" dirty="0">
                <a:solidFill>
                  <a:schemeClr val="dk1"/>
                </a:solidFill>
              </a:rPr>
              <a:t> </a:t>
            </a:r>
            <a:r>
              <a:rPr lang="de" sz="1200" dirty="0" err="1">
                <a:solidFill>
                  <a:schemeClr val="dk1"/>
                </a:solidFill>
              </a:rPr>
              <a:t>unchecked</a:t>
            </a:r>
            <a:r>
              <a:rPr lang="de" sz="1200" dirty="0">
                <a:solidFill>
                  <a:schemeClr val="dk1"/>
                </a:solidFill>
              </a:rPr>
              <a:t>.</a:t>
            </a:r>
            <a:endParaRPr sz="1200"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61cb64c61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61cb64c61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sz="1200">
                <a:solidFill>
                  <a:schemeClr val="dk1"/>
                </a:solidFill>
              </a:rPr>
              <a:t>It’s important to distinguish between the different levels of harm these fake news could cause based on the typology and the intention.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61cb64c61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e61cb64c61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sz="1200">
                <a:solidFill>
                  <a:schemeClr val="dk1"/>
                </a:solidFill>
              </a:rPr>
              <a:t>An infodemic is too much information including false or misleading information in digital and physical environments during a disease outbreak. It causes confusion and risk-taking behaviours that can harm health. It also leads to mistrust in health authorities and undermines the public health response. An infodemic can intensify or lengthen outbreaks when people are unsure about what they need to do to protect their health and the health of people around them. With growing digitization – an expansion of social media and internet use – information can spread more rapidly. This can help to more quickly fill information voids but can also amplify harmful messages. </a:t>
            </a:r>
            <a:endParaRPr sz="1200">
              <a:solidFill>
                <a:schemeClr val="dk1"/>
              </a:solidFill>
            </a:endParaRPr>
          </a:p>
          <a:p>
            <a:pPr marL="0" lvl="0" indent="0" algn="l" rtl="0">
              <a:spcBef>
                <a:spcPts val="1200"/>
              </a:spcBef>
              <a:spcAft>
                <a:spcPts val="1200"/>
              </a:spcAft>
              <a:buClr>
                <a:schemeClr val="dk1"/>
              </a:buClr>
              <a:buSzPts val="1100"/>
              <a:buFont typeface="Arial"/>
              <a:buNone/>
            </a:pPr>
            <a:r>
              <a:rPr lang="de" sz="1200">
                <a:solidFill>
                  <a:schemeClr val="dk1"/>
                </a:solidFill>
              </a:rPr>
              <a:t>Infodemic management is the systematic use of risk- and evidence-based analysis and approaches to manage the infodemic and reduce its impact on health behaviours during health emergencies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b7875a51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eb7875a51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61cb64c6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e61cb64c6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b7875a51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b7875a51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e61cb64c6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e61cb64c6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eb7875a51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eb7875a51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61cb64c6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e61cb64c6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b7875a51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eb7875a51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61cb64c6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61cb64c6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eb7875a51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eb7875a51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e61cb64c6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e61cb64c6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b7875a51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b7875a51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61cb64c6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e61cb64c6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e61cb64c61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e61cb64c61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dirty="0"/>
              <a:t>Leading questions:</a:t>
            </a:r>
            <a:endParaRPr sz="1200" dirty="0"/>
          </a:p>
          <a:p>
            <a:pPr marL="0" lvl="0" indent="0" algn="l" rtl="0">
              <a:lnSpc>
                <a:spcPct val="100000"/>
              </a:lnSpc>
              <a:spcBef>
                <a:spcPts val="0"/>
              </a:spcBef>
              <a:spcAft>
                <a:spcPts val="0"/>
              </a:spcAft>
              <a:buSzPts val="1100"/>
              <a:buNone/>
            </a:pPr>
            <a:endParaRPr sz="1200" dirty="0">
              <a:solidFill>
                <a:schemeClr val="dk1"/>
              </a:solidFill>
            </a:endParaRPr>
          </a:p>
          <a:p>
            <a:pPr marL="457200" lvl="0" indent="-304800" algn="l" rtl="0">
              <a:lnSpc>
                <a:spcPct val="100000"/>
              </a:lnSpc>
              <a:spcBef>
                <a:spcPts val="0"/>
              </a:spcBef>
              <a:spcAft>
                <a:spcPts val="0"/>
              </a:spcAft>
              <a:buClr>
                <a:schemeClr val="dk1"/>
              </a:buClr>
              <a:buSzPts val="1200"/>
              <a:buChar char="-"/>
            </a:pPr>
            <a:r>
              <a:rPr lang="de" sz="1200" dirty="0" err="1">
                <a:solidFill>
                  <a:schemeClr val="dk1"/>
                </a:solidFill>
              </a:rPr>
              <a:t>What</a:t>
            </a:r>
            <a:r>
              <a:rPr lang="de" sz="1200" dirty="0">
                <a:solidFill>
                  <a:schemeClr val="dk1"/>
                </a:solidFill>
              </a:rPr>
              <a:t> </a:t>
            </a:r>
            <a:r>
              <a:rPr lang="de" sz="1200" dirty="0" err="1">
                <a:solidFill>
                  <a:schemeClr val="dk1"/>
                </a:solidFill>
              </a:rPr>
              <a:t>comes</a:t>
            </a:r>
            <a:r>
              <a:rPr lang="de" sz="1200" dirty="0">
                <a:solidFill>
                  <a:schemeClr val="dk1"/>
                </a:solidFill>
              </a:rPr>
              <a:t> </a:t>
            </a:r>
            <a:r>
              <a:rPr lang="de" sz="1200" dirty="0" err="1">
                <a:solidFill>
                  <a:schemeClr val="dk1"/>
                </a:solidFill>
              </a:rPr>
              <a:t>to</a:t>
            </a:r>
            <a:r>
              <a:rPr lang="de" sz="1200" dirty="0">
                <a:solidFill>
                  <a:schemeClr val="dk1"/>
                </a:solidFill>
              </a:rPr>
              <a:t> </a:t>
            </a:r>
            <a:r>
              <a:rPr lang="de" sz="1200" dirty="0" err="1">
                <a:solidFill>
                  <a:schemeClr val="dk1"/>
                </a:solidFill>
              </a:rPr>
              <a:t>your</a:t>
            </a:r>
            <a:r>
              <a:rPr lang="de" sz="1200" dirty="0">
                <a:solidFill>
                  <a:schemeClr val="dk1"/>
                </a:solidFill>
              </a:rPr>
              <a:t> </a:t>
            </a:r>
            <a:r>
              <a:rPr lang="de" sz="1200" dirty="0" err="1">
                <a:solidFill>
                  <a:schemeClr val="dk1"/>
                </a:solidFill>
              </a:rPr>
              <a:t>mind</a:t>
            </a:r>
            <a:r>
              <a:rPr lang="de" sz="1200" dirty="0">
                <a:solidFill>
                  <a:schemeClr val="dk1"/>
                </a:solidFill>
              </a:rPr>
              <a:t> </a:t>
            </a:r>
            <a:r>
              <a:rPr lang="de" sz="1200" dirty="0" err="1">
                <a:solidFill>
                  <a:schemeClr val="dk1"/>
                </a:solidFill>
              </a:rPr>
              <a:t>when</a:t>
            </a:r>
            <a:r>
              <a:rPr lang="de" sz="1200" dirty="0">
                <a:solidFill>
                  <a:schemeClr val="dk1"/>
                </a:solidFill>
              </a:rPr>
              <a:t> </a:t>
            </a:r>
            <a:r>
              <a:rPr lang="de" sz="1200" dirty="0" err="1">
                <a:solidFill>
                  <a:schemeClr val="dk1"/>
                </a:solidFill>
              </a:rPr>
              <a:t>you</a:t>
            </a:r>
            <a:r>
              <a:rPr lang="de" sz="1200" dirty="0">
                <a:solidFill>
                  <a:schemeClr val="dk1"/>
                </a:solidFill>
              </a:rPr>
              <a:t> </a:t>
            </a:r>
            <a:r>
              <a:rPr lang="de" sz="1200" dirty="0" err="1">
                <a:solidFill>
                  <a:schemeClr val="dk1"/>
                </a:solidFill>
              </a:rPr>
              <a:t>hear</a:t>
            </a:r>
            <a:r>
              <a:rPr lang="de" sz="1200" dirty="0">
                <a:solidFill>
                  <a:schemeClr val="dk1"/>
                </a:solidFill>
              </a:rPr>
              <a:t> “fake </a:t>
            </a:r>
            <a:r>
              <a:rPr lang="de" sz="1200" dirty="0" err="1">
                <a:solidFill>
                  <a:schemeClr val="dk1"/>
                </a:solidFill>
              </a:rPr>
              <a:t>news</a:t>
            </a:r>
            <a:r>
              <a:rPr lang="de" sz="1200" dirty="0">
                <a:solidFill>
                  <a:schemeClr val="dk1"/>
                </a:solidFill>
              </a:rPr>
              <a:t>”?</a:t>
            </a:r>
            <a:endParaRPr sz="1200" dirty="0">
              <a:solidFill>
                <a:schemeClr val="dk1"/>
              </a:solidFill>
            </a:endParaRPr>
          </a:p>
          <a:p>
            <a:pPr marL="457200" lvl="0" indent="-304800" algn="l" rtl="0">
              <a:spcBef>
                <a:spcPts val="0"/>
              </a:spcBef>
              <a:spcAft>
                <a:spcPts val="0"/>
              </a:spcAft>
              <a:buClr>
                <a:schemeClr val="dk1"/>
              </a:buClr>
              <a:buSzPts val="1200"/>
              <a:buChar char="-"/>
            </a:pPr>
            <a:r>
              <a:rPr lang="de" sz="1200" dirty="0" err="1">
                <a:solidFill>
                  <a:schemeClr val="dk1"/>
                </a:solidFill>
              </a:rPr>
              <a:t>What</a:t>
            </a:r>
            <a:r>
              <a:rPr lang="de" sz="1200" dirty="0">
                <a:solidFill>
                  <a:schemeClr val="dk1"/>
                </a:solidFill>
              </a:rPr>
              <a:t> </a:t>
            </a:r>
            <a:r>
              <a:rPr lang="de" sz="1200" dirty="0" err="1">
                <a:solidFill>
                  <a:schemeClr val="dk1"/>
                </a:solidFill>
              </a:rPr>
              <a:t>topics</a:t>
            </a:r>
            <a:r>
              <a:rPr lang="de" sz="1200" dirty="0">
                <a:solidFill>
                  <a:schemeClr val="dk1"/>
                </a:solidFill>
              </a:rPr>
              <a:t> </a:t>
            </a:r>
            <a:r>
              <a:rPr lang="de" sz="1200" dirty="0" err="1">
                <a:solidFill>
                  <a:schemeClr val="dk1"/>
                </a:solidFill>
              </a:rPr>
              <a:t>of</a:t>
            </a:r>
            <a:r>
              <a:rPr lang="de" sz="1200" dirty="0">
                <a:solidFill>
                  <a:schemeClr val="dk1"/>
                </a:solidFill>
              </a:rPr>
              <a:t> “fake </a:t>
            </a:r>
            <a:r>
              <a:rPr lang="de" sz="1200" dirty="0" err="1">
                <a:solidFill>
                  <a:schemeClr val="dk1"/>
                </a:solidFill>
              </a:rPr>
              <a:t>news</a:t>
            </a:r>
            <a:r>
              <a:rPr lang="de" sz="1200" dirty="0">
                <a:solidFill>
                  <a:schemeClr val="dk1"/>
                </a:solidFill>
              </a:rPr>
              <a:t>” do </a:t>
            </a:r>
            <a:r>
              <a:rPr lang="de" sz="1200" dirty="0" err="1">
                <a:solidFill>
                  <a:schemeClr val="dk1"/>
                </a:solidFill>
              </a:rPr>
              <a:t>you</a:t>
            </a:r>
            <a:r>
              <a:rPr lang="de" sz="1200" dirty="0">
                <a:solidFill>
                  <a:schemeClr val="dk1"/>
                </a:solidFill>
              </a:rPr>
              <a:t> </a:t>
            </a:r>
            <a:r>
              <a:rPr lang="de" sz="1200" dirty="0" err="1">
                <a:solidFill>
                  <a:schemeClr val="dk1"/>
                </a:solidFill>
              </a:rPr>
              <a:t>know</a:t>
            </a:r>
            <a:r>
              <a:rPr lang="de" sz="1200" dirty="0">
                <a:solidFill>
                  <a:schemeClr val="dk1"/>
                </a:solidFill>
              </a:rPr>
              <a:t>?</a:t>
            </a:r>
            <a:endParaRPr sz="1200" dirty="0">
              <a:solidFill>
                <a:schemeClr val="dk1"/>
              </a:solidFill>
            </a:endParaRPr>
          </a:p>
          <a:p>
            <a:pPr marL="457200" lvl="0" indent="-304800" algn="l" rtl="0">
              <a:spcBef>
                <a:spcPts val="0"/>
              </a:spcBef>
              <a:spcAft>
                <a:spcPts val="0"/>
              </a:spcAft>
              <a:buClr>
                <a:schemeClr val="dk1"/>
              </a:buClr>
              <a:buSzPts val="1200"/>
              <a:buChar char="-"/>
            </a:pPr>
            <a:r>
              <a:rPr lang="de" sz="1200" dirty="0" err="1">
                <a:solidFill>
                  <a:schemeClr val="dk1"/>
                </a:solidFill>
              </a:rPr>
              <a:t>Where</a:t>
            </a:r>
            <a:r>
              <a:rPr lang="de" sz="1200" dirty="0">
                <a:solidFill>
                  <a:schemeClr val="dk1"/>
                </a:solidFill>
              </a:rPr>
              <a:t> do </a:t>
            </a:r>
            <a:r>
              <a:rPr lang="de" sz="1200" dirty="0" err="1">
                <a:solidFill>
                  <a:schemeClr val="dk1"/>
                </a:solidFill>
              </a:rPr>
              <a:t>you</a:t>
            </a:r>
            <a:r>
              <a:rPr lang="de" sz="1200" dirty="0">
                <a:solidFill>
                  <a:schemeClr val="dk1"/>
                </a:solidFill>
              </a:rPr>
              <a:t> </a:t>
            </a:r>
            <a:r>
              <a:rPr lang="de" sz="1200" dirty="0" err="1">
                <a:solidFill>
                  <a:schemeClr val="dk1"/>
                </a:solidFill>
              </a:rPr>
              <a:t>hear</a:t>
            </a:r>
            <a:r>
              <a:rPr lang="de" sz="1200" dirty="0">
                <a:solidFill>
                  <a:schemeClr val="dk1"/>
                </a:solidFill>
              </a:rPr>
              <a:t> </a:t>
            </a:r>
            <a:r>
              <a:rPr lang="de" sz="1200" dirty="0" err="1">
                <a:solidFill>
                  <a:schemeClr val="dk1"/>
                </a:solidFill>
              </a:rPr>
              <a:t>or</a:t>
            </a:r>
            <a:r>
              <a:rPr lang="de" sz="1200" dirty="0">
                <a:solidFill>
                  <a:schemeClr val="dk1"/>
                </a:solidFill>
              </a:rPr>
              <a:t> </a:t>
            </a:r>
            <a:r>
              <a:rPr lang="de" sz="1200" dirty="0" err="1">
                <a:solidFill>
                  <a:schemeClr val="dk1"/>
                </a:solidFill>
              </a:rPr>
              <a:t>read</a:t>
            </a:r>
            <a:r>
              <a:rPr lang="de" sz="1200" dirty="0">
                <a:solidFill>
                  <a:schemeClr val="dk1"/>
                </a:solidFill>
              </a:rPr>
              <a:t> “fake </a:t>
            </a:r>
            <a:r>
              <a:rPr lang="de" sz="1200" dirty="0" err="1">
                <a:solidFill>
                  <a:schemeClr val="dk1"/>
                </a:solidFill>
              </a:rPr>
              <a:t>news</a:t>
            </a:r>
            <a:r>
              <a:rPr lang="de" sz="1200" dirty="0">
                <a:solidFill>
                  <a:schemeClr val="dk1"/>
                </a:solidFill>
              </a:rPr>
              <a:t>”?</a:t>
            </a:r>
            <a:endParaRPr sz="1200" dirty="0">
              <a:solidFill>
                <a:schemeClr val="dk1"/>
              </a:solidFill>
            </a:endParaRPr>
          </a:p>
          <a:p>
            <a:pPr marL="457200" lvl="0" indent="-304800" algn="l" rtl="0">
              <a:spcBef>
                <a:spcPts val="0"/>
              </a:spcBef>
              <a:spcAft>
                <a:spcPts val="0"/>
              </a:spcAft>
              <a:buClr>
                <a:schemeClr val="dk1"/>
              </a:buClr>
              <a:buSzPts val="1200"/>
              <a:buChar char="-"/>
            </a:pPr>
            <a:r>
              <a:rPr lang="de" sz="1200" dirty="0">
                <a:solidFill>
                  <a:schemeClr val="dk1"/>
                </a:solidFill>
              </a:rPr>
              <a:t>Who </a:t>
            </a:r>
            <a:r>
              <a:rPr lang="de" sz="1200" dirty="0" err="1">
                <a:solidFill>
                  <a:schemeClr val="dk1"/>
                </a:solidFill>
              </a:rPr>
              <a:t>is</a:t>
            </a:r>
            <a:r>
              <a:rPr lang="de" sz="1200" dirty="0">
                <a:solidFill>
                  <a:schemeClr val="dk1"/>
                </a:solidFill>
              </a:rPr>
              <a:t> </a:t>
            </a:r>
            <a:r>
              <a:rPr lang="de" sz="1200" dirty="0" err="1">
                <a:solidFill>
                  <a:schemeClr val="dk1"/>
                </a:solidFill>
              </a:rPr>
              <a:t>the</a:t>
            </a:r>
            <a:r>
              <a:rPr lang="de" sz="1200" dirty="0">
                <a:solidFill>
                  <a:schemeClr val="dk1"/>
                </a:solidFill>
              </a:rPr>
              <a:t> </a:t>
            </a:r>
            <a:r>
              <a:rPr lang="de" sz="1200" dirty="0" err="1">
                <a:solidFill>
                  <a:schemeClr val="dk1"/>
                </a:solidFill>
              </a:rPr>
              <a:t>target</a:t>
            </a:r>
            <a:r>
              <a:rPr lang="de" sz="1200" dirty="0">
                <a:solidFill>
                  <a:schemeClr val="dk1"/>
                </a:solidFill>
              </a:rPr>
              <a:t>?</a:t>
            </a:r>
            <a:endParaRPr sz="120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fc22fcb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dfc22fcb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0480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sz="800" dirty="0">
                <a:solidFill>
                  <a:schemeClr val="dk1"/>
                </a:solidFill>
                <a:latin typeface="Lato"/>
                <a:ea typeface="Lato"/>
                <a:cs typeface="Lato"/>
                <a:sym typeface="Lato"/>
              </a:rPr>
              <a:t>Goodman, J., 2020. </a:t>
            </a:r>
            <a:r>
              <a:rPr lang="en-GB" sz="800" i="1" dirty="0">
                <a:solidFill>
                  <a:schemeClr val="dk1"/>
                </a:solidFill>
                <a:latin typeface="Lato"/>
                <a:ea typeface="Lato"/>
                <a:cs typeface="Lato"/>
                <a:sym typeface="Lato"/>
              </a:rPr>
              <a:t>Coronavirus: Fake and misleading stories that went viral this week</a:t>
            </a:r>
            <a:r>
              <a:rPr lang="en-GB" sz="800" dirty="0">
                <a:solidFill>
                  <a:schemeClr val="dk1"/>
                </a:solidFill>
                <a:latin typeface="Lato"/>
                <a:ea typeface="Lato"/>
                <a:cs typeface="Lato"/>
                <a:sym typeface="Lato"/>
              </a:rPr>
              <a:t>. [online] BBC News. Available at: </a:t>
            </a:r>
            <a:r>
              <a:rPr lang="en-GB" sz="800" u="sng" dirty="0">
                <a:solidFill>
                  <a:schemeClr val="hlink"/>
                </a:solidFill>
                <a:latin typeface="Lato"/>
                <a:ea typeface="Lato"/>
                <a:cs typeface="Lato"/>
                <a:sym typeface="Lato"/>
                <a:hlinkClick r:id="rId3"/>
              </a:rPr>
              <a:t>https://www.bbc.com/news/52124740</a:t>
            </a:r>
            <a:r>
              <a:rPr lang="en-GB" sz="800" dirty="0">
                <a:solidFill>
                  <a:schemeClr val="dk1"/>
                </a:solidFill>
                <a:latin typeface="Lato"/>
                <a:ea typeface="Lato"/>
                <a:cs typeface="Lato"/>
                <a:sym typeface="Lato"/>
              </a:rPr>
              <a:t>  [Accessed 1 September 2021].</a:t>
            </a:r>
            <a:endParaRPr lang="en-GB" sz="800" dirty="0">
              <a:latin typeface="Lato"/>
              <a:ea typeface="Lato"/>
              <a:cs typeface="Lato"/>
              <a:sym typeface="Lato"/>
            </a:endParaRPr>
          </a:p>
          <a:p>
            <a:pPr marL="457200" lvl="0" indent="-304800" algn="l" rtl="0">
              <a:spcBef>
                <a:spcPts val="0"/>
              </a:spcBef>
              <a:spcAft>
                <a:spcPts val="0"/>
              </a:spcAft>
              <a:buClr>
                <a:schemeClr val="dk1"/>
              </a:buClr>
              <a:buSzPts val="1200"/>
              <a:buChar char="-"/>
            </a:pPr>
            <a:endParaRPr sz="1200"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fc22fcbb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dfc22fcbb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0480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sz="800" dirty="0">
                <a:solidFill>
                  <a:schemeClr val="dk1"/>
                </a:solidFill>
                <a:latin typeface="Lato"/>
                <a:ea typeface="Lato"/>
                <a:cs typeface="Lato"/>
                <a:sym typeface="Lato"/>
              </a:rPr>
              <a:t>Goodman, J., 2020. </a:t>
            </a:r>
            <a:r>
              <a:rPr lang="en-GB" sz="800" i="1" dirty="0">
                <a:solidFill>
                  <a:schemeClr val="dk1"/>
                </a:solidFill>
                <a:latin typeface="Lato"/>
                <a:ea typeface="Lato"/>
                <a:cs typeface="Lato"/>
                <a:sym typeface="Lato"/>
              </a:rPr>
              <a:t>Coronavirus: Fake and misleading stories that went viral this week</a:t>
            </a:r>
            <a:r>
              <a:rPr lang="en-GB" sz="800" dirty="0">
                <a:solidFill>
                  <a:schemeClr val="dk1"/>
                </a:solidFill>
                <a:latin typeface="Lato"/>
                <a:ea typeface="Lato"/>
                <a:cs typeface="Lato"/>
                <a:sym typeface="Lato"/>
              </a:rPr>
              <a:t>. [online] BBC News. Available at: </a:t>
            </a:r>
            <a:r>
              <a:rPr lang="en-GB" sz="800" u="sng" dirty="0">
                <a:solidFill>
                  <a:schemeClr val="hlink"/>
                </a:solidFill>
                <a:latin typeface="Lato"/>
                <a:ea typeface="Lato"/>
                <a:cs typeface="Lato"/>
                <a:sym typeface="Lato"/>
                <a:hlinkClick r:id="rId3"/>
              </a:rPr>
              <a:t>https://www.bbc.com/news/52124740</a:t>
            </a:r>
            <a:r>
              <a:rPr lang="en-GB" sz="800" dirty="0">
                <a:solidFill>
                  <a:schemeClr val="dk1"/>
                </a:solidFill>
                <a:latin typeface="Lato"/>
                <a:ea typeface="Lato"/>
                <a:cs typeface="Lato"/>
                <a:sym typeface="Lato"/>
              </a:rPr>
              <a:t>  [Accessed 1 September 2021].</a:t>
            </a:r>
            <a:endParaRPr lang="en-GB" sz="800" dirty="0">
              <a:latin typeface="Lato"/>
              <a:ea typeface="Lato"/>
              <a:cs typeface="Lato"/>
              <a:sym typeface="Lato"/>
            </a:endParaRPr>
          </a:p>
          <a:p>
            <a:pPr marL="457200" lvl="0" indent="-304800" algn="l" rtl="0">
              <a:spcBef>
                <a:spcPts val="0"/>
              </a:spcBef>
              <a:spcAft>
                <a:spcPts val="0"/>
              </a:spcAft>
              <a:buClr>
                <a:schemeClr val="dk1"/>
              </a:buClr>
              <a:buSzPts val="1200"/>
              <a:buChar char="-"/>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fc22fcbb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dfc22fcbb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0480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sz="800" dirty="0">
                <a:solidFill>
                  <a:schemeClr val="dk1"/>
                </a:solidFill>
                <a:latin typeface="Lato"/>
                <a:ea typeface="Lato"/>
                <a:cs typeface="Lato"/>
                <a:sym typeface="Lato"/>
              </a:rPr>
              <a:t>Goodman, J., 2020. </a:t>
            </a:r>
            <a:r>
              <a:rPr lang="en-GB" sz="800" i="1" dirty="0">
                <a:solidFill>
                  <a:schemeClr val="dk1"/>
                </a:solidFill>
                <a:latin typeface="Lato"/>
                <a:ea typeface="Lato"/>
                <a:cs typeface="Lato"/>
                <a:sym typeface="Lato"/>
              </a:rPr>
              <a:t>Coronavirus: Fake and misleading stories that went viral this week</a:t>
            </a:r>
            <a:r>
              <a:rPr lang="en-GB" sz="800" dirty="0">
                <a:solidFill>
                  <a:schemeClr val="dk1"/>
                </a:solidFill>
                <a:latin typeface="Lato"/>
                <a:ea typeface="Lato"/>
                <a:cs typeface="Lato"/>
                <a:sym typeface="Lato"/>
              </a:rPr>
              <a:t>. [online] BBC News. Available at: </a:t>
            </a:r>
            <a:r>
              <a:rPr lang="en-GB" sz="800" u="sng" dirty="0">
                <a:solidFill>
                  <a:schemeClr val="hlink"/>
                </a:solidFill>
                <a:latin typeface="Lato"/>
                <a:ea typeface="Lato"/>
                <a:cs typeface="Lato"/>
                <a:sym typeface="Lato"/>
                <a:hlinkClick r:id="rId3"/>
              </a:rPr>
              <a:t>https://www.bbc.com/news/52124740</a:t>
            </a:r>
            <a:r>
              <a:rPr lang="en-GB" sz="800" dirty="0">
                <a:solidFill>
                  <a:schemeClr val="dk1"/>
                </a:solidFill>
                <a:latin typeface="Lato"/>
                <a:ea typeface="Lato"/>
                <a:cs typeface="Lato"/>
                <a:sym typeface="Lato"/>
              </a:rPr>
              <a:t>  [Accessed 1 September 2021].</a:t>
            </a:r>
            <a:endParaRPr lang="en-GB" sz="800" dirty="0">
              <a:latin typeface="Lato"/>
              <a:ea typeface="Lato"/>
              <a:cs typeface="Lato"/>
              <a:sym typeface="Lato"/>
            </a:endParaRPr>
          </a:p>
          <a:p>
            <a:pPr marL="457200" lvl="0" indent="-304800" algn="l" rtl="0">
              <a:spcBef>
                <a:spcPts val="0"/>
              </a:spcBef>
              <a:spcAft>
                <a:spcPts val="0"/>
              </a:spcAft>
              <a:buClr>
                <a:schemeClr val="dk1"/>
              </a:buClr>
              <a:buSzPts val="1200"/>
              <a:buChar char="-"/>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dfc22fcbb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dfc22fcbb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fc22fcbb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fc22fcbb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fc22fcbb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fc22fcbb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Clr>
                <a:schemeClr val="dk1"/>
              </a:buClr>
              <a:buSzPts val="1100"/>
              <a:buFont typeface="Arial"/>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lgn="l">
              <a:lnSpc>
                <a:spcPct val="100000"/>
              </a:lnSpc>
              <a:spcBef>
                <a:spcPts val="0"/>
              </a:spcBef>
              <a:spcAft>
                <a:spcPts val="0"/>
              </a:spcAft>
              <a:buClr>
                <a:srgbClr val="000000"/>
              </a:buClr>
              <a:buSzPts val="4000"/>
              <a:buNone/>
              <a:defRPr sz="4000">
                <a:solidFill>
                  <a:srgbClr val="000000"/>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gn="l">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5"/>
          <p:cNvPicPr preferRelativeResize="0"/>
          <p:nvPr/>
        </p:nvPicPr>
        <p:blipFill rotWithShape="1">
          <a:blip r:embed="rId2">
            <a:alphaModFix/>
          </a:blip>
          <a:srcRect l="9173"/>
          <a:stretch/>
        </p:blipFill>
        <p:spPr>
          <a:xfrm>
            <a:off x="5681400" y="2612075"/>
            <a:ext cx="3435150" cy="2531416"/>
          </a:xfrm>
          <a:prstGeom prst="rect">
            <a:avLst/>
          </a:prstGeom>
          <a:noFill/>
          <a:ln>
            <a:noFill/>
          </a:ln>
        </p:spPr>
      </p:pic>
      <p:sp>
        <p:nvSpPr>
          <p:cNvPr id="13" name="Google Shape;13;p5"/>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de" sz="900" b="0" i="0" u="none" strike="noStrike" cap="none">
                <a:solidFill>
                  <a:srgbClr val="000000"/>
                </a:solidFill>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000000"/>
              </a:solidFill>
              <a:latin typeface="Lato"/>
              <a:ea typeface="Lato"/>
              <a:cs typeface="Lato"/>
              <a:sym typeface="Lato"/>
            </a:endParaRPr>
          </a:p>
        </p:txBody>
      </p:sp>
      <p:pic>
        <p:nvPicPr>
          <p:cNvPr id="14" name="Google Shape;14;p5"/>
          <p:cNvPicPr preferRelativeResize="0"/>
          <p:nvPr/>
        </p:nvPicPr>
        <p:blipFill rotWithShape="1">
          <a:blip r:embed="rId3">
            <a:alphaModFix/>
          </a:blip>
          <a:srcRect t="14999" b="18337"/>
          <a:stretch/>
        </p:blipFill>
        <p:spPr>
          <a:xfrm>
            <a:off x="5496600" y="414525"/>
            <a:ext cx="3491800" cy="1309049"/>
          </a:xfrm>
          <a:prstGeom prst="rect">
            <a:avLst/>
          </a:prstGeom>
          <a:noFill/>
          <a:ln>
            <a:noFill/>
          </a:ln>
        </p:spPr>
      </p:pic>
      <p:pic>
        <p:nvPicPr>
          <p:cNvPr id="15" name="Google Shape;15;p5"/>
          <p:cNvPicPr preferRelativeResize="0"/>
          <p:nvPr/>
        </p:nvPicPr>
        <p:blipFill rotWithShape="1">
          <a:blip r:embed="rId4">
            <a:alphaModFix/>
          </a:blip>
          <a:srcRect/>
          <a:stretch/>
        </p:blipFill>
        <p:spPr>
          <a:xfrm>
            <a:off x="131525" y="4393800"/>
            <a:ext cx="2175863" cy="472925"/>
          </a:xfrm>
          <a:prstGeom prst="rect">
            <a:avLst/>
          </a:prstGeom>
          <a:noFill/>
          <a:ln>
            <a:noFill/>
          </a:ln>
        </p:spPr>
      </p:pic>
      <p:sp>
        <p:nvSpPr>
          <p:cNvPr id="16" name="Google Shape;16;p5"/>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de" sz="1300" b="0" i="0" u="none" strike="noStrike" cap="none">
                <a:solidFill>
                  <a:schemeClr val="dk1"/>
                </a:solidFill>
                <a:latin typeface="Lato"/>
                <a:ea typeface="Lato"/>
                <a:cs typeface="Lato"/>
                <a:sym typeface="Lato"/>
              </a:rPr>
              <a:t>Enhancing Research</a:t>
            </a:r>
            <a:endParaRPr sz="1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300"/>
              <a:buFont typeface="Arial"/>
              <a:buNone/>
            </a:pPr>
            <a:r>
              <a:rPr lang="de" sz="1300" b="0" i="0" u="none" strike="noStrike" cap="none">
                <a:solidFill>
                  <a:schemeClr val="dk1"/>
                </a:solidFill>
                <a:latin typeface="Lato"/>
                <a:ea typeface="Lato"/>
                <a:cs typeface="Lato"/>
                <a:sym typeface="Lato"/>
              </a:rPr>
              <a:t>Understanding through Media</a:t>
            </a:r>
            <a:endParaRPr sz="1700" b="0" i="0" u="none" strike="noStrike" cap="none">
              <a:solidFill>
                <a:srgbClr val="000000"/>
              </a:solidFill>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6" name="Google Shape;66;p14"/>
          <p:cNvSpPr txBox="1">
            <a:spLocks noGrp="1"/>
          </p:cNvSpPr>
          <p:nvPr>
            <p:ph type="body" idx="1"/>
          </p:nvPr>
        </p:nvSpPr>
        <p:spPr>
          <a:xfrm>
            <a:off x="311700" y="3152225"/>
            <a:ext cx="8520600" cy="13008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pic>
        <p:nvPicPr>
          <p:cNvPr id="67" name="Google Shape;67;p14"/>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8" name="Google Shape;68;p14"/>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9" name="Google Shape;69;p14"/>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72" name="Google Shape;72;p15"/>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73" name="Google Shape;73;p15"/>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6"/>
          <p:cNvSpPr txBox="1">
            <a:spLocks noGrp="1"/>
          </p:cNvSpPr>
          <p:nvPr>
            <p:ph type="body" idx="1"/>
          </p:nvPr>
        </p:nvSpPr>
        <p:spPr>
          <a:xfrm>
            <a:off x="168425" y="1032300"/>
            <a:ext cx="8664000" cy="3406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20" name="Google Shape;20;p6"/>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1" name="Google Shape;21;p6"/>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2" name="Google Shape;22;p6"/>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pic>
        <p:nvPicPr>
          <p:cNvPr id="25" name="Google Shape;25;p7"/>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6" name="Google Shape;26;p7"/>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7" name="Google Shape;27;p7"/>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8"/>
          <p:cNvSpPr txBox="1">
            <a:spLocks noGrp="1"/>
          </p:cNvSpPr>
          <p:nvPr>
            <p:ph type="body" idx="1"/>
          </p:nvPr>
        </p:nvSpPr>
        <p:spPr>
          <a:xfrm>
            <a:off x="311700" y="1297000"/>
            <a:ext cx="3999900" cy="3164400"/>
          </a:xfrm>
          <a:prstGeom prst="rect">
            <a:avLst/>
          </a:prstGeom>
          <a:solidFill>
            <a:srgbClr val="FFFFFF"/>
          </a:solid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8"/>
          <p:cNvSpPr txBox="1">
            <a:spLocks noGrp="1"/>
          </p:cNvSpPr>
          <p:nvPr>
            <p:ph type="body" idx="2"/>
          </p:nvPr>
        </p:nvSpPr>
        <p:spPr>
          <a:xfrm>
            <a:off x="4832400" y="1297075"/>
            <a:ext cx="3999900" cy="3164400"/>
          </a:xfrm>
          <a:prstGeom prst="rect">
            <a:avLst/>
          </a:prstGeom>
          <a:solidFill>
            <a:srgbClr val="FFFFFF"/>
          </a:solid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pic>
        <p:nvPicPr>
          <p:cNvPr id="32" name="Google Shape;32;p8"/>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33" name="Google Shape;33;p8"/>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4" name="Google Shape;34;p8"/>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37" name="Google Shape;37;p9"/>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38" name="Google Shape;38;p9"/>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9" name="Google Shape;39;p9"/>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311700" y="539675"/>
            <a:ext cx="60072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10"/>
          <p:cNvSpPr txBox="1">
            <a:spLocks noGrp="1"/>
          </p:cNvSpPr>
          <p:nvPr>
            <p:ph type="body" idx="1"/>
          </p:nvPr>
        </p:nvSpPr>
        <p:spPr>
          <a:xfrm>
            <a:off x="311700" y="1176700"/>
            <a:ext cx="2808000" cy="3224400"/>
          </a:xfrm>
          <a:prstGeom prst="rect">
            <a:avLst/>
          </a:prstGeom>
          <a:solidFill>
            <a:srgbClr val="FFFFFF"/>
          </a:solid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pic>
        <p:nvPicPr>
          <p:cNvPr id="43" name="Google Shape;43;p10"/>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44" name="Google Shape;44;p10"/>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45" name="Google Shape;45;p10"/>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48" name="Google Shape;48;p11"/>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49" name="Google Shape;49;p11"/>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0" name="Google Shape;50;p11"/>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4" name="Google Shape;54;p12"/>
          <p:cNvSpPr txBox="1">
            <a:spLocks noGrp="1"/>
          </p:cNvSpPr>
          <p:nvPr>
            <p:ph type="subTitle" idx="1"/>
          </p:nvPr>
        </p:nvSpPr>
        <p:spPr>
          <a:xfrm>
            <a:off x="265500" y="2803075"/>
            <a:ext cx="4045200" cy="1235100"/>
          </a:xfrm>
          <a:prstGeom prst="rect">
            <a:avLst/>
          </a:prstGeom>
          <a:solidFill>
            <a:srgbClr val="FFFFFF"/>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12"/>
          <p:cNvSpPr txBox="1">
            <a:spLocks noGrp="1"/>
          </p:cNvSpPr>
          <p:nvPr>
            <p:ph type="body" idx="2"/>
          </p:nvPr>
        </p:nvSpPr>
        <p:spPr>
          <a:xfrm>
            <a:off x="4939500" y="724075"/>
            <a:ext cx="3837000" cy="3695100"/>
          </a:xfrm>
          <a:prstGeom prst="rect">
            <a:avLst/>
          </a:prstGeom>
          <a:solidFill>
            <a:srgbClr val="FFFFFF"/>
          </a:solid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56" name="Google Shape;56;p12"/>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57" name="Google Shape;57;p12"/>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8" name="Google Shape;58;p12"/>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3"/>
          <p:cNvSpPr txBox="1">
            <a:spLocks noGrp="1"/>
          </p:cNvSpPr>
          <p:nvPr>
            <p:ph type="body" idx="1"/>
          </p:nvPr>
        </p:nvSpPr>
        <p:spPr>
          <a:xfrm>
            <a:off x="2766125" y="3922225"/>
            <a:ext cx="5998800" cy="605100"/>
          </a:xfrm>
          <a:prstGeom prst="rect">
            <a:avLst/>
          </a:prstGeom>
          <a:solidFill>
            <a:srgbClr val="FFFFFF"/>
          </a:solid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pic>
        <p:nvPicPr>
          <p:cNvPr id="61" name="Google Shape;61;p13"/>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2" name="Google Shape;62;p13"/>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3" name="Google Shape;63;p1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Informa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Inform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news-room/spotlight/let-s-flatten-the-infodemic-curv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bbc.com/news/5212474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who.int/news-room/spotlight/let-s-flatten-the-infodemic-curv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m/news/521247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bc.com/news/521247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bc.com/news/521247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p>
            <a:pPr marL="0" lvl="0" indent="0" algn="l" rtl="0">
              <a:lnSpc>
                <a:spcPct val="100000"/>
              </a:lnSpc>
              <a:spcBef>
                <a:spcPts val="0"/>
              </a:spcBef>
              <a:spcAft>
                <a:spcPts val="0"/>
              </a:spcAft>
              <a:buSzPts val="4000"/>
              <a:buNone/>
            </a:pPr>
            <a:r>
              <a:rPr lang="de"/>
              <a:t>Define, explain and identify:</a:t>
            </a:r>
            <a:endParaRPr/>
          </a:p>
        </p:txBody>
      </p:sp>
      <p:sp>
        <p:nvSpPr>
          <p:cNvPr id="79" name="Google Shape;79;p1"/>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p>
            <a:pPr marL="0" lvl="0" indent="0" algn="l" rtl="0">
              <a:lnSpc>
                <a:spcPct val="100000"/>
              </a:lnSpc>
              <a:spcBef>
                <a:spcPts val="0"/>
              </a:spcBef>
              <a:spcAft>
                <a:spcPts val="0"/>
              </a:spcAft>
              <a:buSzPts val="2000"/>
              <a:buNone/>
            </a:pPr>
            <a:r>
              <a:rPr lang="de"/>
              <a:t>Introduction to “fake news” and 5g technology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dfc22fcbb0_0_30"/>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Misinformation</a:t>
            </a:r>
            <a:endParaRPr/>
          </a:p>
        </p:txBody>
      </p:sp>
      <p:sp>
        <p:nvSpPr>
          <p:cNvPr id="139" name="Google Shape;139;gdfc22fcbb0_0_30"/>
          <p:cNvSpPr txBox="1">
            <a:spLocks noGrp="1"/>
          </p:cNvSpPr>
          <p:nvPr>
            <p:ph type="body" idx="1"/>
          </p:nvPr>
        </p:nvSpPr>
        <p:spPr>
          <a:xfrm>
            <a:off x="168425" y="1032300"/>
            <a:ext cx="8664000" cy="340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1400" b="1">
                <a:solidFill>
                  <a:srgbClr val="E5362B"/>
                </a:solidFill>
                <a:latin typeface="Arial"/>
                <a:ea typeface="Arial"/>
                <a:cs typeface="Arial"/>
                <a:sym typeface="Arial"/>
              </a:rPr>
              <a:t>Misinformation</a:t>
            </a:r>
            <a:r>
              <a:rPr lang="de" sz="1400">
                <a:solidFill>
                  <a:srgbClr val="E5362B"/>
                </a:solidFill>
                <a:highlight>
                  <a:srgbClr val="FFFFFF"/>
                </a:highlight>
                <a:latin typeface="Arial"/>
                <a:ea typeface="Arial"/>
                <a:cs typeface="Arial"/>
                <a:sym typeface="Arial"/>
              </a:rPr>
              <a:t> is false, inaccurate, or misleading </a:t>
            </a:r>
            <a:r>
              <a:rPr lang="de" sz="1400">
                <a:solidFill>
                  <a:srgbClr val="E5362B"/>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information</a:t>
            </a:r>
            <a:r>
              <a:rPr lang="de" sz="1400">
                <a:solidFill>
                  <a:srgbClr val="E5362B"/>
                </a:solidFill>
                <a:highlight>
                  <a:srgbClr val="FFFFFF"/>
                </a:highlight>
                <a:latin typeface="Arial"/>
                <a:ea typeface="Arial"/>
                <a:cs typeface="Arial"/>
                <a:sym typeface="Arial"/>
              </a:rPr>
              <a:t> that is communicated regardless of an intention to deceive. Examples of misinformation are false rumors, insults, and pranks.</a:t>
            </a:r>
            <a:endParaRPr sz="1400">
              <a:solidFill>
                <a:srgbClr val="E5362B"/>
              </a:solidFill>
            </a:endParaRPr>
          </a:p>
        </p:txBody>
      </p:sp>
      <p:sp>
        <p:nvSpPr>
          <p:cNvPr id="140" name="Google Shape;140;gdfc22fcbb0_0_3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dfc22fcbb0_0_3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Disinformation</a:t>
            </a:r>
            <a:endParaRPr/>
          </a:p>
        </p:txBody>
      </p:sp>
      <p:sp>
        <p:nvSpPr>
          <p:cNvPr id="146" name="Google Shape;146;gdfc22fcbb0_0_36"/>
          <p:cNvSpPr txBox="1">
            <a:spLocks noGrp="1"/>
          </p:cNvSpPr>
          <p:nvPr>
            <p:ph type="body" idx="1"/>
          </p:nvPr>
        </p:nvSpPr>
        <p:spPr>
          <a:xfrm>
            <a:off x="168425" y="1032300"/>
            <a:ext cx="8664000" cy="340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1400" b="1">
                <a:solidFill>
                  <a:srgbClr val="E5362B"/>
                </a:solidFill>
                <a:latin typeface="Arial"/>
                <a:ea typeface="Arial"/>
                <a:cs typeface="Arial"/>
                <a:sym typeface="Arial"/>
              </a:rPr>
              <a:t>Disinformation</a:t>
            </a:r>
            <a:r>
              <a:rPr lang="de" sz="1400">
                <a:solidFill>
                  <a:srgbClr val="E5362B"/>
                </a:solidFill>
                <a:highlight>
                  <a:srgbClr val="FFFFFF"/>
                </a:highlight>
                <a:latin typeface="Arial"/>
                <a:ea typeface="Arial"/>
                <a:cs typeface="Arial"/>
                <a:sym typeface="Arial"/>
              </a:rPr>
              <a:t> is false or misleading </a:t>
            </a:r>
            <a:r>
              <a:rPr lang="de" sz="1400">
                <a:solidFill>
                  <a:srgbClr val="E5362B"/>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information</a:t>
            </a:r>
            <a:r>
              <a:rPr lang="de" sz="1400">
                <a:solidFill>
                  <a:srgbClr val="E5362B"/>
                </a:solidFill>
                <a:highlight>
                  <a:srgbClr val="FFFFFF"/>
                </a:highlight>
                <a:latin typeface="Arial"/>
                <a:ea typeface="Arial"/>
                <a:cs typeface="Arial"/>
                <a:sym typeface="Arial"/>
              </a:rPr>
              <a:t> that is spread deliberately to deceive.</a:t>
            </a:r>
            <a:endParaRPr sz="1400">
              <a:solidFill>
                <a:srgbClr val="E5362B"/>
              </a:solidFill>
            </a:endParaRPr>
          </a:p>
        </p:txBody>
      </p:sp>
      <p:sp>
        <p:nvSpPr>
          <p:cNvPr id="147" name="Google Shape;147;gdfc22fcbb0_0_3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e61cb64c61_0_190"/>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Types of Mis- and Disinformation</a:t>
            </a:r>
            <a:endParaRPr/>
          </a:p>
        </p:txBody>
      </p:sp>
      <p:sp>
        <p:nvSpPr>
          <p:cNvPr id="153" name="Google Shape;153;ge61cb64c61_0_190"/>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e61cb64c61_0_19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12</a:t>
            </a:fld>
            <a:endParaRPr/>
          </a:p>
        </p:txBody>
      </p:sp>
      <p:sp>
        <p:nvSpPr>
          <p:cNvPr id="155" name="Google Shape;155;ge61cb64c61_0_190"/>
          <p:cNvSpPr/>
          <p:nvPr/>
        </p:nvSpPr>
        <p:spPr>
          <a:xfrm>
            <a:off x="311700" y="1486413"/>
            <a:ext cx="1621800" cy="1110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solidFill>
                  <a:srgbClr val="E5362B"/>
                </a:solidFill>
              </a:rPr>
              <a:t>False connection</a:t>
            </a:r>
            <a:endParaRPr>
              <a:solidFill>
                <a:srgbClr val="E5362B"/>
              </a:solidFill>
            </a:endParaRPr>
          </a:p>
          <a:p>
            <a:pPr marL="0" lvl="0" indent="0" algn="ctr" rtl="0">
              <a:spcBef>
                <a:spcPts val="0"/>
              </a:spcBef>
              <a:spcAft>
                <a:spcPts val="0"/>
              </a:spcAft>
              <a:buNone/>
            </a:pPr>
            <a:endParaRPr sz="600">
              <a:solidFill>
                <a:srgbClr val="FF0000"/>
              </a:solidFill>
            </a:endParaRPr>
          </a:p>
          <a:p>
            <a:pPr marL="0" lvl="0" indent="0" algn="ctr" rtl="0">
              <a:spcBef>
                <a:spcPts val="0"/>
              </a:spcBef>
              <a:spcAft>
                <a:spcPts val="0"/>
              </a:spcAft>
              <a:buNone/>
            </a:pPr>
            <a:r>
              <a:rPr lang="de" sz="1000">
                <a:solidFill>
                  <a:schemeClr val="dk2"/>
                </a:solidFill>
              </a:rPr>
              <a:t>When headlines, visuals or captions don’t support the content</a:t>
            </a:r>
            <a:endParaRPr sz="1000">
              <a:solidFill>
                <a:schemeClr val="dk2"/>
              </a:solidFill>
            </a:endParaRPr>
          </a:p>
        </p:txBody>
      </p:sp>
      <p:sp>
        <p:nvSpPr>
          <p:cNvPr id="156" name="Google Shape;156;ge61cb64c61_0_190"/>
          <p:cNvSpPr/>
          <p:nvPr/>
        </p:nvSpPr>
        <p:spPr>
          <a:xfrm>
            <a:off x="2004550" y="1486413"/>
            <a:ext cx="1621800" cy="1110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solidFill>
                  <a:srgbClr val="E5362B"/>
                </a:solidFill>
              </a:rPr>
              <a:t>False context</a:t>
            </a:r>
            <a:endParaRPr>
              <a:solidFill>
                <a:srgbClr val="E5362B"/>
              </a:solidFill>
            </a:endParaRPr>
          </a:p>
          <a:p>
            <a:pPr marL="0" lvl="0" indent="0" algn="ctr" rtl="0">
              <a:spcBef>
                <a:spcPts val="0"/>
              </a:spcBef>
              <a:spcAft>
                <a:spcPts val="0"/>
              </a:spcAft>
              <a:buNone/>
            </a:pPr>
            <a:endParaRPr sz="600">
              <a:solidFill>
                <a:srgbClr val="FF0000"/>
              </a:solidFill>
            </a:endParaRPr>
          </a:p>
          <a:p>
            <a:pPr marL="0" lvl="0" indent="0" algn="ctr" rtl="0">
              <a:spcBef>
                <a:spcPts val="0"/>
              </a:spcBef>
              <a:spcAft>
                <a:spcPts val="0"/>
              </a:spcAft>
              <a:buNone/>
            </a:pPr>
            <a:r>
              <a:rPr lang="de" sz="1000">
                <a:solidFill>
                  <a:schemeClr val="dk2"/>
                </a:solidFill>
              </a:rPr>
              <a:t>When genuine content is shared with false contextual information</a:t>
            </a:r>
            <a:endParaRPr sz="1000">
              <a:solidFill>
                <a:schemeClr val="dk2"/>
              </a:solidFill>
            </a:endParaRPr>
          </a:p>
        </p:txBody>
      </p:sp>
      <p:sp>
        <p:nvSpPr>
          <p:cNvPr id="157" name="Google Shape;157;ge61cb64c61_0_190"/>
          <p:cNvSpPr/>
          <p:nvPr/>
        </p:nvSpPr>
        <p:spPr>
          <a:xfrm>
            <a:off x="3697399" y="1486413"/>
            <a:ext cx="1621800" cy="1110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solidFill>
                  <a:srgbClr val="E5362B"/>
                </a:solidFill>
              </a:rPr>
              <a:t>Manipulated content</a:t>
            </a:r>
            <a:endParaRPr>
              <a:solidFill>
                <a:srgbClr val="E5362B"/>
              </a:solidFill>
            </a:endParaRPr>
          </a:p>
          <a:p>
            <a:pPr marL="0" lvl="0" indent="0" algn="ctr" rtl="0">
              <a:spcBef>
                <a:spcPts val="0"/>
              </a:spcBef>
              <a:spcAft>
                <a:spcPts val="0"/>
              </a:spcAft>
              <a:buNone/>
            </a:pPr>
            <a:endParaRPr sz="600">
              <a:solidFill>
                <a:srgbClr val="FF0000"/>
              </a:solidFill>
            </a:endParaRPr>
          </a:p>
          <a:p>
            <a:pPr marL="0" lvl="0" indent="0" algn="ctr" rtl="0">
              <a:spcBef>
                <a:spcPts val="0"/>
              </a:spcBef>
              <a:spcAft>
                <a:spcPts val="0"/>
              </a:spcAft>
              <a:buNone/>
            </a:pPr>
            <a:r>
              <a:rPr lang="de" sz="1000">
                <a:solidFill>
                  <a:schemeClr val="dk2"/>
                </a:solidFill>
              </a:rPr>
              <a:t>When genuine information or imagery is manipulated to deceive</a:t>
            </a:r>
            <a:endParaRPr sz="1000">
              <a:solidFill>
                <a:schemeClr val="dk2"/>
              </a:solidFill>
            </a:endParaRPr>
          </a:p>
        </p:txBody>
      </p:sp>
      <p:sp>
        <p:nvSpPr>
          <p:cNvPr id="158" name="Google Shape;158;ge61cb64c61_0_190"/>
          <p:cNvSpPr/>
          <p:nvPr/>
        </p:nvSpPr>
        <p:spPr>
          <a:xfrm>
            <a:off x="5390249" y="1486413"/>
            <a:ext cx="1621800" cy="1110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solidFill>
                  <a:srgbClr val="E5362B"/>
                </a:solidFill>
              </a:rPr>
              <a:t>Satire or Parody</a:t>
            </a:r>
            <a:endParaRPr>
              <a:solidFill>
                <a:srgbClr val="E5362B"/>
              </a:solidFill>
            </a:endParaRPr>
          </a:p>
          <a:p>
            <a:pPr marL="0" lvl="0" indent="0" algn="ctr" rtl="0">
              <a:spcBef>
                <a:spcPts val="0"/>
              </a:spcBef>
              <a:spcAft>
                <a:spcPts val="0"/>
              </a:spcAft>
              <a:buNone/>
            </a:pPr>
            <a:endParaRPr sz="600">
              <a:solidFill>
                <a:srgbClr val="FF0000"/>
              </a:solidFill>
            </a:endParaRPr>
          </a:p>
          <a:p>
            <a:pPr marL="0" lvl="0" indent="0" algn="ctr" rtl="0">
              <a:spcBef>
                <a:spcPts val="0"/>
              </a:spcBef>
              <a:spcAft>
                <a:spcPts val="0"/>
              </a:spcAft>
              <a:buNone/>
            </a:pPr>
            <a:r>
              <a:rPr lang="de" sz="1000">
                <a:solidFill>
                  <a:schemeClr val="dk2"/>
                </a:solidFill>
              </a:rPr>
              <a:t>No intention to cause harm but has potential to fool</a:t>
            </a:r>
            <a:endParaRPr sz="1000">
              <a:solidFill>
                <a:schemeClr val="dk2"/>
              </a:solidFill>
            </a:endParaRPr>
          </a:p>
        </p:txBody>
      </p:sp>
      <p:sp>
        <p:nvSpPr>
          <p:cNvPr id="159" name="Google Shape;159;ge61cb64c61_0_190"/>
          <p:cNvSpPr/>
          <p:nvPr/>
        </p:nvSpPr>
        <p:spPr>
          <a:xfrm>
            <a:off x="7083098" y="1486413"/>
            <a:ext cx="1621800" cy="1110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solidFill>
                  <a:srgbClr val="E5362B"/>
                </a:solidFill>
              </a:rPr>
              <a:t>Misleading content</a:t>
            </a:r>
            <a:endParaRPr>
              <a:solidFill>
                <a:srgbClr val="E5362B"/>
              </a:solidFill>
            </a:endParaRPr>
          </a:p>
          <a:p>
            <a:pPr marL="0" lvl="0" indent="0" algn="ctr" rtl="0">
              <a:spcBef>
                <a:spcPts val="0"/>
              </a:spcBef>
              <a:spcAft>
                <a:spcPts val="0"/>
              </a:spcAft>
              <a:buNone/>
            </a:pPr>
            <a:endParaRPr sz="600">
              <a:solidFill>
                <a:srgbClr val="FF0000"/>
              </a:solidFill>
            </a:endParaRPr>
          </a:p>
          <a:p>
            <a:pPr marL="0" lvl="0" indent="0" algn="ctr" rtl="0">
              <a:spcBef>
                <a:spcPts val="0"/>
              </a:spcBef>
              <a:spcAft>
                <a:spcPts val="0"/>
              </a:spcAft>
              <a:buNone/>
            </a:pPr>
            <a:r>
              <a:rPr lang="de" sz="1000">
                <a:solidFill>
                  <a:schemeClr val="dk2"/>
                </a:solidFill>
              </a:rPr>
              <a:t>Misleading use of information to frame an issue or individual</a:t>
            </a:r>
            <a:endParaRPr sz="1000">
              <a:solidFill>
                <a:schemeClr val="dk2"/>
              </a:solidFill>
            </a:endParaRPr>
          </a:p>
        </p:txBody>
      </p:sp>
      <p:sp>
        <p:nvSpPr>
          <p:cNvPr id="160" name="Google Shape;160;ge61cb64c61_0_190"/>
          <p:cNvSpPr/>
          <p:nvPr/>
        </p:nvSpPr>
        <p:spPr>
          <a:xfrm>
            <a:off x="311700" y="2873763"/>
            <a:ext cx="1621800" cy="1110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solidFill>
                  <a:srgbClr val="E5362B"/>
                </a:solidFill>
              </a:rPr>
              <a:t>Imposter content</a:t>
            </a:r>
            <a:endParaRPr>
              <a:solidFill>
                <a:srgbClr val="E5362B"/>
              </a:solidFill>
            </a:endParaRPr>
          </a:p>
          <a:p>
            <a:pPr marL="0" lvl="0" indent="0" algn="ctr" rtl="0">
              <a:spcBef>
                <a:spcPts val="0"/>
              </a:spcBef>
              <a:spcAft>
                <a:spcPts val="0"/>
              </a:spcAft>
              <a:buNone/>
            </a:pPr>
            <a:endParaRPr sz="600">
              <a:solidFill>
                <a:srgbClr val="FF0000"/>
              </a:solidFill>
            </a:endParaRPr>
          </a:p>
          <a:p>
            <a:pPr marL="0" lvl="0" indent="0" algn="ctr" rtl="0">
              <a:spcBef>
                <a:spcPts val="0"/>
              </a:spcBef>
              <a:spcAft>
                <a:spcPts val="0"/>
              </a:spcAft>
              <a:buNone/>
            </a:pPr>
            <a:r>
              <a:rPr lang="de" sz="1000">
                <a:solidFill>
                  <a:schemeClr val="dk2"/>
                </a:solidFill>
              </a:rPr>
              <a:t>When genuine sources are impersonated</a:t>
            </a:r>
            <a:endParaRPr sz="1000">
              <a:solidFill>
                <a:schemeClr val="dk2"/>
              </a:solidFill>
            </a:endParaRPr>
          </a:p>
        </p:txBody>
      </p:sp>
      <p:sp>
        <p:nvSpPr>
          <p:cNvPr id="161" name="Google Shape;161;ge61cb64c61_0_190"/>
          <p:cNvSpPr/>
          <p:nvPr/>
        </p:nvSpPr>
        <p:spPr>
          <a:xfrm>
            <a:off x="2004550" y="2873763"/>
            <a:ext cx="1621800" cy="1110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solidFill>
                  <a:srgbClr val="E5362B"/>
                </a:solidFill>
              </a:rPr>
              <a:t>Fabricated content</a:t>
            </a:r>
            <a:endParaRPr>
              <a:solidFill>
                <a:srgbClr val="E5362B"/>
              </a:solidFill>
            </a:endParaRPr>
          </a:p>
          <a:p>
            <a:pPr marL="0" lvl="0" indent="0" algn="ctr" rtl="0">
              <a:spcBef>
                <a:spcPts val="0"/>
              </a:spcBef>
              <a:spcAft>
                <a:spcPts val="0"/>
              </a:spcAft>
              <a:buNone/>
            </a:pPr>
            <a:endParaRPr sz="600">
              <a:solidFill>
                <a:srgbClr val="FF0000"/>
              </a:solidFill>
            </a:endParaRPr>
          </a:p>
          <a:p>
            <a:pPr marL="0" lvl="0" indent="0" algn="ctr" rtl="0">
              <a:spcBef>
                <a:spcPts val="0"/>
              </a:spcBef>
              <a:spcAft>
                <a:spcPts val="0"/>
              </a:spcAft>
              <a:buNone/>
            </a:pPr>
            <a:r>
              <a:rPr lang="de" sz="1000">
                <a:solidFill>
                  <a:schemeClr val="dk2"/>
                </a:solidFill>
              </a:rPr>
              <a:t>Content that is 100% false, designed to deceive and do harm</a:t>
            </a:r>
            <a:endParaRPr sz="1000">
              <a:solidFill>
                <a:schemeClr val="dk2"/>
              </a:solidFill>
            </a:endParaRPr>
          </a:p>
        </p:txBody>
      </p:sp>
      <p:sp>
        <p:nvSpPr>
          <p:cNvPr id="162" name="Google Shape;162;ge61cb64c61_0_190"/>
          <p:cNvSpPr/>
          <p:nvPr/>
        </p:nvSpPr>
        <p:spPr>
          <a:xfrm>
            <a:off x="3697399" y="2873763"/>
            <a:ext cx="1621800" cy="1110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solidFill>
                  <a:srgbClr val="E5362B"/>
                </a:solidFill>
              </a:rPr>
              <a:t>Propaganda</a:t>
            </a:r>
            <a:endParaRPr>
              <a:solidFill>
                <a:srgbClr val="E5362B"/>
              </a:solidFill>
            </a:endParaRPr>
          </a:p>
          <a:p>
            <a:pPr marL="0" lvl="0" indent="0" algn="ctr" rtl="0">
              <a:spcBef>
                <a:spcPts val="0"/>
              </a:spcBef>
              <a:spcAft>
                <a:spcPts val="0"/>
              </a:spcAft>
              <a:buNone/>
            </a:pPr>
            <a:endParaRPr sz="600">
              <a:solidFill>
                <a:srgbClr val="FF0000"/>
              </a:solidFill>
            </a:endParaRPr>
          </a:p>
          <a:p>
            <a:pPr marL="0" lvl="0" indent="0" algn="ctr" rtl="0">
              <a:spcBef>
                <a:spcPts val="0"/>
              </a:spcBef>
              <a:spcAft>
                <a:spcPts val="0"/>
              </a:spcAft>
              <a:buNone/>
            </a:pPr>
            <a:r>
              <a:rPr lang="de" sz="1000">
                <a:solidFill>
                  <a:schemeClr val="dk2"/>
                </a:solidFill>
              </a:rPr>
              <a:t>When content is used to manage attitudes,values and knowledge</a:t>
            </a:r>
            <a:endParaRPr sz="1000">
              <a:solidFill>
                <a:schemeClr val="dk2"/>
              </a:solidFill>
            </a:endParaRPr>
          </a:p>
        </p:txBody>
      </p:sp>
      <p:sp>
        <p:nvSpPr>
          <p:cNvPr id="163" name="Google Shape;163;ge61cb64c61_0_190"/>
          <p:cNvSpPr/>
          <p:nvPr/>
        </p:nvSpPr>
        <p:spPr>
          <a:xfrm>
            <a:off x="5390249" y="2873763"/>
            <a:ext cx="1621800" cy="1110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solidFill>
                  <a:srgbClr val="E5362B"/>
                </a:solidFill>
              </a:rPr>
              <a:t>Sponsored content</a:t>
            </a:r>
            <a:endParaRPr>
              <a:solidFill>
                <a:srgbClr val="E5362B"/>
              </a:solidFill>
            </a:endParaRPr>
          </a:p>
          <a:p>
            <a:pPr marL="0" lvl="0" indent="0" algn="ctr" rtl="0">
              <a:spcBef>
                <a:spcPts val="0"/>
              </a:spcBef>
              <a:spcAft>
                <a:spcPts val="0"/>
              </a:spcAft>
              <a:buNone/>
            </a:pPr>
            <a:endParaRPr sz="600">
              <a:solidFill>
                <a:srgbClr val="FF0000"/>
              </a:solidFill>
            </a:endParaRPr>
          </a:p>
          <a:p>
            <a:pPr marL="0" lvl="0" indent="0" algn="ctr" rtl="0">
              <a:spcBef>
                <a:spcPts val="0"/>
              </a:spcBef>
              <a:spcAft>
                <a:spcPts val="0"/>
              </a:spcAft>
              <a:buNone/>
            </a:pPr>
            <a:r>
              <a:rPr lang="de" sz="1000">
                <a:solidFill>
                  <a:schemeClr val="dk2"/>
                </a:solidFill>
              </a:rPr>
              <a:t>Advertising or PR disguised as editorial content</a:t>
            </a:r>
            <a:endParaRPr sz="1000">
              <a:solidFill>
                <a:schemeClr val="dk2"/>
              </a:solidFill>
            </a:endParaRPr>
          </a:p>
        </p:txBody>
      </p:sp>
      <p:sp>
        <p:nvSpPr>
          <p:cNvPr id="164" name="Google Shape;164;ge61cb64c61_0_190"/>
          <p:cNvSpPr/>
          <p:nvPr/>
        </p:nvSpPr>
        <p:spPr>
          <a:xfrm>
            <a:off x="7083098" y="2873763"/>
            <a:ext cx="1621800" cy="1110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solidFill>
                  <a:srgbClr val="E5362B"/>
                </a:solidFill>
              </a:rPr>
              <a:t>Error</a:t>
            </a:r>
            <a:endParaRPr>
              <a:solidFill>
                <a:srgbClr val="E5362B"/>
              </a:solidFill>
            </a:endParaRPr>
          </a:p>
          <a:p>
            <a:pPr marL="0" lvl="0" indent="0" algn="ctr" rtl="0">
              <a:spcBef>
                <a:spcPts val="0"/>
              </a:spcBef>
              <a:spcAft>
                <a:spcPts val="0"/>
              </a:spcAft>
              <a:buNone/>
            </a:pPr>
            <a:endParaRPr sz="600">
              <a:solidFill>
                <a:srgbClr val="FF0000"/>
              </a:solidFill>
            </a:endParaRPr>
          </a:p>
          <a:p>
            <a:pPr marL="0" lvl="0" indent="0" algn="ctr" rtl="0">
              <a:spcBef>
                <a:spcPts val="0"/>
              </a:spcBef>
              <a:spcAft>
                <a:spcPts val="0"/>
              </a:spcAft>
              <a:buNone/>
            </a:pPr>
            <a:r>
              <a:rPr lang="de" sz="1000">
                <a:solidFill>
                  <a:schemeClr val="dk2"/>
                </a:solidFill>
              </a:rPr>
              <a:t>When established news organisations make mistakes while reporting</a:t>
            </a:r>
            <a:endParaRPr sz="10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e61cb64c61_0_21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Infodemic</a:t>
            </a:r>
            <a:endParaRPr/>
          </a:p>
        </p:txBody>
      </p:sp>
      <p:sp>
        <p:nvSpPr>
          <p:cNvPr id="170" name="Google Shape;170;ge61cb64c61_0_214"/>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i="1" u="sng">
                <a:solidFill>
                  <a:srgbClr val="E5362B"/>
                </a:solidFill>
                <a:latin typeface="Arial"/>
                <a:ea typeface="Arial"/>
                <a:cs typeface="Arial"/>
                <a:sym typeface="Arial"/>
                <a:hlinkClick r:id="rId3">
                  <a:extLst>
                    <a:ext uri="{A12FA001-AC4F-418D-AE19-62706E023703}">
                      <ahyp:hlinkClr xmlns:ahyp="http://schemas.microsoft.com/office/drawing/2018/hyperlinkcolor" val="tx"/>
                    </a:ext>
                  </a:extLst>
                </a:hlinkClick>
              </a:rPr>
              <a:t>Infodemic</a:t>
            </a:r>
            <a:r>
              <a:rPr lang="de" sz="1400">
                <a:solidFill>
                  <a:srgbClr val="E5362B"/>
                </a:solidFill>
                <a:highlight>
                  <a:srgbClr val="FFFFFF"/>
                </a:highlight>
                <a:latin typeface="Arial"/>
                <a:ea typeface="Arial"/>
                <a:cs typeface="Arial"/>
                <a:sym typeface="Arial"/>
              </a:rPr>
              <a:t> is a blend of "information" and "epidemic" that typically refers to a rapid and far-reaching spread of both accurate and inaccurate information about something, such as a disease. As facts, rumors, and fears mix and disperse, it becomes difficult to learn essential information about an issue. </a:t>
            </a:r>
            <a:r>
              <a:rPr lang="de" sz="1400" i="1">
                <a:solidFill>
                  <a:srgbClr val="E5362B"/>
                </a:solidFill>
                <a:latin typeface="Arial"/>
                <a:ea typeface="Arial"/>
                <a:cs typeface="Arial"/>
                <a:sym typeface="Arial"/>
              </a:rPr>
              <a:t>Infodemic</a:t>
            </a:r>
            <a:r>
              <a:rPr lang="de" sz="1400">
                <a:solidFill>
                  <a:srgbClr val="E5362B"/>
                </a:solidFill>
                <a:highlight>
                  <a:srgbClr val="FFFFFF"/>
                </a:highlight>
                <a:latin typeface="Arial"/>
                <a:ea typeface="Arial"/>
                <a:cs typeface="Arial"/>
                <a:sym typeface="Arial"/>
              </a:rPr>
              <a:t> was coined in 2003, and has seen renewed usage in the time of COVID-19.</a:t>
            </a:r>
            <a:endParaRPr sz="1400">
              <a:solidFill>
                <a:srgbClr val="E5362B"/>
              </a:solidFill>
              <a:latin typeface="Arial"/>
              <a:ea typeface="Arial"/>
              <a:cs typeface="Arial"/>
              <a:sym typeface="Arial"/>
            </a:endParaRPr>
          </a:p>
        </p:txBody>
      </p:sp>
      <p:sp>
        <p:nvSpPr>
          <p:cNvPr id="171" name="Google Shape;171;ge61cb64c61_0_21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13</a:t>
            </a:fld>
            <a:endParaRPr/>
          </a:p>
        </p:txBody>
      </p:sp>
      <p:pic>
        <p:nvPicPr>
          <p:cNvPr id="172" name="Google Shape;172;ge61cb64c61_0_214"/>
          <p:cNvPicPr preferRelativeResize="0"/>
          <p:nvPr/>
        </p:nvPicPr>
        <p:blipFill rotWithShape="1">
          <a:blip r:embed="rId4">
            <a:alphaModFix/>
          </a:blip>
          <a:srcRect b="19015"/>
          <a:stretch/>
        </p:blipFill>
        <p:spPr>
          <a:xfrm>
            <a:off x="1078300" y="2077625"/>
            <a:ext cx="2821402" cy="2284974"/>
          </a:xfrm>
          <a:prstGeom prst="rect">
            <a:avLst/>
          </a:prstGeom>
          <a:noFill/>
          <a:ln>
            <a:noFill/>
          </a:ln>
        </p:spPr>
      </p:pic>
      <p:pic>
        <p:nvPicPr>
          <p:cNvPr id="173" name="Google Shape;173;ge61cb64c61_0_214"/>
          <p:cNvPicPr preferRelativeResize="0"/>
          <p:nvPr/>
        </p:nvPicPr>
        <p:blipFill>
          <a:blip r:embed="rId5">
            <a:alphaModFix/>
          </a:blip>
          <a:stretch>
            <a:fillRect/>
          </a:stretch>
        </p:blipFill>
        <p:spPr>
          <a:xfrm>
            <a:off x="4252717" y="2077625"/>
            <a:ext cx="3812984" cy="2284976"/>
          </a:xfrm>
          <a:prstGeom prst="rect">
            <a:avLst/>
          </a:prstGeom>
          <a:noFill/>
          <a:ln>
            <a:noFill/>
          </a:ln>
        </p:spPr>
      </p:pic>
      <p:sp>
        <p:nvSpPr>
          <p:cNvPr id="174" name="Google Shape;174;ge61cb64c61_0_214"/>
          <p:cNvSpPr txBox="1"/>
          <p:nvPr/>
        </p:nvSpPr>
        <p:spPr>
          <a:xfrm>
            <a:off x="4717575" y="4362600"/>
            <a:ext cx="4181100" cy="338524"/>
          </a:xfrm>
          <a:prstGeom prst="rect">
            <a:avLst/>
          </a:prstGeom>
          <a:noFill/>
          <a:ln>
            <a:noFill/>
          </a:ln>
        </p:spPr>
        <p:txBody>
          <a:bodyPr spcFirstLastPara="1" wrap="square" lIns="91425" tIns="91425" rIns="91425" bIns="91425" anchor="t" anchorCtr="0">
            <a:spAutoFit/>
          </a:bodyPr>
          <a:lstStyle/>
          <a:p>
            <a:pPr lvl="0" algn="r"/>
            <a:r>
              <a:rPr lang="de" sz="500" dirty="0" err="1">
                <a:solidFill>
                  <a:schemeClr val="dk1"/>
                </a:solidFill>
                <a:latin typeface="Lato"/>
                <a:ea typeface="Lato"/>
                <a:cs typeface="Lato"/>
                <a:sym typeface="Lato"/>
              </a:rPr>
              <a:t>Who.int</a:t>
            </a:r>
            <a:r>
              <a:rPr lang="de" sz="500"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Let’s</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flatten</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the</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infodemiccurve</a:t>
            </a:r>
            <a:r>
              <a:rPr lang="de" sz="500" dirty="0">
                <a:solidFill>
                  <a:schemeClr val="dk1"/>
                </a:solidFill>
                <a:latin typeface="Lato"/>
                <a:ea typeface="Lato"/>
                <a:cs typeface="Lato"/>
                <a:sym typeface="Lato"/>
              </a:rPr>
              <a:t>. [online] </a:t>
            </a:r>
            <a:r>
              <a:rPr lang="de" sz="500" dirty="0" err="1">
                <a:solidFill>
                  <a:schemeClr val="dk1"/>
                </a:solidFill>
                <a:latin typeface="Lato"/>
                <a:ea typeface="Lato"/>
                <a:cs typeface="Lato"/>
                <a:sym typeface="Lato"/>
              </a:rPr>
              <a:t>Available</a:t>
            </a:r>
            <a:r>
              <a:rPr lang="de" sz="500" dirty="0">
                <a:solidFill>
                  <a:schemeClr val="dk1"/>
                </a:solidFill>
                <a:latin typeface="Lato"/>
                <a:ea typeface="Lato"/>
                <a:cs typeface="Lato"/>
                <a:sym typeface="Lato"/>
              </a:rPr>
              <a:t> at: </a:t>
            </a:r>
            <a:r>
              <a:rPr lang="de" sz="500" u="sng" dirty="0">
                <a:solidFill>
                  <a:schemeClr val="hlink"/>
                </a:solidFill>
                <a:latin typeface="Lato"/>
                <a:ea typeface="Lato"/>
                <a:cs typeface="Lato"/>
                <a:sym typeface="Lato"/>
                <a:hlinkClick r:id="rId3"/>
              </a:rPr>
              <a:t>https://www.who.int/news-room/spotlight/let-s-flatten-</a:t>
            </a:r>
            <a:r>
              <a:rPr lang="de" sz="500" u="sng" dirty="0" err="1">
                <a:solidFill>
                  <a:schemeClr val="hlink"/>
                </a:solidFill>
                <a:latin typeface="Lato"/>
                <a:ea typeface="Lato"/>
                <a:cs typeface="Lato"/>
                <a:sym typeface="Lato"/>
                <a:hlinkClick r:id="rId3"/>
              </a:rPr>
              <a:t>the-infodemic-curv</a:t>
            </a:r>
            <a:r>
              <a:rPr lang="de" sz="500" u="sng" dirty="0" err="1">
                <a:solidFill>
                  <a:schemeClr val="hlink"/>
                </a:solidFill>
                <a:latin typeface="Lato"/>
                <a:ea typeface="Lato"/>
                <a:cs typeface="Lato"/>
                <a:sym typeface="Lato"/>
                <a:hlinkClick r:id="rId3"/>
              </a:rPr>
              <a:t>e</a:t>
            </a:r>
            <a:r>
              <a:rPr lang="de" sz="500" dirty="0">
                <a:solidFill>
                  <a:schemeClr val="dk1"/>
                </a:solidFill>
                <a:latin typeface="Lato"/>
                <a:ea typeface="Lato"/>
                <a:cs typeface="Lato"/>
                <a:sym typeface="Lato"/>
              </a:rPr>
              <a:t>  [</a:t>
            </a:r>
            <a:r>
              <a:rPr lang="de" sz="500" dirty="0" err="1">
                <a:solidFill>
                  <a:schemeClr val="dk1"/>
                </a:solidFill>
                <a:latin typeface="Lato"/>
                <a:ea typeface="Lato"/>
                <a:cs typeface="Lato"/>
                <a:sym typeface="Lato"/>
              </a:rPr>
              <a:t>Accessed</a:t>
            </a:r>
            <a:r>
              <a:rPr lang="de" sz="500" dirty="0">
                <a:solidFill>
                  <a:schemeClr val="dk1"/>
                </a:solidFill>
                <a:latin typeface="Lato"/>
                <a:ea typeface="Lato"/>
                <a:cs typeface="Lato"/>
                <a:sym typeface="Lato"/>
              </a:rPr>
              <a:t> 2 September 2021].</a:t>
            </a:r>
            <a:endParaRPr sz="500" dirty="0">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eb7875a51e_0_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a:t>What?</a:t>
            </a:r>
            <a:endParaRPr/>
          </a:p>
        </p:txBody>
      </p:sp>
      <p:sp>
        <p:nvSpPr>
          <p:cNvPr id="188" name="Google Shape;188;geb7875a51e_0_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14</a:t>
            </a:fld>
            <a:endParaRPr/>
          </a:p>
        </p:txBody>
      </p:sp>
      <p:sp>
        <p:nvSpPr>
          <p:cNvPr id="5" name="Textplatzhalter 2">
            <a:extLst>
              <a:ext uri="{FF2B5EF4-FFF2-40B4-BE49-F238E27FC236}">
                <a16:creationId xmlns:a16="http://schemas.microsoft.com/office/drawing/2014/main" id="{46E301AF-2AA7-374C-B320-B22B89DE870B}"/>
              </a:ext>
            </a:extLst>
          </p:cNvPr>
          <p:cNvSpPr txBox="1">
            <a:spLocks/>
          </p:cNvSpPr>
          <p:nvPr/>
        </p:nvSpPr>
        <p:spPr>
          <a:xfrm>
            <a:off x="168433" y="1399853"/>
            <a:ext cx="8664000" cy="2374288"/>
          </a:xfrm>
          <a:prstGeom prst="rect">
            <a:avLst/>
          </a:prstGeom>
          <a:solidFill>
            <a:srgbClr val="E5362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0" indent="0" algn="ctr">
              <a:spcAft>
                <a:spcPts val="1600"/>
              </a:spcAft>
              <a:buFont typeface="Lato"/>
              <a:buNone/>
            </a:pPr>
            <a:r>
              <a:rPr lang="en-GB" sz="3200" b="1" dirty="0">
                <a:solidFill>
                  <a:srgbClr val="F2F2F2"/>
                </a:solidFill>
              </a:rPr>
              <a:t>What topics of fake news are there?</a:t>
            </a:r>
          </a:p>
          <a:p>
            <a:pPr marL="0" indent="0" algn="ctr">
              <a:spcAft>
                <a:spcPts val="1600"/>
              </a:spcAft>
              <a:buFont typeface="Lato"/>
              <a:buNone/>
            </a:pPr>
            <a:r>
              <a:rPr lang="en-GB" sz="2000" b="1" dirty="0">
                <a:solidFill>
                  <a:schemeClr val="tx1"/>
                </a:solidFill>
              </a:rPr>
              <a:t>What fake news have you heard of?</a:t>
            </a:r>
          </a:p>
        </p:txBody>
      </p:sp>
      <p:sp>
        <p:nvSpPr>
          <p:cNvPr id="6" name="Google Shape;101;gf21e7843ed_0_14">
            <a:extLst>
              <a:ext uri="{FF2B5EF4-FFF2-40B4-BE49-F238E27FC236}">
                <a16:creationId xmlns:a16="http://schemas.microsoft.com/office/drawing/2014/main" id="{069A08DC-68FD-7F48-B4BC-270AB134F3BF}"/>
              </a:ext>
            </a:extLst>
          </p:cNvPr>
          <p:cNvSpPr/>
          <p:nvPr/>
        </p:nvSpPr>
        <p:spPr>
          <a:xfrm>
            <a:off x="5364733" y="3698427"/>
            <a:ext cx="2919000" cy="650700"/>
          </a:xfrm>
          <a:prstGeom prst="round2DiagRect">
            <a:avLst>
              <a:gd name="adj1" fmla="val 16667"/>
              <a:gd name="adj2" fmla="val 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800" b="1" i="0" u="none" strike="noStrike" cap="none" dirty="0" err="1">
                <a:solidFill>
                  <a:schemeClr val="lt1"/>
                </a:solidFill>
                <a:latin typeface="Arial" panose="020B0604020202020204" pitchFamily="34" charset="0"/>
                <a:ea typeface="Teko"/>
                <a:cs typeface="Arial" panose="020B0604020202020204" pitchFamily="34" charset="0"/>
                <a:sym typeface="Teko"/>
              </a:rPr>
              <a:t>DISCUSS</a:t>
            </a:r>
            <a:r>
              <a:rPr lang="de-DE" sz="2800" b="1" i="0" u="none" strike="noStrike" cap="none" dirty="0">
                <a:solidFill>
                  <a:schemeClr val="lt1"/>
                </a:solidFill>
                <a:latin typeface="Arial" panose="020B0604020202020204" pitchFamily="34" charset="0"/>
                <a:ea typeface="Teko"/>
                <a:cs typeface="Arial" panose="020B0604020202020204" pitchFamily="34" charset="0"/>
                <a:sym typeface="Teko"/>
              </a:rPr>
              <a:t>!</a:t>
            </a:r>
            <a:endParaRPr sz="2800" b="1" i="0" u="none" strike="noStrike" cap="none" dirty="0">
              <a:solidFill>
                <a:schemeClr val="lt1"/>
              </a:solidFill>
              <a:latin typeface="Arial" panose="020B0604020202020204" pitchFamily="34" charset="0"/>
              <a:ea typeface="Teko"/>
              <a:cs typeface="Arial" panose="020B0604020202020204" pitchFamily="34" charset="0"/>
              <a:sym typeface="Tek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e61cb64c61_0_2"/>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What?</a:t>
            </a:r>
            <a:endParaRPr/>
          </a:p>
        </p:txBody>
      </p:sp>
      <p:sp>
        <p:nvSpPr>
          <p:cNvPr id="194" name="Google Shape;194;ge61cb64c61_0_2"/>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a:solidFill>
                  <a:srgbClr val="E5362B"/>
                </a:solidFill>
                <a:latin typeface="Arial"/>
                <a:ea typeface="Arial"/>
                <a:cs typeface="Arial"/>
                <a:sym typeface="Arial"/>
              </a:rPr>
              <a:t>What are the topics of fake news that you’ve heard/read?</a:t>
            </a:r>
            <a:endParaRPr sz="1400" b="1">
              <a:solidFill>
                <a:srgbClr val="E5362B"/>
              </a:solidFill>
              <a:latin typeface="Arial"/>
              <a:ea typeface="Arial"/>
              <a:cs typeface="Arial"/>
              <a:sym typeface="Arial"/>
            </a:endParaRPr>
          </a:p>
          <a:p>
            <a:pPr marL="0" lvl="0" indent="0" algn="l" rtl="0">
              <a:spcBef>
                <a:spcPts val="0"/>
              </a:spcBef>
              <a:spcAft>
                <a:spcPts val="0"/>
              </a:spcAft>
              <a:buNone/>
            </a:pPr>
            <a:r>
              <a:rPr lang="de" sz="1400"/>
              <a:t>examples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de" sz="1400">
                <a:solidFill>
                  <a:schemeClr val="dk2"/>
                </a:solidFill>
              </a:rPr>
              <a:t>- media/press</a:t>
            </a:r>
            <a:endParaRPr sz="1400">
              <a:solidFill>
                <a:schemeClr val="dk2"/>
              </a:solidFill>
            </a:endParaRPr>
          </a:p>
          <a:p>
            <a:pPr marL="0" lvl="0" indent="0" algn="l" rtl="0">
              <a:spcBef>
                <a:spcPts val="0"/>
              </a:spcBef>
              <a:spcAft>
                <a:spcPts val="0"/>
              </a:spcAft>
              <a:buNone/>
            </a:pPr>
            <a:r>
              <a:rPr lang="de" sz="1400">
                <a:solidFill>
                  <a:schemeClr val="dk2"/>
                </a:solidFill>
              </a:rPr>
              <a:t>- religion</a:t>
            </a:r>
            <a:endParaRPr sz="1400">
              <a:solidFill>
                <a:schemeClr val="dk2"/>
              </a:solidFill>
            </a:endParaRPr>
          </a:p>
          <a:p>
            <a:pPr marL="0" lvl="0" indent="0" algn="l" rtl="0">
              <a:spcBef>
                <a:spcPts val="0"/>
              </a:spcBef>
              <a:spcAft>
                <a:spcPts val="0"/>
              </a:spcAft>
              <a:buNone/>
            </a:pPr>
            <a:r>
              <a:rPr lang="de" sz="1400">
                <a:solidFill>
                  <a:schemeClr val="dk2"/>
                </a:solidFill>
              </a:rPr>
              <a:t>- environment/climate change</a:t>
            </a:r>
            <a:endParaRPr sz="1400">
              <a:solidFill>
                <a:schemeClr val="dk2"/>
              </a:solidFill>
            </a:endParaRPr>
          </a:p>
          <a:p>
            <a:pPr marL="0" lvl="0" indent="0" algn="l" rtl="0">
              <a:spcBef>
                <a:spcPts val="0"/>
              </a:spcBef>
              <a:spcAft>
                <a:spcPts val="0"/>
              </a:spcAft>
              <a:buNone/>
            </a:pPr>
            <a:r>
              <a:rPr lang="de" sz="1400">
                <a:solidFill>
                  <a:schemeClr val="dk2"/>
                </a:solidFill>
              </a:rPr>
              <a:t>- migration </a:t>
            </a:r>
            <a:endParaRPr sz="1400">
              <a:solidFill>
                <a:schemeClr val="dk2"/>
              </a:solidFill>
            </a:endParaRPr>
          </a:p>
          <a:p>
            <a:pPr marL="0" lvl="0" indent="0" algn="l" rtl="0">
              <a:spcBef>
                <a:spcPts val="0"/>
              </a:spcBef>
              <a:spcAft>
                <a:spcPts val="0"/>
              </a:spcAft>
              <a:buNone/>
            </a:pPr>
            <a:r>
              <a:rPr lang="de" sz="1400">
                <a:solidFill>
                  <a:schemeClr val="dk2"/>
                </a:solidFill>
              </a:rPr>
              <a:t>- politics/government</a:t>
            </a:r>
            <a:endParaRPr sz="1400">
              <a:solidFill>
                <a:schemeClr val="dk2"/>
              </a:solidFill>
            </a:endParaRPr>
          </a:p>
          <a:p>
            <a:pPr marL="0" lvl="0" indent="0" algn="l" rtl="0">
              <a:spcBef>
                <a:spcPts val="0"/>
              </a:spcBef>
              <a:spcAft>
                <a:spcPts val="0"/>
              </a:spcAft>
              <a:buNone/>
            </a:pPr>
            <a:r>
              <a:rPr lang="de" sz="1400">
                <a:solidFill>
                  <a:schemeClr val="dk2"/>
                </a:solidFill>
              </a:rPr>
              <a:t>- health</a:t>
            </a:r>
            <a:endParaRPr sz="1400">
              <a:solidFill>
                <a:schemeClr val="dk2"/>
              </a:solidFill>
            </a:endParaRPr>
          </a:p>
          <a:p>
            <a:pPr marL="0" lvl="0" indent="0" algn="l" rtl="0">
              <a:spcBef>
                <a:spcPts val="0"/>
              </a:spcBef>
              <a:spcAft>
                <a:spcPts val="0"/>
              </a:spcAft>
              <a:buNone/>
            </a:pPr>
            <a:r>
              <a:rPr lang="de" sz="1400">
                <a:solidFill>
                  <a:schemeClr val="dk2"/>
                </a:solidFill>
              </a:rPr>
              <a:t>- science</a:t>
            </a:r>
            <a:endParaRPr sz="1400">
              <a:solidFill>
                <a:schemeClr val="dk2"/>
              </a:solidFill>
            </a:endParaRPr>
          </a:p>
          <a:p>
            <a:pPr marL="0" lvl="0" indent="0" algn="l" rtl="0">
              <a:spcBef>
                <a:spcPts val="0"/>
              </a:spcBef>
              <a:spcAft>
                <a:spcPts val="0"/>
              </a:spcAft>
              <a:buNone/>
            </a:pPr>
            <a:r>
              <a:rPr lang="de" sz="1400">
                <a:solidFill>
                  <a:schemeClr val="dk2"/>
                </a:solidFill>
              </a:rPr>
              <a:t>- aliens/flat-earth</a:t>
            </a:r>
            <a:endParaRPr sz="1400">
              <a:solidFill>
                <a:schemeClr val="dk2"/>
              </a:solidFill>
            </a:endParaRPr>
          </a:p>
          <a:p>
            <a:pPr marL="0" lvl="0" indent="0" algn="l" rtl="0">
              <a:spcBef>
                <a:spcPts val="0"/>
              </a:spcBef>
              <a:spcAft>
                <a:spcPts val="0"/>
              </a:spcAft>
              <a:buNone/>
            </a:pPr>
            <a:r>
              <a:rPr lang="de" sz="1400">
                <a:solidFill>
                  <a:schemeClr val="dk2"/>
                </a:solidFill>
              </a:rPr>
              <a:t>- war</a:t>
            </a:r>
            <a:endParaRPr sz="1400">
              <a:solidFill>
                <a:schemeClr val="dk2"/>
              </a:solidFill>
            </a:endParaRPr>
          </a:p>
          <a:p>
            <a:pPr marL="0" lvl="0" indent="0" algn="l" rtl="0">
              <a:spcBef>
                <a:spcPts val="0"/>
              </a:spcBef>
              <a:spcAft>
                <a:spcPts val="0"/>
              </a:spcAft>
              <a:buNone/>
            </a:pPr>
            <a:r>
              <a:rPr lang="de" sz="1400">
                <a:solidFill>
                  <a:schemeClr val="dk2"/>
                </a:solidFill>
              </a:rPr>
              <a:t>- economy/finance</a:t>
            </a:r>
            <a:endParaRPr sz="1400">
              <a:solidFill>
                <a:schemeClr val="dk2"/>
              </a:solidFill>
            </a:endParaRPr>
          </a:p>
          <a:p>
            <a:pPr marL="0" lvl="0" indent="0" algn="l" rtl="0">
              <a:spcBef>
                <a:spcPts val="0"/>
              </a:spcBef>
              <a:spcAft>
                <a:spcPts val="0"/>
              </a:spcAft>
              <a:buNone/>
            </a:pPr>
            <a:endParaRPr sz="1400"/>
          </a:p>
          <a:p>
            <a:pPr marL="0" lvl="0" indent="0" algn="l" rtl="0">
              <a:spcBef>
                <a:spcPts val="0"/>
              </a:spcBef>
              <a:spcAft>
                <a:spcPts val="0"/>
              </a:spcAft>
              <a:buNone/>
            </a:pPr>
            <a:endParaRPr/>
          </a:p>
        </p:txBody>
      </p:sp>
      <p:sp>
        <p:nvSpPr>
          <p:cNvPr id="195" name="Google Shape;195;ge61cb64c61_0_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eb7875a51e_0_12"/>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err="1"/>
              <a:t>Where</a:t>
            </a:r>
            <a:r>
              <a:rPr lang="de" dirty="0"/>
              <a:t>?</a:t>
            </a:r>
            <a:endParaRPr dirty="0"/>
          </a:p>
        </p:txBody>
      </p:sp>
      <p:sp>
        <p:nvSpPr>
          <p:cNvPr id="202" name="Google Shape;202;geb7875a51e_0_1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16</a:t>
            </a:fld>
            <a:endParaRPr/>
          </a:p>
        </p:txBody>
      </p:sp>
      <p:sp>
        <p:nvSpPr>
          <p:cNvPr id="5" name="Textplatzhalter 2">
            <a:extLst>
              <a:ext uri="{FF2B5EF4-FFF2-40B4-BE49-F238E27FC236}">
                <a16:creationId xmlns:a16="http://schemas.microsoft.com/office/drawing/2014/main" id="{3C91B494-09C4-1943-8BEB-A9F77D183DBC}"/>
              </a:ext>
            </a:extLst>
          </p:cNvPr>
          <p:cNvSpPr txBox="1">
            <a:spLocks/>
          </p:cNvSpPr>
          <p:nvPr/>
        </p:nvSpPr>
        <p:spPr>
          <a:xfrm>
            <a:off x="168433" y="1399853"/>
            <a:ext cx="8664000" cy="2374288"/>
          </a:xfrm>
          <a:prstGeom prst="rect">
            <a:avLst/>
          </a:prstGeom>
          <a:solidFill>
            <a:srgbClr val="E5362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0" indent="0" algn="ctr">
              <a:spcAft>
                <a:spcPts val="1600"/>
              </a:spcAft>
              <a:buFont typeface="Lato"/>
              <a:buNone/>
            </a:pPr>
            <a:r>
              <a:rPr lang="en-GB" sz="3200" b="1" dirty="0">
                <a:solidFill>
                  <a:srgbClr val="F2F2F2"/>
                </a:solidFill>
              </a:rPr>
              <a:t>Where are fake news spread?</a:t>
            </a:r>
          </a:p>
          <a:p>
            <a:pPr marL="0" indent="0" algn="ctr">
              <a:spcAft>
                <a:spcPts val="1600"/>
              </a:spcAft>
              <a:buFont typeface="Lato"/>
              <a:buNone/>
            </a:pPr>
            <a:r>
              <a:rPr lang="en-GB" sz="2000" b="1" dirty="0">
                <a:solidFill>
                  <a:schemeClr val="tx1"/>
                </a:solidFill>
              </a:rPr>
              <a:t>Where did you hear/read about them?</a:t>
            </a:r>
          </a:p>
        </p:txBody>
      </p:sp>
      <p:sp>
        <p:nvSpPr>
          <p:cNvPr id="6" name="Google Shape;101;gf21e7843ed_0_14">
            <a:extLst>
              <a:ext uri="{FF2B5EF4-FFF2-40B4-BE49-F238E27FC236}">
                <a16:creationId xmlns:a16="http://schemas.microsoft.com/office/drawing/2014/main" id="{BD8A0494-123D-8046-9070-81EB4BC071F4}"/>
              </a:ext>
            </a:extLst>
          </p:cNvPr>
          <p:cNvSpPr/>
          <p:nvPr/>
        </p:nvSpPr>
        <p:spPr>
          <a:xfrm>
            <a:off x="5364733" y="3698427"/>
            <a:ext cx="2919000" cy="650700"/>
          </a:xfrm>
          <a:prstGeom prst="round2DiagRect">
            <a:avLst>
              <a:gd name="adj1" fmla="val 16667"/>
              <a:gd name="adj2" fmla="val 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800" b="1" i="0" u="none" strike="noStrike" cap="none" dirty="0" err="1">
                <a:solidFill>
                  <a:schemeClr val="lt1"/>
                </a:solidFill>
                <a:latin typeface="Arial" panose="020B0604020202020204" pitchFamily="34" charset="0"/>
                <a:ea typeface="Teko"/>
                <a:cs typeface="Arial" panose="020B0604020202020204" pitchFamily="34" charset="0"/>
                <a:sym typeface="Teko"/>
              </a:rPr>
              <a:t>DISCUSS</a:t>
            </a:r>
            <a:r>
              <a:rPr lang="de-DE" sz="2800" b="1" i="0" u="none" strike="noStrike" cap="none" dirty="0">
                <a:solidFill>
                  <a:schemeClr val="lt1"/>
                </a:solidFill>
                <a:latin typeface="Arial" panose="020B0604020202020204" pitchFamily="34" charset="0"/>
                <a:ea typeface="Teko"/>
                <a:cs typeface="Arial" panose="020B0604020202020204" pitchFamily="34" charset="0"/>
                <a:sym typeface="Teko"/>
              </a:rPr>
              <a:t>!</a:t>
            </a:r>
            <a:endParaRPr sz="2800" b="1" i="0" u="none" strike="noStrike" cap="none" dirty="0">
              <a:solidFill>
                <a:schemeClr val="lt1"/>
              </a:solidFill>
              <a:latin typeface="Arial" panose="020B0604020202020204" pitchFamily="34" charset="0"/>
              <a:ea typeface="Teko"/>
              <a:cs typeface="Arial" panose="020B0604020202020204" pitchFamily="34" charset="0"/>
              <a:sym typeface="Tek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e61cb64c61_0_8"/>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Where?</a:t>
            </a:r>
            <a:endParaRPr/>
          </a:p>
        </p:txBody>
      </p:sp>
      <p:sp>
        <p:nvSpPr>
          <p:cNvPr id="208" name="Google Shape;208;ge61cb64c61_0_8"/>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dirty="0" err="1">
                <a:solidFill>
                  <a:srgbClr val="E5362B"/>
                </a:solidFill>
                <a:latin typeface="Arial"/>
                <a:ea typeface="Arial"/>
                <a:cs typeface="Arial"/>
                <a:sym typeface="Arial"/>
              </a:rPr>
              <a:t>Where</a:t>
            </a:r>
            <a:r>
              <a:rPr lang="de" sz="1400" b="1" dirty="0">
                <a:solidFill>
                  <a:srgbClr val="E5362B"/>
                </a:solidFill>
                <a:latin typeface="Arial"/>
                <a:ea typeface="Arial"/>
                <a:cs typeface="Arial"/>
                <a:sym typeface="Arial"/>
              </a:rPr>
              <a:t> </a:t>
            </a:r>
            <a:r>
              <a:rPr lang="de" sz="1400" b="1" dirty="0" err="1">
                <a:solidFill>
                  <a:srgbClr val="E5362B"/>
                </a:solidFill>
                <a:latin typeface="Arial"/>
                <a:ea typeface="Arial"/>
                <a:cs typeface="Arial"/>
                <a:sym typeface="Arial"/>
              </a:rPr>
              <a:t>did</a:t>
            </a:r>
            <a:r>
              <a:rPr lang="de" sz="1400" b="1" dirty="0">
                <a:solidFill>
                  <a:srgbClr val="E5362B"/>
                </a:solidFill>
                <a:latin typeface="Arial"/>
                <a:ea typeface="Arial"/>
                <a:cs typeface="Arial"/>
                <a:sym typeface="Arial"/>
              </a:rPr>
              <a:t> </a:t>
            </a:r>
            <a:r>
              <a:rPr lang="de" sz="1400" b="1" dirty="0" err="1">
                <a:solidFill>
                  <a:srgbClr val="E5362B"/>
                </a:solidFill>
                <a:latin typeface="Arial"/>
                <a:ea typeface="Arial"/>
                <a:cs typeface="Arial"/>
                <a:sym typeface="Arial"/>
              </a:rPr>
              <a:t>you</a:t>
            </a:r>
            <a:r>
              <a:rPr lang="de" sz="1400" b="1" dirty="0">
                <a:solidFill>
                  <a:srgbClr val="E5362B"/>
                </a:solidFill>
                <a:latin typeface="Arial"/>
                <a:ea typeface="Arial"/>
                <a:cs typeface="Arial"/>
                <a:sym typeface="Arial"/>
              </a:rPr>
              <a:t> </a:t>
            </a:r>
            <a:r>
              <a:rPr lang="de" sz="1400" b="1" dirty="0" err="1">
                <a:solidFill>
                  <a:srgbClr val="E5362B"/>
                </a:solidFill>
                <a:latin typeface="Arial"/>
                <a:ea typeface="Arial"/>
                <a:cs typeface="Arial"/>
                <a:sym typeface="Arial"/>
              </a:rPr>
              <a:t>hear</a:t>
            </a:r>
            <a:r>
              <a:rPr lang="de" sz="1400" b="1" dirty="0">
                <a:solidFill>
                  <a:srgbClr val="E5362B"/>
                </a:solidFill>
                <a:latin typeface="Arial"/>
                <a:ea typeface="Arial"/>
                <a:cs typeface="Arial"/>
                <a:sym typeface="Arial"/>
              </a:rPr>
              <a:t>/</a:t>
            </a:r>
            <a:r>
              <a:rPr lang="de" sz="1400" b="1" dirty="0" err="1">
                <a:solidFill>
                  <a:srgbClr val="E5362B"/>
                </a:solidFill>
                <a:latin typeface="Arial"/>
                <a:ea typeface="Arial"/>
                <a:cs typeface="Arial"/>
                <a:sym typeface="Arial"/>
              </a:rPr>
              <a:t>read</a:t>
            </a:r>
            <a:r>
              <a:rPr lang="de" sz="1400" b="1" dirty="0">
                <a:solidFill>
                  <a:srgbClr val="E5362B"/>
                </a:solidFill>
                <a:latin typeface="Arial"/>
                <a:ea typeface="Arial"/>
                <a:cs typeface="Arial"/>
                <a:sym typeface="Arial"/>
              </a:rPr>
              <a:t> </a:t>
            </a:r>
            <a:r>
              <a:rPr lang="de" sz="1400" b="1" dirty="0" err="1">
                <a:solidFill>
                  <a:srgbClr val="E5362B"/>
                </a:solidFill>
                <a:latin typeface="Arial"/>
                <a:ea typeface="Arial"/>
                <a:cs typeface="Arial"/>
                <a:sym typeface="Arial"/>
              </a:rPr>
              <a:t>about</a:t>
            </a:r>
            <a:r>
              <a:rPr lang="de" sz="1400" b="1" dirty="0">
                <a:solidFill>
                  <a:srgbClr val="E5362B"/>
                </a:solidFill>
                <a:latin typeface="Arial"/>
                <a:ea typeface="Arial"/>
                <a:cs typeface="Arial"/>
                <a:sym typeface="Arial"/>
              </a:rPr>
              <a:t> </a:t>
            </a:r>
            <a:r>
              <a:rPr lang="de" sz="1400" b="1" dirty="0" err="1">
                <a:solidFill>
                  <a:srgbClr val="E5362B"/>
                </a:solidFill>
                <a:latin typeface="Arial"/>
                <a:ea typeface="Arial"/>
                <a:cs typeface="Arial"/>
                <a:sym typeface="Arial"/>
              </a:rPr>
              <a:t>them</a:t>
            </a:r>
            <a:r>
              <a:rPr lang="de" sz="1400" b="1" dirty="0">
                <a:solidFill>
                  <a:srgbClr val="E5362B"/>
                </a:solidFill>
                <a:latin typeface="Arial"/>
                <a:ea typeface="Arial"/>
                <a:cs typeface="Arial"/>
                <a:sym typeface="Arial"/>
              </a:rPr>
              <a:t>?</a:t>
            </a:r>
            <a:endParaRPr sz="1400" b="1" dirty="0">
              <a:solidFill>
                <a:srgbClr val="E5362B"/>
              </a:solidFill>
            </a:endParaRPr>
          </a:p>
          <a:p>
            <a:pPr marL="0" lvl="0" indent="0" algn="l" rtl="0">
              <a:spcBef>
                <a:spcPts val="0"/>
              </a:spcBef>
              <a:spcAft>
                <a:spcPts val="0"/>
              </a:spcAft>
              <a:buNone/>
            </a:pPr>
            <a:r>
              <a:rPr lang="de" sz="1400" dirty="0" err="1"/>
              <a:t>examples</a:t>
            </a:r>
            <a:endParaRPr sz="1400" dirty="0"/>
          </a:p>
          <a:p>
            <a:pPr marL="0" lvl="0" indent="0" algn="l" rtl="0">
              <a:spcBef>
                <a:spcPts val="0"/>
              </a:spcBef>
              <a:spcAft>
                <a:spcPts val="0"/>
              </a:spcAft>
              <a:buNone/>
            </a:pPr>
            <a:endParaRPr sz="1400" dirty="0"/>
          </a:p>
          <a:p>
            <a:pPr marL="0" lvl="0" indent="0" algn="l" rtl="0">
              <a:lnSpc>
                <a:spcPct val="150000"/>
              </a:lnSpc>
              <a:spcBef>
                <a:spcPts val="0"/>
              </a:spcBef>
              <a:spcAft>
                <a:spcPts val="0"/>
              </a:spcAft>
              <a:buNone/>
            </a:pPr>
            <a:r>
              <a:rPr lang="de" sz="1400" dirty="0">
                <a:solidFill>
                  <a:schemeClr val="dk2"/>
                </a:solidFill>
              </a:rPr>
              <a:t>- Online/</a:t>
            </a:r>
            <a:r>
              <a:rPr lang="de" sz="1400" dirty="0" err="1">
                <a:solidFill>
                  <a:schemeClr val="dk2"/>
                </a:solidFill>
              </a:rPr>
              <a:t>Social</a:t>
            </a:r>
            <a:r>
              <a:rPr lang="de" sz="1400" dirty="0">
                <a:solidFill>
                  <a:schemeClr val="dk2"/>
                </a:solidFill>
              </a:rPr>
              <a:t> Media</a:t>
            </a:r>
            <a:endParaRPr sz="1400" dirty="0">
              <a:solidFill>
                <a:schemeClr val="dk2"/>
              </a:solidFill>
            </a:endParaRPr>
          </a:p>
          <a:p>
            <a:pPr marL="0" lvl="0" indent="0" algn="l" rtl="0">
              <a:lnSpc>
                <a:spcPct val="150000"/>
              </a:lnSpc>
              <a:spcBef>
                <a:spcPts val="0"/>
              </a:spcBef>
              <a:spcAft>
                <a:spcPts val="0"/>
              </a:spcAft>
              <a:buNone/>
            </a:pPr>
            <a:r>
              <a:rPr lang="de" sz="1400" dirty="0">
                <a:solidFill>
                  <a:schemeClr val="dk2"/>
                </a:solidFill>
              </a:rPr>
              <a:t>- Family/</a:t>
            </a:r>
            <a:r>
              <a:rPr lang="de" sz="1400" dirty="0" err="1">
                <a:solidFill>
                  <a:schemeClr val="dk2"/>
                </a:solidFill>
              </a:rPr>
              <a:t>Friends</a:t>
            </a:r>
            <a:endParaRPr sz="1400" dirty="0">
              <a:solidFill>
                <a:schemeClr val="dk2"/>
              </a:solidFill>
            </a:endParaRPr>
          </a:p>
          <a:p>
            <a:pPr marL="0" lvl="0" indent="0" algn="l" rtl="0">
              <a:lnSpc>
                <a:spcPct val="150000"/>
              </a:lnSpc>
              <a:spcBef>
                <a:spcPts val="0"/>
              </a:spcBef>
              <a:spcAft>
                <a:spcPts val="0"/>
              </a:spcAft>
              <a:buNone/>
            </a:pPr>
            <a:r>
              <a:rPr lang="de" sz="1400" dirty="0">
                <a:solidFill>
                  <a:schemeClr val="dk2"/>
                </a:solidFill>
              </a:rPr>
              <a:t>- </a:t>
            </a:r>
            <a:r>
              <a:rPr lang="de" sz="1400" dirty="0" err="1">
                <a:solidFill>
                  <a:schemeClr val="dk2"/>
                </a:solidFill>
              </a:rPr>
              <a:t>Social</a:t>
            </a:r>
            <a:r>
              <a:rPr lang="de" sz="1400" dirty="0">
                <a:solidFill>
                  <a:schemeClr val="dk2"/>
                </a:solidFill>
              </a:rPr>
              <a:t> </a:t>
            </a:r>
            <a:r>
              <a:rPr lang="de" sz="1400" dirty="0" err="1">
                <a:solidFill>
                  <a:schemeClr val="dk2"/>
                </a:solidFill>
              </a:rPr>
              <a:t>circles</a:t>
            </a:r>
            <a:endParaRPr sz="1400" dirty="0">
              <a:solidFill>
                <a:schemeClr val="dk2"/>
              </a:solidFill>
            </a:endParaRPr>
          </a:p>
          <a:p>
            <a:pPr marL="0" lvl="0" indent="0" algn="l" rtl="0">
              <a:lnSpc>
                <a:spcPct val="150000"/>
              </a:lnSpc>
              <a:spcBef>
                <a:spcPts val="0"/>
              </a:spcBef>
              <a:spcAft>
                <a:spcPts val="0"/>
              </a:spcAft>
              <a:buNone/>
            </a:pPr>
            <a:r>
              <a:rPr lang="de" sz="1400" dirty="0">
                <a:solidFill>
                  <a:schemeClr val="dk2"/>
                </a:solidFill>
              </a:rPr>
              <a:t>- Mainstream </a:t>
            </a:r>
            <a:r>
              <a:rPr lang="de" sz="1400" dirty="0" err="1">
                <a:solidFill>
                  <a:schemeClr val="dk2"/>
                </a:solidFill>
              </a:rPr>
              <a:t>media</a:t>
            </a:r>
            <a:endParaRPr lang="de" sz="1400" dirty="0">
              <a:solidFill>
                <a:schemeClr val="dk2"/>
              </a:solidFill>
            </a:endParaRPr>
          </a:p>
          <a:p>
            <a:pPr marL="0" lvl="0" indent="0" algn="l" rtl="0">
              <a:lnSpc>
                <a:spcPct val="150000"/>
              </a:lnSpc>
              <a:spcBef>
                <a:spcPts val="0"/>
              </a:spcBef>
              <a:spcAft>
                <a:spcPts val="0"/>
              </a:spcAft>
              <a:buNone/>
            </a:pPr>
            <a:r>
              <a:rPr lang="en-US" sz="1400" dirty="0">
                <a:solidFill>
                  <a:schemeClr val="dk2"/>
                </a:solidFill>
              </a:rPr>
              <a:t>- Within the political sphere</a:t>
            </a:r>
            <a:endParaRPr sz="1400" dirty="0">
              <a:solidFill>
                <a:schemeClr val="dk2"/>
              </a:solidFill>
            </a:endParaRPr>
          </a:p>
          <a:p>
            <a:pPr marL="0" lvl="0" indent="0" algn="l" rtl="0">
              <a:spcBef>
                <a:spcPts val="0"/>
              </a:spcBef>
              <a:spcAft>
                <a:spcPts val="0"/>
              </a:spcAft>
              <a:buNone/>
            </a:pPr>
            <a:endParaRPr sz="1400" dirty="0"/>
          </a:p>
          <a:p>
            <a:pPr marL="0" lvl="0" indent="0" algn="l" rtl="0">
              <a:spcBef>
                <a:spcPts val="0"/>
              </a:spcBef>
              <a:spcAft>
                <a:spcPts val="0"/>
              </a:spcAft>
              <a:buNone/>
            </a:pPr>
            <a:endParaRPr dirty="0"/>
          </a:p>
        </p:txBody>
      </p:sp>
      <p:sp>
        <p:nvSpPr>
          <p:cNvPr id="209" name="Google Shape;209;ge61cb64c61_0_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eb7875a51e_0_18"/>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Who?</a:t>
            </a:r>
            <a:endParaRPr/>
          </a:p>
        </p:txBody>
      </p:sp>
      <p:sp>
        <p:nvSpPr>
          <p:cNvPr id="216" name="Google Shape;216;geb7875a51e_0_1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18</a:t>
            </a:fld>
            <a:endParaRPr/>
          </a:p>
        </p:txBody>
      </p:sp>
      <p:sp>
        <p:nvSpPr>
          <p:cNvPr id="5" name="Textplatzhalter 2">
            <a:extLst>
              <a:ext uri="{FF2B5EF4-FFF2-40B4-BE49-F238E27FC236}">
                <a16:creationId xmlns:a16="http://schemas.microsoft.com/office/drawing/2014/main" id="{15BCB962-486D-6742-9510-348B29E0197D}"/>
              </a:ext>
            </a:extLst>
          </p:cNvPr>
          <p:cNvSpPr txBox="1">
            <a:spLocks/>
          </p:cNvSpPr>
          <p:nvPr/>
        </p:nvSpPr>
        <p:spPr>
          <a:xfrm>
            <a:off x="168433" y="1399853"/>
            <a:ext cx="8664000" cy="2374288"/>
          </a:xfrm>
          <a:prstGeom prst="rect">
            <a:avLst/>
          </a:prstGeom>
          <a:solidFill>
            <a:srgbClr val="E5362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0" indent="0" algn="ctr">
              <a:spcAft>
                <a:spcPts val="1600"/>
              </a:spcAft>
              <a:buFont typeface="Lato"/>
              <a:buNone/>
            </a:pPr>
            <a:r>
              <a:rPr lang="en-GB" sz="3200" b="1" dirty="0">
                <a:solidFill>
                  <a:srgbClr val="F2F2F2"/>
                </a:solidFill>
              </a:rPr>
              <a:t>Who is responsible for fake news?</a:t>
            </a:r>
          </a:p>
          <a:p>
            <a:pPr marL="0" indent="0" algn="ctr">
              <a:spcAft>
                <a:spcPts val="1600"/>
              </a:spcAft>
              <a:buFont typeface="Lato"/>
              <a:buNone/>
            </a:pPr>
            <a:r>
              <a:rPr lang="en-GB" sz="2000" b="1" dirty="0">
                <a:solidFill>
                  <a:schemeClr val="tx1"/>
                </a:solidFill>
              </a:rPr>
              <a:t>Who is spreading fake news?</a:t>
            </a:r>
          </a:p>
          <a:p>
            <a:pPr marL="0" indent="0" algn="ctr">
              <a:spcAft>
                <a:spcPts val="1600"/>
              </a:spcAft>
              <a:buFont typeface="Lato"/>
              <a:buNone/>
            </a:pPr>
            <a:r>
              <a:rPr lang="en-GB" sz="2000" b="1" dirty="0">
                <a:solidFill>
                  <a:schemeClr val="tx1"/>
                </a:solidFill>
              </a:rPr>
              <a:t>Who is the target?</a:t>
            </a:r>
          </a:p>
        </p:txBody>
      </p:sp>
      <p:sp>
        <p:nvSpPr>
          <p:cNvPr id="6" name="Google Shape;101;gf21e7843ed_0_14">
            <a:extLst>
              <a:ext uri="{FF2B5EF4-FFF2-40B4-BE49-F238E27FC236}">
                <a16:creationId xmlns:a16="http://schemas.microsoft.com/office/drawing/2014/main" id="{4FAF515C-6F6C-784A-82E7-C8F8B1C734E0}"/>
              </a:ext>
            </a:extLst>
          </p:cNvPr>
          <p:cNvSpPr/>
          <p:nvPr/>
        </p:nvSpPr>
        <p:spPr>
          <a:xfrm>
            <a:off x="5364733" y="3698427"/>
            <a:ext cx="2919000" cy="650700"/>
          </a:xfrm>
          <a:prstGeom prst="round2DiagRect">
            <a:avLst>
              <a:gd name="adj1" fmla="val 16667"/>
              <a:gd name="adj2" fmla="val 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800" b="1" i="0" u="none" strike="noStrike" cap="none" dirty="0" err="1">
                <a:solidFill>
                  <a:schemeClr val="lt1"/>
                </a:solidFill>
                <a:latin typeface="Arial" panose="020B0604020202020204" pitchFamily="34" charset="0"/>
                <a:ea typeface="Teko"/>
                <a:cs typeface="Arial" panose="020B0604020202020204" pitchFamily="34" charset="0"/>
                <a:sym typeface="Teko"/>
              </a:rPr>
              <a:t>DISCUSS</a:t>
            </a:r>
            <a:r>
              <a:rPr lang="de-DE" sz="2800" b="1" i="0" u="none" strike="noStrike" cap="none" dirty="0">
                <a:solidFill>
                  <a:schemeClr val="lt1"/>
                </a:solidFill>
                <a:latin typeface="Arial" panose="020B0604020202020204" pitchFamily="34" charset="0"/>
                <a:ea typeface="Teko"/>
                <a:cs typeface="Arial" panose="020B0604020202020204" pitchFamily="34" charset="0"/>
                <a:sym typeface="Teko"/>
              </a:rPr>
              <a:t>!</a:t>
            </a:r>
            <a:endParaRPr sz="2800" b="1" i="0" u="none" strike="noStrike" cap="none" dirty="0">
              <a:solidFill>
                <a:schemeClr val="lt1"/>
              </a:solidFill>
              <a:latin typeface="Arial" panose="020B0604020202020204" pitchFamily="34" charset="0"/>
              <a:ea typeface="Teko"/>
              <a:cs typeface="Arial" panose="020B0604020202020204" pitchFamily="34" charset="0"/>
              <a:sym typeface="Tek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e61cb64c61_0_1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Who?</a:t>
            </a:r>
            <a:endParaRPr/>
          </a:p>
        </p:txBody>
      </p:sp>
      <p:sp>
        <p:nvSpPr>
          <p:cNvPr id="222" name="Google Shape;222;ge61cb64c61_0_14"/>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a:solidFill>
                  <a:srgbClr val="E5362B"/>
                </a:solidFill>
                <a:latin typeface="Arial"/>
                <a:ea typeface="Arial"/>
                <a:cs typeface="Arial"/>
                <a:sym typeface="Arial"/>
              </a:rPr>
              <a:t>Who is responsible for the fake news?</a:t>
            </a:r>
            <a:endParaRPr sz="1400" b="1">
              <a:solidFill>
                <a:srgbClr val="E5362B"/>
              </a:solidFill>
              <a:latin typeface="Arial"/>
              <a:ea typeface="Arial"/>
              <a:cs typeface="Arial"/>
              <a:sym typeface="Arial"/>
            </a:endParaRPr>
          </a:p>
          <a:p>
            <a:pPr marL="0" lvl="0" indent="0" algn="l" rtl="0">
              <a:spcBef>
                <a:spcPts val="0"/>
              </a:spcBef>
              <a:spcAft>
                <a:spcPts val="0"/>
              </a:spcAft>
              <a:buNone/>
            </a:pPr>
            <a:r>
              <a:rPr lang="de" sz="1400">
                <a:solidFill>
                  <a:srgbClr val="E5362B"/>
                </a:solidFill>
                <a:latin typeface="Arial"/>
                <a:ea typeface="Arial"/>
                <a:cs typeface="Arial"/>
                <a:sym typeface="Arial"/>
              </a:rPr>
              <a:t>examples</a:t>
            </a:r>
            <a:endParaRPr sz="1400">
              <a:solidFill>
                <a:srgbClr val="E5362B"/>
              </a:solidFill>
              <a:latin typeface="Arial"/>
              <a:ea typeface="Arial"/>
              <a:cs typeface="Arial"/>
              <a:sym typeface="Arial"/>
            </a:endParaRPr>
          </a:p>
          <a:p>
            <a:pPr marL="0" lvl="0" indent="0" algn="l" rtl="0">
              <a:spcBef>
                <a:spcPts val="0"/>
              </a:spcBef>
              <a:spcAft>
                <a:spcPts val="0"/>
              </a:spcAft>
              <a:buNone/>
            </a:pPr>
            <a:endParaRPr sz="1400" b="1">
              <a:solidFill>
                <a:srgbClr val="FF0000"/>
              </a:solidFill>
              <a:latin typeface="Arial"/>
              <a:ea typeface="Arial"/>
              <a:cs typeface="Arial"/>
              <a:sym typeface="Arial"/>
            </a:endParaRPr>
          </a:p>
          <a:p>
            <a:pPr marL="0" lvl="0" indent="0" algn="l" rtl="0">
              <a:lnSpc>
                <a:spcPct val="150000"/>
              </a:lnSpc>
              <a:spcBef>
                <a:spcPts val="0"/>
              </a:spcBef>
              <a:spcAft>
                <a:spcPts val="0"/>
              </a:spcAft>
              <a:buNone/>
            </a:pPr>
            <a:r>
              <a:rPr lang="de" sz="1400">
                <a:solidFill>
                  <a:schemeClr val="dk2"/>
                </a:solidFill>
              </a:rPr>
              <a:t>- Policy makers</a:t>
            </a:r>
            <a:endParaRPr sz="1400">
              <a:solidFill>
                <a:schemeClr val="dk2"/>
              </a:solidFill>
            </a:endParaRPr>
          </a:p>
          <a:p>
            <a:pPr marL="0" lvl="0" indent="0" algn="l" rtl="0">
              <a:lnSpc>
                <a:spcPct val="150000"/>
              </a:lnSpc>
              <a:spcBef>
                <a:spcPts val="0"/>
              </a:spcBef>
              <a:spcAft>
                <a:spcPts val="0"/>
              </a:spcAft>
              <a:buNone/>
            </a:pPr>
            <a:r>
              <a:rPr lang="de" sz="1400">
                <a:solidFill>
                  <a:schemeClr val="dk2"/>
                </a:solidFill>
              </a:rPr>
              <a:t>- Government</a:t>
            </a:r>
            <a:endParaRPr sz="1400">
              <a:solidFill>
                <a:schemeClr val="dk2"/>
              </a:solidFill>
            </a:endParaRPr>
          </a:p>
          <a:p>
            <a:pPr marL="0" lvl="0" indent="0" algn="l" rtl="0">
              <a:lnSpc>
                <a:spcPct val="150000"/>
              </a:lnSpc>
              <a:spcBef>
                <a:spcPts val="0"/>
              </a:spcBef>
              <a:spcAft>
                <a:spcPts val="0"/>
              </a:spcAft>
              <a:buNone/>
            </a:pPr>
            <a:r>
              <a:rPr lang="de" sz="1400">
                <a:solidFill>
                  <a:schemeClr val="dk2"/>
                </a:solidFill>
              </a:rPr>
              <a:t>- Media </a:t>
            </a:r>
            <a:endParaRPr sz="1400">
              <a:solidFill>
                <a:schemeClr val="dk2"/>
              </a:solidFill>
            </a:endParaRPr>
          </a:p>
          <a:p>
            <a:pPr marL="0" lvl="0" indent="0" algn="l" rtl="0">
              <a:lnSpc>
                <a:spcPct val="150000"/>
              </a:lnSpc>
              <a:spcBef>
                <a:spcPts val="0"/>
              </a:spcBef>
              <a:spcAft>
                <a:spcPts val="0"/>
              </a:spcAft>
              <a:buNone/>
            </a:pPr>
            <a:r>
              <a:rPr lang="de" sz="1400">
                <a:solidFill>
                  <a:schemeClr val="dk2"/>
                </a:solidFill>
              </a:rPr>
              <a:t>- The public</a:t>
            </a:r>
            <a:endParaRPr sz="1400">
              <a:solidFill>
                <a:schemeClr val="dk2"/>
              </a:solidFill>
            </a:endParaRPr>
          </a:p>
        </p:txBody>
      </p:sp>
      <p:sp>
        <p:nvSpPr>
          <p:cNvPr id="223" name="Google Shape;223;ge61cb64c61_0_1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dirty="0" err="1"/>
              <a:t>Overview</a:t>
            </a:r>
            <a:endParaRPr dirty="0"/>
          </a:p>
        </p:txBody>
      </p:sp>
      <p:sp>
        <p:nvSpPr>
          <p:cNvPr id="85" name="Google Shape;85;p3"/>
          <p:cNvSpPr txBox="1">
            <a:spLocks noGrp="1"/>
          </p:cNvSpPr>
          <p:nvPr>
            <p:ph type="body" idx="1"/>
          </p:nvPr>
        </p:nvSpPr>
        <p:spPr>
          <a:xfrm>
            <a:off x="168425" y="1032300"/>
            <a:ext cx="8664000" cy="3406500"/>
          </a:xfrm>
          <a:prstGeom prst="rect">
            <a:avLst/>
          </a:prstGeom>
          <a:solidFill>
            <a:srgbClr val="FFFFFF"/>
          </a:solidFill>
          <a:ln>
            <a:noFill/>
          </a:ln>
        </p:spPr>
        <p:txBody>
          <a:bodyPr spcFirstLastPara="1" wrap="square" lIns="91425" tIns="91425" rIns="91425" bIns="91425" anchor="ctr" anchorCtr="0">
            <a:noAutofit/>
          </a:bodyPr>
          <a:lstStyle/>
          <a:p>
            <a:pPr marL="457200" lvl="0" indent="-317500" algn="l" rtl="0">
              <a:lnSpc>
                <a:spcPct val="150000"/>
              </a:lnSpc>
              <a:spcBef>
                <a:spcPts val="0"/>
              </a:spcBef>
              <a:spcAft>
                <a:spcPts val="0"/>
              </a:spcAft>
              <a:buClr>
                <a:srgbClr val="363F83"/>
              </a:buClr>
              <a:buSzPts val="1400"/>
              <a:buFont typeface="Arial"/>
              <a:buAutoNum type="arabicPeriod"/>
            </a:pPr>
            <a:r>
              <a:rPr lang="de" sz="1400" b="1" dirty="0" err="1">
                <a:solidFill>
                  <a:srgbClr val="363F83"/>
                </a:solidFill>
                <a:latin typeface="Arial"/>
                <a:ea typeface="Arial"/>
                <a:cs typeface="Arial"/>
                <a:sym typeface="Arial"/>
              </a:rPr>
              <a:t>Introduction</a:t>
            </a:r>
            <a:r>
              <a:rPr lang="de" sz="1400" b="1" dirty="0">
                <a:solidFill>
                  <a:srgbClr val="363F83"/>
                </a:solidFill>
                <a:latin typeface="Arial"/>
                <a:ea typeface="Arial"/>
                <a:cs typeface="Arial"/>
                <a:sym typeface="Arial"/>
              </a:rPr>
              <a:t> &amp; </a:t>
            </a:r>
            <a:r>
              <a:rPr lang="de" sz="1400" b="1" dirty="0" err="1">
                <a:solidFill>
                  <a:srgbClr val="363F83"/>
                </a:solidFill>
                <a:latin typeface="Arial"/>
                <a:ea typeface="Arial"/>
                <a:cs typeface="Arial"/>
                <a:sym typeface="Arial"/>
              </a:rPr>
              <a:t>Definitions</a:t>
            </a:r>
            <a:endParaRPr sz="1400" b="1" dirty="0">
              <a:solidFill>
                <a:srgbClr val="363F83"/>
              </a:solidFill>
              <a:latin typeface="Arial"/>
              <a:ea typeface="Arial"/>
              <a:cs typeface="Arial"/>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dirty="0" err="1">
                <a:solidFill>
                  <a:srgbClr val="363F83"/>
                </a:solidFill>
                <a:latin typeface="Arial"/>
                <a:ea typeface="Arial"/>
                <a:cs typeface="Arial"/>
                <a:sym typeface="Arial"/>
              </a:rPr>
              <a:t>Fake</a:t>
            </a:r>
            <a:r>
              <a:rPr lang="de" sz="1400" dirty="0">
                <a:solidFill>
                  <a:srgbClr val="363F83"/>
                </a:solidFill>
                <a:latin typeface="Arial"/>
                <a:ea typeface="Arial"/>
                <a:cs typeface="Arial"/>
                <a:sym typeface="Arial"/>
              </a:rPr>
              <a:t> News </a:t>
            </a:r>
            <a:r>
              <a:rPr lang="de" sz="1400" dirty="0" err="1">
                <a:solidFill>
                  <a:srgbClr val="363F83"/>
                </a:solidFill>
                <a:latin typeface="Arial"/>
                <a:ea typeface="Arial"/>
                <a:cs typeface="Arial"/>
                <a:sym typeface="Arial"/>
              </a:rPr>
              <a:t>and</a:t>
            </a:r>
            <a:r>
              <a:rPr lang="de" sz="1400" dirty="0">
                <a:solidFill>
                  <a:srgbClr val="363F83"/>
                </a:solidFill>
                <a:latin typeface="Arial"/>
                <a:ea typeface="Arial"/>
                <a:cs typeface="Arial"/>
                <a:sym typeface="Arial"/>
              </a:rPr>
              <a:t> Technology</a:t>
            </a:r>
            <a:endParaRPr sz="1400" dirty="0">
              <a:solidFill>
                <a:srgbClr val="363F83"/>
              </a:solidFill>
              <a:latin typeface="Arial"/>
              <a:ea typeface="Arial"/>
              <a:cs typeface="Arial"/>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dirty="0" err="1">
                <a:solidFill>
                  <a:srgbClr val="363F83"/>
                </a:solidFill>
                <a:latin typeface="Arial"/>
                <a:ea typeface="Arial"/>
                <a:cs typeface="Arial"/>
                <a:sym typeface="Arial"/>
              </a:rPr>
              <a:t>How</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it</a:t>
            </a:r>
            <a:r>
              <a:rPr lang="de" sz="1400" dirty="0">
                <a:solidFill>
                  <a:srgbClr val="363F83"/>
                </a:solidFill>
                <a:latin typeface="Arial"/>
                <a:ea typeface="Arial"/>
                <a:cs typeface="Arial"/>
                <a:sym typeface="Arial"/>
              </a:rPr>
              <a:t> all </a:t>
            </a:r>
            <a:r>
              <a:rPr lang="de" sz="1400" dirty="0" err="1">
                <a:solidFill>
                  <a:srgbClr val="363F83"/>
                </a:solidFill>
                <a:latin typeface="Arial"/>
                <a:ea typeface="Arial"/>
                <a:cs typeface="Arial"/>
                <a:sym typeface="Arial"/>
              </a:rPr>
              <a:t>started</a:t>
            </a:r>
            <a:r>
              <a:rPr lang="de" sz="1400" dirty="0">
                <a:solidFill>
                  <a:srgbClr val="363F83"/>
                </a:solidFill>
                <a:latin typeface="Arial"/>
                <a:ea typeface="Arial"/>
                <a:cs typeface="Arial"/>
                <a:sym typeface="Arial"/>
              </a:rPr>
              <a:t>: 5G Technology </a:t>
            </a:r>
            <a:r>
              <a:rPr lang="de" sz="1400" dirty="0" err="1">
                <a:solidFill>
                  <a:srgbClr val="363F83"/>
                </a:solidFill>
                <a:latin typeface="Arial"/>
                <a:ea typeface="Arial"/>
                <a:cs typeface="Arial"/>
                <a:sym typeface="Arial"/>
              </a:rPr>
              <a:t>and</a:t>
            </a:r>
            <a:r>
              <a:rPr lang="de" sz="1400" dirty="0">
                <a:solidFill>
                  <a:srgbClr val="363F83"/>
                </a:solidFill>
                <a:latin typeface="Arial"/>
                <a:ea typeface="Arial"/>
                <a:cs typeface="Arial"/>
                <a:sym typeface="Arial"/>
              </a:rPr>
              <a:t> Covid-19</a:t>
            </a:r>
            <a:endParaRPr sz="1400" dirty="0">
              <a:solidFill>
                <a:srgbClr val="363F83"/>
              </a:solidFill>
              <a:latin typeface="Arial"/>
              <a:ea typeface="Arial"/>
              <a:cs typeface="Arial"/>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dirty="0">
                <a:solidFill>
                  <a:srgbClr val="363F83"/>
                </a:solidFill>
                <a:latin typeface="Arial"/>
                <a:ea typeface="Arial"/>
                <a:cs typeface="Arial"/>
                <a:sym typeface="Arial"/>
              </a:rPr>
              <a:t>ERUM sub-report: </a:t>
            </a:r>
            <a:r>
              <a:rPr lang="de" sz="1400" dirty="0" err="1">
                <a:solidFill>
                  <a:srgbClr val="363F83"/>
                </a:solidFill>
                <a:latin typeface="Arial"/>
                <a:ea typeface="Arial"/>
                <a:cs typeface="Arial"/>
                <a:sym typeface="Arial"/>
              </a:rPr>
              <a:t>Does</a:t>
            </a:r>
            <a:r>
              <a:rPr lang="de" sz="1400" dirty="0">
                <a:solidFill>
                  <a:srgbClr val="363F83"/>
                </a:solidFill>
                <a:latin typeface="Arial"/>
                <a:ea typeface="Arial"/>
                <a:cs typeface="Arial"/>
                <a:sym typeface="Arial"/>
              </a:rPr>
              <a:t> 5g </a:t>
            </a:r>
            <a:r>
              <a:rPr lang="de" sz="1400" dirty="0" err="1">
                <a:solidFill>
                  <a:srgbClr val="363F83"/>
                </a:solidFill>
                <a:latin typeface="Arial"/>
                <a:ea typeface="Arial"/>
                <a:cs typeface="Arial"/>
                <a:sym typeface="Arial"/>
              </a:rPr>
              <a:t>technology</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pose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any</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health</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risks</a:t>
            </a:r>
            <a:r>
              <a:rPr lang="de" sz="1400" dirty="0">
                <a:solidFill>
                  <a:srgbClr val="363F83"/>
                </a:solidFill>
                <a:latin typeface="Arial"/>
                <a:ea typeface="Arial"/>
                <a:cs typeface="Arial"/>
                <a:sym typeface="Arial"/>
              </a:rPr>
              <a:t>?</a:t>
            </a:r>
            <a:endParaRPr sz="1400" dirty="0">
              <a:solidFill>
                <a:srgbClr val="363F83"/>
              </a:solidFill>
              <a:latin typeface="Arial"/>
              <a:ea typeface="Arial"/>
              <a:cs typeface="Arial"/>
              <a:sym typeface="Arial"/>
            </a:endParaRPr>
          </a:p>
        </p:txBody>
      </p:sp>
      <p:sp>
        <p:nvSpPr>
          <p:cNvPr id="86" name="Google Shape;86;p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eb7875a51e_0_2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Why?</a:t>
            </a:r>
            <a:endParaRPr/>
          </a:p>
        </p:txBody>
      </p:sp>
      <p:sp>
        <p:nvSpPr>
          <p:cNvPr id="230" name="Google Shape;230;geb7875a51e_0_2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20</a:t>
            </a:fld>
            <a:endParaRPr/>
          </a:p>
        </p:txBody>
      </p:sp>
      <p:sp>
        <p:nvSpPr>
          <p:cNvPr id="5" name="Textplatzhalter 2">
            <a:extLst>
              <a:ext uri="{FF2B5EF4-FFF2-40B4-BE49-F238E27FC236}">
                <a16:creationId xmlns:a16="http://schemas.microsoft.com/office/drawing/2014/main" id="{55710C26-805C-2149-9A11-82E6CFA83A8E}"/>
              </a:ext>
            </a:extLst>
          </p:cNvPr>
          <p:cNvSpPr txBox="1">
            <a:spLocks/>
          </p:cNvSpPr>
          <p:nvPr/>
        </p:nvSpPr>
        <p:spPr>
          <a:xfrm>
            <a:off x="168433" y="1399853"/>
            <a:ext cx="8664000" cy="2374288"/>
          </a:xfrm>
          <a:prstGeom prst="rect">
            <a:avLst/>
          </a:prstGeom>
          <a:solidFill>
            <a:srgbClr val="E5362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0" indent="0" algn="ctr">
              <a:spcAft>
                <a:spcPts val="1600"/>
              </a:spcAft>
              <a:buFont typeface="Lato"/>
              <a:buNone/>
            </a:pPr>
            <a:r>
              <a:rPr lang="en-GB" sz="3200" b="1" dirty="0">
                <a:solidFill>
                  <a:srgbClr val="F2F2F2"/>
                </a:solidFill>
              </a:rPr>
              <a:t>Why do people believe fake news?</a:t>
            </a:r>
          </a:p>
        </p:txBody>
      </p:sp>
      <p:sp>
        <p:nvSpPr>
          <p:cNvPr id="6" name="Google Shape;101;gf21e7843ed_0_14">
            <a:extLst>
              <a:ext uri="{FF2B5EF4-FFF2-40B4-BE49-F238E27FC236}">
                <a16:creationId xmlns:a16="http://schemas.microsoft.com/office/drawing/2014/main" id="{24CF342C-CE50-5B4B-BB74-6ED189C5E641}"/>
              </a:ext>
            </a:extLst>
          </p:cNvPr>
          <p:cNvSpPr/>
          <p:nvPr/>
        </p:nvSpPr>
        <p:spPr>
          <a:xfrm>
            <a:off x="5364733" y="3698427"/>
            <a:ext cx="2919000" cy="650700"/>
          </a:xfrm>
          <a:prstGeom prst="round2DiagRect">
            <a:avLst>
              <a:gd name="adj1" fmla="val 16667"/>
              <a:gd name="adj2" fmla="val 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800" b="1" i="0" u="none" strike="noStrike" cap="none" dirty="0" err="1">
                <a:solidFill>
                  <a:schemeClr val="lt1"/>
                </a:solidFill>
                <a:latin typeface="Arial" panose="020B0604020202020204" pitchFamily="34" charset="0"/>
                <a:ea typeface="Teko"/>
                <a:cs typeface="Arial" panose="020B0604020202020204" pitchFamily="34" charset="0"/>
                <a:sym typeface="Teko"/>
              </a:rPr>
              <a:t>DISCUSS</a:t>
            </a:r>
            <a:r>
              <a:rPr lang="de-DE" sz="2800" b="1" i="0" u="none" strike="noStrike" cap="none" dirty="0">
                <a:solidFill>
                  <a:schemeClr val="lt1"/>
                </a:solidFill>
                <a:latin typeface="Arial" panose="020B0604020202020204" pitchFamily="34" charset="0"/>
                <a:ea typeface="Teko"/>
                <a:cs typeface="Arial" panose="020B0604020202020204" pitchFamily="34" charset="0"/>
                <a:sym typeface="Teko"/>
              </a:rPr>
              <a:t>!</a:t>
            </a:r>
            <a:endParaRPr sz="2800" b="1" i="0" u="none" strike="noStrike" cap="none" dirty="0">
              <a:solidFill>
                <a:schemeClr val="lt1"/>
              </a:solidFill>
              <a:latin typeface="Arial" panose="020B0604020202020204" pitchFamily="34" charset="0"/>
              <a:ea typeface="Teko"/>
              <a:cs typeface="Arial" panose="020B0604020202020204" pitchFamily="34" charset="0"/>
              <a:sym typeface="Tek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e61cb64c61_0_20"/>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Why?</a:t>
            </a:r>
            <a:endParaRPr/>
          </a:p>
        </p:txBody>
      </p:sp>
      <p:sp>
        <p:nvSpPr>
          <p:cNvPr id="236" name="Google Shape;236;ge61cb64c61_0_20"/>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a:solidFill>
                  <a:srgbClr val="E5362B"/>
                </a:solidFill>
                <a:latin typeface="Arial"/>
                <a:ea typeface="Arial"/>
                <a:cs typeface="Arial"/>
                <a:sym typeface="Arial"/>
              </a:rPr>
              <a:t>Why do people believe fake news?</a:t>
            </a:r>
            <a:endParaRPr sz="1400" b="1">
              <a:solidFill>
                <a:srgbClr val="E5362B"/>
              </a:solidFill>
              <a:latin typeface="Arial"/>
              <a:ea typeface="Arial"/>
              <a:cs typeface="Arial"/>
              <a:sym typeface="Arial"/>
            </a:endParaRPr>
          </a:p>
          <a:p>
            <a:pPr marL="0" lvl="0" indent="0" algn="l" rtl="0">
              <a:spcBef>
                <a:spcPts val="0"/>
              </a:spcBef>
              <a:spcAft>
                <a:spcPts val="0"/>
              </a:spcAft>
              <a:buNone/>
            </a:pPr>
            <a:r>
              <a:rPr lang="de" sz="1400">
                <a:solidFill>
                  <a:srgbClr val="E5362B"/>
                </a:solidFill>
                <a:latin typeface="Arial"/>
                <a:ea typeface="Arial"/>
                <a:cs typeface="Arial"/>
                <a:sym typeface="Arial"/>
              </a:rPr>
              <a:t>examples</a:t>
            </a:r>
            <a:endParaRPr sz="1400">
              <a:solidFill>
                <a:srgbClr val="E5362B"/>
              </a:solidFill>
              <a:latin typeface="Arial"/>
              <a:ea typeface="Arial"/>
              <a:cs typeface="Arial"/>
              <a:sym typeface="Arial"/>
            </a:endParaRPr>
          </a:p>
          <a:p>
            <a:pPr marL="0" lvl="0" indent="0" algn="l" rtl="0">
              <a:spcBef>
                <a:spcPts val="0"/>
              </a:spcBef>
              <a:spcAft>
                <a:spcPts val="0"/>
              </a:spcAft>
              <a:buNone/>
            </a:pPr>
            <a:endParaRPr sz="1400" b="1">
              <a:solidFill>
                <a:srgbClr val="FF0000"/>
              </a:solidFill>
              <a:latin typeface="Arial"/>
              <a:ea typeface="Arial"/>
              <a:cs typeface="Arial"/>
              <a:sym typeface="Arial"/>
            </a:endParaRPr>
          </a:p>
          <a:p>
            <a:pPr marL="0" lvl="0" indent="0" algn="l" rtl="0">
              <a:lnSpc>
                <a:spcPct val="150000"/>
              </a:lnSpc>
              <a:spcBef>
                <a:spcPts val="0"/>
              </a:spcBef>
              <a:spcAft>
                <a:spcPts val="0"/>
              </a:spcAft>
              <a:buNone/>
            </a:pPr>
            <a:r>
              <a:rPr lang="de" sz="1400">
                <a:solidFill>
                  <a:schemeClr val="dk2"/>
                </a:solidFill>
                <a:latin typeface="Arial"/>
                <a:ea typeface="Arial"/>
                <a:cs typeface="Arial"/>
                <a:sym typeface="Arial"/>
              </a:rPr>
              <a:t>- Psychological explanations</a:t>
            </a:r>
            <a:endParaRPr sz="1400">
              <a:solidFill>
                <a:schemeClr val="dk2"/>
              </a:solidFill>
              <a:latin typeface="Arial"/>
              <a:ea typeface="Arial"/>
              <a:cs typeface="Arial"/>
              <a:sym typeface="Arial"/>
            </a:endParaRPr>
          </a:p>
          <a:p>
            <a:pPr marL="0" lvl="0" indent="0" algn="l" rtl="0">
              <a:lnSpc>
                <a:spcPct val="150000"/>
              </a:lnSpc>
              <a:spcBef>
                <a:spcPts val="0"/>
              </a:spcBef>
              <a:spcAft>
                <a:spcPts val="0"/>
              </a:spcAft>
              <a:buNone/>
            </a:pPr>
            <a:r>
              <a:rPr lang="de" sz="1400">
                <a:solidFill>
                  <a:schemeClr val="dk2"/>
                </a:solidFill>
                <a:latin typeface="Arial"/>
                <a:ea typeface="Arial"/>
                <a:cs typeface="Arial"/>
                <a:sym typeface="Arial"/>
              </a:rPr>
              <a:t>- Social, structural and economical reasons</a:t>
            </a:r>
            <a:endParaRPr sz="1400">
              <a:solidFill>
                <a:schemeClr val="dk2"/>
              </a:solidFill>
              <a:latin typeface="Arial"/>
              <a:ea typeface="Arial"/>
              <a:cs typeface="Arial"/>
              <a:sym typeface="Arial"/>
            </a:endParaRPr>
          </a:p>
          <a:p>
            <a:pPr marL="0" lvl="0" indent="0" algn="l" rtl="0">
              <a:lnSpc>
                <a:spcPct val="150000"/>
              </a:lnSpc>
              <a:spcBef>
                <a:spcPts val="0"/>
              </a:spcBef>
              <a:spcAft>
                <a:spcPts val="0"/>
              </a:spcAft>
              <a:buNone/>
            </a:pPr>
            <a:r>
              <a:rPr lang="de" sz="1400">
                <a:solidFill>
                  <a:schemeClr val="dk2"/>
                </a:solidFill>
                <a:latin typeface="Arial"/>
                <a:ea typeface="Arial"/>
                <a:cs typeface="Arial"/>
                <a:sym typeface="Arial"/>
              </a:rPr>
              <a:t>- Uncertainty, knowledge gap</a:t>
            </a:r>
            <a:endParaRPr sz="1400">
              <a:solidFill>
                <a:schemeClr val="dk2"/>
              </a:solidFill>
              <a:latin typeface="Arial"/>
              <a:ea typeface="Arial"/>
              <a:cs typeface="Arial"/>
              <a:sym typeface="Arial"/>
            </a:endParaRPr>
          </a:p>
          <a:p>
            <a:pPr marL="0" lvl="0" indent="0" algn="l" rtl="0">
              <a:lnSpc>
                <a:spcPct val="150000"/>
              </a:lnSpc>
              <a:spcBef>
                <a:spcPts val="0"/>
              </a:spcBef>
              <a:spcAft>
                <a:spcPts val="0"/>
              </a:spcAft>
              <a:buNone/>
            </a:pPr>
            <a:r>
              <a:rPr lang="de" sz="1400">
                <a:solidFill>
                  <a:schemeClr val="dk2"/>
                </a:solidFill>
                <a:latin typeface="Arial"/>
                <a:ea typeface="Arial"/>
                <a:cs typeface="Arial"/>
                <a:sym typeface="Arial"/>
              </a:rPr>
              <a:t>- Political motivations</a:t>
            </a:r>
            <a:endParaRPr sz="1400">
              <a:solidFill>
                <a:schemeClr val="dk2"/>
              </a:solidFill>
              <a:latin typeface="Arial"/>
              <a:ea typeface="Arial"/>
              <a:cs typeface="Arial"/>
              <a:sym typeface="Arial"/>
            </a:endParaRPr>
          </a:p>
          <a:p>
            <a:pPr marL="0" lvl="0" indent="0" algn="l" rtl="0">
              <a:lnSpc>
                <a:spcPct val="150000"/>
              </a:lnSpc>
              <a:spcBef>
                <a:spcPts val="0"/>
              </a:spcBef>
              <a:spcAft>
                <a:spcPts val="0"/>
              </a:spcAft>
              <a:buNone/>
            </a:pPr>
            <a:r>
              <a:rPr lang="de" sz="1400">
                <a:solidFill>
                  <a:schemeClr val="dk2"/>
                </a:solidFill>
                <a:latin typeface="Arial"/>
                <a:ea typeface="Arial"/>
                <a:cs typeface="Arial"/>
                <a:sym typeface="Arial"/>
              </a:rPr>
              <a:t>- Inability to differentiate between truth and falsehood </a:t>
            </a:r>
            <a:endParaRPr sz="1400">
              <a:solidFill>
                <a:schemeClr val="dk2"/>
              </a:solidFill>
              <a:latin typeface="Arial"/>
              <a:ea typeface="Arial"/>
              <a:cs typeface="Arial"/>
              <a:sym typeface="Arial"/>
            </a:endParaRPr>
          </a:p>
        </p:txBody>
      </p:sp>
      <p:sp>
        <p:nvSpPr>
          <p:cNvPr id="237" name="Google Shape;237;ge61cb64c61_0_2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eb7875a51e_0_30"/>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How?</a:t>
            </a:r>
            <a:endParaRPr/>
          </a:p>
        </p:txBody>
      </p:sp>
      <p:sp>
        <p:nvSpPr>
          <p:cNvPr id="244" name="Google Shape;244;geb7875a51e_0_3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22</a:t>
            </a:fld>
            <a:endParaRPr/>
          </a:p>
        </p:txBody>
      </p:sp>
      <p:sp>
        <p:nvSpPr>
          <p:cNvPr id="5" name="Textplatzhalter 2">
            <a:extLst>
              <a:ext uri="{FF2B5EF4-FFF2-40B4-BE49-F238E27FC236}">
                <a16:creationId xmlns:a16="http://schemas.microsoft.com/office/drawing/2014/main" id="{79903341-675C-9E41-836B-EC9522AE70D4}"/>
              </a:ext>
            </a:extLst>
          </p:cNvPr>
          <p:cNvSpPr txBox="1">
            <a:spLocks/>
          </p:cNvSpPr>
          <p:nvPr/>
        </p:nvSpPr>
        <p:spPr>
          <a:xfrm>
            <a:off x="168433" y="1399853"/>
            <a:ext cx="8664000" cy="2374288"/>
          </a:xfrm>
          <a:prstGeom prst="rect">
            <a:avLst/>
          </a:prstGeom>
          <a:solidFill>
            <a:srgbClr val="E5362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0" indent="0" algn="ctr">
              <a:spcAft>
                <a:spcPts val="1600"/>
              </a:spcAft>
              <a:buFont typeface="Lato"/>
              <a:buNone/>
            </a:pPr>
            <a:r>
              <a:rPr lang="en-GB" sz="3200" b="1" dirty="0">
                <a:solidFill>
                  <a:srgbClr val="F2F2F2"/>
                </a:solidFill>
              </a:rPr>
              <a:t>How are fake news spread?</a:t>
            </a:r>
          </a:p>
        </p:txBody>
      </p:sp>
      <p:sp>
        <p:nvSpPr>
          <p:cNvPr id="6" name="Google Shape;101;gf21e7843ed_0_14">
            <a:extLst>
              <a:ext uri="{FF2B5EF4-FFF2-40B4-BE49-F238E27FC236}">
                <a16:creationId xmlns:a16="http://schemas.microsoft.com/office/drawing/2014/main" id="{5D76B642-D159-FE4A-9C45-BB1E73658E3C}"/>
              </a:ext>
            </a:extLst>
          </p:cNvPr>
          <p:cNvSpPr/>
          <p:nvPr/>
        </p:nvSpPr>
        <p:spPr>
          <a:xfrm>
            <a:off x="5364733" y="3698427"/>
            <a:ext cx="2919000" cy="650700"/>
          </a:xfrm>
          <a:prstGeom prst="round2DiagRect">
            <a:avLst>
              <a:gd name="adj1" fmla="val 16667"/>
              <a:gd name="adj2" fmla="val 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800" b="1" i="0" u="none" strike="noStrike" cap="none" dirty="0" err="1">
                <a:solidFill>
                  <a:schemeClr val="lt1"/>
                </a:solidFill>
                <a:latin typeface="Arial" panose="020B0604020202020204" pitchFamily="34" charset="0"/>
                <a:ea typeface="Teko"/>
                <a:cs typeface="Arial" panose="020B0604020202020204" pitchFamily="34" charset="0"/>
                <a:sym typeface="Teko"/>
              </a:rPr>
              <a:t>DISCUSS</a:t>
            </a:r>
            <a:r>
              <a:rPr lang="de-DE" sz="2800" b="1" i="0" u="none" strike="noStrike" cap="none" dirty="0">
                <a:solidFill>
                  <a:schemeClr val="lt1"/>
                </a:solidFill>
                <a:latin typeface="Arial" panose="020B0604020202020204" pitchFamily="34" charset="0"/>
                <a:ea typeface="Teko"/>
                <a:cs typeface="Arial" panose="020B0604020202020204" pitchFamily="34" charset="0"/>
                <a:sym typeface="Teko"/>
              </a:rPr>
              <a:t>!</a:t>
            </a:r>
            <a:endParaRPr sz="2800" b="1" i="0" u="none" strike="noStrike" cap="none" dirty="0">
              <a:solidFill>
                <a:schemeClr val="lt1"/>
              </a:solidFill>
              <a:latin typeface="Arial" panose="020B0604020202020204" pitchFamily="34" charset="0"/>
              <a:ea typeface="Teko"/>
              <a:cs typeface="Arial" panose="020B0604020202020204" pitchFamily="34" charset="0"/>
              <a:sym typeface="Tek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e61cb64c61_0_2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How?</a:t>
            </a:r>
            <a:endParaRPr/>
          </a:p>
        </p:txBody>
      </p:sp>
      <p:sp>
        <p:nvSpPr>
          <p:cNvPr id="250" name="Google Shape;250;ge61cb64c61_0_26"/>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a:solidFill>
                  <a:srgbClr val="E5362B"/>
                </a:solidFill>
                <a:latin typeface="Arial"/>
                <a:ea typeface="Arial"/>
                <a:cs typeface="Arial"/>
                <a:sym typeface="Arial"/>
              </a:rPr>
              <a:t>How are fake news spread?</a:t>
            </a:r>
            <a:endParaRPr sz="1400" b="1">
              <a:solidFill>
                <a:srgbClr val="E5362B"/>
              </a:solidFill>
              <a:latin typeface="Arial"/>
              <a:ea typeface="Arial"/>
              <a:cs typeface="Arial"/>
              <a:sym typeface="Arial"/>
            </a:endParaRPr>
          </a:p>
          <a:p>
            <a:pPr marL="0" lvl="0" indent="0" algn="l" rtl="0">
              <a:spcBef>
                <a:spcPts val="0"/>
              </a:spcBef>
              <a:spcAft>
                <a:spcPts val="0"/>
              </a:spcAft>
              <a:buNone/>
            </a:pPr>
            <a:r>
              <a:rPr lang="de" sz="1400">
                <a:latin typeface="Arial"/>
                <a:ea typeface="Arial"/>
                <a:cs typeface="Arial"/>
                <a:sym typeface="Arial"/>
              </a:rPr>
              <a:t>examples</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de" sz="1400">
                <a:solidFill>
                  <a:schemeClr val="dk2"/>
                </a:solidFill>
                <a:latin typeface="Arial"/>
                <a:ea typeface="Arial"/>
                <a:cs typeface="Arial"/>
                <a:sym typeface="Arial"/>
              </a:rPr>
              <a:t>- Spreading fear</a:t>
            </a:r>
            <a:endParaRPr sz="1400">
              <a:solidFill>
                <a:schemeClr val="dk2"/>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de" sz="1400">
                <a:solidFill>
                  <a:schemeClr val="dk2"/>
                </a:solidFill>
                <a:latin typeface="Arial"/>
                <a:ea typeface="Arial"/>
                <a:cs typeface="Arial"/>
                <a:sym typeface="Arial"/>
              </a:rPr>
              <a:t>- Creating strong emotional reaction</a:t>
            </a:r>
            <a:endParaRPr sz="1400">
              <a:solidFill>
                <a:schemeClr val="dk2"/>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de" sz="1400">
                <a:solidFill>
                  <a:schemeClr val="dk2"/>
                </a:solidFill>
                <a:latin typeface="Arial"/>
                <a:ea typeface="Arial"/>
                <a:cs typeface="Arial"/>
                <a:sym typeface="Arial"/>
              </a:rPr>
              <a:t>- Responsibility is transferred to someone else </a:t>
            </a:r>
            <a:endParaRPr sz="1400">
              <a:solidFill>
                <a:schemeClr val="dk2"/>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de" sz="1400">
                <a:solidFill>
                  <a:schemeClr val="dk2"/>
                </a:solidFill>
                <a:latin typeface="Arial"/>
                <a:ea typeface="Arial"/>
                <a:cs typeface="Arial"/>
                <a:sym typeface="Arial"/>
              </a:rPr>
              <a:t>- Creating the sense that there is something hidden behind the news. And that they can educate themselves with the “truth”. </a:t>
            </a:r>
            <a:endParaRPr sz="1400">
              <a:solidFill>
                <a:schemeClr val="dk2"/>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de" sz="1400">
                <a:solidFill>
                  <a:schemeClr val="dk2"/>
                </a:solidFill>
                <a:latin typeface="Arial"/>
                <a:ea typeface="Arial"/>
                <a:cs typeface="Arial"/>
                <a:sym typeface="Arial"/>
              </a:rPr>
              <a:t>- Feeling that if you believe you are considered more “awake” from others that listen to mainstream media. </a:t>
            </a:r>
            <a:endParaRPr sz="1400">
              <a:latin typeface="Arial"/>
              <a:ea typeface="Arial"/>
              <a:cs typeface="Arial"/>
              <a:sym typeface="Arial"/>
            </a:endParaRPr>
          </a:p>
          <a:p>
            <a:pPr marL="0" lvl="0" indent="0" algn="l" rtl="0">
              <a:spcBef>
                <a:spcPts val="0"/>
              </a:spcBef>
              <a:spcAft>
                <a:spcPts val="0"/>
              </a:spcAft>
              <a:buNone/>
            </a:pPr>
            <a:endParaRPr sz="1400" b="1">
              <a:solidFill>
                <a:srgbClr val="E5362B"/>
              </a:solidFill>
              <a:latin typeface="Arial"/>
              <a:ea typeface="Arial"/>
              <a:cs typeface="Arial"/>
              <a:sym typeface="Arial"/>
            </a:endParaRPr>
          </a:p>
        </p:txBody>
      </p:sp>
      <p:sp>
        <p:nvSpPr>
          <p:cNvPr id="251" name="Google Shape;251;ge61cb64c61_0_2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eb7875a51e_0_3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When?</a:t>
            </a:r>
            <a:endParaRPr/>
          </a:p>
        </p:txBody>
      </p:sp>
      <p:sp>
        <p:nvSpPr>
          <p:cNvPr id="258" name="Google Shape;258;geb7875a51e_0_3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24</a:t>
            </a:fld>
            <a:endParaRPr/>
          </a:p>
        </p:txBody>
      </p:sp>
      <p:sp>
        <p:nvSpPr>
          <p:cNvPr id="5" name="Textplatzhalter 2">
            <a:extLst>
              <a:ext uri="{FF2B5EF4-FFF2-40B4-BE49-F238E27FC236}">
                <a16:creationId xmlns:a16="http://schemas.microsoft.com/office/drawing/2014/main" id="{E68DFD7F-AB6F-D34F-9060-33809D1690A0}"/>
              </a:ext>
            </a:extLst>
          </p:cNvPr>
          <p:cNvSpPr txBox="1">
            <a:spLocks/>
          </p:cNvSpPr>
          <p:nvPr/>
        </p:nvSpPr>
        <p:spPr>
          <a:xfrm>
            <a:off x="168433" y="1399853"/>
            <a:ext cx="8664000" cy="2374288"/>
          </a:xfrm>
          <a:prstGeom prst="rect">
            <a:avLst/>
          </a:prstGeom>
          <a:solidFill>
            <a:srgbClr val="E5362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0" indent="0" algn="ctr">
              <a:spcAft>
                <a:spcPts val="1600"/>
              </a:spcAft>
              <a:buFont typeface="Lato"/>
              <a:buNone/>
            </a:pPr>
            <a:r>
              <a:rPr lang="en-GB" sz="3200" b="1" dirty="0">
                <a:solidFill>
                  <a:srgbClr val="F2F2F2"/>
                </a:solidFill>
              </a:rPr>
              <a:t>When does fake news gain more publicity?</a:t>
            </a:r>
          </a:p>
        </p:txBody>
      </p:sp>
      <p:sp>
        <p:nvSpPr>
          <p:cNvPr id="6" name="Google Shape;101;gf21e7843ed_0_14">
            <a:extLst>
              <a:ext uri="{FF2B5EF4-FFF2-40B4-BE49-F238E27FC236}">
                <a16:creationId xmlns:a16="http://schemas.microsoft.com/office/drawing/2014/main" id="{43834834-5B82-554F-8D87-CDE55C0A5C68}"/>
              </a:ext>
            </a:extLst>
          </p:cNvPr>
          <p:cNvSpPr/>
          <p:nvPr/>
        </p:nvSpPr>
        <p:spPr>
          <a:xfrm>
            <a:off x="5364733" y="3698427"/>
            <a:ext cx="2919000" cy="650700"/>
          </a:xfrm>
          <a:prstGeom prst="round2DiagRect">
            <a:avLst>
              <a:gd name="adj1" fmla="val 16667"/>
              <a:gd name="adj2" fmla="val 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800" b="1" i="0" u="none" strike="noStrike" cap="none" dirty="0" err="1">
                <a:solidFill>
                  <a:schemeClr val="lt1"/>
                </a:solidFill>
                <a:latin typeface="Arial" panose="020B0604020202020204" pitchFamily="34" charset="0"/>
                <a:ea typeface="Teko"/>
                <a:cs typeface="Arial" panose="020B0604020202020204" pitchFamily="34" charset="0"/>
                <a:sym typeface="Teko"/>
              </a:rPr>
              <a:t>DISCUSS</a:t>
            </a:r>
            <a:r>
              <a:rPr lang="de-DE" sz="2800" b="1" i="0" u="none" strike="noStrike" cap="none" dirty="0">
                <a:solidFill>
                  <a:schemeClr val="lt1"/>
                </a:solidFill>
                <a:latin typeface="Arial" panose="020B0604020202020204" pitchFamily="34" charset="0"/>
                <a:ea typeface="Teko"/>
                <a:cs typeface="Arial" panose="020B0604020202020204" pitchFamily="34" charset="0"/>
                <a:sym typeface="Teko"/>
              </a:rPr>
              <a:t>!</a:t>
            </a:r>
            <a:endParaRPr sz="2800" b="1" i="0" u="none" strike="noStrike" cap="none" dirty="0">
              <a:solidFill>
                <a:schemeClr val="lt1"/>
              </a:solidFill>
              <a:latin typeface="Arial" panose="020B0604020202020204" pitchFamily="34" charset="0"/>
              <a:ea typeface="Teko"/>
              <a:cs typeface="Arial" panose="020B0604020202020204" pitchFamily="34" charset="0"/>
              <a:sym typeface="Tek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e61cb64c61_0_32"/>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When?</a:t>
            </a:r>
            <a:endParaRPr/>
          </a:p>
        </p:txBody>
      </p:sp>
      <p:sp>
        <p:nvSpPr>
          <p:cNvPr id="264" name="Google Shape;264;ge61cb64c61_0_32"/>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dirty="0" err="1">
                <a:solidFill>
                  <a:srgbClr val="E5362B"/>
                </a:solidFill>
                <a:latin typeface="Arial"/>
                <a:ea typeface="Arial"/>
                <a:cs typeface="Arial"/>
                <a:sym typeface="Arial"/>
              </a:rPr>
              <a:t>When</a:t>
            </a:r>
            <a:r>
              <a:rPr lang="de" sz="1400" b="1" dirty="0">
                <a:solidFill>
                  <a:srgbClr val="E5362B"/>
                </a:solidFill>
                <a:latin typeface="Arial"/>
                <a:ea typeface="Arial"/>
                <a:cs typeface="Arial"/>
                <a:sym typeface="Arial"/>
              </a:rPr>
              <a:t> </a:t>
            </a:r>
            <a:r>
              <a:rPr lang="de" sz="1400" b="1" dirty="0" err="1">
                <a:solidFill>
                  <a:srgbClr val="E5362B"/>
                </a:solidFill>
                <a:latin typeface="Arial"/>
                <a:ea typeface="Arial"/>
                <a:cs typeface="Arial"/>
                <a:sym typeface="Arial"/>
              </a:rPr>
              <a:t>does</a:t>
            </a:r>
            <a:r>
              <a:rPr lang="de" sz="1400" b="1" dirty="0">
                <a:solidFill>
                  <a:srgbClr val="E5362B"/>
                </a:solidFill>
                <a:latin typeface="Arial"/>
                <a:ea typeface="Arial"/>
                <a:cs typeface="Arial"/>
                <a:sym typeface="Arial"/>
              </a:rPr>
              <a:t> fake </a:t>
            </a:r>
            <a:r>
              <a:rPr lang="de" sz="1400" b="1" dirty="0" err="1">
                <a:solidFill>
                  <a:srgbClr val="E5362B"/>
                </a:solidFill>
                <a:latin typeface="Arial"/>
                <a:ea typeface="Arial"/>
                <a:cs typeface="Arial"/>
                <a:sym typeface="Arial"/>
              </a:rPr>
              <a:t>news</a:t>
            </a:r>
            <a:r>
              <a:rPr lang="de" sz="1400" b="1" dirty="0">
                <a:solidFill>
                  <a:srgbClr val="E5362B"/>
                </a:solidFill>
                <a:latin typeface="Arial"/>
                <a:ea typeface="Arial"/>
                <a:cs typeface="Arial"/>
                <a:sym typeface="Arial"/>
              </a:rPr>
              <a:t> </a:t>
            </a:r>
            <a:r>
              <a:rPr lang="de" sz="1400" b="1" dirty="0" err="1">
                <a:solidFill>
                  <a:srgbClr val="E5362B"/>
                </a:solidFill>
                <a:latin typeface="Arial"/>
                <a:ea typeface="Arial"/>
                <a:cs typeface="Arial"/>
                <a:sym typeface="Arial"/>
              </a:rPr>
              <a:t>gain</a:t>
            </a:r>
            <a:r>
              <a:rPr lang="de" sz="1400" b="1" dirty="0">
                <a:solidFill>
                  <a:srgbClr val="E5362B"/>
                </a:solidFill>
                <a:latin typeface="Arial"/>
                <a:ea typeface="Arial"/>
                <a:cs typeface="Arial"/>
                <a:sym typeface="Arial"/>
              </a:rPr>
              <a:t> </a:t>
            </a:r>
            <a:r>
              <a:rPr lang="de" sz="1400" b="1" dirty="0" err="1">
                <a:solidFill>
                  <a:srgbClr val="E5362B"/>
                </a:solidFill>
                <a:latin typeface="Arial"/>
                <a:ea typeface="Arial"/>
                <a:cs typeface="Arial"/>
                <a:sym typeface="Arial"/>
              </a:rPr>
              <a:t>more</a:t>
            </a:r>
            <a:r>
              <a:rPr lang="de" sz="1400" b="1" dirty="0">
                <a:solidFill>
                  <a:srgbClr val="E5362B"/>
                </a:solidFill>
                <a:latin typeface="Arial"/>
                <a:ea typeface="Arial"/>
                <a:cs typeface="Arial"/>
                <a:sym typeface="Arial"/>
              </a:rPr>
              <a:t> </a:t>
            </a:r>
            <a:r>
              <a:rPr lang="de" sz="1400" b="1" dirty="0" err="1">
                <a:solidFill>
                  <a:srgbClr val="E5362B"/>
                </a:solidFill>
                <a:latin typeface="Arial"/>
                <a:ea typeface="Arial"/>
                <a:cs typeface="Arial"/>
                <a:sym typeface="Arial"/>
              </a:rPr>
              <a:t>publicity</a:t>
            </a:r>
            <a:r>
              <a:rPr lang="de" sz="1400" b="1" dirty="0">
                <a:solidFill>
                  <a:srgbClr val="E5362B"/>
                </a:solidFill>
                <a:latin typeface="Arial"/>
                <a:ea typeface="Arial"/>
                <a:cs typeface="Arial"/>
                <a:sym typeface="Arial"/>
              </a:rPr>
              <a:t>?</a:t>
            </a:r>
            <a:endParaRPr sz="1400" b="1" dirty="0">
              <a:solidFill>
                <a:srgbClr val="E5362B"/>
              </a:solidFill>
              <a:latin typeface="Arial"/>
              <a:ea typeface="Arial"/>
              <a:cs typeface="Arial"/>
              <a:sym typeface="Arial"/>
            </a:endParaRPr>
          </a:p>
          <a:p>
            <a:pPr marL="0" lvl="0" indent="0" algn="l" rtl="0">
              <a:spcBef>
                <a:spcPts val="0"/>
              </a:spcBef>
              <a:spcAft>
                <a:spcPts val="0"/>
              </a:spcAft>
              <a:buNone/>
            </a:pPr>
            <a:r>
              <a:rPr lang="de" sz="1400" dirty="0" err="1">
                <a:latin typeface="Arial"/>
                <a:ea typeface="Arial"/>
                <a:cs typeface="Arial"/>
                <a:sym typeface="Arial"/>
              </a:rPr>
              <a:t>examples</a:t>
            </a: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lnSpc>
                <a:spcPct val="150000"/>
              </a:lnSpc>
              <a:spcBef>
                <a:spcPts val="0"/>
              </a:spcBef>
              <a:spcAft>
                <a:spcPts val="0"/>
              </a:spcAft>
              <a:buClr>
                <a:schemeClr val="dk1"/>
              </a:buClr>
              <a:buSzPts val="1100"/>
              <a:buNone/>
            </a:pPr>
            <a:r>
              <a:rPr lang="de" sz="1400" dirty="0">
                <a:solidFill>
                  <a:schemeClr val="dk2"/>
                </a:solidFill>
                <a:latin typeface="Arial"/>
                <a:ea typeface="Arial"/>
                <a:cs typeface="Arial"/>
                <a:sym typeface="Arial"/>
              </a:rPr>
              <a:t>- </a:t>
            </a:r>
            <a:r>
              <a:rPr lang="de" sz="1400" dirty="0" err="1">
                <a:solidFill>
                  <a:schemeClr val="dk2"/>
                </a:solidFill>
                <a:latin typeface="Arial"/>
                <a:ea typeface="Arial"/>
                <a:cs typeface="Arial"/>
                <a:sym typeface="Arial"/>
              </a:rPr>
              <a:t>Elections</a:t>
            </a:r>
            <a:endParaRPr lang="de" sz="1400" dirty="0">
              <a:solidFill>
                <a:schemeClr val="dk2"/>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None/>
            </a:pPr>
            <a:r>
              <a:rPr lang="de" sz="1400" dirty="0">
                <a:solidFill>
                  <a:schemeClr val="dk2"/>
                </a:solidFill>
                <a:latin typeface="Arial"/>
                <a:ea typeface="Arial"/>
                <a:cs typeface="Arial"/>
                <a:sym typeface="Arial"/>
              </a:rPr>
              <a:t>- Times </a:t>
            </a:r>
            <a:r>
              <a:rPr lang="de" sz="1400" dirty="0" err="1">
                <a:solidFill>
                  <a:schemeClr val="dk2"/>
                </a:solidFill>
                <a:latin typeface="Arial"/>
                <a:ea typeface="Arial"/>
                <a:cs typeface="Arial"/>
                <a:sym typeface="Arial"/>
              </a:rPr>
              <a:t>of</a:t>
            </a:r>
            <a:r>
              <a:rPr lang="de" sz="1400" dirty="0">
                <a:solidFill>
                  <a:schemeClr val="dk2"/>
                </a:solidFill>
                <a:latin typeface="Arial"/>
                <a:ea typeface="Arial"/>
                <a:cs typeface="Arial"/>
                <a:sym typeface="Arial"/>
              </a:rPr>
              <a:t> </a:t>
            </a:r>
            <a:r>
              <a:rPr lang="de" sz="1400" dirty="0" err="1">
                <a:solidFill>
                  <a:schemeClr val="dk2"/>
                </a:solidFill>
                <a:latin typeface="Arial"/>
                <a:ea typeface="Arial"/>
                <a:cs typeface="Arial"/>
                <a:sym typeface="Arial"/>
              </a:rPr>
              <a:t>crisis</a:t>
            </a:r>
            <a:endParaRPr lang="de" sz="1400" dirty="0">
              <a:solidFill>
                <a:schemeClr val="dk2"/>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None/>
            </a:pPr>
            <a:r>
              <a:rPr lang="de" sz="1400" dirty="0">
                <a:solidFill>
                  <a:schemeClr val="dk2"/>
                </a:solidFill>
                <a:latin typeface="Arial"/>
                <a:ea typeface="Arial"/>
                <a:cs typeface="Arial"/>
                <a:sym typeface="Arial"/>
              </a:rPr>
              <a:t>- Times </a:t>
            </a:r>
            <a:r>
              <a:rPr lang="de" sz="1400" dirty="0" err="1">
                <a:solidFill>
                  <a:schemeClr val="dk2"/>
                </a:solidFill>
                <a:latin typeface="Arial"/>
                <a:ea typeface="Arial"/>
                <a:cs typeface="Arial"/>
                <a:sym typeface="Arial"/>
              </a:rPr>
              <a:t>of</a:t>
            </a:r>
            <a:r>
              <a:rPr lang="de" sz="1400" dirty="0">
                <a:solidFill>
                  <a:schemeClr val="dk2"/>
                </a:solidFill>
                <a:latin typeface="Arial"/>
                <a:ea typeface="Arial"/>
                <a:cs typeface="Arial"/>
                <a:sym typeface="Arial"/>
              </a:rPr>
              <a:t> </a:t>
            </a:r>
            <a:r>
              <a:rPr lang="de" sz="1400" dirty="0" err="1">
                <a:solidFill>
                  <a:schemeClr val="dk2"/>
                </a:solidFill>
                <a:latin typeface="Arial"/>
                <a:ea typeface="Arial"/>
                <a:cs typeface="Arial"/>
                <a:sym typeface="Arial"/>
              </a:rPr>
              <a:t>insecurity</a:t>
            </a:r>
            <a:endParaRPr sz="1400" dirty="0">
              <a:solidFill>
                <a:schemeClr val="dk2"/>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de" sz="1400" dirty="0">
                <a:solidFill>
                  <a:schemeClr val="dk2"/>
                </a:solidFill>
                <a:latin typeface="Arial"/>
                <a:ea typeface="Arial"/>
                <a:cs typeface="Arial"/>
                <a:sym typeface="Arial"/>
              </a:rPr>
              <a:t>- </a:t>
            </a:r>
            <a:r>
              <a:rPr lang="de" sz="1400" dirty="0" err="1">
                <a:solidFill>
                  <a:schemeClr val="dk2"/>
                </a:solidFill>
                <a:latin typeface="Arial"/>
                <a:ea typeface="Arial"/>
                <a:cs typeface="Arial"/>
                <a:sym typeface="Arial"/>
              </a:rPr>
              <a:t>Social</a:t>
            </a:r>
            <a:r>
              <a:rPr lang="de" sz="1400" dirty="0">
                <a:solidFill>
                  <a:schemeClr val="dk2"/>
                </a:solidFill>
                <a:latin typeface="Arial"/>
                <a:ea typeface="Arial"/>
                <a:cs typeface="Arial"/>
                <a:sym typeface="Arial"/>
              </a:rPr>
              <a:t> </a:t>
            </a:r>
            <a:r>
              <a:rPr lang="de" sz="1400" dirty="0" err="1">
                <a:solidFill>
                  <a:schemeClr val="dk2"/>
                </a:solidFill>
                <a:latin typeface="Arial"/>
                <a:ea typeface="Arial"/>
                <a:cs typeface="Arial"/>
                <a:sym typeface="Arial"/>
              </a:rPr>
              <a:t>controversial</a:t>
            </a:r>
            <a:r>
              <a:rPr lang="de" sz="1400" dirty="0">
                <a:solidFill>
                  <a:schemeClr val="dk2"/>
                </a:solidFill>
                <a:latin typeface="Arial"/>
                <a:ea typeface="Arial"/>
                <a:cs typeface="Arial"/>
                <a:sym typeface="Arial"/>
              </a:rPr>
              <a:t> </a:t>
            </a:r>
            <a:r>
              <a:rPr lang="de" sz="1400" dirty="0" err="1">
                <a:solidFill>
                  <a:schemeClr val="dk2"/>
                </a:solidFill>
                <a:latin typeface="Arial"/>
                <a:ea typeface="Arial"/>
                <a:cs typeface="Arial"/>
                <a:sym typeface="Arial"/>
              </a:rPr>
              <a:t>topic</a:t>
            </a:r>
            <a:endParaRPr sz="1400" dirty="0">
              <a:solidFill>
                <a:schemeClr val="dk2"/>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de" sz="1400" dirty="0">
                <a:solidFill>
                  <a:schemeClr val="dk2"/>
                </a:solidFill>
                <a:latin typeface="Arial"/>
                <a:ea typeface="Arial"/>
                <a:cs typeface="Arial"/>
                <a:sym typeface="Arial"/>
              </a:rPr>
              <a:t>- New </a:t>
            </a:r>
            <a:r>
              <a:rPr lang="de" sz="1400" dirty="0" err="1">
                <a:solidFill>
                  <a:schemeClr val="dk2"/>
                </a:solidFill>
                <a:latin typeface="Arial"/>
                <a:ea typeface="Arial"/>
                <a:cs typeface="Arial"/>
                <a:sym typeface="Arial"/>
              </a:rPr>
              <a:t>scientific</a:t>
            </a:r>
            <a:r>
              <a:rPr lang="de" sz="1400" dirty="0">
                <a:solidFill>
                  <a:schemeClr val="dk2"/>
                </a:solidFill>
                <a:latin typeface="Arial"/>
                <a:ea typeface="Arial"/>
                <a:cs typeface="Arial"/>
                <a:sym typeface="Arial"/>
              </a:rPr>
              <a:t> </a:t>
            </a:r>
            <a:r>
              <a:rPr lang="de" sz="1400" dirty="0" err="1">
                <a:solidFill>
                  <a:schemeClr val="dk2"/>
                </a:solidFill>
                <a:latin typeface="Arial"/>
                <a:ea typeface="Arial"/>
                <a:cs typeface="Arial"/>
                <a:sym typeface="Arial"/>
              </a:rPr>
              <a:t>findings</a:t>
            </a:r>
            <a:r>
              <a:rPr lang="de" sz="1400" dirty="0">
                <a:solidFill>
                  <a:schemeClr val="dk2"/>
                </a:solidFill>
                <a:latin typeface="Arial"/>
                <a:ea typeface="Arial"/>
                <a:cs typeface="Arial"/>
                <a:sym typeface="Arial"/>
              </a:rPr>
              <a:t> </a:t>
            </a:r>
            <a:r>
              <a:rPr lang="de" sz="1400" dirty="0" err="1">
                <a:solidFill>
                  <a:schemeClr val="dk2"/>
                </a:solidFill>
                <a:latin typeface="Arial"/>
                <a:ea typeface="Arial"/>
                <a:cs typeface="Arial"/>
                <a:sym typeface="Arial"/>
              </a:rPr>
              <a:t>that</a:t>
            </a:r>
            <a:r>
              <a:rPr lang="de" sz="1400" dirty="0">
                <a:solidFill>
                  <a:schemeClr val="dk2"/>
                </a:solidFill>
                <a:latin typeface="Arial"/>
                <a:ea typeface="Arial"/>
                <a:cs typeface="Arial"/>
                <a:sym typeface="Arial"/>
              </a:rPr>
              <a:t> </a:t>
            </a:r>
            <a:r>
              <a:rPr lang="de" sz="1400" dirty="0" err="1">
                <a:solidFill>
                  <a:schemeClr val="dk2"/>
                </a:solidFill>
                <a:latin typeface="Arial"/>
                <a:ea typeface="Arial"/>
                <a:cs typeface="Arial"/>
                <a:sym typeface="Arial"/>
              </a:rPr>
              <a:t>change</a:t>
            </a:r>
            <a:r>
              <a:rPr lang="de" sz="1400" dirty="0">
                <a:solidFill>
                  <a:schemeClr val="dk2"/>
                </a:solidFill>
                <a:latin typeface="Arial"/>
                <a:ea typeface="Arial"/>
                <a:cs typeface="Arial"/>
                <a:sym typeface="Arial"/>
              </a:rPr>
              <a:t> </a:t>
            </a:r>
            <a:r>
              <a:rPr lang="de" sz="1400" dirty="0" err="1">
                <a:solidFill>
                  <a:schemeClr val="dk2"/>
                </a:solidFill>
                <a:latin typeface="Arial"/>
                <a:ea typeface="Arial"/>
                <a:cs typeface="Arial"/>
                <a:sym typeface="Arial"/>
              </a:rPr>
              <a:t>what</a:t>
            </a:r>
            <a:r>
              <a:rPr lang="de" sz="1400" dirty="0">
                <a:solidFill>
                  <a:schemeClr val="dk2"/>
                </a:solidFill>
                <a:latin typeface="Arial"/>
                <a:ea typeface="Arial"/>
                <a:cs typeface="Arial"/>
                <a:sym typeface="Arial"/>
              </a:rPr>
              <a:t> </a:t>
            </a:r>
            <a:r>
              <a:rPr lang="de" sz="1400" dirty="0" err="1">
                <a:solidFill>
                  <a:schemeClr val="dk2"/>
                </a:solidFill>
                <a:latin typeface="Arial"/>
                <a:ea typeface="Arial"/>
                <a:cs typeface="Arial"/>
                <a:sym typeface="Arial"/>
              </a:rPr>
              <a:t>the</a:t>
            </a:r>
            <a:r>
              <a:rPr lang="de" sz="1400" dirty="0">
                <a:solidFill>
                  <a:schemeClr val="dk2"/>
                </a:solidFill>
                <a:latin typeface="Arial"/>
                <a:ea typeface="Arial"/>
                <a:cs typeface="Arial"/>
                <a:sym typeface="Arial"/>
              </a:rPr>
              <a:t> </a:t>
            </a:r>
            <a:r>
              <a:rPr lang="de" sz="1400" dirty="0" err="1">
                <a:solidFill>
                  <a:schemeClr val="dk2"/>
                </a:solidFill>
                <a:latin typeface="Arial"/>
                <a:ea typeface="Arial"/>
                <a:cs typeface="Arial"/>
                <a:sym typeface="Arial"/>
              </a:rPr>
              <a:t>public</a:t>
            </a:r>
            <a:r>
              <a:rPr lang="de" sz="1400" dirty="0">
                <a:solidFill>
                  <a:schemeClr val="dk2"/>
                </a:solidFill>
                <a:latin typeface="Arial"/>
                <a:ea typeface="Arial"/>
                <a:cs typeface="Arial"/>
                <a:sym typeface="Arial"/>
              </a:rPr>
              <a:t> </a:t>
            </a:r>
            <a:r>
              <a:rPr lang="de" sz="1400" dirty="0" err="1">
                <a:solidFill>
                  <a:schemeClr val="dk2"/>
                </a:solidFill>
                <a:latin typeface="Arial"/>
                <a:ea typeface="Arial"/>
                <a:cs typeface="Arial"/>
                <a:sym typeface="Arial"/>
              </a:rPr>
              <a:t>is</a:t>
            </a:r>
            <a:r>
              <a:rPr lang="de" sz="1400" dirty="0">
                <a:solidFill>
                  <a:schemeClr val="dk2"/>
                </a:solidFill>
                <a:latin typeface="Arial"/>
                <a:ea typeface="Arial"/>
                <a:cs typeface="Arial"/>
                <a:sym typeface="Arial"/>
              </a:rPr>
              <a:t> </a:t>
            </a:r>
            <a:r>
              <a:rPr lang="de" sz="1400" dirty="0" err="1">
                <a:solidFill>
                  <a:schemeClr val="dk2"/>
                </a:solidFill>
                <a:latin typeface="Arial"/>
                <a:ea typeface="Arial"/>
                <a:cs typeface="Arial"/>
                <a:sym typeface="Arial"/>
              </a:rPr>
              <a:t>used</a:t>
            </a:r>
            <a:r>
              <a:rPr lang="de" sz="1400" dirty="0">
                <a:solidFill>
                  <a:schemeClr val="dk2"/>
                </a:solidFill>
                <a:latin typeface="Arial"/>
                <a:ea typeface="Arial"/>
                <a:cs typeface="Arial"/>
                <a:sym typeface="Arial"/>
              </a:rPr>
              <a:t> </a:t>
            </a:r>
            <a:r>
              <a:rPr lang="de" sz="1400" dirty="0" err="1">
                <a:solidFill>
                  <a:schemeClr val="dk2"/>
                </a:solidFill>
                <a:latin typeface="Arial"/>
                <a:ea typeface="Arial"/>
                <a:cs typeface="Arial"/>
                <a:sym typeface="Arial"/>
              </a:rPr>
              <a:t>to</a:t>
            </a:r>
            <a:endParaRPr sz="1400" dirty="0">
              <a:solidFill>
                <a:schemeClr val="dk2"/>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de" sz="1400" dirty="0">
                <a:solidFill>
                  <a:schemeClr val="dk2"/>
                </a:solidFill>
                <a:latin typeface="Arial"/>
                <a:ea typeface="Arial"/>
                <a:cs typeface="Arial"/>
                <a:sym typeface="Arial"/>
              </a:rPr>
              <a:t>- </a:t>
            </a:r>
            <a:r>
              <a:rPr lang="de" sz="1400" dirty="0" err="1">
                <a:solidFill>
                  <a:schemeClr val="dk2"/>
                </a:solidFill>
                <a:latin typeface="Arial"/>
                <a:ea typeface="Arial"/>
                <a:cs typeface="Arial"/>
                <a:sym typeface="Arial"/>
              </a:rPr>
              <a:t>Economical</a:t>
            </a:r>
            <a:r>
              <a:rPr lang="de" sz="1400" dirty="0">
                <a:solidFill>
                  <a:schemeClr val="dk2"/>
                </a:solidFill>
                <a:latin typeface="Arial"/>
                <a:ea typeface="Arial"/>
                <a:cs typeface="Arial"/>
                <a:sym typeface="Arial"/>
              </a:rPr>
              <a:t> </a:t>
            </a:r>
            <a:r>
              <a:rPr lang="de" sz="1400" dirty="0" err="1">
                <a:solidFill>
                  <a:schemeClr val="dk2"/>
                </a:solidFill>
                <a:latin typeface="Arial"/>
                <a:ea typeface="Arial"/>
                <a:cs typeface="Arial"/>
                <a:sym typeface="Arial"/>
              </a:rPr>
              <a:t>reasons</a:t>
            </a:r>
            <a:endParaRPr sz="1400" dirty="0">
              <a:solidFill>
                <a:schemeClr val="dk2"/>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400" dirty="0">
              <a:latin typeface="Arial"/>
              <a:ea typeface="Arial"/>
              <a:cs typeface="Arial"/>
              <a:sym typeface="Arial"/>
            </a:endParaRPr>
          </a:p>
        </p:txBody>
      </p:sp>
      <p:sp>
        <p:nvSpPr>
          <p:cNvPr id="265" name="Google Shape;265;ge61cb64c61_0_3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7" name="Google Shape;557;ge61cb64c61_0_17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26</a:t>
            </a:fld>
            <a:endParaRPr/>
          </a:p>
        </p:txBody>
      </p:sp>
      <p:sp>
        <p:nvSpPr>
          <p:cNvPr id="4" name="Google Shape;263;ge61cb64c61_0_32">
            <a:extLst>
              <a:ext uri="{FF2B5EF4-FFF2-40B4-BE49-F238E27FC236}">
                <a16:creationId xmlns:a16="http://schemas.microsoft.com/office/drawing/2014/main" id="{EF5AB177-A823-B540-98B8-F300125C38C9}"/>
              </a:ext>
            </a:extLst>
          </p:cNvPr>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err="1"/>
              <a:t>Literature</a:t>
            </a:r>
            <a:endParaRPr dirty="0"/>
          </a:p>
        </p:txBody>
      </p:sp>
      <p:sp>
        <p:nvSpPr>
          <p:cNvPr id="5" name="Google Shape;264;ge61cb64c61_0_32">
            <a:extLst>
              <a:ext uri="{FF2B5EF4-FFF2-40B4-BE49-F238E27FC236}">
                <a16:creationId xmlns:a16="http://schemas.microsoft.com/office/drawing/2014/main" id="{B503EB69-C43E-8F4E-8746-F862901C66F9}"/>
              </a:ext>
            </a:extLst>
          </p:cNvPr>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114300" indent="0" fontAlgn="base">
              <a:buNone/>
            </a:pPr>
            <a:r>
              <a:rPr lang="en-GB" sz="1200" dirty="0">
                <a:solidFill>
                  <a:schemeClr val="tx1"/>
                </a:solidFill>
              </a:rPr>
              <a:t>McIntyre, L., (2018). </a:t>
            </a:r>
            <a:r>
              <a:rPr lang="en-GB" sz="1200" i="1" dirty="0">
                <a:solidFill>
                  <a:schemeClr val="tx1"/>
                </a:solidFill>
              </a:rPr>
              <a:t>Post-Truth</a:t>
            </a:r>
            <a:r>
              <a:rPr lang="en-GB" sz="1200" dirty="0">
                <a:solidFill>
                  <a:schemeClr val="tx1"/>
                </a:solidFill>
              </a:rPr>
              <a:t>. 1st ed. Cambridge, Massachusetts: The MIT Press.</a:t>
            </a:r>
          </a:p>
          <a:p>
            <a:pPr marL="114300" indent="0" fontAlgn="base">
              <a:buNone/>
            </a:pPr>
            <a:endParaRPr lang="en-GB" sz="1200" i="1" dirty="0">
              <a:solidFill>
                <a:schemeClr val="tx1"/>
              </a:solidFill>
            </a:endParaRPr>
          </a:p>
          <a:p>
            <a:pPr marL="114300" indent="0" fontAlgn="base">
              <a:buNone/>
            </a:pPr>
            <a:r>
              <a:rPr lang="en-GB" sz="1200" dirty="0">
                <a:solidFill>
                  <a:schemeClr val="tx1"/>
                </a:solidFill>
              </a:rPr>
              <a:t>Shu, K., Liu, H., Wang, S. and Lee, D., (2020). </a:t>
            </a:r>
            <a:r>
              <a:rPr lang="en-GB" sz="1200" i="1" dirty="0">
                <a:solidFill>
                  <a:schemeClr val="tx1"/>
                </a:solidFill>
              </a:rPr>
              <a:t>Disinformation, Misinformation, and Fake News in Social Media: Emerging Research Challenges and Opportunities</a:t>
            </a:r>
            <a:r>
              <a:rPr lang="en-GB" sz="1200" dirty="0">
                <a:solidFill>
                  <a:schemeClr val="tx1"/>
                </a:solidFill>
              </a:rPr>
              <a:t>. 1st ed. Switzerland: Springer Nature.</a:t>
            </a:r>
          </a:p>
          <a:p>
            <a:pPr marL="114300" indent="0" fontAlgn="base">
              <a:buNone/>
            </a:pPr>
            <a:endParaRPr lang="en-GB" sz="1200" i="1" dirty="0">
              <a:solidFill>
                <a:schemeClr val="tx1"/>
              </a:solidFill>
            </a:endParaRPr>
          </a:p>
          <a:p>
            <a:pPr marL="114300" indent="0" fontAlgn="base">
              <a:buNone/>
            </a:pPr>
            <a:r>
              <a:rPr lang="en-GB" sz="1200" dirty="0" err="1">
                <a:solidFill>
                  <a:schemeClr val="tx1"/>
                </a:solidFill>
              </a:rPr>
              <a:t>Zimdars</a:t>
            </a:r>
            <a:r>
              <a:rPr lang="en-GB" sz="1200" dirty="0">
                <a:solidFill>
                  <a:schemeClr val="tx1"/>
                </a:solidFill>
              </a:rPr>
              <a:t>, M. and McLeod, K., (2020). </a:t>
            </a:r>
            <a:r>
              <a:rPr lang="en-GB" sz="1200" i="1" dirty="0">
                <a:solidFill>
                  <a:schemeClr val="tx1"/>
                </a:solidFill>
              </a:rPr>
              <a:t>Fake News: Understanding Media and Misinformation in the Digital Age</a:t>
            </a:r>
            <a:r>
              <a:rPr lang="en-GB" sz="1200" dirty="0">
                <a:solidFill>
                  <a:schemeClr val="tx1"/>
                </a:solidFill>
              </a:rPr>
              <a:t>. 1st ed. Cambridge, Massachusetts: The MIT Press.</a:t>
            </a:r>
          </a:p>
          <a:p>
            <a:pPr marL="114300" indent="0" fontAlgn="base">
              <a:buNone/>
            </a:pPr>
            <a:endParaRPr lang="en-GB" sz="1200" i="1" dirty="0">
              <a:solidFill>
                <a:schemeClr val="tx1"/>
              </a:solidFill>
            </a:endParaRPr>
          </a:p>
          <a:p>
            <a:pPr marL="114300" indent="0" fontAlgn="base">
              <a:buNone/>
            </a:pPr>
            <a:r>
              <a:rPr lang="en-GB" sz="1200" dirty="0">
                <a:solidFill>
                  <a:schemeClr val="tx1"/>
                </a:solidFill>
              </a:rPr>
              <a:t>Goodman, J., (2020). </a:t>
            </a:r>
            <a:r>
              <a:rPr lang="en-GB" sz="1200" i="1" dirty="0">
                <a:solidFill>
                  <a:schemeClr val="tx1"/>
                </a:solidFill>
              </a:rPr>
              <a:t>Coronavirus: Fake and misleading stories that went viral this week</a:t>
            </a:r>
            <a:r>
              <a:rPr lang="en-GB" sz="1200" dirty="0">
                <a:solidFill>
                  <a:schemeClr val="tx1"/>
                </a:solidFill>
              </a:rPr>
              <a:t>. [online] BBC News. Available at: </a:t>
            </a:r>
            <a:r>
              <a:rPr lang="en-GB" sz="1200" u="sng" dirty="0">
                <a:solidFill>
                  <a:schemeClr val="tx1"/>
                </a:solidFill>
                <a:hlinkClick r:id="rId3">
                  <a:extLst>
                    <a:ext uri="{A12FA001-AC4F-418D-AE19-62706E023703}">
                      <ahyp:hlinkClr xmlns:ahyp="http://schemas.microsoft.com/office/drawing/2018/hyperlinkcolor" val="tx"/>
                    </a:ext>
                  </a:extLst>
                </a:hlinkClick>
              </a:rPr>
              <a:t>https://www.bbc.com/news/52124740</a:t>
            </a:r>
            <a:r>
              <a:rPr lang="en-GB" sz="1200" dirty="0">
                <a:solidFill>
                  <a:schemeClr val="tx1"/>
                </a:solidFill>
              </a:rPr>
              <a:t> [Accessed 2 September 2021].</a:t>
            </a:r>
          </a:p>
          <a:p>
            <a:pPr marL="114300" indent="0" fontAlgn="base">
              <a:buNone/>
            </a:pPr>
            <a:endParaRPr lang="en-GB" sz="1200" i="1" dirty="0">
              <a:solidFill>
                <a:schemeClr val="tx1"/>
              </a:solidFill>
            </a:endParaRPr>
          </a:p>
          <a:p>
            <a:pPr marL="114300" indent="0" fontAlgn="base">
              <a:buNone/>
            </a:pPr>
            <a:r>
              <a:rPr lang="en-GB" sz="1200" dirty="0">
                <a:solidFill>
                  <a:schemeClr val="tx1"/>
                </a:solidFill>
              </a:rPr>
              <a:t>World Health Organisation. (2021). </a:t>
            </a:r>
            <a:r>
              <a:rPr lang="en-GB" sz="1200" i="1" dirty="0">
                <a:solidFill>
                  <a:schemeClr val="tx1"/>
                </a:solidFill>
              </a:rPr>
              <a:t>Let’s flatten the </a:t>
            </a:r>
            <a:r>
              <a:rPr lang="en-GB" sz="1200" i="1" dirty="0" err="1">
                <a:solidFill>
                  <a:schemeClr val="tx1"/>
                </a:solidFill>
              </a:rPr>
              <a:t>infodemic</a:t>
            </a:r>
            <a:r>
              <a:rPr lang="en-GB" sz="1200" i="1" dirty="0">
                <a:solidFill>
                  <a:schemeClr val="tx1"/>
                </a:solidFill>
              </a:rPr>
              <a:t> curve</a:t>
            </a:r>
            <a:r>
              <a:rPr lang="en-GB" sz="1200" dirty="0">
                <a:solidFill>
                  <a:schemeClr val="tx1"/>
                </a:solidFill>
              </a:rPr>
              <a:t>. [online] Available at: </a:t>
            </a:r>
            <a:r>
              <a:rPr lang="en-GB" sz="1200" u="sng" dirty="0">
                <a:solidFill>
                  <a:schemeClr val="tx1"/>
                </a:solidFill>
                <a:hlinkClick r:id="rId4">
                  <a:extLst>
                    <a:ext uri="{A12FA001-AC4F-418D-AE19-62706E023703}">
                      <ahyp:hlinkClr xmlns:ahyp="http://schemas.microsoft.com/office/drawing/2018/hyperlinkcolor" val="tx"/>
                    </a:ext>
                  </a:extLst>
                </a:hlinkClick>
              </a:rPr>
              <a:t>https://www.who.int/news-room/spotlight/let-s-flatten-the-infodemic-curve</a:t>
            </a:r>
            <a:r>
              <a:rPr lang="en-GB" sz="1200" dirty="0">
                <a:solidFill>
                  <a:schemeClr val="tx1"/>
                </a:solidFill>
              </a:rPr>
              <a:t> [Accessed 2 September 2021].</a:t>
            </a:r>
            <a:endParaRPr lang="en-GB" sz="1200" i="1" dirty="0">
              <a:solidFill>
                <a:schemeClr val="tx1"/>
              </a:solidFill>
            </a:endParaRPr>
          </a:p>
          <a:p>
            <a:pPr marL="0" lvl="0" indent="0" algn="l" rtl="0">
              <a:lnSpc>
                <a:spcPct val="150000"/>
              </a:lnSpc>
              <a:spcBef>
                <a:spcPts val="0"/>
              </a:spcBef>
              <a:spcAft>
                <a:spcPts val="0"/>
              </a:spcAft>
              <a:buClr>
                <a:schemeClr val="dk1"/>
              </a:buClr>
              <a:buSzPts val="1100"/>
              <a:buFont typeface="Arial"/>
              <a:buNone/>
            </a:pPr>
            <a:endParaRPr sz="1400"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C84BCD-167F-D14A-B4B6-0AABB54BF7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444C79D-9212-AF41-BD71-5CB73AE795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3</a:t>
            </a:fld>
            <a:endParaRPr lang="de"/>
          </a:p>
        </p:txBody>
      </p:sp>
      <p:sp>
        <p:nvSpPr>
          <p:cNvPr id="5" name="Google Shape;91;p3">
            <a:extLst>
              <a:ext uri="{FF2B5EF4-FFF2-40B4-BE49-F238E27FC236}">
                <a16:creationId xmlns:a16="http://schemas.microsoft.com/office/drawing/2014/main" id="{B638841C-4A30-D243-AA67-BF2D3274C271}"/>
              </a:ext>
            </a:extLst>
          </p:cNvPr>
          <p:cNvSpPr txBox="1">
            <a:spLocks noGrp="1"/>
          </p:cNvSpPr>
          <p:nvPr>
            <p:ph type="title"/>
          </p:nvPr>
        </p:nvSpPr>
        <p:spPr>
          <a:xfrm>
            <a:off x="1170600" y="1426500"/>
            <a:ext cx="6802800" cy="2704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de-DE" sz="3600" b="1" dirty="0" err="1">
                <a:latin typeface="Arial" panose="020B0604020202020204" pitchFamily="34" charset="0"/>
                <a:ea typeface="Teko"/>
                <a:cs typeface="Arial" panose="020B0604020202020204" pitchFamily="34" charset="0"/>
                <a:sym typeface="Teko"/>
              </a:rPr>
              <a:t>Introduction</a:t>
            </a:r>
            <a:r>
              <a:rPr lang="de-DE" sz="3600" b="1" dirty="0">
                <a:latin typeface="Arial" panose="020B0604020202020204" pitchFamily="34" charset="0"/>
                <a:ea typeface="Teko"/>
                <a:cs typeface="Arial" panose="020B0604020202020204" pitchFamily="34" charset="0"/>
                <a:sym typeface="Teko"/>
              </a:rPr>
              <a:t> </a:t>
            </a:r>
            <a:r>
              <a:rPr lang="de-DE" sz="3600" b="1" dirty="0" err="1">
                <a:latin typeface="Arial" panose="020B0604020202020204" pitchFamily="34" charset="0"/>
                <a:ea typeface="Teko"/>
                <a:cs typeface="Arial" panose="020B0604020202020204" pitchFamily="34" charset="0"/>
                <a:sym typeface="Teko"/>
              </a:rPr>
              <a:t>and</a:t>
            </a:r>
            <a:r>
              <a:rPr lang="de-DE" sz="3600" b="1" dirty="0">
                <a:latin typeface="Arial" panose="020B0604020202020204" pitchFamily="34" charset="0"/>
                <a:ea typeface="Teko"/>
                <a:cs typeface="Arial" panose="020B0604020202020204" pitchFamily="34" charset="0"/>
                <a:sym typeface="Teko"/>
              </a:rPr>
              <a:t> Definition</a:t>
            </a:r>
            <a:endParaRPr sz="3600" b="1" dirty="0">
              <a:latin typeface="Arial" panose="020B0604020202020204" pitchFamily="34" charset="0"/>
              <a:ea typeface="Teko"/>
              <a:cs typeface="Arial" panose="020B0604020202020204" pitchFamily="34" charset="0"/>
              <a:sym typeface="Teko"/>
            </a:endParaRPr>
          </a:p>
        </p:txBody>
      </p:sp>
      <p:sp>
        <p:nvSpPr>
          <p:cNvPr id="6" name="Google Shape;93;p3">
            <a:extLst>
              <a:ext uri="{FF2B5EF4-FFF2-40B4-BE49-F238E27FC236}">
                <a16:creationId xmlns:a16="http://schemas.microsoft.com/office/drawing/2014/main" id="{DA377B66-8CF6-9143-925B-AFABEC0B736F}"/>
              </a:ext>
            </a:extLst>
          </p:cNvPr>
          <p:cNvSpPr txBox="1"/>
          <p:nvPr/>
        </p:nvSpPr>
        <p:spPr>
          <a:xfrm>
            <a:off x="168425" y="1032300"/>
            <a:ext cx="1329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7200" b="1" dirty="0">
                <a:solidFill>
                  <a:srgbClr val="E5362B"/>
                </a:solidFill>
                <a:latin typeface="Arial" panose="020B0604020202020204" pitchFamily="34" charset="0"/>
                <a:ea typeface="Lato"/>
                <a:cs typeface="Arial" panose="020B0604020202020204" pitchFamily="34" charset="0"/>
                <a:sym typeface="Lato"/>
              </a:rPr>
              <a:t>1</a:t>
            </a:r>
            <a:endParaRPr sz="7200" b="1" dirty="0">
              <a:solidFill>
                <a:srgbClr val="E5362B"/>
              </a:solidFill>
              <a:latin typeface="Arial" panose="020B0604020202020204" pitchFamily="34" charset="0"/>
              <a:ea typeface="Lato"/>
              <a:cs typeface="Arial" panose="020B0604020202020204" pitchFamily="34" charset="0"/>
              <a:sym typeface="Lato"/>
            </a:endParaRPr>
          </a:p>
        </p:txBody>
      </p:sp>
    </p:spTree>
    <p:extLst>
      <p:ext uri="{BB962C8B-B14F-4D97-AF65-F5344CB8AC3E}">
        <p14:creationId xmlns:p14="http://schemas.microsoft.com/office/powerpoint/2010/main" val="163554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dirty="0"/>
              <a:t>Brainstorming</a:t>
            </a:r>
            <a:endParaRPr dirty="0"/>
          </a:p>
        </p:txBody>
      </p:sp>
      <p:sp>
        <p:nvSpPr>
          <p:cNvPr id="92" name="Google Shape;92;p2"/>
          <p:cNvSpPr txBox="1">
            <a:spLocks noGrp="1"/>
          </p:cNvSpPr>
          <p:nvPr>
            <p:ph type="body" idx="1"/>
          </p:nvPr>
        </p:nvSpPr>
        <p:spPr>
          <a:xfrm>
            <a:off x="168425" y="1032300"/>
            <a:ext cx="8664000" cy="3406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sz="6000"/>
          </a:p>
          <a:p>
            <a:pPr marL="0" lvl="0" indent="0" algn="ctr" rtl="0">
              <a:lnSpc>
                <a:spcPct val="115000"/>
              </a:lnSpc>
              <a:spcBef>
                <a:spcPts val="1600"/>
              </a:spcBef>
              <a:spcAft>
                <a:spcPts val="1600"/>
              </a:spcAft>
              <a:buSzPts val="1800"/>
              <a:buNone/>
            </a:pPr>
            <a:endParaRPr sz="4800"/>
          </a:p>
        </p:txBody>
      </p:sp>
      <p:sp>
        <p:nvSpPr>
          <p:cNvPr id="93" name="Google Shape;93;p2"/>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
              <a:t>4</a:t>
            </a:fld>
            <a:endParaRPr/>
          </a:p>
        </p:txBody>
      </p:sp>
      <p:pic>
        <p:nvPicPr>
          <p:cNvPr id="94" name="Google Shape;94;p2"/>
          <p:cNvPicPr preferRelativeResize="0"/>
          <p:nvPr/>
        </p:nvPicPr>
        <p:blipFill rotWithShape="1">
          <a:blip r:embed="rId3">
            <a:alphaModFix/>
          </a:blip>
          <a:srcRect t="30632" b="15464"/>
          <a:stretch/>
        </p:blipFill>
        <p:spPr>
          <a:xfrm>
            <a:off x="168425" y="1032300"/>
            <a:ext cx="8663997" cy="3406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dfc22fcbb0_0_0"/>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Fake News </a:t>
            </a:r>
            <a:endParaRPr/>
          </a:p>
        </p:txBody>
      </p:sp>
      <p:sp>
        <p:nvSpPr>
          <p:cNvPr id="100" name="Google Shape;100;gdfc22fcbb0_0_0"/>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solidFill>
                  <a:srgbClr val="E5362B"/>
                </a:solidFill>
                <a:highlight>
                  <a:srgbClr val="FFFFFF"/>
                </a:highlight>
                <a:latin typeface="Arial"/>
                <a:ea typeface="Arial"/>
                <a:cs typeface="Arial"/>
                <a:sym typeface="Arial"/>
              </a:rPr>
              <a:t>“This is not a 5G antenna”</a:t>
            </a:r>
            <a:endParaRPr>
              <a:solidFill>
                <a:srgbClr val="E5362B"/>
              </a:solidFill>
              <a:highlight>
                <a:srgbClr val="FFFFFF"/>
              </a:highlight>
              <a:latin typeface="Arial"/>
              <a:ea typeface="Arial"/>
              <a:cs typeface="Arial"/>
              <a:sym typeface="Arial"/>
            </a:endParaRPr>
          </a:p>
          <a:p>
            <a:pPr marL="0" lvl="0" indent="0" algn="l" rtl="0">
              <a:spcBef>
                <a:spcPts val="0"/>
              </a:spcBef>
              <a:spcAft>
                <a:spcPts val="0"/>
              </a:spcAft>
              <a:buNone/>
            </a:pPr>
            <a:endParaRPr sz="14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a:solidFill>
                  <a:srgbClr val="363F83"/>
                </a:solidFill>
                <a:highlight>
                  <a:srgbClr val="FFFFFF"/>
                </a:highlight>
                <a:latin typeface="Arial"/>
                <a:ea typeface="Arial"/>
                <a:cs typeface="Arial"/>
                <a:sym typeface="Arial"/>
              </a:rPr>
              <a:t>Actor Woody Harrelson, who has two million Instagram followers, posted the video, saying: "Meanwhile the Chinese are bringing 5g antennas down."</a:t>
            </a:r>
            <a:endParaRPr sz="14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endParaRPr sz="14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400">
                <a:solidFill>
                  <a:srgbClr val="363F83"/>
                </a:solidFill>
                <a:highlight>
                  <a:srgbClr val="FFFFFF"/>
                </a:highlight>
                <a:latin typeface="Arial"/>
                <a:ea typeface="Arial"/>
                <a:cs typeface="Arial"/>
                <a:sym typeface="Arial"/>
              </a:rPr>
              <a:t>The video is genuine but it's old and shows protesters in Hong Kong in August 2019 tearing down what was reported to be a "smart lamppost" equipped to collect data.</a:t>
            </a:r>
            <a:endParaRPr sz="1400">
              <a:solidFill>
                <a:srgbClr val="363F83"/>
              </a:solidFill>
              <a:highlight>
                <a:srgbClr val="FFFFFF"/>
              </a:highlight>
              <a:latin typeface="Arial"/>
              <a:ea typeface="Arial"/>
              <a:cs typeface="Arial"/>
              <a:sym typeface="Arial"/>
            </a:endParaRPr>
          </a:p>
        </p:txBody>
      </p:sp>
      <p:sp>
        <p:nvSpPr>
          <p:cNvPr id="101" name="Google Shape;101;gdfc22fcbb0_0_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5</a:t>
            </a:fld>
            <a:endParaRPr/>
          </a:p>
        </p:txBody>
      </p:sp>
      <p:sp>
        <p:nvSpPr>
          <p:cNvPr id="102" name="Google Shape;102;gdfc22fcbb0_0_0"/>
          <p:cNvSpPr txBox="1"/>
          <p:nvPr/>
        </p:nvSpPr>
        <p:spPr>
          <a:xfrm>
            <a:off x="4878870" y="4362600"/>
            <a:ext cx="4059300" cy="338524"/>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a:solidFill>
                  <a:schemeClr val="dk1"/>
                </a:solidFill>
                <a:latin typeface="Lato"/>
                <a:ea typeface="Lato"/>
                <a:cs typeface="Lato"/>
                <a:sym typeface="Lato"/>
              </a:rPr>
              <a:t>Goodman, J., 2020. </a:t>
            </a:r>
            <a:r>
              <a:rPr lang="de" sz="500" i="1" dirty="0" err="1">
                <a:solidFill>
                  <a:schemeClr val="dk1"/>
                </a:solidFill>
                <a:latin typeface="Lato"/>
                <a:ea typeface="Lato"/>
                <a:cs typeface="Lato"/>
                <a:sym typeface="Lato"/>
              </a:rPr>
              <a:t>Coronavirus</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Fake</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and</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misleading</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stories</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that</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went</a:t>
            </a:r>
            <a:r>
              <a:rPr lang="de" sz="500" i="1" dirty="0">
                <a:solidFill>
                  <a:schemeClr val="dk1"/>
                </a:solidFill>
                <a:latin typeface="Lato"/>
                <a:ea typeface="Lato"/>
                <a:cs typeface="Lato"/>
                <a:sym typeface="Lato"/>
              </a:rPr>
              <a:t> viral </a:t>
            </a:r>
            <a:r>
              <a:rPr lang="de" sz="500" i="1" dirty="0" err="1">
                <a:solidFill>
                  <a:schemeClr val="dk1"/>
                </a:solidFill>
                <a:latin typeface="Lato"/>
                <a:ea typeface="Lato"/>
                <a:cs typeface="Lato"/>
                <a:sym typeface="Lato"/>
              </a:rPr>
              <a:t>this</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week</a:t>
            </a:r>
            <a:r>
              <a:rPr lang="de" sz="500" dirty="0">
                <a:solidFill>
                  <a:schemeClr val="dk1"/>
                </a:solidFill>
                <a:latin typeface="Lato"/>
                <a:ea typeface="Lato"/>
                <a:cs typeface="Lato"/>
                <a:sym typeface="Lato"/>
              </a:rPr>
              <a:t>. [online] BBC News. </a:t>
            </a:r>
            <a:r>
              <a:rPr lang="de" sz="500" dirty="0" err="1">
                <a:solidFill>
                  <a:schemeClr val="dk1"/>
                </a:solidFill>
                <a:latin typeface="Lato"/>
                <a:ea typeface="Lato"/>
                <a:cs typeface="Lato"/>
                <a:sym typeface="Lato"/>
              </a:rPr>
              <a:t>Available</a:t>
            </a:r>
            <a:r>
              <a:rPr lang="de" sz="500" dirty="0">
                <a:solidFill>
                  <a:schemeClr val="dk1"/>
                </a:solidFill>
                <a:latin typeface="Lato"/>
                <a:ea typeface="Lato"/>
                <a:cs typeface="Lato"/>
                <a:sym typeface="Lato"/>
              </a:rPr>
              <a:t> at: </a:t>
            </a:r>
            <a:r>
              <a:rPr lang="de" sz="500" u="sng" dirty="0">
                <a:solidFill>
                  <a:schemeClr val="hlink"/>
                </a:solidFill>
                <a:latin typeface="Lato"/>
                <a:ea typeface="Lato"/>
                <a:cs typeface="Lato"/>
                <a:sym typeface="Lato"/>
                <a:hlinkClick r:id="rId3"/>
              </a:rPr>
              <a:t>https://www.bbc.com/news/52124740</a:t>
            </a:r>
            <a:r>
              <a:rPr lang="de" sz="500" dirty="0">
                <a:solidFill>
                  <a:schemeClr val="dk1"/>
                </a:solidFill>
                <a:latin typeface="Lato"/>
                <a:ea typeface="Lato"/>
                <a:cs typeface="Lato"/>
                <a:sym typeface="Lato"/>
              </a:rPr>
              <a:t>  [</a:t>
            </a:r>
            <a:r>
              <a:rPr lang="de" sz="500" dirty="0" err="1">
                <a:solidFill>
                  <a:schemeClr val="dk1"/>
                </a:solidFill>
                <a:latin typeface="Lato"/>
                <a:ea typeface="Lato"/>
                <a:cs typeface="Lato"/>
                <a:sym typeface="Lato"/>
              </a:rPr>
              <a:t>Accessed</a:t>
            </a:r>
            <a:r>
              <a:rPr lang="de" sz="500" dirty="0">
                <a:solidFill>
                  <a:schemeClr val="dk1"/>
                </a:solidFill>
                <a:latin typeface="Lato"/>
                <a:ea typeface="Lato"/>
                <a:cs typeface="Lato"/>
                <a:sym typeface="Lato"/>
              </a:rPr>
              <a:t> 1 September 2021].</a:t>
            </a:r>
            <a:endParaRPr sz="500" dirty="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dfc22fcbb0_0_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Fake News</a:t>
            </a:r>
            <a:endParaRPr/>
          </a:p>
        </p:txBody>
      </p:sp>
      <p:sp>
        <p:nvSpPr>
          <p:cNvPr id="108" name="Google Shape;108;gdfc22fcbb0_0_6"/>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“Croatian earthquake survivors, not Italian patients”</a:t>
            </a:r>
            <a:endParaRPr/>
          </a:p>
          <a:p>
            <a:pPr marL="0" lvl="0" indent="0" algn="l" rtl="0">
              <a:spcBef>
                <a:spcPts val="0"/>
              </a:spcBef>
              <a:spcAft>
                <a:spcPts val="0"/>
              </a:spcAft>
              <a:buNone/>
            </a:pPr>
            <a:endParaRPr sz="1400">
              <a:solidFill>
                <a:srgbClr val="363F83"/>
              </a:solidFill>
              <a:latin typeface="Arial"/>
              <a:ea typeface="Arial"/>
              <a:cs typeface="Arial"/>
              <a:sym typeface="Arial"/>
            </a:endParaRPr>
          </a:p>
          <a:p>
            <a:pPr marL="0" lvl="0" indent="0" algn="l" rtl="0">
              <a:spcBef>
                <a:spcPts val="0"/>
              </a:spcBef>
              <a:spcAft>
                <a:spcPts val="0"/>
              </a:spcAft>
              <a:buNone/>
            </a:pPr>
            <a:r>
              <a:rPr lang="de" sz="1400">
                <a:solidFill>
                  <a:srgbClr val="363F83"/>
                </a:solidFill>
                <a:highlight>
                  <a:srgbClr val="FFFFFF"/>
                </a:highlight>
                <a:latin typeface="Arial"/>
                <a:ea typeface="Arial"/>
                <a:cs typeface="Arial"/>
                <a:sym typeface="Arial"/>
              </a:rPr>
              <a:t>Posts with images of hospital beds and patients being treated on the streets were going viral on social media with the claim that hospitals in Italy have run out of space due to the spread of coronavirus.</a:t>
            </a:r>
            <a:r>
              <a:rPr lang="de" sz="1400">
                <a:solidFill>
                  <a:srgbClr val="363F83"/>
                </a:solidFill>
                <a:latin typeface="Arial"/>
                <a:ea typeface="Arial"/>
                <a:cs typeface="Arial"/>
                <a:sym typeface="Arial"/>
              </a:rPr>
              <a:t> </a:t>
            </a:r>
            <a:endParaRPr sz="1400">
              <a:solidFill>
                <a:srgbClr val="363F83"/>
              </a:solidFill>
              <a:latin typeface="Arial"/>
              <a:ea typeface="Arial"/>
              <a:cs typeface="Arial"/>
              <a:sym typeface="Arial"/>
            </a:endParaRPr>
          </a:p>
          <a:p>
            <a:pPr marL="0" lvl="0" indent="0" algn="l" rtl="0">
              <a:spcBef>
                <a:spcPts val="0"/>
              </a:spcBef>
              <a:spcAft>
                <a:spcPts val="0"/>
              </a:spcAft>
              <a:buNone/>
            </a:pPr>
            <a:r>
              <a:rPr lang="de" sz="1400">
                <a:solidFill>
                  <a:srgbClr val="363F83"/>
                </a:solidFill>
                <a:latin typeface="Arial"/>
                <a:ea typeface="Arial"/>
                <a:cs typeface="Arial"/>
                <a:sym typeface="Arial"/>
              </a:rPr>
              <a:t>The images being shared are genuine, but they are not from Italy. </a:t>
            </a:r>
            <a:endParaRPr sz="1400">
              <a:solidFill>
                <a:srgbClr val="363F83"/>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solidFill>
                <a:srgbClr val="363F83"/>
              </a:solidFill>
              <a:latin typeface="Arial"/>
              <a:ea typeface="Arial"/>
              <a:cs typeface="Arial"/>
              <a:sym typeface="Arial"/>
            </a:endParaRPr>
          </a:p>
          <a:p>
            <a:pPr marL="0" lvl="0" indent="0" algn="l" rtl="0">
              <a:spcBef>
                <a:spcPts val="0"/>
              </a:spcBef>
              <a:spcAft>
                <a:spcPts val="0"/>
              </a:spcAft>
              <a:buNone/>
            </a:pPr>
            <a:r>
              <a:rPr lang="de" sz="1400">
                <a:solidFill>
                  <a:srgbClr val="363F83"/>
                </a:solidFill>
                <a:latin typeface="Arial"/>
                <a:ea typeface="Arial"/>
                <a:cs typeface="Arial"/>
                <a:sym typeface="Arial"/>
              </a:rPr>
              <a:t>A reverse image search reveals they were taken in the Croatian capital, Zagreb, after it was hit by an earthquake on 22 March.</a:t>
            </a:r>
            <a:endParaRPr sz="1400">
              <a:solidFill>
                <a:srgbClr val="363F83"/>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 sz="1400">
                <a:solidFill>
                  <a:srgbClr val="363F83"/>
                </a:solidFill>
                <a:latin typeface="Arial"/>
                <a:ea typeface="Arial"/>
                <a:cs typeface="Arial"/>
                <a:sym typeface="Arial"/>
              </a:rPr>
              <a:t> </a:t>
            </a:r>
            <a:endParaRPr sz="1400">
              <a:solidFill>
                <a:srgbClr val="363F83"/>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de" sz="1400">
                <a:solidFill>
                  <a:srgbClr val="363F83"/>
                </a:solidFill>
                <a:latin typeface="Arial"/>
                <a:ea typeface="Arial"/>
                <a:cs typeface="Arial"/>
                <a:sym typeface="Arial"/>
              </a:rPr>
              <a:t>The most widely shared post seems to have originated in India just as the government there imposed a nationwide lockdown on 25 March. It has been shared more than 17,000 times and is now being posted by users outside India. Indian journalist Rajat Sharma, also tweeted the images with the misleading claim. He deleted the post within a few hours but it had already been retweeted more than 6,000 times.</a:t>
            </a:r>
            <a:endParaRPr sz="1400">
              <a:solidFill>
                <a:srgbClr val="363F83"/>
              </a:solidFill>
              <a:latin typeface="Arial"/>
              <a:ea typeface="Arial"/>
              <a:cs typeface="Arial"/>
              <a:sym typeface="Arial"/>
            </a:endParaRPr>
          </a:p>
          <a:p>
            <a:pPr marL="0" lvl="0" indent="0" algn="l" rtl="0">
              <a:spcBef>
                <a:spcPts val="0"/>
              </a:spcBef>
              <a:spcAft>
                <a:spcPts val="0"/>
              </a:spcAft>
              <a:buNone/>
            </a:pPr>
            <a:endParaRPr/>
          </a:p>
        </p:txBody>
      </p:sp>
      <p:sp>
        <p:nvSpPr>
          <p:cNvPr id="109" name="Google Shape;109;gdfc22fcbb0_0_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6</a:t>
            </a:fld>
            <a:endParaRPr/>
          </a:p>
        </p:txBody>
      </p:sp>
      <p:sp>
        <p:nvSpPr>
          <p:cNvPr id="6" name="Google Shape;102;gdfc22fcbb0_0_0">
            <a:extLst>
              <a:ext uri="{FF2B5EF4-FFF2-40B4-BE49-F238E27FC236}">
                <a16:creationId xmlns:a16="http://schemas.microsoft.com/office/drawing/2014/main" id="{F7E0C858-743E-F94E-B2CF-821015619C17}"/>
              </a:ext>
            </a:extLst>
          </p:cNvPr>
          <p:cNvSpPr txBox="1"/>
          <p:nvPr/>
        </p:nvSpPr>
        <p:spPr>
          <a:xfrm>
            <a:off x="4878870" y="4362600"/>
            <a:ext cx="4059300" cy="338524"/>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a:solidFill>
                  <a:schemeClr val="dk1"/>
                </a:solidFill>
                <a:latin typeface="Lato"/>
                <a:ea typeface="Lato"/>
                <a:cs typeface="Lato"/>
                <a:sym typeface="Lato"/>
              </a:rPr>
              <a:t>Goodman, J., 2020. </a:t>
            </a:r>
            <a:r>
              <a:rPr lang="de" sz="500" i="1" dirty="0" err="1">
                <a:solidFill>
                  <a:schemeClr val="dk1"/>
                </a:solidFill>
                <a:latin typeface="Lato"/>
                <a:ea typeface="Lato"/>
                <a:cs typeface="Lato"/>
                <a:sym typeface="Lato"/>
              </a:rPr>
              <a:t>Coronavirus</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Fake</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and</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misleading</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stories</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that</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went</a:t>
            </a:r>
            <a:r>
              <a:rPr lang="de" sz="500" i="1" dirty="0">
                <a:solidFill>
                  <a:schemeClr val="dk1"/>
                </a:solidFill>
                <a:latin typeface="Lato"/>
                <a:ea typeface="Lato"/>
                <a:cs typeface="Lato"/>
                <a:sym typeface="Lato"/>
              </a:rPr>
              <a:t> viral </a:t>
            </a:r>
            <a:r>
              <a:rPr lang="de" sz="500" i="1" dirty="0" err="1">
                <a:solidFill>
                  <a:schemeClr val="dk1"/>
                </a:solidFill>
                <a:latin typeface="Lato"/>
                <a:ea typeface="Lato"/>
                <a:cs typeface="Lato"/>
                <a:sym typeface="Lato"/>
              </a:rPr>
              <a:t>this</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week</a:t>
            </a:r>
            <a:r>
              <a:rPr lang="de" sz="500" dirty="0">
                <a:solidFill>
                  <a:schemeClr val="dk1"/>
                </a:solidFill>
                <a:latin typeface="Lato"/>
                <a:ea typeface="Lato"/>
                <a:cs typeface="Lato"/>
                <a:sym typeface="Lato"/>
              </a:rPr>
              <a:t>. [online] BBC News. </a:t>
            </a:r>
            <a:r>
              <a:rPr lang="de" sz="500" dirty="0" err="1">
                <a:solidFill>
                  <a:schemeClr val="dk1"/>
                </a:solidFill>
                <a:latin typeface="Lato"/>
                <a:ea typeface="Lato"/>
                <a:cs typeface="Lato"/>
                <a:sym typeface="Lato"/>
              </a:rPr>
              <a:t>Available</a:t>
            </a:r>
            <a:r>
              <a:rPr lang="de" sz="500" dirty="0">
                <a:solidFill>
                  <a:schemeClr val="dk1"/>
                </a:solidFill>
                <a:latin typeface="Lato"/>
                <a:ea typeface="Lato"/>
                <a:cs typeface="Lato"/>
                <a:sym typeface="Lato"/>
              </a:rPr>
              <a:t> at: </a:t>
            </a:r>
            <a:r>
              <a:rPr lang="de" sz="500" u="sng" dirty="0">
                <a:solidFill>
                  <a:schemeClr val="hlink"/>
                </a:solidFill>
                <a:latin typeface="Lato"/>
                <a:ea typeface="Lato"/>
                <a:cs typeface="Lato"/>
                <a:sym typeface="Lato"/>
                <a:hlinkClick r:id="rId3"/>
              </a:rPr>
              <a:t>https://www.bbc.com/news/52124740</a:t>
            </a:r>
            <a:r>
              <a:rPr lang="de" sz="500" dirty="0">
                <a:solidFill>
                  <a:schemeClr val="dk1"/>
                </a:solidFill>
                <a:latin typeface="Lato"/>
                <a:ea typeface="Lato"/>
                <a:cs typeface="Lato"/>
                <a:sym typeface="Lato"/>
              </a:rPr>
              <a:t>  [</a:t>
            </a:r>
            <a:r>
              <a:rPr lang="de" sz="500" dirty="0" err="1">
                <a:solidFill>
                  <a:schemeClr val="dk1"/>
                </a:solidFill>
                <a:latin typeface="Lato"/>
                <a:ea typeface="Lato"/>
                <a:cs typeface="Lato"/>
                <a:sym typeface="Lato"/>
              </a:rPr>
              <a:t>Accessed</a:t>
            </a:r>
            <a:r>
              <a:rPr lang="de" sz="500" dirty="0">
                <a:solidFill>
                  <a:schemeClr val="dk1"/>
                </a:solidFill>
                <a:latin typeface="Lato"/>
                <a:ea typeface="Lato"/>
                <a:cs typeface="Lato"/>
                <a:sym typeface="Lato"/>
              </a:rPr>
              <a:t> 1 September 2021].</a:t>
            </a:r>
            <a:endParaRPr sz="500" dirty="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dfc22fcbb0_0_12"/>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Fake News</a:t>
            </a:r>
            <a:endParaRPr/>
          </a:p>
        </p:txBody>
      </p:sp>
      <p:sp>
        <p:nvSpPr>
          <p:cNvPr id="116" name="Google Shape;116;gdfc22fcbb0_0_12"/>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“Pope Francis shocks world, endorses Donald Trump for president”</a:t>
            </a:r>
            <a:endParaRPr/>
          </a:p>
          <a:p>
            <a:pPr marL="0" lvl="0" indent="0" algn="l" rtl="0">
              <a:spcBef>
                <a:spcPts val="0"/>
              </a:spcBef>
              <a:spcAft>
                <a:spcPts val="0"/>
              </a:spcAft>
              <a:buNone/>
            </a:pPr>
            <a:endParaRPr/>
          </a:p>
          <a:p>
            <a:pPr marL="0" lvl="0" indent="0" algn="l" rtl="0">
              <a:spcBef>
                <a:spcPts val="0"/>
              </a:spcBef>
              <a:spcAft>
                <a:spcPts val="0"/>
              </a:spcAft>
              <a:buNone/>
            </a:pPr>
            <a:r>
              <a:rPr lang="de" sz="1400">
                <a:solidFill>
                  <a:srgbClr val="363F83"/>
                </a:solidFill>
                <a:latin typeface="Arial"/>
                <a:ea typeface="Arial"/>
                <a:cs typeface="Arial"/>
                <a:sym typeface="Arial"/>
              </a:rPr>
              <a:t>In July 2016, a the web site WTOE 5 News  reported that Pope Francis had broken with tradition and unequivocally endorsed Donald Trump for President of the United States.</a:t>
            </a:r>
            <a:endParaRPr sz="1400">
              <a:solidFill>
                <a:srgbClr val="363F83"/>
              </a:solidFill>
              <a:latin typeface="Arial"/>
              <a:ea typeface="Arial"/>
              <a:cs typeface="Arial"/>
              <a:sym typeface="Arial"/>
            </a:endParaRPr>
          </a:p>
          <a:p>
            <a:pPr marL="0" lvl="0" indent="0" algn="l" rtl="0">
              <a:spcBef>
                <a:spcPts val="0"/>
              </a:spcBef>
              <a:spcAft>
                <a:spcPts val="0"/>
              </a:spcAft>
              <a:buNone/>
            </a:pPr>
            <a:endParaRPr sz="1400">
              <a:solidFill>
                <a:srgbClr val="363F83"/>
              </a:solidFill>
              <a:latin typeface="Arial"/>
              <a:ea typeface="Arial"/>
              <a:cs typeface="Arial"/>
              <a:sym typeface="Arial"/>
            </a:endParaRPr>
          </a:p>
          <a:p>
            <a:pPr marL="0" lvl="0" indent="0" algn="l" rtl="0">
              <a:spcBef>
                <a:spcPts val="0"/>
              </a:spcBef>
              <a:spcAft>
                <a:spcPts val="0"/>
              </a:spcAft>
              <a:buNone/>
            </a:pPr>
            <a:r>
              <a:rPr lang="de" sz="1400">
                <a:solidFill>
                  <a:srgbClr val="363F83"/>
                </a:solidFill>
                <a:latin typeface="Arial"/>
                <a:ea typeface="Arial"/>
                <a:cs typeface="Arial"/>
                <a:sym typeface="Arial"/>
              </a:rPr>
              <a:t>There was no truth to this story, however. Although WTOE 5 News proclaimed that “news outlets around the world” were reporting on the Pope’s unprecedented endorsement, no reputable news publications confirmed it.</a:t>
            </a:r>
            <a:endParaRPr sz="1400">
              <a:solidFill>
                <a:srgbClr val="363F83"/>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7" name="Google Shape;117;gdfc22fcbb0_0_1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7</a:t>
            </a:fld>
            <a:endParaRPr/>
          </a:p>
        </p:txBody>
      </p:sp>
      <p:sp>
        <p:nvSpPr>
          <p:cNvPr id="6" name="Google Shape;102;gdfc22fcbb0_0_0">
            <a:extLst>
              <a:ext uri="{FF2B5EF4-FFF2-40B4-BE49-F238E27FC236}">
                <a16:creationId xmlns:a16="http://schemas.microsoft.com/office/drawing/2014/main" id="{8E64E4AE-DDA3-5948-A415-0E4A01C64B61}"/>
              </a:ext>
            </a:extLst>
          </p:cNvPr>
          <p:cNvSpPr txBox="1"/>
          <p:nvPr/>
        </p:nvSpPr>
        <p:spPr>
          <a:xfrm>
            <a:off x="4878870" y="4362600"/>
            <a:ext cx="4059300" cy="338524"/>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500" dirty="0">
                <a:solidFill>
                  <a:schemeClr val="dk1"/>
                </a:solidFill>
                <a:latin typeface="Lato"/>
                <a:ea typeface="Lato"/>
                <a:cs typeface="Lato"/>
                <a:sym typeface="Lato"/>
              </a:rPr>
              <a:t>Goodman, J., 2020. </a:t>
            </a:r>
            <a:r>
              <a:rPr lang="de" sz="500" i="1" dirty="0" err="1">
                <a:solidFill>
                  <a:schemeClr val="dk1"/>
                </a:solidFill>
                <a:latin typeface="Lato"/>
                <a:ea typeface="Lato"/>
                <a:cs typeface="Lato"/>
                <a:sym typeface="Lato"/>
              </a:rPr>
              <a:t>Coronavirus</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Fake</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and</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misleading</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stories</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that</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went</a:t>
            </a:r>
            <a:r>
              <a:rPr lang="de" sz="500" i="1" dirty="0">
                <a:solidFill>
                  <a:schemeClr val="dk1"/>
                </a:solidFill>
                <a:latin typeface="Lato"/>
                <a:ea typeface="Lato"/>
                <a:cs typeface="Lato"/>
                <a:sym typeface="Lato"/>
              </a:rPr>
              <a:t> viral </a:t>
            </a:r>
            <a:r>
              <a:rPr lang="de" sz="500" i="1" dirty="0" err="1">
                <a:solidFill>
                  <a:schemeClr val="dk1"/>
                </a:solidFill>
                <a:latin typeface="Lato"/>
                <a:ea typeface="Lato"/>
                <a:cs typeface="Lato"/>
                <a:sym typeface="Lato"/>
              </a:rPr>
              <a:t>this</a:t>
            </a:r>
            <a:r>
              <a:rPr lang="de" sz="500" i="1" dirty="0">
                <a:solidFill>
                  <a:schemeClr val="dk1"/>
                </a:solidFill>
                <a:latin typeface="Lato"/>
                <a:ea typeface="Lato"/>
                <a:cs typeface="Lato"/>
                <a:sym typeface="Lato"/>
              </a:rPr>
              <a:t> </a:t>
            </a:r>
            <a:r>
              <a:rPr lang="de" sz="500" i="1" dirty="0" err="1">
                <a:solidFill>
                  <a:schemeClr val="dk1"/>
                </a:solidFill>
                <a:latin typeface="Lato"/>
                <a:ea typeface="Lato"/>
                <a:cs typeface="Lato"/>
                <a:sym typeface="Lato"/>
              </a:rPr>
              <a:t>week</a:t>
            </a:r>
            <a:r>
              <a:rPr lang="de" sz="500" dirty="0">
                <a:solidFill>
                  <a:schemeClr val="dk1"/>
                </a:solidFill>
                <a:latin typeface="Lato"/>
                <a:ea typeface="Lato"/>
                <a:cs typeface="Lato"/>
                <a:sym typeface="Lato"/>
              </a:rPr>
              <a:t>. [online] BBC News. </a:t>
            </a:r>
            <a:r>
              <a:rPr lang="de" sz="500" dirty="0" err="1">
                <a:solidFill>
                  <a:schemeClr val="dk1"/>
                </a:solidFill>
                <a:latin typeface="Lato"/>
                <a:ea typeface="Lato"/>
                <a:cs typeface="Lato"/>
                <a:sym typeface="Lato"/>
              </a:rPr>
              <a:t>Available</a:t>
            </a:r>
            <a:r>
              <a:rPr lang="de" sz="500" dirty="0">
                <a:solidFill>
                  <a:schemeClr val="dk1"/>
                </a:solidFill>
                <a:latin typeface="Lato"/>
                <a:ea typeface="Lato"/>
                <a:cs typeface="Lato"/>
                <a:sym typeface="Lato"/>
              </a:rPr>
              <a:t> at: </a:t>
            </a:r>
            <a:r>
              <a:rPr lang="de" sz="500" u="sng" dirty="0">
                <a:solidFill>
                  <a:schemeClr val="hlink"/>
                </a:solidFill>
                <a:latin typeface="Lato"/>
                <a:ea typeface="Lato"/>
                <a:cs typeface="Lato"/>
                <a:sym typeface="Lato"/>
                <a:hlinkClick r:id="rId3"/>
              </a:rPr>
              <a:t>https://www.bbc.com/news/52124740</a:t>
            </a:r>
            <a:r>
              <a:rPr lang="de" sz="500" dirty="0">
                <a:solidFill>
                  <a:schemeClr val="dk1"/>
                </a:solidFill>
                <a:latin typeface="Lato"/>
                <a:ea typeface="Lato"/>
                <a:cs typeface="Lato"/>
                <a:sym typeface="Lato"/>
              </a:rPr>
              <a:t>  [</a:t>
            </a:r>
            <a:r>
              <a:rPr lang="de" sz="500" dirty="0" err="1">
                <a:solidFill>
                  <a:schemeClr val="dk1"/>
                </a:solidFill>
                <a:latin typeface="Lato"/>
                <a:ea typeface="Lato"/>
                <a:cs typeface="Lato"/>
                <a:sym typeface="Lato"/>
              </a:rPr>
              <a:t>Accessed</a:t>
            </a:r>
            <a:r>
              <a:rPr lang="de" sz="500" dirty="0">
                <a:solidFill>
                  <a:schemeClr val="dk1"/>
                </a:solidFill>
                <a:latin typeface="Lato"/>
                <a:ea typeface="Lato"/>
                <a:cs typeface="Lato"/>
                <a:sym typeface="Lato"/>
              </a:rPr>
              <a:t> 1 September 2021].</a:t>
            </a:r>
            <a:endParaRPr sz="500" dirty="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gdfc22fcbb0_0_1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8</a:t>
            </a:fld>
            <a:endParaRPr/>
          </a:p>
        </p:txBody>
      </p:sp>
      <p:sp>
        <p:nvSpPr>
          <p:cNvPr id="5" name="Textplatzhalter 2">
            <a:extLst>
              <a:ext uri="{FF2B5EF4-FFF2-40B4-BE49-F238E27FC236}">
                <a16:creationId xmlns:a16="http://schemas.microsoft.com/office/drawing/2014/main" id="{9DDAF619-E785-5A41-A66D-3D040973AAEA}"/>
              </a:ext>
            </a:extLst>
          </p:cNvPr>
          <p:cNvSpPr txBox="1">
            <a:spLocks/>
          </p:cNvSpPr>
          <p:nvPr/>
        </p:nvSpPr>
        <p:spPr>
          <a:xfrm>
            <a:off x="168433" y="1399853"/>
            <a:ext cx="8664000" cy="2374288"/>
          </a:xfrm>
          <a:prstGeom prst="rect">
            <a:avLst/>
          </a:prstGeom>
          <a:solidFill>
            <a:srgbClr val="E5362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0" indent="0">
              <a:spcAft>
                <a:spcPts val="1600"/>
              </a:spcAft>
              <a:buFont typeface="Lato"/>
              <a:buNone/>
            </a:pPr>
            <a:r>
              <a:rPr lang="en-GB" sz="2400" b="1" dirty="0">
                <a:solidFill>
                  <a:srgbClr val="F2F2F2"/>
                </a:solidFill>
              </a:rPr>
              <a:t>Give an example of fake news you’ve recently came across</a:t>
            </a:r>
          </a:p>
          <a:p>
            <a:pPr marL="0" indent="0">
              <a:lnSpc>
                <a:spcPct val="100000"/>
              </a:lnSpc>
              <a:spcAft>
                <a:spcPts val="1000"/>
              </a:spcAft>
              <a:buFont typeface="Lato"/>
              <a:buNone/>
            </a:pPr>
            <a:r>
              <a:rPr lang="en-GB" b="1" dirty="0">
                <a:solidFill>
                  <a:schemeClr val="tx1"/>
                </a:solidFill>
              </a:rPr>
              <a:t>- Where was the topic published?</a:t>
            </a:r>
          </a:p>
          <a:p>
            <a:pPr marL="0" indent="0">
              <a:lnSpc>
                <a:spcPct val="100000"/>
              </a:lnSpc>
              <a:spcAft>
                <a:spcPts val="1000"/>
              </a:spcAft>
              <a:buFont typeface="Lato"/>
              <a:buNone/>
            </a:pPr>
            <a:r>
              <a:rPr lang="en-GB" b="1" dirty="0">
                <a:solidFill>
                  <a:schemeClr val="tx1"/>
                </a:solidFill>
              </a:rPr>
              <a:t>- What was the story behind the fake news?</a:t>
            </a:r>
          </a:p>
          <a:p>
            <a:pPr marL="0" indent="0">
              <a:lnSpc>
                <a:spcPct val="100000"/>
              </a:lnSpc>
              <a:spcAft>
                <a:spcPts val="1000"/>
              </a:spcAft>
              <a:buFont typeface="Lato"/>
              <a:buNone/>
            </a:pPr>
            <a:r>
              <a:rPr lang="en-GB" b="1" dirty="0">
                <a:solidFill>
                  <a:schemeClr val="tx1"/>
                </a:solidFill>
              </a:rPr>
              <a:t>- Who was the target?</a:t>
            </a:r>
          </a:p>
          <a:p>
            <a:pPr marL="0" indent="0">
              <a:lnSpc>
                <a:spcPct val="100000"/>
              </a:lnSpc>
              <a:spcAft>
                <a:spcPts val="1000"/>
              </a:spcAft>
              <a:buFont typeface="Lato"/>
              <a:buNone/>
            </a:pPr>
            <a:r>
              <a:rPr lang="en-GB" b="1" dirty="0">
                <a:solidFill>
                  <a:schemeClr val="tx1"/>
                </a:solidFill>
              </a:rPr>
              <a:t>- What was the expected outcome of the spread of the fake news? What were they trying to chieve?</a:t>
            </a:r>
          </a:p>
        </p:txBody>
      </p:sp>
      <p:sp>
        <p:nvSpPr>
          <p:cNvPr id="6" name="Google Shape;101;gf21e7843ed_0_14">
            <a:extLst>
              <a:ext uri="{FF2B5EF4-FFF2-40B4-BE49-F238E27FC236}">
                <a16:creationId xmlns:a16="http://schemas.microsoft.com/office/drawing/2014/main" id="{709AB702-58AD-A648-B8AA-27FE727DF880}"/>
              </a:ext>
            </a:extLst>
          </p:cNvPr>
          <p:cNvSpPr/>
          <p:nvPr/>
        </p:nvSpPr>
        <p:spPr>
          <a:xfrm>
            <a:off x="5364733" y="3698427"/>
            <a:ext cx="2919000" cy="650700"/>
          </a:xfrm>
          <a:prstGeom prst="round2DiagRect">
            <a:avLst>
              <a:gd name="adj1" fmla="val 16667"/>
              <a:gd name="adj2" fmla="val 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800" b="1" i="0" u="none" strike="noStrike" cap="none" dirty="0" err="1">
                <a:solidFill>
                  <a:schemeClr val="lt1"/>
                </a:solidFill>
                <a:latin typeface="Arial" panose="020B0604020202020204" pitchFamily="34" charset="0"/>
                <a:ea typeface="Teko"/>
                <a:cs typeface="Arial" panose="020B0604020202020204" pitchFamily="34" charset="0"/>
                <a:sym typeface="Teko"/>
              </a:rPr>
              <a:t>DISCUSS</a:t>
            </a:r>
            <a:r>
              <a:rPr lang="de-DE" sz="2800" b="1" i="0" u="none" strike="noStrike" cap="none" dirty="0">
                <a:solidFill>
                  <a:schemeClr val="lt1"/>
                </a:solidFill>
                <a:latin typeface="Arial" panose="020B0604020202020204" pitchFamily="34" charset="0"/>
                <a:ea typeface="Teko"/>
                <a:cs typeface="Arial" panose="020B0604020202020204" pitchFamily="34" charset="0"/>
                <a:sym typeface="Teko"/>
              </a:rPr>
              <a:t>!</a:t>
            </a:r>
            <a:endParaRPr sz="2800" b="1" i="0" u="none" strike="noStrike" cap="none" dirty="0">
              <a:solidFill>
                <a:schemeClr val="lt1"/>
              </a:solidFill>
              <a:latin typeface="Arial" panose="020B0604020202020204" pitchFamily="34" charset="0"/>
              <a:ea typeface="Teko"/>
              <a:cs typeface="Arial" panose="020B0604020202020204" pitchFamily="34" charset="0"/>
              <a:sym typeface="Tek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dfc22fcbb0_0_2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Fake News </a:t>
            </a:r>
            <a:endParaRPr/>
          </a:p>
        </p:txBody>
      </p:sp>
      <p:sp>
        <p:nvSpPr>
          <p:cNvPr id="131" name="Google Shape;131;gdfc22fcbb0_0_24"/>
          <p:cNvSpPr txBox="1">
            <a:spLocks noGrp="1"/>
          </p:cNvSpPr>
          <p:nvPr>
            <p:ph type="body" idx="1"/>
          </p:nvPr>
        </p:nvSpPr>
        <p:spPr>
          <a:xfrm>
            <a:off x="168425" y="1032300"/>
            <a:ext cx="4005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b="1">
                <a:solidFill>
                  <a:srgbClr val="E5362B"/>
                </a:solidFill>
                <a:latin typeface="Arial"/>
                <a:ea typeface="Arial"/>
                <a:cs typeface="Arial"/>
                <a:sym typeface="Arial"/>
              </a:rPr>
              <a:t>Fake news </a:t>
            </a:r>
            <a:r>
              <a:rPr lang="de" sz="1400">
                <a:solidFill>
                  <a:srgbClr val="E5362B"/>
                </a:solidFill>
                <a:highlight>
                  <a:srgbClr val="FFFFFF"/>
                </a:highlight>
                <a:latin typeface="Arial"/>
                <a:ea typeface="Arial"/>
                <a:cs typeface="Arial"/>
                <a:sym typeface="Arial"/>
              </a:rPr>
              <a:t> is false or misleading information presented as </a:t>
            </a:r>
            <a:r>
              <a:rPr lang="de" sz="1400">
                <a:solidFill>
                  <a:srgbClr val="E5362B"/>
                </a:solidFill>
                <a:latin typeface="Arial"/>
                <a:ea typeface="Arial"/>
                <a:cs typeface="Arial"/>
                <a:sym typeface="Arial"/>
              </a:rPr>
              <a:t>news</a:t>
            </a:r>
            <a:r>
              <a:rPr lang="de" sz="1400">
                <a:solidFill>
                  <a:srgbClr val="E5362B"/>
                </a:solidFill>
                <a:highlight>
                  <a:srgbClr val="FFFFFF"/>
                </a:highlight>
                <a:latin typeface="Arial"/>
                <a:ea typeface="Arial"/>
                <a:cs typeface="Arial"/>
                <a:sym typeface="Arial"/>
              </a:rPr>
              <a:t>. It often has the aim of damaging the reputation of a person or entity, or making money through </a:t>
            </a:r>
            <a:r>
              <a:rPr lang="de" sz="1400">
                <a:solidFill>
                  <a:srgbClr val="E5362B"/>
                </a:solidFill>
                <a:latin typeface="Arial"/>
                <a:ea typeface="Arial"/>
                <a:cs typeface="Arial"/>
                <a:sym typeface="Arial"/>
              </a:rPr>
              <a:t>advertising</a:t>
            </a:r>
            <a:r>
              <a:rPr lang="de" sz="1400">
                <a:solidFill>
                  <a:srgbClr val="E5362B"/>
                </a:solidFill>
                <a:highlight>
                  <a:srgbClr val="FFFFFF"/>
                </a:highlight>
                <a:latin typeface="Arial"/>
                <a:ea typeface="Arial"/>
                <a:cs typeface="Arial"/>
                <a:sym typeface="Arial"/>
              </a:rPr>
              <a:t> revenue. However, the term does not have a fixed definition, and has been applied more broadly to include any type of false information, including unintentional and unconscious mechanisms, and also by high-profile individuals to apply to any news unfavourable to his/her personal perspectives.</a:t>
            </a:r>
            <a:endParaRPr sz="1400">
              <a:solidFill>
                <a:srgbClr val="E5362B"/>
              </a:solidFill>
            </a:endParaRPr>
          </a:p>
        </p:txBody>
      </p:sp>
      <p:sp>
        <p:nvSpPr>
          <p:cNvPr id="132" name="Google Shape;132;gdfc22fcbb0_0_2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9</a:t>
            </a:fld>
            <a:endParaRPr/>
          </a:p>
        </p:txBody>
      </p:sp>
      <p:pic>
        <p:nvPicPr>
          <p:cNvPr id="133" name="Google Shape;133;gdfc22fcbb0_0_24"/>
          <p:cNvPicPr preferRelativeResize="0"/>
          <p:nvPr/>
        </p:nvPicPr>
        <p:blipFill rotWithShape="1">
          <a:blip r:embed="rId3">
            <a:alphaModFix/>
          </a:blip>
          <a:srcRect l="26991"/>
          <a:stretch/>
        </p:blipFill>
        <p:spPr>
          <a:xfrm>
            <a:off x="4410750" y="1032300"/>
            <a:ext cx="4421673" cy="34065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1921</Words>
  <Application>Microsoft Macintosh PowerPoint</Application>
  <PresentationFormat>On-screen Show (16:9)</PresentationFormat>
  <Paragraphs>212</Paragraphs>
  <Slides>26</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Lato</vt:lpstr>
      <vt:lpstr>Simple Light</vt:lpstr>
      <vt:lpstr>Define, explain and identify:</vt:lpstr>
      <vt:lpstr>Overview</vt:lpstr>
      <vt:lpstr>Introduction and Definition</vt:lpstr>
      <vt:lpstr>Brainstorming</vt:lpstr>
      <vt:lpstr>Fake News </vt:lpstr>
      <vt:lpstr>Fake News</vt:lpstr>
      <vt:lpstr>Fake News</vt:lpstr>
      <vt:lpstr>PowerPoint Presentation</vt:lpstr>
      <vt:lpstr>Fake News </vt:lpstr>
      <vt:lpstr>Misinformation</vt:lpstr>
      <vt:lpstr>Disinformation</vt:lpstr>
      <vt:lpstr>Types of Mis- and Disinformation</vt:lpstr>
      <vt:lpstr>Infodemic</vt:lpstr>
      <vt:lpstr>What?</vt:lpstr>
      <vt:lpstr>What?</vt:lpstr>
      <vt:lpstr>Where?</vt:lpstr>
      <vt:lpstr>Where?</vt:lpstr>
      <vt:lpstr>Who?</vt:lpstr>
      <vt:lpstr>Who?</vt:lpstr>
      <vt:lpstr>Why?</vt:lpstr>
      <vt:lpstr>Why?</vt:lpstr>
      <vt:lpstr>How?</vt:lpstr>
      <vt:lpstr>How?</vt:lpstr>
      <vt:lpstr>When?</vt:lpstr>
      <vt:lpstr>When?</vt:lpstr>
      <vt:lpstr>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Define, explain and identify:</dc:title>
  <cp:lastModifiedBy>Microsoft Office User</cp:lastModifiedBy>
  <cp:revision>3</cp:revision>
  <dcterms:modified xsi:type="dcterms:W3CDTF">2022-02-16T09:50:44Z</dcterms:modified>
</cp:coreProperties>
</file>