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2"/>
  </p:notesMasterIdLst>
  <p:sldIdLst>
    <p:sldId id="256" r:id="rId2"/>
    <p:sldId id="257" r:id="rId3"/>
    <p:sldId id="274"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5143500" type="screen16x9"/>
  <p:notesSz cx="6858000" cy="9144000"/>
  <p:embeddedFontLst>
    <p:embeddedFont>
      <p:font typeface="Georgia" panose="02040502050405020303" pitchFamily="18"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LPFJTDbSjgRI4vVnPUdKwQl+g2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3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6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64"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ebb530ac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ebb530ac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ebb530ac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ebb530ac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ebb530ac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ebb530ac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ebb530ac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eebb530ac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ebb530ac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eebb530ace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ebb530ac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ebb530ac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ebb530ac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ebb530ace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ebb530ace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ebb530ac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ebb530ac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ebb530ac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ee3e1a5ab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ee3e1a5ab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ebb530ac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ebb530ac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ebb530ac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eebb530ac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ebb530ac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ebb530a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eebb530ace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eebb530ac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ed00667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ed00667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ee12f64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ee12f64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 Id="rId4" Target="../media/image3.png" Type="http://schemas.openxmlformats.org/officeDocument/2006/relationships/image"/></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0" y="650350"/>
            <a:ext cx="5496600" cy="2052600"/>
          </a:xfrm>
          <a:prstGeom prst="rect">
            <a:avLst/>
          </a:prstGeom>
          <a:solidFill>
            <a:srgbClr val="FFFFFF"/>
          </a:solidFill>
          <a:ln>
            <a:noFill/>
          </a:ln>
        </p:spPr>
        <p:txBody>
          <a:bodyPr anchor="b" anchorCtr="0" bIns="91425" lIns="360000" rIns="91425" spcFirstLastPara="1" tIns="91425" wrap="square">
            <a:noAutofit/>
          </a:bodyPr>
          <a:lstStyle>
            <a:lvl1pPr algn="l" lvl="0">
              <a:lnSpc>
                <a:spcPct val="100000"/>
              </a:lnSpc>
              <a:spcBef>
                <a:spcPts val="0"/>
              </a:spcBef>
              <a:spcAft>
                <a:spcPts val="0"/>
              </a:spcAft>
              <a:buClr>
                <a:srgbClr val="000000"/>
              </a:buClr>
              <a:buSzPts val="4000"/>
              <a:buNone/>
              <a:defRPr sz="4000">
                <a:solidFill>
                  <a:srgbClr val="000000"/>
                </a:solidFill>
              </a:defRPr>
            </a:lvl1pPr>
            <a:lvl2pPr algn="ctr" lvl="1">
              <a:lnSpc>
                <a:spcPct val="100000"/>
              </a:lnSpc>
              <a:spcBef>
                <a:spcPts val="0"/>
              </a:spcBef>
              <a:spcAft>
                <a:spcPts val="0"/>
              </a:spcAft>
              <a:buSzPts val="5200"/>
              <a:buNone/>
              <a:defRPr sz="5200"/>
            </a:lvl2pPr>
            <a:lvl3pPr algn="ctr" lvl="2">
              <a:lnSpc>
                <a:spcPct val="100000"/>
              </a:lnSpc>
              <a:spcBef>
                <a:spcPts val="0"/>
              </a:spcBef>
              <a:spcAft>
                <a:spcPts val="0"/>
              </a:spcAft>
              <a:buSzPts val="5200"/>
              <a:buNone/>
              <a:defRPr sz="5200"/>
            </a:lvl3pPr>
            <a:lvl4pPr algn="ctr" lvl="3">
              <a:lnSpc>
                <a:spcPct val="100000"/>
              </a:lnSpc>
              <a:spcBef>
                <a:spcPts val="0"/>
              </a:spcBef>
              <a:spcAft>
                <a:spcPts val="0"/>
              </a:spcAft>
              <a:buSzPts val="5200"/>
              <a:buNone/>
              <a:defRPr sz="5200"/>
            </a:lvl4pPr>
            <a:lvl5pPr algn="ctr" lvl="4">
              <a:lnSpc>
                <a:spcPct val="100000"/>
              </a:lnSpc>
              <a:spcBef>
                <a:spcPts val="0"/>
              </a:spcBef>
              <a:spcAft>
                <a:spcPts val="0"/>
              </a:spcAft>
              <a:buSzPts val="5200"/>
              <a:buNone/>
              <a:defRPr sz="5200"/>
            </a:lvl5pPr>
            <a:lvl6pPr algn="ctr" lvl="5">
              <a:lnSpc>
                <a:spcPct val="100000"/>
              </a:lnSpc>
              <a:spcBef>
                <a:spcPts val="0"/>
              </a:spcBef>
              <a:spcAft>
                <a:spcPts val="0"/>
              </a:spcAft>
              <a:buSzPts val="5200"/>
              <a:buNone/>
              <a:defRPr sz="5200"/>
            </a:lvl6pPr>
            <a:lvl7pPr algn="ctr" lvl="6">
              <a:lnSpc>
                <a:spcPct val="100000"/>
              </a:lnSpc>
              <a:spcBef>
                <a:spcPts val="0"/>
              </a:spcBef>
              <a:spcAft>
                <a:spcPts val="0"/>
              </a:spcAft>
              <a:buSzPts val="5200"/>
              <a:buNone/>
              <a:defRPr sz="5200"/>
            </a:lvl7pPr>
            <a:lvl8pPr algn="ctr" lvl="7">
              <a:lnSpc>
                <a:spcPct val="100000"/>
              </a:lnSpc>
              <a:spcBef>
                <a:spcPts val="0"/>
              </a:spcBef>
              <a:spcAft>
                <a:spcPts val="0"/>
              </a:spcAft>
              <a:buSzPts val="5200"/>
              <a:buNone/>
              <a:defRPr sz="5200"/>
            </a:lvl8pPr>
            <a:lvl9pPr algn="ctr" lvl="8">
              <a:lnSpc>
                <a:spcPct val="100000"/>
              </a:lnSpc>
              <a:spcBef>
                <a:spcPts val="0"/>
              </a:spcBef>
              <a:spcAft>
                <a:spcPts val="0"/>
              </a:spcAft>
              <a:buSzPts val="5200"/>
              <a:buNone/>
              <a:defRPr sz="5200"/>
            </a:lvl9pPr>
          </a:lstStyle>
          <a:p>
            <a:endParaRPr/>
          </a:p>
        </p:txBody>
      </p:sp>
      <p:sp>
        <p:nvSpPr>
          <p:cNvPr id="11" name="Google Shape;11;p5"/>
          <p:cNvSpPr txBox="1">
            <a:spLocks noGrp="1"/>
          </p:cNvSpPr>
          <p:nvPr>
            <p:ph idx="1" type="subTitle"/>
          </p:nvPr>
        </p:nvSpPr>
        <p:spPr>
          <a:xfrm>
            <a:off x="50" y="2702950"/>
            <a:ext cx="5496600" cy="867900"/>
          </a:xfrm>
          <a:prstGeom prst="rect">
            <a:avLst/>
          </a:prstGeom>
          <a:solidFill>
            <a:srgbClr val="FFFFFF"/>
          </a:solidFill>
          <a:ln>
            <a:noFill/>
          </a:ln>
        </p:spPr>
        <p:txBody>
          <a:bodyPr anchor="t" anchorCtr="0" bIns="91425" lIns="360000" rIns="91425" spcFirstLastPara="1" tIns="91425" wrap="square">
            <a:noAutofit/>
          </a:bodyPr>
          <a:lstStyle>
            <a:lvl1pPr algn="l" lvl="0">
              <a:lnSpc>
                <a:spcPct val="100000"/>
              </a:lnSpc>
              <a:spcBef>
                <a:spcPts val="0"/>
              </a:spcBef>
              <a:spcAft>
                <a:spcPts val="0"/>
              </a:spcAft>
              <a:buClr>
                <a:srgbClr val="363F83"/>
              </a:buClr>
              <a:buSzPts val="2000"/>
              <a:buNone/>
              <a:defRPr sz="2000">
                <a:solidFill>
                  <a:srgbClr val="363F83"/>
                </a:solidFill>
              </a:defRPr>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a:endParaRPr/>
          </a:p>
        </p:txBody>
      </p:sp>
      <p:pic>
        <p:nvPicPr>
          <p:cNvPr id="12" name="Google Shape;12;p5"/>
          <p:cNvPicPr preferRelativeResize="0"/>
          <p:nvPr/>
        </p:nvPicPr>
        <p:blipFill rotWithShape="1">
          <a:blip r:embed="rId2">
            <a:alphaModFix/>
          </a:blip>
          <a:srcRect r="-95"/>
          <a:stretch/>
        </p:blipFill>
        <p:spPr>
          <a:xfrm>
            <a:off x="5681400" y="2612075"/>
            <a:ext cx="3435150" cy="2531416"/>
          </a:xfrm>
          <a:prstGeom prst="rect">
            <a:avLst/>
          </a:prstGeom>
          <a:noFill/>
          <a:ln>
            <a:noFill/>
          </a:ln>
        </p:spPr>
      </p:pic>
      <p:sp>
        <p:nvSpPr>
          <p:cNvPr id="13" name="Google Shape;13;p5"/>
          <p:cNvSpPr txBox="1"/>
          <p:nvPr/>
        </p:nvSpPr>
        <p:spPr>
          <a:xfrm>
            <a:off x="2307388" y="4234988"/>
            <a:ext cx="3435000" cy="553200"/>
          </a:xfrm>
          <a:prstGeom prst="rect">
            <a:avLst/>
          </a:prstGeom>
          <a:noFill/>
          <a:ln>
            <a:noFill/>
          </a:ln>
        </p:spPr>
        <p:txBody>
          <a:bodyPr anchor="t"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900"/>
              <a:buFont typeface="Arial"/>
              <a:buNone/>
            </a:pPr>
            <a:r>
              <a:rPr b="0" cap="none" i="0" lang="de" strike="noStrike" sz="900" u="none">
                <a:solidFill>
                  <a:srgbClr val="000000"/>
                </a:solidFill>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cap="none" i="0" strike="noStrike" sz="900" u="none">
              <a:solidFill>
                <a:srgbClr val="000000"/>
              </a:solidFill>
              <a:latin typeface="Lato"/>
              <a:ea typeface="Lato"/>
              <a:cs typeface="Lato"/>
              <a:sym typeface="Lato"/>
            </a:endParaRPr>
          </a:p>
        </p:txBody>
      </p:sp>
      <p:pic>
        <p:nvPicPr>
          <p:cNvPr id="14" name="Google Shape;14;p5"/>
          <p:cNvPicPr preferRelativeResize="0"/>
          <p:nvPr/>
        </p:nvPicPr>
        <p:blipFill rotWithShape="1">
          <a:blip r:embed="rId3">
            <a:alphaModFix/>
          </a:blip>
          <a:srcRect b="-49"/>
          <a:stretch/>
        </p:blipFill>
        <p:spPr>
          <a:xfrm>
            <a:off x="5496600" y="414525"/>
            <a:ext cx="3491800" cy="1309049"/>
          </a:xfrm>
          <a:prstGeom prst="rect">
            <a:avLst/>
          </a:prstGeom>
          <a:noFill/>
          <a:ln>
            <a:noFill/>
          </a:ln>
        </p:spPr>
      </p:pic>
      <p:pic>
        <p:nvPicPr>
          <p:cNvPr id="15" name="Google Shape;15;p5"/>
          <p:cNvPicPr preferRelativeResize="0"/>
          <p:nvPr/>
        </p:nvPicPr>
        <p:blipFill rotWithShape="1">
          <a:blip r:embed="rId4">
            <a:alphaModFix/>
          </a:blip>
          <a:srcRect/>
          <a:stretch/>
        </p:blipFill>
        <p:spPr>
          <a:xfrm>
            <a:off x="131525" y="4393800"/>
            <a:ext cx="2175863" cy="472925"/>
          </a:xfrm>
          <a:prstGeom prst="rect">
            <a:avLst/>
          </a:prstGeom>
          <a:noFill/>
          <a:ln>
            <a:noFill/>
          </a:ln>
        </p:spPr>
      </p:pic>
      <p:sp>
        <p:nvSpPr>
          <p:cNvPr id="16" name="Google Shape;16;p5"/>
          <p:cNvSpPr txBox="1"/>
          <p:nvPr/>
        </p:nvSpPr>
        <p:spPr>
          <a:xfrm>
            <a:off x="6439475" y="1383225"/>
            <a:ext cx="2466300" cy="867900"/>
          </a:xfrm>
          <a:prstGeom prst="rect">
            <a:avLst/>
          </a:prstGeom>
          <a:noFill/>
          <a:ln>
            <a:noFill/>
          </a:ln>
        </p:spPr>
        <p:txBody>
          <a:bodyPr anchor="t" anchorCtr="0" bIns="91425" lIns="91425" rIns="91425" spcFirstLastPara="1" tIns="91425" wrap="square">
            <a:noAutofit/>
          </a:bodyPr>
          <a:lstStyle/>
          <a:p>
            <a:pPr algn="l" indent="0" lvl="0" marL="0" marR="0" rtl="0">
              <a:lnSpc>
                <a:spcPct val="100000"/>
              </a:lnSpc>
              <a:spcBef>
                <a:spcPts val="0"/>
              </a:spcBef>
              <a:spcAft>
                <a:spcPts val="0"/>
              </a:spcAft>
              <a:buClr>
                <a:schemeClr val="dk1"/>
              </a:buClr>
              <a:buSzPts val="1100"/>
              <a:buFont typeface="Arial"/>
              <a:buNone/>
            </a:pPr>
            <a:r>
              <a:rPr b="0" cap="none" i="0" lang="de" strike="noStrike" sz="1300" u="none">
                <a:solidFill>
                  <a:schemeClr val="dk1"/>
                </a:solidFill>
                <a:latin typeface="Lato"/>
                <a:ea typeface="Lato"/>
                <a:cs typeface="Lato"/>
                <a:sym typeface="Lato"/>
              </a:rPr>
              <a:t>Enhancing Research</a:t>
            </a:r>
            <a:endParaRPr b="0" cap="none" i="0" strike="noStrike" sz="1300" u="none">
              <a:solidFill>
                <a:schemeClr val="dk1"/>
              </a:solidFill>
              <a:latin typeface="Lato"/>
              <a:ea typeface="Lato"/>
              <a:cs typeface="Lato"/>
              <a:sym typeface="Lato"/>
            </a:endParaRPr>
          </a:p>
          <a:p>
            <a:pPr algn="l" indent="0" lvl="0" marL="0" marR="0" rtl="0">
              <a:lnSpc>
                <a:spcPct val="100000"/>
              </a:lnSpc>
              <a:spcBef>
                <a:spcPts val="0"/>
              </a:spcBef>
              <a:spcAft>
                <a:spcPts val="0"/>
              </a:spcAft>
              <a:buClr>
                <a:srgbClr val="000000"/>
              </a:buClr>
              <a:buSzPts val="1300"/>
              <a:buFont typeface="Arial"/>
              <a:buNone/>
            </a:pPr>
            <a:r>
              <a:rPr b="0" cap="none" i="0" lang="de" strike="noStrike" sz="1300" u="none">
                <a:solidFill>
                  <a:schemeClr val="dk1"/>
                </a:solidFill>
                <a:latin typeface="Lato"/>
                <a:ea typeface="Lato"/>
                <a:cs typeface="Lato"/>
                <a:sym typeface="Lato"/>
              </a:rPr>
              <a:t>Understanding through Media</a:t>
            </a:r>
            <a:endParaRPr b="0" cap="none" i="0" strike="noStrike" sz="1700" u="none">
              <a:solidFill>
                <a:srgbClr val="000000"/>
              </a:solidFill>
              <a:latin typeface="Lato"/>
              <a:ea typeface="Lato"/>
              <a:cs typeface="Lato"/>
              <a:sym typeface="Lato"/>
            </a:endParaRPr>
          </a:p>
        </p:txBody>
      </p:sp>
    </p:spTree>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matchingName="Big number">
  <p:cSld name="BIG_NUMBER">
    <p:spTree>
      <p:nvGrpSpPr>
        <p:cNvPr id="1" name="Shape 64"/>
        <p:cNvGrpSpPr/>
        <p:nvPr/>
      </p:nvGrpSpPr>
      <p:grpSpPr>
        <a:xfrm>
          <a:off x="0" y="0"/>
          <a:ext cx="0" cy="0"/>
          <a:chOff x="0" y="0"/>
          <a:chExt cx="0" cy="0"/>
        </a:xfrm>
      </p:grpSpPr>
      <p:sp>
        <p:nvSpPr>
          <p:cNvPr id="65" name="Google Shape;65;p14"/>
          <p:cNvSpPr txBox="1">
            <a:spLocks noGrp="1"/>
          </p:cNvSpPr>
          <p:nvPr>
            <p:ph hasCustomPrompt="1" type="title"/>
          </p:nvPr>
        </p:nvSpPr>
        <p:spPr>
          <a:xfrm>
            <a:off x="311700" y="1106125"/>
            <a:ext cx="8520600" cy="1963500"/>
          </a:xfrm>
          <a:prstGeom prst="rect">
            <a:avLst/>
          </a:prstGeom>
          <a:noFill/>
          <a:ln>
            <a:noFill/>
          </a:ln>
        </p:spPr>
        <p:txBody>
          <a:bodyPr anchor="b" anchorCtr="0" bIns="91425" lIns="91425" rIns="91425" spcFirstLastPara="1" tIns="91425" wrap="square">
            <a:noAutofit/>
          </a:bodyPr>
          <a:lstStyle>
            <a:lvl1pPr algn="ctr" lvl="0">
              <a:lnSpc>
                <a:spcPct val="100000"/>
              </a:lnSpc>
              <a:spcBef>
                <a:spcPts val="0"/>
              </a:spcBef>
              <a:spcAft>
                <a:spcPts val="0"/>
              </a:spcAft>
              <a:buSzPts val="12000"/>
              <a:buNone/>
              <a:defRPr sz="12000"/>
            </a:lvl1pPr>
            <a:lvl2pPr algn="ctr" lvl="1">
              <a:lnSpc>
                <a:spcPct val="100000"/>
              </a:lnSpc>
              <a:spcBef>
                <a:spcPts val="0"/>
              </a:spcBef>
              <a:spcAft>
                <a:spcPts val="0"/>
              </a:spcAft>
              <a:buSzPts val="12000"/>
              <a:buNone/>
              <a:defRPr sz="12000"/>
            </a:lvl2pPr>
            <a:lvl3pPr algn="ctr" lvl="2">
              <a:lnSpc>
                <a:spcPct val="100000"/>
              </a:lnSpc>
              <a:spcBef>
                <a:spcPts val="0"/>
              </a:spcBef>
              <a:spcAft>
                <a:spcPts val="0"/>
              </a:spcAft>
              <a:buSzPts val="12000"/>
              <a:buNone/>
              <a:defRPr sz="12000"/>
            </a:lvl3pPr>
            <a:lvl4pPr algn="ctr" lvl="3">
              <a:lnSpc>
                <a:spcPct val="100000"/>
              </a:lnSpc>
              <a:spcBef>
                <a:spcPts val="0"/>
              </a:spcBef>
              <a:spcAft>
                <a:spcPts val="0"/>
              </a:spcAft>
              <a:buSzPts val="12000"/>
              <a:buNone/>
              <a:defRPr sz="12000"/>
            </a:lvl4pPr>
            <a:lvl5pPr algn="ctr" lvl="4">
              <a:lnSpc>
                <a:spcPct val="100000"/>
              </a:lnSpc>
              <a:spcBef>
                <a:spcPts val="0"/>
              </a:spcBef>
              <a:spcAft>
                <a:spcPts val="0"/>
              </a:spcAft>
              <a:buSzPts val="12000"/>
              <a:buNone/>
              <a:defRPr sz="12000"/>
            </a:lvl5pPr>
            <a:lvl6pPr algn="ctr" lvl="5">
              <a:lnSpc>
                <a:spcPct val="100000"/>
              </a:lnSpc>
              <a:spcBef>
                <a:spcPts val="0"/>
              </a:spcBef>
              <a:spcAft>
                <a:spcPts val="0"/>
              </a:spcAft>
              <a:buSzPts val="12000"/>
              <a:buNone/>
              <a:defRPr sz="12000"/>
            </a:lvl6pPr>
            <a:lvl7pPr algn="ctr" lvl="6">
              <a:lnSpc>
                <a:spcPct val="100000"/>
              </a:lnSpc>
              <a:spcBef>
                <a:spcPts val="0"/>
              </a:spcBef>
              <a:spcAft>
                <a:spcPts val="0"/>
              </a:spcAft>
              <a:buSzPts val="12000"/>
              <a:buNone/>
              <a:defRPr sz="12000"/>
            </a:lvl7pPr>
            <a:lvl8pPr algn="ctr" lvl="7">
              <a:lnSpc>
                <a:spcPct val="100000"/>
              </a:lnSpc>
              <a:spcBef>
                <a:spcPts val="0"/>
              </a:spcBef>
              <a:spcAft>
                <a:spcPts val="0"/>
              </a:spcAft>
              <a:buSzPts val="12000"/>
              <a:buNone/>
              <a:defRPr sz="12000"/>
            </a:lvl8pPr>
            <a:lvl9pPr algn="ctr" lvl="8">
              <a:lnSpc>
                <a:spcPct val="100000"/>
              </a:lnSpc>
              <a:spcBef>
                <a:spcPts val="0"/>
              </a:spcBef>
              <a:spcAft>
                <a:spcPts val="0"/>
              </a:spcAft>
              <a:buSzPts val="12000"/>
              <a:buNone/>
              <a:defRPr sz="12000"/>
            </a:lvl9pPr>
          </a:lstStyle>
          <a:p>
            <a:r>
              <a:t>xx%</a:t>
            </a:r>
          </a:p>
        </p:txBody>
      </p:sp>
      <p:sp>
        <p:nvSpPr>
          <p:cNvPr id="66" name="Google Shape;66;p14"/>
          <p:cNvSpPr txBox="1">
            <a:spLocks noGrp="1"/>
          </p:cNvSpPr>
          <p:nvPr>
            <p:ph idx="1" type="body"/>
          </p:nvPr>
        </p:nvSpPr>
        <p:spPr>
          <a:xfrm>
            <a:off x="311700" y="3152225"/>
            <a:ext cx="8520600" cy="1300800"/>
          </a:xfrm>
          <a:prstGeom prst="rect">
            <a:avLst/>
          </a:prstGeom>
          <a:solidFill>
            <a:srgbClr val="FFFFFF"/>
          </a:solidFill>
          <a:ln>
            <a:noFill/>
          </a:ln>
        </p:spPr>
        <p:txBody>
          <a:bodyPr anchor="t" anchorCtr="0" bIns="91425" lIns="91425" rIns="91425" spcFirstLastPara="1" tIns="91425" wrap="square">
            <a:noAutofit/>
          </a:bodyPr>
          <a:lstStyle>
            <a:lvl1pPr algn="ctr" indent="-342900" lvl="0" marL="457200">
              <a:lnSpc>
                <a:spcPct val="115000"/>
              </a:lnSpc>
              <a:spcBef>
                <a:spcPts val="0"/>
              </a:spcBef>
              <a:spcAft>
                <a:spcPts val="0"/>
              </a:spcAft>
              <a:buSzPts val="1800"/>
              <a:buChar char="●"/>
              <a:defRPr/>
            </a:lvl1pPr>
            <a:lvl2pPr algn="ctr" indent="-317500" lvl="1" marL="914400">
              <a:lnSpc>
                <a:spcPct val="115000"/>
              </a:lnSpc>
              <a:spcBef>
                <a:spcPts val="1600"/>
              </a:spcBef>
              <a:spcAft>
                <a:spcPts val="0"/>
              </a:spcAft>
              <a:buSzPts val="1400"/>
              <a:buChar char="○"/>
              <a:defRPr/>
            </a:lvl2pPr>
            <a:lvl3pPr algn="ctr" indent="-317500" lvl="2" marL="1371600">
              <a:lnSpc>
                <a:spcPct val="115000"/>
              </a:lnSpc>
              <a:spcBef>
                <a:spcPts val="1600"/>
              </a:spcBef>
              <a:spcAft>
                <a:spcPts val="0"/>
              </a:spcAft>
              <a:buSzPts val="1400"/>
              <a:buChar char="■"/>
              <a:defRPr/>
            </a:lvl3pPr>
            <a:lvl4pPr algn="ctr" indent="-317500" lvl="3" marL="1828800">
              <a:lnSpc>
                <a:spcPct val="115000"/>
              </a:lnSpc>
              <a:spcBef>
                <a:spcPts val="1600"/>
              </a:spcBef>
              <a:spcAft>
                <a:spcPts val="0"/>
              </a:spcAft>
              <a:buSzPts val="1400"/>
              <a:buChar char="●"/>
              <a:defRPr/>
            </a:lvl4pPr>
            <a:lvl5pPr algn="ctr" indent="-317500" lvl="4" marL="2286000">
              <a:lnSpc>
                <a:spcPct val="115000"/>
              </a:lnSpc>
              <a:spcBef>
                <a:spcPts val="1600"/>
              </a:spcBef>
              <a:spcAft>
                <a:spcPts val="0"/>
              </a:spcAft>
              <a:buSzPts val="1400"/>
              <a:buChar char="○"/>
              <a:defRPr/>
            </a:lvl5pPr>
            <a:lvl6pPr algn="ctr" indent="-317500" lvl="5" marL="2743200">
              <a:lnSpc>
                <a:spcPct val="115000"/>
              </a:lnSpc>
              <a:spcBef>
                <a:spcPts val="1600"/>
              </a:spcBef>
              <a:spcAft>
                <a:spcPts val="0"/>
              </a:spcAft>
              <a:buSzPts val="1400"/>
              <a:buChar char="■"/>
              <a:defRPr/>
            </a:lvl6pPr>
            <a:lvl7pPr algn="ctr" indent="-317500" lvl="6" marL="3200400">
              <a:lnSpc>
                <a:spcPct val="115000"/>
              </a:lnSpc>
              <a:spcBef>
                <a:spcPts val="1600"/>
              </a:spcBef>
              <a:spcAft>
                <a:spcPts val="0"/>
              </a:spcAft>
              <a:buSzPts val="1400"/>
              <a:buChar char="●"/>
              <a:defRPr/>
            </a:lvl7pPr>
            <a:lvl8pPr algn="ctr" indent="-317500" lvl="7" marL="3657600">
              <a:lnSpc>
                <a:spcPct val="115000"/>
              </a:lnSpc>
              <a:spcBef>
                <a:spcPts val="1600"/>
              </a:spcBef>
              <a:spcAft>
                <a:spcPts val="0"/>
              </a:spcAft>
              <a:buSzPts val="1400"/>
              <a:buChar char="○"/>
              <a:defRPr/>
            </a:lvl8pPr>
            <a:lvl9pPr algn="ctr" indent="-317500" lvl="8" marL="4114800">
              <a:lnSpc>
                <a:spcPct val="115000"/>
              </a:lnSpc>
              <a:spcBef>
                <a:spcPts val="1600"/>
              </a:spcBef>
              <a:spcAft>
                <a:spcPts val="1600"/>
              </a:spcAft>
              <a:buSzPts val="1400"/>
              <a:buChar char="■"/>
              <a:defRPr/>
            </a:lvl9pPr>
          </a:lstStyle>
          <a:p>
            <a:endParaRPr/>
          </a:p>
        </p:txBody>
      </p:sp>
      <p:pic>
        <p:nvPicPr>
          <p:cNvPr id="67" name="Google Shape;67;p14"/>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68" name="Google Shape;68;p14"/>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9" name="Google Shape;69;p14"/>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matchingName="Blank" type="blank">
  <p:cSld name="BLANK">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72" name="Google Shape;72;p15"/>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73" name="Google Shape;73;p15"/>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matchingName="Title and body" type="tx">
  <p:cSld name="TITLE_AND_BODY">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311700" y="336750"/>
            <a:ext cx="6802800" cy="572700"/>
          </a:xfrm>
          <a:prstGeom prst="rect">
            <a:avLst/>
          </a:prstGeom>
          <a:noFill/>
          <a:ln>
            <a:noFill/>
          </a:ln>
        </p:spPr>
        <p:txBody>
          <a:bodyPr anchor="t" anchorCtr="0" bIns="91425" lIns="91425" rIns="91425" spcFirstLastPara="1" tIns="91425" wrap="square">
            <a:noAutofit/>
          </a:bodyPr>
          <a:lstStyle>
            <a:lvl1pPr algn="l" lvl="0">
              <a:lnSpc>
                <a:spcPct val="100000"/>
              </a:lnSpc>
              <a:spcBef>
                <a:spcPts val="0"/>
              </a:spcBef>
              <a:spcAft>
                <a:spcPts val="0"/>
              </a:spcAft>
              <a:buSzPts val="2800"/>
              <a:buNone/>
              <a:defRPr/>
            </a:lvl1pPr>
            <a:lvl2pPr algn="l" lvl="1">
              <a:lnSpc>
                <a:spcPct val="100000"/>
              </a:lnSpc>
              <a:spcBef>
                <a:spcPts val="0"/>
              </a:spcBef>
              <a:spcAft>
                <a:spcPts val="0"/>
              </a:spcAft>
              <a:buSzPts val="2800"/>
              <a:buNone/>
              <a:defRPr/>
            </a:lvl2pPr>
            <a:lvl3pPr algn="l" lvl="2">
              <a:lnSpc>
                <a:spcPct val="100000"/>
              </a:lnSpc>
              <a:spcBef>
                <a:spcPts val="0"/>
              </a:spcBef>
              <a:spcAft>
                <a:spcPts val="0"/>
              </a:spcAft>
              <a:buSzPts val="2800"/>
              <a:buNone/>
              <a:defRPr/>
            </a:lvl3pPr>
            <a:lvl4pPr algn="l" lvl="3">
              <a:lnSpc>
                <a:spcPct val="100000"/>
              </a:lnSpc>
              <a:spcBef>
                <a:spcPts val="0"/>
              </a:spcBef>
              <a:spcAft>
                <a:spcPts val="0"/>
              </a:spcAft>
              <a:buSzPts val="2800"/>
              <a:buNone/>
              <a:defRPr/>
            </a:lvl4pPr>
            <a:lvl5pPr algn="l" lvl="4">
              <a:lnSpc>
                <a:spcPct val="100000"/>
              </a:lnSpc>
              <a:spcBef>
                <a:spcPts val="0"/>
              </a:spcBef>
              <a:spcAft>
                <a:spcPts val="0"/>
              </a:spcAft>
              <a:buSzPts val="2800"/>
              <a:buNone/>
              <a:defRPr/>
            </a:lvl5pPr>
            <a:lvl6pPr algn="l" lvl="5">
              <a:lnSpc>
                <a:spcPct val="100000"/>
              </a:lnSpc>
              <a:spcBef>
                <a:spcPts val="0"/>
              </a:spcBef>
              <a:spcAft>
                <a:spcPts val="0"/>
              </a:spcAft>
              <a:buSzPts val="2800"/>
              <a:buNone/>
              <a:defRPr/>
            </a:lvl6pPr>
            <a:lvl7pPr algn="l" lvl="6">
              <a:lnSpc>
                <a:spcPct val="100000"/>
              </a:lnSpc>
              <a:spcBef>
                <a:spcPts val="0"/>
              </a:spcBef>
              <a:spcAft>
                <a:spcPts val="0"/>
              </a:spcAft>
              <a:buSzPts val="2800"/>
              <a:buNone/>
              <a:defRPr/>
            </a:lvl7pPr>
            <a:lvl8pPr algn="l" lvl="7">
              <a:lnSpc>
                <a:spcPct val="100000"/>
              </a:lnSpc>
              <a:spcBef>
                <a:spcPts val="0"/>
              </a:spcBef>
              <a:spcAft>
                <a:spcPts val="0"/>
              </a:spcAft>
              <a:buSzPts val="2800"/>
              <a:buNone/>
              <a:defRPr/>
            </a:lvl8pPr>
            <a:lvl9pPr algn="l" lvl="8">
              <a:lnSpc>
                <a:spcPct val="100000"/>
              </a:lnSpc>
              <a:spcBef>
                <a:spcPts val="0"/>
              </a:spcBef>
              <a:spcAft>
                <a:spcPts val="0"/>
              </a:spcAft>
              <a:buSzPts val="2800"/>
              <a:buNone/>
              <a:defRPr/>
            </a:lvl9pPr>
          </a:lstStyle>
          <a:p>
            <a:endParaRPr/>
          </a:p>
        </p:txBody>
      </p:sp>
      <p:sp>
        <p:nvSpPr>
          <p:cNvPr id="19" name="Google Shape;19;p6"/>
          <p:cNvSpPr txBox="1">
            <a:spLocks noGrp="1"/>
          </p:cNvSpPr>
          <p:nvPr>
            <p:ph idx="1" type="body"/>
          </p:nvPr>
        </p:nvSpPr>
        <p:spPr>
          <a:xfrm>
            <a:off x="168425" y="1032300"/>
            <a:ext cx="8664000" cy="3406500"/>
          </a:xfrm>
          <a:prstGeom prst="rect">
            <a:avLst/>
          </a:prstGeom>
          <a:solidFill>
            <a:srgbClr val="FFFFFF"/>
          </a:solidFill>
          <a:ln>
            <a:noFill/>
          </a:ln>
        </p:spPr>
        <p:txBody>
          <a:bodyPr anchor="t" anchorCtr="0" bIns="91425" lIns="91425" rIns="91425" spcFirstLastPara="1" tIns="91425" wrap="square">
            <a:noAutofit/>
          </a:bodyPr>
          <a:lstStyle>
            <a:lvl1pPr algn="l" indent="-342900" lvl="0" marL="457200">
              <a:lnSpc>
                <a:spcPct val="115000"/>
              </a:lnSpc>
              <a:spcBef>
                <a:spcPts val="0"/>
              </a:spcBef>
              <a:spcAft>
                <a:spcPts val="0"/>
              </a:spcAft>
              <a:buSzPts val="1800"/>
              <a:buChar char="●"/>
              <a:defRPr/>
            </a:lvl1pPr>
            <a:lvl2pPr algn="l" indent="-317500" lvl="1" marL="914400">
              <a:lnSpc>
                <a:spcPct val="115000"/>
              </a:lnSpc>
              <a:spcBef>
                <a:spcPts val="1600"/>
              </a:spcBef>
              <a:spcAft>
                <a:spcPts val="0"/>
              </a:spcAft>
              <a:buSzPts val="1400"/>
              <a:buChar char="○"/>
              <a:defRPr/>
            </a:lvl2pPr>
            <a:lvl3pPr algn="l" indent="-317500" lvl="2" marL="1371600">
              <a:lnSpc>
                <a:spcPct val="115000"/>
              </a:lnSpc>
              <a:spcBef>
                <a:spcPts val="1600"/>
              </a:spcBef>
              <a:spcAft>
                <a:spcPts val="0"/>
              </a:spcAft>
              <a:buSzPts val="1400"/>
              <a:buChar char="■"/>
              <a:defRPr/>
            </a:lvl3pPr>
            <a:lvl4pPr algn="l" indent="-317500" lvl="3" marL="1828800">
              <a:lnSpc>
                <a:spcPct val="115000"/>
              </a:lnSpc>
              <a:spcBef>
                <a:spcPts val="1600"/>
              </a:spcBef>
              <a:spcAft>
                <a:spcPts val="0"/>
              </a:spcAft>
              <a:buSzPts val="1400"/>
              <a:buChar char="●"/>
              <a:defRPr/>
            </a:lvl4pPr>
            <a:lvl5pPr algn="l" indent="-317500" lvl="4" marL="2286000">
              <a:lnSpc>
                <a:spcPct val="115000"/>
              </a:lnSpc>
              <a:spcBef>
                <a:spcPts val="1600"/>
              </a:spcBef>
              <a:spcAft>
                <a:spcPts val="0"/>
              </a:spcAft>
              <a:buSzPts val="1400"/>
              <a:buChar char="○"/>
              <a:defRPr/>
            </a:lvl5pPr>
            <a:lvl6pPr algn="l" indent="-317500" lvl="5" marL="2743200">
              <a:lnSpc>
                <a:spcPct val="115000"/>
              </a:lnSpc>
              <a:spcBef>
                <a:spcPts val="1600"/>
              </a:spcBef>
              <a:spcAft>
                <a:spcPts val="0"/>
              </a:spcAft>
              <a:buSzPts val="1400"/>
              <a:buChar char="■"/>
              <a:defRPr/>
            </a:lvl6pPr>
            <a:lvl7pPr algn="l" indent="-317500" lvl="6" marL="3200400">
              <a:lnSpc>
                <a:spcPct val="115000"/>
              </a:lnSpc>
              <a:spcBef>
                <a:spcPts val="1600"/>
              </a:spcBef>
              <a:spcAft>
                <a:spcPts val="0"/>
              </a:spcAft>
              <a:buSzPts val="1400"/>
              <a:buChar char="●"/>
              <a:defRPr/>
            </a:lvl7pPr>
            <a:lvl8pPr algn="l" indent="-317500" lvl="7" marL="3657600">
              <a:lnSpc>
                <a:spcPct val="115000"/>
              </a:lnSpc>
              <a:spcBef>
                <a:spcPts val="1600"/>
              </a:spcBef>
              <a:spcAft>
                <a:spcPts val="0"/>
              </a:spcAft>
              <a:buSzPts val="1400"/>
              <a:buChar char="○"/>
              <a:defRPr/>
            </a:lvl8pPr>
            <a:lvl9pPr algn="l" indent="-317500" lvl="8" marL="4114800">
              <a:lnSpc>
                <a:spcPct val="115000"/>
              </a:lnSpc>
              <a:spcBef>
                <a:spcPts val="1600"/>
              </a:spcBef>
              <a:spcAft>
                <a:spcPts val="1600"/>
              </a:spcAft>
              <a:buSzPts val="1400"/>
              <a:buChar char="■"/>
              <a:defRPr/>
            </a:lvl9pPr>
          </a:lstStyle>
          <a:p>
            <a:endParaRPr/>
          </a:p>
        </p:txBody>
      </p:sp>
      <p:pic>
        <p:nvPicPr>
          <p:cNvPr id="20" name="Google Shape;20;p6"/>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21" name="Google Shape;21;p6"/>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2" name="Google Shape;22;p6"/>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a:noFill/>
          <a:ln>
            <a:noFill/>
          </a:ln>
        </p:spPr>
        <p:txBody>
          <a:bodyPr anchor="ctr" anchorCtr="0" bIns="91425" lIns="91425" rIns="91425" spcFirstLastPara="1" tIns="91425" wrap="square">
            <a:noAutofit/>
          </a:bodyPr>
          <a:lstStyle>
            <a:lvl1pPr algn="ctr" lvl="0">
              <a:lnSpc>
                <a:spcPct val="100000"/>
              </a:lnSpc>
              <a:spcBef>
                <a:spcPts val="0"/>
              </a:spcBef>
              <a:spcAft>
                <a:spcPts val="0"/>
              </a:spcAft>
              <a:buSzPts val="3600"/>
              <a:buNone/>
              <a:defRPr sz="3600"/>
            </a:lvl1pPr>
            <a:lvl2pPr algn="ctr" lvl="1">
              <a:lnSpc>
                <a:spcPct val="100000"/>
              </a:lnSpc>
              <a:spcBef>
                <a:spcPts val="0"/>
              </a:spcBef>
              <a:spcAft>
                <a:spcPts val="0"/>
              </a:spcAft>
              <a:buSzPts val="3600"/>
              <a:buNone/>
              <a:defRPr sz="3600"/>
            </a:lvl2pPr>
            <a:lvl3pPr algn="ctr" lvl="2">
              <a:lnSpc>
                <a:spcPct val="100000"/>
              </a:lnSpc>
              <a:spcBef>
                <a:spcPts val="0"/>
              </a:spcBef>
              <a:spcAft>
                <a:spcPts val="0"/>
              </a:spcAft>
              <a:buSzPts val="3600"/>
              <a:buNone/>
              <a:defRPr sz="3600"/>
            </a:lvl3pPr>
            <a:lvl4pPr algn="ctr" lvl="3">
              <a:lnSpc>
                <a:spcPct val="100000"/>
              </a:lnSpc>
              <a:spcBef>
                <a:spcPts val="0"/>
              </a:spcBef>
              <a:spcAft>
                <a:spcPts val="0"/>
              </a:spcAft>
              <a:buSzPts val="3600"/>
              <a:buNone/>
              <a:defRPr sz="3600"/>
            </a:lvl4pPr>
            <a:lvl5pPr algn="ctr" lvl="4">
              <a:lnSpc>
                <a:spcPct val="100000"/>
              </a:lnSpc>
              <a:spcBef>
                <a:spcPts val="0"/>
              </a:spcBef>
              <a:spcAft>
                <a:spcPts val="0"/>
              </a:spcAft>
              <a:buSzPts val="3600"/>
              <a:buNone/>
              <a:defRPr sz="3600"/>
            </a:lvl5pPr>
            <a:lvl6pPr algn="ctr" lvl="5">
              <a:lnSpc>
                <a:spcPct val="100000"/>
              </a:lnSpc>
              <a:spcBef>
                <a:spcPts val="0"/>
              </a:spcBef>
              <a:spcAft>
                <a:spcPts val="0"/>
              </a:spcAft>
              <a:buSzPts val="3600"/>
              <a:buNone/>
              <a:defRPr sz="3600"/>
            </a:lvl6pPr>
            <a:lvl7pPr algn="ctr" lvl="6">
              <a:lnSpc>
                <a:spcPct val="100000"/>
              </a:lnSpc>
              <a:spcBef>
                <a:spcPts val="0"/>
              </a:spcBef>
              <a:spcAft>
                <a:spcPts val="0"/>
              </a:spcAft>
              <a:buSzPts val="3600"/>
              <a:buNone/>
              <a:defRPr sz="3600"/>
            </a:lvl7pPr>
            <a:lvl8pPr algn="ctr" lvl="7">
              <a:lnSpc>
                <a:spcPct val="100000"/>
              </a:lnSpc>
              <a:spcBef>
                <a:spcPts val="0"/>
              </a:spcBef>
              <a:spcAft>
                <a:spcPts val="0"/>
              </a:spcAft>
              <a:buSzPts val="3600"/>
              <a:buNone/>
              <a:defRPr sz="3600"/>
            </a:lvl8pPr>
            <a:lvl9pPr algn="ctr" lvl="8">
              <a:lnSpc>
                <a:spcPct val="100000"/>
              </a:lnSpc>
              <a:spcBef>
                <a:spcPts val="0"/>
              </a:spcBef>
              <a:spcAft>
                <a:spcPts val="0"/>
              </a:spcAft>
              <a:buSzPts val="3600"/>
              <a:buNone/>
              <a:defRPr sz="3600"/>
            </a:lvl9pPr>
          </a:lstStyle>
          <a:p>
            <a:endParaRPr/>
          </a:p>
        </p:txBody>
      </p:sp>
      <p:pic>
        <p:nvPicPr>
          <p:cNvPr id="25" name="Google Shape;25;p7"/>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26" name="Google Shape;26;p7"/>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27" name="Google Shape;27;p7"/>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matchingName="Title and two columns" type="twoColTx">
  <p:cSld name="TITLE_AND_TWO_COLUMNS">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336750"/>
            <a:ext cx="6802800" cy="572700"/>
          </a:xfrm>
          <a:prstGeom prst="rect">
            <a:avLst/>
          </a:prstGeom>
          <a:noFill/>
          <a:ln>
            <a:noFill/>
          </a:ln>
        </p:spPr>
        <p:txBody>
          <a:bodyPr anchor="t" anchorCtr="0" bIns="91425" lIns="91425" rIns="91425" spcFirstLastPara="1" tIns="91425" wrap="square">
            <a:noAutofit/>
          </a:bodyPr>
          <a:lstStyle>
            <a:lvl1pPr algn="l" lvl="0">
              <a:lnSpc>
                <a:spcPct val="100000"/>
              </a:lnSpc>
              <a:spcBef>
                <a:spcPts val="0"/>
              </a:spcBef>
              <a:spcAft>
                <a:spcPts val="0"/>
              </a:spcAft>
              <a:buSzPts val="2800"/>
              <a:buNone/>
              <a:defRPr/>
            </a:lvl1pPr>
            <a:lvl2pPr algn="l" lvl="1">
              <a:lnSpc>
                <a:spcPct val="100000"/>
              </a:lnSpc>
              <a:spcBef>
                <a:spcPts val="0"/>
              </a:spcBef>
              <a:spcAft>
                <a:spcPts val="0"/>
              </a:spcAft>
              <a:buSzPts val="2800"/>
              <a:buNone/>
              <a:defRPr/>
            </a:lvl2pPr>
            <a:lvl3pPr algn="l" lvl="2">
              <a:lnSpc>
                <a:spcPct val="100000"/>
              </a:lnSpc>
              <a:spcBef>
                <a:spcPts val="0"/>
              </a:spcBef>
              <a:spcAft>
                <a:spcPts val="0"/>
              </a:spcAft>
              <a:buSzPts val="2800"/>
              <a:buNone/>
              <a:defRPr/>
            </a:lvl3pPr>
            <a:lvl4pPr algn="l" lvl="3">
              <a:lnSpc>
                <a:spcPct val="100000"/>
              </a:lnSpc>
              <a:spcBef>
                <a:spcPts val="0"/>
              </a:spcBef>
              <a:spcAft>
                <a:spcPts val="0"/>
              </a:spcAft>
              <a:buSzPts val="2800"/>
              <a:buNone/>
              <a:defRPr/>
            </a:lvl4pPr>
            <a:lvl5pPr algn="l" lvl="4">
              <a:lnSpc>
                <a:spcPct val="100000"/>
              </a:lnSpc>
              <a:spcBef>
                <a:spcPts val="0"/>
              </a:spcBef>
              <a:spcAft>
                <a:spcPts val="0"/>
              </a:spcAft>
              <a:buSzPts val="2800"/>
              <a:buNone/>
              <a:defRPr/>
            </a:lvl5pPr>
            <a:lvl6pPr algn="l" lvl="5">
              <a:lnSpc>
                <a:spcPct val="100000"/>
              </a:lnSpc>
              <a:spcBef>
                <a:spcPts val="0"/>
              </a:spcBef>
              <a:spcAft>
                <a:spcPts val="0"/>
              </a:spcAft>
              <a:buSzPts val="2800"/>
              <a:buNone/>
              <a:defRPr/>
            </a:lvl6pPr>
            <a:lvl7pPr algn="l" lvl="6">
              <a:lnSpc>
                <a:spcPct val="100000"/>
              </a:lnSpc>
              <a:spcBef>
                <a:spcPts val="0"/>
              </a:spcBef>
              <a:spcAft>
                <a:spcPts val="0"/>
              </a:spcAft>
              <a:buSzPts val="2800"/>
              <a:buNone/>
              <a:defRPr/>
            </a:lvl7pPr>
            <a:lvl8pPr algn="l" lvl="7">
              <a:lnSpc>
                <a:spcPct val="100000"/>
              </a:lnSpc>
              <a:spcBef>
                <a:spcPts val="0"/>
              </a:spcBef>
              <a:spcAft>
                <a:spcPts val="0"/>
              </a:spcAft>
              <a:buSzPts val="2800"/>
              <a:buNone/>
              <a:defRPr/>
            </a:lvl8pPr>
            <a:lvl9pPr algn="l" lvl="8">
              <a:lnSpc>
                <a:spcPct val="100000"/>
              </a:lnSpc>
              <a:spcBef>
                <a:spcPts val="0"/>
              </a:spcBef>
              <a:spcAft>
                <a:spcPts val="0"/>
              </a:spcAft>
              <a:buSzPts val="2800"/>
              <a:buNone/>
              <a:defRPr/>
            </a:lvl9pPr>
          </a:lstStyle>
          <a:p>
            <a:endParaRPr/>
          </a:p>
        </p:txBody>
      </p:sp>
      <p:sp>
        <p:nvSpPr>
          <p:cNvPr id="30" name="Google Shape;30;p8"/>
          <p:cNvSpPr txBox="1">
            <a:spLocks noGrp="1"/>
          </p:cNvSpPr>
          <p:nvPr>
            <p:ph idx="1" type="body"/>
          </p:nvPr>
        </p:nvSpPr>
        <p:spPr>
          <a:xfrm>
            <a:off x="311700" y="1297000"/>
            <a:ext cx="3999900" cy="3164400"/>
          </a:xfrm>
          <a:prstGeom prst="rect">
            <a:avLst/>
          </a:prstGeom>
          <a:solidFill>
            <a:srgbClr val="FFFFFF"/>
          </a:solidFill>
          <a:ln>
            <a:noFill/>
          </a:ln>
        </p:spPr>
        <p:txBody>
          <a:bodyPr anchor="t" anchorCtr="0" bIns="91425" lIns="91425" rIns="91425" spcFirstLastPara="1" tIns="91425" wrap="square">
            <a:noAutofit/>
          </a:bodyPr>
          <a:lstStyle>
            <a:lvl1pPr algn="l" indent="-317500" lvl="0" marL="457200">
              <a:lnSpc>
                <a:spcPct val="115000"/>
              </a:lnSpc>
              <a:spcBef>
                <a:spcPts val="0"/>
              </a:spcBef>
              <a:spcAft>
                <a:spcPts val="0"/>
              </a:spcAft>
              <a:buSzPts val="1400"/>
              <a:buChar char="●"/>
              <a:defRPr sz="1400"/>
            </a:lvl1pPr>
            <a:lvl2pPr algn="l" indent="-304800" lvl="1" marL="914400">
              <a:lnSpc>
                <a:spcPct val="115000"/>
              </a:lnSpc>
              <a:spcBef>
                <a:spcPts val="1600"/>
              </a:spcBef>
              <a:spcAft>
                <a:spcPts val="0"/>
              </a:spcAft>
              <a:buSzPts val="1200"/>
              <a:buChar char="○"/>
              <a:defRPr sz="1200"/>
            </a:lvl2pPr>
            <a:lvl3pPr algn="l" indent="-304800" lvl="2" marL="1371600">
              <a:lnSpc>
                <a:spcPct val="115000"/>
              </a:lnSpc>
              <a:spcBef>
                <a:spcPts val="1600"/>
              </a:spcBef>
              <a:spcAft>
                <a:spcPts val="0"/>
              </a:spcAft>
              <a:buSzPts val="1200"/>
              <a:buChar char="■"/>
              <a:defRPr sz="1200"/>
            </a:lvl3pPr>
            <a:lvl4pPr algn="l" indent="-304800" lvl="3" marL="1828800">
              <a:lnSpc>
                <a:spcPct val="115000"/>
              </a:lnSpc>
              <a:spcBef>
                <a:spcPts val="1600"/>
              </a:spcBef>
              <a:spcAft>
                <a:spcPts val="0"/>
              </a:spcAft>
              <a:buSzPts val="1200"/>
              <a:buChar char="●"/>
              <a:defRPr sz="1200"/>
            </a:lvl4pPr>
            <a:lvl5pPr algn="l" indent="-304800" lvl="4" marL="2286000">
              <a:lnSpc>
                <a:spcPct val="115000"/>
              </a:lnSpc>
              <a:spcBef>
                <a:spcPts val="1600"/>
              </a:spcBef>
              <a:spcAft>
                <a:spcPts val="0"/>
              </a:spcAft>
              <a:buSzPts val="1200"/>
              <a:buChar char="○"/>
              <a:defRPr sz="1200"/>
            </a:lvl5pPr>
            <a:lvl6pPr algn="l" indent="-304800" lvl="5" marL="2743200">
              <a:lnSpc>
                <a:spcPct val="115000"/>
              </a:lnSpc>
              <a:spcBef>
                <a:spcPts val="1600"/>
              </a:spcBef>
              <a:spcAft>
                <a:spcPts val="0"/>
              </a:spcAft>
              <a:buSzPts val="1200"/>
              <a:buChar char="■"/>
              <a:defRPr sz="1200"/>
            </a:lvl6pPr>
            <a:lvl7pPr algn="l" indent="-304800" lvl="6" marL="3200400">
              <a:lnSpc>
                <a:spcPct val="115000"/>
              </a:lnSpc>
              <a:spcBef>
                <a:spcPts val="1600"/>
              </a:spcBef>
              <a:spcAft>
                <a:spcPts val="0"/>
              </a:spcAft>
              <a:buSzPts val="1200"/>
              <a:buChar char="●"/>
              <a:defRPr sz="1200"/>
            </a:lvl7pPr>
            <a:lvl8pPr algn="l" indent="-304800" lvl="7" marL="3657600">
              <a:lnSpc>
                <a:spcPct val="115000"/>
              </a:lnSpc>
              <a:spcBef>
                <a:spcPts val="1600"/>
              </a:spcBef>
              <a:spcAft>
                <a:spcPts val="0"/>
              </a:spcAft>
              <a:buSzPts val="1200"/>
              <a:buChar char="○"/>
              <a:defRPr sz="1200"/>
            </a:lvl8pPr>
            <a:lvl9pPr algn="l" indent="-304800" lvl="8" marL="4114800">
              <a:lnSpc>
                <a:spcPct val="115000"/>
              </a:lnSpc>
              <a:spcBef>
                <a:spcPts val="1600"/>
              </a:spcBef>
              <a:spcAft>
                <a:spcPts val="1600"/>
              </a:spcAft>
              <a:buSzPts val="1200"/>
              <a:buChar char="■"/>
              <a:defRPr sz="1200"/>
            </a:lvl9pPr>
          </a:lstStyle>
          <a:p>
            <a:endParaRPr/>
          </a:p>
        </p:txBody>
      </p:sp>
      <p:sp>
        <p:nvSpPr>
          <p:cNvPr id="31" name="Google Shape;31;p8"/>
          <p:cNvSpPr txBox="1">
            <a:spLocks noGrp="1"/>
          </p:cNvSpPr>
          <p:nvPr>
            <p:ph idx="2" type="body"/>
          </p:nvPr>
        </p:nvSpPr>
        <p:spPr>
          <a:xfrm>
            <a:off x="4832400" y="1297075"/>
            <a:ext cx="3999900" cy="3164400"/>
          </a:xfrm>
          <a:prstGeom prst="rect">
            <a:avLst/>
          </a:prstGeom>
          <a:solidFill>
            <a:srgbClr val="FFFFFF"/>
          </a:solidFill>
          <a:ln>
            <a:noFill/>
          </a:ln>
        </p:spPr>
        <p:txBody>
          <a:bodyPr anchor="t" anchorCtr="0" bIns="91425" lIns="91425" rIns="91425" spcFirstLastPara="1" tIns="91425" wrap="square">
            <a:noAutofit/>
          </a:bodyPr>
          <a:lstStyle>
            <a:lvl1pPr algn="l" indent="-317500" lvl="0" marL="457200">
              <a:lnSpc>
                <a:spcPct val="115000"/>
              </a:lnSpc>
              <a:spcBef>
                <a:spcPts val="0"/>
              </a:spcBef>
              <a:spcAft>
                <a:spcPts val="0"/>
              </a:spcAft>
              <a:buSzPts val="1400"/>
              <a:buChar char="●"/>
              <a:defRPr sz="1400"/>
            </a:lvl1pPr>
            <a:lvl2pPr algn="l" indent="-304800" lvl="1" marL="914400">
              <a:lnSpc>
                <a:spcPct val="115000"/>
              </a:lnSpc>
              <a:spcBef>
                <a:spcPts val="1600"/>
              </a:spcBef>
              <a:spcAft>
                <a:spcPts val="0"/>
              </a:spcAft>
              <a:buSzPts val="1200"/>
              <a:buChar char="○"/>
              <a:defRPr sz="1200"/>
            </a:lvl2pPr>
            <a:lvl3pPr algn="l" indent="-304800" lvl="2" marL="1371600">
              <a:lnSpc>
                <a:spcPct val="115000"/>
              </a:lnSpc>
              <a:spcBef>
                <a:spcPts val="1600"/>
              </a:spcBef>
              <a:spcAft>
                <a:spcPts val="0"/>
              </a:spcAft>
              <a:buSzPts val="1200"/>
              <a:buChar char="■"/>
              <a:defRPr sz="1200"/>
            </a:lvl3pPr>
            <a:lvl4pPr algn="l" indent="-304800" lvl="3" marL="1828800">
              <a:lnSpc>
                <a:spcPct val="115000"/>
              </a:lnSpc>
              <a:spcBef>
                <a:spcPts val="1600"/>
              </a:spcBef>
              <a:spcAft>
                <a:spcPts val="0"/>
              </a:spcAft>
              <a:buSzPts val="1200"/>
              <a:buChar char="●"/>
              <a:defRPr sz="1200"/>
            </a:lvl4pPr>
            <a:lvl5pPr algn="l" indent="-304800" lvl="4" marL="2286000">
              <a:lnSpc>
                <a:spcPct val="115000"/>
              </a:lnSpc>
              <a:spcBef>
                <a:spcPts val="1600"/>
              </a:spcBef>
              <a:spcAft>
                <a:spcPts val="0"/>
              </a:spcAft>
              <a:buSzPts val="1200"/>
              <a:buChar char="○"/>
              <a:defRPr sz="1200"/>
            </a:lvl5pPr>
            <a:lvl6pPr algn="l" indent="-304800" lvl="5" marL="2743200">
              <a:lnSpc>
                <a:spcPct val="115000"/>
              </a:lnSpc>
              <a:spcBef>
                <a:spcPts val="1600"/>
              </a:spcBef>
              <a:spcAft>
                <a:spcPts val="0"/>
              </a:spcAft>
              <a:buSzPts val="1200"/>
              <a:buChar char="■"/>
              <a:defRPr sz="1200"/>
            </a:lvl6pPr>
            <a:lvl7pPr algn="l" indent="-304800" lvl="6" marL="3200400">
              <a:lnSpc>
                <a:spcPct val="115000"/>
              </a:lnSpc>
              <a:spcBef>
                <a:spcPts val="1600"/>
              </a:spcBef>
              <a:spcAft>
                <a:spcPts val="0"/>
              </a:spcAft>
              <a:buSzPts val="1200"/>
              <a:buChar char="●"/>
              <a:defRPr sz="1200"/>
            </a:lvl7pPr>
            <a:lvl8pPr algn="l" indent="-304800" lvl="7" marL="3657600">
              <a:lnSpc>
                <a:spcPct val="115000"/>
              </a:lnSpc>
              <a:spcBef>
                <a:spcPts val="1600"/>
              </a:spcBef>
              <a:spcAft>
                <a:spcPts val="0"/>
              </a:spcAft>
              <a:buSzPts val="1200"/>
              <a:buChar char="○"/>
              <a:defRPr sz="1200"/>
            </a:lvl8pPr>
            <a:lvl9pPr algn="l" indent="-304800" lvl="8" marL="4114800">
              <a:lnSpc>
                <a:spcPct val="115000"/>
              </a:lnSpc>
              <a:spcBef>
                <a:spcPts val="1600"/>
              </a:spcBef>
              <a:spcAft>
                <a:spcPts val="1600"/>
              </a:spcAft>
              <a:buSzPts val="1200"/>
              <a:buChar char="■"/>
              <a:defRPr sz="1200"/>
            </a:lvl9pPr>
          </a:lstStyle>
          <a:p>
            <a:endParaRPr/>
          </a:p>
        </p:txBody>
      </p:sp>
      <p:pic>
        <p:nvPicPr>
          <p:cNvPr id="32" name="Google Shape;32;p8"/>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33" name="Google Shape;33;p8"/>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4" name="Google Shape;34;p8"/>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matchingName="Title only" type="titleOnly">
  <p:cSld name="TITLE_ONLY">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311700" y="336750"/>
            <a:ext cx="6802800" cy="572700"/>
          </a:xfrm>
          <a:prstGeom prst="rect">
            <a:avLst/>
          </a:prstGeom>
          <a:noFill/>
          <a:ln>
            <a:noFill/>
          </a:ln>
        </p:spPr>
        <p:txBody>
          <a:bodyPr anchor="t" anchorCtr="0" bIns="91425" lIns="91425" rIns="91425" spcFirstLastPara="1" tIns="91425" wrap="square">
            <a:noAutofit/>
          </a:bodyPr>
          <a:lstStyle>
            <a:lvl1pPr algn="l" lvl="0">
              <a:lnSpc>
                <a:spcPct val="100000"/>
              </a:lnSpc>
              <a:spcBef>
                <a:spcPts val="0"/>
              </a:spcBef>
              <a:spcAft>
                <a:spcPts val="0"/>
              </a:spcAft>
              <a:buSzPts val="2800"/>
              <a:buNone/>
              <a:defRPr/>
            </a:lvl1pPr>
            <a:lvl2pPr algn="l" lvl="1">
              <a:lnSpc>
                <a:spcPct val="100000"/>
              </a:lnSpc>
              <a:spcBef>
                <a:spcPts val="0"/>
              </a:spcBef>
              <a:spcAft>
                <a:spcPts val="0"/>
              </a:spcAft>
              <a:buSzPts val="2800"/>
              <a:buNone/>
              <a:defRPr/>
            </a:lvl2pPr>
            <a:lvl3pPr algn="l" lvl="2">
              <a:lnSpc>
                <a:spcPct val="100000"/>
              </a:lnSpc>
              <a:spcBef>
                <a:spcPts val="0"/>
              </a:spcBef>
              <a:spcAft>
                <a:spcPts val="0"/>
              </a:spcAft>
              <a:buSzPts val="2800"/>
              <a:buNone/>
              <a:defRPr/>
            </a:lvl3pPr>
            <a:lvl4pPr algn="l" lvl="3">
              <a:lnSpc>
                <a:spcPct val="100000"/>
              </a:lnSpc>
              <a:spcBef>
                <a:spcPts val="0"/>
              </a:spcBef>
              <a:spcAft>
                <a:spcPts val="0"/>
              </a:spcAft>
              <a:buSzPts val="2800"/>
              <a:buNone/>
              <a:defRPr/>
            </a:lvl4pPr>
            <a:lvl5pPr algn="l" lvl="4">
              <a:lnSpc>
                <a:spcPct val="100000"/>
              </a:lnSpc>
              <a:spcBef>
                <a:spcPts val="0"/>
              </a:spcBef>
              <a:spcAft>
                <a:spcPts val="0"/>
              </a:spcAft>
              <a:buSzPts val="2800"/>
              <a:buNone/>
              <a:defRPr/>
            </a:lvl5pPr>
            <a:lvl6pPr algn="l" lvl="5">
              <a:lnSpc>
                <a:spcPct val="100000"/>
              </a:lnSpc>
              <a:spcBef>
                <a:spcPts val="0"/>
              </a:spcBef>
              <a:spcAft>
                <a:spcPts val="0"/>
              </a:spcAft>
              <a:buSzPts val="2800"/>
              <a:buNone/>
              <a:defRPr/>
            </a:lvl6pPr>
            <a:lvl7pPr algn="l" lvl="6">
              <a:lnSpc>
                <a:spcPct val="100000"/>
              </a:lnSpc>
              <a:spcBef>
                <a:spcPts val="0"/>
              </a:spcBef>
              <a:spcAft>
                <a:spcPts val="0"/>
              </a:spcAft>
              <a:buSzPts val="2800"/>
              <a:buNone/>
              <a:defRPr/>
            </a:lvl7pPr>
            <a:lvl8pPr algn="l" lvl="7">
              <a:lnSpc>
                <a:spcPct val="100000"/>
              </a:lnSpc>
              <a:spcBef>
                <a:spcPts val="0"/>
              </a:spcBef>
              <a:spcAft>
                <a:spcPts val="0"/>
              </a:spcAft>
              <a:buSzPts val="2800"/>
              <a:buNone/>
              <a:defRPr/>
            </a:lvl8pPr>
            <a:lvl9pPr algn="l" lvl="8">
              <a:lnSpc>
                <a:spcPct val="100000"/>
              </a:lnSpc>
              <a:spcBef>
                <a:spcPts val="0"/>
              </a:spcBef>
              <a:spcAft>
                <a:spcPts val="0"/>
              </a:spcAft>
              <a:buSzPts val="2800"/>
              <a:buNone/>
              <a:defRPr/>
            </a:lvl9pPr>
          </a:lstStyle>
          <a:p>
            <a:endParaRPr/>
          </a:p>
        </p:txBody>
      </p:sp>
      <p:pic>
        <p:nvPicPr>
          <p:cNvPr id="37" name="Google Shape;37;p9"/>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38" name="Google Shape;38;p9"/>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39" name="Google Shape;39;p9"/>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matchingName="One column text">
  <p:cSld name="ONE_COLUMN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311700" y="539675"/>
            <a:ext cx="6007200" cy="755700"/>
          </a:xfrm>
          <a:prstGeom prst="rect">
            <a:avLst/>
          </a:prstGeom>
          <a:noFill/>
          <a:ln>
            <a:noFill/>
          </a:ln>
        </p:spPr>
        <p:txBody>
          <a:bodyPr anchor="b" anchorCtr="0" bIns="91425" lIns="91425" rIns="91425" spcFirstLastPara="1" tIns="91425" wrap="square">
            <a:noAutofit/>
          </a:bodyPr>
          <a:lstStyle>
            <a:lvl1pPr algn="l" lvl="0">
              <a:lnSpc>
                <a:spcPct val="100000"/>
              </a:lnSpc>
              <a:spcBef>
                <a:spcPts val="0"/>
              </a:spcBef>
              <a:spcAft>
                <a:spcPts val="0"/>
              </a:spcAft>
              <a:buSzPts val="2400"/>
              <a:buNone/>
              <a:defRPr sz="2400"/>
            </a:lvl1pPr>
            <a:lvl2pPr algn="l" lvl="1">
              <a:lnSpc>
                <a:spcPct val="100000"/>
              </a:lnSpc>
              <a:spcBef>
                <a:spcPts val="0"/>
              </a:spcBef>
              <a:spcAft>
                <a:spcPts val="0"/>
              </a:spcAft>
              <a:buSzPts val="2400"/>
              <a:buNone/>
              <a:defRPr sz="2400"/>
            </a:lvl2pPr>
            <a:lvl3pPr algn="l" lvl="2">
              <a:lnSpc>
                <a:spcPct val="100000"/>
              </a:lnSpc>
              <a:spcBef>
                <a:spcPts val="0"/>
              </a:spcBef>
              <a:spcAft>
                <a:spcPts val="0"/>
              </a:spcAft>
              <a:buSzPts val="2400"/>
              <a:buNone/>
              <a:defRPr sz="2400"/>
            </a:lvl3pPr>
            <a:lvl4pPr algn="l" lvl="3">
              <a:lnSpc>
                <a:spcPct val="100000"/>
              </a:lnSpc>
              <a:spcBef>
                <a:spcPts val="0"/>
              </a:spcBef>
              <a:spcAft>
                <a:spcPts val="0"/>
              </a:spcAft>
              <a:buSzPts val="2400"/>
              <a:buNone/>
              <a:defRPr sz="2400"/>
            </a:lvl4pPr>
            <a:lvl5pPr algn="l" lvl="4">
              <a:lnSpc>
                <a:spcPct val="100000"/>
              </a:lnSpc>
              <a:spcBef>
                <a:spcPts val="0"/>
              </a:spcBef>
              <a:spcAft>
                <a:spcPts val="0"/>
              </a:spcAft>
              <a:buSzPts val="2400"/>
              <a:buNone/>
              <a:defRPr sz="2400"/>
            </a:lvl5pPr>
            <a:lvl6pPr algn="l" lvl="5">
              <a:lnSpc>
                <a:spcPct val="100000"/>
              </a:lnSpc>
              <a:spcBef>
                <a:spcPts val="0"/>
              </a:spcBef>
              <a:spcAft>
                <a:spcPts val="0"/>
              </a:spcAft>
              <a:buSzPts val="2400"/>
              <a:buNone/>
              <a:defRPr sz="2400"/>
            </a:lvl6pPr>
            <a:lvl7pPr algn="l" lvl="6">
              <a:lnSpc>
                <a:spcPct val="100000"/>
              </a:lnSpc>
              <a:spcBef>
                <a:spcPts val="0"/>
              </a:spcBef>
              <a:spcAft>
                <a:spcPts val="0"/>
              </a:spcAft>
              <a:buSzPts val="2400"/>
              <a:buNone/>
              <a:defRPr sz="2400"/>
            </a:lvl7pPr>
            <a:lvl8pPr algn="l" lvl="7">
              <a:lnSpc>
                <a:spcPct val="100000"/>
              </a:lnSpc>
              <a:spcBef>
                <a:spcPts val="0"/>
              </a:spcBef>
              <a:spcAft>
                <a:spcPts val="0"/>
              </a:spcAft>
              <a:buSzPts val="2400"/>
              <a:buNone/>
              <a:defRPr sz="2400"/>
            </a:lvl8pPr>
            <a:lvl9pPr algn="l" lvl="8">
              <a:lnSpc>
                <a:spcPct val="100000"/>
              </a:lnSpc>
              <a:spcBef>
                <a:spcPts val="0"/>
              </a:spcBef>
              <a:spcAft>
                <a:spcPts val="0"/>
              </a:spcAft>
              <a:buSzPts val="2400"/>
              <a:buNone/>
              <a:defRPr sz="2400"/>
            </a:lvl9pPr>
          </a:lstStyle>
          <a:p>
            <a:endParaRPr/>
          </a:p>
        </p:txBody>
      </p:sp>
      <p:sp>
        <p:nvSpPr>
          <p:cNvPr id="42" name="Google Shape;42;p10"/>
          <p:cNvSpPr txBox="1">
            <a:spLocks noGrp="1"/>
          </p:cNvSpPr>
          <p:nvPr>
            <p:ph idx="1" type="body"/>
          </p:nvPr>
        </p:nvSpPr>
        <p:spPr>
          <a:xfrm>
            <a:off x="311700" y="1176700"/>
            <a:ext cx="2808000" cy="3224400"/>
          </a:xfrm>
          <a:prstGeom prst="rect">
            <a:avLst/>
          </a:prstGeom>
          <a:solidFill>
            <a:srgbClr val="FFFFFF"/>
          </a:solidFill>
          <a:ln>
            <a:noFill/>
          </a:ln>
        </p:spPr>
        <p:txBody>
          <a:bodyPr anchor="t" anchorCtr="0" bIns="91425" lIns="91425" rIns="91425" spcFirstLastPara="1" tIns="91425" wrap="square">
            <a:noAutofit/>
          </a:bodyPr>
          <a:lstStyle>
            <a:lvl1pPr algn="l" indent="-304800" lvl="0" marL="457200">
              <a:lnSpc>
                <a:spcPct val="115000"/>
              </a:lnSpc>
              <a:spcBef>
                <a:spcPts val="0"/>
              </a:spcBef>
              <a:spcAft>
                <a:spcPts val="0"/>
              </a:spcAft>
              <a:buSzPts val="1200"/>
              <a:buChar char="●"/>
              <a:defRPr sz="1200"/>
            </a:lvl1pPr>
            <a:lvl2pPr algn="l" indent="-304800" lvl="1" marL="914400">
              <a:lnSpc>
                <a:spcPct val="115000"/>
              </a:lnSpc>
              <a:spcBef>
                <a:spcPts val="1600"/>
              </a:spcBef>
              <a:spcAft>
                <a:spcPts val="0"/>
              </a:spcAft>
              <a:buSzPts val="1200"/>
              <a:buChar char="○"/>
              <a:defRPr sz="1200"/>
            </a:lvl2pPr>
            <a:lvl3pPr algn="l" indent="-304800" lvl="2" marL="1371600">
              <a:lnSpc>
                <a:spcPct val="115000"/>
              </a:lnSpc>
              <a:spcBef>
                <a:spcPts val="1600"/>
              </a:spcBef>
              <a:spcAft>
                <a:spcPts val="0"/>
              </a:spcAft>
              <a:buSzPts val="1200"/>
              <a:buChar char="■"/>
              <a:defRPr sz="1200"/>
            </a:lvl3pPr>
            <a:lvl4pPr algn="l" indent="-304800" lvl="3" marL="1828800">
              <a:lnSpc>
                <a:spcPct val="115000"/>
              </a:lnSpc>
              <a:spcBef>
                <a:spcPts val="1600"/>
              </a:spcBef>
              <a:spcAft>
                <a:spcPts val="0"/>
              </a:spcAft>
              <a:buSzPts val="1200"/>
              <a:buChar char="●"/>
              <a:defRPr sz="1200"/>
            </a:lvl4pPr>
            <a:lvl5pPr algn="l" indent="-304800" lvl="4" marL="2286000">
              <a:lnSpc>
                <a:spcPct val="115000"/>
              </a:lnSpc>
              <a:spcBef>
                <a:spcPts val="1600"/>
              </a:spcBef>
              <a:spcAft>
                <a:spcPts val="0"/>
              </a:spcAft>
              <a:buSzPts val="1200"/>
              <a:buChar char="○"/>
              <a:defRPr sz="1200"/>
            </a:lvl5pPr>
            <a:lvl6pPr algn="l" indent="-304800" lvl="5" marL="2743200">
              <a:lnSpc>
                <a:spcPct val="115000"/>
              </a:lnSpc>
              <a:spcBef>
                <a:spcPts val="1600"/>
              </a:spcBef>
              <a:spcAft>
                <a:spcPts val="0"/>
              </a:spcAft>
              <a:buSzPts val="1200"/>
              <a:buChar char="■"/>
              <a:defRPr sz="1200"/>
            </a:lvl6pPr>
            <a:lvl7pPr algn="l" indent="-304800" lvl="6" marL="3200400">
              <a:lnSpc>
                <a:spcPct val="115000"/>
              </a:lnSpc>
              <a:spcBef>
                <a:spcPts val="1600"/>
              </a:spcBef>
              <a:spcAft>
                <a:spcPts val="0"/>
              </a:spcAft>
              <a:buSzPts val="1200"/>
              <a:buChar char="●"/>
              <a:defRPr sz="1200"/>
            </a:lvl7pPr>
            <a:lvl8pPr algn="l" indent="-304800" lvl="7" marL="3657600">
              <a:lnSpc>
                <a:spcPct val="115000"/>
              </a:lnSpc>
              <a:spcBef>
                <a:spcPts val="1600"/>
              </a:spcBef>
              <a:spcAft>
                <a:spcPts val="0"/>
              </a:spcAft>
              <a:buSzPts val="1200"/>
              <a:buChar char="○"/>
              <a:defRPr sz="1200"/>
            </a:lvl8pPr>
            <a:lvl9pPr algn="l" indent="-304800" lvl="8" marL="4114800">
              <a:lnSpc>
                <a:spcPct val="115000"/>
              </a:lnSpc>
              <a:spcBef>
                <a:spcPts val="1600"/>
              </a:spcBef>
              <a:spcAft>
                <a:spcPts val="1600"/>
              </a:spcAft>
              <a:buSzPts val="1200"/>
              <a:buChar char="■"/>
              <a:defRPr sz="1200"/>
            </a:lvl9pPr>
          </a:lstStyle>
          <a:p>
            <a:endParaRPr/>
          </a:p>
        </p:txBody>
      </p:sp>
      <p:pic>
        <p:nvPicPr>
          <p:cNvPr id="43" name="Google Shape;43;p10"/>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44" name="Google Shape;44;p10"/>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45" name="Google Shape;45;p10"/>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matchingName="Main point">
  <p:cSld name="MAIN_POIN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90250" y="450150"/>
            <a:ext cx="6367800" cy="4090800"/>
          </a:xfrm>
          <a:prstGeom prst="rect">
            <a:avLst/>
          </a:prstGeom>
          <a:noFill/>
          <a:ln>
            <a:noFill/>
          </a:ln>
        </p:spPr>
        <p:txBody>
          <a:bodyPr anchor="ctr" anchorCtr="0" bIns="91425" lIns="91425" rIns="91425" spcFirstLastPara="1" tIns="91425" wrap="square">
            <a:noAutofit/>
          </a:bodyPr>
          <a:lstStyle>
            <a:lvl1pPr algn="l" lvl="0">
              <a:lnSpc>
                <a:spcPct val="100000"/>
              </a:lnSpc>
              <a:spcBef>
                <a:spcPts val="0"/>
              </a:spcBef>
              <a:spcAft>
                <a:spcPts val="0"/>
              </a:spcAft>
              <a:buSzPts val="4800"/>
              <a:buNone/>
              <a:defRPr sz="4800"/>
            </a:lvl1pPr>
            <a:lvl2pPr algn="l" lvl="1">
              <a:lnSpc>
                <a:spcPct val="100000"/>
              </a:lnSpc>
              <a:spcBef>
                <a:spcPts val="0"/>
              </a:spcBef>
              <a:spcAft>
                <a:spcPts val="0"/>
              </a:spcAft>
              <a:buSzPts val="4800"/>
              <a:buNone/>
              <a:defRPr sz="4800"/>
            </a:lvl2pPr>
            <a:lvl3pPr algn="l" lvl="2">
              <a:lnSpc>
                <a:spcPct val="100000"/>
              </a:lnSpc>
              <a:spcBef>
                <a:spcPts val="0"/>
              </a:spcBef>
              <a:spcAft>
                <a:spcPts val="0"/>
              </a:spcAft>
              <a:buSzPts val="4800"/>
              <a:buNone/>
              <a:defRPr sz="4800"/>
            </a:lvl3pPr>
            <a:lvl4pPr algn="l" lvl="3">
              <a:lnSpc>
                <a:spcPct val="100000"/>
              </a:lnSpc>
              <a:spcBef>
                <a:spcPts val="0"/>
              </a:spcBef>
              <a:spcAft>
                <a:spcPts val="0"/>
              </a:spcAft>
              <a:buSzPts val="4800"/>
              <a:buNone/>
              <a:defRPr sz="4800"/>
            </a:lvl4pPr>
            <a:lvl5pPr algn="l" lvl="4">
              <a:lnSpc>
                <a:spcPct val="100000"/>
              </a:lnSpc>
              <a:spcBef>
                <a:spcPts val="0"/>
              </a:spcBef>
              <a:spcAft>
                <a:spcPts val="0"/>
              </a:spcAft>
              <a:buSzPts val="4800"/>
              <a:buNone/>
              <a:defRPr sz="4800"/>
            </a:lvl5pPr>
            <a:lvl6pPr algn="l" lvl="5">
              <a:lnSpc>
                <a:spcPct val="100000"/>
              </a:lnSpc>
              <a:spcBef>
                <a:spcPts val="0"/>
              </a:spcBef>
              <a:spcAft>
                <a:spcPts val="0"/>
              </a:spcAft>
              <a:buSzPts val="4800"/>
              <a:buNone/>
              <a:defRPr sz="4800"/>
            </a:lvl6pPr>
            <a:lvl7pPr algn="l" lvl="6">
              <a:lnSpc>
                <a:spcPct val="100000"/>
              </a:lnSpc>
              <a:spcBef>
                <a:spcPts val="0"/>
              </a:spcBef>
              <a:spcAft>
                <a:spcPts val="0"/>
              </a:spcAft>
              <a:buSzPts val="4800"/>
              <a:buNone/>
              <a:defRPr sz="4800"/>
            </a:lvl7pPr>
            <a:lvl8pPr algn="l" lvl="7">
              <a:lnSpc>
                <a:spcPct val="100000"/>
              </a:lnSpc>
              <a:spcBef>
                <a:spcPts val="0"/>
              </a:spcBef>
              <a:spcAft>
                <a:spcPts val="0"/>
              </a:spcAft>
              <a:buSzPts val="4800"/>
              <a:buNone/>
              <a:defRPr sz="4800"/>
            </a:lvl8pPr>
            <a:lvl9pPr algn="l" lvl="8">
              <a:lnSpc>
                <a:spcPct val="100000"/>
              </a:lnSpc>
              <a:spcBef>
                <a:spcPts val="0"/>
              </a:spcBef>
              <a:spcAft>
                <a:spcPts val="0"/>
              </a:spcAft>
              <a:buSzPts val="4800"/>
              <a:buNone/>
              <a:defRPr sz="4800"/>
            </a:lvl9pPr>
          </a:lstStyle>
          <a:p>
            <a:endParaRPr/>
          </a:p>
        </p:txBody>
      </p:sp>
      <p:pic>
        <p:nvPicPr>
          <p:cNvPr id="48" name="Google Shape;48;p11"/>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49" name="Google Shape;49;p11"/>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0" name="Google Shape;50;p11"/>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2"/>
          <p:cNvSpPr/>
          <p:nvPr/>
        </p:nvSpPr>
        <p:spPr>
          <a:xfrm>
            <a:off x="4572000" y="-125"/>
            <a:ext cx="4572000" cy="5143500"/>
          </a:xfrm>
          <a:prstGeom prst="rect">
            <a:avLst/>
          </a:prstGeom>
          <a:solidFill>
            <a:schemeClr val="lt2"/>
          </a:solidFill>
          <a:ln>
            <a:noFill/>
          </a:ln>
        </p:spPr>
        <p:txBody>
          <a:bodyPr anchor="ctr" anchorCtr="0" bIns="91425" lIns="91425" rIns="91425" spcFirstLastPara="1" tIns="91425"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rial"/>
              <a:ea typeface="Arial"/>
              <a:cs typeface="Arial"/>
              <a:sym typeface="Arial"/>
            </a:endParaRPr>
          </a:p>
        </p:txBody>
      </p:sp>
      <p:sp>
        <p:nvSpPr>
          <p:cNvPr id="53" name="Google Shape;53;p12"/>
          <p:cNvSpPr txBox="1">
            <a:spLocks noGrp="1"/>
          </p:cNvSpPr>
          <p:nvPr>
            <p:ph type="title"/>
          </p:nvPr>
        </p:nvSpPr>
        <p:spPr>
          <a:xfrm>
            <a:off x="265500" y="1233175"/>
            <a:ext cx="4045200" cy="1482300"/>
          </a:xfrm>
          <a:prstGeom prst="rect">
            <a:avLst/>
          </a:prstGeom>
          <a:noFill/>
          <a:ln>
            <a:noFill/>
          </a:ln>
        </p:spPr>
        <p:txBody>
          <a:bodyPr anchor="b" anchorCtr="0" bIns="91425" lIns="91425" rIns="91425" spcFirstLastPara="1" tIns="91425" wrap="square">
            <a:noAutofit/>
          </a:bodyPr>
          <a:lstStyle>
            <a:lvl1pPr algn="ctr" lvl="0">
              <a:lnSpc>
                <a:spcPct val="100000"/>
              </a:lnSpc>
              <a:spcBef>
                <a:spcPts val="0"/>
              </a:spcBef>
              <a:spcAft>
                <a:spcPts val="0"/>
              </a:spcAft>
              <a:buSzPts val="4200"/>
              <a:buNone/>
              <a:defRPr sz="4200"/>
            </a:lvl1pPr>
            <a:lvl2pPr algn="ctr" lvl="1">
              <a:lnSpc>
                <a:spcPct val="100000"/>
              </a:lnSpc>
              <a:spcBef>
                <a:spcPts val="0"/>
              </a:spcBef>
              <a:spcAft>
                <a:spcPts val="0"/>
              </a:spcAft>
              <a:buSzPts val="4200"/>
              <a:buNone/>
              <a:defRPr sz="4200"/>
            </a:lvl2pPr>
            <a:lvl3pPr algn="ctr" lvl="2">
              <a:lnSpc>
                <a:spcPct val="100000"/>
              </a:lnSpc>
              <a:spcBef>
                <a:spcPts val="0"/>
              </a:spcBef>
              <a:spcAft>
                <a:spcPts val="0"/>
              </a:spcAft>
              <a:buSzPts val="4200"/>
              <a:buNone/>
              <a:defRPr sz="4200"/>
            </a:lvl3pPr>
            <a:lvl4pPr algn="ctr" lvl="3">
              <a:lnSpc>
                <a:spcPct val="100000"/>
              </a:lnSpc>
              <a:spcBef>
                <a:spcPts val="0"/>
              </a:spcBef>
              <a:spcAft>
                <a:spcPts val="0"/>
              </a:spcAft>
              <a:buSzPts val="4200"/>
              <a:buNone/>
              <a:defRPr sz="4200"/>
            </a:lvl4pPr>
            <a:lvl5pPr algn="ctr" lvl="4">
              <a:lnSpc>
                <a:spcPct val="100000"/>
              </a:lnSpc>
              <a:spcBef>
                <a:spcPts val="0"/>
              </a:spcBef>
              <a:spcAft>
                <a:spcPts val="0"/>
              </a:spcAft>
              <a:buSzPts val="4200"/>
              <a:buNone/>
              <a:defRPr sz="4200"/>
            </a:lvl5pPr>
            <a:lvl6pPr algn="ctr" lvl="5">
              <a:lnSpc>
                <a:spcPct val="100000"/>
              </a:lnSpc>
              <a:spcBef>
                <a:spcPts val="0"/>
              </a:spcBef>
              <a:spcAft>
                <a:spcPts val="0"/>
              </a:spcAft>
              <a:buSzPts val="4200"/>
              <a:buNone/>
              <a:defRPr sz="4200"/>
            </a:lvl6pPr>
            <a:lvl7pPr algn="ctr" lvl="6">
              <a:lnSpc>
                <a:spcPct val="100000"/>
              </a:lnSpc>
              <a:spcBef>
                <a:spcPts val="0"/>
              </a:spcBef>
              <a:spcAft>
                <a:spcPts val="0"/>
              </a:spcAft>
              <a:buSzPts val="4200"/>
              <a:buNone/>
              <a:defRPr sz="4200"/>
            </a:lvl7pPr>
            <a:lvl8pPr algn="ctr" lvl="7">
              <a:lnSpc>
                <a:spcPct val="100000"/>
              </a:lnSpc>
              <a:spcBef>
                <a:spcPts val="0"/>
              </a:spcBef>
              <a:spcAft>
                <a:spcPts val="0"/>
              </a:spcAft>
              <a:buSzPts val="4200"/>
              <a:buNone/>
              <a:defRPr sz="4200"/>
            </a:lvl8pPr>
            <a:lvl9pPr algn="ctr" lvl="8">
              <a:lnSpc>
                <a:spcPct val="100000"/>
              </a:lnSpc>
              <a:spcBef>
                <a:spcPts val="0"/>
              </a:spcBef>
              <a:spcAft>
                <a:spcPts val="0"/>
              </a:spcAft>
              <a:buSzPts val="4200"/>
              <a:buNone/>
              <a:defRPr sz="4200"/>
            </a:lvl9pPr>
          </a:lstStyle>
          <a:p>
            <a:endParaRPr/>
          </a:p>
        </p:txBody>
      </p:sp>
      <p:sp>
        <p:nvSpPr>
          <p:cNvPr id="54" name="Google Shape;54;p12"/>
          <p:cNvSpPr txBox="1">
            <a:spLocks noGrp="1"/>
          </p:cNvSpPr>
          <p:nvPr>
            <p:ph idx="1" type="subTitle"/>
          </p:nvPr>
        </p:nvSpPr>
        <p:spPr>
          <a:xfrm>
            <a:off x="265500" y="2803075"/>
            <a:ext cx="4045200" cy="1235100"/>
          </a:xfrm>
          <a:prstGeom prst="rect">
            <a:avLst/>
          </a:prstGeom>
          <a:solidFill>
            <a:srgbClr val="FFFFFF"/>
          </a:solidFill>
          <a:ln>
            <a:noFill/>
          </a:ln>
        </p:spPr>
        <p:txBody>
          <a:bodyPr anchor="t" anchorCtr="0" bIns="91425" lIns="91425" rIns="91425" spcFirstLastPara="1" tIns="91425" wrap="square">
            <a:no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a:endParaRPr/>
          </a:p>
        </p:txBody>
      </p:sp>
      <p:sp>
        <p:nvSpPr>
          <p:cNvPr id="55" name="Google Shape;55;p12"/>
          <p:cNvSpPr txBox="1">
            <a:spLocks noGrp="1"/>
          </p:cNvSpPr>
          <p:nvPr>
            <p:ph idx="2" type="body"/>
          </p:nvPr>
        </p:nvSpPr>
        <p:spPr>
          <a:xfrm>
            <a:off x="4939500" y="724075"/>
            <a:ext cx="3837000" cy="3695100"/>
          </a:xfrm>
          <a:prstGeom prst="rect">
            <a:avLst/>
          </a:prstGeom>
          <a:solidFill>
            <a:srgbClr val="FFFFFF"/>
          </a:solidFill>
          <a:ln>
            <a:noFill/>
          </a:ln>
        </p:spPr>
        <p:txBody>
          <a:bodyPr anchor="ctr" anchorCtr="0" bIns="91425" lIns="91425" rIns="91425" spcFirstLastPara="1" tIns="91425" wrap="square">
            <a:noAutofit/>
          </a:bodyPr>
          <a:lstStyle>
            <a:lvl1pPr algn="l" indent="-342900" lvl="0" marL="457200">
              <a:lnSpc>
                <a:spcPct val="115000"/>
              </a:lnSpc>
              <a:spcBef>
                <a:spcPts val="0"/>
              </a:spcBef>
              <a:spcAft>
                <a:spcPts val="0"/>
              </a:spcAft>
              <a:buSzPts val="1800"/>
              <a:buChar char="●"/>
              <a:defRPr/>
            </a:lvl1pPr>
            <a:lvl2pPr algn="l" indent="-317500" lvl="1" marL="914400">
              <a:lnSpc>
                <a:spcPct val="115000"/>
              </a:lnSpc>
              <a:spcBef>
                <a:spcPts val="1600"/>
              </a:spcBef>
              <a:spcAft>
                <a:spcPts val="0"/>
              </a:spcAft>
              <a:buSzPts val="1400"/>
              <a:buChar char="○"/>
              <a:defRPr/>
            </a:lvl2pPr>
            <a:lvl3pPr algn="l" indent="-317500" lvl="2" marL="1371600">
              <a:lnSpc>
                <a:spcPct val="115000"/>
              </a:lnSpc>
              <a:spcBef>
                <a:spcPts val="1600"/>
              </a:spcBef>
              <a:spcAft>
                <a:spcPts val="0"/>
              </a:spcAft>
              <a:buSzPts val="1400"/>
              <a:buChar char="■"/>
              <a:defRPr/>
            </a:lvl3pPr>
            <a:lvl4pPr algn="l" indent="-317500" lvl="3" marL="1828800">
              <a:lnSpc>
                <a:spcPct val="115000"/>
              </a:lnSpc>
              <a:spcBef>
                <a:spcPts val="1600"/>
              </a:spcBef>
              <a:spcAft>
                <a:spcPts val="0"/>
              </a:spcAft>
              <a:buSzPts val="1400"/>
              <a:buChar char="●"/>
              <a:defRPr/>
            </a:lvl4pPr>
            <a:lvl5pPr algn="l" indent="-317500" lvl="4" marL="2286000">
              <a:lnSpc>
                <a:spcPct val="115000"/>
              </a:lnSpc>
              <a:spcBef>
                <a:spcPts val="1600"/>
              </a:spcBef>
              <a:spcAft>
                <a:spcPts val="0"/>
              </a:spcAft>
              <a:buSzPts val="1400"/>
              <a:buChar char="○"/>
              <a:defRPr/>
            </a:lvl5pPr>
            <a:lvl6pPr algn="l" indent="-317500" lvl="5" marL="2743200">
              <a:lnSpc>
                <a:spcPct val="115000"/>
              </a:lnSpc>
              <a:spcBef>
                <a:spcPts val="1600"/>
              </a:spcBef>
              <a:spcAft>
                <a:spcPts val="0"/>
              </a:spcAft>
              <a:buSzPts val="1400"/>
              <a:buChar char="■"/>
              <a:defRPr/>
            </a:lvl6pPr>
            <a:lvl7pPr algn="l" indent="-317500" lvl="6" marL="3200400">
              <a:lnSpc>
                <a:spcPct val="115000"/>
              </a:lnSpc>
              <a:spcBef>
                <a:spcPts val="1600"/>
              </a:spcBef>
              <a:spcAft>
                <a:spcPts val="0"/>
              </a:spcAft>
              <a:buSzPts val="1400"/>
              <a:buChar char="●"/>
              <a:defRPr/>
            </a:lvl7pPr>
            <a:lvl8pPr algn="l" indent="-317500" lvl="7" marL="3657600">
              <a:lnSpc>
                <a:spcPct val="115000"/>
              </a:lnSpc>
              <a:spcBef>
                <a:spcPts val="1600"/>
              </a:spcBef>
              <a:spcAft>
                <a:spcPts val="0"/>
              </a:spcAft>
              <a:buSzPts val="1400"/>
              <a:buChar char="○"/>
              <a:defRPr/>
            </a:lvl8pPr>
            <a:lvl9pPr algn="l" indent="-317500" lvl="8" marL="4114800">
              <a:lnSpc>
                <a:spcPct val="115000"/>
              </a:lnSpc>
              <a:spcBef>
                <a:spcPts val="1600"/>
              </a:spcBef>
              <a:spcAft>
                <a:spcPts val="1600"/>
              </a:spcAft>
              <a:buSzPts val="1400"/>
              <a:buChar char="■"/>
              <a:defRPr/>
            </a:lvl9pPr>
          </a:lstStyle>
          <a:p>
            <a:endParaRPr/>
          </a:p>
        </p:txBody>
      </p:sp>
      <p:pic>
        <p:nvPicPr>
          <p:cNvPr id="56" name="Google Shape;56;p12"/>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57" name="Google Shape;57;p12"/>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58" name="Google Shape;58;p12"/>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matchingName="Caption">
  <p:cSld name="CAPTION_ONLY">
    <p:spTree>
      <p:nvGrpSpPr>
        <p:cNvPr id="1" name="Shape 59"/>
        <p:cNvGrpSpPr/>
        <p:nvPr/>
      </p:nvGrpSpPr>
      <p:grpSpPr>
        <a:xfrm>
          <a:off x="0" y="0"/>
          <a:ext cx="0" cy="0"/>
          <a:chOff x="0" y="0"/>
          <a:chExt cx="0" cy="0"/>
        </a:xfrm>
      </p:grpSpPr>
      <p:sp>
        <p:nvSpPr>
          <p:cNvPr id="60" name="Google Shape;60;p13"/>
          <p:cNvSpPr txBox="1">
            <a:spLocks noGrp="1"/>
          </p:cNvSpPr>
          <p:nvPr>
            <p:ph idx="1" type="body"/>
          </p:nvPr>
        </p:nvSpPr>
        <p:spPr>
          <a:xfrm>
            <a:off x="2766125" y="3922225"/>
            <a:ext cx="5998800" cy="605100"/>
          </a:xfrm>
          <a:prstGeom prst="rect">
            <a:avLst/>
          </a:prstGeom>
          <a:solidFill>
            <a:srgbClr val="FFFFFF"/>
          </a:solidFill>
          <a:ln>
            <a:noFill/>
          </a:ln>
        </p:spPr>
        <p:txBody>
          <a:bodyPr anchor="ctr" anchorCtr="0" bIns="91425" lIns="91425" rIns="91425" spcFirstLastPara="1" tIns="91425" wrap="square">
            <a:noAutofit/>
          </a:bodyPr>
          <a:lstStyle>
            <a:lvl1pPr algn="l" indent="-228600" lvl="0" marL="457200">
              <a:lnSpc>
                <a:spcPct val="100000"/>
              </a:lnSpc>
              <a:spcBef>
                <a:spcPts val="0"/>
              </a:spcBef>
              <a:spcAft>
                <a:spcPts val="0"/>
              </a:spcAft>
              <a:buSzPts val="1800"/>
              <a:buNone/>
              <a:defRPr/>
            </a:lvl1pPr>
          </a:lstStyle>
          <a:p>
            <a:endParaRPr/>
          </a:p>
        </p:txBody>
      </p:sp>
      <p:pic>
        <p:nvPicPr>
          <p:cNvPr id="61" name="Google Shape;61;p13"/>
          <p:cNvPicPr preferRelativeResize="0"/>
          <p:nvPr/>
        </p:nvPicPr>
        <p:blipFill rotWithShape="1">
          <a:blip r:embed="rId2">
            <a:alphaModFix/>
          </a:blip>
          <a:srcRect b="-49"/>
          <a:stretch/>
        </p:blipFill>
        <p:spPr>
          <a:xfrm>
            <a:off x="6929706" y="0"/>
            <a:ext cx="2214295" cy="830125"/>
          </a:xfrm>
          <a:prstGeom prst="rect">
            <a:avLst/>
          </a:prstGeom>
          <a:noFill/>
          <a:ln>
            <a:noFill/>
          </a:ln>
        </p:spPr>
      </p:pic>
      <p:pic>
        <p:nvPicPr>
          <p:cNvPr id="62" name="Google Shape;62;p13"/>
          <p:cNvPicPr preferRelativeResize="0"/>
          <p:nvPr/>
        </p:nvPicPr>
        <p:blipFill rotWithShape="1">
          <a:blip r:embed="rId3">
            <a:alphaModFix/>
          </a:blip>
          <a:srcRect/>
          <a:stretch/>
        </p:blipFill>
        <p:spPr>
          <a:xfrm>
            <a:off x="168425" y="4527313"/>
            <a:ext cx="2175863" cy="472925"/>
          </a:xfrm>
          <a:prstGeom prst="rect">
            <a:avLst/>
          </a:prstGeom>
          <a:noFill/>
          <a:ln>
            <a:noFill/>
          </a:ln>
        </p:spPr>
      </p:pic>
      <p:sp>
        <p:nvSpPr>
          <p:cNvPr id="63" name="Google Shape;63;p13"/>
          <p:cNvSpPr txBox="1">
            <a:spLocks noGrp="1"/>
          </p:cNvSpPr>
          <p:nvPr>
            <p:ph idx="12" type="sldNum"/>
          </p:nvPr>
        </p:nvSpPr>
        <p:spPr>
          <a:xfrm>
            <a:off x="8283733" y="4640967"/>
            <a:ext cx="548700" cy="393600"/>
          </a:xfrm>
          <a:prstGeom prst="rect">
            <a:avLst/>
          </a:prstGeom>
          <a:noFill/>
          <a:ln>
            <a:noFill/>
          </a:ln>
        </p:spPr>
        <p:txBody>
          <a:bodyPr anchor="ctr" anchorCtr="0" bIns="91425" lIns="91425" rIns="91425" spcFirstLastPara="1" tIns="91425" wrap="square">
            <a:noAutofit/>
          </a:bodyPr>
          <a:lstStyle>
            <a:lvl1pPr algn="r" indent="0" lvl="0"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1pPr>
            <a:lvl2pPr algn="r" indent="0" lvl="1"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2pPr>
            <a:lvl3pPr algn="r" indent="0" lvl="2"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3pPr>
            <a:lvl4pPr algn="r" indent="0" lvl="3"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4pPr>
            <a:lvl5pPr algn="r" indent="0" lvl="4"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5pPr>
            <a:lvl6pPr algn="r" indent="0" lvl="5"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6pPr>
            <a:lvl7pPr algn="r" indent="0" lvl="6"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7pPr>
            <a:lvl8pPr algn="r" indent="0" lvl="7"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8pPr>
            <a:lvl9pPr algn="r" indent="0" lvl="8" marL="0" marR="0">
              <a:lnSpc>
                <a:spcPct val="100000"/>
              </a:lnSpc>
              <a:spcBef>
                <a:spcPts val="0"/>
              </a:spcBef>
              <a:spcAft>
                <a:spcPts val="0"/>
              </a:spcAft>
              <a:buClr>
                <a:srgbClr val="000000"/>
              </a:buClr>
              <a:buSzPts val="900"/>
              <a:buFont typeface="Arial"/>
              <a:buNone/>
              <a:defRPr b="0" cap="none" i="0" strike="noStrike" sz="900" u="none">
                <a:solidFill>
                  <a:schemeClr val="dk2"/>
                </a:solidFill>
                <a:latin typeface="Lato"/>
                <a:ea typeface="Lato"/>
                <a:cs typeface="Lato"/>
                <a:sym typeface="Lato"/>
              </a:defRPr>
            </a:lvl9pPr>
          </a:lstStyle>
          <a:p>
            <a:pPr algn="r" indent="0" lvl="0" marL="0"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63F83"/>
              </a:buClr>
              <a:buSzPts val="2800"/>
              <a:buFont typeface="Lato"/>
              <a:buNone/>
              <a:defRPr sz="2800" b="0" i="0" u="none" strike="noStrike" cap="none">
                <a:solidFill>
                  <a:srgbClr val="363F83"/>
                </a:solidFill>
                <a:latin typeface="Lato"/>
                <a:ea typeface="Lato"/>
                <a:cs typeface="Lato"/>
                <a:sym typeface="Lat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arget="../media/image5.jpeg" Type="http://schemas.openxmlformats.org/officeDocument/2006/relationships/image"/><Relationship Id="rId2" Target="../notesSlides/notesSlide10.xml" Type="http://schemas.openxmlformats.org/officeDocument/2006/relationships/notesSlide"/><Relationship Id="rId1" Target="../slideLayouts/slideLayout2.xml" Type="http://schemas.openxmlformats.org/officeDocument/2006/relationships/slideLayout"/><Relationship Id="rId4" Target="../media/image6.jpeg" Type="http://schemas.openxmlformats.org/officeDocument/2006/relationships/image"/></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uk/news/technology-5625254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bbc.co.uk/news/technology-55806002" TargetMode="External"/><Relationship Id="rId4" Type="http://schemas.openxmlformats.org/officeDocument/2006/relationships/hyperlink" Target="https://www.bbc.co.uk/news/business-580654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arget="../media/image9.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0.jpeg" Type="http://schemas.openxmlformats.org/officeDocument/2006/relationships/image"/><Relationship Id="rId2" Target="../notesSlides/notesSlide14.xml" Type="http://schemas.openxmlformats.org/officeDocument/2006/relationships/notesSlid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11.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 Id="rId5" Target="../media/image13.jpeg" Type="http://schemas.openxmlformats.org/officeDocument/2006/relationships/image"/><Relationship Id="rId4" Target="../media/image12.jpeg" Type="http://schemas.openxmlformats.org/officeDocument/2006/relationships/image"/></Relationships>
</file>

<file path=ppt/slides/_rels/slide17.xml.rels><?xml version="1.0" encoding="UTF-8" standalone="yes" ?><Relationships xmlns="http://schemas.openxmlformats.org/package/2006/relationships"><Relationship Id="rId3" Target="../media/image14.jpe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15.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i.org/10.1155/2021/556761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1145/296310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xios.com/newsguard-launches-first-product-2143fc9e-470f-44b6-b8f1-6006646d26db.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ullfact.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google.org/our-approach/#fellow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a:spLocks noGrp="1"/>
          </p:cNvSpPr>
          <p:nvPr>
            <p:ph type="ctrTitle"/>
          </p:nvPr>
        </p:nvSpPr>
        <p:spPr>
          <a:xfrm>
            <a:off x="0" y="650350"/>
            <a:ext cx="5496600" cy="2920500"/>
          </a:xfrm>
          <a:prstGeom prst="rect">
            <a:avLst/>
          </a:prstGeom>
          <a:solidFill>
            <a:srgbClr val="FFFFFF"/>
          </a:solidFill>
          <a:ln>
            <a:noFill/>
          </a:ln>
        </p:spPr>
        <p:txBody>
          <a:bodyPr spcFirstLastPara="1" wrap="square" lIns="360000" tIns="91425" rIns="91425" bIns="91425" anchor="b" anchorCtr="0">
            <a:noAutofit/>
          </a:bodyPr>
          <a:lstStyle/>
          <a:p>
            <a:pPr marL="0" lvl="0" indent="0" algn="l" rtl="0">
              <a:spcBef>
                <a:spcPts val="0"/>
              </a:spcBef>
              <a:spcAft>
                <a:spcPts val="0"/>
              </a:spcAft>
              <a:buNone/>
            </a:pPr>
            <a:r>
              <a:rPr lang="de" sz="3800" dirty="0" err="1"/>
              <a:t>Developing</a:t>
            </a:r>
            <a:r>
              <a:rPr lang="de" sz="3800" dirty="0"/>
              <a:t> </a:t>
            </a:r>
            <a:r>
              <a:rPr lang="de" sz="3800" dirty="0" err="1"/>
              <a:t>the</a:t>
            </a:r>
            <a:r>
              <a:rPr lang="de" sz="3800" dirty="0"/>
              <a:t> </a:t>
            </a:r>
            <a:r>
              <a:rPr lang="de" sz="3800" dirty="0" err="1"/>
              <a:t>methodology</a:t>
            </a:r>
            <a:r>
              <a:rPr lang="de" sz="3800" dirty="0"/>
              <a:t> </a:t>
            </a:r>
            <a:r>
              <a:rPr lang="de" sz="3800" dirty="0" err="1"/>
              <a:t>to</a:t>
            </a:r>
            <a:r>
              <a:rPr lang="de" sz="3800" dirty="0"/>
              <a:t> </a:t>
            </a:r>
            <a:r>
              <a:rPr lang="de" sz="3800" dirty="0" err="1"/>
              <a:t>detect</a:t>
            </a:r>
            <a:r>
              <a:rPr lang="de" sz="3800" dirty="0"/>
              <a:t> “fake </a:t>
            </a:r>
            <a:r>
              <a:rPr lang="de" sz="3800" dirty="0" err="1"/>
              <a:t>news</a:t>
            </a:r>
            <a:r>
              <a:rPr lang="de" sz="3800" dirty="0"/>
              <a:t>” </a:t>
            </a:r>
            <a:r>
              <a:rPr lang="de" sz="3800" dirty="0" err="1"/>
              <a:t>from</a:t>
            </a:r>
            <a:r>
              <a:rPr lang="de" sz="3800" dirty="0"/>
              <a:t> </a:t>
            </a:r>
            <a:r>
              <a:rPr lang="de" sz="3800" dirty="0" err="1"/>
              <a:t>fact-checked</a:t>
            </a:r>
            <a:r>
              <a:rPr lang="de" sz="3800" dirty="0"/>
              <a:t> </a:t>
            </a:r>
            <a:r>
              <a:rPr lang="de" sz="3800" dirty="0" err="1"/>
              <a:t>articles</a:t>
            </a:r>
            <a:r>
              <a:rPr lang="de" sz="3800" dirty="0"/>
              <a:t>.</a:t>
            </a:r>
            <a:endParaRPr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eee12f6417_1_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Google</a:t>
            </a:r>
            <a:endParaRPr/>
          </a:p>
        </p:txBody>
      </p:sp>
      <p:sp>
        <p:nvSpPr>
          <p:cNvPr id="135" name="Google Shape;135;geee12f6417_1_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63F83"/>
              </a:buClr>
              <a:buSzPts val="1400"/>
              <a:buFont typeface="Arial"/>
              <a:buChar char="-"/>
            </a:pPr>
            <a:r>
              <a:rPr lang="de" sz="1400" dirty="0">
                <a:solidFill>
                  <a:srgbClr val="363F83"/>
                </a:solidFill>
                <a:highlight>
                  <a:schemeClr val="lt1"/>
                </a:highlight>
                <a:latin typeface="Arial"/>
                <a:ea typeface="Arial"/>
                <a:cs typeface="Arial"/>
                <a:sym typeface="Arial"/>
              </a:rPr>
              <a:t>Matt </a:t>
            </a:r>
            <a:r>
              <a:rPr lang="de" sz="1400" dirty="0" err="1">
                <a:solidFill>
                  <a:srgbClr val="363F83"/>
                </a:solidFill>
                <a:highlight>
                  <a:schemeClr val="lt1"/>
                </a:highlight>
                <a:latin typeface="Arial"/>
                <a:ea typeface="Arial"/>
                <a:cs typeface="Arial"/>
                <a:sym typeface="Arial"/>
              </a:rPr>
              <a:t>Brittin</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the</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president</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of</a:t>
            </a:r>
            <a:r>
              <a:rPr lang="de" sz="1400" dirty="0">
                <a:solidFill>
                  <a:srgbClr val="363F83"/>
                </a:solidFill>
                <a:highlight>
                  <a:schemeClr val="lt1"/>
                </a:highlight>
                <a:latin typeface="Arial"/>
                <a:ea typeface="Arial"/>
                <a:cs typeface="Arial"/>
                <a:sym typeface="Arial"/>
              </a:rPr>
              <a:t> Google in Europe, </a:t>
            </a:r>
            <a:r>
              <a:rPr lang="de" sz="1400" dirty="0" err="1">
                <a:solidFill>
                  <a:srgbClr val="363F83"/>
                </a:solidFill>
                <a:highlight>
                  <a:schemeClr val="lt1"/>
                </a:highlight>
                <a:latin typeface="Arial"/>
                <a:ea typeface="Arial"/>
                <a:cs typeface="Arial"/>
                <a:sym typeface="Arial"/>
              </a:rPr>
              <a:t>the</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Middle</a:t>
            </a:r>
            <a:r>
              <a:rPr lang="de" sz="1400" dirty="0">
                <a:solidFill>
                  <a:srgbClr val="363F83"/>
                </a:solidFill>
                <a:highlight>
                  <a:schemeClr val="lt1"/>
                </a:highlight>
                <a:latin typeface="Arial"/>
                <a:ea typeface="Arial"/>
                <a:cs typeface="Arial"/>
                <a:sym typeface="Arial"/>
              </a:rPr>
              <a:t> East </a:t>
            </a:r>
            <a:r>
              <a:rPr lang="de" sz="1400" dirty="0" err="1">
                <a:solidFill>
                  <a:srgbClr val="363F83"/>
                </a:solidFill>
                <a:highlight>
                  <a:schemeClr val="lt1"/>
                </a:highlight>
                <a:latin typeface="Arial"/>
                <a:ea typeface="Arial"/>
                <a:cs typeface="Arial"/>
                <a:sym typeface="Arial"/>
              </a:rPr>
              <a:t>and</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Africa</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announced</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the</a:t>
            </a:r>
            <a:r>
              <a:rPr lang="de" sz="1400" dirty="0">
                <a:solidFill>
                  <a:srgbClr val="363F83"/>
                </a:solidFill>
                <a:highlight>
                  <a:schemeClr val="lt1"/>
                </a:highlight>
                <a:latin typeface="Arial"/>
                <a:ea typeface="Arial"/>
                <a:cs typeface="Arial"/>
                <a:sym typeface="Arial"/>
              </a:rPr>
              <a:t> €25 </a:t>
            </a:r>
            <a:r>
              <a:rPr lang="de" sz="1400" dirty="0" err="1">
                <a:solidFill>
                  <a:srgbClr val="363F83"/>
                </a:solidFill>
                <a:highlight>
                  <a:schemeClr val="lt1"/>
                </a:highlight>
                <a:latin typeface="Arial"/>
                <a:ea typeface="Arial"/>
                <a:cs typeface="Arial"/>
                <a:sym typeface="Arial"/>
              </a:rPr>
              <a:t>million</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contribution</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to</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help</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launch</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the</a:t>
            </a:r>
            <a:r>
              <a:rPr lang="de" sz="1400" dirty="0">
                <a:solidFill>
                  <a:srgbClr val="363F83"/>
                </a:solidFill>
                <a:highlight>
                  <a:schemeClr val="lt1"/>
                </a:highlight>
                <a:latin typeface="Arial"/>
                <a:ea typeface="Arial"/>
                <a:cs typeface="Arial"/>
                <a:sym typeface="Arial"/>
              </a:rPr>
              <a:t> European Media </a:t>
            </a:r>
            <a:r>
              <a:rPr lang="de" sz="1400" dirty="0" err="1">
                <a:solidFill>
                  <a:srgbClr val="363F83"/>
                </a:solidFill>
                <a:highlight>
                  <a:schemeClr val="lt1"/>
                </a:highlight>
                <a:latin typeface="Arial"/>
                <a:ea typeface="Arial"/>
                <a:cs typeface="Arial"/>
                <a:sym typeface="Arial"/>
              </a:rPr>
              <a:t>and</a:t>
            </a:r>
            <a:r>
              <a:rPr lang="de" sz="1400" dirty="0">
                <a:solidFill>
                  <a:srgbClr val="363F83"/>
                </a:solidFill>
                <a:highlight>
                  <a:schemeClr val="lt1"/>
                </a:highlight>
                <a:latin typeface="Arial"/>
                <a:ea typeface="Arial"/>
                <a:cs typeface="Arial"/>
                <a:sym typeface="Arial"/>
              </a:rPr>
              <a:t> Information </a:t>
            </a:r>
            <a:r>
              <a:rPr lang="de" sz="1400" dirty="0" err="1">
                <a:solidFill>
                  <a:srgbClr val="363F83"/>
                </a:solidFill>
                <a:highlight>
                  <a:schemeClr val="lt1"/>
                </a:highlight>
                <a:latin typeface="Arial"/>
                <a:ea typeface="Arial"/>
                <a:cs typeface="Arial"/>
                <a:sym typeface="Arial"/>
              </a:rPr>
              <a:t>fund</a:t>
            </a:r>
            <a:r>
              <a:rPr lang="de" sz="1400" dirty="0">
                <a:solidFill>
                  <a:srgbClr val="363F83"/>
                </a:solidFill>
                <a:highlight>
                  <a:schemeClr val="lt1"/>
                </a:highlight>
                <a:latin typeface="Arial"/>
                <a:ea typeface="Arial"/>
                <a:cs typeface="Arial"/>
                <a:sym typeface="Arial"/>
              </a:rPr>
              <a:t> in a </a:t>
            </a:r>
            <a:r>
              <a:rPr lang="de" sz="1400" dirty="0" err="1">
                <a:solidFill>
                  <a:srgbClr val="363F83"/>
                </a:solidFill>
                <a:highlight>
                  <a:schemeClr val="lt1"/>
                </a:highlight>
                <a:latin typeface="Arial"/>
                <a:ea typeface="Arial"/>
                <a:cs typeface="Arial"/>
                <a:sym typeface="Arial"/>
              </a:rPr>
              <a:t>company</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blog</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post</a:t>
            </a:r>
            <a:r>
              <a:rPr lang="de" sz="1400" dirty="0">
                <a:solidFill>
                  <a:srgbClr val="363F83"/>
                </a:solidFill>
                <a:highlight>
                  <a:schemeClr val="lt1"/>
                </a:highlight>
                <a:latin typeface="Arial"/>
                <a:ea typeface="Arial"/>
                <a:cs typeface="Arial"/>
                <a:sym typeface="Arial"/>
              </a:rPr>
              <a:t> on </a:t>
            </a:r>
            <a:r>
              <a:rPr lang="de" sz="1400" dirty="0" err="1">
                <a:solidFill>
                  <a:srgbClr val="363F83"/>
                </a:solidFill>
                <a:highlight>
                  <a:schemeClr val="lt1"/>
                </a:highlight>
                <a:latin typeface="Arial"/>
                <a:ea typeface="Arial"/>
                <a:cs typeface="Arial"/>
                <a:sym typeface="Arial"/>
              </a:rPr>
              <a:t>Wednesday</a:t>
            </a:r>
            <a:r>
              <a:rPr lang="de" sz="1400" dirty="0">
                <a:solidFill>
                  <a:srgbClr val="363F83"/>
                </a:solidFill>
                <a:highlight>
                  <a:schemeClr val="lt1"/>
                </a:highlight>
                <a:latin typeface="Arial"/>
                <a:ea typeface="Arial"/>
                <a:cs typeface="Arial"/>
                <a:sym typeface="Arial"/>
              </a:rPr>
              <a:t>.</a:t>
            </a:r>
            <a:endParaRPr sz="1400" dirty="0">
              <a:solidFill>
                <a:srgbClr val="363F83"/>
              </a:solidFill>
              <a:highlight>
                <a:schemeClr val="lt1"/>
              </a:highlight>
              <a:latin typeface="Arial"/>
              <a:ea typeface="Arial"/>
              <a:cs typeface="Arial"/>
              <a:sym typeface="Arial"/>
            </a:endParaRPr>
          </a:p>
          <a:p>
            <a:pPr marL="457200" lvl="0" indent="0" algn="l" rtl="0">
              <a:spcBef>
                <a:spcPts val="0"/>
              </a:spcBef>
              <a:spcAft>
                <a:spcPts val="0"/>
              </a:spcAft>
              <a:buNone/>
            </a:pPr>
            <a:endParaRPr sz="1400" dirty="0">
              <a:solidFill>
                <a:srgbClr val="363F83"/>
              </a:solidFill>
              <a:highlight>
                <a:schemeClr val="lt1"/>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err="1">
                <a:solidFill>
                  <a:srgbClr val="363F83"/>
                </a:solidFill>
                <a:highlight>
                  <a:schemeClr val="lt1"/>
                </a:highlight>
                <a:latin typeface="Arial"/>
                <a:ea typeface="Arial"/>
                <a:cs typeface="Arial"/>
                <a:sym typeface="Arial"/>
              </a:rPr>
              <a:t>It</a:t>
            </a:r>
            <a:r>
              <a:rPr lang="de" sz="1400" dirty="0">
                <a:solidFill>
                  <a:srgbClr val="363F83"/>
                </a:solidFill>
                <a:highlight>
                  <a:schemeClr val="lt1"/>
                </a:highlight>
                <a:latin typeface="Arial"/>
                <a:ea typeface="Arial"/>
                <a:cs typeface="Arial"/>
                <a:sym typeface="Arial"/>
              </a:rPr>
              <a:t> will </a:t>
            </a:r>
            <a:r>
              <a:rPr lang="de" sz="1400" dirty="0" err="1">
                <a:solidFill>
                  <a:srgbClr val="363F83"/>
                </a:solidFill>
                <a:highlight>
                  <a:schemeClr val="lt1"/>
                </a:highlight>
                <a:latin typeface="Arial"/>
                <a:ea typeface="Arial"/>
                <a:cs typeface="Arial"/>
                <a:sym typeface="Arial"/>
              </a:rPr>
              <a:t>go</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toward</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the</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work</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of</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strengthening</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media</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literacy</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skills</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supporting</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fact-checkers</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and</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further</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research</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into</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ways</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to</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fight</a:t>
            </a:r>
            <a:r>
              <a:rPr lang="de" sz="1400" dirty="0">
                <a:solidFill>
                  <a:srgbClr val="363F83"/>
                </a:solidFill>
                <a:highlight>
                  <a:schemeClr val="lt1"/>
                </a:highlight>
                <a:latin typeface="Arial"/>
                <a:ea typeface="Arial"/>
                <a:cs typeface="Arial"/>
                <a:sym typeface="Arial"/>
              </a:rPr>
              <a:t> </a:t>
            </a:r>
            <a:r>
              <a:rPr lang="de" sz="1400" dirty="0" err="1">
                <a:solidFill>
                  <a:srgbClr val="363F83"/>
                </a:solidFill>
                <a:highlight>
                  <a:schemeClr val="lt1"/>
                </a:highlight>
                <a:latin typeface="Arial"/>
                <a:ea typeface="Arial"/>
                <a:cs typeface="Arial"/>
                <a:sym typeface="Arial"/>
              </a:rPr>
              <a:t>misinformation</a:t>
            </a:r>
            <a:r>
              <a:rPr lang="de" sz="1400" dirty="0">
                <a:solidFill>
                  <a:srgbClr val="363F83"/>
                </a:solidFill>
                <a:highlight>
                  <a:schemeClr val="lt1"/>
                </a:highlight>
                <a:latin typeface="Arial"/>
                <a:ea typeface="Arial"/>
                <a:cs typeface="Arial"/>
                <a:sym typeface="Arial"/>
              </a:rPr>
              <a:t> online.</a:t>
            </a:r>
            <a:endParaRPr sz="1400" dirty="0">
              <a:solidFill>
                <a:srgbClr val="363F83"/>
              </a:solidFill>
              <a:highlight>
                <a:schemeClr val="lt1"/>
              </a:highlight>
              <a:latin typeface="Arial"/>
              <a:ea typeface="Arial"/>
              <a:cs typeface="Arial"/>
              <a:sym typeface="Arial"/>
            </a:endParaRPr>
          </a:p>
          <a:p>
            <a:pPr marL="0" lvl="0" indent="0" algn="l" rtl="0">
              <a:spcBef>
                <a:spcPts val="0"/>
              </a:spcBef>
              <a:spcAft>
                <a:spcPts val="0"/>
              </a:spcAft>
              <a:buNone/>
            </a:pPr>
            <a:endParaRPr dirty="0"/>
          </a:p>
        </p:txBody>
      </p:sp>
      <p:sp>
        <p:nvSpPr>
          <p:cNvPr id="136" name="Google Shape;136;geee12f6417_1_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10</a:t>
            </a:fld>
            <a:endParaRPr/>
          </a:p>
        </p:txBody>
      </p:sp>
      <p:sp>
        <p:nvSpPr>
          <p:cNvPr id="5" name="Google Shape;102;gdfc22fcbb0_0_0">
            <a:extLst>
              <a:ext uri="{FF2B5EF4-FFF2-40B4-BE49-F238E27FC236}">
                <a16:creationId xmlns:a16="http://schemas.microsoft.com/office/drawing/2014/main" id="{14C114A5-8CF2-334F-9ECD-3F9A5F4B5081}"/>
              </a:ext>
            </a:extLst>
          </p:cNvPr>
          <p:cNvSpPr txBox="1"/>
          <p:nvPr/>
        </p:nvSpPr>
        <p:spPr>
          <a:xfrm>
            <a:off x="5672380" y="4362600"/>
            <a:ext cx="3265789" cy="415468"/>
          </a:xfrm>
          <a:prstGeom prst="rect">
            <a:avLst/>
          </a:prstGeom>
          <a:noFill/>
          <a:ln>
            <a:noFill/>
          </a:ln>
        </p:spPr>
        <p:txBody>
          <a:bodyPr spcFirstLastPara="1" wrap="square" lIns="91425" tIns="91425" rIns="91425" bIns="91425" anchor="t" anchorCtr="0">
            <a:spAutoFit/>
          </a:bodyPr>
          <a:lstStyle/>
          <a:p>
            <a:pPr lvl="0" algn="r"/>
            <a:r>
              <a:rPr lang="en-GB" sz="500" dirty="0" err="1"/>
              <a:t>Brittin</a:t>
            </a:r>
            <a:r>
              <a:rPr lang="en-GB" sz="500" dirty="0"/>
              <a:t>, M., 2021. </a:t>
            </a:r>
            <a:r>
              <a:rPr lang="en-GB" sz="500" i="1" dirty="0"/>
              <a:t>Google's €25 million contribution to media literacy</a:t>
            </a:r>
            <a:r>
              <a:rPr lang="en-GB" sz="500" dirty="0"/>
              <a:t>. [online] Google. Available at: &lt;https://</a:t>
            </a:r>
            <a:r>
              <a:rPr lang="en-GB" sz="500" dirty="0" err="1"/>
              <a:t>blog.google</a:t>
            </a:r>
            <a:r>
              <a:rPr lang="en-GB" sz="500" dirty="0"/>
              <a:t>/around-the-globe/google-</a:t>
            </a:r>
            <a:r>
              <a:rPr lang="en-GB" sz="500" dirty="0" err="1"/>
              <a:t>europe</a:t>
            </a:r>
            <a:r>
              <a:rPr lang="en-GB" sz="500" dirty="0"/>
              <a:t>/googles-25-million-contribution-to-media-literacy/&gt; [Accessed 28 September 2021].</a:t>
            </a:r>
            <a:endParaRPr sz="500" dirty="0">
              <a:latin typeface=""/>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eebb530ace_0_2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Facebook</a:t>
            </a:r>
            <a:endParaRPr/>
          </a:p>
        </p:txBody>
      </p:sp>
      <p:sp>
        <p:nvSpPr>
          <p:cNvPr id="142" name="Google Shape;142;geebb530ace_0_24"/>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50">
              <a:solidFill>
                <a:srgbClr val="0A0A0A"/>
              </a:solidFill>
              <a:highlight>
                <a:srgbClr val="FFFFFF"/>
              </a:highlight>
              <a:latin typeface="Georgia"/>
              <a:ea typeface="Georgia"/>
              <a:cs typeface="Georgia"/>
              <a:sym typeface="Georgia"/>
            </a:endParaRPr>
          </a:p>
          <a:p>
            <a:pPr marL="0" lvl="0" indent="0" algn="l" rtl="0">
              <a:spcBef>
                <a:spcPts val="0"/>
              </a:spcBef>
              <a:spcAft>
                <a:spcPts val="0"/>
              </a:spcAft>
              <a:buNone/>
            </a:pPr>
            <a:endParaRPr sz="1450">
              <a:solidFill>
                <a:srgbClr val="0A0A0A"/>
              </a:solidFill>
              <a:highlight>
                <a:srgbClr val="FFFFFF"/>
              </a:highlight>
              <a:latin typeface="Georgia"/>
              <a:ea typeface="Georgia"/>
              <a:cs typeface="Georgia"/>
              <a:sym typeface="Georgia"/>
            </a:endParaRPr>
          </a:p>
        </p:txBody>
      </p:sp>
      <p:sp>
        <p:nvSpPr>
          <p:cNvPr id="143" name="Google Shape;143;geebb530ace_0_2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11</a:t>
            </a:fld>
            <a:endParaRPr/>
          </a:p>
        </p:txBody>
      </p:sp>
      <p:pic>
        <p:nvPicPr>
          <p:cNvPr id="144" name="Google Shape;144;geebb530ace_0_24"/>
          <p:cNvPicPr preferRelativeResize="0"/>
          <p:nvPr/>
        </p:nvPicPr>
        <p:blipFill>
          <a:blip r:embed="rId3">
            <a:alphaModFix/>
          </a:blip>
          <a:stretch>
            <a:fillRect/>
          </a:stretch>
        </p:blipFill>
        <p:spPr>
          <a:xfrm>
            <a:off x="5113179" y="1252100"/>
            <a:ext cx="1668874" cy="2966902"/>
          </a:xfrm>
          <a:prstGeom prst="rect">
            <a:avLst/>
          </a:prstGeom>
          <a:noFill/>
          <a:ln>
            <a:noFill/>
          </a:ln>
        </p:spPr>
      </p:pic>
      <p:sp>
        <p:nvSpPr>
          <p:cNvPr id="145" name="Google Shape;145;geebb530ace_0_24"/>
          <p:cNvSpPr txBox="1">
            <a:spLocks noGrp="1"/>
          </p:cNvSpPr>
          <p:nvPr>
            <p:ph type="body" idx="1"/>
          </p:nvPr>
        </p:nvSpPr>
        <p:spPr>
          <a:xfrm>
            <a:off x="168425" y="1032300"/>
            <a:ext cx="4801200" cy="340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Facebook </a:t>
            </a:r>
            <a:r>
              <a:rPr lang="de" sz="1400" dirty="0" err="1">
                <a:solidFill>
                  <a:srgbClr val="363F83"/>
                </a:solidFill>
                <a:highlight>
                  <a:srgbClr val="FFFFFF"/>
                </a:highlight>
                <a:latin typeface="Arial"/>
                <a:ea typeface="Arial"/>
                <a:cs typeface="Arial"/>
                <a:sym typeface="Arial"/>
              </a:rPr>
              <a:t>says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removed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more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than</a:t>
            </a:r>
            <a:r>
              <a:rPr lang="de" sz="1400" dirty="0">
                <a:solidFill>
                  <a:srgbClr val="363F83"/>
                </a:solidFill>
                <a:highlight>
                  <a:srgbClr val="FFFFFF"/>
                </a:highlight>
                <a:latin typeface="Arial"/>
                <a:ea typeface="Arial"/>
                <a:cs typeface="Arial"/>
                <a:sym typeface="Arial"/>
              </a:rPr>
              <a:t> 20 </a:t>
            </a:r>
            <a:r>
              <a:rPr lang="de" sz="1400" dirty="0" err="1">
                <a:solidFill>
                  <a:srgbClr val="363F83"/>
                </a:solidFill>
                <a:highlight>
                  <a:srgbClr val="FFFFFF"/>
                </a:highlight>
                <a:latin typeface="Arial"/>
                <a:ea typeface="Arial"/>
                <a:cs typeface="Arial"/>
                <a:sym typeface="Arial"/>
              </a:rPr>
              <a:t>million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pieces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content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from</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across</a:t>
            </a:r>
            <a:r>
              <a:rPr lang="de" sz="1400" dirty="0">
                <a:solidFill>
                  <a:srgbClr val="363F83"/>
                </a:solidFill>
                <a:highlight>
                  <a:srgbClr val="FFFFFF"/>
                </a:highlight>
                <a:latin typeface="Arial"/>
                <a:ea typeface="Arial"/>
                <a:cs typeface="Arial"/>
                <a:sym typeface="Arial"/>
              </a:rPr>
              <a:t> Facebook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Instagram </a:t>
            </a:r>
            <a:r>
              <a:rPr lang="de" sz="1400" dirty="0" err="1">
                <a:solidFill>
                  <a:srgbClr val="363F83"/>
                </a:solidFill>
                <a:highlight>
                  <a:srgbClr val="FFFFFF"/>
                </a:highlight>
                <a:latin typeface="Arial"/>
                <a:ea typeface="Arial"/>
                <a:cs typeface="Arial"/>
                <a:sym typeface="Arial"/>
              </a:rPr>
              <a:t>for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violating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its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policies</a:t>
            </a:r>
            <a:r>
              <a:rPr lang="de" sz="1400" dirty="0">
                <a:solidFill>
                  <a:srgbClr val="363F83"/>
                </a:solidFill>
                <a:highlight>
                  <a:srgbClr val="FFFFFF"/>
                </a:highlight>
                <a:latin typeface="Arial"/>
                <a:ea typeface="Arial"/>
                <a:cs typeface="Arial"/>
                <a:sym typeface="Arial"/>
              </a:rPr>
              <a:t> on COVID-19-related </a:t>
            </a:r>
            <a:r>
              <a:rPr lang="de" sz="1400" dirty="0" err="1">
                <a:solidFill>
                  <a:srgbClr val="363F83"/>
                </a:solidFill>
                <a:highlight>
                  <a:srgbClr val="FFFFFF"/>
                </a:highlight>
                <a:latin typeface="Arial"/>
                <a:ea typeface="Arial"/>
                <a:cs typeface="Arial"/>
                <a:sym typeface="Arial"/>
              </a:rPr>
              <a:t>misinformation</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endParaRPr sz="1400" dirty="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a:solidFill>
                  <a:srgbClr val="363F83"/>
                </a:solidFill>
                <a:latin typeface="Arial"/>
                <a:ea typeface="Arial"/>
                <a:cs typeface="Arial"/>
                <a:sym typeface="Arial"/>
              </a:rPr>
              <a:t>Facebook also </a:t>
            </a:r>
            <a:r>
              <a:rPr lang="de" sz="1400" dirty="0" err="1">
                <a:solidFill>
                  <a:srgbClr val="363F83"/>
                </a:solidFill>
                <a:latin typeface="Arial"/>
                <a:ea typeface="Arial"/>
                <a:cs typeface="Arial"/>
                <a:sym typeface="Arial"/>
              </a:rPr>
              <a:t>displayed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warnings</a:t>
            </a:r>
            <a:r>
              <a:rPr lang="de" sz="1400" dirty="0">
                <a:solidFill>
                  <a:srgbClr val="363F83"/>
                </a:solidFill>
                <a:latin typeface="Arial"/>
                <a:ea typeface="Arial"/>
                <a:cs typeface="Arial"/>
                <a:sym typeface="Arial"/>
              </a:rPr>
              <a:t> on </a:t>
            </a:r>
            <a:r>
              <a:rPr lang="de" sz="1400" dirty="0" err="1">
                <a:solidFill>
                  <a:srgbClr val="363F83"/>
                </a:solidFill>
                <a:latin typeface="Arial"/>
                <a:ea typeface="Arial"/>
                <a:cs typeface="Arial"/>
                <a:sym typeface="Arial"/>
              </a:rPr>
              <a:t>more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than</a:t>
            </a:r>
            <a:r>
              <a:rPr lang="de" sz="1400" dirty="0">
                <a:solidFill>
                  <a:srgbClr val="363F83"/>
                </a:solidFill>
                <a:latin typeface="Arial"/>
                <a:ea typeface="Arial"/>
                <a:cs typeface="Arial"/>
                <a:sym typeface="Arial"/>
              </a:rPr>
              <a:t> 190 </a:t>
            </a:r>
            <a:r>
              <a:rPr lang="de" sz="1400" dirty="0" err="1">
                <a:solidFill>
                  <a:srgbClr val="363F83"/>
                </a:solidFill>
                <a:latin typeface="Arial"/>
                <a:ea typeface="Arial"/>
                <a:cs typeface="Arial"/>
                <a:sym typeface="Arial"/>
              </a:rPr>
              <a:t>million</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pieces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of</a:t>
            </a:r>
            <a:r>
              <a:rPr lang="de" sz="1400" dirty="0">
                <a:solidFill>
                  <a:srgbClr val="363F83"/>
                </a:solidFill>
                <a:latin typeface="Arial"/>
                <a:ea typeface="Arial"/>
                <a:cs typeface="Arial"/>
                <a:sym typeface="Arial"/>
              </a:rPr>
              <a:t> COVID-</a:t>
            </a:r>
            <a:r>
              <a:rPr lang="de" sz="1400" dirty="0" err="1">
                <a:solidFill>
                  <a:srgbClr val="363F83"/>
                </a:solidFill>
                <a:latin typeface="Arial"/>
                <a:ea typeface="Arial"/>
                <a:cs typeface="Arial"/>
                <a:sym typeface="Arial"/>
              </a:rPr>
              <a:t>related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content</a:t>
            </a:r>
            <a:r>
              <a:rPr lang="de" sz="1400" dirty="0">
                <a:solidFill>
                  <a:srgbClr val="363F83"/>
                </a:solidFill>
                <a:latin typeface="Arial"/>
                <a:ea typeface="Arial"/>
                <a:cs typeface="Arial"/>
                <a:sym typeface="Arial"/>
              </a:rPr>
              <a:t> on Facebook </a:t>
            </a:r>
            <a:r>
              <a:rPr lang="de" sz="1400" dirty="0" err="1">
                <a:solidFill>
                  <a:srgbClr val="363F83"/>
                </a:solidFill>
                <a:latin typeface="Arial"/>
                <a:ea typeface="Arial"/>
                <a:cs typeface="Arial"/>
                <a:sym typeface="Arial"/>
              </a:rPr>
              <a:t>that</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their</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third</a:t>
            </a:r>
            <a:r>
              <a:rPr lang="de" sz="1400" dirty="0">
                <a:solidFill>
                  <a:srgbClr val="363F83"/>
                </a:solidFill>
                <a:latin typeface="Arial"/>
                <a:ea typeface="Arial"/>
                <a:cs typeface="Arial"/>
                <a:sym typeface="Arial"/>
              </a:rPr>
              <a:t>-party </a:t>
            </a:r>
            <a:r>
              <a:rPr lang="de" sz="1400" dirty="0" err="1">
                <a:solidFill>
                  <a:srgbClr val="363F83"/>
                </a:solidFill>
                <a:latin typeface="Arial"/>
                <a:ea typeface="Arial"/>
                <a:cs typeface="Arial"/>
                <a:sym typeface="Arial"/>
              </a:rPr>
              <a:t>fact-checking</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partners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rated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false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partly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false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altered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or</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missing</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context</a:t>
            </a:r>
            <a:r>
              <a:rPr lang="de" sz="1400" dirty="0">
                <a:solidFill>
                  <a:srgbClr val="363F83"/>
                </a:solidFill>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p:txBody>
      </p:sp>
      <p:pic>
        <p:nvPicPr>
          <p:cNvPr id="146" name="Google Shape;146;geebb530ace_0_24"/>
          <p:cNvPicPr preferRelativeResize="0"/>
          <p:nvPr/>
        </p:nvPicPr>
        <p:blipFill>
          <a:blip r:embed="rId4">
            <a:alphaModFix/>
          </a:blip>
          <a:stretch>
            <a:fillRect/>
          </a:stretch>
        </p:blipFill>
        <p:spPr>
          <a:xfrm>
            <a:off x="6956257" y="1252100"/>
            <a:ext cx="1668874" cy="2966902"/>
          </a:xfrm>
          <a:prstGeom prst="rect">
            <a:avLst/>
          </a:prstGeom>
          <a:noFill/>
          <a:ln>
            <a:noFill/>
          </a:ln>
        </p:spPr>
      </p:pic>
      <p:sp>
        <p:nvSpPr>
          <p:cNvPr id="8" name="Google Shape;102;gdfc22fcbb0_0_0">
            <a:extLst>
              <a:ext uri="{FF2B5EF4-FFF2-40B4-BE49-F238E27FC236}">
                <a16:creationId xmlns:a16="http://schemas.microsoft.com/office/drawing/2014/main" id="{ADA4E2C3-902D-C74E-977A-FEB18954C716}"/>
              </a:ext>
            </a:extLst>
          </p:cNvPr>
          <p:cNvSpPr txBox="1"/>
          <p:nvPr/>
        </p:nvSpPr>
        <p:spPr>
          <a:xfrm>
            <a:off x="5240215" y="4362600"/>
            <a:ext cx="3697954" cy="415468"/>
          </a:xfrm>
          <a:prstGeom prst="rect">
            <a:avLst/>
          </a:prstGeom>
          <a:noFill/>
          <a:ln>
            <a:noFill/>
          </a:ln>
        </p:spPr>
        <p:txBody>
          <a:bodyPr spcFirstLastPara="1" wrap="square" lIns="91425" tIns="91425" rIns="91425" bIns="91425" anchor="t" anchorCtr="0">
            <a:spAutoFit/>
          </a:bodyPr>
          <a:lstStyle/>
          <a:p>
            <a:pPr lvl="0" algn="r"/>
            <a:r>
              <a:rPr lang="en-GB" sz="500" dirty="0"/>
              <a:t>Nix, N. and Wagner, K., 2021. </a:t>
            </a:r>
            <a:r>
              <a:rPr lang="en-GB" sz="500" i="1" dirty="0"/>
              <a:t>Bloomberg - Are you a robot?</a:t>
            </a:r>
            <a:r>
              <a:rPr lang="en-GB" sz="500" dirty="0"/>
              <a:t>. [online] </a:t>
            </a:r>
            <a:r>
              <a:rPr lang="en-GB" sz="500" dirty="0" err="1"/>
              <a:t>Bloomberg.com</a:t>
            </a:r>
            <a:r>
              <a:rPr lang="en-GB" sz="500" dirty="0"/>
              <a:t>. Available at: &lt;https://</a:t>
            </a:r>
            <a:r>
              <a:rPr lang="en-GB" sz="500" dirty="0" err="1"/>
              <a:t>www.bloomberg.com</a:t>
            </a:r>
            <a:r>
              <a:rPr lang="en-GB" sz="500" dirty="0"/>
              <a:t>/news/articles/2021-08-18/facebook-removed-20-million-pieces-of-covid-19-misinformation&gt; [Accessed 28 September 2021].</a:t>
            </a:r>
            <a:endParaRPr sz="500" dirty="0">
              <a:latin typeface=""/>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eebb530ace_0_3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Twitter</a:t>
            </a:r>
            <a:endParaRPr/>
          </a:p>
        </p:txBody>
      </p:sp>
      <p:sp>
        <p:nvSpPr>
          <p:cNvPr id="152" name="Google Shape;152;geebb530ace_0_3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endParaRPr sz="1400">
              <a:solidFill>
                <a:srgbClr val="363F83"/>
              </a:solidFill>
              <a:highlight>
                <a:srgbClr val="FFFFFF"/>
              </a:highlight>
              <a:latin typeface="Arial"/>
              <a:ea typeface="Arial"/>
              <a:cs typeface="Arial"/>
              <a:sym typeface="Arial"/>
            </a:endParaRPr>
          </a:p>
        </p:txBody>
      </p:sp>
      <p:sp>
        <p:nvSpPr>
          <p:cNvPr id="153" name="Google Shape;153;geebb530ace_0_3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12</a:t>
            </a:fld>
            <a:endParaRPr/>
          </a:p>
        </p:txBody>
      </p:sp>
      <p:sp>
        <p:nvSpPr>
          <p:cNvPr id="154" name="Google Shape;154;geebb530ace_0_30"/>
          <p:cNvSpPr txBox="1">
            <a:spLocks noGrp="1"/>
          </p:cNvSpPr>
          <p:nvPr>
            <p:ph type="body" idx="1"/>
          </p:nvPr>
        </p:nvSpPr>
        <p:spPr>
          <a:xfrm>
            <a:off x="168425" y="1032300"/>
            <a:ext cx="4327200" cy="340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Twitter </a:t>
            </a:r>
            <a:r>
              <a:rPr lang="de" sz="1400" dirty="0" err="1">
                <a:solidFill>
                  <a:srgbClr val="363F83"/>
                </a:solidFill>
                <a:highlight>
                  <a:srgbClr val="FFFFFF"/>
                </a:highlight>
                <a:latin typeface="Arial"/>
                <a:ea typeface="Arial"/>
                <a:cs typeface="Arial"/>
                <a:sym typeface="Arial"/>
              </a:rPr>
              <a:t>has</a:t>
            </a:r>
            <a:r>
              <a:rPr lang="de" sz="1400" dirty="0">
                <a:solidFill>
                  <a:srgbClr val="363F83"/>
                </a:solidFill>
                <a:highlight>
                  <a:srgbClr val="FFFFFF"/>
                </a:highlight>
                <a:latin typeface="Arial"/>
                <a:ea typeface="Arial"/>
                <a:cs typeface="Arial"/>
                <a:sym typeface="Arial"/>
              </a:rPr>
              <a:t> </a:t>
            </a:r>
            <a:r>
              <a:rPr lang="de" sz="14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focused on issuing suspensions and bans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accounts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which</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consistently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spread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harmful</a:t>
            </a:r>
            <a:r>
              <a:rPr lang="de" sz="1400" dirty="0">
                <a:solidFill>
                  <a:srgbClr val="363F83"/>
                </a:solidFill>
                <a:highlight>
                  <a:srgbClr val="FFFFFF"/>
                </a:highlight>
                <a:latin typeface="Arial"/>
                <a:ea typeface="Arial"/>
                <a:cs typeface="Arial"/>
                <a:sym typeface="Arial"/>
              </a:rPr>
              <a:t> Covid-19 </a:t>
            </a:r>
            <a:r>
              <a:rPr lang="de" sz="1400" dirty="0" err="1">
                <a:solidFill>
                  <a:srgbClr val="363F83"/>
                </a:solidFill>
                <a:highlight>
                  <a:srgbClr val="FFFFFF"/>
                </a:highlight>
                <a:latin typeface="Arial"/>
                <a:ea typeface="Arial"/>
                <a:cs typeface="Arial"/>
                <a:sym typeface="Arial"/>
              </a:rPr>
              <a:t>misinformation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when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come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company's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attention</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endParaRPr sz="1400" dirty="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err="1">
                <a:solidFill>
                  <a:srgbClr val="363F83"/>
                </a:solidFill>
                <a:highlight>
                  <a:srgbClr val="FFFFFF"/>
                </a:highlight>
                <a:latin typeface="Arial"/>
                <a:ea typeface="Arial"/>
                <a:cs typeface="Arial"/>
                <a:sym typeface="Arial"/>
              </a:rPr>
              <a:t>It</a:t>
            </a:r>
            <a:r>
              <a:rPr lang="de" sz="1400" dirty="0">
                <a:solidFill>
                  <a:srgbClr val="363F83"/>
                </a:solidFill>
                <a:highlight>
                  <a:srgbClr val="FFFFFF"/>
                </a:highlight>
                <a:latin typeface="Arial"/>
                <a:ea typeface="Arial"/>
                <a:cs typeface="Arial"/>
                <a:sym typeface="Arial"/>
              </a:rPr>
              <a:t> also </a:t>
            </a:r>
            <a:r>
              <a:rPr lang="de" sz="1400" dirty="0" err="1">
                <a:solidFill>
                  <a:srgbClr val="363F83"/>
                </a:solidFill>
                <a:highlight>
                  <a:srgbClr val="FFFFFF"/>
                </a:highlight>
                <a:latin typeface="Arial"/>
                <a:ea typeface="Arial"/>
                <a:cs typeface="Arial"/>
                <a:sym typeface="Arial"/>
              </a:rPr>
              <a:t>began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putting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warning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labels</a:t>
            </a:r>
            <a:r>
              <a:rPr lang="de" sz="1400" dirty="0">
                <a:solidFill>
                  <a:srgbClr val="363F83"/>
                </a:solidFill>
                <a:highlight>
                  <a:srgbClr val="FFFFFF"/>
                </a:highlight>
                <a:latin typeface="Arial"/>
                <a:ea typeface="Arial"/>
                <a:cs typeface="Arial"/>
                <a:sym typeface="Arial"/>
              </a:rPr>
              <a:t> on such </a:t>
            </a:r>
            <a:r>
              <a:rPr lang="de" sz="1400" dirty="0" err="1">
                <a:solidFill>
                  <a:srgbClr val="363F83"/>
                </a:solidFill>
                <a:highlight>
                  <a:srgbClr val="FFFFFF"/>
                </a:highlight>
                <a:latin typeface="Arial"/>
                <a:ea typeface="Arial"/>
                <a:cs typeface="Arial"/>
                <a:sym typeface="Arial"/>
              </a:rPr>
              <a:t>tweets</a:t>
            </a:r>
            <a:r>
              <a:rPr lang="de" sz="1400" dirty="0">
                <a:solidFill>
                  <a:srgbClr val="363F83"/>
                </a:solidFill>
                <a:highlight>
                  <a:srgbClr val="FFFFFF"/>
                </a:highlight>
                <a:latin typeface="Arial"/>
                <a:ea typeface="Arial"/>
                <a:cs typeface="Arial"/>
                <a:sym typeface="Arial"/>
              </a:rPr>
              <a:t> in </a:t>
            </a:r>
            <a:r>
              <a:rPr lang="de" sz="1400" dirty="0" err="1">
                <a:solidFill>
                  <a:srgbClr val="363F83"/>
                </a:solidFill>
                <a:highlight>
                  <a:srgbClr val="FFFFFF"/>
                </a:highlight>
                <a:latin typeface="Arial"/>
                <a:ea typeface="Arial"/>
                <a:cs typeface="Arial"/>
                <a:sym typeface="Arial"/>
              </a:rPr>
              <a:t>early</a:t>
            </a:r>
            <a:r>
              <a:rPr lang="de" sz="1400" dirty="0">
                <a:solidFill>
                  <a:srgbClr val="363F83"/>
                </a:solidFill>
                <a:highlight>
                  <a:srgbClr val="FFFFFF"/>
                </a:highlight>
                <a:latin typeface="Arial"/>
                <a:ea typeface="Arial"/>
                <a:cs typeface="Arial"/>
                <a:sym typeface="Arial"/>
              </a:rPr>
              <a:t> 2020, </a:t>
            </a:r>
            <a:r>
              <a:rPr lang="de" sz="1400" dirty="0" err="1">
                <a:solidFill>
                  <a:srgbClr val="363F83"/>
                </a:solidFill>
                <a:highlight>
                  <a:srgbClr val="FFFFFF"/>
                </a:highlight>
                <a:latin typeface="Arial"/>
                <a:ea typeface="Arial"/>
                <a:cs typeface="Arial"/>
                <a:sym typeface="Arial"/>
              </a:rPr>
              <a:t>announced</a:t>
            </a:r>
            <a:r>
              <a:rPr lang="de" sz="1400" dirty="0">
                <a:solidFill>
                  <a:srgbClr val="363F83"/>
                </a:solidFill>
                <a:highlight>
                  <a:srgbClr val="FFFFFF"/>
                </a:highlight>
                <a:latin typeface="Arial"/>
                <a:ea typeface="Arial"/>
                <a:cs typeface="Arial"/>
                <a:sym typeface="Arial"/>
              </a:rPr>
              <a:t> </a:t>
            </a:r>
            <a:r>
              <a:rPr lang="de" sz="1400" dirty="0">
                <a:solidFill>
                  <a:srgbClr val="363F83"/>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a collaboration with news organisations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part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an </a:t>
            </a:r>
            <a:r>
              <a:rPr lang="de" sz="1400" dirty="0" err="1">
                <a:solidFill>
                  <a:srgbClr val="363F83"/>
                </a:solidFill>
                <a:highlight>
                  <a:srgbClr val="FFFFFF"/>
                </a:highlight>
                <a:latin typeface="Arial"/>
                <a:ea typeface="Arial"/>
                <a:cs typeface="Arial"/>
                <a:sym typeface="Arial"/>
              </a:rPr>
              <a:t>attempt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debunk</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false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information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started</a:t>
            </a:r>
            <a:r>
              <a:rPr lang="de" sz="1400" dirty="0">
                <a:solidFill>
                  <a:srgbClr val="363F83"/>
                </a:solidFill>
                <a:highlight>
                  <a:srgbClr val="FFFFFF"/>
                </a:highlight>
                <a:latin typeface="Arial"/>
                <a:ea typeface="Arial"/>
                <a:cs typeface="Arial"/>
                <a:sym typeface="Arial"/>
              </a:rPr>
              <a:t> </a:t>
            </a:r>
            <a:r>
              <a:rPr lang="de" sz="1400" dirty="0">
                <a:solidFill>
                  <a:srgbClr val="363F83"/>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a pilot scheme in January to allow a small number of people to submit "notes"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about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misleading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content</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p:txBody>
      </p:sp>
      <p:pic>
        <p:nvPicPr>
          <p:cNvPr id="155" name="Google Shape;155;geebb530ace_0_30"/>
          <p:cNvPicPr preferRelativeResize="0"/>
          <p:nvPr/>
        </p:nvPicPr>
        <p:blipFill>
          <a:blip r:embed="rId6">
            <a:alphaModFix/>
          </a:blip>
          <a:stretch>
            <a:fillRect/>
          </a:stretch>
        </p:blipFill>
        <p:spPr>
          <a:xfrm>
            <a:off x="4572000" y="1570387"/>
            <a:ext cx="4166499" cy="2409650"/>
          </a:xfrm>
          <a:prstGeom prst="rect">
            <a:avLst/>
          </a:prstGeom>
          <a:noFill/>
          <a:ln>
            <a:noFill/>
          </a:ln>
        </p:spPr>
      </p:pic>
      <p:sp>
        <p:nvSpPr>
          <p:cNvPr id="7" name="Google Shape;102;gdfc22fcbb0_0_0">
            <a:extLst>
              <a:ext uri="{FF2B5EF4-FFF2-40B4-BE49-F238E27FC236}">
                <a16:creationId xmlns:a16="http://schemas.microsoft.com/office/drawing/2014/main" id="{2DB91773-7124-4C43-9B99-F864D4A5D726}"/>
              </a:ext>
            </a:extLst>
          </p:cNvPr>
          <p:cNvSpPr txBox="1"/>
          <p:nvPr/>
        </p:nvSpPr>
        <p:spPr>
          <a:xfrm>
            <a:off x="5943599" y="4362600"/>
            <a:ext cx="2994569" cy="338524"/>
          </a:xfrm>
          <a:prstGeom prst="rect">
            <a:avLst/>
          </a:prstGeom>
          <a:noFill/>
          <a:ln>
            <a:noFill/>
          </a:ln>
        </p:spPr>
        <p:txBody>
          <a:bodyPr spcFirstLastPara="1" wrap="square" lIns="91425" tIns="91425" rIns="91425" bIns="91425" anchor="t" anchorCtr="0">
            <a:spAutoFit/>
          </a:bodyPr>
          <a:lstStyle/>
          <a:p>
            <a:pPr lvl="0" algn="r"/>
            <a:r>
              <a:rPr lang="en-GB" sz="500" dirty="0"/>
              <a:t>Spring, M., 2021. </a:t>
            </a:r>
            <a:r>
              <a:rPr lang="en-GB" sz="500" i="1" dirty="0"/>
              <a:t>Twitter tests 'misleading' post report button for first time</a:t>
            </a:r>
            <a:r>
              <a:rPr lang="en-GB" sz="500" dirty="0"/>
              <a:t>. [online] BBC News. Available at: &lt;https://</a:t>
            </a:r>
            <a:r>
              <a:rPr lang="en-GB" sz="500" dirty="0" err="1"/>
              <a:t>www.bbc.com</a:t>
            </a:r>
            <a:r>
              <a:rPr lang="en-GB" sz="500" dirty="0"/>
              <a:t>/news/technology-58258377&gt; [Accessed 28 September 2021].</a:t>
            </a:r>
            <a:endParaRPr sz="500" dirty="0">
              <a:latin typeface=""/>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eebb530ace_0_3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Instagram</a:t>
            </a:r>
            <a:endParaRPr/>
          </a:p>
        </p:txBody>
      </p:sp>
      <p:sp>
        <p:nvSpPr>
          <p:cNvPr id="161" name="Google Shape;161;geebb530ace_0_3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eebb530ace_0_3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13</a:t>
            </a:fld>
            <a:endParaRPr/>
          </a:p>
        </p:txBody>
      </p:sp>
      <p:pic>
        <p:nvPicPr>
          <p:cNvPr id="163" name="Google Shape;163;geebb530ace_0_36"/>
          <p:cNvPicPr preferRelativeResize="0"/>
          <p:nvPr/>
        </p:nvPicPr>
        <p:blipFill>
          <a:blip r:embed="rId3">
            <a:alphaModFix/>
          </a:blip>
          <a:stretch>
            <a:fillRect/>
          </a:stretch>
        </p:blipFill>
        <p:spPr>
          <a:xfrm>
            <a:off x="4572000" y="1357975"/>
            <a:ext cx="4173450" cy="2755126"/>
          </a:xfrm>
          <a:prstGeom prst="rect">
            <a:avLst/>
          </a:prstGeom>
          <a:noFill/>
          <a:ln>
            <a:noFill/>
          </a:ln>
        </p:spPr>
      </p:pic>
      <p:sp>
        <p:nvSpPr>
          <p:cNvPr id="164" name="Google Shape;164;geebb530ace_0_36"/>
          <p:cNvSpPr txBox="1">
            <a:spLocks noGrp="1"/>
          </p:cNvSpPr>
          <p:nvPr>
            <p:ph type="body" idx="1"/>
          </p:nvPr>
        </p:nvSpPr>
        <p:spPr>
          <a:xfrm>
            <a:off x="168425" y="1032300"/>
            <a:ext cx="43476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sz="1400" dirty="0" err="1">
                <a:solidFill>
                  <a:srgbClr val="363F83"/>
                </a:solidFill>
                <a:highlight>
                  <a:srgbClr val="FFFFFF"/>
                </a:highlight>
                <a:latin typeface="Arial"/>
                <a:ea typeface="Arial"/>
                <a:cs typeface="Arial"/>
                <a:sym typeface="Arial"/>
              </a:rPr>
              <a:t>If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third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party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fact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checking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organization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finds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information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posted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false</a:t>
            </a:r>
            <a:r>
              <a:rPr lang="de" sz="1400" dirty="0">
                <a:solidFill>
                  <a:srgbClr val="363F83"/>
                </a:solidFill>
                <a:highlight>
                  <a:srgbClr val="FFFFFF"/>
                </a:highlight>
                <a:latin typeface="Arial"/>
                <a:ea typeface="Arial"/>
                <a:cs typeface="Arial"/>
                <a:sym typeface="Arial"/>
              </a:rPr>
              <a:t>, a </a:t>
            </a:r>
            <a:r>
              <a:rPr lang="de" sz="1400" dirty="0" err="1">
                <a:solidFill>
                  <a:srgbClr val="363F83"/>
                </a:solidFill>
                <a:highlight>
                  <a:srgbClr val="FFFFFF"/>
                </a:highlight>
                <a:latin typeface="Arial"/>
                <a:ea typeface="Arial"/>
                <a:cs typeface="Arial"/>
                <a:sym typeface="Arial"/>
              </a:rPr>
              <a:t>few</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things</a:t>
            </a:r>
            <a:r>
              <a:rPr lang="de" sz="1400" dirty="0">
                <a:solidFill>
                  <a:srgbClr val="363F83"/>
                </a:solidFill>
                <a:highlight>
                  <a:srgbClr val="FFFFFF"/>
                </a:highlight>
                <a:latin typeface="Arial"/>
                <a:ea typeface="Arial"/>
                <a:cs typeface="Arial"/>
                <a:sym typeface="Arial"/>
              </a:rPr>
              <a:t> happen </a:t>
            </a:r>
            <a:r>
              <a:rPr lang="de" sz="1400" dirty="0" err="1">
                <a:solidFill>
                  <a:srgbClr val="363F83"/>
                </a:solidFill>
                <a:highlight>
                  <a:srgbClr val="FFFFFF"/>
                </a:highlight>
                <a:latin typeface="Arial"/>
                <a:ea typeface="Arial"/>
                <a:cs typeface="Arial"/>
                <a:sym typeface="Arial"/>
              </a:rPr>
              <a:t>including</a:t>
            </a:r>
            <a:r>
              <a:rPr lang="de" sz="1400" dirty="0">
                <a:solidFill>
                  <a:srgbClr val="363F83"/>
                </a:solidFill>
                <a:highlight>
                  <a:srgbClr val="FFFFFF"/>
                </a:highlight>
                <a:latin typeface="Arial"/>
                <a:ea typeface="Arial"/>
                <a:cs typeface="Arial"/>
                <a:sym typeface="Arial"/>
              </a:rPr>
              <a:t>: </a:t>
            </a:r>
            <a:endParaRPr sz="1400" dirty="0">
              <a:solidFill>
                <a:srgbClr val="363F83"/>
              </a:solidFill>
              <a:highlight>
                <a:srgbClr val="FFFFFF"/>
              </a:highlight>
              <a:latin typeface="Arial"/>
              <a:ea typeface="Arial"/>
              <a:cs typeface="Arial"/>
              <a:sym typeface="Arial"/>
            </a:endParaRPr>
          </a:p>
          <a:p>
            <a:pPr marL="457200" lvl="0" indent="-317500" algn="l" rtl="0">
              <a:spcBef>
                <a:spcPts val="80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The </a:t>
            </a:r>
            <a:r>
              <a:rPr lang="de" sz="1400" dirty="0" err="1">
                <a:solidFill>
                  <a:srgbClr val="363F83"/>
                </a:solidFill>
                <a:highlight>
                  <a:srgbClr val="FFFFFF"/>
                </a:highlight>
                <a:latin typeface="Arial"/>
                <a:ea typeface="Arial"/>
                <a:cs typeface="Arial"/>
                <a:sym typeface="Arial"/>
              </a:rPr>
              <a:t>photo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video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removed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from</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explore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page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hidden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from</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hashtags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used</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err="1">
                <a:solidFill>
                  <a:srgbClr val="363F83"/>
                </a:solidFill>
                <a:highlight>
                  <a:srgbClr val="FFFFFF"/>
                </a:highlight>
                <a:latin typeface="Arial"/>
                <a:ea typeface="Arial"/>
                <a:cs typeface="Arial"/>
                <a:sym typeface="Arial"/>
              </a:rPr>
              <a:t>Photo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labeled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False</a:t>
            </a:r>
            <a:r>
              <a:rPr lang="de" sz="1400" dirty="0">
                <a:solidFill>
                  <a:srgbClr val="363F83"/>
                </a:solidFill>
                <a:highlight>
                  <a:srgbClr val="FFFFFF"/>
                </a:highlight>
                <a:latin typeface="Arial"/>
                <a:ea typeface="Arial"/>
                <a:cs typeface="Arial"/>
                <a:sym typeface="Arial"/>
              </a:rPr>
              <a:t> Information”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has</a:t>
            </a:r>
            <a:r>
              <a:rPr lang="de" sz="1400" dirty="0">
                <a:solidFill>
                  <a:srgbClr val="363F83"/>
                </a:solidFill>
                <a:highlight>
                  <a:srgbClr val="FFFFFF"/>
                </a:highlight>
                <a:latin typeface="Arial"/>
                <a:ea typeface="Arial"/>
                <a:cs typeface="Arial"/>
                <a:sym typeface="Arial"/>
              </a:rPr>
              <a:t> an </a:t>
            </a:r>
            <a:r>
              <a:rPr lang="de" sz="1400" dirty="0" err="1">
                <a:solidFill>
                  <a:srgbClr val="363F83"/>
                </a:solidFill>
                <a:highlight>
                  <a:srgbClr val="FFFFFF"/>
                </a:highlight>
                <a:latin typeface="Arial"/>
                <a:ea typeface="Arial"/>
                <a:cs typeface="Arial"/>
                <a:sym typeface="Arial"/>
              </a:rPr>
              <a:t>overlay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covers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picture</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A </a:t>
            </a:r>
            <a:r>
              <a:rPr lang="de" sz="1400" dirty="0" err="1">
                <a:solidFill>
                  <a:srgbClr val="363F83"/>
                </a:solidFill>
                <a:highlight>
                  <a:srgbClr val="FFFFFF"/>
                </a:highlight>
                <a:latin typeface="Arial"/>
                <a:ea typeface="Arial"/>
                <a:cs typeface="Arial"/>
                <a:sym typeface="Arial"/>
              </a:rPr>
              <a:t>warning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given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account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posted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false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information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have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shared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false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information</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A </a:t>
            </a:r>
            <a:r>
              <a:rPr lang="de" sz="1400" dirty="0" err="1">
                <a:solidFill>
                  <a:srgbClr val="363F83"/>
                </a:solidFill>
                <a:highlight>
                  <a:srgbClr val="FFFFFF"/>
                </a:highlight>
                <a:latin typeface="Arial"/>
                <a:ea typeface="Arial"/>
                <a:cs typeface="Arial"/>
                <a:sym typeface="Arial"/>
              </a:rPr>
              <a:t>label</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placed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under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post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giving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audience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information</a:t>
            </a:r>
            <a:r>
              <a:rPr lang="de" sz="1400" dirty="0">
                <a:solidFill>
                  <a:srgbClr val="363F83"/>
                </a:solidFill>
                <a:highlight>
                  <a:srgbClr val="FFFFFF"/>
                </a:highlight>
                <a:latin typeface="Arial"/>
                <a:ea typeface="Arial"/>
                <a:cs typeface="Arial"/>
                <a:sym typeface="Arial"/>
              </a:rPr>
              <a:t> on </a:t>
            </a:r>
            <a:r>
              <a:rPr lang="de" sz="1400" dirty="0" err="1">
                <a:solidFill>
                  <a:srgbClr val="363F83"/>
                </a:solidFill>
                <a:highlight>
                  <a:srgbClr val="FFFFFF"/>
                </a:highlight>
                <a:latin typeface="Arial"/>
                <a:ea typeface="Arial"/>
                <a:cs typeface="Arial"/>
                <a:sym typeface="Arial"/>
              </a:rPr>
              <a:t>where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fact</a:t>
            </a:r>
            <a:r>
              <a:rPr lang="de" sz="1400" dirty="0">
                <a:solidFill>
                  <a:srgbClr val="363F83"/>
                </a:solidFill>
                <a:highlight>
                  <a:srgbClr val="FFFFFF"/>
                </a:highlight>
                <a:latin typeface="Arial"/>
                <a:ea typeface="Arial"/>
                <a:cs typeface="Arial"/>
                <a:sym typeface="Arial"/>
              </a:rPr>
              <a:t> check.</a:t>
            </a:r>
            <a:endParaRPr sz="1400" dirty="0">
              <a:solidFill>
                <a:srgbClr val="363F83"/>
              </a:solidFill>
              <a:highlight>
                <a:srgbClr val="FFFFFF"/>
              </a:highlight>
              <a:latin typeface="Arial"/>
              <a:ea typeface="Arial"/>
              <a:cs typeface="Arial"/>
              <a:sym typeface="Arial"/>
            </a:endParaRPr>
          </a:p>
          <a:p>
            <a:pPr marL="0" lvl="0" indent="0" algn="l" rtl="0">
              <a:spcBef>
                <a:spcPts val="800"/>
              </a:spcBef>
              <a:spcAft>
                <a:spcPts val="0"/>
              </a:spcAft>
              <a:buNone/>
            </a:pPr>
            <a:endParaRPr dirty="0"/>
          </a:p>
        </p:txBody>
      </p:sp>
      <p:sp>
        <p:nvSpPr>
          <p:cNvPr id="7" name="Google Shape;102;gdfc22fcbb0_0_0">
            <a:extLst>
              <a:ext uri="{FF2B5EF4-FFF2-40B4-BE49-F238E27FC236}">
                <a16:creationId xmlns:a16="http://schemas.microsoft.com/office/drawing/2014/main" id="{4CD6BC03-69C6-C046-BDF4-FB756DDE7B2D}"/>
              </a:ext>
            </a:extLst>
          </p:cNvPr>
          <p:cNvSpPr txBox="1"/>
          <p:nvPr/>
        </p:nvSpPr>
        <p:spPr>
          <a:xfrm>
            <a:off x="4937761" y="4362600"/>
            <a:ext cx="4000408" cy="338524"/>
          </a:xfrm>
          <a:prstGeom prst="rect">
            <a:avLst/>
          </a:prstGeom>
          <a:noFill/>
          <a:ln>
            <a:noFill/>
          </a:ln>
        </p:spPr>
        <p:txBody>
          <a:bodyPr spcFirstLastPara="1" wrap="square" lIns="91425" tIns="91425" rIns="91425" bIns="91425" anchor="t" anchorCtr="0">
            <a:spAutoFit/>
          </a:bodyPr>
          <a:lstStyle/>
          <a:p>
            <a:pPr lvl="0" algn="r"/>
            <a:r>
              <a:rPr lang="en-GB" sz="500" dirty="0"/>
              <a:t>Parham, K., 2020. </a:t>
            </a:r>
            <a:r>
              <a:rPr lang="en-GB" sz="500" i="1" dirty="0"/>
              <a:t>How social media platforms combat fake news</a:t>
            </a:r>
            <a:r>
              <a:rPr lang="en-GB" sz="500" dirty="0"/>
              <a:t>. [online] Dixie Sun News. Available at: &lt;https://</a:t>
            </a:r>
            <a:r>
              <a:rPr lang="en-GB" sz="500" dirty="0" err="1"/>
              <a:t>dixiesunnews.com</a:t>
            </a:r>
            <a:r>
              <a:rPr lang="en-GB" sz="500" dirty="0"/>
              <a:t>/news/articles/2020/10/18/how-social-media-platforms-combat-fake-news/&gt; [Accessed 28 September 2021].</a:t>
            </a:r>
            <a:endParaRPr sz="500" dirty="0">
              <a:latin typeface=""/>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eebb530ace_0_4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Youtube</a:t>
            </a:r>
            <a:endParaRPr/>
          </a:p>
        </p:txBody>
      </p:sp>
      <p:sp>
        <p:nvSpPr>
          <p:cNvPr id="170" name="Google Shape;170;geebb530ace_0_4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63F83"/>
              </a:buClr>
              <a:buSzPts val="1400"/>
              <a:buFont typeface="Arial"/>
              <a:buChar char="-"/>
            </a:pPr>
            <a:endParaRPr sz="1400">
              <a:solidFill>
                <a:srgbClr val="363F83"/>
              </a:solidFill>
              <a:highlight>
                <a:srgbClr val="FFFFFF"/>
              </a:highlight>
              <a:latin typeface="Arial"/>
              <a:ea typeface="Arial"/>
              <a:cs typeface="Arial"/>
              <a:sym typeface="Arial"/>
            </a:endParaRPr>
          </a:p>
        </p:txBody>
      </p:sp>
      <p:sp>
        <p:nvSpPr>
          <p:cNvPr id="171" name="Google Shape;171;geebb530ace_0_4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14</a:t>
            </a:fld>
            <a:endParaRPr/>
          </a:p>
        </p:txBody>
      </p:sp>
      <p:sp>
        <p:nvSpPr>
          <p:cNvPr id="172" name="Google Shape;172;geebb530ace_0_42"/>
          <p:cNvSpPr txBox="1">
            <a:spLocks noGrp="1"/>
          </p:cNvSpPr>
          <p:nvPr>
            <p:ph type="body" idx="1"/>
          </p:nvPr>
        </p:nvSpPr>
        <p:spPr>
          <a:xfrm>
            <a:off x="168425" y="1032325"/>
            <a:ext cx="6386700" cy="340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63F83"/>
              </a:buClr>
              <a:buSzPts val="1400"/>
              <a:buFont typeface="Arial"/>
              <a:buChar char="-"/>
            </a:pPr>
            <a:r>
              <a:rPr lang="de" sz="1400" dirty="0">
                <a:solidFill>
                  <a:srgbClr val="363F83"/>
                </a:solidFill>
                <a:latin typeface="Arial"/>
                <a:ea typeface="Arial"/>
                <a:cs typeface="Arial"/>
                <a:sym typeface="Arial"/>
              </a:rPr>
              <a:t>YouTube </a:t>
            </a:r>
            <a:r>
              <a:rPr lang="de" sz="1400" dirty="0" err="1">
                <a:solidFill>
                  <a:srgbClr val="363F83"/>
                </a:solidFill>
                <a:latin typeface="Arial"/>
                <a:ea typeface="Arial"/>
                <a:cs typeface="Arial"/>
                <a:sym typeface="Arial"/>
              </a:rPr>
              <a:t>removed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more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than</a:t>
            </a:r>
            <a:r>
              <a:rPr lang="de" sz="1400" dirty="0">
                <a:solidFill>
                  <a:srgbClr val="363F83"/>
                </a:solidFill>
                <a:latin typeface="Arial"/>
                <a:ea typeface="Arial"/>
                <a:cs typeface="Arial"/>
                <a:sym typeface="Arial"/>
              </a:rPr>
              <a:t> 1 </a:t>
            </a:r>
            <a:r>
              <a:rPr lang="de" sz="1400" dirty="0" err="1">
                <a:solidFill>
                  <a:srgbClr val="363F83"/>
                </a:solidFill>
                <a:latin typeface="Arial"/>
                <a:ea typeface="Arial"/>
                <a:cs typeface="Arial"/>
                <a:sym typeface="Arial"/>
              </a:rPr>
              <a:t>million</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videos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with</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dangerous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coronavirus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misinformation</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since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start</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of</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a:t>
            </a:r>
            <a:r>
              <a:rPr lang="de" sz="1400" dirty="0">
                <a:solidFill>
                  <a:srgbClr val="363F83"/>
                </a:solidFill>
                <a:latin typeface="Arial"/>
                <a:ea typeface="Arial"/>
                <a:cs typeface="Arial"/>
                <a:sym typeface="Arial"/>
              </a:rPr>
              <a:t> COVID-19 </a:t>
            </a:r>
            <a:r>
              <a:rPr lang="de" sz="1400" dirty="0" err="1">
                <a:solidFill>
                  <a:srgbClr val="363F83"/>
                </a:solidFill>
                <a:latin typeface="Arial"/>
                <a:ea typeface="Arial"/>
                <a:cs typeface="Arial"/>
                <a:sym typeface="Arial"/>
              </a:rPr>
              <a:t>pandemic</a:t>
            </a:r>
            <a:r>
              <a:rPr lang="de" sz="1400" dirty="0">
                <a:solidFill>
                  <a:srgbClr val="363F83"/>
                </a:solidFill>
                <a:latin typeface="Arial"/>
                <a:ea typeface="Arial"/>
                <a:cs typeface="Arial"/>
                <a:sym typeface="Arial"/>
              </a:rPr>
              <a:t>.</a:t>
            </a:r>
            <a:endParaRPr sz="1400" dirty="0">
              <a:solidFill>
                <a:srgbClr val="363F83"/>
              </a:solidFill>
              <a:latin typeface="Arial"/>
              <a:ea typeface="Arial"/>
              <a:cs typeface="Arial"/>
              <a:sym typeface="Arial"/>
            </a:endParaRPr>
          </a:p>
          <a:p>
            <a:pPr marL="0" lvl="0" indent="0" algn="l" rtl="0">
              <a:spcBef>
                <a:spcPts val="0"/>
              </a:spcBef>
              <a:spcAft>
                <a:spcPts val="0"/>
              </a:spcAft>
              <a:buNone/>
            </a:pPr>
            <a:endParaRPr sz="1400" dirty="0">
              <a:solidFill>
                <a:srgbClr val="363F83"/>
              </a:solidFill>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a:solidFill>
                  <a:srgbClr val="363F83"/>
                </a:solidFill>
                <a:latin typeface="Arial"/>
                <a:ea typeface="Arial"/>
                <a:cs typeface="Arial"/>
                <a:sym typeface="Arial"/>
              </a:rPr>
              <a:t>YouTube </a:t>
            </a:r>
            <a:r>
              <a:rPr lang="de" sz="1400" dirty="0" err="1">
                <a:solidFill>
                  <a:srgbClr val="363F83"/>
                </a:solidFill>
                <a:latin typeface="Arial"/>
                <a:ea typeface="Arial"/>
                <a:cs typeface="Arial"/>
                <a:sym typeface="Arial"/>
              </a:rPr>
              <a:t>removed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thousands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of</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videos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for</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violating</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election</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misinformation</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policies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since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a:t>
            </a:r>
            <a:r>
              <a:rPr lang="de" sz="1400" dirty="0">
                <a:solidFill>
                  <a:srgbClr val="363F83"/>
                </a:solidFill>
                <a:latin typeface="Arial"/>
                <a:ea typeface="Arial"/>
                <a:cs typeface="Arial"/>
                <a:sym typeface="Arial"/>
              </a:rPr>
              <a:t> U.S. </a:t>
            </a:r>
            <a:r>
              <a:rPr lang="de" sz="1400" dirty="0" err="1">
                <a:solidFill>
                  <a:srgbClr val="363F83"/>
                </a:solidFill>
                <a:latin typeface="Arial"/>
                <a:ea typeface="Arial"/>
                <a:cs typeface="Arial"/>
                <a:sym typeface="Arial"/>
              </a:rPr>
              <a:t>vote</a:t>
            </a:r>
            <a:r>
              <a:rPr lang="de" sz="1400" dirty="0">
                <a:solidFill>
                  <a:srgbClr val="363F83"/>
                </a:solidFill>
                <a:latin typeface="Arial"/>
                <a:ea typeface="Arial"/>
                <a:cs typeface="Arial"/>
                <a:sym typeface="Arial"/>
              </a:rPr>
              <a:t> in November, </a:t>
            </a:r>
            <a:r>
              <a:rPr lang="de" sz="1400" dirty="0" err="1">
                <a:solidFill>
                  <a:srgbClr val="363F83"/>
                </a:solidFill>
                <a:latin typeface="Arial"/>
                <a:ea typeface="Arial"/>
                <a:cs typeface="Arial"/>
                <a:sym typeface="Arial"/>
              </a:rPr>
              <a:t>with</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three-fourths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removed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before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hitting</a:t>
            </a:r>
            <a:r>
              <a:rPr lang="de" sz="1400" dirty="0">
                <a:solidFill>
                  <a:srgbClr val="363F83"/>
                </a:solidFill>
                <a:latin typeface="Arial"/>
                <a:ea typeface="Arial"/>
                <a:cs typeface="Arial"/>
                <a:sym typeface="Arial"/>
              </a:rPr>
              <a:t> 100 </a:t>
            </a:r>
            <a:r>
              <a:rPr lang="de" sz="1400" dirty="0" err="1">
                <a:solidFill>
                  <a:srgbClr val="363F83"/>
                </a:solidFill>
                <a:latin typeface="Arial"/>
                <a:ea typeface="Arial"/>
                <a:cs typeface="Arial"/>
                <a:sym typeface="Arial"/>
              </a:rPr>
              <a:t>views</a:t>
            </a:r>
            <a:r>
              <a:rPr lang="de" sz="1400" dirty="0">
                <a:solidFill>
                  <a:srgbClr val="363F83"/>
                </a:solidFill>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endParaRPr sz="1400" dirty="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YouTube will </a:t>
            </a:r>
            <a:r>
              <a:rPr lang="de" sz="1400" dirty="0" err="1">
                <a:solidFill>
                  <a:srgbClr val="363F83"/>
                </a:solidFill>
                <a:highlight>
                  <a:srgbClr val="FFFFFF"/>
                </a:highlight>
                <a:latin typeface="Arial"/>
                <a:ea typeface="Arial"/>
                <a:cs typeface="Arial"/>
                <a:sym typeface="Arial"/>
              </a:rPr>
              <a:t>start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labeling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health</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videos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with</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information</a:t>
            </a:r>
            <a:r>
              <a:rPr lang="de" sz="1400" dirty="0">
                <a:solidFill>
                  <a:srgbClr val="363F83"/>
                </a:solidFill>
                <a:highlight>
                  <a:srgbClr val="FFFFFF"/>
                </a:highlight>
                <a:latin typeface="Arial"/>
                <a:ea typeface="Arial"/>
                <a:cs typeface="Arial"/>
                <a:sym typeface="Arial"/>
              </a:rPr>
              <a:t> on </a:t>
            </a:r>
            <a:r>
              <a:rPr lang="de" sz="1400" dirty="0" err="1">
                <a:solidFill>
                  <a:srgbClr val="363F83"/>
                </a:solidFill>
                <a:highlight>
                  <a:srgbClr val="FFFFFF"/>
                </a:highlight>
                <a:latin typeface="Arial"/>
                <a:ea typeface="Arial"/>
                <a:cs typeface="Arial"/>
                <a:sym typeface="Arial"/>
              </a:rPr>
              <a:t>how</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authoritative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source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is</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457200" lvl="0" indent="0" algn="l" rtl="0">
              <a:spcBef>
                <a:spcPts val="0"/>
              </a:spcBef>
              <a:spcAft>
                <a:spcPts val="0"/>
              </a:spcAft>
              <a:buNone/>
            </a:pPr>
            <a:endParaRPr sz="1400" dirty="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dirty="0" err="1">
                <a:solidFill>
                  <a:srgbClr val="363F83"/>
                </a:solidFill>
                <a:highlight>
                  <a:srgbClr val="FFFFFF"/>
                </a:highlight>
                <a:latin typeface="Arial"/>
                <a:ea typeface="Arial"/>
                <a:cs typeface="Arial"/>
                <a:sym typeface="Arial"/>
              </a:rPr>
              <a:t>Three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years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ago</a:t>
            </a:r>
            <a:r>
              <a:rPr lang="de" sz="1400" dirty="0">
                <a:solidFill>
                  <a:srgbClr val="363F83"/>
                </a:solidFill>
                <a:highlight>
                  <a:srgbClr val="FFFFFF"/>
                </a:highlight>
                <a:latin typeface="Arial"/>
                <a:ea typeface="Arial"/>
                <a:cs typeface="Arial"/>
                <a:sym typeface="Arial"/>
              </a:rPr>
              <a:t>, YouTube </a:t>
            </a:r>
            <a:r>
              <a:rPr lang="de" sz="1400" dirty="0" err="1">
                <a:solidFill>
                  <a:srgbClr val="363F83"/>
                </a:solidFill>
                <a:highlight>
                  <a:srgbClr val="FFFFFF"/>
                </a:highlight>
                <a:latin typeface="Arial"/>
                <a:ea typeface="Arial"/>
                <a:cs typeface="Arial"/>
                <a:sym typeface="Arial"/>
              </a:rPr>
              <a:t>started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adding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fact</a:t>
            </a:r>
            <a:r>
              <a:rPr lang="de" sz="1400" dirty="0">
                <a:solidFill>
                  <a:srgbClr val="363F83"/>
                </a:solidFill>
                <a:highlight>
                  <a:srgbClr val="FFFFFF"/>
                </a:highlight>
                <a:latin typeface="Arial"/>
                <a:ea typeface="Arial"/>
                <a:cs typeface="Arial"/>
                <a:sym typeface="Arial"/>
              </a:rPr>
              <a:t>-check </a:t>
            </a:r>
            <a:r>
              <a:rPr lang="de" sz="1400" dirty="0" err="1">
                <a:solidFill>
                  <a:srgbClr val="363F83"/>
                </a:solidFill>
                <a:highlight>
                  <a:srgbClr val="FFFFFF"/>
                </a:highlight>
                <a:latin typeface="Arial"/>
                <a:ea typeface="Arial"/>
                <a:cs typeface="Arial"/>
                <a:sym typeface="Arial"/>
              </a:rPr>
              <a:t>labels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beneath</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videos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dealt </a:t>
            </a:r>
            <a:r>
              <a:rPr lang="de" sz="1400" dirty="0" err="1">
                <a:solidFill>
                  <a:srgbClr val="363F83"/>
                </a:solidFill>
                <a:highlight>
                  <a:srgbClr val="FFFFFF"/>
                </a:highlight>
                <a:latin typeface="Arial"/>
                <a:ea typeface="Arial"/>
                <a:cs typeface="Arial"/>
                <a:sym typeface="Arial"/>
              </a:rPr>
              <a:t>with</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popular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conspiracy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theories</a:t>
            </a:r>
            <a:r>
              <a:rPr lang="de" sz="1400" dirty="0">
                <a:solidFill>
                  <a:srgbClr val="363F83"/>
                </a:solidFill>
                <a:highlight>
                  <a:srgbClr val="FFFFFF"/>
                </a:highlight>
                <a:latin typeface="Arial"/>
                <a:ea typeface="Arial"/>
                <a:cs typeface="Arial"/>
                <a:sym typeface="Arial"/>
              </a:rPr>
              <a:t>, like </a:t>
            </a:r>
            <a:r>
              <a:rPr lang="de" sz="1400" dirty="0" err="1">
                <a:solidFill>
                  <a:srgbClr val="363F83"/>
                </a:solidFill>
                <a:highlight>
                  <a:srgbClr val="FFFFFF"/>
                </a:highlight>
                <a:latin typeface="Arial"/>
                <a:ea typeface="Arial"/>
                <a:cs typeface="Arial"/>
                <a:sym typeface="Arial"/>
              </a:rPr>
              <a:t>those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about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moon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landing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linking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vaccines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autism</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p:txBody>
      </p:sp>
      <p:pic>
        <p:nvPicPr>
          <p:cNvPr id="173" name="Google Shape;173;geebb530ace_0_42"/>
          <p:cNvPicPr preferRelativeResize="0"/>
          <p:nvPr/>
        </p:nvPicPr>
        <p:blipFill>
          <a:blip r:embed="rId3">
            <a:alphaModFix/>
          </a:blip>
          <a:stretch>
            <a:fillRect/>
          </a:stretch>
        </p:blipFill>
        <p:spPr>
          <a:xfrm>
            <a:off x="7025850" y="1293750"/>
            <a:ext cx="1395649" cy="2883576"/>
          </a:xfrm>
          <a:prstGeom prst="rect">
            <a:avLst/>
          </a:prstGeom>
          <a:noFill/>
          <a:ln>
            <a:noFill/>
          </a:ln>
        </p:spPr>
      </p:pic>
      <p:sp>
        <p:nvSpPr>
          <p:cNvPr id="7" name="Google Shape;102;gdfc22fcbb0_0_0">
            <a:extLst>
              <a:ext uri="{FF2B5EF4-FFF2-40B4-BE49-F238E27FC236}">
                <a16:creationId xmlns:a16="http://schemas.microsoft.com/office/drawing/2014/main" id="{C54C8C68-BE1A-D744-BFA2-A3325F2BEA9C}"/>
              </a:ext>
            </a:extLst>
          </p:cNvPr>
          <p:cNvSpPr txBox="1"/>
          <p:nvPr/>
        </p:nvSpPr>
        <p:spPr>
          <a:xfrm>
            <a:off x="4937761" y="4362600"/>
            <a:ext cx="4000408" cy="338524"/>
          </a:xfrm>
          <a:prstGeom prst="rect">
            <a:avLst/>
          </a:prstGeom>
          <a:noFill/>
          <a:ln>
            <a:noFill/>
          </a:ln>
        </p:spPr>
        <p:txBody>
          <a:bodyPr spcFirstLastPara="1" wrap="square" lIns="91425" tIns="91425" rIns="91425" bIns="91425" anchor="t" anchorCtr="0">
            <a:spAutoFit/>
          </a:bodyPr>
          <a:lstStyle/>
          <a:p>
            <a:pPr lvl="0" algn="r"/>
            <a:r>
              <a:rPr lang="en-GB" sz="500" dirty="0"/>
              <a:t>Bergen, M., 2021. </a:t>
            </a:r>
            <a:r>
              <a:rPr lang="en-GB" sz="500" i="1" dirty="0"/>
              <a:t>YouTube Revamps Health Videos as Biden Criticizes Social Media for Vaccine Misinformation</a:t>
            </a:r>
            <a:r>
              <a:rPr lang="en-GB" sz="500" dirty="0"/>
              <a:t>. [online] Time. Available at: &lt;https://</a:t>
            </a:r>
            <a:r>
              <a:rPr lang="en-GB" sz="500" dirty="0" err="1"/>
              <a:t>time.com</a:t>
            </a:r>
            <a:r>
              <a:rPr lang="en-GB" sz="500" dirty="0"/>
              <a:t>/6081597/</a:t>
            </a:r>
            <a:r>
              <a:rPr lang="en-GB" sz="500" dirty="0" err="1"/>
              <a:t>youtube</a:t>
            </a:r>
            <a:r>
              <a:rPr lang="en-GB" sz="500" dirty="0"/>
              <a:t>-health-videos-</a:t>
            </a:r>
            <a:r>
              <a:rPr lang="en-GB" sz="500" dirty="0" err="1"/>
              <a:t>biden</a:t>
            </a:r>
            <a:r>
              <a:rPr lang="en-GB" sz="500" dirty="0"/>
              <a:t>/&gt; [Accessed 28 September 2021].</a:t>
            </a:r>
            <a:endParaRPr sz="500" dirty="0">
              <a:latin typeface=""/>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eebb530ace_0_4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TikTok</a:t>
            </a:r>
            <a:endParaRPr/>
          </a:p>
        </p:txBody>
      </p:sp>
      <p:sp>
        <p:nvSpPr>
          <p:cNvPr id="179" name="Google Shape;179;geebb530ace_0_48"/>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eebb530ace_0_4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15</a:t>
            </a:fld>
            <a:endParaRPr/>
          </a:p>
        </p:txBody>
      </p:sp>
      <p:pic>
        <p:nvPicPr>
          <p:cNvPr id="181" name="Google Shape;181;geebb530ace_0_48"/>
          <p:cNvPicPr preferRelativeResize="0"/>
          <p:nvPr/>
        </p:nvPicPr>
        <p:blipFill>
          <a:blip r:embed="rId3">
            <a:alphaModFix/>
          </a:blip>
          <a:stretch>
            <a:fillRect/>
          </a:stretch>
        </p:blipFill>
        <p:spPr>
          <a:xfrm>
            <a:off x="3413400" y="1455700"/>
            <a:ext cx="5195349" cy="2559700"/>
          </a:xfrm>
          <a:prstGeom prst="rect">
            <a:avLst/>
          </a:prstGeom>
          <a:noFill/>
          <a:ln>
            <a:noFill/>
          </a:ln>
        </p:spPr>
      </p:pic>
      <p:sp>
        <p:nvSpPr>
          <p:cNvPr id="182" name="Google Shape;182;geebb530ace_0_48"/>
          <p:cNvSpPr txBox="1">
            <a:spLocks noGrp="1"/>
          </p:cNvSpPr>
          <p:nvPr>
            <p:ph type="body" idx="1"/>
          </p:nvPr>
        </p:nvSpPr>
        <p:spPr>
          <a:xfrm>
            <a:off x="168425" y="1032300"/>
            <a:ext cx="3377400" cy="340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63F83"/>
              </a:buClr>
              <a:buSzPts val="1400"/>
              <a:buFont typeface="Arial"/>
              <a:buChar char="-"/>
            </a:pPr>
            <a:r>
              <a:rPr lang="de" sz="1400">
                <a:solidFill>
                  <a:srgbClr val="363F83"/>
                </a:solidFill>
                <a:highlight>
                  <a:srgbClr val="FFFFFF"/>
                </a:highlight>
                <a:latin typeface="Arial"/>
                <a:ea typeface="Arial"/>
                <a:cs typeface="Arial"/>
                <a:sym typeface="Arial"/>
              </a:rPr>
              <a:t>If TikTok is unable to verify whether certain content is accurate, the content will include a label saying it includes unverified information.</a:t>
            </a:r>
            <a:endParaRPr sz="1400">
              <a:solidFill>
                <a:srgbClr val="363F83"/>
              </a:solidFill>
              <a:highlight>
                <a:srgbClr val="FFFFFF"/>
              </a:highlight>
              <a:latin typeface="Arial"/>
              <a:ea typeface="Arial"/>
              <a:cs typeface="Arial"/>
              <a:sym typeface="Arial"/>
            </a:endParaRPr>
          </a:p>
          <a:p>
            <a:pPr marL="457200" lvl="0" indent="0" algn="l" rtl="0">
              <a:spcBef>
                <a:spcPts val="0"/>
              </a:spcBef>
              <a:spcAft>
                <a:spcPts val="0"/>
              </a:spcAft>
              <a:buNone/>
            </a:pPr>
            <a:endParaRPr sz="1400">
              <a:solidFill>
                <a:srgbClr val="363F83"/>
              </a:solidFill>
              <a:highlight>
                <a:srgbClr val="FFFFFF"/>
              </a:highlight>
              <a:latin typeface="Arial"/>
              <a:ea typeface="Arial"/>
              <a:cs typeface="Arial"/>
              <a:sym typeface="Arial"/>
            </a:endParaRPr>
          </a:p>
          <a:p>
            <a:pPr marL="457200" lvl="0" indent="-317500" algn="l" rtl="0">
              <a:spcBef>
                <a:spcPts val="0"/>
              </a:spcBef>
              <a:spcAft>
                <a:spcPts val="0"/>
              </a:spcAft>
              <a:buClr>
                <a:srgbClr val="363F83"/>
              </a:buClr>
              <a:buSzPts val="1400"/>
              <a:buFont typeface="Arial"/>
              <a:buChar char="-"/>
            </a:pPr>
            <a:r>
              <a:rPr lang="de" sz="1400">
                <a:solidFill>
                  <a:srgbClr val="363F83"/>
                </a:solidFill>
                <a:highlight>
                  <a:srgbClr val="FFFFFF"/>
                </a:highlight>
                <a:latin typeface="Arial"/>
                <a:ea typeface="Arial"/>
                <a:cs typeface="Arial"/>
                <a:sym typeface="Arial"/>
              </a:rPr>
              <a:t>In addition, if users try to share unverified content, they'll get a message with a "caution" icon asking whether they're certain they want to share it. </a:t>
            </a:r>
            <a:endParaRPr sz="1400">
              <a:solidFill>
                <a:srgbClr val="363F83"/>
              </a:solidFill>
              <a:highlight>
                <a:srgbClr val="FFFFFF"/>
              </a:highlight>
              <a:latin typeface="Arial"/>
              <a:ea typeface="Arial"/>
              <a:cs typeface="Arial"/>
              <a:sym typeface="Arial"/>
            </a:endParaRPr>
          </a:p>
        </p:txBody>
      </p:sp>
      <p:sp>
        <p:nvSpPr>
          <p:cNvPr id="7" name="Google Shape;102;gdfc22fcbb0_0_0">
            <a:extLst>
              <a:ext uri="{FF2B5EF4-FFF2-40B4-BE49-F238E27FC236}">
                <a16:creationId xmlns:a16="http://schemas.microsoft.com/office/drawing/2014/main" id="{B8175BAC-2518-7142-9923-7A36FBE0F44D}"/>
              </a:ext>
            </a:extLst>
          </p:cNvPr>
          <p:cNvSpPr txBox="1"/>
          <p:nvPr/>
        </p:nvSpPr>
        <p:spPr>
          <a:xfrm>
            <a:off x="4642338" y="4362600"/>
            <a:ext cx="4295831" cy="338524"/>
          </a:xfrm>
          <a:prstGeom prst="rect">
            <a:avLst/>
          </a:prstGeom>
          <a:noFill/>
          <a:ln>
            <a:noFill/>
          </a:ln>
        </p:spPr>
        <p:txBody>
          <a:bodyPr spcFirstLastPara="1" wrap="square" lIns="91425" tIns="91425" rIns="91425" bIns="91425" anchor="t" anchorCtr="0">
            <a:spAutoFit/>
          </a:bodyPr>
          <a:lstStyle/>
          <a:p>
            <a:pPr lvl="0" algn="r"/>
            <a:r>
              <a:rPr lang="en-GB" sz="500" dirty="0"/>
              <a:t>Internet Matters. 2020. </a:t>
            </a:r>
            <a:r>
              <a:rPr lang="en-GB" sz="500" i="1" dirty="0"/>
              <a:t>What are popular platforms doing to stop the spread of fake news online? | Internet Matters</a:t>
            </a:r>
            <a:r>
              <a:rPr lang="en-GB" sz="500" dirty="0"/>
              <a:t>. [online] Available at: &lt;https://</a:t>
            </a:r>
            <a:r>
              <a:rPr lang="en-GB" sz="500" dirty="0" err="1"/>
              <a:t>www.internetmatters.org</a:t>
            </a:r>
            <a:r>
              <a:rPr lang="en-GB" sz="500" dirty="0"/>
              <a:t>/hub/news-blogs/stopping-the-spread-of-fake-news-on-popular-online-platforms/&gt; [Accessed 28 September 2021].</a:t>
            </a:r>
            <a:endParaRPr sz="500" dirty="0">
              <a:latin typeface=""/>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eebb530ace_0_6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Online press</a:t>
            </a:r>
            <a:endParaRPr/>
          </a:p>
        </p:txBody>
      </p:sp>
      <p:sp>
        <p:nvSpPr>
          <p:cNvPr id="189" name="Google Shape;189;geebb530ace_0_6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16</a:t>
            </a:fld>
            <a:endParaRPr/>
          </a:p>
        </p:txBody>
      </p:sp>
      <p:pic>
        <p:nvPicPr>
          <p:cNvPr id="190" name="Google Shape;190;geebb530ace_0_60"/>
          <p:cNvPicPr preferRelativeResize="0"/>
          <p:nvPr/>
        </p:nvPicPr>
        <p:blipFill>
          <a:blip r:embed="rId3">
            <a:alphaModFix/>
          </a:blip>
          <a:stretch>
            <a:fillRect/>
          </a:stretch>
        </p:blipFill>
        <p:spPr>
          <a:xfrm>
            <a:off x="439676" y="1088412"/>
            <a:ext cx="2557826" cy="3294276"/>
          </a:xfrm>
          <a:prstGeom prst="rect">
            <a:avLst/>
          </a:prstGeom>
          <a:noFill/>
          <a:ln>
            <a:noFill/>
          </a:ln>
        </p:spPr>
      </p:pic>
      <p:pic>
        <p:nvPicPr>
          <p:cNvPr id="191" name="Google Shape;191;geebb530ace_0_60"/>
          <p:cNvPicPr preferRelativeResize="0"/>
          <p:nvPr/>
        </p:nvPicPr>
        <p:blipFill>
          <a:blip r:embed="rId4">
            <a:alphaModFix/>
          </a:blip>
          <a:stretch>
            <a:fillRect/>
          </a:stretch>
        </p:blipFill>
        <p:spPr>
          <a:xfrm>
            <a:off x="3206626" y="1088400"/>
            <a:ext cx="2587603" cy="3294301"/>
          </a:xfrm>
          <a:prstGeom prst="rect">
            <a:avLst/>
          </a:prstGeom>
          <a:noFill/>
          <a:ln>
            <a:noFill/>
          </a:ln>
        </p:spPr>
      </p:pic>
      <p:pic>
        <p:nvPicPr>
          <p:cNvPr id="192" name="Google Shape;192;geebb530ace_0_60"/>
          <p:cNvPicPr preferRelativeResize="0"/>
          <p:nvPr/>
        </p:nvPicPr>
        <p:blipFill>
          <a:blip r:embed="rId5">
            <a:alphaModFix/>
          </a:blip>
          <a:stretch>
            <a:fillRect/>
          </a:stretch>
        </p:blipFill>
        <p:spPr>
          <a:xfrm>
            <a:off x="6003350" y="1088400"/>
            <a:ext cx="2557824" cy="3287111"/>
          </a:xfrm>
          <a:prstGeom prst="rect">
            <a:avLst/>
          </a:prstGeom>
          <a:noFill/>
          <a:ln>
            <a:noFill/>
          </a:ln>
        </p:spPr>
      </p:pic>
      <p:sp>
        <p:nvSpPr>
          <p:cNvPr id="8" name="Google Shape;102;gdfc22fcbb0_0_0">
            <a:extLst>
              <a:ext uri="{FF2B5EF4-FFF2-40B4-BE49-F238E27FC236}">
                <a16:creationId xmlns:a16="http://schemas.microsoft.com/office/drawing/2014/main" id="{CA3261EB-9378-E848-90D0-3CB9972EE681}"/>
              </a:ext>
            </a:extLst>
          </p:cNvPr>
          <p:cNvSpPr txBox="1"/>
          <p:nvPr/>
        </p:nvSpPr>
        <p:spPr>
          <a:xfrm>
            <a:off x="4100732" y="4362600"/>
            <a:ext cx="4837437" cy="646300"/>
          </a:xfrm>
          <a:prstGeom prst="rect">
            <a:avLst/>
          </a:prstGeom>
          <a:noFill/>
          <a:ln>
            <a:noFill/>
          </a:ln>
        </p:spPr>
        <p:txBody>
          <a:bodyPr spcFirstLastPara="1" wrap="square" lIns="91425" tIns="91425" rIns="91425" bIns="91425" anchor="t" anchorCtr="0">
            <a:spAutoFit/>
          </a:bodyPr>
          <a:lstStyle/>
          <a:p>
            <a:pPr lvl="0" algn="r"/>
            <a:r>
              <a:rPr lang="en-GB" sz="500" dirty="0"/>
              <a:t>AP NEWS. n.d. </a:t>
            </a:r>
            <a:r>
              <a:rPr lang="en-GB" sz="500" i="1" dirty="0"/>
              <a:t>Fact Check: Political &amp; News Fact Check | AP News</a:t>
            </a:r>
            <a:r>
              <a:rPr lang="en-GB" sz="500" dirty="0"/>
              <a:t>. [online] Available at: &lt;https://</a:t>
            </a:r>
            <a:r>
              <a:rPr lang="en-GB" sz="500" dirty="0" err="1"/>
              <a:t>apnews.com</a:t>
            </a:r>
            <a:r>
              <a:rPr lang="en-GB" sz="500" dirty="0"/>
              <a:t>/hub/ap-fact-check&gt; [Accessed 28 September 2021].</a:t>
            </a:r>
          </a:p>
          <a:p>
            <a:pPr lvl="0" algn="r"/>
            <a:r>
              <a:rPr lang="en-GB" sz="500" dirty="0"/>
              <a:t>The Independent. n.d. </a:t>
            </a:r>
            <a:r>
              <a:rPr lang="en-GB" sz="500" i="1" dirty="0" err="1"/>
              <a:t>InFact</a:t>
            </a:r>
            <a:r>
              <a:rPr lang="en-GB" sz="500" i="1" dirty="0"/>
              <a:t> | The Independent</a:t>
            </a:r>
            <a:r>
              <a:rPr lang="en-GB" sz="500" dirty="0"/>
              <a:t>. [online] Available at: &lt;https://</a:t>
            </a:r>
            <a:r>
              <a:rPr lang="en-GB" sz="500" dirty="0" err="1"/>
              <a:t>www.independent.co.uk</a:t>
            </a:r>
            <a:r>
              <a:rPr lang="en-GB" sz="500" dirty="0"/>
              <a:t>/</a:t>
            </a:r>
            <a:r>
              <a:rPr lang="en-GB" sz="500" dirty="0" err="1"/>
              <a:t>infact</a:t>
            </a:r>
            <a:r>
              <a:rPr lang="en-GB" sz="500" dirty="0"/>
              <a:t>&gt; [Accessed 28 September 2021].</a:t>
            </a:r>
          </a:p>
          <a:p>
            <a:pPr lvl="0" algn="r"/>
            <a:r>
              <a:rPr lang="en-GB" sz="500" dirty="0"/>
              <a:t>BBC News. n.d. </a:t>
            </a:r>
            <a:r>
              <a:rPr lang="en-GB" sz="500" i="1" dirty="0"/>
              <a:t>Reality Check News - BBC News</a:t>
            </a:r>
            <a:r>
              <a:rPr lang="en-GB" sz="500" dirty="0"/>
              <a:t>. [online] Available at: &lt;https://</a:t>
            </a:r>
            <a:r>
              <a:rPr lang="en-GB" sz="500" dirty="0" err="1"/>
              <a:t>www.bbc.com</a:t>
            </a:r>
            <a:r>
              <a:rPr lang="en-GB" sz="500" dirty="0"/>
              <a:t>/news/</a:t>
            </a:r>
            <a:r>
              <a:rPr lang="en-GB" sz="500" dirty="0" err="1"/>
              <a:t>reality_check</a:t>
            </a:r>
            <a:r>
              <a:rPr lang="en-GB" sz="500" dirty="0"/>
              <a:t>&gt; [Accessed 28 September 2021].</a:t>
            </a:r>
            <a:endParaRPr lang="en-GB" sz="500" dirty="0">
              <a:latin typeface=""/>
              <a:ea typeface="Lato"/>
              <a:cs typeface="Lato"/>
              <a:sym typeface="Lato"/>
            </a:endParaRPr>
          </a:p>
          <a:p>
            <a:pPr lvl="0" algn="r"/>
            <a:endParaRPr lang="en-GB" sz="500" dirty="0">
              <a:latin typeface=""/>
              <a:ea typeface="Lato"/>
              <a:cs typeface="Lato"/>
              <a:sym typeface="Lato"/>
            </a:endParaRPr>
          </a:p>
          <a:p>
            <a:pPr lvl="0" algn="r"/>
            <a:endParaRPr lang="en-GB" sz="500" dirty="0">
              <a:latin typeface=""/>
              <a:ea typeface="Lato"/>
              <a:cs typeface="Lato"/>
              <a:sym typeface="Lato"/>
            </a:endParaRPr>
          </a:p>
          <a:p>
            <a:pPr lvl="0" algn="r"/>
            <a:endParaRPr sz="500" dirty="0">
              <a:latin typeface=""/>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eebb530ace_0_6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Reuters</a:t>
            </a:r>
            <a:endParaRPr/>
          </a:p>
        </p:txBody>
      </p:sp>
      <p:sp>
        <p:nvSpPr>
          <p:cNvPr id="198" name="Google Shape;198;geebb530ace_0_66"/>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eebb530ace_0_6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17</a:t>
            </a:fld>
            <a:endParaRPr/>
          </a:p>
        </p:txBody>
      </p:sp>
      <p:pic>
        <p:nvPicPr>
          <p:cNvPr id="200" name="Google Shape;200;geebb530ace_0_66"/>
          <p:cNvPicPr preferRelativeResize="0"/>
          <p:nvPr/>
        </p:nvPicPr>
        <p:blipFill>
          <a:blip r:embed="rId3">
            <a:alphaModFix/>
          </a:blip>
          <a:stretch>
            <a:fillRect/>
          </a:stretch>
        </p:blipFill>
        <p:spPr>
          <a:xfrm>
            <a:off x="3709466" y="1108875"/>
            <a:ext cx="4930559" cy="3253350"/>
          </a:xfrm>
          <a:prstGeom prst="rect">
            <a:avLst/>
          </a:prstGeom>
          <a:noFill/>
          <a:ln>
            <a:noFill/>
          </a:ln>
        </p:spPr>
      </p:pic>
      <p:sp>
        <p:nvSpPr>
          <p:cNvPr id="201" name="Google Shape;201;geebb530ace_0_66"/>
          <p:cNvSpPr txBox="1">
            <a:spLocks noGrp="1"/>
          </p:cNvSpPr>
          <p:nvPr>
            <p:ph type="body" idx="1"/>
          </p:nvPr>
        </p:nvSpPr>
        <p:spPr>
          <a:xfrm>
            <a:off x="168425" y="1032300"/>
            <a:ext cx="3399300" cy="34065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2300"/>
              </a:spcBef>
              <a:spcAft>
                <a:spcPts val="0"/>
              </a:spcAft>
              <a:buClr>
                <a:srgbClr val="363F83"/>
              </a:buClr>
              <a:buSzPts val="1400"/>
              <a:buFont typeface="Arial"/>
              <a:buChar char="-"/>
            </a:pPr>
            <a:r>
              <a:rPr lang="de" sz="1400" dirty="0">
                <a:solidFill>
                  <a:srgbClr val="363F83"/>
                </a:solidFill>
                <a:latin typeface="Arial"/>
                <a:ea typeface="Arial"/>
                <a:cs typeface="Arial"/>
                <a:sym typeface="Arial"/>
              </a:rPr>
              <a:t>Reuters </a:t>
            </a:r>
            <a:r>
              <a:rPr lang="de" sz="1400" dirty="0" err="1">
                <a:solidFill>
                  <a:srgbClr val="363F83"/>
                </a:solidFill>
                <a:latin typeface="Arial"/>
                <a:ea typeface="Arial"/>
                <a:cs typeface="Arial"/>
                <a:sym typeface="Arial"/>
              </a:rPr>
              <a:t>partners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with</a:t>
            </a:r>
            <a:r>
              <a:rPr lang="de" sz="1400" dirty="0">
                <a:solidFill>
                  <a:srgbClr val="363F83"/>
                </a:solidFill>
                <a:latin typeface="Arial"/>
                <a:ea typeface="Arial"/>
                <a:cs typeface="Arial"/>
                <a:sym typeface="Arial"/>
              </a:rPr>
              <a:t> Facebook </a:t>
            </a:r>
            <a:r>
              <a:rPr lang="de" sz="1400" dirty="0" err="1">
                <a:solidFill>
                  <a:srgbClr val="363F83"/>
                </a:solidFill>
                <a:latin typeface="Arial"/>
                <a:ea typeface="Arial"/>
                <a:cs typeface="Arial"/>
                <a:sym typeface="Arial"/>
              </a:rPr>
              <a:t>Journalism</a:t>
            </a:r>
            <a:r>
              <a:rPr lang="de" sz="1400" dirty="0">
                <a:solidFill>
                  <a:srgbClr val="363F83"/>
                </a:solidFill>
                <a:latin typeface="Arial"/>
                <a:ea typeface="Arial"/>
                <a:cs typeface="Arial"/>
                <a:sym typeface="Arial"/>
              </a:rPr>
              <a:t> Project </a:t>
            </a:r>
            <a:r>
              <a:rPr lang="de" sz="1400" dirty="0" err="1">
                <a:solidFill>
                  <a:srgbClr val="363F83"/>
                </a:solidFill>
                <a:latin typeface="Arial"/>
                <a:ea typeface="Arial"/>
                <a:cs typeface="Arial"/>
                <a:sym typeface="Arial"/>
              </a:rPr>
              <a:t>to</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help</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newsrooms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around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world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spot</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deepfakes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manipulated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media</a:t>
            </a:r>
            <a:endParaRPr sz="1400" dirty="0">
              <a:solidFill>
                <a:srgbClr val="363F83"/>
              </a:solidFill>
              <a:latin typeface="Arial"/>
              <a:ea typeface="Arial"/>
              <a:cs typeface="Arial"/>
              <a:sym typeface="Arial"/>
            </a:endParaRPr>
          </a:p>
          <a:p>
            <a:pPr marL="457200" lvl="0" indent="-317500" algn="l" rtl="0">
              <a:lnSpc>
                <a:spcPct val="100000"/>
              </a:lnSpc>
              <a:spcBef>
                <a:spcPts val="0"/>
              </a:spcBef>
              <a:spcAft>
                <a:spcPts val="0"/>
              </a:spcAft>
              <a:buClr>
                <a:srgbClr val="363F83"/>
              </a:buClr>
              <a:buSzPts val="1400"/>
              <a:buFont typeface="Arial"/>
              <a:buChar char="-"/>
            </a:pPr>
            <a:r>
              <a:rPr lang="de" sz="1400" dirty="0">
                <a:solidFill>
                  <a:srgbClr val="363F83"/>
                </a:solidFill>
                <a:latin typeface="Arial"/>
                <a:ea typeface="Arial"/>
                <a:cs typeface="Arial"/>
                <a:sym typeface="Arial"/>
              </a:rPr>
              <a:t>The </a:t>
            </a:r>
            <a:r>
              <a:rPr lang="de" sz="1400" dirty="0" err="1">
                <a:solidFill>
                  <a:srgbClr val="363F83"/>
                </a:solidFill>
                <a:latin typeface="Arial"/>
                <a:ea typeface="Arial"/>
                <a:cs typeface="Arial"/>
                <a:sym typeface="Arial"/>
              </a:rPr>
              <a:t>course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aims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to</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combat</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risks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by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teaching</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journalists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about</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various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types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of</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altered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media</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ways</a:t>
            </a:r>
            <a:r>
              <a:rPr lang="de" sz="1400" dirty="0">
                <a:solidFill>
                  <a:srgbClr val="363F83"/>
                </a:solidFill>
                <a:latin typeface="Arial"/>
                <a:ea typeface="Arial"/>
                <a:cs typeface="Arial"/>
                <a:sym typeface="Arial"/>
              </a:rPr>
              <a:t> in </a:t>
            </a:r>
            <a:r>
              <a:rPr lang="de" sz="1400" dirty="0" err="1">
                <a:solidFill>
                  <a:srgbClr val="363F83"/>
                </a:solidFill>
                <a:latin typeface="Arial"/>
                <a:ea typeface="Arial"/>
                <a:cs typeface="Arial"/>
                <a:sym typeface="Arial"/>
              </a:rPr>
              <a:t>which</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newsrooms</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can</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be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better</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equipped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to</a:t>
            </a:r>
            <a:r>
              <a:rPr lang="de" sz="1400" dirty="0">
                <a:solidFill>
                  <a:srgbClr val="363F83"/>
                </a:solidFill>
                <a:latin typeface="Arial"/>
                <a:ea typeface="Arial"/>
                <a:cs typeface="Arial"/>
                <a:sym typeface="Arial"/>
              </a:rPr>
              <a:t> handle </a:t>
            </a:r>
            <a:r>
              <a:rPr lang="de" sz="1400" dirty="0" err="1">
                <a:solidFill>
                  <a:srgbClr val="363F83"/>
                </a:solidFill>
                <a:latin typeface="Arial"/>
                <a:ea typeface="Arial"/>
                <a:cs typeface="Arial"/>
                <a:sym typeface="Arial"/>
              </a:rPr>
              <a:t>misinformation</a:t>
            </a:r>
            <a:r>
              <a:rPr lang="de" sz="1400" dirty="0">
                <a:solidFill>
                  <a:srgbClr val="363F83"/>
                </a:solidFill>
                <a:latin typeface="Arial"/>
                <a:ea typeface="Arial"/>
                <a:cs typeface="Arial"/>
                <a:sym typeface="Arial"/>
              </a:rPr>
              <a:t> in </a:t>
            </a:r>
            <a:r>
              <a:rPr lang="de" sz="1400" dirty="0" err="1">
                <a:solidFill>
                  <a:srgbClr val="363F83"/>
                </a:solidFill>
                <a:latin typeface="Arial"/>
                <a:ea typeface="Arial"/>
                <a:cs typeface="Arial"/>
                <a:sym typeface="Arial"/>
              </a:rPr>
              <a:t>order</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to</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move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forward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to</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verify</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and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publish</a:t>
            </a:r>
            <a:r>
              <a:rPr lang="de" sz="1400" dirty="0">
                <a:solidFill>
                  <a:srgbClr val="363F83"/>
                </a:solidFill>
                <a:latin typeface="Arial"/>
                <a:ea typeface="Arial"/>
                <a:cs typeface="Arial"/>
                <a:sym typeface="Arial"/>
              </a:rPr>
              <a:t> genuine </a:t>
            </a:r>
            <a:r>
              <a:rPr lang="de" sz="1400" dirty="0" err="1">
                <a:solidFill>
                  <a:srgbClr val="363F83"/>
                </a:solidFill>
                <a:latin typeface="Arial"/>
                <a:ea typeface="Arial"/>
                <a:cs typeface="Arial"/>
                <a:sym typeface="Arial"/>
              </a:rPr>
              <a:t>content</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from</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third</a:t>
            </a:r>
            <a:r>
              <a:rPr lang="de" sz="1400" dirty="0">
                <a:solidFill>
                  <a:srgbClr val="363F83"/>
                </a:solidFill>
                <a:latin typeface="Arial"/>
                <a:ea typeface="Arial"/>
                <a:cs typeface="Arial"/>
                <a:sym typeface="Arial"/>
              </a:rPr>
              <a:t>-party </a:t>
            </a:r>
            <a:r>
              <a:rPr lang="de" sz="1400" dirty="0" err="1">
                <a:solidFill>
                  <a:srgbClr val="363F83"/>
                </a:solidFill>
                <a:latin typeface="Arial"/>
                <a:ea typeface="Arial"/>
                <a:cs typeface="Arial"/>
                <a:sym typeface="Arial"/>
              </a:rPr>
              <a:t>sources</a:t>
            </a:r>
            <a:r>
              <a:rPr lang="de" sz="1400" dirty="0">
                <a:solidFill>
                  <a:srgbClr val="363F83"/>
                </a:solidFill>
                <a:latin typeface="Arial"/>
                <a:ea typeface="Arial"/>
                <a:cs typeface="Arial"/>
                <a:sym typeface="Arial"/>
              </a:rPr>
              <a:t>.</a:t>
            </a:r>
            <a:endParaRPr sz="1400" dirty="0">
              <a:solidFill>
                <a:srgbClr val="363F83"/>
              </a:solidFill>
              <a:latin typeface="Arial"/>
              <a:ea typeface="Arial"/>
              <a:cs typeface="Arial"/>
              <a:sym typeface="Arial"/>
            </a:endParaRPr>
          </a:p>
          <a:p>
            <a:pPr marL="0" lvl="0" indent="0" algn="l" rtl="0">
              <a:spcBef>
                <a:spcPts val="0"/>
              </a:spcBef>
              <a:spcAft>
                <a:spcPts val="0"/>
              </a:spcAft>
              <a:buNone/>
            </a:pPr>
            <a:endParaRPr sz="1400" dirty="0">
              <a:solidFill>
                <a:srgbClr val="363F83"/>
              </a:solidFill>
              <a:latin typeface="Arial"/>
              <a:ea typeface="Arial"/>
              <a:cs typeface="Arial"/>
              <a:sym typeface="Arial"/>
            </a:endParaRPr>
          </a:p>
        </p:txBody>
      </p:sp>
      <p:sp>
        <p:nvSpPr>
          <p:cNvPr id="7" name="Google Shape;102;gdfc22fcbb0_0_0">
            <a:extLst>
              <a:ext uri="{FF2B5EF4-FFF2-40B4-BE49-F238E27FC236}">
                <a16:creationId xmlns:a16="http://schemas.microsoft.com/office/drawing/2014/main" id="{F7E45B84-1CB7-4147-BC7C-73C67BCB9C23}"/>
              </a:ext>
            </a:extLst>
          </p:cNvPr>
          <p:cNvSpPr txBox="1"/>
          <p:nvPr/>
        </p:nvSpPr>
        <p:spPr>
          <a:xfrm>
            <a:off x="4642338" y="4362600"/>
            <a:ext cx="4295831" cy="261580"/>
          </a:xfrm>
          <a:prstGeom prst="rect">
            <a:avLst/>
          </a:prstGeom>
          <a:noFill/>
          <a:ln>
            <a:noFill/>
          </a:ln>
        </p:spPr>
        <p:txBody>
          <a:bodyPr spcFirstLastPara="1" wrap="square" lIns="91425" tIns="91425" rIns="91425" bIns="91425" anchor="t" anchorCtr="0">
            <a:spAutoFit/>
          </a:bodyPr>
          <a:lstStyle/>
          <a:p>
            <a:pPr lvl="0" algn="r"/>
            <a:r>
              <a:rPr lang="en-GB" sz="500" dirty="0"/>
              <a:t>Reuters. n.d. </a:t>
            </a:r>
            <a:r>
              <a:rPr lang="en-GB" sz="500" i="1" dirty="0"/>
              <a:t>Manipulated Media</a:t>
            </a:r>
            <a:r>
              <a:rPr lang="en-GB" sz="500" dirty="0"/>
              <a:t>. [online] Available at: &lt;https://</a:t>
            </a:r>
            <a:r>
              <a:rPr lang="en-GB" sz="500" dirty="0" err="1"/>
              <a:t>www.reuters.com</a:t>
            </a:r>
            <a:r>
              <a:rPr lang="en-GB" sz="500" dirty="0"/>
              <a:t>/</a:t>
            </a:r>
            <a:r>
              <a:rPr lang="en-GB" sz="500" dirty="0" err="1"/>
              <a:t>manipulatedmedia</a:t>
            </a:r>
            <a:r>
              <a:rPr lang="en-GB" sz="500" dirty="0"/>
              <a:t>/</a:t>
            </a:r>
            <a:r>
              <a:rPr lang="en-GB" sz="500" dirty="0" err="1"/>
              <a:t>en</a:t>
            </a:r>
            <a:r>
              <a:rPr lang="en-GB" sz="500" dirty="0"/>
              <a:t>/&gt; [Accessed 28 September 2021].</a:t>
            </a:r>
            <a:endParaRPr sz="500" dirty="0">
              <a:latin typeface=""/>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eebb530ace_0_7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BBC</a:t>
            </a:r>
            <a:endParaRPr/>
          </a:p>
        </p:txBody>
      </p:sp>
      <p:sp>
        <p:nvSpPr>
          <p:cNvPr id="207" name="Google Shape;207;geebb530ace_0_72"/>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eebb530ace_0_7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18</a:t>
            </a:fld>
            <a:endParaRPr/>
          </a:p>
        </p:txBody>
      </p:sp>
      <p:pic>
        <p:nvPicPr>
          <p:cNvPr id="209" name="Google Shape;209;geebb530ace_0_72"/>
          <p:cNvPicPr preferRelativeResize="0"/>
          <p:nvPr/>
        </p:nvPicPr>
        <p:blipFill>
          <a:blip r:embed="rId3">
            <a:alphaModFix/>
          </a:blip>
          <a:stretch>
            <a:fillRect/>
          </a:stretch>
        </p:blipFill>
        <p:spPr>
          <a:xfrm>
            <a:off x="4665676" y="1108863"/>
            <a:ext cx="4005849" cy="3253374"/>
          </a:xfrm>
          <a:prstGeom prst="rect">
            <a:avLst/>
          </a:prstGeom>
          <a:noFill/>
          <a:ln>
            <a:noFill/>
          </a:ln>
        </p:spPr>
      </p:pic>
      <p:sp>
        <p:nvSpPr>
          <p:cNvPr id="210" name="Google Shape;210;geebb530ace_0_72"/>
          <p:cNvSpPr txBox="1">
            <a:spLocks noGrp="1"/>
          </p:cNvSpPr>
          <p:nvPr>
            <p:ph type="body" idx="1"/>
          </p:nvPr>
        </p:nvSpPr>
        <p:spPr>
          <a:xfrm>
            <a:off x="168425" y="1032300"/>
            <a:ext cx="3936000" cy="3406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363F83"/>
              </a:buClr>
              <a:buSzPts val="1400"/>
              <a:buFont typeface="Arial"/>
              <a:buChar char="-"/>
            </a:pPr>
            <a:r>
              <a:rPr lang="de" sz="1400">
                <a:solidFill>
                  <a:srgbClr val="363F83"/>
                </a:solidFill>
                <a:highlight>
                  <a:srgbClr val="FFFFFF"/>
                </a:highlight>
                <a:latin typeface="Arial"/>
                <a:ea typeface="Arial"/>
                <a:cs typeface="Arial"/>
                <a:sym typeface="Arial"/>
              </a:rPr>
              <a:t>The BBC's Trusted News Initiative is a partnership that includes organisations such as Facebook, Twitter, Reuters and The Washington Post. It is the only forum in the world of its kind designed to take on disinformation in real time. </a:t>
            </a:r>
            <a:endParaRPr sz="1400">
              <a:solidFill>
                <a:srgbClr val="363F83"/>
              </a:solidFill>
              <a:latin typeface="Arial"/>
              <a:ea typeface="Arial"/>
              <a:cs typeface="Arial"/>
              <a:sym typeface="Arial"/>
            </a:endParaRPr>
          </a:p>
        </p:txBody>
      </p:sp>
      <p:sp>
        <p:nvSpPr>
          <p:cNvPr id="7" name="Google Shape;102;gdfc22fcbb0_0_0">
            <a:extLst>
              <a:ext uri="{FF2B5EF4-FFF2-40B4-BE49-F238E27FC236}">
                <a16:creationId xmlns:a16="http://schemas.microsoft.com/office/drawing/2014/main" id="{498BECD6-0578-8346-A4CE-642AFAC90ED8}"/>
              </a:ext>
            </a:extLst>
          </p:cNvPr>
          <p:cNvSpPr txBox="1"/>
          <p:nvPr/>
        </p:nvSpPr>
        <p:spPr>
          <a:xfrm>
            <a:off x="4642338" y="4362600"/>
            <a:ext cx="4295831" cy="261580"/>
          </a:xfrm>
          <a:prstGeom prst="rect">
            <a:avLst/>
          </a:prstGeom>
          <a:noFill/>
          <a:ln>
            <a:noFill/>
          </a:ln>
        </p:spPr>
        <p:txBody>
          <a:bodyPr spcFirstLastPara="1" wrap="square" lIns="91425" tIns="91425" rIns="91425" bIns="91425" anchor="t" anchorCtr="0">
            <a:spAutoFit/>
          </a:bodyPr>
          <a:lstStyle/>
          <a:p>
            <a:pPr lvl="0" algn="r"/>
            <a:r>
              <a:rPr lang="en-GB" sz="500" dirty="0"/>
              <a:t>BBC. n.d. </a:t>
            </a:r>
            <a:r>
              <a:rPr lang="en-GB" sz="500" i="1" dirty="0"/>
              <a:t>Beyond Fake News</a:t>
            </a:r>
            <a:r>
              <a:rPr lang="en-GB" sz="500" dirty="0"/>
              <a:t>. [online] Available at: &lt;https://</a:t>
            </a:r>
            <a:r>
              <a:rPr lang="en-GB" sz="500" dirty="0" err="1"/>
              <a:t>www.bbc.co.uk</a:t>
            </a:r>
            <a:r>
              <a:rPr lang="en-GB" sz="500" dirty="0"/>
              <a:t>/</a:t>
            </a:r>
            <a:r>
              <a:rPr lang="en-GB" sz="500" dirty="0" err="1"/>
              <a:t>beyondfakenews</a:t>
            </a:r>
            <a:r>
              <a:rPr lang="en-GB" sz="500" dirty="0"/>
              <a:t>/&gt; [Accessed 28 September 2021].</a:t>
            </a:r>
            <a:endParaRPr sz="500" dirty="0">
              <a:latin typeface=""/>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geebb530ace_0_9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19</a:t>
            </a:fld>
            <a:endParaRPr/>
          </a:p>
        </p:txBody>
      </p:sp>
      <p:sp>
        <p:nvSpPr>
          <p:cNvPr id="5" name="Textplatzhalter 2">
            <a:extLst>
              <a:ext uri="{FF2B5EF4-FFF2-40B4-BE49-F238E27FC236}">
                <a16:creationId xmlns:a16="http://schemas.microsoft.com/office/drawing/2014/main" id="{6905397C-7DEE-AE41-A9FE-2B2084513067}"/>
              </a:ext>
            </a:extLst>
          </p:cNvPr>
          <p:cNvSpPr txBox="1">
            <a:spLocks/>
          </p:cNvSpPr>
          <p:nvPr/>
        </p:nvSpPr>
        <p:spPr>
          <a:xfrm>
            <a:off x="168433" y="1399853"/>
            <a:ext cx="8664000" cy="2374288"/>
          </a:xfrm>
          <a:prstGeom prst="rect">
            <a:avLst/>
          </a:prstGeom>
          <a:solidFill>
            <a:srgbClr val="E5362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ctr">
              <a:spcAft>
                <a:spcPts val="1600"/>
              </a:spcAft>
              <a:buFont typeface="Lato"/>
              <a:buNone/>
            </a:pPr>
            <a:r>
              <a:rPr lang="en-GB" sz="3200" b="1" dirty="0">
                <a:solidFill>
                  <a:srgbClr val="F2F2F2"/>
                </a:solidFill>
              </a:rPr>
              <a:t>How Social Media respond to Fake News</a:t>
            </a:r>
          </a:p>
          <a:p>
            <a:pPr marL="0" indent="0">
              <a:spcAft>
                <a:spcPts val="800"/>
              </a:spcAft>
              <a:buFont typeface="Lato"/>
              <a:buNone/>
            </a:pPr>
            <a:r>
              <a:rPr lang="en-GB" sz="1400" b="1" dirty="0">
                <a:solidFill>
                  <a:schemeClr val="tx1"/>
                </a:solidFill>
              </a:rPr>
              <a:t>Were you aware of these measures?</a:t>
            </a:r>
          </a:p>
          <a:p>
            <a:pPr marL="0" indent="0">
              <a:spcAft>
                <a:spcPts val="800"/>
              </a:spcAft>
              <a:buFont typeface="Lato"/>
              <a:buNone/>
            </a:pPr>
            <a:r>
              <a:rPr lang="en-GB" sz="1400" b="1" dirty="0">
                <a:solidFill>
                  <a:schemeClr val="tx1"/>
                </a:solidFill>
              </a:rPr>
              <a:t>Did you came across to any of these measures? What was your reaction? Did it influenced your response to the information?</a:t>
            </a:r>
          </a:p>
          <a:p>
            <a:pPr marL="0" indent="0">
              <a:spcAft>
                <a:spcPts val="800"/>
              </a:spcAft>
              <a:buFont typeface="Lato"/>
              <a:buNone/>
            </a:pPr>
            <a:r>
              <a:rPr lang="en-GB" sz="1400" b="1" dirty="0">
                <a:solidFill>
                  <a:schemeClr val="tx1"/>
                </a:solidFill>
              </a:rPr>
              <a:t>Are you aware of any other measures?</a:t>
            </a:r>
          </a:p>
          <a:p>
            <a:pPr marL="0" indent="0">
              <a:spcAft>
                <a:spcPts val="800"/>
              </a:spcAft>
              <a:buFont typeface="Lato"/>
              <a:buNone/>
            </a:pPr>
            <a:r>
              <a:rPr lang="en-GB" sz="1400" b="1" dirty="0">
                <a:solidFill>
                  <a:schemeClr val="tx1"/>
                </a:solidFill>
              </a:rPr>
              <a:t>Do you believe that social media companies are doing enough about fake news?</a:t>
            </a:r>
          </a:p>
        </p:txBody>
      </p:sp>
      <p:sp>
        <p:nvSpPr>
          <p:cNvPr id="6" name="Google Shape;101;gf21e7843ed_0_14">
            <a:extLst>
              <a:ext uri="{FF2B5EF4-FFF2-40B4-BE49-F238E27FC236}">
                <a16:creationId xmlns:a16="http://schemas.microsoft.com/office/drawing/2014/main" id="{958890A3-38B2-6149-9E3D-F9CF5213BE79}"/>
              </a:ext>
            </a:extLst>
          </p:cNvPr>
          <p:cNvSpPr/>
          <p:nvPr/>
        </p:nvSpPr>
        <p:spPr>
          <a:xfrm>
            <a:off x="5364733" y="3698427"/>
            <a:ext cx="2919000" cy="650700"/>
          </a:xfrm>
          <a:prstGeom prst="round2DiagRect">
            <a:avLst>
              <a:gd name="adj1" fmla="val 16667"/>
              <a:gd name="adj2" fmla="val 0"/>
            </a:avLst>
          </a:prstGeom>
          <a:solidFill>
            <a:srgbClr val="363F8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2800" b="1" i="0" u="none" strike="noStrike" cap="none" dirty="0" err="1">
                <a:solidFill>
                  <a:schemeClr val="lt1"/>
                </a:solidFill>
                <a:latin typeface="Arial" panose="020B0604020202020204" pitchFamily="34" charset="0"/>
                <a:ea typeface="Teko"/>
                <a:cs typeface="Arial" panose="020B0604020202020204" pitchFamily="34" charset="0"/>
                <a:sym typeface="Teko"/>
              </a:rPr>
              <a:t>DISCUSS</a:t>
            </a:r>
            <a:r>
              <a:rPr lang="de-DE" sz="2800" b="1" i="0" u="none" strike="noStrike" cap="none" dirty="0">
                <a:solidFill>
                  <a:schemeClr val="lt1"/>
                </a:solidFill>
                <a:latin typeface="Arial" panose="020B0604020202020204" pitchFamily="34" charset="0"/>
                <a:ea typeface="Teko"/>
                <a:cs typeface="Arial" panose="020B0604020202020204" pitchFamily="34" charset="0"/>
                <a:sym typeface="Teko"/>
              </a:rPr>
              <a:t>!</a:t>
            </a:r>
            <a:endParaRPr sz="2800" b="1" i="0" u="none" strike="noStrike" cap="none" dirty="0">
              <a:solidFill>
                <a:schemeClr val="lt1"/>
              </a:solidFill>
              <a:latin typeface="Arial" panose="020B0604020202020204" pitchFamily="34" charset="0"/>
              <a:ea typeface="Teko"/>
              <a:cs typeface="Arial" panose="020B0604020202020204" pitchFamily="34" charset="0"/>
              <a:sym typeface="Tek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de" dirty="0" err="1"/>
              <a:t>Overview</a:t>
            </a:r>
            <a:endParaRPr dirty="0"/>
          </a:p>
        </p:txBody>
      </p:sp>
      <p:sp>
        <p:nvSpPr>
          <p:cNvPr id="84" name="Google Shape;84;p3"/>
          <p:cNvSpPr txBox="1">
            <a:spLocks noGrp="1"/>
          </p:cNvSpPr>
          <p:nvPr>
            <p:ph type="body" idx="1"/>
          </p:nvPr>
        </p:nvSpPr>
        <p:spPr>
          <a:xfrm>
            <a:off x="168425" y="1032300"/>
            <a:ext cx="8664000" cy="3406500"/>
          </a:xfrm>
          <a:prstGeom prst="rect">
            <a:avLst/>
          </a:prstGeom>
          <a:solidFill>
            <a:srgbClr val="FFFFFF"/>
          </a:solidFill>
          <a:ln>
            <a:noFill/>
          </a:ln>
        </p:spPr>
        <p:txBody>
          <a:bodyPr spcFirstLastPara="1" wrap="square" lIns="91425" tIns="91425" rIns="91425" bIns="91425" anchor="ctr" anchorCtr="0">
            <a:noAutofit/>
          </a:bodyPr>
          <a:lstStyle/>
          <a:p>
            <a:pPr marL="457200" lvl="0" indent="-317500" algn="l" rtl="0">
              <a:lnSpc>
                <a:spcPct val="150000"/>
              </a:lnSpc>
              <a:spcBef>
                <a:spcPts val="0"/>
              </a:spcBef>
              <a:spcAft>
                <a:spcPts val="0"/>
              </a:spcAft>
              <a:buClr>
                <a:srgbClr val="363F83"/>
              </a:buClr>
              <a:buSzPts val="1400"/>
              <a:buFont typeface="Arial"/>
              <a:buAutoNum type="arabicPeriod"/>
            </a:pPr>
            <a:r>
              <a:rPr lang="de" sz="1400" b="1" dirty="0" err="1">
                <a:solidFill>
                  <a:srgbClr val="363F83"/>
                </a:solidFill>
                <a:latin typeface="Arial"/>
                <a:ea typeface="Arial"/>
                <a:cs typeface="Arial"/>
                <a:sym typeface="Arial"/>
              </a:rPr>
              <a:t>Introduction</a:t>
            </a:r>
            <a:r>
              <a:rPr lang="de" sz="1400" b="1" dirty="0">
                <a:solidFill>
                  <a:srgbClr val="363F83"/>
                </a:solidFill>
                <a:latin typeface="Arial"/>
                <a:ea typeface="Arial"/>
                <a:cs typeface="Arial"/>
                <a:sym typeface="Arial"/>
              </a:rPr>
              <a:t> &amp; </a:t>
            </a:r>
            <a:r>
              <a:rPr lang="de" sz="1400" b="1" dirty="0" err="1">
                <a:solidFill>
                  <a:srgbClr val="363F83"/>
                </a:solidFill>
                <a:latin typeface="Arial"/>
                <a:ea typeface="Arial"/>
                <a:cs typeface="Arial"/>
                <a:sym typeface="Arial"/>
              </a:rPr>
              <a:t>Social</a:t>
            </a:r>
            <a:r>
              <a:rPr lang="de" sz="1400" b="1" dirty="0">
                <a:solidFill>
                  <a:srgbClr val="363F83"/>
                </a:solidFill>
                <a:latin typeface="Arial"/>
                <a:ea typeface="Arial"/>
                <a:cs typeface="Arial"/>
                <a:sym typeface="Arial"/>
              </a:rPr>
              <a:t> Media: Response </a:t>
            </a:r>
            <a:r>
              <a:rPr lang="de" sz="1400" b="1" dirty="0" err="1">
                <a:solidFill>
                  <a:srgbClr val="363F83"/>
                </a:solidFill>
                <a:latin typeface="Arial"/>
                <a:ea typeface="Arial"/>
                <a:cs typeface="Arial"/>
                <a:sym typeface="Arial"/>
              </a:rPr>
              <a:t>to</a:t>
            </a:r>
            <a:r>
              <a:rPr lang="de" sz="1400" b="1" dirty="0">
                <a:solidFill>
                  <a:srgbClr val="363F83"/>
                </a:solidFill>
                <a:latin typeface="Arial"/>
                <a:ea typeface="Arial"/>
                <a:cs typeface="Arial"/>
                <a:sym typeface="Arial"/>
              </a:rPr>
              <a:t> </a:t>
            </a:r>
            <a:r>
              <a:rPr lang="de" sz="1400" b="1" dirty="0" err="1">
                <a:solidFill>
                  <a:srgbClr val="363F83"/>
                </a:solidFill>
                <a:latin typeface="Arial"/>
                <a:ea typeface="Arial"/>
                <a:cs typeface="Arial"/>
                <a:sym typeface="Arial"/>
              </a:rPr>
              <a:t>Fake</a:t>
            </a:r>
            <a:r>
              <a:rPr lang="de" sz="1400" b="1" dirty="0">
                <a:solidFill>
                  <a:srgbClr val="363F83"/>
                </a:solidFill>
                <a:latin typeface="Arial"/>
                <a:ea typeface="Arial"/>
                <a:cs typeface="Arial"/>
                <a:sym typeface="Arial"/>
              </a:rPr>
              <a:t> News</a:t>
            </a:r>
            <a:endParaRPr sz="1400" b="1"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Fake</a:t>
            </a:r>
            <a:r>
              <a:rPr lang="de" sz="1400" dirty="0">
                <a:solidFill>
                  <a:srgbClr val="363F83"/>
                </a:solidFill>
                <a:latin typeface="Arial"/>
                <a:ea typeface="Arial"/>
                <a:cs typeface="Arial"/>
                <a:sym typeface="Arial"/>
              </a:rPr>
              <a:t> News </a:t>
            </a:r>
            <a:r>
              <a:rPr lang="de" sz="1400" dirty="0" err="1">
                <a:solidFill>
                  <a:srgbClr val="363F83"/>
                </a:solidFill>
                <a:latin typeface="Arial"/>
                <a:ea typeface="Arial"/>
                <a:cs typeface="Arial"/>
                <a:sym typeface="Arial"/>
              </a:rPr>
              <a:t>Detection</a:t>
            </a:r>
            <a:r>
              <a:rPr lang="de" sz="1400" dirty="0">
                <a:solidFill>
                  <a:srgbClr val="363F83"/>
                </a:solidFill>
                <a:latin typeface="Arial"/>
                <a:ea typeface="Arial"/>
                <a:cs typeface="Arial"/>
                <a:sym typeface="Arial"/>
              </a:rPr>
              <a:t> Models</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err="1">
                <a:solidFill>
                  <a:srgbClr val="363F83"/>
                </a:solidFill>
                <a:latin typeface="Arial"/>
                <a:ea typeface="Arial"/>
                <a:cs typeface="Arial"/>
                <a:sym typeface="Arial"/>
              </a:rPr>
              <a:t>How</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to</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Recognise</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False</a:t>
            </a:r>
            <a:r>
              <a:rPr lang="de" sz="1400" dirty="0">
                <a:solidFill>
                  <a:srgbClr val="363F83"/>
                </a:solidFill>
                <a:latin typeface="Arial"/>
                <a:ea typeface="Arial"/>
                <a:cs typeface="Arial"/>
                <a:sym typeface="Arial"/>
              </a:rPr>
              <a:t> Content - The 5Ws</a:t>
            </a:r>
            <a:endParaRPr sz="1400" dirty="0">
              <a:solidFill>
                <a:srgbClr val="363F83"/>
              </a:solidFill>
              <a:latin typeface="Arial"/>
              <a:ea typeface="Arial"/>
              <a:cs typeface="Arial"/>
              <a:sym typeface="Arial"/>
            </a:endParaRPr>
          </a:p>
          <a:p>
            <a:pPr marL="457200" lvl="0" indent="-317500" algn="l" rtl="0">
              <a:lnSpc>
                <a:spcPct val="150000"/>
              </a:lnSpc>
              <a:spcBef>
                <a:spcPts val="0"/>
              </a:spcBef>
              <a:spcAft>
                <a:spcPts val="0"/>
              </a:spcAft>
              <a:buClr>
                <a:srgbClr val="363F83"/>
              </a:buClr>
              <a:buSzPts val="1400"/>
              <a:buFont typeface="Arial"/>
              <a:buAutoNum type="arabicPeriod"/>
            </a:pPr>
            <a:r>
              <a:rPr lang="de" sz="1400" dirty="0">
                <a:solidFill>
                  <a:srgbClr val="363F83"/>
                </a:solidFill>
                <a:latin typeface="Arial"/>
                <a:ea typeface="Arial"/>
                <a:cs typeface="Arial"/>
                <a:sym typeface="Arial"/>
              </a:rPr>
              <a:t>The Future </a:t>
            </a:r>
            <a:r>
              <a:rPr lang="de" sz="1400" dirty="0" err="1">
                <a:solidFill>
                  <a:srgbClr val="363F83"/>
                </a:solidFill>
                <a:latin typeface="Arial"/>
                <a:ea typeface="Arial"/>
                <a:cs typeface="Arial"/>
                <a:sym typeface="Arial"/>
              </a:rPr>
              <a:t>of</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Fake</a:t>
            </a:r>
            <a:r>
              <a:rPr lang="de" sz="1400" dirty="0">
                <a:solidFill>
                  <a:srgbClr val="363F83"/>
                </a:solidFill>
                <a:latin typeface="Arial"/>
                <a:ea typeface="Arial"/>
                <a:cs typeface="Arial"/>
                <a:sym typeface="Arial"/>
              </a:rPr>
              <a:t> News: AI </a:t>
            </a:r>
            <a:r>
              <a:rPr lang="de" sz="1400" dirty="0" err="1">
                <a:solidFill>
                  <a:srgbClr val="363F83"/>
                </a:solidFill>
                <a:latin typeface="Arial"/>
                <a:ea typeface="Arial"/>
                <a:cs typeface="Arial"/>
                <a:sym typeface="Arial"/>
              </a:rPr>
              <a:t>Generated</a:t>
            </a:r>
            <a:r>
              <a:rPr lang="de" sz="1400" dirty="0">
                <a:solidFill>
                  <a:srgbClr val="363F83"/>
                </a:solidFill>
                <a:latin typeface="Arial"/>
                <a:ea typeface="Arial"/>
                <a:cs typeface="Arial"/>
                <a:sym typeface="Arial"/>
              </a:rPr>
              <a:t> </a:t>
            </a:r>
            <a:r>
              <a:rPr lang="de" sz="1400" dirty="0" err="1">
                <a:solidFill>
                  <a:srgbClr val="363F83"/>
                </a:solidFill>
                <a:latin typeface="Arial"/>
                <a:ea typeface="Arial"/>
                <a:cs typeface="Arial"/>
                <a:sym typeface="Arial"/>
              </a:rPr>
              <a:t>Synthetic</a:t>
            </a:r>
            <a:r>
              <a:rPr lang="de" sz="1400" dirty="0">
                <a:solidFill>
                  <a:srgbClr val="363F83"/>
                </a:solidFill>
                <a:latin typeface="Arial"/>
                <a:ea typeface="Arial"/>
                <a:cs typeface="Arial"/>
                <a:sym typeface="Arial"/>
              </a:rPr>
              <a:t> Media</a:t>
            </a:r>
            <a:endParaRPr sz="1400" dirty="0">
              <a:solidFill>
                <a:srgbClr val="363F83"/>
              </a:solidFill>
              <a:latin typeface="Arial"/>
              <a:ea typeface="Arial"/>
              <a:cs typeface="Arial"/>
              <a:sym typeface="Arial"/>
            </a:endParaRPr>
          </a:p>
        </p:txBody>
      </p:sp>
      <p:sp>
        <p:nvSpPr>
          <p:cNvPr id="85" name="Google Shape;85;p3"/>
          <p:cNvSpPr txBox="1">
            <a:spLocks noGrp="1"/>
          </p:cNvSpPr>
          <p:nvPr>
            <p:ph type="sldNum" idx="12"/>
          </p:nvPr>
        </p:nvSpPr>
        <p:spPr>
          <a:xfrm>
            <a:off x="8283733" y="4640967"/>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900"/>
              <a:buNone/>
            </a:pPr>
            <a:fld id="{00000000-1234-1234-1234-123412341234}" type="slidenum">
              <a:rPr lang="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1F7A-6994-1844-9112-82FA23778825}"/>
              </a:ext>
            </a:extLst>
          </p:cNvPr>
          <p:cNvSpPr>
            <a:spLocks noGrp="1"/>
          </p:cNvSpPr>
          <p:nvPr>
            <p:ph type="title"/>
          </p:nvPr>
        </p:nvSpPr>
        <p:spPr/>
        <p:txBody>
          <a:bodyPr/>
          <a:lstStyle/>
          <a:p>
            <a:r>
              <a:rPr lang="en-GB" dirty="0"/>
              <a:t>Literature</a:t>
            </a:r>
          </a:p>
        </p:txBody>
      </p:sp>
      <p:sp>
        <p:nvSpPr>
          <p:cNvPr id="3" name="Text Placeholder 2">
            <a:extLst>
              <a:ext uri="{FF2B5EF4-FFF2-40B4-BE49-F238E27FC236}">
                <a16:creationId xmlns:a16="http://schemas.microsoft.com/office/drawing/2014/main" id="{7E941BE9-2316-8944-A387-2F6B4E1D2052}"/>
              </a:ext>
            </a:extLst>
          </p:cNvPr>
          <p:cNvSpPr>
            <a:spLocks noGrp="1"/>
          </p:cNvSpPr>
          <p:nvPr>
            <p:ph type="body" idx="1"/>
          </p:nvPr>
        </p:nvSpPr>
        <p:spPr/>
        <p:txBody>
          <a:bodyPr/>
          <a:lstStyle/>
          <a:p>
            <a:pPr marL="114300" indent="0" fontAlgn="base">
              <a:buNone/>
            </a:pPr>
            <a:r>
              <a:rPr lang="en-GB" sz="1200" dirty="0">
                <a:solidFill>
                  <a:schemeClr val="tx1"/>
                </a:solidFill>
              </a:rPr>
              <a:t>Fischer, S., 2020. </a:t>
            </a:r>
            <a:r>
              <a:rPr lang="en-GB" sz="1200" i="1" dirty="0">
                <a:solidFill>
                  <a:schemeClr val="tx1"/>
                </a:solidFill>
              </a:rPr>
              <a:t>"Unreliable" news sources got more traction in 2020</a:t>
            </a:r>
            <a:r>
              <a:rPr lang="en-GB" sz="1200" dirty="0">
                <a:solidFill>
                  <a:schemeClr val="tx1"/>
                </a:solidFill>
              </a:rPr>
              <a:t>. [online] </a:t>
            </a:r>
            <a:r>
              <a:rPr lang="en-GB" sz="1200" dirty="0" err="1">
                <a:solidFill>
                  <a:schemeClr val="tx1"/>
                </a:solidFill>
              </a:rPr>
              <a:t>Axios</a:t>
            </a:r>
            <a:r>
              <a:rPr lang="en-GB" sz="1200" dirty="0">
                <a:solidFill>
                  <a:schemeClr val="tx1"/>
                </a:solidFill>
              </a:rPr>
              <a:t>. Available at: &lt;https://</a:t>
            </a:r>
            <a:r>
              <a:rPr lang="en-GB" sz="1200" dirty="0" err="1">
                <a:solidFill>
                  <a:schemeClr val="tx1"/>
                </a:solidFill>
              </a:rPr>
              <a:t>www.axios.com</a:t>
            </a:r>
            <a:r>
              <a:rPr lang="en-GB" sz="1200" dirty="0">
                <a:solidFill>
                  <a:schemeClr val="tx1"/>
                </a:solidFill>
              </a:rPr>
              <a:t>/unreliable-news-sources-social-media-engagement-297bf046-c1b0-4e69-9875-05443b1dca73.html?utm_campaign=</a:t>
            </a:r>
            <a:r>
              <a:rPr lang="en-GB" sz="1200" dirty="0" err="1">
                <a:solidFill>
                  <a:schemeClr val="tx1"/>
                </a:solidFill>
              </a:rPr>
              <a:t>organic&amp;utm_medium</a:t>
            </a:r>
            <a:r>
              <a:rPr lang="en-GB" sz="1200" dirty="0">
                <a:solidFill>
                  <a:schemeClr val="tx1"/>
                </a:solidFill>
              </a:rPr>
              <a:t>=</a:t>
            </a:r>
            <a:r>
              <a:rPr lang="en-GB" sz="1200" dirty="0" err="1">
                <a:solidFill>
                  <a:schemeClr val="tx1"/>
                </a:solidFill>
              </a:rPr>
              <a:t>socialshare&amp;utm_source</a:t>
            </a:r>
            <a:r>
              <a:rPr lang="en-GB" sz="1200" dirty="0">
                <a:solidFill>
                  <a:schemeClr val="tx1"/>
                </a:solidFill>
              </a:rPr>
              <a:t>=twitter&gt; [Accessed 28 September 2021].</a:t>
            </a:r>
            <a:endParaRPr lang="en-GB" sz="1200" i="1" dirty="0">
              <a:solidFill>
                <a:schemeClr val="tx1"/>
              </a:solidFill>
            </a:endParaRPr>
          </a:p>
          <a:p>
            <a:pPr marL="114300" indent="0" fontAlgn="base">
              <a:buNone/>
            </a:pPr>
            <a:br>
              <a:rPr lang="en-GB" sz="1200" dirty="0">
                <a:solidFill>
                  <a:schemeClr val="tx1"/>
                </a:solidFill>
              </a:rPr>
            </a:br>
            <a:r>
              <a:rPr lang="en-GB" sz="1200" dirty="0">
                <a:solidFill>
                  <a:schemeClr val="tx1"/>
                </a:solidFill>
              </a:rPr>
              <a:t>Hills, T. and </a:t>
            </a:r>
            <a:r>
              <a:rPr lang="en-GB" sz="1200" dirty="0" err="1">
                <a:solidFill>
                  <a:schemeClr val="tx1"/>
                </a:solidFill>
              </a:rPr>
              <a:t>Menczer</a:t>
            </a:r>
            <a:r>
              <a:rPr lang="en-GB" sz="1200" dirty="0">
                <a:solidFill>
                  <a:schemeClr val="tx1"/>
                </a:solidFill>
              </a:rPr>
              <a:t>, F., 2020. </a:t>
            </a:r>
            <a:r>
              <a:rPr lang="en-GB" sz="1200" i="1" dirty="0">
                <a:solidFill>
                  <a:schemeClr val="tx1"/>
                </a:solidFill>
              </a:rPr>
              <a:t>Information Overload Helps Fake News Spread, and Social Media Knows It</a:t>
            </a:r>
            <a:r>
              <a:rPr lang="en-GB" sz="1200" dirty="0">
                <a:solidFill>
                  <a:schemeClr val="tx1"/>
                </a:solidFill>
              </a:rPr>
              <a:t>. [online] Scientific American. Available at: &lt;https://</a:t>
            </a:r>
            <a:r>
              <a:rPr lang="en-GB" sz="1200" dirty="0" err="1">
                <a:solidFill>
                  <a:schemeClr val="tx1"/>
                </a:solidFill>
              </a:rPr>
              <a:t>www.scientificamerican.com</a:t>
            </a:r>
            <a:r>
              <a:rPr lang="en-GB" sz="1200" dirty="0">
                <a:solidFill>
                  <a:schemeClr val="tx1"/>
                </a:solidFill>
              </a:rPr>
              <a:t>/article/information-overload-helps-fake-news-spread-and-social-media-knows-it/&gt; [Accessed 28 September 2021].</a:t>
            </a:r>
            <a:endParaRPr lang="en-GB" sz="1200" i="1" dirty="0">
              <a:solidFill>
                <a:schemeClr val="tx1"/>
              </a:solidFill>
            </a:endParaRPr>
          </a:p>
          <a:p>
            <a:pPr marL="114300" indent="0">
              <a:buNone/>
            </a:pPr>
            <a:br>
              <a:rPr lang="en-GB" sz="1200" dirty="0">
                <a:solidFill>
                  <a:schemeClr val="tx1"/>
                </a:solidFill>
              </a:rPr>
            </a:br>
            <a:r>
              <a:rPr lang="en-GB" sz="1200" dirty="0" err="1">
                <a:solidFill>
                  <a:schemeClr val="tx1"/>
                </a:solidFill>
              </a:rPr>
              <a:t>Jiaxi</a:t>
            </a:r>
            <a:r>
              <a:rPr lang="en-GB" sz="1200" dirty="0">
                <a:solidFill>
                  <a:schemeClr val="tx1"/>
                </a:solidFill>
              </a:rPr>
              <a:t> Sun, "Research on the Credibility of Social Media Information Based on User Perception", </a:t>
            </a:r>
            <a:r>
              <a:rPr lang="en-GB" sz="1200" i="1" dirty="0">
                <a:solidFill>
                  <a:schemeClr val="tx1"/>
                </a:solidFill>
              </a:rPr>
              <a:t>Security and Communication Networks</a:t>
            </a:r>
            <a:r>
              <a:rPr lang="en-GB" sz="1200" dirty="0">
                <a:solidFill>
                  <a:schemeClr val="tx1"/>
                </a:solidFill>
              </a:rPr>
              <a:t>, vol. 2021, Article ID 5567610, 10 pages, 2021. </a:t>
            </a:r>
            <a:r>
              <a:rPr lang="en-GB" sz="1200" u="sng" dirty="0">
                <a:solidFill>
                  <a:schemeClr val="tx1"/>
                </a:solidFill>
                <a:hlinkClick r:id="rId2">
                  <a:extLst>
                    <a:ext uri="{A12FA001-AC4F-418D-AE19-62706E023703}">
                      <ahyp:hlinkClr xmlns:ahyp="http://schemas.microsoft.com/office/drawing/2018/hyperlinkcolor" val="tx"/>
                    </a:ext>
                  </a:extLst>
                </a:hlinkClick>
              </a:rPr>
              <a:t>https://doi.org/10.1155/2021/5567610</a:t>
            </a:r>
            <a:endParaRPr lang="en-GB" sz="1200" dirty="0">
              <a:solidFill>
                <a:schemeClr val="tx1"/>
              </a:solidFill>
            </a:endParaRPr>
          </a:p>
        </p:txBody>
      </p:sp>
      <p:sp>
        <p:nvSpPr>
          <p:cNvPr id="4" name="Slide Number Placeholder 3">
            <a:extLst>
              <a:ext uri="{FF2B5EF4-FFF2-40B4-BE49-F238E27FC236}">
                <a16:creationId xmlns:a16="http://schemas.microsoft.com/office/drawing/2014/main" id="{16AD8E7D-43FD-9540-BE63-9E008C59740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20</a:t>
            </a:fld>
            <a:endParaRPr lang="de"/>
          </a:p>
        </p:txBody>
      </p:sp>
    </p:spTree>
    <p:extLst>
      <p:ext uri="{BB962C8B-B14F-4D97-AF65-F5344CB8AC3E}">
        <p14:creationId xmlns:p14="http://schemas.microsoft.com/office/powerpoint/2010/main" val="392019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EC6624-3D3D-1B4B-AE94-211CE8303AD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467C9C-0035-2C49-A24B-766F37A9F7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
        <p:nvSpPr>
          <p:cNvPr id="5" name="Google Shape;91;p3">
            <a:extLst>
              <a:ext uri="{FF2B5EF4-FFF2-40B4-BE49-F238E27FC236}">
                <a16:creationId xmlns:a16="http://schemas.microsoft.com/office/drawing/2014/main" id="{DB87CB0C-6EAD-8540-B771-DE5F02F8FF8C}"/>
              </a:ext>
            </a:extLst>
          </p:cNvPr>
          <p:cNvSpPr txBox="1">
            <a:spLocks noGrp="1"/>
          </p:cNvSpPr>
          <p:nvPr>
            <p:ph type="title"/>
          </p:nvPr>
        </p:nvSpPr>
        <p:spPr>
          <a:xfrm>
            <a:off x="1170600" y="1426500"/>
            <a:ext cx="6802800" cy="2704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de-DE" sz="3600" b="1" dirty="0" err="1">
                <a:latin typeface="Arial" panose="020B0604020202020204" pitchFamily="34" charset="0"/>
                <a:ea typeface="Teko"/>
                <a:cs typeface="Arial" panose="020B0604020202020204" pitchFamily="34" charset="0"/>
                <a:sym typeface="Teko"/>
              </a:rPr>
              <a:t>Introduction</a:t>
            </a:r>
            <a:r>
              <a:rPr lang="de-DE" sz="3600" b="1" dirty="0">
                <a:latin typeface="Arial" panose="020B0604020202020204" pitchFamily="34" charset="0"/>
                <a:ea typeface="Teko"/>
                <a:cs typeface="Arial" panose="020B0604020202020204" pitchFamily="34" charset="0"/>
                <a:sym typeface="Teko"/>
              </a:rPr>
              <a:t> &amp; </a:t>
            </a:r>
            <a:r>
              <a:rPr lang="de-DE" sz="3600" b="1" dirty="0" err="1">
                <a:latin typeface="Arial" panose="020B0604020202020204" pitchFamily="34" charset="0"/>
                <a:ea typeface="Teko"/>
                <a:cs typeface="Arial" panose="020B0604020202020204" pitchFamily="34" charset="0"/>
                <a:sym typeface="Teko"/>
              </a:rPr>
              <a:t>Social</a:t>
            </a:r>
            <a:r>
              <a:rPr lang="de-DE" sz="3600" b="1" dirty="0">
                <a:latin typeface="Arial" panose="020B0604020202020204" pitchFamily="34" charset="0"/>
                <a:ea typeface="Teko"/>
                <a:cs typeface="Arial" panose="020B0604020202020204" pitchFamily="34" charset="0"/>
                <a:sym typeface="Teko"/>
              </a:rPr>
              <a:t> Media: Response </a:t>
            </a:r>
            <a:r>
              <a:rPr lang="de-DE" sz="3600" b="1" dirty="0" err="1">
                <a:latin typeface="Arial" panose="020B0604020202020204" pitchFamily="34" charset="0"/>
                <a:ea typeface="Teko"/>
                <a:cs typeface="Arial" panose="020B0604020202020204" pitchFamily="34" charset="0"/>
                <a:sym typeface="Teko"/>
              </a:rPr>
              <a:t>to</a:t>
            </a:r>
            <a:r>
              <a:rPr lang="de-DE" sz="3600" b="1" dirty="0">
                <a:latin typeface="Arial" panose="020B0604020202020204" pitchFamily="34" charset="0"/>
                <a:ea typeface="Teko"/>
                <a:cs typeface="Arial" panose="020B0604020202020204" pitchFamily="34" charset="0"/>
                <a:sym typeface="Teko"/>
              </a:rPr>
              <a:t> </a:t>
            </a:r>
            <a:r>
              <a:rPr lang="de-DE" sz="3600" b="1" dirty="0" err="1">
                <a:latin typeface="Arial" panose="020B0604020202020204" pitchFamily="34" charset="0"/>
                <a:ea typeface="Teko"/>
                <a:cs typeface="Arial" panose="020B0604020202020204" pitchFamily="34" charset="0"/>
                <a:sym typeface="Teko"/>
              </a:rPr>
              <a:t>Fake</a:t>
            </a:r>
            <a:r>
              <a:rPr lang="de-DE" sz="3600" b="1" dirty="0">
                <a:latin typeface="Arial" panose="020B0604020202020204" pitchFamily="34" charset="0"/>
                <a:ea typeface="Teko"/>
                <a:cs typeface="Arial" panose="020B0604020202020204" pitchFamily="34" charset="0"/>
                <a:sym typeface="Teko"/>
              </a:rPr>
              <a:t> News </a:t>
            </a:r>
            <a:endParaRPr sz="3600" b="1" dirty="0">
              <a:latin typeface="Arial" panose="020B0604020202020204" pitchFamily="34" charset="0"/>
              <a:ea typeface="Teko"/>
              <a:cs typeface="Arial" panose="020B0604020202020204" pitchFamily="34" charset="0"/>
              <a:sym typeface="Teko"/>
            </a:endParaRPr>
          </a:p>
        </p:txBody>
      </p:sp>
      <p:sp>
        <p:nvSpPr>
          <p:cNvPr id="6" name="Google Shape;93;p3">
            <a:extLst>
              <a:ext uri="{FF2B5EF4-FFF2-40B4-BE49-F238E27FC236}">
                <a16:creationId xmlns:a16="http://schemas.microsoft.com/office/drawing/2014/main" id="{3A4DF5BF-2A40-6D4A-89F9-C3F28B64CDE5}"/>
              </a:ext>
            </a:extLst>
          </p:cNvPr>
          <p:cNvSpPr txBox="1"/>
          <p:nvPr/>
        </p:nvSpPr>
        <p:spPr>
          <a:xfrm>
            <a:off x="168425" y="1032300"/>
            <a:ext cx="13293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7200" b="1" dirty="0">
                <a:solidFill>
                  <a:srgbClr val="E5362B"/>
                </a:solidFill>
                <a:latin typeface="Arial" panose="020B0604020202020204" pitchFamily="34" charset="0"/>
                <a:ea typeface="Lato"/>
                <a:cs typeface="Arial" panose="020B0604020202020204" pitchFamily="34" charset="0"/>
                <a:sym typeface="Lato"/>
              </a:rPr>
              <a:t>1</a:t>
            </a:r>
            <a:endParaRPr sz="7200" b="1" dirty="0">
              <a:solidFill>
                <a:srgbClr val="E5362B"/>
              </a:solidFill>
              <a:latin typeface="Arial" panose="020B0604020202020204" pitchFamily="34" charset="0"/>
              <a:ea typeface="Lato"/>
              <a:cs typeface="Arial" panose="020B0604020202020204" pitchFamily="34" charset="0"/>
              <a:sym typeface="Lato"/>
            </a:endParaRPr>
          </a:p>
        </p:txBody>
      </p:sp>
    </p:spTree>
    <p:extLst>
      <p:ext uri="{BB962C8B-B14F-4D97-AF65-F5344CB8AC3E}">
        <p14:creationId xmlns:p14="http://schemas.microsoft.com/office/powerpoint/2010/main" val="406303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ee3e1a5ab1_0_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err="1"/>
              <a:t>Introduction</a:t>
            </a:r>
            <a:r>
              <a:rPr lang="de" dirty="0"/>
              <a:t> </a:t>
            </a:r>
            <a:endParaRPr dirty="0"/>
          </a:p>
        </p:txBody>
      </p:sp>
      <p:sp>
        <p:nvSpPr>
          <p:cNvPr id="91" name="Google Shape;91;gee3e1a5ab1_0_2"/>
          <p:cNvSpPr txBox="1">
            <a:spLocks noGrp="1"/>
          </p:cNvSpPr>
          <p:nvPr>
            <p:ph type="body" idx="1"/>
          </p:nvPr>
        </p:nvSpPr>
        <p:spPr>
          <a:xfrm>
            <a:off x="168425" y="1032300"/>
            <a:ext cx="8664000" cy="340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sz="1400" dirty="0">
                <a:latin typeface="Arial"/>
                <a:ea typeface="Arial"/>
                <a:cs typeface="Arial"/>
                <a:sym typeface="Arial"/>
              </a:rPr>
              <a:t>Information </a:t>
            </a:r>
            <a:r>
              <a:rPr lang="de" sz="1400" dirty="0" err="1">
                <a:latin typeface="Arial"/>
                <a:ea typeface="Arial"/>
                <a:cs typeface="Arial"/>
                <a:sym typeface="Arial"/>
              </a:rPr>
              <a:t>Overload</a:t>
            </a:r>
            <a:endParaRPr sz="1400" dirty="0">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r>
              <a:rPr lang="de" sz="1200" dirty="0" err="1">
                <a:solidFill>
                  <a:srgbClr val="363F83"/>
                </a:solidFill>
                <a:highlight>
                  <a:srgbClr val="FFFFFF"/>
                </a:highlight>
                <a:latin typeface="Arial"/>
                <a:ea typeface="Arial"/>
                <a:cs typeface="Arial"/>
                <a:sym typeface="Arial"/>
              </a:rPr>
              <a:t>When</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people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are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repeatedly</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exposed</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to</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the</a:t>
            </a:r>
            <a:r>
              <a:rPr lang="de" sz="1200" dirty="0">
                <a:solidFill>
                  <a:srgbClr val="363F83"/>
                </a:solidFill>
                <a:highlight>
                  <a:srgbClr val="FFFFFF"/>
                </a:highlight>
                <a:latin typeface="Arial"/>
                <a:ea typeface="Arial"/>
                <a:cs typeface="Arial"/>
                <a:sym typeface="Arial"/>
              </a:rPr>
              <a:t> same </a:t>
            </a:r>
            <a:r>
              <a:rPr lang="de" sz="1200" dirty="0" err="1">
                <a:solidFill>
                  <a:srgbClr val="363F83"/>
                </a:solidFill>
                <a:highlight>
                  <a:srgbClr val="FFFFFF"/>
                </a:highlight>
                <a:latin typeface="Arial"/>
                <a:ea typeface="Arial"/>
                <a:cs typeface="Arial"/>
                <a:sym typeface="Arial"/>
              </a:rPr>
              <a:t>stimuli</a:t>
            </a:r>
            <a:r>
              <a:rPr lang="de" sz="1200" dirty="0">
                <a:solidFill>
                  <a:srgbClr val="363F83"/>
                </a:solidFill>
                <a:highlight>
                  <a:srgbClr val="FFFFFF"/>
                </a:highlight>
                <a:latin typeface="Arial"/>
                <a:ea typeface="Arial"/>
                <a:cs typeface="Arial"/>
                <a:sym typeface="Arial"/>
              </a:rPr>
              <a:t>, such </a:t>
            </a:r>
            <a:r>
              <a:rPr lang="de" sz="1200" dirty="0" err="1">
                <a:solidFill>
                  <a:srgbClr val="363F83"/>
                </a:solidFill>
                <a:highlight>
                  <a:srgbClr val="FFFFFF"/>
                </a:highlight>
                <a:latin typeface="Arial"/>
                <a:ea typeface="Arial"/>
                <a:cs typeface="Arial"/>
                <a:sym typeface="Arial"/>
              </a:rPr>
              <a:t>as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certain</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faces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they</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grow</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to</a:t>
            </a:r>
            <a:r>
              <a:rPr lang="de" sz="1200" dirty="0">
                <a:solidFill>
                  <a:srgbClr val="363F83"/>
                </a:solidFill>
                <a:highlight>
                  <a:srgbClr val="FFFFFF"/>
                </a:highlight>
                <a:latin typeface="Arial"/>
                <a:ea typeface="Arial"/>
                <a:cs typeface="Arial"/>
                <a:sym typeface="Arial"/>
              </a:rPr>
              <a:t> like </a:t>
            </a:r>
            <a:r>
              <a:rPr lang="de" sz="1200" dirty="0" err="1">
                <a:solidFill>
                  <a:srgbClr val="363F83"/>
                </a:solidFill>
                <a:highlight>
                  <a:srgbClr val="FFFFFF"/>
                </a:highlight>
                <a:latin typeface="Arial"/>
                <a:ea typeface="Arial"/>
                <a:cs typeface="Arial"/>
                <a:sym typeface="Arial"/>
              </a:rPr>
              <a:t>those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stimuli</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more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than</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those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they</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have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encountered</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less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often</a:t>
            </a:r>
            <a:r>
              <a:rPr lang="de" sz="1200" dirty="0">
                <a:solidFill>
                  <a:srgbClr val="363F83"/>
                </a:solidFill>
                <a:highlight>
                  <a:srgbClr val="FFFFFF"/>
                </a:highlight>
                <a:latin typeface="Arial"/>
                <a:ea typeface="Arial"/>
                <a:cs typeface="Arial"/>
                <a:sym typeface="Arial"/>
              </a:rPr>
              <a:t>. Such </a:t>
            </a:r>
            <a:r>
              <a:rPr lang="de" sz="1200" dirty="0" err="1">
                <a:solidFill>
                  <a:srgbClr val="363F83"/>
                </a:solidFill>
                <a:highlight>
                  <a:srgbClr val="FFFFFF"/>
                </a:highlight>
                <a:latin typeface="Arial"/>
                <a:ea typeface="Arial"/>
                <a:cs typeface="Arial"/>
                <a:sym typeface="Arial"/>
              </a:rPr>
              <a:t>biases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translate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into</a:t>
            </a:r>
            <a:r>
              <a:rPr lang="de" sz="1200" dirty="0">
                <a:solidFill>
                  <a:srgbClr val="363F83"/>
                </a:solidFill>
                <a:highlight>
                  <a:srgbClr val="FFFFFF"/>
                </a:highlight>
                <a:latin typeface="Arial"/>
                <a:ea typeface="Arial"/>
                <a:cs typeface="Arial"/>
                <a:sym typeface="Arial"/>
              </a:rPr>
              <a:t> an </a:t>
            </a:r>
            <a:r>
              <a:rPr lang="de" sz="1200" dirty="0" err="1">
                <a:solidFill>
                  <a:srgbClr val="363F83"/>
                </a:solidFill>
                <a:highlight>
                  <a:srgbClr val="FFFFFF"/>
                </a:highlight>
                <a:latin typeface="Arial"/>
                <a:ea typeface="Arial"/>
                <a:cs typeface="Arial"/>
                <a:sym typeface="Arial"/>
              </a:rPr>
              <a:t>irresistible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urge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to</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pay</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attention</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to</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information</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that</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going</a:t>
            </a:r>
            <a:r>
              <a:rPr lang="de" sz="1200" dirty="0">
                <a:solidFill>
                  <a:srgbClr val="363F83"/>
                </a:solidFill>
                <a:highlight>
                  <a:srgbClr val="FFFFFF"/>
                </a:highlight>
                <a:latin typeface="Arial"/>
                <a:ea typeface="Arial"/>
                <a:cs typeface="Arial"/>
                <a:sym typeface="Arial"/>
              </a:rPr>
              <a:t> viral—</a:t>
            </a:r>
            <a:r>
              <a:rPr lang="de" sz="1200" dirty="0" err="1">
                <a:solidFill>
                  <a:srgbClr val="363F83"/>
                </a:solidFill>
                <a:highlight>
                  <a:srgbClr val="FFFFFF"/>
                </a:highlight>
                <a:latin typeface="Arial"/>
                <a:ea typeface="Arial"/>
                <a:cs typeface="Arial"/>
                <a:sym typeface="Arial"/>
              </a:rPr>
              <a:t>if</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everybody</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else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talking</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about</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it</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it</a:t>
            </a:r>
            <a:r>
              <a:rPr lang="de" sz="1200" dirty="0">
                <a:solidFill>
                  <a:srgbClr val="363F83"/>
                </a:solidFill>
                <a:highlight>
                  <a:srgbClr val="FFFFFF"/>
                </a:highlight>
                <a:latin typeface="Arial"/>
                <a:ea typeface="Arial"/>
                <a:cs typeface="Arial"/>
                <a:sym typeface="Arial"/>
              </a:rPr>
              <a:t> must </a:t>
            </a:r>
            <a:r>
              <a:rPr lang="de" sz="1200" dirty="0" err="1">
                <a:solidFill>
                  <a:srgbClr val="363F83"/>
                </a:solidFill>
                <a:highlight>
                  <a:srgbClr val="FFFFFF"/>
                </a:highlight>
                <a:latin typeface="Arial"/>
                <a:ea typeface="Arial"/>
                <a:cs typeface="Arial"/>
                <a:sym typeface="Arial"/>
              </a:rPr>
              <a:t>be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important</a:t>
            </a:r>
            <a:r>
              <a:rPr lang="de" sz="1200" dirty="0">
                <a:solidFill>
                  <a:srgbClr val="363F83"/>
                </a:solidFill>
                <a:highlight>
                  <a:srgbClr val="FFFFFF"/>
                </a:highlight>
                <a:latin typeface="Arial"/>
                <a:ea typeface="Arial"/>
                <a:cs typeface="Arial"/>
                <a:sym typeface="Arial"/>
              </a:rPr>
              <a:t>. In </a:t>
            </a:r>
            <a:r>
              <a:rPr lang="de" sz="1200" dirty="0" err="1">
                <a:solidFill>
                  <a:srgbClr val="363F83"/>
                </a:solidFill>
                <a:highlight>
                  <a:srgbClr val="FFFFFF"/>
                </a:highlight>
                <a:latin typeface="Arial"/>
                <a:ea typeface="Arial"/>
                <a:cs typeface="Arial"/>
                <a:sym typeface="Arial"/>
              </a:rPr>
              <a:t>addition</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to</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showing</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us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items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that</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conform</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with</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our</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views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social</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media</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platforms</a:t>
            </a:r>
            <a:r>
              <a:rPr lang="de" sz="1200" dirty="0">
                <a:solidFill>
                  <a:srgbClr val="363F83"/>
                </a:solidFill>
                <a:highlight>
                  <a:srgbClr val="FFFFFF"/>
                </a:highlight>
                <a:latin typeface="Arial"/>
                <a:ea typeface="Arial"/>
                <a:cs typeface="Arial"/>
                <a:sym typeface="Arial"/>
              </a:rPr>
              <a:t> such </a:t>
            </a:r>
            <a:r>
              <a:rPr lang="de" sz="1200" dirty="0" err="1">
                <a:solidFill>
                  <a:srgbClr val="363F83"/>
                </a:solidFill>
                <a:highlight>
                  <a:srgbClr val="FFFFFF"/>
                </a:highlight>
                <a:latin typeface="Arial"/>
                <a:ea typeface="Arial"/>
                <a:cs typeface="Arial"/>
                <a:sym typeface="Arial"/>
              </a:rPr>
              <a:t>as</a:t>
            </a:r>
            <a:r>
              <a:rPr lang="de" sz="1200" dirty="0">
                <a:solidFill>
                  <a:srgbClr val="363F83"/>
                </a:solidFill>
                <a:highlight>
                  <a:srgbClr val="FFFFFF"/>
                </a:highlight>
                <a:latin typeface="Arial"/>
                <a:ea typeface="Arial"/>
                <a:cs typeface="Arial"/>
                <a:sym typeface="Arial"/>
              </a:rPr>
              <a:t> Facebook, Twitter, YouTube </a:t>
            </a:r>
            <a:r>
              <a:rPr lang="de" sz="1200" dirty="0" err="1">
                <a:solidFill>
                  <a:srgbClr val="363F83"/>
                </a:solidFill>
                <a:highlight>
                  <a:srgbClr val="FFFFFF"/>
                </a:highlight>
                <a:latin typeface="Arial"/>
                <a:ea typeface="Arial"/>
                <a:cs typeface="Arial"/>
                <a:sym typeface="Arial"/>
              </a:rPr>
              <a:t>and</a:t>
            </a:r>
            <a:r>
              <a:rPr lang="de" sz="1200" dirty="0">
                <a:solidFill>
                  <a:srgbClr val="363F83"/>
                </a:solidFill>
                <a:highlight>
                  <a:srgbClr val="FFFFFF"/>
                </a:highlight>
                <a:latin typeface="Arial"/>
                <a:ea typeface="Arial"/>
                <a:cs typeface="Arial"/>
                <a:sym typeface="Arial"/>
              </a:rPr>
              <a:t> Instagram </a:t>
            </a:r>
            <a:r>
              <a:rPr lang="de" sz="1200" dirty="0" err="1">
                <a:solidFill>
                  <a:srgbClr val="363F83"/>
                </a:solidFill>
                <a:highlight>
                  <a:srgbClr val="FFFFFF"/>
                </a:highlight>
                <a:latin typeface="Arial"/>
                <a:ea typeface="Arial"/>
                <a:cs typeface="Arial"/>
                <a:sym typeface="Arial"/>
              </a:rPr>
              <a:t>place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popular</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content</a:t>
            </a:r>
            <a:r>
              <a:rPr lang="de" sz="1200" dirty="0">
                <a:solidFill>
                  <a:srgbClr val="363F83"/>
                </a:solidFill>
                <a:highlight>
                  <a:srgbClr val="FFFFFF"/>
                </a:highlight>
                <a:latin typeface="Arial"/>
                <a:ea typeface="Arial"/>
                <a:cs typeface="Arial"/>
                <a:sym typeface="Arial"/>
              </a:rPr>
              <a:t> at </a:t>
            </a:r>
            <a:r>
              <a:rPr lang="de" sz="1200" dirty="0" err="1">
                <a:solidFill>
                  <a:srgbClr val="363F83"/>
                </a:solidFill>
                <a:highlight>
                  <a:srgbClr val="FFFFFF"/>
                </a:highlight>
                <a:latin typeface="Arial"/>
                <a:ea typeface="Arial"/>
                <a:cs typeface="Arial"/>
                <a:sym typeface="Arial"/>
              </a:rPr>
              <a:t>the</a:t>
            </a:r>
            <a:r>
              <a:rPr lang="de" sz="1200" dirty="0">
                <a:solidFill>
                  <a:srgbClr val="363F83"/>
                </a:solidFill>
                <a:highlight>
                  <a:srgbClr val="FFFFFF"/>
                </a:highlight>
                <a:latin typeface="Arial"/>
                <a:ea typeface="Arial"/>
                <a:cs typeface="Arial"/>
                <a:sym typeface="Arial"/>
              </a:rPr>
              <a:t> top </a:t>
            </a:r>
            <a:r>
              <a:rPr lang="de" sz="1200" dirty="0" err="1">
                <a:solidFill>
                  <a:srgbClr val="363F83"/>
                </a:solidFill>
                <a:highlight>
                  <a:srgbClr val="FFFFFF"/>
                </a:highlight>
                <a:latin typeface="Arial"/>
                <a:ea typeface="Arial"/>
                <a:cs typeface="Arial"/>
                <a:sym typeface="Arial"/>
              </a:rPr>
              <a:t>of</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our</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screens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and</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show</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us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how</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many</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people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have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liked</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and</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shared</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something</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Few</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of</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us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realize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that</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these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cues</a:t>
            </a:r>
            <a:r>
              <a:rPr lang="de" sz="1200" dirty="0">
                <a:solidFill>
                  <a:srgbClr val="363F83"/>
                </a:solidFill>
                <a:highlight>
                  <a:srgbClr val="FFFFFF"/>
                </a:highlight>
                <a:latin typeface="Arial"/>
                <a:ea typeface="Arial"/>
                <a:cs typeface="Arial"/>
                <a:sym typeface="Arial"/>
              </a:rPr>
              <a:t> do not </a:t>
            </a:r>
            <a:r>
              <a:rPr lang="de" sz="1200" dirty="0" err="1">
                <a:solidFill>
                  <a:srgbClr val="363F83"/>
                </a:solidFill>
                <a:highlight>
                  <a:srgbClr val="FFFFFF"/>
                </a:highlight>
                <a:latin typeface="Arial"/>
                <a:ea typeface="Arial"/>
                <a:cs typeface="Arial"/>
                <a:sym typeface="Arial"/>
              </a:rPr>
              <a:t>provide</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independent</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assessments</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of</a:t>
            </a:r>
            <a:r>
              <a:rPr lang="de" sz="1200" dirty="0">
                <a:solidFill>
                  <a:srgbClr val="363F83"/>
                </a:solidFill>
                <a:highlight>
                  <a:srgbClr val="FFFFFF"/>
                </a:highlight>
                <a:latin typeface="Arial"/>
                <a:ea typeface="Arial"/>
                <a:cs typeface="Arial"/>
                <a:sym typeface="Arial"/>
              </a:rPr>
              <a:t> </a:t>
            </a:r>
            <a:r>
              <a:rPr lang="de" sz="1200" dirty="0" err="1">
                <a:solidFill>
                  <a:srgbClr val="363F83"/>
                </a:solidFill>
                <a:highlight>
                  <a:srgbClr val="FFFFFF"/>
                </a:highlight>
                <a:latin typeface="Arial"/>
                <a:ea typeface="Arial"/>
                <a:cs typeface="Arial"/>
                <a:sym typeface="Arial"/>
              </a:rPr>
              <a:t>quality</a:t>
            </a:r>
            <a:r>
              <a:rPr lang="de" sz="1200" dirty="0">
                <a:solidFill>
                  <a:srgbClr val="363F83"/>
                </a:solidFill>
                <a:highlight>
                  <a:srgbClr val="FFFFFF"/>
                </a:highlight>
                <a:latin typeface="Arial"/>
                <a:ea typeface="Arial"/>
                <a:cs typeface="Arial"/>
                <a:sym typeface="Arial"/>
              </a:rPr>
              <a:t>.</a:t>
            </a:r>
            <a:endParaRPr sz="1200" dirty="0">
              <a:solidFill>
                <a:srgbClr val="363F83"/>
              </a:solidFill>
              <a:latin typeface="Arial"/>
              <a:ea typeface="Arial"/>
              <a:cs typeface="Arial"/>
              <a:sym typeface="Arial"/>
            </a:endParaRPr>
          </a:p>
        </p:txBody>
      </p:sp>
      <p:sp>
        <p:nvSpPr>
          <p:cNvPr id="92" name="Google Shape;92;gee3e1a5ab1_0_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4</a:t>
            </a:fld>
            <a:endParaRPr/>
          </a:p>
        </p:txBody>
      </p:sp>
      <p:sp>
        <p:nvSpPr>
          <p:cNvPr id="5" name="Google Shape;102;gdfc22fcbb0_0_0">
            <a:extLst>
              <a:ext uri="{FF2B5EF4-FFF2-40B4-BE49-F238E27FC236}">
                <a16:creationId xmlns:a16="http://schemas.microsoft.com/office/drawing/2014/main" id="{6E82F511-348C-0A4E-8767-165120A851E2}"/>
              </a:ext>
            </a:extLst>
          </p:cNvPr>
          <p:cNvSpPr txBox="1"/>
          <p:nvPr/>
        </p:nvSpPr>
        <p:spPr>
          <a:xfrm>
            <a:off x="4878870" y="4362600"/>
            <a:ext cx="4059300" cy="415468"/>
          </a:xfrm>
          <a:prstGeom prst="rect">
            <a:avLst/>
          </a:prstGeom>
          <a:noFill/>
          <a:ln>
            <a:noFill/>
          </a:ln>
        </p:spPr>
        <p:txBody>
          <a:bodyPr spcFirstLastPara="1" wrap="square" lIns="91425" tIns="91425" rIns="91425" bIns="91425" anchor="t" anchorCtr="0">
            <a:spAutoFit/>
          </a:bodyPr>
          <a:lstStyle/>
          <a:p>
            <a:pPr lvl="0" algn="r"/>
            <a:r>
              <a:rPr lang="en-GB" sz="500" dirty="0">
                <a:latin typeface=""/>
              </a:rPr>
              <a:t>Hills, T. and </a:t>
            </a:r>
            <a:r>
              <a:rPr lang="en-GB" sz="500" dirty="0" err="1">
                <a:latin typeface=""/>
              </a:rPr>
              <a:t>Menczer</a:t>
            </a:r>
            <a:r>
              <a:rPr lang="en-GB" sz="500" dirty="0">
                <a:latin typeface=""/>
              </a:rPr>
              <a:t>, F., 2020. </a:t>
            </a:r>
            <a:r>
              <a:rPr lang="en-GB" sz="500" i="1" dirty="0">
                <a:latin typeface=""/>
              </a:rPr>
              <a:t>Information Overload Helps Fake News Spread, and Social Media Knows It</a:t>
            </a:r>
            <a:r>
              <a:rPr lang="en-GB" sz="500" dirty="0">
                <a:latin typeface=""/>
              </a:rPr>
              <a:t>. [online] Scientific American. Available at: &lt;https://</a:t>
            </a:r>
            <a:r>
              <a:rPr lang="en-GB" sz="500" dirty="0" err="1">
                <a:latin typeface=""/>
              </a:rPr>
              <a:t>www.scientificamerican.com</a:t>
            </a:r>
            <a:r>
              <a:rPr lang="en-GB" sz="500" dirty="0">
                <a:latin typeface=""/>
              </a:rPr>
              <a:t>/article/information-overload-helps-fake-news-spread-and-social-media-knows-it/&gt; [Accessed 28 September 2021].</a:t>
            </a:r>
            <a:endParaRPr sz="500" dirty="0">
              <a:latin typeface=""/>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eebb530ace_0_6"/>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Introduction</a:t>
            </a:r>
            <a:endParaRPr/>
          </a:p>
        </p:txBody>
      </p:sp>
      <p:sp>
        <p:nvSpPr>
          <p:cNvPr id="98" name="Google Shape;98;geebb530ace_0_6"/>
          <p:cNvSpPr txBox="1">
            <a:spLocks noGrp="1"/>
          </p:cNvSpPr>
          <p:nvPr>
            <p:ph type="body" idx="1"/>
          </p:nvPr>
        </p:nvSpPr>
        <p:spPr>
          <a:xfrm>
            <a:off x="168425" y="1032300"/>
            <a:ext cx="8664000" cy="340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sz="1400">
                <a:latin typeface="Arial"/>
                <a:ea typeface="Arial"/>
                <a:cs typeface="Arial"/>
                <a:sym typeface="Arial"/>
              </a:rPr>
              <a:t>Echo Chambers</a:t>
            </a:r>
            <a:endParaRPr sz="14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de" sz="1200">
                <a:solidFill>
                  <a:srgbClr val="363F83"/>
                </a:solidFill>
                <a:highlight>
                  <a:srgbClr val="FFFFFF"/>
                </a:highlight>
                <a:latin typeface="Arial"/>
                <a:ea typeface="Arial"/>
                <a:cs typeface="Arial"/>
                <a:sym typeface="Arial"/>
              </a:rPr>
              <a:t>Most of us do not believe we follow the herd. But our confirmation bias leads us to follow others who are like us, a dynamic that is sometimes referred to as homophily—a tendency for like-minded people to connect with one another. Social media amplifies homophily by allowing users to alter their social network structures through following, unfriending, and so on. The result is that people become segregated into large, dense and increasingly misinformed communities commonly described as echo chambers.</a:t>
            </a:r>
            <a:endParaRPr sz="1200">
              <a:solidFill>
                <a:srgbClr val="363F83"/>
              </a:solidFill>
              <a:latin typeface="Arial"/>
              <a:ea typeface="Arial"/>
              <a:cs typeface="Arial"/>
              <a:sym typeface="Arial"/>
            </a:endParaRPr>
          </a:p>
        </p:txBody>
      </p:sp>
      <p:sp>
        <p:nvSpPr>
          <p:cNvPr id="99" name="Google Shape;99;geebb530ace_0_6"/>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5</a:t>
            </a:fld>
            <a:endParaRPr/>
          </a:p>
        </p:txBody>
      </p:sp>
      <p:sp>
        <p:nvSpPr>
          <p:cNvPr id="5" name="Google Shape;102;gdfc22fcbb0_0_0">
            <a:extLst>
              <a:ext uri="{FF2B5EF4-FFF2-40B4-BE49-F238E27FC236}">
                <a16:creationId xmlns:a16="http://schemas.microsoft.com/office/drawing/2014/main" id="{E7686DA8-F037-A64B-A948-1457ECD41CC6}"/>
              </a:ext>
            </a:extLst>
          </p:cNvPr>
          <p:cNvSpPr txBox="1"/>
          <p:nvPr/>
        </p:nvSpPr>
        <p:spPr>
          <a:xfrm>
            <a:off x="4878870" y="4362600"/>
            <a:ext cx="4059300" cy="415468"/>
          </a:xfrm>
          <a:prstGeom prst="rect">
            <a:avLst/>
          </a:prstGeom>
          <a:noFill/>
          <a:ln>
            <a:noFill/>
          </a:ln>
        </p:spPr>
        <p:txBody>
          <a:bodyPr spcFirstLastPara="1" wrap="square" lIns="91425" tIns="91425" rIns="91425" bIns="91425" anchor="t" anchorCtr="0">
            <a:spAutoFit/>
          </a:bodyPr>
          <a:lstStyle/>
          <a:p>
            <a:pPr lvl="0" algn="r"/>
            <a:r>
              <a:rPr lang="en-GB" sz="500" dirty="0">
                <a:latin typeface=""/>
              </a:rPr>
              <a:t>Hills, T. and </a:t>
            </a:r>
            <a:r>
              <a:rPr lang="en-GB" sz="500" dirty="0" err="1">
                <a:latin typeface=""/>
              </a:rPr>
              <a:t>Menczer</a:t>
            </a:r>
            <a:r>
              <a:rPr lang="en-GB" sz="500" dirty="0">
                <a:latin typeface=""/>
              </a:rPr>
              <a:t>, F., 2020. </a:t>
            </a:r>
            <a:r>
              <a:rPr lang="en-GB" sz="500" i="1" dirty="0">
                <a:latin typeface=""/>
              </a:rPr>
              <a:t>Information Overload Helps Fake News Spread, and Social Media Knows It</a:t>
            </a:r>
            <a:r>
              <a:rPr lang="en-GB" sz="500" dirty="0">
                <a:latin typeface=""/>
              </a:rPr>
              <a:t>. [online] Scientific American. Available at: &lt;https://</a:t>
            </a:r>
            <a:r>
              <a:rPr lang="en-GB" sz="500" dirty="0" err="1">
                <a:latin typeface=""/>
              </a:rPr>
              <a:t>www.scientificamerican.com</a:t>
            </a:r>
            <a:r>
              <a:rPr lang="en-GB" sz="500" dirty="0">
                <a:latin typeface=""/>
              </a:rPr>
              <a:t>/article/information-overload-helps-fake-news-spread-and-social-media-knows-it/&gt; [Accessed 28 September 2021].</a:t>
            </a:r>
            <a:endParaRPr sz="500" dirty="0">
              <a:latin typeface=""/>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eebb530ace_0_12"/>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Introduction</a:t>
            </a:r>
            <a:endParaRPr/>
          </a:p>
        </p:txBody>
      </p:sp>
      <p:sp>
        <p:nvSpPr>
          <p:cNvPr id="105" name="Google Shape;105;geebb530ace_0_12"/>
          <p:cNvSpPr txBox="1">
            <a:spLocks noGrp="1"/>
          </p:cNvSpPr>
          <p:nvPr>
            <p:ph type="body" idx="1"/>
          </p:nvPr>
        </p:nvSpPr>
        <p:spPr>
          <a:xfrm>
            <a:off x="168425" y="1032300"/>
            <a:ext cx="8664000" cy="340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sz="1400">
                <a:latin typeface="Arial"/>
                <a:ea typeface="Arial"/>
                <a:cs typeface="Arial"/>
                <a:sym typeface="Arial"/>
              </a:rPr>
              <a:t>Rise of the Bots</a:t>
            </a:r>
            <a:endParaRPr sz="1400">
              <a:latin typeface="Arial"/>
              <a:ea typeface="Arial"/>
              <a:cs typeface="Arial"/>
              <a:sym typeface="Arial"/>
            </a:endParaRPr>
          </a:p>
          <a:p>
            <a:pPr marL="0" lvl="0" indent="0" algn="l" rtl="0">
              <a:spcBef>
                <a:spcPts val="0"/>
              </a:spcBef>
              <a:spcAft>
                <a:spcPts val="0"/>
              </a:spcAft>
              <a:buNone/>
            </a:pPr>
            <a:endParaRPr sz="1200">
              <a:latin typeface="Arial"/>
              <a:ea typeface="Arial"/>
              <a:cs typeface="Arial"/>
              <a:sym typeface="Arial"/>
            </a:endParaRPr>
          </a:p>
          <a:p>
            <a:pPr marL="0" lvl="0" indent="0" algn="l" rtl="0">
              <a:spcBef>
                <a:spcPts val="0"/>
              </a:spcBef>
              <a:spcAft>
                <a:spcPts val="0"/>
              </a:spcAft>
              <a:buNone/>
            </a:pPr>
            <a:r>
              <a:rPr lang="de" sz="1200">
                <a:solidFill>
                  <a:srgbClr val="363F83"/>
                </a:solidFill>
                <a:highlight>
                  <a:srgbClr val="FFFFFF"/>
                </a:highlight>
                <a:latin typeface="Arial"/>
                <a:ea typeface="Arial"/>
                <a:cs typeface="Arial"/>
                <a:sym typeface="Arial"/>
              </a:rPr>
              <a:t>Information quality is further impaired by social bots, which can exploit all our cognitive loopholes. Bots are easy to create. Social media platforms provide so-called application programming interfaces that make it fairly trivial for a single actor to set up and control thousands of bots. But amplifying a message, even with just a few early upvotes by bots on social media platforms such as Reddit, can have a </a:t>
            </a:r>
            <a:r>
              <a:rPr lang="de" sz="1200">
                <a:solidFill>
                  <a:srgbClr val="363F83"/>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huge impact</a:t>
            </a:r>
            <a:r>
              <a:rPr lang="de" sz="1200">
                <a:solidFill>
                  <a:srgbClr val="363F83"/>
                </a:solidFill>
                <a:highlight>
                  <a:srgbClr val="FFFFFF"/>
                </a:highlight>
                <a:latin typeface="Arial"/>
                <a:ea typeface="Arial"/>
                <a:cs typeface="Arial"/>
                <a:sym typeface="Arial"/>
              </a:rPr>
              <a:t> on the subsequent popularity of a post.</a:t>
            </a:r>
            <a:endParaRPr sz="1200">
              <a:solidFill>
                <a:srgbClr val="363F83"/>
              </a:solidFill>
              <a:latin typeface="Arial"/>
              <a:ea typeface="Arial"/>
              <a:cs typeface="Arial"/>
              <a:sym typeface="Arial"/>
            </a:endParaRPr>
          </a:p>
        </p:txBody>
      </p:sp>
      <p:sp>
        <p:nvSpPr>
          <p:cNvPr id="106" name="Google Shape;106;geebb530ace_0_12"/>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6</a:t>
            </a:fld>
            <a:endParaRPr/>
          </a:p>
        </p:txBody>
      </p:sp>
      <p:sp>
        <p:nvSpPr>
          <p:cNvPr id="5" name="Google Shape;102;gdfc22fcbb0_0_0">
            <a:extLst>
              <a:ext uri="{FF2B5EF4-FFF2-40B4-BE49-F238E27FC236}">
                <a16:creationId xmlns:a16="http://schemas.microsoft.com/office/drawing/2014/main" id="{74A08BCE-CF3D-A442-BB96-95A848977D6D}"/>
              </a:ext>
            </a:extLst>
          </p:cNvPr>
          <p:cNvSpPr txBox="1"/>
          <p:nvPr/>
        </p:nvSpPr>
        <p:spPr>
          <a:xfrm>
            <a:off x="4878870" y="4362600"/>
            <a:ext cx="4059300" cy="415468"/>
          </a:xfrm>
          <a:prstGeom prst="rect">
            <a:avLst/>
          </a:prstGeom>
          <a:noFill/>
          <a:ln>
            <a:noFill/>
          </a:ln>
        </p:spPr>
        <p:txBody>
          <a:bodyPr spcFirstLastPara="1" wrap="square" lIns="91425" tIns="91425" rIns="91425" bIns="91425" anchor="t" anchorCtr="0">
            <a:spAutoFit/>
          </a:bodyPr>
          <a:lstStyle/>
          <a:p>
            <a:pPr lvl="0" algn="r"/>
            <a:r>
              <a:rPr lang="en-GB" sz="500" dirty="0">
                <a:latin typeface=""/>
              </a:rPr>
              <a:t>Hills, T. and </a:t>
            </a:r>
            <a:r>
              <a:rPr lang="en-GB" sz="500" dirty="0" err="1">
                <a:latin typeface=""/>
              </a:rPr>
              <a:t>Menczer</a:t>
            </a:r>
            <a:r>
              <a:rPr lang="en-GB" sz="500" dirty="0">
                <a:latin typeface=""/>
              </a:rPr>
              <a:t>, F., 2020. </a:t>
            </a:r>
            <a:r>
              <a:rPr lang="en-GB" sz="500" i="1" dirty="0">
                <a:latin typeface=""/>
              </a:rPr>
              <a:t>Information Overload Helps Fake News Spread, and Social Media Knows It</a:t>
            </a:r>
            <a:r>
              <a:rPr lang="en-GB" sz="500" dirty="0">
                <a:latin typeface=""/>
              </a:rPr>
              <a:t>. [online] Scientific American. Available at: &lt;https://</a:t>
            </a:r>
            <a:r>
              <a:rPr lang="en-GB" sz="500" dirty="0" err="1">
                <a:latin typeface=""/>
              </a:rPr>
              <a:t>www.scientificamerican.com</a:t>
            </a:r>
            <a:r>
              <a:rPr lang="en-GB" sz="500" dirty="0">
                <a:latin typeface=""/>
              </a:rPr>
              <a:t>/article/information-overload-helps-fake-news-spread-and-social-media-knows-it/&gt; [Accessed 28 September 2021].</a:t>
            </a:r>
            <a:endParaRPr sz="500" dirty="0">
              <a:latin typeface=""/>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eebb530ace_0_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Introduction</a:t>
            </a:r>
            <a:endParaRPr/>
          </a:p>
        </p:txBody>
      </p:sp>
      <p:sp>
        <p:nvSpPr>
          <p:cNvPr id="112" name="Google Shape;112;geebb530ace_0_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endParaRPr sz="1350">
              <a:solidFill>
                <a:srgbClr val="333335"/>
              </a:solidFill>
              <a:latin typeface="Roboto"/>
              <a:ea typeface="Roboto"/>
              <a:cs typeface="Roboto"/>
              <a:sym typeface="Roboto"/>
            </a:endParaRPr>
          </a:p>
          <a:p>
            <a:pPr marL="0" lvl="0" indent="0" algn="l" rtl="0">
              <a:spcBef>
                <a:spcPts val="0"/>
              </a:spcBef>
              <a:spcAft>
                <a:spcPts val="0"/>
              </a:spcAft>
              <a:buNone/>
            </a:pPr>
            <a:r>
              <a:rPr lang="de" sz="1200">
                <a:solidFill>
                  <a:srgbClr val="363F83"/>
                </a:solidFill>
                <a:latin typeface="Arial"/>
                <a:ea typeface="Arial"/>
                <a:cs typeface="Arial"/>
                <a:sym typeface="Arial"/>
              </a:rPr>
              <a:t>Unreliable news websites significantly increased their share of engagement among the top performing news sources on social media for 2020, according to the analysis from </a:t>
            </a:r>
            <a:r>
              <a:rPr lang="de" sz="120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NewsGuard</a:t>
            </a:r>
            <a:r>
              <a:rPr lang="de" sz="1200">
                <a:solidFill>
                  <a:srgbClr val="363F83"/>
                </a:solidFill>
                <a:latin typeface="Arial"/>
                <a:ea typeface="Arial"/>
                <a:cs typeface="Arial"/>
                <a:sym typeface="Arial"/>
              </a:rPr>
              <a:t> provided to Axios.</a:t>
            </a:r>
            <a:endParaRPr sz="1200">
              <a:solidFill>
                <a:srgbClr val="363F83"/>
              </a:solidFill>
              <a:latin typeface="Arial"/>
              <a:ea typeface="Arial"/>
              <a:cs typeface="Arial"/>
              <a:sym typeface="Arial"/>
            </a:endParaRPr>
          </a:p>
        </p:txBody>
      </p:sp>
      <p:sp>
        <p:nvSpPr>
          <p:cNvPr id="113" name="Google Shape;113;geebb530ace_0_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7</a:t>
            </a:fld>
            <a:endParaRPr/>
          </a:p>
        </p:txBody>
      </p:sp>
      <p:pic>
        <p:nvPicPr>
          <p:cNvPr id="114" name="Google Shape;114;geebb530ace_0_0"/>
          <p:cNvPicPr preferRelativeResize="0"/>
          <p:nvPr/>
        </p:nvPicPr>
        <p:blipFill>
          <a:blip r:embed="rId4">
            <a:alphaModFix/>
          </a:blip>
          <a:stretch>
            <a:fillRect/>
          </a:stretch>
        </p:blipFill>
        <p:spPr>
          <a:xfrm>
            <a:off x="599925" y="1225388"/>
            <a:ext cx="7800975" cy="2143125"/>
          </a:xfrm>
          <a:prstGeom prst="rect">
            <a:avLst/>
          </a:prstGeom>
          <a:noFill/>
          <a:ln>
            <a:noFill/>
          </a:ln>
        </p:spPr>
      </p:pic>
      <p:sp>
        <p:nvSpPr>
          <p:cNvPr id="8" name="Google Shape;102;gdfc22fcbb0_0_0">
            <a:extLst>
              <a:ext uri="{FF2B5EF4-FFF2-40B4-BE49-F238E27FC236}">
                <a16:creationId xmlns:a16="http://schemas.microsoft.com/office/drawing/2014/main" id="{E5DF652B-6070-1843-B0D4-9CD05D7462D1}"/>
              </a:ext>
            </a:extLst>
          </p:cNvPr>
          <p:cNvSpPr txBox="1"/>
          <p:nvPr/>
        </p:nvSpPr>
        <p:spPr>
          <a:xfrm>
            <a:off x="4037308" y="4362600"/>
            <a:ext cx="4900862" cy="338524"/>
          </a:xfrm>
          <a:prstGeom prst="rect">
            <a:avLst/>
          </a:prstGeom>
          <a:noFill/>
          <a:ln>
            <a:noFill/>
          </a:ln>
        </p:spPr>
        <p:txBody>
          <a:bodyPr spcFirstLastPara="1" wrap="square" lIns="91425" tIns="91425" rIns="91425" bIns="91425" anchor="t" anchorCtr="0">
            <a:spAutoFit/>
          </a:bodyPr>
          <a:lstStyle/>
          <a:p>
            <a:pPr lvl="0" algn="r"/>
            <a:r>
              <a:rPr lang="en-GB" sz="500" dirty="0"/>
              <a:t>Fischer, S., 2020. </a:t>
            </a:r>
            <a:r>
              <a:rPr lang="en-GB" sz="500" i="1" dirty="0"/>
              <a:t>"Unreliable" news sources got more traction in 2020</a:t>
            </a:r>
            <a:r>
              <a:rPr lang="en-GB" sz="500" dirty="0"/>
              <a:t>. [online] </a:t>
            </a:r>
            <a:r>
              <a:rPr lang="en-GB" sz="500" dirty="0" err="1"/>
              <a:t>Axios</a:t>
            </a:r>
            <a:r>
              <a:rPr lang="en-GB" sz="500" dirty="0"/>
              <a:t>. Available at: &lt;https://</a:t>
            </a:r>
            <a:r>
              <a:rPr lang="en-GB" sz="500" dirty="0" err="1"/>
              <a:t>www.axios.com</a:t>
            </a:r>
            <a:r>
              <a:rPr lang="en-GB" sz="500" dirty="0"/>
              <a:t>/unreliable-news-sources-social-media-engagement-297bf046-c1b0-4e69-9875-05443b1dca73.html?utm_campaign=</a:t>
            </a:r>
            <a:r>
              <a:rPr lang="en-GB" sz="500" dirty="0" err="1"/>
              <a:t>organic&amp;utm_medium</a:t>
            </a:r>
            <a:r>
              <a:rPr lang="en-GB" sz="500" dirty="0"/>
              <a:t>=</a:t>
            </a:r>
            <a:r>
              <a:rPr lang="en-GB" sz="500" dirty="0" err="1"/>
              <a:t>socialshare&amp;utm_source</a:t>
            </a:r>
            <a:r>
              <a:rPr lang="en-GB" sz="500" dirty="0"/>
              <a:t>=twitter&gt; [Accessed 28 September 2021].</a:t>
            </a:r>
            <a:endParaRPr sz="500" dirty="0">
              <a:latin typeface=""/>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eebb530ace_0_18"/>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Social Media - response to fake news</a:t>
            </a:r>
            <a:endParaRPr/>
          </a:p>
        </p:txBody>
      </p:sp>
      <p:sp>
        <p:nvSpPr>
          <p:cNvPr id="121" name="Google Shape;121;geebb530ace_0_18"/>
          <p:cNvSpPr txBox="1">
            <a:spLocks noGrp="1"/>
          </p:cNvSpPr>
          <p:nvPr>
            <p:ph type="body" idx="1"/>
          </p:nvPr>
        </p:nvSpPr>
        <p:spPr>
          <a:xfrm>
            <a:off x="168425" y="1032300"/>
            <a:ext cx="8664000" cy="340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de" sz="1200" b="1" dirty="0" err="1">
                <a:solidFill>
                  <a:srgbClr val="E5362B"/>
                </a:solidFill>
                <a:latin typeface="Arial"/>
                <a:ea typeface="Arial"/>
                <a:cs typeface="Arial"/>
                <a:sym typeface="Arial"/>
              </a:rPr>
              <a:t>Why</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does</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social</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media</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play</a:t>
            </a:r>
            <a:r>
              <a:rPr lang="de" sz="1200" b="1" dirty="0">
                <a:solidFill>
                  <a:srgbClr val="E5362B"/>
                </a:solidFill>
                <a:latin typeface="Arial"/>
                <a:ea typeface="Arial"/>
                <a:cs typeface="Arial"/>
                <a:sym typeface="Arial"/>
              </a:rPr>
              <a:t> an </a:t>
            </a:r>
            <a:r>
              <a:rPr lang="de" sz="1200" b="1" dirty="0" err="1">
                <a:solidFill>
                  <a:srgbClr val="E5362B"/>
                </a:solidFill>
                <a:latin typeface="Arial"/>
                <a:ea typeface="Arial"/>
                <a:cs typeface="Arial"/>
                <a:sym typeface="Arial"/>
              </a:rPr>
              <a:t>important</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role</a:t>
            </a:r>
            <a:r>
              <a:rPr lang="de" sz="1200" b="1" dirty="0">
                <a:solidFill>
                  <a:srgbClr val="E5362B"/>
                </a:solidFill>
                <a:latin typeface="Arial"/>
                <a:ea typeface="Arial"/>
                <a:cs typeface="Arial"/>
                <a:sym typeface="Arial"/>
              </a:rPr>
              <a:t> in </a:t>
            </a:r>
            <a:r>
              <a:rPr lang="de" sz="1200" b="1" dirty="0" err="1">
                <a:solidFill>
                  <a:srgbClr val="E5362B"/>
                </a:solidFill>
                <a:latin typeface="Arial"/>
                <a:ea typeface="Arial"/>
                <a:cs typeface="Arial"/>
                <a:sym typeface="Arial"/>
              </a:rPr>
              <a:t>the</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spread</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of</a:t>
            </a:r>
            <a:r>
              <a:rPr lang="de" sz="1200" b="1" dirty="0">
                <a:solidFill>
                  <a:srgbClr val="E5362B"/>
                </a:solidFill>
                <a:latin typeface="Arial"/>
                <a:ea typeface="Arial"/>
                <a:cs typeface="Arial"/>
                <a:sym typeface="Arial"/>
              </a:rPr>
              <a:t> fake </a:t>
            </a:r>
            <a:r>
              <a:rPr lang="de" sz="1200" b="1" dirty="0" err="1">
                <a:solidFill>
                  <a:srgbClr val="E5362B"/>
                </a:solidFill>
                <a:latin typeface="Arial"/>
                <a:ea typeface="Arial"/>
                <a:cs typeface="Arial"/>
                <a:sym typeface="Arial"/>
              </a:rPr>
              <a:t>news</a:t>
            </a:r>
            <a:r>
              <a:rPr lang="de" sz="1200" b="1" dirty="0">
                <a:solidFill>
                  <a:srgbClr val="E5362B"/>
                </a:solidFill>
                <a:latin typeface="Arial"/>
                <a:ea typeface="Arial"/>
                <a:cs typeface="Arial"/>
                <a:sym typeface="Arial"/>
              </a:rPr>
              <a:t>: Timeline </a:t>
            </a:r>
            <a:r>
              <a:rPr lang="de" sz="1200" b="1" dirty="0" err="1">
                <a:solidFill>
                  <a:srgbClr val="E5362B"/>
                </a:solidFill>
                <a:latin typeface="Arial"/>
                <a:ea typeface="Arial"/>
                <a:cs typeface="Arial"/>
                <a:sym typeface="Arial"/>
              </a:rPr>
              <a:t>of</a:t>
            </a:r>
            <a:r>
              <a:rPr lang="de" sz="1200" b="1" dirty="0">
                <a:solidFill>
                  <a:srgbClr val="E5362B"/>
                </a:solidFill>
                <a:latin typeface="Arial"/>
                <a:ea typeface="Arial"/>
                <a:cs typeface="Arial"/>
                <a:sym typeface="Arial"/>
              </a:rPr>
              <a:t> </a:t>
            </a:r>
            <a:r>
              <a:rPr lang="de" sz="1200" b="1" dirty="0" err="1">
                <a:solidFill>
                  <a:srgbClr val="E5362B"/>
                </a:solidFill>
                <a:latin typeface="Arial"/>
                <a:ea typeface="Arial"/>
                <a:cs typeface="Arial"/>
                <a:sym typeface="Arial"/>
              </a:rPr>
              <a:t>events</a:t>
            </a:r>
            <a:endParaRPr sz="1200" b="1" dirty="0">
              <a:solidFill>
                <a:srgbClr val="E5362B"/>
              </a:solidFill>
              <a:highlight>
                <a:srgbClr val="FFFFFF"/>
              </a:highlight>
              <a:latin typeface="Arial"/>
              <a:ea typeface="Arial"/>
              <a:cs typeface="Arial"/>
              <a:sym typeface="Arial"/>
            </a:endParaRPr>
          </a:p>
          <a:p>
            <a:pPr marL="0" lvl="0" indent="0" algn="l" rtl="0">
              <a:spcBef>
                <a:spcPts val="0"/>
              </a:spcBef>
              <a:spcAft>
                <a:spcPts val="0"/>
              </a:spcAft>
              <a:buNone/>
            </a:pPr>
            <a:endParaRPr sz="1200"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prefer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information</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from</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people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trust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search</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for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and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remember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things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that</a:t>
            </a:r>
            <a:r>
              <a:rPr lang="de" sz="1200" b="1" dirty="0">
                <a:solidFill>
                  <a:srgbClr val="363F83"/>
                </a:solidFill>
                <a:highlight>
                  <a:srgbClr val="FFFFFF"/>
                </a:highlight>
                <a:latin typeface="Arial"/>
                <a:ea typeface="Arial"/>
                <a:cs typeface="Arial"/>
                <a:sym typeface="Arial"/>
              </a:rPr>
              <a:t> fit </a:t>
            </a:r>
            <a:r>
              <a:rPr lang="de" sz="1200" b="1" dirty="0" err="1">
                <a:solidFill>
                  <a:srgbClr val="363F83"/>
                </a:solidFill>
                <a:highlight>
                  <a:srgbClr val="FFFFFF"/>
                </a:highlight>
                <a:latin typeface="Arial"/>
                <a:ea typeface="Arial"/>
                <a:cs typeface="Arial"/>
                <a:sym typeface="Arial"/>
              </a:rPr>
              <a:t>well</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with</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what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already</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know</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and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understand</a:t>
            </a:r>
            <a:r>
              <a:rPr lang="de" sz="1200" b="1" dirty="0">
                <a:solidFill>
                  <a:srgbClr val="363F83"/>
                </a:solidFill>
                <a:highlight>
                  <a:srgbClr val="FFFFFF"/>
                </a:highlight>
                <a:latin typeface="Arial"/>
                <a:ea typeface="Arial"/>
                <a:cs typeface="Arial"/>
                <a:sym typeface="Arial"/>
              </a:rPr>
              <a:t>. Modern </a:t>
            </a:r>
            <a:r>
              <a:rPr lang="de" sz="1200" b="1" dirty="0" err="1">
                <a:solidFill>
                  <a:srgbClr val="363F83"/>
                </a:solidFill>
                <a:highlight>
                  <a:srgbClr val="FFFFFF"/>
                </a:highlight>
                <a:latin typeface="Arial"/>
                <a:ea typeface="Arial"/>
                <a:cs typeface="Arial"/>
                <a:sym typeface="Arial"/>
              </a:rPr>
              <a:t>technologies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are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amplifying</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these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biases</a:t>
            </a:r>
            <a:r>
              <a:rPr lang="de" sz="1200" b="1" dirty="0">
                <a:solidFill>
                  <a:srgbClr val="363F83"/>
                </a:solidFill>
                <a:highlight>
                  <a:srgbClr val="FFFFFF"/>
                </a:highlight>
                <a:latin typeface="Arial"/>
                <a:ea typeface="Arial"/>
                <a:cs typeface="Arial"/>
                <a:sym typeface="Arial"/>
              </a:rPr>
              <a:t> in </a:t>
            </a:r>
            <a:r>
              <a:rPr lang="de" sz="1200" b="1" dirty="0" err="1">
                <a:solidFill>
                  <a:srgbClr val="363F83"/>
                </a:solidFill>
                <a:highlight>
                  <a:srgbClr val="FFFFFF"/>
                </a:highlight>
                <a:latin typeface="Arial"/>
                <a:ea typeface="Arial"/>
                <a:cs typeface="Arial"/>
                <a:sym typeface="Arial"/>
              </a:rPr>
              <a:t>harmful</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ways</a:t>
            </a:r>
            <a:r>
              <a:rPr lang="de" sz="1200" b="1" dirty="0">
                <a:solidFill>
                  <a:srgbClr val="363F83"/>
                </a:solidFill>
                <a:highlight>
                  <a:srgbClr val="FFFFFF"/>
                </a:highlight>
                <a:latin typeface="Arial"/>
                <a:ea typeface="Arial"/>
                <a:cs typeface="Arial"/>
                <a:sym typeface="Arial"/>
              </a:rPr>
              <a:t>.</a:t>
            </a:r>
            <a:endParaRPr sz="1200" b="1"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endParaRPr sz="1200" b="1"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200" b="1" dirty="0">
                <a:solidFill>
                  <a:srgbClr val="363F83"/>
                </a:solidFill>
                <a:highlight>
                  <a:srgbClr val="FFFFFF"/>
                </a:highlight>
                <a:latin typeface="Arial"/>
                <a:ea typeface="Arial"/>
                <a:cs typeface="Arial"/>
                <a:sym typeface="Arial"/>
              </a:rPr>
              <a:t>- Search </a:t>
            </a:r>
            <a:r>
              <a:rPr lang="de" sz="1200" b="1" dirty="0" err="1">
                <a:solidFill>
                  <a:srgbClr val="363F83"/>
                </a:solidFill>
                <a:highlight>
                  <a:srgbClr val="FFFFFF"/>
                </a:highlight>
                <a:latin typeface="Arial"/>
                <a:ea typeface="Arial"/>
                <a:cs typeface="Arial"/>
                <a:sym typeface="Arial"/>
              </a:rPr>
              <a:t>engines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direct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us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to</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sites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that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inflame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our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suspicions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and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social</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media</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connects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us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with</a:t>
            </a:r>
            <a:r>
              <a:rPr lang="de" sz="1200" b="1" dirty="0">
                <a:solidFill>
                  <a:srgbClr val="363F83"/>
                </a:solidFill>
                <a:highlight>
                  <a:srgbClr val="FFFFFF"/>
                </a:highlight>
                <a:latin typeface="Arial"/>
                <a:ea typeface="Arial"/>
                <a:cs typeface="Arial"/>
                <a:sym typeface="Arial"/>
              </a:rPr>
              <a:t> like-</a:t>
            </a:r>
            <a:r>
              <a:rPr lang="de" sz="1200" b="1" dirty="0" err="1">
                <a:solidFill>
                  <a:srgbClr val="363F83"/>
                </a:solidFill>
                <a:highlight>
                  <a:srgbClr val="FFFFFF"/>
                </a:highlight>
                <a:latin typeface="Arial"/>
                <a:ea typeface="Arial"/>
                <a:cs typeface="Arial"/>
                <a:sym typeface="Arial"/>
              </a:rPr>
              <a:t>minded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people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feeding</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our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fears</a:t>
            </a:r>
            <a:r>
              <a:rPr lang="de" sz="1200" b="1" dirty="0">
                <a:solidFill>
                  <a:srgbClr val="363F83"/>
                </a:solidFill>
                <a:highlight>
                  <a:srgbClr val="FFFFFF"/>
                </a:highlight>
                <a:latin typeface="Arial"/>
                <a:ea typeface="Arial"/>
                <a:cs typeface="Arial"/>
                <a:sym typeface="Arial"/>
              </a:rPr>
              <a:t>. Making </a:t>
            </a:r>
            <a:r>
              <a:rPr lang="de" sz="1200" b="1" dirty="0" err="1">
                <a:solidFill>
                  <a:srgbClr val="363F83"/>
                </a:solidFill>
                <a:highlight>
                  <a:srgbClr val="FFFFFF"/>
                </a:highlight>
                <a:latin typeface="Arial"/>
                <a:ea typeface="Arial"/>
                <a:cs typeface="Arial"/>
                <a:sym typeface="Arial"/>
              </a:rPr>
              <a:t>matters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worse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bots</a:t>
            </a:r>
            <a:r>
              <a:rPr lang="de" sz="1200" b="1" dirty="0">
                <a:solidFill>
                  <a:srgbClr val="363F83"/>
                </a:solidFill>
                <a:highlight>
                  <a:srgbClr val="FFFFFF"/>
                </a:highlight>
                <a:latin typeface="Arial"/>
                <a:ea typeface="Arial"/>
                <a:cs typeface="Arial"/>
                <a:sym typeface="Arial"/>
              </a:rPr>
              <a:t>—</a:t>
            </a:r>
            <a:r>
              <a:rPr lang="de" sz="1200" b="1" dirty="0" err="1">
                <a:solidFill>
                  <a:srgbClr val="363F83"/>
                </a:solidFill>
                <a:highlight>
                  <a:srgbClr val="FFFFFF"/>
                </a:highlight>
                <a:latin typeface="Arial"/>
                <a:ea typeface="Arial"/>
                <a:cs typeface="Arial"/>
                <a:sym typeface="Arial"/>
              </a:rPr>
              <a:t>automated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social</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media</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accounts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that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impersonate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humans</a:t>
            </a:r>
            <a:r>
              <a:rPr lang="de" sz="1200" b="1" dirty="0">
                <a:solidFill>
                  <a:srgbClr val="363F83"/>
                </a:solidFill>
                <a:highlight>
                  <a:srgbClr val="FFFFFF"/>
                </a:highlight>
                <a:latin typeface="Arial"/>
                <a:ea typeface="Arial"/>
                <a:cs typeface="Arial"/>
                <a:sym typeface="Arial"/>
              </a:rPr>
              <a:t>—</a:t>
            </a:r>
            <a:r>
              <a:rPr lang="de" sz="1200" b="1" dirty="0" err="1">
                <a:solidFill>
                  <a:srgbClr val="363F83"/>
                </a:solidFill>
                <a:highlight>
                  <a:srgbClr val="FFFFFF"/>
                </a:highlight>
                <a:latin typeface="Arial"/>
                <a:ea typeface="Arial"/>
                <a:cs typeface="Arial"/>
                <a:sym typeface="Arial"/>
              </a:rPr>
              <a:t>enable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misguided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or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malevolent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actors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to</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take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advantage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of</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our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vulnerabilities</a:t>
            </a:r>
            <a:r>
              <a:rPr lang="de" sz="1200" b="1" dirty="0">
                <a:solidFill>
                  <a:srgbClr val="363F83"/>
                </a:solidFill>
                <a:highlight>
                  <a:srgbClr val="FFFFFF"/>
                </a:highlight>
                <a:latin typeface="Arial"/>
                <a:ea typeface="Arial"/>
                <a:cs typeface="Arial"/>
                <a:sym typeface="Arial"/>
              </a:rPr>
              <a:t>.</a:t>
            </a:r>
            <a:endParaRPr sz="1200" b="1"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endParaRPr sz="1200" b="1" dirty="0">
              <a:solidFill>
                <a:srgbClr val="363F83"/>
              </a:solidFill>
              <a:highlight>
                <a:srgbClr val="FFFFFF"/>
              </a:highlight>
              <a:latin typeface="Arial"/>
              <a:ea typeface="Arial"/>
              <a:cs typeface="Arial"/>
              <a:sym typeface="Arial"/>
            </a:endParaRPr>
          </a:p>
          <a:p>
            <a:pPr marL="0" lvl="0" indent="0" algn="l" rtl="0">
              <a:spcBef>
                <a:spcPts val="0"/>
              </a:spcBef>
              <a:spcAft>
                <a:spcPts val="0"/>
              </a:spcAft>
              <a:buNone/>
            </a:pP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Unable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to</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process</a:t>
            </a:r>
            <a:r>
              <a:rPr lang="de" sz="1200" b="1" dirty="0">
                <a:solidFill>
                  <a:srgbClr val="363F83"/>
                </a:solidFill>
                <a:highlight>
                  <a:srgbClr val="FFFFFF"/>
                </a:highlight>
                <a:latin typeface="Arial"/>
                <a:ea typeface="Arial"/>
                <a:cs typeface="Arial"/>
                <a:sym typeface="Arial"/>
              </a:rPr>
              <a:t> all </a:t>
            </a:r>
            <a:r>
              <a:rPr lang="de" sz="1200" b="1" dirty="0" err="1">
                <a:solidFill>
                  <a:srgbClr val="363F83"/>
                </a:solidFill>
                <a:highlight>
                  <a:srgbClr val="FFFFFF"/>
                </a:highlight>
                <a:latin typeface="Arial"/>
                <a:ea typeface="Arial"/>
                <a:cs typeface="Arial"/>
                <a:sym typeface="Arial"/>
              </a:rPr>
              <a:t>this</a:t>
            </a:r>
            <a:r>
              <a:rPr lang="de" sz="1200" b="1" dirty="0">
                <a:solidFill>
                  <a:srgbClr val="363F83"/>
                </a:solidFill>
                <a:highlight>
                  <a:srgbClr val="FFFFFF"/>
                </a:highlight>
                <a:latin typeface="Arial"/>
                <a:ea typeface="Arial"/>
                <a:cs typeface="Arial"/>
                <a:sym typeface="Arial"/>
              </a:rPr>
              <a:t> material, </a:t>
            </a:r>
            <a:r>
              <a:rPr lang="de" sz="1200" b="1" dirty="0" err="1">
                <a:solidFill>
                  <a:srgbClr val="363F83"/>
                </a:solidFill>
                <a:highlight>
                  <a:srgbClr val="FFFFFF"/>
                </a:highlight>
                <a:latin typeface="Arial"/>
                <a:ea typeface="Arial"/>
                <a:cs typeface="Arial"/>
                <a:sym typeface="Arial"/>
              </a:rPr>
              <a:t>we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let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our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cognitive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biases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decide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what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should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pay</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attention</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to</a:t>
            </a:r>
            <a:r>
              <a:rPr lang="de" sz="1200" b="1" dirty="0">
                <a:solidFill>
                  <a:srgbClr val="363F83"/>
                </a:solidFill>
                <a:highlight>
                  <a:srgbClr val="FFFFFF"/>
                </a:highlight>
                <a:latin typeface="Arial"/>
                <a:ea typeface="Arial"/>
                <a:cs typeface="Arial"/>
                <a:sym typeface="Arial"/>
              </a:rPr>
              <a:t>. These mental </a:t>
            </a:r>
            <a:r>
              <a:rPr lang="de" sz="1200" b="1" dirty="0" err="1">
                <a:solidFill>
                  <a:srgbClr val="363F83"/>
                </a:solidFill>
                <a:highlight>
                  <a:srgbClr val="FFFFFF"/>
                </a:highlight>
                <a:latin typeface="Arial"/>
                <a:ea typeface="Arial"/>
                <a:cs typeface="Arial"/>
                <a:sym typeface="Arial"/>
              </a:rPr>
              <a:t>shortcuts</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influence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which</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information</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we</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search</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for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comprehend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remember</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and</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repeat</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to</a:t>
            </a:r>
            <a:r>
              <a:rPr lang="de" sz="1200" b="1" dirty="0">
                <a:solidFill>
                  <a:srgbClr val="363F83"/>
                </a:solidFill>
                <a:highlight>
                  <a:srgbClr val="FFFFFF"/>
                </a:highlight>
                <a:latin typeface="Arial"/>
                <a:ea typeface="Arial"/>
                <a:cs typeface="Arial"/>
                <a:sym typeface="Arial"/>
              </a:rPr>
              <a:t> a </a:t>
            </a:r>
            <a:r>
              <a:rPr lang="de" sz="1200" b="1" dirty="0" err="1">
                <a:solidFill>
                  <a:srgbClr val="363F83"/>
                </a:solidFill>
                <a:highlight>
                  <a:srgbClr val="FFFFFF"/>
                </a:highlight>
                <a:latin typeface="Arial"/>
                <a:ea typeface="Arial"/>
                <a:cs typeface="Arial"/>
                <a:sym typeface="Arial"/>
              </a:rPr>
              <a:t>harmful</a:t>
            </a:r>
            <a:r>
              <a:rPr lang="de" sz="1200" b="1" dirty="0">
                <a:solidFill>
                  <a:srgbClr val="363F83"/>
                </a:solidFill>
                <a:highlight>
                  <a:srgbClr val="FFFFFF"/>
                </a:highlight>
                <a:latin typeface="Arial"/>
                <a:ea typeface="Arial"/>
                <a:cs typeface="Arial"/>
                <a:sym typeface="Arial"/>
              </a:rPr>
              <a:t> </a:t>
            </a:r>
            <a:r>
              <a:rPr lang="de" sz="1200" b="1" dirty="0" err="1">
                <a:solidFill>
                  <a:srgbClr val="363F83"/>
                </a:solidFill>
                <a:highlight>
                  <a:srgbClr val="FFFFFF"/>
                </a:highlight>
                <a:latin typeface="Arial"/>
                <a:ea typeface="Arial"/>
                <a:cs typeface="Arial"/>
                <a:sym typeface="Arial"/>
              </a:rPr>
              <a:t>extent</a:t>
            </a:r>
            <a:r>
              <a:rPr lang="de" sz="1200" b="1" dirty="0">
                <a:solidFill>
                  <a:srgbClr val="363F83"/>
                </a:solidFill>
                <a:highlight>
                  <a:srgbClr val="FFFFFF"/>
                </a:highlight>
                <a:latin typeface="Arial"/>
                <a:ea typeface="Arial"/>
                <a:cs typeface="Arial"/>
                <a:sym typeface="Arial"/>
              </a:rPr>
              <a:t>.</a:t>
            </a:r>
            <a:endParaRPr sz="1200" b="1" dirty="0">
              <a:solidFill>
                <a:srgbClr val="363F83"/>
              </a:solidFill>
              <a:highlight>
                <a:srgbClr val="FFFFFF"/>
              </a:highlight>
              <a:latin typeface="Arial"/>
              <a:ea typeface="Arial"/>
              <a:cs typeface="Arial"/>
              <a:sym typeface="Arial"/>
            </a:endParaRPr>
          </a:p>
        </p:txBody>
      </p:sp>
      <p:sp>
        <p:nvSpPr>
          <p:cNvPr id="122" name="Google Shape;122;geebb530ace_0_18"/>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eed00667dd_0_0"/>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Google</a:t>
            </a:r>
            <a:endParaRPr/>
          </a:p>
        </p:txBody>
      </p:sp>
      <p:sp>
        <p:nvSpPr>
          <p:cNvPr id="128" name="Google Shape;128;geed00667dd_0_0"/>
          <p:cNvSpPr txBox="1">
            <a:spLocks noGrp="1"/>
          </p:cNvSpPr>
          <p:nvPr>
            <p:ph type="body" idx="1"/>
          </p:nvPr>
        </p:nvSpPr>
        <p:spPr>
          <a:xfrm>
            <a:off x="168425" y="1032300"/>
            <a:ext cx="8664000" cy="34065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363F83"/>
              </a:buClr>
              <a:buSzPts val="1400"/>
              <a:buFont typeface="Arial"/>
              <a:buChar char="-"/>
            </a:pP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help</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fight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rise</a:t>
            </a:r>
            <a:r>
              <a:rPr lang="de" sz="1400" dirty="0">
                <a:solidFill>
                  <a:srgbClr val="363F83"/>
                </a:solidFill>
                <a:highlight>
                  <a:srgbClr val="FFFFFF"/>
                </a:highlight>
                <a:latin typeface="Arial"/>
                <a:ea typeface="Arial"/>
                <a:cs typeface="Arial"/>
                <a:sym typeface="Arial"/>
              </a:rPr>
              <a:t> in </a:t>
            </a:r>
            <a:r>
              <a:rPr lang="de" sz="1400" dirty="0" err="1">
                <a:solidFill>
                  <a:srgbClr val="363F83"/>
                </a:solidFill>
                <a:highlight>
                  <a:srgbClr val="FFFFFF"/>
                </a:highlight>
                <a:latin typeface="Arial"/>
                <a:ea typeface="Arial"/>
                <a:cs typeface="Arial"/>
                <a:sym typeface="Arial"/>
              </a:rPr>
              <a:t>misinformation</a:t>
            </a:r>
            <a:r>
              <a:rPr lang="de" sz="1400" dirty="0">
                <a:solidFill>
                  <a:srgbClr val="363F83"/>
                </a:solidFill>
                <a:highlight>
                  <a:srgbClr val="FFFFFF"/>
                </a:highlight>
                <a:latin typeface="Arial"/>
                <a:ea typeface="Arial"/>
                <a:cs typeface="Arial"/>
                <a:sym typeface="Arial"/>
              </a:rPr>
              <a:t>, </a:t>
            </a:r>
            <a:r>
              <a:rPr lang="de" sz="1400" dirty="0">
                <a:solidFill>
                  <a:srgbClr val="363F8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Full Fact</a:t>
            </a:r>
            <a:r>
              <a:rPr lang="de" sz="1400" dirty="0">
                <a:solidFill>
                  <a:srgbClr val="363F83"/>
                </a:solidFill>
                <a:highlight>
                  <a:srgbClr val="FFFFFF"/>
                </a:highlight>
                <a:latin typeface="Arial"/>
                <a:ea typeface="Arial"/>
                <a:cs typeface="Arial"/>
                <a:sym typeface="Arial"/>
              </a:rPr>
              <a:t>, a </a:t>
            </a:r>
            <a:r>
              <a:rPr lang="de" sz="1400" dirty="0" err="1">
                <a:solidFill>
                  <a:srgbClr val="363F83"/>
                </a:solidFill>
                <a:highlight>
                  <a:srgbClr val="FFFFFF"/>
                </a:highlight>
                <a:latin typeface="Arial"/>
                <a:ea typeface="Arial"/>
                <a:cs typeface="Arial"/>
                <a:sym typeface="Arial"/>
              </a:rPr>
              <a:t>nonprofit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provides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tools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resources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fact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checkers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turned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Google.org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help</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400" dirty="0">
              <a:solidFill>
                <a:srgbClr val="363F83"/>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Last </a:t>
            </a:r>
            <a:r>
              <a:rPr lang="de" sz="1400" dirty="0" err="1">
                <a:solidFill>
                  <a:srgbClr val="363F83"/>
                </a:solidFill>
                <a:highlight>
                  <a:srgbClr val="FFFFFF"/>
                </a:highlight>
                <a:latin typeface="Arial"/>
                <a:ea typeface="Arial"/>
                <a:cs typeface="Arial"/>
                <a:sym typeface="Arial"/>
              </a:rPr>
              <a:t>year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Google.org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provided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Full</a:t>
            </a:r>
            <a:r>
              <a:rPr lang="de" sz="1400" dirty="0">
                <a:solidFill>
                  <a:srgbClr val="363F83"/>
                </a:solidFill>
                <a:highlight>
                  <a:srgbClr val="FFFFFF"/>
                </a:highlight>
                <a:latin typeface="Arial"/>
                <a:ea typeface="Arial"/>
                <a:cs typeface="Arial"/>
                <a:sym typeface="Arial"/>
              </a:rPr>
              <a:t> Fact </a:t>
            </a:r>
            <a:r>
              <a:rPr lang="de" sz="1400" dirty="0" err="1">
                <a:solidFill>
                  <a:srgbClr val="363F83"/>
                </a:solidFill>
                <a:highlight>
                  <a:srgbClr val="FFFFFF"/>
                </a:highlight>
                <a:latin typeface="Arial"/>
                <a:ea typeface="Arial"/>
                <a:cs typeface="Arial"/>
                <a:sym typeface="Arial"/>
              </a:rPr>
              <a:t>with</a:t>
            </a:r>
            <a:r>
              <a:rPr lang="de" sz="1400" dirty="0">
                <a:solidFill>
                  <a:srgbClr val="363F83"/>
                </a:solidFill>
                <a:highlight>
                  <a:srgbClr val="FFFFFF"/>
                </a:highlight>
                <a:latin typeface="Arial"/>
                <a:ea typeface="Arial"/>
                <a:cs typeface="Arial"/>
                <a:sym typeface="Arial"/>
              </a:rPr>
              <a:t> $2 </a:t>
            </a:r>
            <a:r>
              <a:rPr lang="de" sz="1400" dirty="0" err="1">
                <a:solidFill>
                  <a:srgbClr val="363F83"/>
                </a:solidFill>
                <a:highlight>
                  <a:srgbClr val="FFFFFF"/>
                </a:highlight>
                <a:latin typeface="Arial"/>
                <a:ea typeface="Arial"/>
                <a:cs typeface="Arial"/>
                <a:sym typeface="Arial"/>
              </a:rPr>
              <a:t>million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seven</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Googlers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from</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a:solidFill>
                  <a:srgbClr val="363F83"/>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Google.org Fellowship</a:t>
            </a:r>
            <a:r>
              <a:rPr lang="de" sz="1400" dirty="0">
                <a:solidFill>
                  <a:srgbClr val="363F83"/>
                </a:solidFill>
                <a:highlight>
                  <a:srgbClr val="FFFFFF"/>
                </a:highlight>
                <a:latin typeface="Arial"/>
                <a:ea typeface="Arial"/>
                <a:cs typeface="Arial"/>
                <a:sym typeface="Arial"/>
              </a:rPr>
              <a:t>, a pro-</a:t>
            </a:r>
            <a:r>
              <a:rPr lang="de" sz="1400" dirty="0" err="1">
                <a:solidFill>
                  <a:srgbClr val="363F83"/>
                </a:solidFill>
                <a:highlight>
                  <a:srgbClr val="FFFFFF"/>
                </a:highlight>
                <a:latin typeface="Arial"/>
                <a:ea typeface="Arial"/>
                <a:cs typeface="Arial"/>
                <a:sym typeface="Arial"/>
              </a:rPr>
              <a:t>bono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program</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matches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teams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Googlers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with</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nonprofits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for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up</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six</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months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to</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work</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full</a:t>
            </a:r>
            <a:r>
              <a:rPr lang="de" sz="1400" dirty="0">
                <a:solidFill>
                  <a:srgbClr val="363F83"/>
                </a:solidFill>
                <a:highlight>
                  <a:srgbClr val="FFFFFF"/>
                </a:highlight>
                <a:latin typeface="Arial"/>
                <a:ea typeface="Arial"/>
                <a:cs typeface="Arial"/>
                <a:sym typeface="Arial"/>
              </a:rPr>
              <a:t>-time on </a:t>
            </a:r>
            <a:r>
              <a:rPr lang="de" sz="1400" dirty="0" err="1">
                <a:solidFill>
                  <a:srgbClr val="363F83"/>
                </a:solidFill>
                <a:highlight>
                  <a:srgbClr val="FFFFFF"/>
                </a:highlight>
                <a:latin typeface="Arial"/>
                <a:ea typeface="Arial"/>
                <a:cs typeface="Arial"/>
                <a:sym typeface="Arial"/>
              </a:rPr>
              <a:t>technical</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projects</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457200" lvl="0" indent="0" algn="l" rtl="0">
              <a:lnSpc>
                <a:spcPct val="115000"/>
              </a:lnSpc>
              <a:spcBef>
                <a:spcPts val="0"/>
              </a:spcBef>
              <a:spcAft>
                <a:spcPts val="0"/>
              </a:spcAft>
              <a:buNone/>
            </a:pPr>
            <a:endParaRPr sz="1400" dirty="0">
              <a:solidFill>
                <a:srgbClr val="363F83"/>
              </a:solidFill>
              <a:highlight>
                <a:srgbClr val="FFFFFF"/>
              </a:highlight>
              <a:latin typeface="Arial"/>
              <a:ea typeface="Arial"/>
              <a:cs typeface="Arial"/>
              <a:sym typeface="Arial"/>
            </a:endParaRPr>
          </a:p>
          <a:p>
            <a:pPr marL="457200" lvl="0" indent="-317500" algn="l" rtl="0">
              <a:lnSpc>
                <a:spcPct val="115000"/>
              </a:lnSpc>
              <a:spcBef>
                <a:spcPts val="0"/>
              </a:spcBef>
              <a:spcAft>
                <a:spcPts val="0"/>
              </a:spcAft>
              <a:buClr>
                <a:srgbClr val="363F83"/>
              </a:buClr>
              <a:buSzPts val="1400"/>
              <a:buFont typeface="Arial"/>
              <a:buChar char="-"/>
            </a:pPr>
            <a:r>
              <a:rPr lang="de" sz="1400" dirty="0">
                <a:solidFill>
                  <a:srgbClr val="363F83"/>
                </a:solidFill>
                <a:highlight>
                  <a:srgbClr val="FFFFFF"/>
                </a:highlight>
                <a:latin typeface="Arial"/>
                <a:ea typeface="Arial"/>
                <a:cs typeface="Arial"/>
                <a:sym typeface="Arial"/>
              </a:rPr>
              <a:t>Over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past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year</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Full</a:t>
            </a:r>
            <a:r>
              <a:rPr lang="de" sz="1400" dirty="0">
                <a:solidFill>
                  <a:srgbClr val="363F83"/>
                </a:solidFill>
                <a:highlight>
                  <a:srgbClr val="FFFFFF"/>
                </a:highlight>
                <a:latin typeface="Arial"/>
                <a:ea typeface="Arial"/>
                <a:cs typeface="Arial"/>
                <a:sym typeface="Arial"/>
              </a:rPr>
              <a:t> Fact </a:t>
            </a:r>
            <a:r>
              <a:rPr lang="de" sz="1400" dirty="0" err="1">
                <a:solidFill>
                  <a:srgbClr val="363F83"/>
                </a:solidFill>
                <a:highlight>
                  <a:srgbClr val="FFFFFF"/>
                </a:highlight>
                <a:latin typeface="Arial"/>
                <a:ea typeface="Arial"/>
                <a:cs typeface="Arial"/>
                <a:sym typeface="Arial"/>
              </a:rPr>
              <a:t>boosted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amount</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of</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claims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they</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could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process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by</a:t>
            </a:r>
            <a:r>
              <a:rPr lang="de" sz="1400" dirty="0">
                <a:solidFill>
                  <a:srgbClr val="363F83"/>
                </a:solidFill>
                <a:highlight>
                  <a:srgbClr val="FFFFFF"/>
                </a:highlight>
                <a:latin typeface="Arial"/>
                <a:ea typeface="Arial"/>
                <a:cs typeface="Arial"/>
                <a:sym typeface="Arial"/>
              </a:rPr>
              <a:t> 1000x, </a:t>
            </a:r>
            <a:r>
              <a:rPr lang="de" sz="1400" dirty="0" err="1">
                <a:solidFill>
                  <a:srgbClr val="363F83"/>
                </a:solidFill>
                <a:highlight>
                  <a:srgbClr val="FFFFFF"/>
                </a:highlight>
                <a:latin typeface="Arial"/>
                <a:ea typeface="Arial"/>
                <a:cs typeface="Arial"/>
                <a:sym typeface="Arial"/>
              </a:rPr>
              <a:t>detecting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and</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clustering</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over</a:t>
            </a:r>
            <a:r>
              <a:rPr lang="de" sz="1400" dirty="0">
                <a:solidFill>
                  <a:srgbClr val="363F83"/>
                </a:solidFill>
                <a:highlight>
                  <a:srgbClr val="FFFFFF"/>
                </a:highlight>
                <a:latin typeface="Arial"/>
                <a:ea typeface="Arial"/>
                <a:cs typeface="Arial"/>
                <a:sym typeface="Arial"/>
              </a:rPr>
              <a:t> 100,000 </a:t>
            </a:r>
            <a:r>
              <a:rPr lang="de" sz="1400" dirty="0" err="1">
                <a:solidFill>
                  <a:srgbClr val="363F83"/>
                </a:solidFill>
                <a:highlight>
                  <a:srgbClr val="FFFFFF"/>
                </a:highlight>
                <a:latin typeface="Arial"/>
                <a:ea typeface="Arial"/>
                <a:cs typeface="Arial"/>
                <a:sym typeface="Arial"/>
              </a:rPr>
              <a:t>claims</a:t>
            </a:r>
            <a:r>
              <a:rPr lang="de" sz="1400" dirty="0">
                <a:solidFill>
                  <a:srgbClr val="363F83"/>
                </a:solidFill>
                <a:highlight>
                  <a:srgbClr val="FFFFFF"/>
                </a:highlight>
                <a:latin typeface="Arial"/>
                <a:ea typeface="Arial"/>
                <a:cs typeface="Arial"/>
                <a:sym typeface="Arial"/>
              </a:rPr>
              <a:t> per </a:t>
            </a:r>
            <a:r>
              <a:rPr lang="de" sz="1400" dirty="0" err="1">
                <a:solidFill>
                  <a:srgbClr val="363F83"/>
                </a:solidFill>
                <a:highlight>
                  <a:srgbClr val="FFFFFF"/>
                </a:highlight>
                <a:latin typeface="Arial"/>
                <a:ea typeface="Arial"/>
                <a:cs typeface="Arial"/>
                <a:sym typeface="Arial"/>
              </a:rPr>
              <a:t>day</a:t>
            </a:r>
            <a:r>
              <a:rPr lang="de" sz="1400" dirty="0">
                <a:solidFill>
                  <a:srgbClr val="363F83"/>
                </a:solidFill>
                <a:highlight>
                  <a:srgbClr val="FFFFFF"/>
                </a:highlight>
                <a:latin typeface="Arial"/>
                <a:ea typeface="Arial"/>
                <a:cs typeface="Arial"/>
                <a:sym typeface="Arial"/>
              </a:rPr>
              <a:t> — </a:t>
            </a:r>
            <a:r>
              <a:rPr lang="de" sz="1400" dirty="0" err="1">
                <a:solidFill>
                  <a:srgbClr val="363F83"/>
                </a:solidFill>
                <a:highlight>
                  <a:srgbClr val="FFFFFF"/>
                </a:highlight>
                <a:latin typeface="Arial"/>
                <a:ea typeface="Arial"/>
                <a:cs typeface="Arial"/>
                <a:sym typeface="Arial"/>
              </a:rPr>
              <a:t>that’s</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more</a:t>
            </a:r>
            <a:r>
              <a:rPr lang="de" sz="1400" dirty="0">
                <a:solidFill>
                  <a:srgbClr val="363F83"/>
                </a:solidFill>
                <a:highlight>
                  <a:srgbClr val="FFFFFF"/>
                </a:highlight>
                <a:latin typeface="Arial"/>
                <a:ea typeface="Arial"/>
                <a:cs typeface="Arial"/>
                <a:sym typeface="Arial"/>
              </a:rPr>
              <a:t> </a:t>
            </a:r>
            <a:r>
              <a:rPr lang="de" sz="1400" dirty="0" err="1">
                <a:solidFill>
                  <a:srgbClr val="363F83"/>
                </a:solidFill>
                <a:highlight>
                  <a:srgbClr val="FFFFFF"/>
                </a:highlight>
                <a:latin typeface="Arial"/>
                <a:ea typeface="Arial"/>
                <a:cs typeface="Arial"/>
                <a:sym typeface="Arial"/>
              </a:rPr>
              <a:t>than</a:t>
            </a:r>
            <a:r>
              <a:rPr lang="de" sz="1400" dirty="0">
                <a:solidFill>
                  <a:srgbClr val="363F83"/>
                </a:solidFill>
                <a:highlight>
                  <a:srgbClr val="FFFFFF"/>
                </a:highlight>
                <a:latin typeface="Arial"/>
                <a:ea typeface="Arial"/>
                <a:cs typeface="Arial"/>
                <a:sym typeface="Arial"/>
              </a:rPr>
              <a:t> 36.5 </a:t>
            </a:r>
            <a:r>
              <a:rPr lang="de" sz="1400" dirty="0" err="1">
                <a:solidFill>
                  <a:srgbClr val="363F83"/>
                </a:solidFill>
                <a:highlight>
                  <a:srgbClr val="FFFFFF"/>
                </a:highlight>
                <a:latin typeface="Arial"/>
                <a:ea typeface="Arial"/>
                <a:cs typeface="Arial"/>
                <a:sym typeface="Arial"/>
              </a:rPr>
              <a:t>million</a:t>
            </a:r>
            <a:r>
              <a:rPr lang="de" sz="1400" dirty="0">
                <a:solidFill>
                  <a:srgbClr val="363F83"/>
                </a:solidFill>
                <a:highlight>
                  <a:srgbClr val="FFFFFF"/>
                </a:highlight>
                <a:latin typeface="Arial"/>
                <a:ea typeface="Arial"/>
                <a:cs typeface="Arial"/>
                <a:sym typeface="Arial"/>
              </a:rPr>
              <a:t> total </a:t>
            </a:r>
            <a:r>
              <a:rPr lang="de" sz="1400" dirty="0" err="1">
                <a:solidFill>
                  <a:srgbClr val="363F83"/>
                </a:solidFill>
                <a:highlight>
                  <a:srgbClr val="FFFFFF"/>
                </a:highlight>
                <a:latin typeface="Arial"/>
                <a:ea typeface="Arial"/>
                <a:cs typeface="Arial"/>
                <a:sym typeface="Arial"/>
              </a:rPr>
              <a:t>claims</a:t>
            </a:r>
            <a:r>
              <a:rPr lang="de" sz="1400" dirty="0">
                <a:solidFill>
                  <a:srgbClr val="363F83"/>
                </a:solidFill>
                <a:highlight>
                  <a:srgbClr val="FFFFFF"/>
                </a:highlight>
                <a:latin typeface="Arial"/>
                <a:ea typeface="Arial"/>
                <a:cs typeface="Arial"/>
                <a:sym typeface="Arial"/>
              </a:rPr>
              <a:t> per </a:t>
            </a:r>
            <a:r>
              <a:rPr lang="de" sz="1400" dirty="0" err="1">
                <a:solidFill>
                  <a:srgbClr val="363F83"/>
                </a:solidFill>
                <a:highlight>
                  <a:srgbClr val="FFFFFF"/>
                </a:highlight>
                <a:latin typeface="Arial"/>
                <a:ea typeface="Arial"/>
                <a:cs typeface="Arial"/>
                <a:sym typeface="Arial"/>
              </a:rPr>
              <a:t>year</a:t>
            </a:r>
            <a:r>
              <a:rPr lang="de" sz="1400" dirty="0">
                <a:solidFill>
                  <a:srgbClr val="363F83"/>
                </a:solidFill>
                <a:highlight>
                  <a:srgbClr val="FFFFFF"/>
                </a:highlight>
                <a:latin typeface="Arial"/>
                <a:ea typeface="Arial"/>
                <a:cs typeface="Arial"/>
                <a:sym typeface="Arial"/>
              </a:rPr>
              <a:t>!</a:t>
            </a:r>
            <a:endParaRPr sz="1400" dirty="0">
              <a:solidFill>
                <a:srgbClr val="363F83"/>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400" dirty="0">
              <a:solidFill>
                <a:srgbClr val="363F83"/>
              </a:solidFill>
              <a:highlight>
                <a:srgbClr val="FFFFFF"/>
              </a:highlight>
              <a:latin typeface="Arial"/>
              <a:ea typeface="Arial"/>
              <a:cs typeface="Arial"/>
              <a:sym typeface="Arial"/>
            </a:endParaRPr>
          </a:p>
        </p:txBody>
      </p:sp>
      <p:sp>
        <p:nvSpPr>
          <p:cNvPr id="129" name="Google Shape;129;geed00667dd_0_0"/>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de"/>
              <a:t>9</a:t>
            </a:fld>
            <a:endParaRPr/>
          </a:p>
        </p:txBody>
      </p:sp>
      <p:sp>
        <p:nvSpPr>
          <p:cNvPr id="5" name="Google Shape;102;gdfc22fcbb0_0_0">
            <a:extLst>
              <a:ext uri="{FF2B5EF4-FFF2-40B4-BE49-F238E27FC236}">
                <a16:creationId xmlns:a16="http://schemas.microsoft.com/office/drawing/2014/main" id="{74480B0C-DB03-BD45-80AB-A381CD5AD955}"/>
              </a:ext>
            </a:extLst>
          </p:cNvPr>
          <p:cNvSpPr txBox="1"/>
          <p:nvPr/>
        </p:nvSpPr>
        <p:spPr>
          <a:xfrm>
            <a:off x="4750230" y="4362600"/>
            <a:ext cx="4187939" cy="338524"/>
          </a:xfrm>
          <a:prstGeom prst="rect">
            <a:avLst/>
          </a:prstGeom>
          <a:noFill/>
          <a:ln>
            <a:noFill/>
          </a:ln>
        </p:spPr>
        <p:txBody>
          <a:bodyPr spcFirstLastPara="1" wrap="square" lIns="91425" tIns="91425" rIns="91425" bIns="91425" anchor="t" anchorCtr="0">
            <a:spAutoFit/>
          </a:bodyPr>
          <a:lstStyle/>
          <a:p>
            <a:pPr lvl="0" algn="r"/>
            <a:r>
              <a:rPr lang="en-GB" sz="500" dirty="0" err="1"/>
              <a:t>Floodpage</a:t>
            </a:r>
            <a:r>
              <a:rPr lang="en-GB" sz="500" dirty="0"/>
              <a:t>, S., 2021. </a:t>
            </a:r>
            <a:r>
              <a:rPr lang="en-GB" sz="500" i="1" dirty="0"/>
              <a:t>How fact checkers and </a:t>
            </a:r>
            <a:r>
              <a:rPr lang="en-GB" sz="500" i="1" dirty="0" err="1"/>
              <a:t>Google.org</a:t>
            </a:r>
            <a:r>
              <a:rPr lang="en-GB" sz="500" i="1" dirty="0"/>
              <a:t> are fighting misinformation</a:t>
            </a:r>
            <a:r>
              <a:rPr lang="en-GB" sz="500" dirty="0"/>
              <a:t>. [online] Google. Available at: &lt;https://</a:t>
            </a:r>
            <a:r>
              <a:rPr lang="en-GB" sz="500" dirty="0" err="1"/>
              <a:t>blog.google</a:t>
            </a:r>
            <a:r>
              <a:rPr lang="en-GB" sz="500" dirty="0"/>
              <a:t>/outreach-initiatives/google-org/</a:t>
            </a:r>
            <a:r>
              <a:rPr lang="en-GB" sz="500" dirty="0" err="1"/>
              <a:t>fullfact</a:t>
            </a:r>
            <a:r>
              <a:rPr lang="en-GB" sz="500" dirty="0"/>
              <a:t>-and-google-fight-misinformation/&gt; [Accessed 28 September 2021].</a:t>
            </a:r>
            <a:endParaRPr sz="500" dirty="0">
              <a:latin typeface=""/>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2175</Words>
  <Application>Microsoft Macintosh PowerPoint</Application>
  <PresentationFormat>On-screen Show (16:9)</PresentationFormat>
  <Paragraphs>128</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Roboto</vt:lpstr>
      <vt:lpstr>Georgia</vt:lpstr>
      <vt:lpstr>Arial</vt:lpstr>
      <vt:lpstr>Lato</vt:lpstr>
      <vt:lpstr>Simple Light</vt:lpstr>
      <vt:lpstr>Developing the methodology to detect “fake news” from fact-checked articles.</vt:lpstr>
      <vt:lpstr>Overview</vt:lpstr>
      <vt:lpstr>Introduction &amp; Social Media: Response to Fake News </vt:lpstr>
      <vt:lpstr>Introduction </vt:lpstr>
      <vt:lpstr>Introduction</vt:lpstr>
      <vt:lpstr>Introduction</vt:lpstr>
      <vt:lpstr>Introduction</vt:lpstr>
      <vt:lpstr>Social Media - response to fake news</vt:lpstr>
      <vt:lpstr>Google</vt:lpstr>
      <vt:lpstr>Google</vt:lpstr>
      <vt:lpstr>Facebook</vt:lpstr>
      <vt:lpstr>Twitter</vt:lpstr>
      <vt:lpstr>Instagram</vt:lpstr>
      <vt:lpstr>Youtube</vt:lpstr>
      <vt:lpstr>TikTok</vt:lpstr>
      <vt:lpstr>Online press</vt:lpstr>
      <vt:lpstr>Reuters</vt:lpstr>
      <vt:lpstr>BBC</vt:lpstr>
      <vt:lpstr>PowerPoint Presentation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the methodology to detect “fake news” from fact-checked articles.</dc:title>
  <cp:lastModifiedBy>Debora Lucque</cp:lastModifiedBy>
  <cp:revision>4</cp:revision>
  <dcterms:modified xsi:type="dcterms:W3CDTF">2022-04-26T11:02:39Z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1536397</vt:lpwstr>
  </property>
  <property fmtid="{D5CDD505-2E9C-101B-9397-08002B2CF9AE}" name="NXPowerLiteSettings" pid="3">
    <vt:lpwstr>F7000400038000</vt:lpwstr>
  </property>
  <property fmtid="{D5CDD505-2E9C-101B-9397-08002B2CF9AE}" name="NXPowerLiteVersion" pid="4">
    <vt:lpwstr>S9.1.4</vt:lpwstr>
  </property>
</Properties>
</file>