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3"/>
  </p:notesMasterIdLst>
  <p:sldIdLst>
    <p:sldId id="256" r:id="rId2"/>
    <p:sldId id="257" r:id="rId3"/>
    <p:sldId id="306" r:id="rId4"/>
    <p:sldId id="288" r:id="rId5"/>
    <p:sldId id="289" r:id="rId6"/>
    <p:sldId id="290" r:id="rId7"/>
    <p:sldId id="291" r:id="rId8"/>
    <p:sldId id="292" r:id="rId9"/>
    <p:sldId id="293" r:id="rId10"/>
    <p:sldId id="294" r:id="rId11"/>
    <p:sldId id="307" r:id="rId12"/>
  </p:sldIdLst>
  <p:sldSz cx="9144000" cy="5143500" type="screen16x9"/>
  <p:notesSz cx="6858000" cy="9144000"/>
  <p:embeddedFontLst>
    <p:embeddedFont>
      <p:font typeface="Lato" panose="020F0502020204030203" pitchFamily="3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4" roundtripDataSignature="AMtx7mgLPFJTDbSjgRI4vVnPUdKwQl+g2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p:cViewPr varScale="1">
        <p:scale>
          <a:sx n="165" d="100"/>
          <a:sy n="165" d="100"/>
        </p:scale>
        <p:origin x="664"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68"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6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64"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6" name="Google Shape;7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geebb530ace_0_1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7" name="Google Shape;327;geebb530ace_0_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eebb530ace_0_1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4" name="Google Shape;334;geebb530ace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Google Shape;340;geebb530ace_0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1" name="Google Shape;341;geebb530ace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6"/>
        <p:cNvGrpSpPr/>
        <p:nvPr/>
      </p:nvGrpSpPr>
      <p:grpSpPr>
        <a:xfrm>
          <a:off x="0" y="0"/>
          <a:ext cx="0" cy="0"/>
          <a:chOff x="0" y="0"/>
          <a:chExt cx="0" cy="0"/>
        </a:xfrm>
      </p:grpSpPr>
      <p:sp>
        <p:nvSpPr>
          <p:cNvPr id="347" name="Google Shape;347;geebb530ace_0_1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8" name="Google Shape;348;geebb530ace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geebb530ace_0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5" name="Google Shape;355;geebb530ace_0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gef0a613a82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2" name="Google Shape;362;gef0a613a82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geebb530ace_0_1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9" name="Google Shape;369;geebb530ace_0_1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5"/>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lgn="l">
              <a:lnSpc>
                <a:spcPct val="100000"/>
              </a:lnSpc>
              <a:spcBef>
                <a:spcPts val="0"/>
              </a:spcBef>
              <a:spcAft>
                <a:spcPts val="0"/>
              </a:spcAft>
              <a:buClr>
                <a:srgbClr val="000000"/>
              </a:buClr>
              <a:buSzPts val="4000"/>
              <a:buNone/>
              <a:defRPr sz="4000">
                <a:solidFill>
                  <a:srgbClr val="000000"/>
                </a:solidFil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5"/>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gn="l">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5"/>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5"/>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900"/>
              <a:buFont typeface="Arial"/>
              <a:buNone/>
            </a:pPr>
            <a:r>
              <a:rPr lang="de" sz="900" b="0" i="0" u="none" strike="noStrike" cap="none">
                <a:solidFill>
                  <a:srgbClr val="000000"/>
                </a:solidFill>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b="0" i="0" u="none" strike="noStrike" cap="none">
              <a:solidFill>
                <a:srgbClr val="000000"/>
              </a:solidFill>
              <a:latin typeface="Lato"/>
              <a:ea typeface="Lato"/>
              <a:cs typeface="Lato"/>
              <a:sym typeface="Lato"/>
            </a:endParaRPr>
          </a:p>
        </p:txBody>
      </p:sp>
      <p:pic>
        <p:nvPicPr>
          <p:cNvPr id="14" name="Google Shape;14;p5"/>
          <p:cNvPicPr preferRelativeResize="0"/>
          <p:nvPr/>
        </p:nvPicPr>
        <p:blipFill rotWithShape="1">
          <a:blip r:embed="rId3">
            <a:alphaModFix/>
          </a:blip>
          <a:srcRect t="14999" b="18337"/>
          <a:stretch/>
        </p:blipFill>
        <p:spPr>
          <a:xfrm>
            <a:off x="5496600" y="414525"/>
            <a:ext cx="3491800" cy="1309049"/>
          </a:xfrm>
          <a:prstGeom prst="rect">
            <a:avLst/>
          </a:prstGeom>
          <a:noFill/>
          <a:ln>
            <a:noFill/>
          </a:ln>
        </p:spPr>
      </p:pic>
      <p:pic>
        <p:nvPicPr>
          <p:cNvPr id="15" name="Google Shape;15;p5"/>
          <p:cNvPicPr preferRelativeResize="0"/>
          <p:nvPr/>
        </p:nvPicPr>
        <p:blipFill rotWithShape="1">
          <a:blip r:embed="rId4">
            <a:alphaModFix/>
          </a:blip>
          <a:srcRect/>
          <a:stretch/>
        </p:blipFill>
        <p:spPr>
          <a:xfrm>
            <a:off x="131525" y="4393800"/>
            <a:ext cx="2175863" cy="472925"/>
          </a:xfrm>
          <a:prstGeom prst="rect">
            <a:avLst/>
          </a:prstGeom>
          <a:noFill/>
          <a:ln>
            <a:noFill/>
          </a:ln>
        </p:spPr>
      </p:pic>
      <p:sp>
        <p:nvSpPr>
          <p:cNvPr id="16" name="Google Shape;16;p5"/>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100"/>
              <a:buFont typeface="Arial"/>
              <a:buNone/>
            </a:pPr>
            <a:r>
              <a:rPr lang="de" sz="1300" b="0" i="0" u="none" strike="noStrike" cap="none">
                <a:solidFill>
                  <a:schemeClr val="dk1"/>
                </a:solidFill>
                <a:latin typeface="Lato"/>
                <a:ea typeface="Lato"/>
                <a:cs typeface="Lato"/>
                <a:sym typeface="Lato"/>
              </a:rPr>
              <a:t>Enhancing Research</a:t>
            </a:r>
            <a:endParaRPr sz="1300" b="0" i="0" u="none" strike="noStrike" cap="none">
              <a:solidFill>
                <a:schemeClr val="dk1"/>
              </a:solidFill>
              <a:latin typeface="Lato"/>
              <a:ea typeface="Lato"/>
              <a:cs typeface="Lato"/>
              <a:sym typeface="Lato"/>
            </a:endParaRPr>
          </a:p>
          <a:p>
            <a:pPr marL="0" marR="0" lvl="0" indent="0" algn="l" rtl="0">
              <a:lnSpc>
                <a:spcPct val="100000"/>
              </a:lnSpc>
              <a:spcBef>
                <a:spcPts val="0"/>
              </a:spcBef>
              <a:spcAft>
                <a:spcPts val="0"/>
              </a:spcAft>
              <a:buClr>
                <a:srgbClr val="000000"/>
              </a:buClr>
              <a:buSzPts val="1300"/>
              <a:buFont typeface="Arial"/>
              <a:buNone/>
            </a:pPr>
            <a:r>
              <a:rPr lang="de" sz="1300" b="0" i="0" u="none" strike="noStrike" cap="none">
                <a:solidFill>
                  <a:schemeClr val="dk1"/>
                </a:solidFill>
                <a:latin typeface="Lato"/>
                <a:ea typeface="Lato"/>
                <a:cs typeface="Lato"/>
                <a:sym typeface="Lato"/>
              </a:rPr>
              <a:t>Understanding through Media</a:t>
            </a:r>
            <a:endParaRPr sz="1700" b="0" i="0" u="none" strike="noStrike" cap="none">
              <a:solidFill>
                <a:srgbClr val="000000"/>
              </a:solidFill>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4"/>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66" name="Google Shape;66;p14"/>
          <p:cNvSpPr txBox="1">
            <a:spLocks noGrp="1"/>
          </p:cNvSpPr>
          <p:nvPr>
            <p:ph type="body" idx="1"/>
          </p:nvPr>
        </p:nvSpPr>
        <p:spPr>
          <a:xfrm>
            <a:off x="311700" y="3152225"/>
            <a:ext cx="8520600" cy="13008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pic>
        <p:nvPicPr>
          <p:cNvPr id="67" name="Google Shape;67;p14"/>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8" name="Google Shape;68;p14"/>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9" name="Google Shape;69;p14"/>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5"/>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72" name="Google Shape;72;p15"/>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73" name="Google Shape;73;p15"/>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9" name="Google Shape;19;p6"/>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20" name="Google Shape;20;p6"/>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1" name="Google Shape;21;p6"/>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2" name="Google Shape;22;p6"/>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pic>
        <p:nvPicPr>
          <p:cNvPr id="25" name="Google Shape;25;p7"/>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6" name="Google Shape;26;p7"/>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7" name="Google Shape;27;p7"/>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0" name="Google Shape;30;p8"/>
          <p:cNvSpPr txBox="1">
            <a:spLocks noGrp="1"/>
          </p:cNvSpPr>
          <p:nvPr>
            <p:ph type="body" idx="1"/>
          </p:nvPr>
        </p:nvSpPr>
        <p:spPr>
          <a:xfrm>
            <a:off x="311700" y="1297000"/>
            <a:ext cx="3999900" cy="3164400"/>
          </a:xfrm>
          <a:prstGeom prst="rect">
            <a:avLst/>
          </a:prstGeom>
          <a:solidFill>
            <a:srgbClr val="FFFFFF"/>
          </a:solid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8"/>
          <p:cNvSpPr txBox="1">
            <a:spLocks noGrp="1"/>
          </p:cNvSpPr>
          <p:nvPr>
            <p:ph type="body" idx="2"/>
          </p:nvPr>
        </p:nvSpPr>
        <p:spPr>
          <a:xfrm>
            <a:off x="4832400" y="1297075"/>
            <a:ext cx="3999900" cy="3164400"/>
          </a:xfrm>
          <a:prstGeom prst="rect">
            <a:avLst/>
          </a:prstGeom>
          <a:solidFill>
            <a:srgbClr val="FFFFFF"/>
          </a:solid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pic>
        <p:nvPicPr>
          <p:cNvPr id="32" name="Google Shape;32;p8"/>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3" name="Google Shape;33;p8"/>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4" name="Google Shape;34;p8"/>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9"/>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pic>
        <p:nvPicPr>
          <p:cNvPr id="37" name="Google Shape;37;p9"/>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8" name="Google Shape;38;p9"/>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9" name="Google Shape;39;p9"/>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10"/>
          <p:cNvSpPr txBox="1">
            <a:spLocks noGrp="1"/>
          </p:cNvSpPr>
          <p:nvPr>
            <p:ph type="title"/>
          </p:nvPr>
        </p:nvSpPr>
        <p:spPr>
          <a:xfrm>
            <a:off x="311700" y="539675"/>
            <a:ext cx="60072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42" name="Google Shape;42;p10"/>
          <p:cNvSpPr txBox="1">
            <a:spLocks noGrp="1"/>
          </p:cNvSpPr>
          <p:nvPr>
            <p:ph type="body" idx="1"/>
          </p:nvPr>
        </p:nvSpPr>
        <p:spPr>
          <a:xfrm>
            <a:off x="311700" y="1176700"/>
            <a:ext cx="2808000" cy="3224400"/>
          </a:xfrm>
          <a:prstGeom prst="rect">
            <a:avLst/>
          </a:prstGeom>
          <a:solidFill>
            <a:srgbClr val="FFFFFF"/>
          </a:solid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pic>
        <p:nvPicPr>
          <p:cNvPr id="43" name="Google Shape;43;p10"/>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4" name="Google Shape;44;p10"/>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45" name="Google Shape;45;p10"/>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11"/>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pic>
        <p:nvPicPr>
          <p:cNvPr id="48" name="Google Shape;48;p11"/>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9" name="Google Shape;49;p11"/>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0" name="Google Shape;50;p11"/>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12"/>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p12"/>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54" name="Google Shape;54;p12"/>
          <p:cNvSpPr txBox="1">
            <a:spLocks noGrp="1"/>
          </p:cNvSpPr>
          <p:nvPr>
            <p:ph type="subTitle" idx="1"/>
          </p:nvPr>
        </p:nvSpPr>
        <p:spPr>
          <a:xfrm>
            <a:off x="265500" y="2803075"/>
            <a:ext cx="4045200" cy="1235100"/>
          </a:xfrm>
          <a:prstGeom prst="rect">
            <a:avLst/>
          </a:prstGeom>
          <a:solidFill>
            <a:srgbClr val="FFFFFF"/>
          </a:solid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12"/>
          <p:cNvSpPr txBox="1">
            <a:spLocks noGrp="1"/>
          </p:cNvSpPr>
          <p:nvPr>
            <p:ph type="body" idx="2"/>
          </p:nvPr>
        </p:nvSpPr>
        <p:spPr>
          <a:xfrm>
            <a:off x="4939500" y="724075"/>
            <a:ext cx="3837000" cy="3695100"/>
          </a:xfrm>
          <a:prstGeom prst="rect">
            <a:avLst/>
          </a:prstGeom>
          <a:solidFill>
            <a:srgbClr val="FFFFFF"/>
          </a:solid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56" name="Google Shape;56;p12"/>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57" name="Google Shape;57;p12"/>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8" name="Google Shape;58;p12"/>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3"/>
          <p:cNvSpPr txBox="1">
            <a:spLocks noGrp="1"/>
          </p:cNvSpPr>
          <p:nvPr>
            <p:ph type="body" idx="1"/>
          </p:nvPr>
        </p:nvSpPr>
        <p:spPr>
          <a:xfrm>
            <a:off x="2766125" y="3922225"/>
            <a:ext cx="5998800" cy="605100"/>
          </a:xfrm>
          <a:prstGeom prst="rect">
            <a:avLst/>
          </a:prstGeom>
          <a:solidFill>
            <a:srgbClr val="FFFFFF"/>
          </a:solid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pic>
        <p:nvPicPr>
          <p:cNvPr id="61" name="Google Shape;61;p13"/>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2" name="Google Shape;62;p13"/>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3" name="Google Shape;63;p1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363F83"/>
              </a:buClr>
              <a:buSzPts val="2800"/>
              <a:buFont typeface="Lato"/>
              <a:buNone/>
              <a:defRPr sz="2800" b="0" i="0" u="none" strike="noStrike" cap="none">
                <a:solidFill>
                  <a:srgbClr val="363F83"/>
                </a:solidFill>
                <a:latin typeface="Lato"/>
                <a:ea typeface="Lato"/>
                <a:cs typeface="Lato"/>
                <a:sym typeface="Lato"/>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4"/>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endParaRPr/>
          </a:p>
        </p:txBody>
      </p:sp>
      <p:sp>
        <p:nvSpPr>
          <p:cNvPr id="8" name="Google Shape;8;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
          <p:cNvSpPr txBox="1">
            <a:spLocks noGrp="1"/>
          </p:cNvSpPr>
          <p:nvPr>
            <p:ph type="ctrTitle"/>
          </p:nvPr>
        </p:nvSpPr>
        <p:spPr>
          <a:xfrm>
            <a:off x="0" y="650350"/>
            <a:ext cx="5496600" cy="2920500"/>
          </a:xfrm>
          <a:prstGeom prst="rect">
            <a:avLst/>
          </a:prstGeom>
          <a:solidFill>
            <a:srgbClr val="FFFFFF"/>
          </a:solidFill>
          <a:ln>
            <a:noFill/>
          </a:ln>
        </p:spPr>
        <p:txBody>
          <a:bodyPr spcFirstLastPara="1" wrap="square" lIns="360000" tIns="91425" rIns="91425" bIns="91425" anchor="b" anchorCtr="0">
            <a:noAutofit/>
          </a:bodyPr>
          <a:lstStyle/>
          <a:p>
            <a:pPr marL="0" lvl="0" indent="0" algn="l" rtl="0">
              <a:spcBef>
                <a:spcPts val="0"/>
              </a:spcBef>
              <a:spcAft>
                <a:spcPts val="0"/>
              </a:spcAft>
              <a:buNone/>
            </a:pPr>
            <a:r>
              <a:rPr lang="de" sz="3800" dirty="0" err="1"/>
              <a:t>Developing</a:t>
            </a:r>
            <a:r>
              <a:rPr lang="de" sz="3800" dirty="0"/>
              <a:t> </a:t>
            </a:r>
            <a:r>
              <a:rPr lang="de" sz="3800" dirty="0" err="1"/>
              <a:t>the</a:t>
            </a:r>
            <a:r>
              <a:rPr lang="de" sz="3800" dirty="0"/>
              <a:t> </a:t>
            </a:r>
            <a:r>
              <a:rPr lang="de" sz="3800" dirty="0" err="1"/>
              <a:t>methodology</a:t>
            </a:r>
            <a:r>
              <a:rPr lang="de" sz="3800" dirty="0"/>
              <a:t> </a:t>
            </a:r>
            <a:r>
              <a:rPr lang="de" sz="3800" dirty="0" err="1"/>
              <a:t>to</a:t>
            </a:r>
            <a:r>
              <a:rPr lang="de" sz="3800" dirty="0"/>
              <a:t> </a:t>
            </a:r>
            <a:r>
              <a:rPr lang="de" sz="3800" dirty="0" err="1"/>
              <a:t>detect</a:t>
            </a:r>
            <a:r>
              <a:rPr lang="de" sz="3800" dirty="0"/>
              <a:t> “fake </a:t>
            </a:r>
            <a:r>
              <a:rPr lang="de" sz="3800" dirty="0" err="1"/>
              <a:t>news</a:t>
            </a:r>
            <a:r>
              <a:rPr lang="de" sz="3800" dirty="0"/>
              <a:t>” </a:t>
            </a:r>
            <a:r>
              <a:rPr lang="de" sz="3800" dirty="0" err="1"/>
              <a:t>from</a:t>
            </a:r>
            <a:r>
              <a:rPr lang="de" sz="3800" dirty="0"/>
              <a:t> </a:t>
            </a:r>
            <a:r>
              <a:rPr lang="de" sz="3800" dirty="0" err="1"/>
              <a:t>fact-checked</a:t>
            </a:r>
            <a:r>
              <a:rPr lang="de" sz="3800" dirty="0"/>
              <a:t> </a:t>
            </a:r>
            <a:r>
              <a:rPr lang="de" sz="3800" dirty="0" err="1"/>
              <a:t>articles</a:t>
            </a:r>
            <a:r>
              <a:rPr lang="de" sz="3800" dirty="0"/>
              <a:t>.</a:t>
            </a:r>
            <a:endParaRPr sz="3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Google Shape;371;geebb530ace_0_17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dirty="0"/>
              <a:t>In </a:t>
            </a:r>
            <a:r>
              <a:rPr lang="de" dirty="0" err="1"/>
              <a:t>summary</a:t>
            </a:r>
            <a:r>
              <a:rPr lang="de" dirty="0"/>
              <a:t>: </a:t>
            </a:r>
            <a:r>
              <a:rPr lang="de" dirty="0" err="1"/>
              <a:t>How</a:t>
            </a:r>
            <a:r>
              <a:rPr lang="de" dirty="0"/>
              <a:t> </a:t>
            </a:r>
            <a:r>
              <a:rPr lang="de" dirty="0" err="1"/>
              <a:t>to</a:t>
            </a:r>
            <a:r>
              <a:rPr lang="de" dirty="0"/>
              <a:t> </a:t>
            </a:r>
            <a:r>
              <a:rPr lang="de" dirty="0" err="1"/>
              <a:t>spot</a:t>
            </a:r>
            <a:r>
              <a:rPr lang="de" dirty="0"/>
              <a:t> fake </a:t>
            </a:r>
            <a:r>
              <a:rPr lang="de" dirty="0" err="1"/>
              <a:t>news</a:t>
            </a:r>
            <a:endParaRPr dirty="0"/>
          </a:p>
        </p:txBody>
      </p:sp>
      <p:sp>
        <p:nvSpPr>
          <p:cNvPr id="372" name="Google Shape;372;geebb530ace_0_174"/>
          <p:cNvSpPr txBox="1">
            <a:spLocks noGrp="1"/>
          </p:cNvSpPr>
          <p:nvPr>
            <p:ph type="body" idx="1"/>
          </p:nvPr>
        </p:nvSpPr>
        <p:spPr>
          <a:xfrm>
            <a:off x="168425" y="1032300"/>
            <a:ext cx="8664000" cy="3406500"/>
          </a:xfrm>
          <a:prstGeom prst="rect">
            <a:avLst/>
          </a:prstGeom>
        </p:spPr>
        <p:txBody>
          <a:bodyPr spcFirstLastPara="1" wrap="square" lIns="91425" tIns="91425" rIns="91425" bIns="91425" anchor="ctr" anchorCtr="0">
            <a:noAutofit/>
          </a:bodyPr>
          <a:lstStyle/>
          <a:p>
            <a:pPr marL="457200" lvl="0" indent="-342900" algn="l" rtl="0">
              <a:lnSpc>
                <a:spcPct val="150000"/>
              </a:lnSpc>
              <a:spcBef>
                <a:spcPts val="0"/>
              </a:spcBef>
              <a:spcAft>
                <a:spcPts val="0"/>
              </a:spcAft>
              <a:buSzPts val="1800"/>
              <a:buFont typeface="Arial"/>
              <a:buChar char="-"/>
            </a:pPr>
            <a:r>
              <a:rPr lang="de" b="1" dirty="0" err="1">
                <a:latin typeface="Arial"/>
                <a:ea typeface="Arial"/>
                <a:cs typeface="Arial"/>
                <a:sym typeface="Arial"/>
              </a:rPr>
              <a:t>Develop</a:t>
            </a:r>
            <a:r>
              <a:rPr lang="de" b="1" dirty="0">
                <a:latin typeface="Arial"/>
                <a:ea typeface="Arial"/>
                <a:cs typeface="Arial"/>
                <a:sym typeface="Arial"/>
              </a:rPr>
              <a:t> </a:t>
            </a:r>
            <a:r>
              <a:rPr lang="de" b="1" dirty="0" err="1">
                <a:latin typeface="Arial"/>
                <a:ea typeface="Arial"/>
                <a:cs typeface="Arial"/>
                <a:sym typeface="Arial"/>
              </a:rPr>
              <a:t>critical</a:t>
            </a:r>
            <a:r>
              <a:rPr lang="de" b="1" dirty="0">
                <a:latin typeface="Arial"/>
                <a:ea typeface="Arial"/>
                <a:cs typeface="Arial"/>
                <a:sym typeface="Arial"/>
              </a:rPr>
              <a:t> </a:t>
            </a:r>
            <a:r>
              <a:rPr lang="de" b="1" dirty="0" err="1">
                <a:latin typeface="Arial"/>
                <a:ea typeface="Arial"/>
                <a:cs typeface="Arial"/>
                <a:sym typeface="Arial"/>
              </a:rPr>
              <a:t>mindset</a:t>
            </a:r>
            <a:endParaRPr b="1" dirty="0">
              <a:latin typeface="Arial"/>
              <a:ea typeface="Arial"/>
              <a:cs typeface="Arial"/>
              <a:sym typeface="Arial"/>
            </a:endParaRPr>
          </a:p>
          <a:p>
            <a:pPr marL="457200" lvl="0" indent="-342900" algn="l" rtl="0">
              <a:lnSpc>
                <a:spcPct val="150000"/>
              </a:lnSpc>
              <a:spcBef>
                <a:spcPts val="0"/>
              </a:spcBef>
              <a:spcAft>
                <a:spcPts val="0"/>
              </a:spcAft>
              <a:buSzPts val="1800"/>
              <a:buFont typeface="Arial"/>
              <a:buChar char="-"/>
            </a:pPr>
            <a:r>
              <a:rPr lang="de" b="1" dirty="0">
                <a:latin typeface="Arial"/>
                <a:ea typeface="Arial"/>
                <a:cs typeface="Arial"/>
                <a:sym typeface="Arial"/>
              </a:rPr>
              <a:t>Check </a:t>
            </a:r>
            <a:r>
              <a:rPr lang="de" b="1" dirty="0" err="1">
                <a:latin typeface="Arial"/>
                <a:ea typeface="Arial"/>
                <a:cs typeface="Arial"/>
                <a:sym typeface="Arial"/>
              </a:rPr>
              <a:t>the</a:t>
            </a:r>
            <a:r>
              <a:rPr lang="de" b="1" dirty="0">
                <a:latin typeface="Arial"/>
                <a:ea typeface="Arial"/>
                <a:cs typeface="Arial"/>
                <a:sym typeface="Arial"/>
              </a:rPr>
              <a:t> </a:t>
            </a:r>
            <a:r>
              <a:rPr lang="de" b="1" dirty="0" err="1">
                <a:latin typeface="Arial"/>
                <a:ea typeface="Arial"/>
                <a:cs typeface="Arial"/>
                <a:sym typeface="Arial"/>
              </a:rPr>
              <a:t>source</a:t>
            </a:r>
            <a:endParaRPr b="1" dirty="0">
              <a:latin typeface="Arial"/>
              <a:ea typeface="Arial"/>
              <a:cs typeface="Arial"/>
              <a:sym typeface="Arial"/>
            </a:endParaRPr>
          </a:p>
          <a:p>
            <a:pPr marL="457200" lvl="0" indent="-342900" algn="l" rtl="0">
              <a:lnSpc>
                <a:spcPct val="150000"/>
              </a:lnSpc>
              <a:spcBef>
                <a:spcPts val="0"/>
              </a:spcBef>
              <a:spcAft>
                <a:spcPts val="0"/>
              </a:spcAft>
              <a:buSzPts val="1800"/>
              <a:buFont typeface="Arial"/>
              <a:buChar char="-"/>
            </a:pPr>
            <a:r>
              <a:rPr lang="de" b="1" dirty="0">
                <a:latin typeface="Arial"/>
                <a:ea typeface="Arial"/>
                <a:cs typeface="Arial"/>
                <a:sym typeface="Arial"/>
              </a:rPr>
              <a:t>See </a:t>
            </a:r>
            <a:r>
              <a:rPr lang="de" b="1" dirty="0" err="1">
                <a:latin typeface="Arial"/>
                <a:ea typeface="Arial"/>
                <a:cs typeface="Arial"/>
                <a:sym typeface="Arial"/>
              </a:rPr>
              <a:t>who</a:t>
            </a:r>
            <a:r>
              <a:rPr lang="de" b="1" dirty="0">
                <a:latin typeface="Arial"/>
                <a:ea typeface="Arial"/>
                <a:cs typeface="Arial"/>
                <a:sym typeface="Arial"/>
              </a:rPr>
              <a:t> </a:t>
            </a:r>
            <a:r>
              <a:rPr lang="de" b="1" dirty="0" err="1">
                <a:latin typeface="Arial"/>
                <a:ea typeface="Arial"/>
                <a:cs typeface="Arial"/>
                <a:sym typeface="Arial"/>
              </a:rPr>
              <a:t>else</a:t>
            </a:r>
            <a:r>
              <a:rPr lang="de" b="1" dirty="0">
                <a:latin typeface="Arial"/>
                <a:ea typeface="Arial"/>
                <a:cs typeface="Arial"/>
                <a:sym typeface="Arial"/>
              </a:rPr>
              <a:t> </a:t>
            </a:r>
            <a:r>
              <a:rPr lang="de" b="1" dirty="0" err="1">
                <a:latin typeface="Arial"/>
                <a:ea typeface="Arial"/>
                <a:cs typeface="Arial"/>
                <a:sym typeface="Arial"/>
              </a:rPr>
              <a:t>is</a:t>
            </a:r>
            <a:r>
              <a:rPr lang="de" b="1" dirty="0">
                <a:latin typeface="Arial"/>
                <a:ea typeface="Arial"/>
                <a:cs typeface="Arial"/>
                <a:sym typeface="Arial"/>
              </a:rPr>
              <a:t> </a:t>
            </a:r>
            <a:r>
              <a:rPr lang="de" b="1" dirty="0" err="1">
                <a:latin typeface="Arial"/>
                <a:ea typeface="Arial"/>
                <a:cs typeface="Arial"/>
                <a:sym typeface="Arial"/>
              </a:rPr>
              <a:t>reporting</a:t>
            </a:r>
            <a:r>
              <a:rPr lang="de" b="1" dirty="0">
                <a:latin typeface="Arial"/>
                <a:ea typeface="Arial"/>
                <a:cs typeface="Arial"/>
                <a:sym typeface="Arial"/>
              </a:rPr>
              <a:t> </a:t>
            </a:r>
            <a:r>
              <a:rPr lang="de" b="1" dirty="0" err="1">
                <a:latin typeface="Arial"/>
                <a:ea typeface="Arial"/>
                <a:cs typeface="Arial"/>
                <a:sym typeface="Arial"/>
              </a:rPr>
              <a:t>the</a:t>
            </a:r>
            <a:r>
              <a:rPr lang="de" b="1" dirty="0">
                <a:latin typeface="Arial"/>
                <a:ea typeface="Arial"/>
                <a:cs typeface="Arial"/>
                <a:sym typeface="Arial"/>
              </a:rPr>
              <a:t> </a:t>
            </a:r>
            <a:r>
              <a:rPr lang="de" b="1" dirty="0" err="1">
                <a:latin typeface="Arial"/>
                <a:ea typeface="Arial"/>
                <a:cs typeface="Arial"/>
                <a:sym typeface="Arial"/>
              </a:rPr>
              <a:t>story</a:t>
            </a:r>
            <a:endParaRPr b="1" dirty="0">
              <a:latin typeface="Arial"/>
              <a:ea typeface="Arial"/>
              <a:cs typeface="Arial"/>
              <a:sym typeface="Arial"/>
            </a:endParaRPr>
          </a:p>
          <a:p>
            <a:pPr marL="457200" lvl="0" indent="-342900" algn="l" rtl="0">
              <a:lnSpc>
                <a:spcPct val="150000"/>
              </a:lnSpc>
              <a:spcBef>
                <a:spcPts val="0"/>
              </a:spcBef>
              <a:spcAft>
                <a:spcPts val="0"/>
              </a:spcAft>
              <a:buSzPts val="1800"/>
              <a:buFont typeface="Arial"/>
              <a:buChar char="-"/>
            </a:pPr>
            <a:r>
              <a:rPr lang="de" b="1" dirty="0" err="1">
                <a:latin typeface="Arial"/>
                <a:ea typeface="Arial"/>
                <a:cs typeface="Arial"/>
                <a:sym typeface="Arial"/>
              </a:rPr>
              <a:t>Examine</a:t>
            </a:r>
            <a:r>
              <a:rPr lang="de" b="1" dirty="0">
                <a:latin typeface="Arial"/>
                <a:ea typeface="Arial"/>
                <a:cs typeface="Arial"/>
                <a:sym typeface="Arial"/>
              </a:rPr>
              <a:t> </a:t>
            </a:r>
            <a:r>
              <a:rPr lang="de" b="1" dirty="0" err="1">
                <a:latin typeface="Arial"/>
                <a:ea typeface="Arial"/>
                <a:cs typeface="Arial"/>
                <a:sym typeface="Arial"/>
              </a:rPr>
              <a:t>the</a:t>
            </a:r>
            <a:r>
              <a:rPr lang="de" b="1" dirty="0">
                <a:latin typeface="Arial"/>
                <a:ea typeface="Arial"/>
                <a:cs typeface="Arial"/>
                <a:sym typeface="Arial"/>
              </a:rPr>
              <a:t> </a:t>
            </a:r>
            <a:r>
              <a:rPr lang="de" b="1" dirty="0" err="1">
                <a:latin typeface="Arial"/>
                <a:ea typeface="Arial"/>
                <a:cs typeface="Arial"/>
                <a:sym typeface="Arial"/>
              </a:rPr>
              <a:t>Evidence</a:t>
            </a:r>
            <a:endParaRPr b="1" dirty="0">
              <a:latin typeface="Arial"/>
              <a:ea typeface="Arial"/>
              <a:cs typeface="Arial"/>
              <a:sym typeface="Arial"/>
            </a:endParaRPr>
          </a:p>
          <a:p>
            <a:pPr marL="457200" lvl="0" indent="-342900" algn="l" rtl="0">
              <a:lnSpc>
                <a:spcPct val="150000"/>
              </a:lnSpc>
              <a:spcBef>
                <a:spcPts val="0"/>
              </a:spcBef>
              <a:spcAft>
                <a:spcPts val="0"/>
              </a:spcAft>
              <a:buSzPts val="1800"/>
              <a:buFont typeface="Arial"/>
              <a:buChar char="-"/>
            </a:pPr>
            <a:r>
              <a:rPr lang="de" b="1" dirty="0" err="1">
                <a:latin typeface="Arial"/>
                <a:ea typeface="Arial"/>
                <a:cs typeface="Arial"/>
                <a:sym typeface="Arial"/>
              </a:rPr>
              <a:t>Don’t</a:t>
            </a:r>
            <a:r>
              <a:rPr lang="de" b="1" dirty="0">
                <a:latin typeface="Arial"/>
                <a:ea typeface="Arial"/>
                <a:cs typeface="Arial"/>
                <a:sym typeface="Arial"/>
              </a:rPr>
              <a:t> </a:t>
            </a:r>
            <a:r>
              <a:rPr lang="de" b="1" dirty="0" err="1">
                <a:latin typeface="Arial"/>
                <a:ea typeface="Arial"/>
                <a:cs typeface="Arial"/>
                <a:sym typeface="Arial"/>
              </a:rPr>
              <a:t>take</a:t>
            </a:r>
            <a:r>
              <a:rPr lang="de" b="1" dirty="0">
                <a:latin typeface="Arial"/>
                <a:ea typeface="Arial"/>
                <a:cs typeface="Arial"/>
                <a:sym typeface="Arial"/>
              </a:rPr>
              <a:t> </a:t>
            </a:r>
            <a:r>
              <a:rPr lang="de" b="1" dirty="0" err="1">
                <a:latin typeface="Arial"/>
                <a:ea typeface="Arial"/>
                <a:cs typeface="Arial"/>
                <a:sym typeface="Arial"/>
              </a:rPr>
              <a:t>images</a:t>
            </a:r>
            <a:r>
              <a:rPr lang="de" b="1" dirty="0">
                <a:latin typeface="Arial"/>
                <a:ea typeface="Arial"/>
                <a:cs typeface="Arial"/>
                <a:sym typeface="Arial"/>
              </a:rPr>
              <a:t> at </a:t>
            </a:r>
            <a:r>
              <a:rPr lang="de" b="1" dirty="0" err="1">
                <a:latin typeface="Arial"/>
                <a:ea typeface="Arial"/>
                <a:cs typeface="Arial"/>
                <a:sym typeface="Arial"/>
              </a:rPr>
              <a:t>face</a:t>
            </a:r>
            <a:r>
              <a:rPr lang="de" b="1" dirty="0">
                <a:latin typeface="Arial"/>
                <a:ea typeface="Arial"/>
                <a:cs typeface="Arial"/>
                <a:sym typeface="Arial"/>
              </a:rPr>
              <a:t> </a:t>
            </a:r>
            <a:r>
              <a:rPr lang="de" b="1" dirty="0" err="1">
                <a:latin typeface="Arial"/>
                <a:ea typeface="Arial"/>
                <a:cs typeface="Arial"/>
                <a:sym typeface="Arial"/>
              </a:rPr>
              <a:t>value</a:t>
            </a:r>
            <a:endParaRPr b="1" dirty="0">
              <a:latin typeface="Arial"/>
              <a:ea typeface="Arial"/>
              <a:cs typeface="Arial"/>
              <a:sym typeface="Arial"/>
            </a:endParaRPr>
          </a:p>
          <a:p>
            <a:pPr marL="457200" lvl="0" indent="-342900" algn="l" rtl="0">
              <a:lnSpc>
                <a:spcPct val="150000"/>
              </a:lnSpc>
              <a:spcBef>
                <a:spcPts val="0"/>
              </a:spcBef>
              <a:spcAft>
                <a:spcPts val="0"/>
              </a:spcAft>
              <a:buSzPts val="1800"/>
              <a:buFont typeface="Arial"/>
              <a:buChar char="-"/>
            </a:pPr>
            <a:r>
              <a:rPr lang="de" b="1" dirty="0">
                <a:latin typeface="Arial"/>
                <a:ea typeface="Arial"/>
                <a:cs typeface="Arial"/>
                <a:sym typeface="Arial"/>
              </a:rPr>
              <a:t>Check </a:t>
            </a:r>
            <a:r>
              <a:rPr lang="de" b="1" dirty="0" err="1">
                <a:latin typeface="Arial"/>
                <a:ea typeface="Arial"/>
                <a:cs typeface="Arial"/>
                <a:sym typeface="Arial"/>
              </a:rPr>
              <a:t>that</a:t>
            </a:r>
            <a:r>
              <a:rPr lang="de" b="1" dirty="0">
                <a:latin typeface="Arial"/>
                <a:ea typeface="Arial"/>
                <a:cs typeface="Arial"/>
                <a:sym typeface="Arial"/>
              </a:rPr>
              <a:t> </a:t>
            </a:r>
            <a:r>
              <a:rPr lang="de" b="1" dirty="0" err="1">
                <a:latin typeface="Arial"/>
                <a:ea typeface="Arial"/>
                <a:cs typeface="Arial"/>
                <a:sym typeface="Arial"/>
              </a:rPr>
              <a:t>it</a:t>
            </a:r>
            <a:r>
              <a:rPr lang="de" b="1" dirty="0">
                <a:latin typeface="Arial"/>
                <a:ea typeface="Arial"/>
                <a:cs typeface="Arial"/>
                <a:sym typeface="Arial"/>
              </a:rPr>
              <a:t> “Sounds </a:t>
            </a:r>
            <a:r>
              <a:rPr lang="de" b="1" dirty="0" err="1">
                <a:latin typeface="Arial"/>
                <a:ea typeface="Arial"/>
                <a:cs typeface="Arial"/>
                <a:sym typeface="Arial"/>
              </a:rPr>
              <a:t>Right</a:t>
            </a:r>
            <a:r>
              <a:rPr lang="de" b="1" dirty="0">
                <a:latin typeface="Arial"/>
                <a:ea typeface="Arial"/>
                <a:cs typeface="Arial"/>
                <a:sym typeface="Arial"/>
              </a:rPr>
              <a:t>”</a:t>
            </a:r>
            <a:endParaRPr b="1" dirty="0"/>
          </a:p>
        </p:txBody>
      </p:sp>
      <p:sp>
        <p:nvSpPr>
          <p:cNvPr id="373" name="Google Shape;373;geebb530ace_0_17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18CA7-D985-054C-8387-AE16BAB58733}"/>
              </a:ext>
            </a:extLst>
          </p:cNvPr>
          <p:cNvSpPr>
            <a:spLocks noGrp="1"/>
          </p:cNvSpPr>
          <p:nvPr>
            <p:ph type="title"/>
          </p:nvPr>
        </p:nvSpPr>
        <p:spPr/>
        <p:txBody>
          <a:bodyPr/>
          <a:lstStyle/>
          <a:p>
            <a:r>
              <a:rPr lang="en-GB" dirty="0"/>
              <a:t>Literature</a:t>
            </a:r>
          </a:p>
        </p:txBody>
      </p:sp>
      <p:sp>
        <p:nvSpPr>
          <p:cNvPr id="3" name="Text Placeholder 2">
            <a:extLst>
              <a:ext uri="{FF2B5EF4-FFF2-40B4-BE49-F238E27FC236}">
                <a16:creationId xmlns:a16="http://schemas.microsoft.com/office/drawing/2014/main" id="{5D7B42E8-213B-2544-98D9-BA23B81D0705}"/>
              </a:ext>
            </a:extLst>
          </p:cNvPr>
          <p:cNvSpPr>
            <a:spLocks noGrp="1"/>
          </p:cNvSpPr>
          <p:nvPr>
            <p:ph type="body" idx="1"/>
          </p:nvPr>
        </p:nvSpPr>
        <p:spPr/>
        <p:txBody>
          <a:bodyPr/>
          <a:lstStyle/>
          <a:p>
            <a:pPr marL="114300" indent="0" fontAlgn="base">
              <a:buNone/>
            </a:pPr>
            <a:r>
              <a:rPr lang="en-GB" sz="1400" dirty="0" err="1">
                <a:solidFill>
                  <a:schemeClr val="tx1"/>
                </a:solidFill>
              </a:rPr>
              <a:t>Erau.libguides.com</a:t>
            </a:r>
            <a:r>
              <a:rPr lang="en-GB" sz="1400" dirty="0">
                <a:solidFill>
                  <a:schemeClr val="tx1"/>
                </a:solidFill>
              </a:rPr>
              <a:t>. 2021. </a:t>
            </a:r>
            <a:r>
              <a:rPr lang="en-GB" sz="1400" i="1" dirty="0">
                <a:solidFill>
                  <a:schemeClr val="tx1"/>
                </a:solidFill>
              </a:rPr>
              <a:t>Fake News or Disinformation: </a:t>
            </a:r>
            <a:r>
              <a:rPr lang="en-GB" sz="1400" i="1" dirty="0" err="1">
                <a:solidFill>
                  <a:schemeClr val="tx1"/>
                </a:solidFill>
              </a:rPr>
              <a:t>Analyze</a:t>
            </a:r>
            <a:r>
              <a:rPr lang="en-GB" sz="1400" i="1" dirty="0">
                <a:solidFill>
                  <a:schemeClr val="tx1"/>
                </a:solidFill>
              </a:rPr>
              <a:t> Your Sources</a:t>
            </a:r>
            <a:r>
              <a:rPr lang="en-GB" sz="1400" dirty="0">
                <a:solidFill>
                  <a:schemeClr val="tx1"/>
                </a:solidFill>
              </a:rPr>
              <a:t>. [online] Available at: &lt;https://</a:t>
            </a:r>
            <a:r>
              <a:rPr lang="en-GB" sz="1400" dirty="0" err="1">
                <a:solidFill>
                  <a:schemeClr val="tx1"/>
                </a:solidFill>
              </a:rPr>
              <a:t>erau.libguides.com</a:t>
            </a:r>
            <a:r>
              <a:rPr lang="en-GB" sz="1400" dirty="0">
                <a:solidFill>
                  <a:schemeClr val="tx1"/>
                </a:solidFill>
              </a:rPr>
              <a:t>/</a:t>
            </a:r>
            <a:r>
              <a:rPr lang="en-GB" sz="1400" dirty="0" err="1">
                <a:solidFill>
                  <a:schemeClr val="tx1"/>
                </a:solidFill>
              </a:rPr>
              <a:t>c.php?g</a:t>
            </a:r>
            <a:r>
              <a:rPr lang="en-GB" sz="1400" dirty="0">
                <a:solidFill>
                  <a:schemeClr val="tx1"/>
                </a:solidFill>
              </a:rPr>
              <a:t>=692277&amp;p=4915995&gt; [Accessed 28 September 2021].</a:t>
            </a:r>
            <a:endParaRPr lang="en-GB" sz="1400" i="1" dirty="0">
              <a:solidFill>
                <a:schemeClr val="tx1"/>
              </a:solidFill>
            </a:endParaRPr>
          </a:p>
          <a:p>
            <a:pPr marL="114300" indent="0" fontAlgn="base">
              <a:buNone/>
            </a:pPr>
            <a:br>
              <a:rPr lang="en-GB" sz="1400" dirty="0">
                <a:solidFill>
                  <a:schemeClr val="tx1"/>
                </a:solidFill>
              </a:rPr>
            </a:br>
            <a:r>
              <a:rPr lang="en-GB" sz="1400" dirty="0">
                <a:solidFill>
                  <a:schemeClr val="tx1"/>
                </a:solidFill>
              </a:rPr>
              <a:t>Hertz, M., 2019. </a:t>
            </a:r>
            <a:r>
              <a:rPr lang="en-GB" sz="1400" i="1" dirty="0">
                <a:solidFill>
                  <a:schemeClr val="tx1"/>
                </a:solidFill>
              </a:rPr>
              <a:t>Digital and media literacy in the age of the internet</a:t>
            </a:r>
            <a:r>
              <a:rPr lang="en-GB" sz="1400" dirty="0">
                <a:solidFill>
                  <a:schemeClr val="tx1"/>
                </a:solidFill>
              </a:rPr>
              <a:t>. Lanham: Rowman &amp; Littlefield.</a:t>
            </a:r>
            <a:endParaRPr lang="en-GB" sz="1400" i="1" dirty="0">
              <a:solidFill>
                <a:schemeClr val="tx1"/>
              </a:solidFill>
            </a:endParaRPr>
          </a:p>
          <a:p>
            <a:pPr marL="114300" indent="0">
              <a:buNone/>
            </a:pPr>
            <a:br>
              <a:rPr lang="en-GB" sz="1400" dirty="0">
                <a:solidFill>
                  <a:schemeClr val="tx1"/>
                </a:solidFill>
              </a:rPr>
            </a:br>
            <a:r>
              <a:rPr lang="en-GB" sz="1400" dirty="0">
                <a:solidFill>
                  <a:schemeClr val="tx1"/>
                </a:solidFill>
              </a:rPr>
              <a:t>Smarts, M., 2017. </a:t>
            </a:r>
            <a:r>
              <a:rPr lang="en-GB" sz="1400" i="1" dirty="0">
                <a:solidFill>
                  <a:schemeClr val="tx1"/>
                </a:solidFill>
              </a:rPr>
              <a:t>How to recognize false content online - the new 5Ws - tip sheet</a:t>
            </a:r>
            <a:r>
              <a:rPr lang="en-GB" sz="1400" dirty="0">
                <a:solidFill>
                  <a:schemeClr val="tx1"/>
                </a:solidFill>
              </a:rPr>
              <a:t>. [</a:t>
            </a:r>
            <a:r>
              <a:rPr lang="en-GB" sz="1400" dirty="0" err="1">
                <a:solidFill>
                  <a:schemeClr val="tx1"/>
                </a:solidFill>
              </a:rPr>
              <a:t>ebook</a:t>
            </a:r>
            <a:r>
              <a:rPr lang="en-GB" sz="1400" dirty="0">
                <a:solidFill>
                  <a:schemeClr val="tx1"/>
                </a:solidFill>
              </a:rPr>
              <a:t>] Available at: &lt;https://</a:t>
            </a:r>
            <a:r>
              <a:rPr lang="en-GB" sz="1400" dirty="0" err="1">
                <a:solidFill>
                  <a:schemeClr val="tx1"/>
                </a:solidFill>
              </a:rPr>
              <a:t>mediasmarts.ca</a:t>
            </a:r>
            <a:r>
              <a:rPr lang="en-GB" sz="1400" dirty="0">
                <a:solidFill>
                  <a:schemeClr val="tx1"/>
                </a:solidFill>
              </a:rPr>
              <a:t>/sites/</a:t>
            </a:r>
            <a:r>
              <a:rPr lang="en-GB" sz="1400" dirty="0" err="1">
                <a:solidFill>
                  <a:schemeClr val="tx1"/>
                </a:solidFill>
              </a:rPr>
              <a:t>mediasmarts</a:t>
            </a:r>
            <a:r>
              <a:rPr lang="en-GB" sz="1400" dirty="0">
                <a:solidFill>
                  <a:schemeClr val="tx1"/>
                </a:solidFill>
              </a:rPr>
              <a:t>/files/tip-sheet/</a:t>
            </a:r>
            <a:r>
              <a:rPr lang="en-GB" sz="1400" dirty="0" err="1">
                <a:solidFill>
                  <a:schemeClr val="tx1"/>
                </a:solidFill>
              </a:rPr>
              <a:t>tipsheet_false_content.pdf</a:t>
            </a:r>
            <a:r>
              <a:rPr lang="en-GB" sz="1400" dirty="0">
                <a:solidFill>
                  <a:schemeClr val="tx1"/>
                </a:solidFill>
              </a:rPr>
              <a:t>&gt; [Accessed 28 September 2021].</a:t>
            </a:r>
          </a:p>
        </p:txBody>
      </p:sp>
      <p:sp>
        <p:nvSpPr>
          <p:cNvPr id="4" name="Slide Number Placeholder 3">
            <a:extLst>
              <a:ext uri="{FF2B5EF4-FFF2-40B4-BE49-F238E27FC236}">
                <a16:creationId xmlns:a16="http://schemas.microsoft.com/office/drawing/2014/main" id="{621172D3-0D40-ED49-8318-C47559FC1DD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11</a:t>
            </a:fld>
            <a:endParaRPr lang="de"/>
          </a:p>
        </p:txBody>
      </p:sp>
    </p:spTree>
    <p:extLst>
      <p:ext uri="{BB962C8B-B14F-4D97-AF65-F5344CB8AC3E}">
        <p14:creationId xmlns:p14="http://schemas.microsoft.com/office/powerpoint/2010/main" val="203437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3"/>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 dirty="0" err="1"/>
              <a:t>Overview</a:t>
            </a:r>
            <a:endParaRPr dirty="0"/>
          </a:p>
        </p:txBody>
      </p:sp>
      <p:sp>
        <p:nvSpPr>
          <p:cNvPr id="84" name="Google Shape;84;p3"/>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ctr" anchorCtr="0">
            <a:noAutofit/>
          </a:bodyPr>
          <a:lstStyle/>
          <a:p>
            <a:pPr marL="457200" lvl="0" indent="-317500" algn="l" rtl="0">
              <a:lnSpc>
                <a:spcPct val="150000"/>
              </a:lnSpc>
              <a:spcBef>
                <a:spcPts val="0"/>
              </a:spcBef>
              <a:spcAft>
                <a:spcPts val="0"/>
              </a:spcAft>
              <a:buClr>
                <a:srgbClr val="363F83"/>
              </a:buClr>
              <a:buSzPts val="1400"/>
              <a:buFont typeface="Arial"/>
              <a:buAutoNum type="arabicPeriod"/>
            </a:pPr>
            <a:r>
              <a:rPr lang="de" sz="1400" dirty="0" err="1">
                <a:solidFill>
                  <a:srgbClr val="363F83"/>
                </a:solidFill>
                <a:latin typeface="Arial"/>
                <a:ea typeface="Arial"/>
                <a:cs typeface="Arial"/>
                <a:sym typeface="Arial"/>
              </a:rPr>
              <a:t>Introduction</a:t>
            </a:r>
            <a:r>
              <a:rPr lang="de" sz="1400" dirty="0">
                <a:solidFill>
                  <a:srgbClr val="363F83"/>
                </a:solidFill>
                <a:latin typeface="Arial"/>
                <a:ea typeface="Arial"/>
                <a:cs typeface="Arial"/>
                <a:sym typeface="Arial"/>
              </a:rPr>
              <a:t> &amp; </a:t>
            </a:r>
            <a:r>
              <a:rPr lang="de" sz="1400" dirty="0" err="1">
                <a:solidFill>
                  <a:srgbClr val="363F83"/>
                </a:solidFill>
                <a:latin typeface="Arial"/>
                <a:ea typeface="Arial"/>
                <a:cs typeface="Arial"/>
                <a:sym typeface="Arial"/>
              </a:rPr>
              <a:t>Social</a:t>
            </a:r>
            <a:r>
              <a:rPr lang="de" sz="1400" dirty="0">
                <a:solidFill>
                  <a:srgbClr val="363F83"/>
                </a:solidFill>
                <a:latin typeface="Arial"/>
                <a:ea typeface="Arial"/>
                <a:cs typeface="Arial"/>
                <a:sym typeface="Arial"/>
              </a:rPr>
              <a:t> Media: Response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Fake</a:t>
            </a:r>
            <a:r>
              <a:rPr lang="de" sz="1400" dirty="0">
                <a:solidFill>
                  <a:srgbClr val="363F83"/>
                </a:solidFill>
                <a:latin typeface="Arial"/>
                <a:ea typeface="Arial"/>
                <a:cs typeface="Arial"/>
                <a:sym typeface="Arial"/>
              </a:rPr>
              <a:t> News</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dirty="0" err="1">
                <a:solidFill>
                  <a:srgbClr val="363F83"/>
                </a:solidFill>
                <a:latin typeface="Arial"/>
                <a:ea typeface="Arial"/>
                <a:cs typeface="Arial"/>
                <a:sym typeface="Arial"/>
              </a:rPr>
              <a:t>Fake</a:t>
            </a:r>
            <a:r>
              <a:rPr lang="de" sz="1400" dirty="0">
                <a:solidFill>
                  <a:srgbClr val="363F83"/>
                </a:solidFill>
                <a:latin typeface="Arial"/>
                <a:ea typeface="Arial"/>
                <a:cs typeface="Arial"/>
                <a:sym typeface="Arial"/>
              </a:rPr>
              <a:t> News </a:t>
            </a:r>
            <a:r>
              <a:rPr lang="de" sz="1400" dirty="0" err="1">
                <a:solidFill>
                  <a:srgbClr val="363F83"/>
                </a:solidFill>
                <a:latin typeface="Arial"/>
                <a:ea typeface="Arial"/>
                <a:cs typeface="Arial"/>
                <a:sym typeface="Arial"/>
              </a:rPr>
              <a:t>Detection</a:t>
            </a:r>
            <a:r>
              <a:rPr lang="de" sz="1400" dirty="0">
                <a:solidFill>
                  <a:srgbClr val="363F83"/>
                </a:solidFill>
                <a:latin typeface="Arial"/>
                <a:ea typeface="Arial"/>
                <a:cs typeface="Arial"/>
                <a:sym typeface="Arial"/>
              </a:rPr>
              <a:t> Models</a:t>
            </a:r>
            <a:endParaRPr sz="1400"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b="1" dirty="0" err="1">
                <a:solidFill>
                  <a:srgbClr val="363F83"/>
                </a:solidFill>
                <a:latin typeface="Arial"/>
                <a:ea typeface="Arial"/>
                <a:cs typeface="Arial"/>
                <a:sym typeface="Arial"/>
              </a:rPr>
              <a:t>How</a:t>
            </a:r>
            <a:r>
              <a:rPr lang="de" sz="1400" b="1" dirty="0">
                <a:solidFill>
                  <a:srgbClr val="363F83"/>
                </a:solidFill>
                <a:latin typeface="Arial"/>
                <a:ea typeface="Arial"/>
                <a:cs typeface="Arial"/>
                <a:sym typeface="Arial"/>
              </a:rPr>
              <a:t> </a:t>
            </a:r>
            <a:r>
              <a:rPr lang="de" sz="1400" b="1" dirty="0" err="1">
                <a:solidFill>
                  <a:srgbClr val="363F83"/>
                </a:solidFill>
                <a:latin typeface="Arial"/>
                <a:ea typeface="Arial"/>
                <a:cs typeface="Arial"/>
                <a:sym typeface="Arial"/>
              </a:rPr>
              <a:t>to</a:t>
            </a:r>
            <a:r>
              <a:rPr lang="de" sz="1400" b="1" dirty="0">
                <a:solidFill>
                  <a:srgbClr val="363F83"/>
                </a:solidFill>
                <a:latin typeface="Arial"/>
                <a:ea typeface="Arial"/>
                <a:cs typeface="Arial"/>
                <a:sym typeface="Arial"/>
              </a:rPr>
              <a:t> </a:t>
            </a:r>
            <a:r>
              <a:rPr lang="de" sz="1400" b="1" dirty="0" err="1">
                <a:solidFill>
                  <a:srgbClr val="363F83"/>
                </a:solidFill>
                <a:latin typeface="Arial"/>
                <a:ea typeface="Arial"/>
                <a:cs typeface="Arial"/>
                <a:sym typeface="Arial"/>
              </a:rPr>
              <a:t>Recognise</a:t>
            </a:r>
            <a:r>
              <a:rPr lang="de" sz="1400" b="1" dirty="0">
                <a:solidFill>
                  <a:srgbClr val="363F83"/>
                </a:solidFill>
                <a:latin typeface="Arial"/>
                <a:ea typeface="Arial"/>
                <a:cs typeface="Arial"/>
                <a:sym typeface="Arial"/>
              </a:rPr>
              <a:t> </a:t>
            </a:r>
            <a:r>
              <a:rPr lang="de" sz="1400" b="1" dirty="0" err="1">
                <a:solidFill>
                  <a:srgbClr val="363F83"/>
                </a:solidFill>
                <a:latin typeface="Arial"/>
                <a:ea typeface="Arial"/>
                <a:cs typeface="Arial"/>
                <a:sym typeface="Arial"/>
              </a:rPr>
              <a:t>False</a:t>
            </a:r>
            <a:r>
              <a:rPr lang="de" sz="1400" b="1" dirty="0">
                <a:solidFill>
                  <a:srgbClr val="363F83"/>
                </a:solidFill>
                <a:latin typeface="Arial"/>
                <a:ea typeface="Arial"/>
                <a:cs typeface="Arial"/>
                <a:sym typeface="Arial"/>
              </a:rPr>
              <a:t> Content - The 5Ws</a:t>
            </a:r>
            <a:endParaRPr sz="1400" b="1" dirty="0">
              <a:solidFill>
                <a:srgbClr val="363F83"/>
              </a:solidFill>
              <a:latin typeface="Arial"/>
              <a:ea typeface="Arial"/>
              <a:cs typeface="Arial"/>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dirty="0">
                <a:solidFill>
                  <a:srgbClr val="363F83"/>
                </a:solidFill>
                <a:latin typeface="Arial"/>
                <a:ea typeface="Arial"/>
                <a:cs typeface="Arial"/>
                <a:sym typeface="Arial"/>
              </a:rPr>
              <a:t>The Future </a:t>
            </a:r>
            <a:r>
              <a:rPr lang="de" sz="1400" dirty="0" err="1">
                <a:solidFill>
                  <a:srgbClr val="363F83"/>
                </a:solidFill>
                <a:latin typeface="Arial"/>
                <a:ea typeface="Arial"/>
                <a:cs typeface="Arial"/>
                <a:sym typeface="Arial"/>
              </a:rPr>
              <a:t>of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Fake</a:t>
            </a:r>
            <a:r>
              <a:rPr lang="de" sz="1400" dirty="0">
                <a:solidFill>
                  <a:srgbClr val="363F83"/>
                </a:solidFill>
                <a:latin typeface="Arial"/>
                <a:ea typeface="Arial"/>
                <a:cs typeface="Arial"/>
                <a:sym typeface="Arial"/>
              </a:rPr>
              <a:t> News: AI </a:t>
            </a:r>
            <a:r>
              <a:rPr lang="de" sz="1400" dirty="0" err="1">
                <a:solidFill>
                  <a:srgbClr val="363F83"/>
                </a:solidFill>
                <a:latin typeface="Arial"/>
                <a:ea typeface="Arial"/>
                <a:cs typeface="Arial"/>
                <a:sym typeface="Arial"/>
              </a:rPr>
              <a:t>Generated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Synthetic</a:t>
            </a:r>
            <a:r>
              <a:rPr lang="de" sz="1400" dirty="0">
                <a:solidFill>
                  <a:srgbClr val="363F83"/>
                </a:solidFill>
                <a:latin typeface="Arial"/>
                <a:ea typeface="Arial"/>
                <a:cs typeface="Arial"/>
                <a:sym typeface="Arial"/>
              </a:rPr>
              <a:t> Media</a:t>
            </a:r>
            <a:endParaRPr sz="1400" dirty="0">
              <a:solidFill>
                <a:srgbClr val="363F83"/>
              </a:solidFill>
              <a:latin typeface="Arial"/>
              <a:ea typeface="Arial"/>
              <a:cs typeface="Arial"/>
              <a:sym typeface="Arial"/>
            </a:endParaRPr>
          </a:p>
        </p:txBody>
      </p:sp>
      <p:sp>
        <p:nvSpPr>
          <p:cNvPr id="85" name="Google Shape;85;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5070BD0-4BE1-0D40-95CC-29AC9E66DBC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3003235-55C4-3F43-AF78-353AD964BEE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3</a:t>
            </a:fld>
            <a:endParaRPr lang="de"/>
          </a:p>
        </p:txBody>
      </p:sp>
      <p:sp>
        <p:nvSpPr>
          <p:cNvPr id="5" name="Google Shape;91;p3">
            <a:extLst>
              <a:ext uri="{FF2B5EF4-FFF2-40B4-BE49-F238E27FC236}">
                <a16:creationId xmlns:a16="http://schemas.microsoft.com/office/drawing/2014/main" id="{D7FD8FE2-790A-DE45-9904-882DE4EFD195}"/>
              </a:ext>
            </a:extLst>
          </p:cNvPr>
          <p:cNvSpPr txBox="1">
            <a:spLocks noGrp="1"/>
          </p:cNvSpPr>
          <p:nvPr>
            <p:ph type="title"/>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de-DE" sz="3600" b="1" dirty="0" err="1">
                <a:latin typeface="Arial" panose="020B0604020202020204" pitchFamily="34" charset="0"/>
                <a:ea typeface="Teko"/>
                <a:cs typeface="Arial" panose="020B0604020202020204" pitchFamily="34" charset="0"/>
                <a:sym typeface="Teko"/>
              </a:rPr>
              <a:t>How</a:t>
            </a:r>
            <a:r>
              <a:rPr lang="de-DE" sz="3600" b="1" dirty="0">
                <a:latin typeface="Arial" panose="020B0604020202020204" pitchFamily="34" charset="0"/>
                <a:ea typeface="Teko"/>
                <a:cs typeface="Arial" panose="020B0604020202020204" pitchFamily="34" charset="0"/>
                <a:sym typeface="Teko"/>
              </a:rPr>
              <a:t> </a:t>
            </a:r>
            <a:r>
              <a:rPr lang="de-DE" sz="3600" b="1" dirty="0" err="1">
                <a:latin typeface="Arial" panose="020B0604020202020204" pitchFamily="34" charset="0"/>
                <a:ea typeface="Teko"/>
                <a:cs typeface="Arial" panose="020B0604020202020204" pitchFamily="34" charset="0"/>
                <a:sym typeface="Teko"/>
              </a:rPr>
              <a:t>to</a:t>
            </a:r>
            <a:r>
              <a:rPr lang="de-DE" sz="3600" b="1" dirty="0">
                <a:latin typeface="Arial" panose="020B0604020202020204" pitchFamily="34" charset="0"/>
                <a:ea typeface="Teko"/>
                <a:cs typeface="Arial" panose="020B0604020202020204" pitchFamily="34" charset="0"/>
                <a:sym typeface="Teko"/>
              </a:rPr>
              <a:t> </a:t>
            </a:r>
            <a:r>
              <a:rPr lang="de-DE" sz="3600" b="1" dirty="0" err="1">
                <a:latin typeface="Arial" panose="020B0604020202020204" pitchFamily="34" charset="0"/>
                <a:ea typeface="Teko"/>
                <a:cs typeface="Arial" panose="020B0604020202020204" pitchFamily="34" charset="0"/>
                <a:sym typeface="Teko"/>
              </a:rPr>
              <a:t>Recognise</a:t>
            </a:r>
            <a:r>
              <a:rPr lang="de-DE" sz="3600" b="1" dirty="0">
                <a:latin typeface="Arial" panose="020B0604020202020204" pitchFamily="34" charset="0"/>
                <a:ea typeface="Teko"/>
                <a:cs typeface="Arial" panose="020B0604020202020204" pitchFamily="34" charset="0"/>
                <a:sym typeface="Teko"/>
              </a:rPr>
              <a:t> </a:t>
            </a:r>
            <a:r>
              <a:rPr lang="de-DE" sz="3600" b="1" dirty="0" err="1">
                <a:latin typeface="Arial" panose="020B0604020202020204" pitchFamily="34" charset="0"/>
                <a:ea typeface="Teko"/>
                <a:cs typeface="Arial" panose="020B0604020202020204" pitchFamily="34" charset="0"/>
                <a:sym typeface="Teko"/>
              </a:rPr>
              <a:t>False</a:t>
            </a:r>
            <a:r>
              <a:rPr lang="de-DE" sz="3600" b="1" dirty="0">
                <a:latin typeface="Arial" panose="020B0604020202020204" pitchFamily="34" charset="0"/>
                <a:ea typeface="Teko"/>
                <a:cs typeface="Arial" panose="020B0604020202020204" pitchFamily="34" charset="0"/>
                <a:sym typeface="Teko"/>
              </a:rPr>
              <a:t> Content - The 5Ws   </a:t>
            </a:r>
            <a:endParaRPr sz="3600" b="1" dirty="0">
              <a:latin typeface="Arial" panose="020B0604020202020204" pitchFamily="34" charset="0"/>
              <a:ea typeface="Teko"/>
              <a:cs typeface="Arial" panose="020B0604020202020204" pitchFamily="34" charset="0"/>
              <a:sym typeface="Teko"/>
            </a:endParaRPr>
          </a:p>
        </p:txBody>
      </p:sp>
      <p:sp>
        <p:nvSpPr>
          <p:cNvPr id="6" name="Google Shape;93;p3">
            <a:extLst>
              <a:ext uri="{FF2B5EF4-FFF2-40B4-BE49-F238E27FC236}">
                <a16:creationId xmlns:a16="http://schemas.microsoft.com/office/drawing/2014/main" id="{393538BF-1448-1246-B46C-1632012ADA63}"/>
              </a:ext>
            </a:extLst>
          </p:cNvPr>
          <p:cNvSpPr txBox="1"/>
          <p:nvPr/>
        </p:nvSpPr>
        <p:spPr>
          <a:xfrm>
            <a:off x="168425" y="103230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dirty="0">
                <a:solidFill>
                  <a:srgbClr val="E5362B"/>
                </a:solidFill>
                <a:latin typeface="Arial" panose="020B0604020202020204" pitchFamily="34" charset="0"/>
                <a:ea typeface="Lato"/>
                <a:cs typeface="Arial" panose="020B0604020202020204" pitchFamily="34" charset="0"/>
                <a:sym typeface="Lato"/>
              </a:rPr>
              <a:t>3</a:t>
            </a:r>
            <a:endParaRPr sz="7200" b="1" dirty="0">
              <a:solidFill>
                <a:srgbClr val="E5362B"/>
              </a:solidFill>
              <a:latin typeface="Arial" panose="020B0604020202020204" pitchFamily="34" charset="0"/>
              <a:ea typeface="Lato"/>
              <a:cs typeface="Arial" panose="020B0604020202020204" pitchFamily="34" charset="0"/>
              <a:sym typeface="Lato"/>
            </a:endParaRPr>
          </a:p>
        </p:txBody>
      </p:sp>
    </p:spTree>
    <p:extLst>
      <p:ext uri="{BB962C8B-B14F-4D97-AF65-F5344CB8AC3E}">
        <p14:creationId xmlns:p14="http://schemas.microsoft.com/office/powerpoint/2010/main" val="1890762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geebb530ace_0_120"/>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How to recognise false content - The 5Ws</a:t>
            </a:r>
            <a:endParaRPr/>
          </a:p>
        </p:txBody>
      </p:sp>
      <p:sp>
        <p:nvSpPr>
          <p:cNvPr id="330" name="Google Shape;330;geebb530ace_0_120"/>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dirty="0">
                <a:solidFill>
                  <a:srgbClr val="363F83"/>
                </a:solidFill>
                <a:latin typeface="Arial"/>
                <a:ea typeface="Arial"/>
                <a:cs typeface="Arial"/>
                <a:sym typeface="Arial"/>
              </a:rPr>
              <a:t>So </a:t>
            </a:r>
            <a:r>
              <a:rPr lang="de" sz="1400" dirty="0" err="1">
                <a:solidFill>
                  <a:srgbClr val="363F83"/>
                </a:solidFill>
                <a:latin typeface="Arial"/>
                <a:ea typeface="Arial"/>
                <a:cs typeface="Arial"/>
                <a:sym typeface="Arial"/>
              </a:rPr>
              <a:t>when</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should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you</a:t>
            </a:r>
            <a:r>
              <a:rPr lang="de" sz="1400" dirty="0">
                <a:solidFill>
                  <a:srgbClr val="363F83"/>
                </a:solidFill>
                <a:latin typeface="Arial"/>
                <a:ea typeface="Arial"/>
                <a:cs typeface="Arial"/>
                <a:sym typeface="Arial"/>
              </a:rPr>
              <a:t> double-check </a:t>
            </a:r>
            <a:r>
              <a:rPr lang="de" sz="1400" dirty="0" err="1">
                <a:solidFill>
                  <a:srgbClr val="363F83"/>
                </a:solidFill>
                <a:latin typeface="Arial"/>
                <a:ea typeface="Arial"/>
                <a:cs typeface="Arial"/>
                <a:sym typeface="Arial"/>
              </a:rPr>
              <a:t>before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sharing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something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you</a:t>
            </a:r>
            <a:r>
              <a:rPr lang="de" sz="1400" dirty="0">
                <a:solidFill>
                  <a:srgbClr val="363F83"/>
                </a:solidFill>
                <a:latin typeface="Arial"/>
                <a:ea typeface="Arial"/>
                <a:cs typeface="Arial"/>
                <a:sym typeface="Arial"/>
              </a:rPr>
              <a:t> find online? </a:t>
            </a:r>
            <a:r>
              <a:rPr lang="de" sz="1400" dirty="0" err="1">
                <a:solidFill>
                  <a:srgbClr val="363F83"/>
                </a:solidFill>
                <a:latin typeface="Arial"/>
                <a:ea typeface="Arial"/>
                <a:cs typeface="Arial"/>
                <a:sym typeface="Arial"/>
              </a:rPr>
              <a:t>You</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don’t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have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try</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debunk</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everything</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that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comes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to</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you</a:t>
            </a:r>
            <a:r>
              <a:rPr lang="de" sz="1400" dirty="0">
                <a:solidFill>
                  <a:srgbClr val="363F83"/>
                </a:solidFill>
                <a:latin typeface="Arial"/>
                <a:ea typeface="Arial"/>
                <a:cs typeface="Arial"/>
                <a:sym typeface="Arial"/>
              </a:rPr>
              <a:t>, but </a:t>
            </a:r>
            <a:r>
              <a:rPr lang="de" sz="1400" dirty="0" err="1">
                <a:solidFill>
                  <a:srgbClr val="363F83"/>
                </a:solidFill>
                <a:latin typeface="Arial"/>
                <a:ea typeface="Arial"/>
                <a:cs typeface="Arial"/>
                <a:sym typeface="Arial"/>
              </a:rPr>
              <a:t>you</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should</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ask</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yourself</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these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questions</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before</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you</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share</a:t>
            </a:r>
            <a:r>
              <a:rPr lang="de" sz="1400" dirty="0">
                <a:solidFill>
                  <a:srgbClr val="363F83"/>
                </a:solidFill>
                <a:latin typeface="Arial"/>
                <a:ea typeface="Arial"/>
                <a:cs typeface="Arial"/>
                <a:sym typeface="Arial"/>
              </a:rPr>
              <a:t>, tag, </a:t>
            </a:r>
            <a:r>
              <a:rPr lang="de" sz="1400" dirty="0" err="1">
                <a:solidFill>
                  <a:srgbClr val="363F83"/>
                </a:solidFill>
                <a:latin typeface="Arial"/>
                <a:ea typeface="Arial"/>
                <a:cs typeface="Arial"/>
                <a:sym typeface="Arial"/>
              </a:rPr>
              <a:t>retweet</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or</a:t>
            </a:r>
            <a:r>
              <a:rPr lang="de" sz="1400" dirty="0">
                <a:solidFill>
                  <a:srgbClr val="363F83"/>
                </a:solidFill>
                <a:latin typeface="Arial"/>
                <a:ea typeface="Arial"/>
                <a:cs typeface="Arial"/>
                <a:sym typeface="Arial"/>
              </a:rPr>
              <a:t> </a:t>
            </a:r>
            <a:r>
              <a:rPr lang="de" sz="1400" dirty="0" err="1">
                <a:solidFill>
                  <a:srgbClr val="363F83"/>
                </a:solidFill>
                <a:latin typeface="Arial"/>
                <a:ea typeface="Arial"/>
                <a:cs typeface="Arial"/>
                <a:sym typeface="Arial"/>
              </a:rPr>
              <a:t>forward</a:t>
            </a:r>
            <a:r>
              <a:rPr lang="de" sz="1400" dirty="0">
                <a:solidFill>
                  <a:srgbClr val="363F83"/>
                </a:solidFill>
                <a:latin typeface="Arial"/>
                <a:ea typeface="Arial"/>
                <a:cs typeface="Arial"/>
                <a:sym typeface="Arial"/>
              </a:rPr>
              <a:t>:</a:t>
            </a:r>
            <a:endParaRPr sz="1400" dirty="0">
              <a:solidFill>
                <a:srgbClr val="363F83"/>
              </a:solidFill>
              <a:latin typeface="Arial"/>
              <a:ea typeface="Arial"/>
              <a:cs typeface="Arial"/>
              <a:sym typeface="Arial"/>
            </a:endParaRPr>
          </a:p>
          <a:p>
            <a:pPr marL="0" lvl="0" indent="0" algn="l" rtl="0">
              <a:spcBef>
                <a:spcPts val="0"/>
              </a:spcBef>
              <a:spcAft>
                <a:spcPts val="0"/>
              </a:spcAft>
              <a:buNone/>
            </a:pPr>
            <a:endParaRPr sz="1400" dirty="0">
              <a:solidFill>
                <a:srgbClr val="E5362B"/>
              </a:solidFill>
              <a:latin typeface="Arial"/>
              <a:ea typeface="Arial"/>
              <a:cs typeface="Arial"/>
              <a:sym typeface="Arial"/>
            </a:endParaRPr>
          </a:p>
          <a:p>
            <a:pPr marL="457200" lvl="0" indent="-317500" algn="l" rtl="0">
              <a:spcBef>
                <a:spcPts val="0"/>
              </a:spcBef>
              <a:spcAft>
                <a:spcPts val="0"/>
              </a:spcAft>
              <a:buClr>
                <a:srgbClr val="E5362B"/>
              </a:buClr>
              <a:buSzPts val="1400"/>
              <a:buFont typeface="Arial"/>
              <a:buChar char="-"/>
            </a:pPr>
            <a:r>
              <a:rPr lang="de" sz="1400" b="1" dirty="0" err="1">
                <a:solidFill>
                  <a:srgbClr val="E5362B"/>
                </a:solidFill>
                <a:latin typeface="Arial"/>
                <a:ea typeface="Arial"/>
                <a:cs typeface="Arial"/>
                <a:sym typeface="Arial"/>
              </a:rPr>
              <a:t>Could</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someone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base</a:t>
            </a:r>
            <a:r>
              <a:rPr lang="de" sz="1400" b="1" dirty="0">
                <a:solidFill>
                  <a:srgbClr val="E5362B"/>
                </a:solidFill>
                <a:latin typeface="Arial"/>
                <a:ea typeface="Arial"/>
                <a:cs typeface="Arial"/>
                <a:sym typeface="Arial"/>
              </a:rPr>
              <a:t> an </a:t>
            </a:r>
            <a:r>
              <a:rPr lang="de" sz="1400" b="1" dirty="0" err="1">
                <a:solidFill>
                  <a:srgbClr val="E5362B"/>
                </a:solidFill>
                <a:latin typeface="Arial"/>
                <a:ea typeface="Arial"/>
                <a:cs typeface="Arial"/>
                <a:sym typeface="Arial"/>
              </a:rPr>
              <a:t>important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decision</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about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their</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health</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their</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career</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travel</a:t>
            </a:r>
            <a:r>
              <a:rPr lang="de" sz="1400" b="1" dirty="0">
                <a:solidFill>
                  <a:srgbClr val="E5362B"/>
                </a:solidFill>
                <a:latin typeface="Arial"/>
                <a:ea typeface="Arial"/>
                <a:cs typeface="Arial"/>
                <a:sym typeface="Arial"/>
              </a:rPr>
              <a:t>, etc.) on </a:t>
            </a:r>
            <a:r>
              <a:rPr lang="de" sz="1400" b="1" dirty="0" err="1">
                <a:solidFill>
                  <a:srgbClr val="E5362B"/>
                </a:solidFill>
                <a:latin typeface="Arial"/>
                <a:ea typeface="Arial"/>
                <a:cs typeface="Arial"/>
                <a:sym typeface="Arial"/>
              </a:rPr>
              <a:t>this</a:t>
            </a:r>
            <a:r>
              <a:rPr lang="de" sz="1400" b="1" dirty="0">
                <a:solidFill>
                  <a:srgbClr val="E5362B"/>
                </a:solidFill>
                <a:latin typeface="Arial"/>
                <a:ea typeface="Arial"/>
                <a:cs typeface="Arial"/>
                <a:sym typeface="Arial"/>
              </a:rPr>
              <a:t>?</a:t>
            </a:r>
            <a:endParaRPr sz="1400" b="1" dirty="0">
              <a:solidFill>
                <a:srgbClr val="E5362B"/>
              </a:solidFill>
              <a:latin typeface="Arial"/>
              <a:ea typeface="Arial"/>
              <a:cs typeface="Arial"/>
              <a:sym typeface="Arial"/>
            </a:endParaRPr>
          </a:p>
          <a:p>
            <a:pPr marL="457200" lvl="0" indent="-317500" algn="l" rtl="0">
              <a:spcBef>
                <a:spcPts val="0"/>
              </a:spcBef>
              <a:spcAft>
                <a:spcPts val="0"/>
              </a:spcAft>
              <a:buClr>
                <a:srgbClr val="E5362B"/>
              </a:buClr>
              <a:buSzPts val="1400"/>
              <a:buFont typeface="Arial"/>
              <a:buChar char="-"/>
            </a:pPr>
            <a:r>
              <a:rPr lang="de" sz="1400" b="1" dirty="0" err="1">
                <a:solidFill>
                  <a:srgbClr val="E5362B"/>
                </a:solidFill>
                <a:latin typeface="Arial"/>
                <a:ea typeface="Arial"/>
                <a:cs typeface="Arial"/>
                <a:sym typeface="Arial"/>
              </a:rPr>
              <a:t>Is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about</a:t>
            </a:r>
            <a:r>
              <a:rPr lang="de" sz="1400" b="1" dirty="0">
                <a:solidFill>
                  <a:srgbClr val="E5362B"/>
                </a:solidFill>
                <a:latin typeface="Arial"/>
                <a:ea typeface="Arial"/>
                <a:cs typeface="Arial"/>
                <a:sym typeface="Arial"/>
              </a:rPr>
              <a:t> a </a:t>
            </a:r>
            <a:r>
              <a:rPr lang="de" sz="1400" b="1" dirty="0" err="1">
                <a:solidFill>
                  <a:srgbClr val="E5362B"/>
                </a:solidFill>
                <a:latin typeface="Arial"/>
                <a:ea typeface="Arial"/>
                <a:cs typeface="Arial"/>
                <a:sym typeface="Arial"/>
              </a:rPr>
              <a:t>hot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or</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controversial</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issue</a:t>
            </a:r>
            <a:r>
              <a:rPr lang="de" sz="1400" b="1" dirty="0">
                <a:solidFill>
                  <a:srgbClr val="E5362B"/>
                </a:solidFill>
                <a:latin typeface="Arial"/>
                <a:ea typeface="Arial"/>
                <a:cs typeface="Arial"/>
                <a:sym typeface="Arial"/>
              </a:rPr>
              <a:t>?</a:t>
            </a:r>
            <a:endParaRPr sz="1400" b="1" dirty="0">
              <a:solidFill>
                <a:srgbClr val="E5362B"/>
              </a:solidFill>
              <a:latin typeface="Arial"/>
              <a:ea typeface="Arial"/>
              <a:cs typeface="Arial"/>
              <a:sym typeface="Arial"/>
            </a:endParaRPr>
          </a:p>
          <a:p>
            <a:pPr marL="457200" lvl="0" indent="-317500" algn="l" rtl="0">
              <a:spcBef>
                <a:spcPts val="0"/>
              </a:spcBef>
              <a:spcAft>
                <a:spcPts val="0"/>
              </a:spcAft>
              <a:buClr>
                <a:srgbClr val="E5362B"/>
              </a:buClr>
              <a:buSzPts val="1400"/>
              <a:buFont typeface="Arial"/>
              <a:buChar char="-"/>
            </a:pPr>
            <a:r>
              <a:rPr lang="de" sz="1400" b="1" dirty="0" err="1">
                <a:solidFill>
                  <a:srgbClr val="E5362B"/>
                </a:solidFill>
                <a:latin typeface="Arial"/>
                <a:ea typeface="Arial"/>
                <a:cs typeface="Arial"/>
                <a:sym typeface="Arial"/>
              </a:rPr>
              <a:t>Does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this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seem</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too</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good</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to</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be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true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Is</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something</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that</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you</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hope</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is</a:t>
            </a:r>
            <a:r>
              <a:rPr lang="de" sz="1400" b="1" dirty="0">
                <a:solidFill>
                  <a:srgbClr val="E5362B"/>
                </a:solidFill>
                <a:latin typeface="Arial"/>
                <a:ea typeface="Arial"/>
                <a:cs typeface="Arial"/>
                <a:sym typeface="Arial"/>
              </a:rPr>
              <a:t> real </a:t>
            </a:r>
            <a:r>
              <a:rPr lang="de" sz="1400" b="1" dirty="0" err="1">
                <a:solidFill>
                  <a:srgbClr val="E5362B"/>
                </a:solidFill>
                <a:latin typeface="Arial"/>
                <a:ea typeface="Arial"/>
                <a:cs typeface="Arial"/>
                <a:sym typeface="Arial"/>
              </a:rPr>
              <a:t>or</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would</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really</a:t>
            </a:r>
            <a:r>
              <a:rPr lang="de" sz="1400" b="1" dirty="0">
                <a:solidFill>
                  <a:srgbClr val="E5362B"/>
                </a:solidFill>
                <a:latin typeface="Arial"/>
                <a:ea typeface="Arial"/>
                <a:cs typeface="Arial"/>
                <a:sym typeface="Arial"/>
              </a:rPr>
              <a:t> like </a:t>
            </a:r>
            <a:r>
              <a:rPr lang="de" sz="1400" b="1" dirty="0" err="1">
                <a:solidFill>
                  <a:srgbClr val="E5362B"/>
                </a:solidFill>
                <a:latin typeface="Arial"/>
                <a:ea typeface="Arial"/>
                <a:cs typeface="Arial"/>
                <a:sym typeface="Arial"/>
              </a:rPr>
              <a:t>to</a:t>
            </a:r>
            <a:r>
              <a:rPr lang="de" sz="1400" b="1" dirty="0">
                <a:solidFill>
                  <a:srgbClr val="E5362B"/>
                </a:solidFill>
                <a:latin typeface="Arial"/>
                <a:ea typeface="Arial"/>
                <a:cs typeface="Arial"/>
                <a:sym typeface="Arial"/>
              </a:rPr>
              <a:t> </a:t>
            </a:r>
            <a:r>
              <a:rPr lang="de" sz="1400" b="1" dirty="0" err="1">
                <a:solidFill>
                  <a:srgbClr val="E5362B"/>
                </a:solidFill>
                <a:latin typeface="Arial"/>
                <a:ea typeface="Arial"/>
                <a:cs typeface="Arial"/>
                <a:sym typeface="Arial"/>
              </a:rPr>
              <a:t>believe</a:t>
            </a:r>
            <a:r>
              <a:rPr lang="de" sz="1400" b="1" dirty="0">
                <a:solidFill>
                  <a:srgbClr val="E5362B"/>
                </a:solidFill>
                <a:latin typeface="Arial"/>
                <a:ea typeface="Arial"/>
                <a:cs typeface="Arial"/>
                <a:sym typeface="Arial"/>
              </a:rPr>
              <a:t>?</a:t>
            </a:r>
            <a:endParaRPr sz="1400" b="1" dirty="0">
              <a:solidFill>
                <a:srgbClr val="E5362B"/>
              </a:solidFill>
              <a:latin typeface="Arial"/>
              <a:ea typeface="Arial"/>
              <a:cs typeface="Arial"/>
              <a:sym typeface="Arial"/>
            </a:endParaRPr>
          </a:p>
          <a:p>
            <a:pPr marL="0" lvl="0" indent="0" algn="l" rtl="0">
              <a:spcBef>
                <a:spcPts val="0"/>
              </a:spcBef>
              <a:spcAft>
                <a:spcPts val="0"/>
              </a:spcAft>
              <a:buNone/>
            </a:pPr>
            <a:endParaRPr sz="1400" dirty="0">
              <a:solidFill>
                <a:srgbClr val="E5362B"/>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100" dirty="0">
                <a:solidFill>
                  <a:schemeClr val="dk1"/>
                </a:solidFill>
                <a:latin typeface="Arial"/>
                <a:ea typeface="Arial"/>
                <a:cs typeface="Arial"/>
                <a:sym typeface="Arial"/>
              </a:rPr>
              <a:t>					 				</a:t>
            </a:r>
            <a:endParaRPr sz="1100" dirty="0">
              <a:solidFill>
                <a:schemeClr val="dk1"/>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100" dirty="0">
                <a:solidFill>
                  <a:schemeClr val="dk1"/>
                </a:solidFill>
                <a:latin typeface="Arial"/>
                <a:ea typeface="Arial"/>
                <a:cs typeface="Arial"/>
                <a:sym typeface="Arial"/>
              </a:rPr>
              <a:t>			</a:t>
            </a:r>
            <a:endParaRPr sz="1100" dirty="0">
              <a:solidFill>
                <a:schemeClr val="dk1"/>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100" dirty="0">
                <a:solidFill>
                  <a:schemeClr val="dk1"/>
                </a:solidFill>
                <a:latin typeface="Arial"/>
                <a:ea typeface="Arial"/>
                <a:cs typeface="Arial"/>
                <a:sym typeface="Arial"/>
              </a:rPr>
              <a:t>		</a:t>
            </a:r>
            <a:endParaRPr sz="1100" dirty="0">
              <a:solidFill>
                <a:schemeClr val="dk1"/>
              </a:solidFill>
              <a:latin typeface="Arial"/>
              <a:ea typeface="Arial"/>
              <a:cs typeface="Arial"/>
              <a:sym typeface="Arial"/>
            </a:endParaRPr>
          </a:p>
          <a:p>
            <a:pPr marL="0" lvl="0" indent="0" algn="l" rtl="0">
              <a:spcBef>
                <a:spcPts val="0"/>
              </a:spcBef>
              <a:spcAft>
                <a:spcPts val="0"/>
              </a:spcAft>
              <a:buNone/>
            </a:pPr>
            <a:endParaRPr dirty="0"/>
          </a:p>
        </p:txBody>
      </p:sp>
      <p:sp>
        <p:nvSpPr>
          <p:cNvPr id="331" name="Google Shape;331;geebb530ace_0_12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4</a:t>
            </a:fld>
            <a:endParaRPr/>
          </a:p>
        </p:txBody>
      </p:sp>
      <p:grpSp>
        <p:nvGrpSpPr>
          <p:cNvPr id="8" name="Group 7">
            <a:extLst>
              <a:ext uri="{FF2B5EF4-FFF2-40B4-BE49-F238E27FC236}">
                <a16:creationId xmlns:a16="http://schemas.microsoft.com/office/drawing/2014/main" id="{82028EEF-E3BD-634D-A986-B8F2F5946F8E}"/>
              </a:ext>
            </a:extLst>
          </p:cNvPr>
          <p:cNvGrpSpPr/>
          <p:nvPr/>
        </p:nvGrpSpPr>
        <p:grpSpPr>
          <a:xfrm>
            <a:off x="1147368" y="3509412"/>
            <a:ext cx="7286257" cy="831590"/>
            <a:chOff x="800277" y="89923"/>
            <a:chExt cx="7863722" cy="975709"/>
          </a:xfrm>
        </p:grpSpPr>
        <p:sp>
          <p:nvSpPr>
            <p:cNvPr id="9" name="Round Same-side Corner of Rectangle 8">
              <a:extLst>
                <a:ext uri="{FF2B5EF4-FFF2-40B4-BE49-F238E27FC236}">
                  <a16:creationId xmlns:a16="http://schemas.microsoft.com/office/drawing/2014/main" id="{FD5B5593-7455-934F-A2CE-F71C8EF83DAB}"/>
                </a:ext>
              </a:extLst>
            </p:cNvPr>
            <p:cNvSpPr/>
            <p:nvPr/>
          </p:nvSpPr>
          <p:spPr>
            <a:xfrm rot="5400000">
              <a:off x="4244283" y="-3354083"/>
              <a:ext cx="975709" cy="7863722"/>
            </a:xfrm>
            <a:prstGeom prst="round2SameRect">
              <a:avLst/>
            </a:prstGeom>
          </p:spPr>
          <p:style>
            <a:lnRef idx="2">
              <a:schemeClr val="dk2">
                <a:hueOff val="0"/>
                <a:satOff val="0"/>
                <a:lumOff val="0"/>
                <a:alphaOff val="0"/>
              </a:schemeClr>
            </a:lnRef>
            <a:fillRef idx="1">
              <a:schemeClr val="lt2">
                <a:alpha val="90000"/>
                <a:hueOff val="0"/>
                <a:satOff val="0"/>
                <a:lumOff val="0"/>
                <a:alphaOff val="0"/>
              </a:schemeClr>
            </a:fillRef>
            <a:effectRef idx="0">
              <a:schemeClr val="lt2">
                <a:alpha val="90000"/>
                <a:hueOff val="0"/>
                <a:satOff val="0"/>
                <a:lumOff val="0"/>
                <a:alphaOff val="0"/>
              </a:schemeClr>
            </a:effectRef>
            <a:fontRef idx="minor">
              <a:schemeClr val="dk1">
                <a:hueOff val="0"/>
                <a:satOff val="0"/>
                <a:lumOff val="0"/>
                <a:alphaOff val="0"/>
              </a:schemeClr>
            </a:fontRef>
          </p:style>
        </p:sp>
        <p:sp>
          <p:nvSpPr>
            <p:cNvPr id="10" name="Round Same-side Corner of Rectangle 6">
              <a:extLst>
                <a:ext uri="{FF2B5EF4-FFF2-40B4-BE49-F238E27FC236}">
                  <a16:creationId xmlns:a16="http://schemas.microsoft.com/office/drawing/2014/main" id="{E0EE904E-BD4E-8846-9D36-428820B3CB70}"/>
                </a:ext>
              </a:extLst>
            </p:cNvPr>
            <p:cNvSpPr txBox="1"/>
            <p:nvPr/>
          </p:nvSpPr>
          <p:spPr>
            <a:xfrm>
              <a:off x="800278" y="137553"/>
              <a:ext cx="7594510" cy="88045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85344" tIns="7620" rIns="7620" bIns="7620" numCol="1" spcCol="1270" anchor="ctr" anchorCtr="0">
              <a:noAutofit/>
            </a:bodyPr>
            <a:lstStyle/>
            <a:p>
              <a:pPr lvl="0"/>
              <a:r>
                <a:rPr lang="en-GB" b="1" dirty="0">
                  <a:solidFill>
                    <a:srgbClr val="363F83"/>
                  </a:solidFill>
                  <a:ea typeface="Arial"/>
                  <a:cs typeface="Arial"/>
                </a:rPr>
                <a:t>	If the answer to any of these questions is “Yes”, then double-check the 	story to see if it is true! </a:t>
              </a:r>
              <a:br>
                <a:rPr lang="en-GB" sz="1000" b="1" dirty="0">
                  <a:solidFill>
                    <a:srgbClr val="363F83"/>
                  </a:solidFill>
                  <a:ea typeface="Arial"/>
                  <a:cs typeface="Arial"/>
                </a:rPr>
              </a:br>
              <a:r>
                <a:rPr lang="en-GB" sz="1100" b="1" dirty="0">
                  <a:solidFill>
                    <a:srgbClr val="363F83"/>
                  </a:solidFill>
                  <a:ea typeface="Arial"/>
                  <a:cs typeface="Arial"/>
                </a:rPr>
                <a:t> 						</a:t>
              </a:r>
            </a:p>
          </p:txBody>
        </p:sp>
      </p:grpSp>
      <p:grpSp>
        <p:nvGrpSpPr>
          <p:cNvPr id="5" name="Group 4">
            <a:extLst>
              <a:ext uri="{FF2B5EF4-FFF2-40B4-BE49-F238E27FC236}">
                <a16:creationId xmlns:a16="http://schemas.microsoft.com/office/drawing/2014/main" id="{E14AD763-5736-D045-BA95-E04219A64DD9}"/>
              </a:ext>
            </a:extLst>
          </p:cNvPr>
          <p:cNvGrpSpPr/>
          <p:nvPr/>
        </p:nvGrpSpPr>
        <p:grpSpPr>
          <a:xfrm rot="16200000">
            <a:off x="888572" y="3331213"/>
            <a:ext cx="831592" cy="1187987"/>
            <a:chOff x="0" y="119927"/>
            <a:chExt cx="800278" cy="1143253"/>
          </a:xfrm>
        </p:grpSpPr>
        <p:sp>
          <p:nvSpPr>
            <p:cNvPr id="6" name="Chevron 5">
              <a:extLst>
                <a:ext uri="{FF2B5EF4-FFF2-40B4-BE49-F238E27FC236}">
                  <a16:creationId xmlns:a16="http://schemas.microsoft.com/office/drawing/2014/main" id="{38BF0FC9-1900-FA41-9355-E18E874E62B2}"/>
                </a:ext>
              </a:extLst>
            </p:cNvPr>
            <p:cNvSpPr/>
            <p:nvPr/>
          </p:nvSpPr>
          <p:spPr>
            <a:xfrm rot="5400000">
              <a:off x="-171488" y="291415"/>
              <a:ext cx="1143253" cy="800277"/>
            </a:xfrm>
            <a:prstGeom prst="chevron">
              <a:avLst/>
            </a:prstGeom>
            <a:solidFill>
              <a:srgbClr val="DF0205"/>
            </a:solidFill>
          </p:spPr>
          <p:style>
            <a:lnRef idx="2">
              <a:schemeClr val="dk2">
                <a:hueOff val="0"/>
                <a:satOff val="0"/>
                <a:lumOff val="0"/>
                <a:alphaOff val="0"/>
              </a:schemeClr>
            </a:lnRef>
            <a:fillRef idx="1">
              <a:scrgbClr r="0" g="0" b="0"/>
            </a:fillRef>
            <a:effectRef idx="0">
              <a:schemeClr val="dk2">
                <a:hueOff val="0"/>
                <a:satOff val="0"/>
                <a:lumOff val="0"/>
                <a:alphaOff val="0"/>
              </a:schemeClr>
            </a:effectRef>
            <a:fontRef idx="minor">
              <a:schemeClr val="lt1"/>
            </a:fontRef>
          </p:style>
        </p:sp>
        <p:sp>
          <p:nvSpPr>
            <p:cNvPr id="7" name="Chevron 4">
              <a:extLst>
                <a:ext uri="{FF2B5EF4-FFF2-40B4-BE49-F238E27FC236}">
                  <a16:creationId xmlns:a16="http://schemas.microsoft.com/office/drawing/2014/main" id="{D15CD1A0-3499-2440-94BD-26440C73C272}"/>
                </a:ext>
              </a:extLst>
            </p:cNvPr>
            <p:cNvSpPr txBox="1"/>
            <p:nvPr/>
          </p:nvSpPr>
          <p:spPr>
            <a:xfrm>
              <a:off x="1" y="520066"/>
              <a:ext cx="800277" cy="3429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endParaRPr lang="en-GB" sz="1100" b="1" kern="1200" noProof="0" dirty="0">
                <a:latin typeface="Lato" panose="020B0604020202020204" charset="0"/>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Google Shape;336;geebb530ace_0_12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Who? Authority </a:t>
            </a:r>
            <a:endParaRPr/>
          </a:p>
          <a:p>
            <a:pPr marL="0" lvl="0" indent="0" algn="l" rtl="0">
              <a:spcBef>
                <a:spcPts val="0"/>
              </a:spcBef>
              <a:spcAft>
                <a:spcPts val="0"/>
              </a:spcAft>
              <a:buNone/>
            </a:pPr>
            <a:endParaRPr/>
          </a:p>
        </p:txBody>
      </p:sp>
      <p:sp>
        <p:nvSpPr>
          <p:cNvPr id="337" name="Google Shape;337;geebb530ace_0_126"/>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dirty="0">
                <a:latin typeface="Arial"/>
                <a:ea typeface="Arial"/>
                <a:cs typeface="Arial"/>
                <a:sym typeface="Arial"/>
              </a:rPr>
              <a:t>Who </a:t>
            </a:r>
            <a:r>
              <a:rPr lang="de" sz="1400" dirty="0" err="1">
                <a:latin typeface="Arial"/>
                <a:ea typeface="Arial"/>
                <a:cs typeface="Arial"/>
                <a:sym typeface="Arial"/>
              </a:rPr>
              <a:t>is</a:t>
            </a:r>
            <a:r>
              <a:rPr lang="de" sz="1400" dirty="0">
                <a:latin typeface="Arial"/>
                <a:ea typeface="Arial"/>
                <a:cs typeface="Arial"/>
                <a:sym typeface="Arial"/>
              </a:rPr>
              <a:t> </a:t>
            </a:r>
            <a:r>
              <a:rPr lang="de" sz="1400" dirty="0" err="1">
                <a:latin typeface="Arial"/>
                <a:ea typeface="Arial"/>
                <a:cs typeface="Arial"/>
                <a:sym typeface="Arial"/>
              </a:rPr>
              <a:t>spreading</a:t>
            </a:r>
            <a:r>
              <a:rPr lang="de" sz="1400" dirty="0">
                <a:latin typeface="Arial"/>
                <a:ea typeface="Arial"/>
                <a:cs typeface="Arial"/>
                <a:sym typeface="Arial"/>
              </a:rPr>
              <a:t> </a:t>
            </a:r>
            <a:r>
              <a:rPr lang="de" sz="1400" dirty="0" err="1">
                <a:latin typeface="Arial"/>
                <a:ea typeface="Arial"/>
                <a:cs typeface="Arial"/>
                <a:sym typeface="Arial"/>
              </a:rPr>
              <a:t>it</a:t>
            </a:r>
            <a:r>
              <a:rPr lang="de" sz="1400" dirty="0">
                <a:latin typeface="Arial"/>
                <a:ea typeface="Arial"/>
                <a:cs typeface="Arial"/>
                <a:sym typeface="Arial"/>
              </a:rPr>
              <a:t>? Do </a:t>
            </a:r>
            <a:r>
              <a:rPr lang="de" sz="1400" dirty="0" err="1">
                <a:latin typeface="Arial"/>
                <a:ea typeface="Arial"/>
                <a:cs typeface="Arial"/>
                <a:sym typeface="Arial"/>
              </a:rPr>
              <a:t>they</a:t>
            </a:r>
            <a:r>
              <a:rPr lang="de" sz="1400" dirty="0">
                <a:latin typeface="Arial"/>
                <a:ea typeface="Arial"/>
                <a:cs typeface="Arial"/>
                <a:sym typeface="Arial"/>
              </a:rPr>
              <a:t> </a:t>
            </a:r>
            <a:r>
              <a:rPr lang="de" sz="1400" dirty="0" err="1">
                <a:latin typeface="Arial"/>
                <a:ea typeface="Arial"/>
                <a:cs typeface="Arial"/>
                <a:sym typeface="Arial"/>
              </a:rPr>
              <a:t>have</a:t>
            </a:r>
            <a:r>
              <a:rPr lang="de" sz="1400" dirty="0">
                <a:latin typeface="Arial"/>
                <a:ea typeface="Arial"/>
                <a:cs typeface="Arial"/>
                <a:sym typeface="Arial"/>
              </a:rPr>
              <a:t> a </a:t>
            </a:r>
            <a:r>
              <a:rPr lang="de" sz="1400" dirty="0" err="1">
                <a:latin typeface="Arial"/>
                <a:ea typeface="Arial"/>
                <a:cs typeface="Arial"/>
                <a:sym typeface="Arial"/>
              </a:rPr>
              <a:t>good</a:t>
            </a:r>
            <a:r>
              <a:rPr lang="de" sz="1400" dirty="0">
                <a:latin typeface="Arial"/>
                <a:ea typeface="Arial"/>
                <a:cs typeface="Arial"/>
                <a:sym typeface="Arial"/>
              </a:rPr>
              <a:t> </a:t>
            </a:r>
            <a:r>
              <a:rPr lang="de" sz="1400" dirty="0" err="1">
                <a:latin typeface="Arial"/>
                <a:ea typeface="Arial"/>
                <a:cs typeface="Arial"/>
                <a:sym typeface="Arial"/>
              </a:rPr>
              <a:t>track</a:t>
            </a:r>
            <a:r>
              <a:rPr lang="de" sz="1400" dirty="0">
                <a:latin typeface="Arial"/>
                <a:ea typeface="Arial"/>
                <a:cs typeface="Arial"/>
                <a:sym typeface="Arial"/>
              </a:rPr>
              <a:t> </a:t>
            </a:r>
            <a:r>
              <a:rPr lang="de" sz="1400" dirty="0" err="1">
                <a:latin typeface="Arial"/>
                <a:ea typeface="Arial"/>
                <a:cs typeface="Arial"/>
                <a:sym typeface="Arial"/>
              </a:rPr>
              <a:t>record</a:t>
            </a:r>
            <a:r>
              <a:rPr lang="de" sz="1400" dirty="0">
                <a:latin typeface="Arial"/>
                <a:ea typeface="Arial"/>
                <a:cs typeface="Arial"/>
                <a:sym typeface="Arial"/>
              </a:rPr>
              <a:t> </a:t>
            </a:r>
            <a:r>
              <a:rPr lang="de" sz="1400" dirty="0" err="1">
                <a:latin typeface="Arial"/>
                <a:ea typeface="Arial"/>
                <a:cs typeface="Arial"/>
                <a:sym typeface="Arial"/>
              </a:rPr>
              <a:t>for</a:t>
            </a:r>
            <a:r>
              <a:rPr lang="de" sz="1400" dirty="0">
                <a:latin typeface="Arial"/>
                <a:ea typeface="Arial"/>
                <a:cs typeface="Arial"/>
                <a:sym typeface="Arial"/>
              </a:rPr>
              <a:t> </a:t>
            </a:r>
            <a:r>
              <a:rPr lang="de" sz="1400" dirty="0" err="1">
                <a:latin typeface="Arial"/>
                <a:ea typeface="Arial"/>
                <a:cs typeface="Arial"/>
                <a:sym typeface="Arial"/>
              </a:rPr>
              <a:t>accuracy</a:t>
            </a:r>
            <a:r>
              <a:rPr lang="de" sz="1400" dirty="0">
                <a:latin typeface="Arial"/>
                <a:ea typeface="Arial"/>
                <a:cs typeface="Arial"/>
                <a:sym typeface="Arial"/>
              </a:rPr>
              <a:t>?</a:t>
            </a:r>
            <a:endParaRPr sz="1400"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de" sz="1200" dirty="0" err="1">
                <a:solidFill>
                  <a:srgbClr val="363F83"/>
                </a:solidFill>
                <a:latin typeface="Arial"/>
                <a:ea typeface="Arial"/>
                <a:cs typeface="Arial"/>
                <a:sym typeface="Arial"/>
              </a:rPr>
              <a:t>Once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you’ve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established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source</a:t>
            </a:r>
            <a:r>
              <a:rPr lang="de" sz="1200" dirty="0">
                <a:solidFill>
                  <a:srgbClr val="363F83"/>
                </a:solidFill>
                <a:latin typeface="Arial"/>
                <a:ea typeface="Arial"/>
                <a:cs typeface="Arial"/>
                <a:sym typeface="Arial"/>
              </a:rPr>
              <a:t>, find out </a:t>
            </a:r>
            <a:r>
              <a:rPr lang="de" sz="1200" dirty="0" err="1">
                <a:solidFill>
                  <a:srgbClr val="363F83"/>
                </a:solidFill>
                <a:latin typeface="Arial"/>
                <a:ea typeface="Arial"/>
                <a:cs typeface="Arial"/>
                <a:sym typeface="Arial"/>
              </a:rPr>
              <a:t>who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they</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are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and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why</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they</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might</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be</a:t>
            </a:r>
            <a:r>
              <a:rPr lang="de" sz="1200" dirty="0">
                <a:solidFill>
                  <a:srgbClr val="363F83"/>
                </a:solidFill>
                <a:latin typeface="Arial"/>
                <a:ea typeface="Arial"/>
                <a:cs typeface="Arial"/>
                <a:sym typeface="Arial"/>
              </a:rPr>
              <a:t> a valid </a:t>
            </a:r>
            <a:r>
              <a:rPr lang="de" sz="1200" dirty="0" err="1">
                <a:solidFill>
                  <a:srgbClr val="363F83"/>
                </a:solidFill>
                <a:latin typeface="Arial"/>
                <a:ea typeface="Arial"/>
                <a:cs typeface="Arial"/>
                <a:sym typeface="Arial"/>
              </a:rPr>
              <a:t>source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for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what</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they’re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spreading</a:t>
            </a:r>
            <a:r>
              <a:rPr lang="de" sz="1200" dirty="0">
                <a:solidFill>
                  <a:srgbClr val="363F83"/>
                </a:solidFill>
                <a:latin typeface="Arial"/>
                <a:ea typeface="Arial"/>
                <a:cs typeface="Arial"/>
                <a:sym typeface="Arial"/>
              </a:rPr>
              <a:t>:</a:t>
            </a:r>
            <a:endParaRPr sz="1200" dirty="0">
              <a:solidFill>
                <a:srgbClr val="363F83"/>
              </a:solidFill>
              <a:latin typeface="Arial"/>
              <a:ea typeface="Arial"/>
              <a:cs typeface="Arial"/>
              <a:sym typeface="Arial"/>
            </a:endParaRPr>
          </a:p>
          <a:p>
            <a:pPr marL="457200" lvl="0" indent="-304800" algn="l" rtl="0">
              <a:lnSpc>
                <a:spcPct val="115000"/>
              </a:lnSpc>
              <a:spcBef>
                <a:spcPts val="1200"/>
              </a:spcBef>
              <a:spcAft>
                <a:spcPts val="0"/>
              </a:spcAft>
              <a:buClr>
                <a:srgbClr val="363F83"/>
              </a:buClr>
              <a:buSzPts val="1200"/>
              <a:buFont typeface="Arial"/>
              <a:buChar char="-"/>
            </a:pPr>
            <a:r>
              <a:rPr lang="de" sz="1200" dirty="0" err="1">
                <a:solidFill>
                  <a:srgbClr val="363F83"/>
                </a:solidFill>
                <a:latin typeface="Arial"/>
                <a:ea typeface="Arial"/>
                <a:cs typeface="Arial"/>
                <a:sym typeface="Arial"/>
              </a:rPr>
              <a:t>If</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it</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claims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be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from</a:t>
            </a:r>
            <a:r>
              <a:rPr lang="de" sz="1200" dirty="0">
                <a:solidFill>
                  <a:srgbClr val="363F83"/>
                </a:solidFill>
                <a:latin typeface="Arial"/>
                <a:ea typeface="Arial"/>
                <a:cs typeface="Arial"/>
                <a:sym typeface="Arial"/>
              </a:rPr>
              <a:t> a </a:t>
            </a:r>
            <a:r>
              <a:rPr lang="de" sz="1200" dirty="0" err="1">
                <a:solidFill>
                  <a:srgbClr val="363F83"/>
                </a:solidFill>
                <a:latin typeface="Arial"/>
                <a:ea typeface="Arial"/>
                <a:cs typeface="Arial"/>
                <a:sym typeface="Arial"/>
              </a:rPr>
              <a:t>newspaper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or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other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news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source</a:t>
            </a:r>
            <a:r>
              <a:rPr lang="de" sz="1200" dirty="0">
                <a:solidFill>
                  <a:srgbClr val="363F83"/>
                </a:solidFill>
                <a:latin typeface="Arial"/>
                <a:ea typeface="Arial"/>
                <a:cs typeface="Arial"/>
                <a:sym typeface="Arial"/>
              </a:rPr>
              <a:t>, do a </a:t>
            </a:r>
            <a:r>
              <a:rPr lang="de" sz="1200" dirty="0" err="1">
                <a:solidFill>
                  <a:srgbClr val="363F83"/>
                </a:solidFill>
                <a:latin typeface="Arial"/>
                <a:ea typeface="Arial"/>
                <a:cs typeface="Arial"/>
                <a:sym typeface="Arial"/>
              </a:rPr>
              <a:t>search</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make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sure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it</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really</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exists</a:t>
            </a:r>
            <a:r>
              <a:rPr lang="de" sz="1200" dirty="0">
                <a:solidFill>
                  <a:srgbClr val="363F83"/>
                </a:solidFill>
                <a:latin typeface="Arial"/>
                <a:ea typeface="Arial"/>
                <a:cs typeface="Arial"/>
                <a:sym typeface="Arial"/>
              </a:rPr>
              <a:t>. Check </a:t>
            </a:r>
            <a:r>
              <a:rPr lang="de" sz="1200" dirty="0" err="1">
                <a:solidFill>
                  <a:srgbClr val="363F83"/>
                </a:solidFill>
                <a:latin typeface="Arial"/>
                <a:ea typeface="Arial"/>
                <a:cs typeface="Arial"/>
                <a:sym typeface="Arial"/>
              </a:rPr>
              <a:t>the</a:t>
            </a:r>
            <a:r>
              <a:rPr lang="de" sz="1200" dirty="0">
                <a:solidFill>
                  <a:srgbClr val="363F83"/>
                </a:solidFill>
                <a:latin typeface="Arial"/>
                <a:ea typeface="Arial"/>
                <a:cs typeface="Arial"/>
                <a:sym typeface="Arial"/>
              </a:rPr>
              <a:t> Web </a:t>
            </a:r>
            <a:r>
              <a:rPr lang="de" sz="1200" dirty="0" err="1">
                <a:solidFill>
                  <a:srgbClr val="363F83"/>
                </a:solidFill>
                <a:latin typeface="Arial"/>
                <a:ea typeface="Arial"/>
                <a:cs typeface="Arial"/>
                <a:sym typeface="Arial"/>
              </a:rPr>
              <a:t>address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make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sure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it’s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right</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one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for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the</a:t>
            </a:r>
            <a:r>
              <a:rPr lang="de" sz="1200" dirty="0">
                <a:solidFill>
                  <a:srgbClr val="363F83"/>
                </a:solidFill>
                <a:latin typeface="Arial"/>
                <a:ea typeface="Arial"/>
                <a:cs typeface="Arial"/>
                <a:sym typeface="Arial"/>
              </a:rPr>
              <a:t> real </a:t>
            </a:r>
            <a:r>
              <a:rPr lang="de" sz="1200" dirty="0" err="1">
                <a:solidFill>
                  <a:srgbClr val="363F83"/>
                </a:solidFill>
                <a:latin typeface="Arial"/>
                <a:ea typeface="Arial"/>
                <a:cs typeface="Arial"/>
                <a:sym typeface="Arial"/>
              </a:rPr>
              <a:t>website</a:t>
            </a:r>
            <a:r>
              <a:rPr lang="de" sz="1200" dirty="0">
                <a:solidFill>
                  <a:srgbClr val="363F83"/>
                </a:solidFill>
                <a:latin typeface="Arial"/>
                <a:ea typeface="Arial"/>
                <a:cs typeface="Arial"/>
                <a:sym typeface="Arial"/>
              </a:rPr>
              <a:t>.</a:t>
            </a:r>
            <a:endParaRPr sz="1200" dirty="0">
              <a:solidFill>
                <a:srgbClr val="363F83"/>
              </a:solidFill>
              <a:latin typeface="Arial"/>
              <a:ea typeface="Arial"/>
              <a:cs typeface="Arial"/>
              <a:sym typeface="Arial"/>
            </a:endParaRPr>
          </a:p>
          <a:p>
            <a:pPr marL="457200" lvl="0" indent="-304800" algn="l" rtl="0">
              <a:lnSpc>
                <a:spcPct val="115000"/>
              </a:lnSpc>
              <a:spcBef>
                <a:spcPts val="0"/>
              </a:spcBef>
              <a:spcAft>
                <a:spcPts val="0"/>
              </a:spcAft>
              <a:buClr>
                <a:srgbClr val="363F83"/>
              </a:buClr>
              <a:buSzPts val="1200"/>
              <a:buFont typeface="Arial"/>
              <a:buChar char="-"/>
            </a:pPr>
            <a:r>
              <a:rPr lang="de" sz="1200" dirty="0" err="1">
                <a:solidFill>
                  <a:srgbClr val="363F83"/>
                </a:solidFill>
                <a:latin typeface="Arial"/>
                <a:ea typeface="Arial"/>
                <a:cs typeface="Arial"/>
                <a:sym typeface="Arial"/>
              </a:rPr>
              <a:t>If</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it’s</a:t>
            </a:r>
            <a:r>
              <a:rPr lang="de" sz="1200" dirty="0">
                <a:solidFill>
                  <a:srgbClr val="363F83"/>
                </a:solidFill>
                <a:latin typeface="Arial"/>
                <a:ea typeface="Arial"/>
                <a:cs typeface="Arial"/>
                <a:sym typeface="Arial"/>
              </a:rPr>
              <a:t> a </a:t>
            </a:r>
            <a:r>
              <a:rPr lang="de" sz="1200" dirty="0" err="1">
                <a:solidFill>
                  <a:srgbClr val="363F83"/>
                </a:solidFill>
                <a:latin typeface="Arial"/>
                <a:ea typeface="Arial"/>
                <a:cs typeface="Arial"/>
                <a:sym typeface="Arial"/>
              </a:rPr>
              <a:t>science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or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health</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story</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author</a:t>
            </a:r>
            <a:r>
              <a:rPr lang="de" sz="1200" dirty="0">
                <a:solidFill>
                  <a:srgbClr val="363F83"/>
                </a:solidFill>
                <a:latin typeface="Arial"/>
                <a:ea typeface="Arial"/>
                <a:cs typeface="Arial"/>
                <a:sym typeface="Arial"/>
              </a:rPr>
              <a:t> a real expert? Do a </a:t>
            </a:r>
            <a:r>
              <a:rPr lang="de" sz="1200" dirty="0" err="1">
                <a:solidFill>
                  <a:srgbClr val="363F83"/>
                </a:solidFill>
                <a:latin typeface="Arial"/>
                <a:ea typeface="Arial"/>
                <a:cs typeface="Arial"/>
                <a:sym typeface="Arial"/>
              </a:rPr>
              <a:t>search</a:t>
            </a:r>
            <a:r>
              <a:rPr lang="de" sz="1200" dirty="0">
                <a:solidFill>
                  <a:srgbClr val="363F83"/>
                </a:solidFill>
                <a:latin typeface="Arial"/>
                <a:ea typeface="Arial"/>
                <a:cs typeface="Arial"/>
                <a:sym typeface="Arial"/>
              </a:rPr>
              <a:t> on </a:t>
            </a:r>
            <a:r>
              <a:rPr lang="de" sz="1200" dirty="0" err="1">
                <a:solidFill>
                  <a:srgbClr val="363F83"/>
                </a:solidFill>
                <a:latin typeface="Arial"/>
                <a:ea typeface="Arial"/>
                <a:cs typeface="Arial"/>
                <a:sym typeface="Arial"/>
              </a:rPr>
              <a:t>their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name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and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see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what</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comes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up</a:t>
            </a:r>
            <a:r>
              <a:rPr lang="de" sz="1200" dirty="0">
                <a:solidFill>
                  <a:srgbClr val="363F83"/>
                </a:solidFill>
                <a:latin typeface="Arial"/>
                <a:ea typeface="Arial"/>
                <a:cs typeface="Arial"/>
                <a:sym typeface="Arial"/>
              </a:rPr>
              <a:t>.</a:t>
            </a:r>
            <a:endParaRPr sz="1200" dirty="0">
              <a:solidFill>
                <a:srgbClr val="363F83"/>
              </a:solidFill>
              <a:latin typeface="Arial"/>
              <a:ea typeface="Arial"/>
              <a:cs typeface="Arial"/>
              <a:sym typeface="Arial"/>
            </a:endParaRPr>
          </a:p>
          <a:p>
            <a:pPr marL="457200" lvl="0" indent="-304800" algn="l" rtl="0">
              <a:lnSpc>
                <a:spcPct val="115000"/>
              </a:lnSpc>
              <a:spcBef>
                <a:spcPts val="0"/>
              </a:spcBef>
              <a:spcAft>
                <a:spcPts val="0"/>
              </a:spcAft>
              <a:buClr>
                <a:srgbClr val="363F83"/>
              </a:buClr>
              <a:buSzPts val="1200"/>
              <a:buFont typeface="Arial"/>
              <a:buChar char="-"/>
            </a:pPr>
            <a:r>
              <a:rPr lang="de" sz="1200" dirty="0" err="1">
                <a:solidFill>
                  <a:srgbClr val="363F83"/>
                </a:solidFill>
                <a:latin typeface="Arial"/>
                <a:ea typeface="Arial"/>
                <a:cs typeface="Arial"/>
                <a:sym typeface="Arial"/>
              </a:rPr>
              <a:t>If</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it’s</a:t>
            </a:r>
            <a:r>
              <a:rPr lang="de" sz="1200" dirty="0">
                <a:solidFill>
                  <a:srgbClr val="363F83"/>
                </a:solidFill>
                <a:latin typeface="Arial"/>
                <a:ea typeface="Arial"/>
                <a:cs typeface="Arial"/>
                <a:sym typeface="Arial"/>
              </a:rPr>
              <a:t> a </a:t>
            </a:r>
            <a:r>
              <a:rPr lang="de" sz="1200" dirty="0" err="1">
                <a:solidFill>
                  <a:srgbClr val="363F83"/>
                </a:solidFill>
                <a:latin typeface="Arial"/>
                <a:ea typeface="Arial"/>
                <a:cs typeface="Arial"/>
                <a:sym typeface="Arial"/>
              </a:rPr>
              <a:t>photo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of</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something</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that’s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happening</a:t>
            </a:r>
            <a:r>
              <a:rPr lang="de" sz="1200" dirty="0">
                <a:solidFill>
                  <a:srgbClr val="363F83"/>
                </a:solidFill>
                <a:latin typeface="Arial"/>
                <a:ea typeface="Arial"/>
                <a:cs typeface="Arial"/>
                <a:sym typeface="Arial"/>
              </a:rPr>
              <a:t> in a </a:t>
            </a:r>
            <a:r>
              <a:rPr lang="de" sz="1200" dirty="0" err="1">
                <a:solidFill>
                  <a:srgbClr val="363F83"/>
                </a:solidFill>
                <a:latin typeface="Arial"/>
                <a:ea typeface="Arial"/>
                <a:cs typeface="Arial"/>
                <a:sym typeface="Arial"/>
              </a:rPr>
              <a:t>particular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place</a:t>
            </a:r>
            <a:r>
              <a:rPr lang="de" sz="1200" dirty="0">
                <a:solidFill>
                  <a:srgbClr val="363F83"/>
                </a:solidFill>
                <a:latin typeface="Arial"/>
                <a:ea typeface="Arial"/>
                <a:cs typeface="Arial"/>
                <a:sym typeface="Arial"/>
              </a:rPr>
              <a:t>, do </a:t>
            </a:r>
            <a:r>
              <a:rPr lang="de" sz="1200" dirty="0" err="1">
                <a:solidFill>
                  <a:srgbClr val="363F83"/>
                </a:solidFill>
                <a:latin typeface="Arial"/>
                <a:ea typeface="Arial"/>
                <a:cs typeface="Arial"/>
                <a:sym typeface="Arial"/>
              </a:rPr>
              <a:t>they</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really</a:t>
            </a:r>
            <a:r>
              <a:rPr lang="de" sz="1200" dirty="0">
                <a:solidFill>
                  <a:srgbClr val="363F83"/>
                </a:solidFill>
                <a:latin typeface="Arial"/>
                <a:ea typeface="Arial"/>
                <a:cs typeface="Arial"/>
                <a:sym typeface="Arial"/>
              </a:rPr>
              <a:t> live </a:t>
            </a:r>
            <a:r>
              <a:rPr lang="de" sz="1200" dirty="0" err="1">
                <a:solidFill>
                  <a:srgbClr val="363F83"/>
                </a:solidFill>
                <a:latin typeface="Arial"/>
                <a:ea typeface="Arial"/>
                <a:cs typeface="Arial"/>
                <a:sym typeface="Arial"/>
              </a:rPr>
              <a:t>there</a:t>
            </a:r>
            <a:r>
              <a:rPr lang="de" sz="1200" dirty="0">
                <a:solidFill>
                  <a:srgbClr val="363F83"/>
                </a:solidFill>
                <a:latin typeface="Arial"/>
                <a:ea typeface="Arial"/>
                <a:cs typeface="Arial"/>
                <a:sym typeface="Arial"/>
              </a:rPr>
              <a:t>?</a:t>
            </a:r>
            <a:endParaRPr sz="1200" dirty="0">
              <a:solidFill>
                <a:srgbClr val="363F83"/>
              </a:solidFill>
              <a:latin typeface="Arial"/>
              <a:ea typeface="Arial"/>
              <a:cs typeface="Arial"/>
              <a:sym typeface="Arial"/>
            </a:endParaRPr>
          </a:p>
          <a:p>
            <a:pPr marL="457200" lvl="0" indent="-304800" algn="l" rtl="0">
              <a:lnSpc>
                <a:spcPct val="115000"/>
              </a:lnSpc>
              <a:spcBef>
                <a:spcPts val="0"/>
              </a:spcBef>
              <a:spcAft>
                <a:spcPts val="0"/>
              </a:spcAft>
              <a:buClr>
                <a:srgbClr val="363F83"/>
              </a:buClr>
              <a:buSzPts val="1200"/>
              <a:buFont typeface="Arial"/>
              <a:buChar char="-"/>
            </a:pPr>
            <a:r>
              <a:rPr lang="de" sz="1200" dirty="0" err="1">
                <a:solidFill>
                  <a:srgbClr val="363F83"/>
                </a:solidFill>
                <a:latin typeface="Arial"/>
                <a:ea typeface="Arial"/>
                <a:cs typeface="Arial"/>
                <a:sym typeface="Arial"/>
              </a:rPr>
              <a:t>Have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they</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posted</a:t>
            </a:r>
            <a:r>
              <a:rPr lang="de" sz="1200" dirty="0">
                <a:solidFill>
                  <a:srgbClr val="363F83"/>
                </a:solidFill>
                <a:latin typeface="Arial"/>
                <a:ea typeface="Arial"/>
                <a:cs typeface="Arial"/>
                <a:sym typeface="Arial"/>
              </a:rPr>
              <a:t> on </a:t>
            </a:r>
            <a:r>
              <a:rPr lang="de" sz="1200" dirty="0" err="1">
                <a:solidFill>
                  <a:srgbClr val="363F83"/>
                </a:solidFill>
                <a:latin typeface="Arial"/>
                <a:ea typeface="Arial"/>
                <a:cs typeface="Arial"/>
                <a:sym typeface="Arial"/>
              </a:rPr>
              <a:t>this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subject</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before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If</a:t>
            </a:r>
            <a:r>
              <a:rPr lang="de" sz="1200" dirty="0">
                <a:solidFill>
                  <a:srgbClr val="363F83"/>
                </a:solidFill>
                <a:latin typeface="Arial"/>
                <a:ea typeface="Arial"/>
                <a:cs typeface="Arial"/>
                <a:sym typeface="Arial"/>
              </a:rPr>
              <a:t> not, </a:t>
            </a:r>
            <a:r>
              <a:rPr lang="de" sz="1200" dirty="0" err="1">
                <a:solidFill>
                  <a:srgbClr val="363F83"/>
                </a:solidFill>
                <a:latin typeface="Arial"/>
                <a:ea typeface="Arial"/>
                <a:cs typeface="Arial"/>
                <a:sym typeface="Arial"/>
              </a:rPr>
              <a:t>be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cautious</a:t>
            </a:r>
            <a:r>
              <a:rPr lang="de" sz="1200" dirty="0">
                <a:solidFill>
                  <a:srgbClr val="363F83"/>
                </a:solidFill>
                <a:latin typeface="Arial"/>
                <a:ea typeface="Arial"/>
                <a:cs typeface="Arial"/>
                <a:sym typeface="Arial"/>
              </a:rPr>
              <a:t>.</a:t>
            </a:r>
            <a:endParaRPr sz="1200" dirty="0">
              <a:solidFill>
                <a:srgbClr val="363F83"/>
              </a:solidFill>
              <a:latin typeface="Arial"/>
              <a:ea typeface="Arial"/>
              <a:cs typeface="Arial"/>
              <a:sym typeface="Arial"/>
            </a:endParaRPr>
          </a:p>
          <a:p>
            <a:pPr marL="457200" lvl="0" indent="-304800" algn="l" rtl="0">
              <a:lnSpc>
                <a:spcPct val="115000"/>
              </a:lnSpc>
              <a:spcBef>
                <a:spcPts val="0"/>
              </a:spcBef>
              <a:spcAft>
                <a:spcPts val="0"/>
              </a:spcAft>
              <a:buClr>
                <a:srgbClr val="363F83"/>
              </a:buClr>
              <a:buSzPts val="1200"/>
              <a:buFont typeface="Arial"/>
              <a:buChar char="-"/>
            </a:pPr>
            <a:r>
              <a:rPr lang="de" sz="1200" dirty="0">
                <a:solidFill>
                  <a:srgbClr val="363F83"/>
                </a:solidFill>
                <a:latin typeface="Arial"/>
                <a:ea typeface="Arial"/>
                <a:cs typeface="Arial"/>
                <a:sym typeface="Arial"/>
              </a:rPr>
              <a:t>Do </a:t>
            </a:r>
            <a:r>
              <a:rPr lang="de" sz="1200" dirty="0" err="1">
                <a:solidFill>
                  <a:srgbClr val="363F83"/>
                </a:solidFill>
                <a:latin typeface="Arial"/>
                <a:ea typeface="Arial"/>
                <a:cs typeface="Arial"/>
                <a:sym typeface="Arial"/>
              </a:rPr>
              <a:t>they</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post</a:t>
            </a:r>
            <a:r>
              <a:rPr lang="de" sz="1200" dirty="0">
                <a:solidFill>
                  <a:srgbClr val="363F83"/>
                </a:solidFill>
                <a:latin typeface="Arial"/>
                <a:ea typeface="Arial"/>
                <a:cs typeface="Arial"/>
                <a:sym typeface="Arial"/>
              </a:rPr>
              <a:t> a </a:t>
            </a:r>
            <a:r>
              <a:rPr lang="de" sz="1200" dirty="0" err="1">
                <a:solidFill>
                  <a:srgbClr val="363F83"/>
                </a:solidFill>
                <a:latin typeface="Arial"/>
                <a:ea typeface="Arial"/>
                <a:cs typeface="Arial"/>
                <a:sym typeface="Arial"/>
              </a:rPr>
              <a:t>lot</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of</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spreadable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stuff</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If</a:t>
            </a:r>
            <a:r>
              <a:rPr lang="de" sz="1200" dirty="0">
                <a:solidFill>
                  <a:srgbClr val="363F83"/>
                </a:solidFill>
                <a:latin typeface="Arial"/>
                <a:ea typeface="Arial"/>
                <a:cs typeface="Arial"/>
                <a:sym typeface="Arial"/>
              </a:rPr>
              <a:t> so, </a:t>
            </a:r>
            <a:r>
              <a:rPr lang="de" sz="1200" dirty="0" err="1">
                <a:solidFill>
                  <a:srgbClr val="363F83"/>
                </a:solidFill>
                <a:latin typeface="Arial"/>
                <a:ea typeface="Arial"/>
                <a:cs typeface="Arial"/>
                <a:sym typeface="Arial"/>
              </a:rPr>
              <a:t>be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cautious</a:t>
            </a:r>
            <a:r>
              <a:rPr lang="de" sz="1200" dirty="0">
                <a:solidFill>
                  <a:srgbClr val="363F83"/>
                </a:solidFill>
                <a:latin typeface="Arial"/>
                <a:ea typeface="Arial"/>
                <a:cs typeface="Arial"/>
                <a:sym typeface="Arial"/>
              </a:rPr>
              <a:t>. 							</a:t>
            </a:r>
          </a:p>
          <a:p>
            <a:pPr marL="152400" lvl="0" indent="0" algn="l" rtl="0">
              <a:lnSpc>
                <a:spcPct val="115000"/>
              </a:lnSpc>
              <a:spcBef>
                <a:spcPts val="0"/>
              </a:spcBef>
              <a:spcAft>
                <a:spcPts val="0"/>
              </a:spcAft>
              <a:buClr>
                <a:srgbClr val="363F83"/>
              </a:buClr>
              <a:buSzPts val="1200"/>
              <a:buNone/>
            </a:pPr>
            <a:r>
              <a:rPr lang="de" sz="1200" dirty="0" err="1">
                <a:solidFill>
                  <a:srgbClr val="363F83"/>
                </a:solidFill>
                <a:latin typeface="Arial"/>
                <a:ea typeface="Arial"/>
                <a:cs typeface="Arial"/>
                <a:sym typeface="Arial"/>
              </a:rPr>
              <a:t>You</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can</a:t>
            </a:r>
            <a:r>
              <a:rPr lang="de" sz="1200" dirty="0">
                <a:solidFill>
                  <a:srgbClr val="363F83"/>
                </a:solidFill>
                <a:latin typeface="Arial"/>
                <a:ea typeface="Arial"/>
                <a:cs typeface="Arial"/>
                <a:sym typeface="Arial"/>
              </a:rPr>
              <a:t> also </a:t>
            </a:r>
            <a:r>
              <a:rPr lang="de" sz="1200" dirty="0" err="1">
                <a:solidFill>
                  <a:srgbClr val="363F83"/>
                </a:solidFill>
                <a:latin typeface="Arial"/>
                <a:ea typeface="Arial"/>
                <a:cs typeface="Arial"/>
                <a:sym typeface="Arial"/>
              </a:rPr>
              <a:t>look</a:t>
            </a:r>
            <a:r>
              <a:rPr lang="de" sz="1200" dirty="0">
                <a:solidFill>
                  <a:srgbClr val="363F83"/>
                </a:solidFill>
                <a:latin typeface="Arial"/>
                <a:ea typeface="Arial"/>
                <a:cs typeface="Arial"/>
                <a:sym typeface="Arial"/>
              </a:rPr>
              <a:t> at </a:t>
            </a:r>
            <a:r>
              <a:rPr lang="de" sz="1200" dirty="0" err="1">
                <a:solidFill>
                  <a:srgbClr val="363F83"/>
                </a:solidFill>
                <a:latin typeface="Arial"/>
                <a:ea typeface="Arial"/>
                <a:cs typeface="Arial"/>
                <a:sym typeface="Arial"/>
              </a:rPr>
              <a:t>the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source’s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network</a:t>
            </a:r>
            <a:r>
              <a:rPr lang="de" sz="1200" dirty="0">
                <a:solidFill>
                  <a:srgbClr val="363F83"/>
                </a:solidFill>
                <a:latin typeface="Arial"/>
                <a:ea typeface="Arial"/>
                <a:cs typeface="Arial"/>
                <a:sym typeface="Arial"/>
              </a:rPr>
              <a:t>. Are </a:t>
            </a:r>
            <a:r>
              <a:rPr lang="de" sz="1200" dirty="0" err="1">
                <a:solidFill>
                  <a:srgbClr val="363F83"/>
                </a:solidFill>
                <a:latin typeface="Arial"/>
                <a:ea typeface="Arial"/>
                <a:cs typeface="Arial"/>
                <a:sym typeface="Arial"/>
              </a:rPr>
              <a:t>they</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connected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mostly</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to</a:t>
            </a:r>
            <a:r>
              <a:rPr lang="de" sz="1200" dirty="0">
                <a:solidFill>
                  <a:srgbClr val="363F83"/>
                </a:solidFill>
                <a:latin typeface="Arial"/>
                <a:ea typeface="Arial"/>
                <a:cs typeface="Arial"/>
                <a:sym typeface="Arial"/>
              </a:rPr>
              <a:t>:</a:t>
            </a:r>
            <a:endParaRPr sz="1200" dirty="0">
              <a:solidFill>
                <a:srgbClr val="363F83"/>
              </a:solidFill>
              <a:latin typeface="Arial"/>
              <a:ea typeface="Arial"/>
              <a:cs typeface="Arial"/>
              <a:sym typeface="Arial"/>
            </a:endParaRPr>
          </a:p>
          <a:p>
            <a:pPr marL="457200" lvl="0" indent="-304800" algn="l" rtl="0">
              <a:lnSpc>
                <a:spcPct val="115000"/>
              </a:lnSpc>
              <a:spcBef>
                <a:spcPts val="1200"/>
              </a:spcBef>
              <a:spcAft>
                <a:spcPts val="0"/>
              </a:spcAft>
              <a:buClr>
                <a:srgbClr val="363F83"/>
              </a:buClr>
              <a:buSzPts val="1200"/>
              <a:buFont typeface="Arial"/>
              <a:buChar char="-"/>
            </a:pPr>
            <a:r>
              <a:rPr lang="de" sz="1200" dirty="0">
                <a:solidFill>
                  <a:srgbClr val="363F83"/>
                </a:solidFill>
                <a:latin typeface="Arial"/>
                <a:ea typeface="Arial"/>
                <a:cs typeface="Arial"/>
                <a:sym typeface="Arial"/>
              </a:rPr>
              <a:t>People </a:t>
            </a:r>
            <a:r>
              <a:rPr lang="de" sz="1200" dirty="0" err="1">
                <a:solidFill>
                  <a:srgbClr val="363F83"/>
                </a:solidFill>
                <a:latin typeface="Arial"/>
                <a:ea typeface="Arial"/>
                <a:cs typeface="Arial"/>
                <a:sym typeface="Arial"/>
              </a:rPr>
              <a:t>and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groups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who</a:t>
            </a:r>
            <a:r>
              <a:rPr lang="de" sz="1200" dirty="0">
                <a:solidFill>
                  <a:srgbClr val="363F83"/>
                </a:solidFill>
                <a:latin typeface="Arial"/>
                <a:ea typeface="Arial"/>
                <a:cs typeface="Arial"/>
                <a:sym typeface="Arial"/>
              </a:rPr>
              <a:t> all </a:t>
            </a:r>
            <a:r>
              <a:rPr lang="de" sz="1200" dirty="0" err="1">
                <a:solidFill>
                  <a:srgbClr val="363F83"/>
                </a:solidFill>
                <a:latin typeface="Arial"/>
                <a:ea typeface="Arial"/>
                <a:cs typeface="Arial"/>
                <a:sym typeface="Arial"/>
              </a:rPr>
              <a:t>have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similar</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opinions</a:t>
            </a:r>
            <a:r>
              <a:rPr lang="de" sz="1200" dirty="0">
                <a:solidFill>
                  <a:srgbClr val="363F83"/>
                </a:solidFill>
                <a:latin typeface="Arial"/>
                <a:ea typeface="Arial"/>
                <a:cs typeface="Arial"/>
                <a:sym typeface="Arial"/>
              </a:rPr>
              <a:t>?</a:t>
            </a:r>
            <a:endParaRPr sz="1200" dirty="0">
              <a:solidFill>
                <a:srgbClr val="363F83"/>
              </a:solidFill>
              <a:latin typeface="Arial"/>
              <a:ea typeface="Arial"/>
              <a:cs typeface="Arial"/>
              <a:sym typeface="Arial"/>
            </a:endParaRPr>
          </a:p>
          <a:p>
            <a:pPr marL="457200" lvl="0" indent="-304800" algn="l" rtl="0">
              <a:lnSpc>
                <a:spcPct val="115000"/>
              </a:lnSpc>
              <a:spcBef>
                <a:spcPts val="0"/>
              </a:spcBef>
              <a:spcAft>
                <a:spcPts val="0"/>
              </a:spcAft>
              <a:buClr>
                <a:srgbClr val="363F83"/>
              </a:buClr>
              <a:buSzPts val="1200"/>
              <a:buFont typeface="Arial"/>
              <a:buChar char="-"/>
            </a:pPr>
            <a:r>
              <a:rPr lang="de" sz="1200" dirty="0" err="1">
                <a:solidFill>
                  <a:srgbClr val="363F83"/>
                </a:solidFill>
                <a:latin typeface="Arial"/>
                <a:ea typeface="Arial"/>
                <a:cs typeface="Arial"/>
                <a:sym typeface="Arial"/>
              </a:rPr>
              <a:t>Advertisers</a:t>
            </a:r>
            <a:r>
              <a:rPr lang="de" sz="1200" dirty="0">
                <a:solidFill>
                  <a:srgbClr val="363F83"/>
                </a:solidFill>
                <a:latin typeface="Arial"/>
                <a:ea typeface="Arial"/>
                <a:cs typeface="Arial"/>
                <a:sym typeface="Arial"/>
              </a:rPr>
              <a:t>?</a:t>
            </a:r>
            <a:endParaRPr sz="1200" dirty="0">
              <a:solidFill>
                <a:srgbClr val="363F83"/>
              </a:solidFill>
              <a:latin typeface="Arial"/>
              <a:ea typeface="Arial"/>
              <a:cs typeface="Arial"/>
              <a:sym typeface="Arial"/>
            </a:endParaRPr>
          </a:p>
          <a:p>
            <a:pPr marL="457200" lvl="0" indent="-304800" algn="l" rtl="0">
              <a:lnSpc>
                <a:spcPct val="115000"/>
              </a:lnSpc>
              <a:spcBef>
                <a:spcPts val="0"/>
              </a:spcBef>
              <a:spcAft>
                <a:spcPts val="0"/>
              </a:spcAft>
              <a:buClr>
                <a:srgbClr val="363F83"/>
              </a:buClr>
              <a:buSzPts val="1200"/>
              <a:buFont typeface="Arial"/>
              <a:buChar char="-"/>
            </a:pPr>
            <a:r>
              <a:rPr lang="de" sz="1200" dirty="0">
                <a:solidFill>
                  <a:srgbClr val="363F83"/>
                </a:solidFill>
                <a:latin typeface="Arial"/>
                <a:ea typeface="Arial"/>
                <a:cs typeface="Arial"/>
                <a:sym typeface="Arial"/>
              </a:rPr>
              <a:t>People </a:t>
            </a:r>
            <a:r>
              <a:rPr lang="de" sz="1200" dirty="0" err="1">
                <a:solidFill>
                  <a:srgbClr val="363F83"/>
                </a:solidFill>
                <a:latin typeface="Arial"/>
                <a:ea typeface="Arial"/>
                <a:cs typeface="Arial"/>
                <a:sym typeface="Arial"/>
              </a:rPr>
              <a:t>and</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groups</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who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have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no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connection</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to</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thing</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they’re</a:t>
            </a:r>
            <a:r>
              <a:rPr lang="de" sz="1200" dirty="0">
                <a:solidFill>
                  <a:srgbClr val="363F83"/>
                </a:solidFill>
                <a:latin typeface="Arial"/>
                <a:ea typeface="Arial"/>
                <a:cs typeface="Arial"/>
                <a:sym typeface="Arial"/>
              </a:rPr>
              <a:t> </a:t>
            </a:r>
            <a:r>
              <a:rPr lang="de" sz="1200" dirty="0" err="1">
                <a:solidFill>
                  <a:srgbClr val="363F83"/>
                </a:solidFill>
                <a:latin typeface="Arial"/>
                <a:ea typeface="Arial"/>
                <a:cs typeface="Arial"/>
                <a:sym typeface="Arial"/>
              </a:rPr>
              <a:t>spreading</a:t>
            </a:r>
            <a:r>
              <a:rPr lang="de" sz="1200" dirty="0">
                <a:solidFill>
                  <a:srgbClr val="363F83"/>
                </a:solidFill>
                <a:latin typeface="Arial"/>
                <a:ea typeface="Arial"/>
                <a:cs typeface="Arial"/>
                <a:sym typeface="Arial"/>
              </a:rPr>
              <a:t>?</a:t>
            </a:r>
            <a:endParaRPr sz="1200" dirty="0">
              <a:solidFill>
                <a:srgbClr val="363F83"/>
              </a:solidFill>
              <a:latin typeface="Arial"/>
              <a:ea typeface="Arial"/>
              <a:cs typeface="Arial"/>
              <a:sym typeface="Arial"/>
            </a:endParaRPr>
          </a:p>
          <a:p>
            <a:pPr marL="457200" lvl="0" indent="-304800" algn="l" rtl="0">
              <a:lnSpc>
                <a:spcPct val="115000"/>
              </a:lnSpc>
              <a:spcBef>
                <a:spcPts val="0"/>
              </a:spcBef>
              <a:spcAft>
                <a:spcPts val="0"/>
              </a:spcAft>
              <a:buClr>
                <a:srgbClr val="363F83"/>
              </a:buClr>
              <a:buSzPts val="1200"/>
              <a:buFont typeface="Arial"/>
              <a:buChar char="-"/>
            </a:pPr>
            <a:r>
              <a:rPr lang="de" sz="1200" dirty="0">
                <a:solidFill>
                  <a:srgbClr val="363F83"/>
                </a:solidFill>
                <a:latin typeface="Arial"/>
                <a:ea typeface="Arial"/>
                <a:cs typeface="Arial"/>
                <a:sym typeface="Arial"/>
              </a:rPr>
              <a:t>Nobody?</a:t>
            </a:r>
            <a:br>
              <a:rPr lang="de" sz="1000" dirty="0">
                <a:solidFill>
                  <a:schemeClr val="dk1"/>
                </a:solidFill>
                <a:latin typeface="Arial"/>
                <a:ea typeface="Arial"/>
                <a:cs typeface="Arial"/>
                <a:sym typeface="Arial"/>
              </a:rPr>
            </a:br>
            <a:br>
              <a:rPr lang="de" sz="1000" dirty="0">
                <a:solidFill>
                  <a:schemeClr val="dk1"/>
                </a:solidFill>
                <a:latin typeface="Arial"/>
                <a:ea typeface="Arial"/>
                <a:cs typeface="Arial"/>
                <a:sym typeface="Arial"/>
              </a:rPr>
            </a:br>
            <a:r>
              <a:rPr lang="de" sz="1000" dirty="0">
                <a:solidFill>
                  <a:schemeClr val="dk1"/>
                </a:solidFill>
                <a:latin typeface="Arial"/>
                <a:ea typeface="Arial"/>
                <a:cs typeface="Arial"/>
                <a:sym typeface="Arial"/>
              </a:rPr>
              <a:t> </a:t>
            </a:r>
            <a:r>
              <a:rPr lang="de" sz="1100" dirty="0">
                <a:solidFill>
                  <a:schemeClr val="dk1"/>
                </a:solidFill>
                <a:latin typeface="Arial"/>
                <a:ea typeface="Arial"/>
                <a:cs typeface="Arial"/>
                <a:sym typeface="Arial"/>
              </a:rPr>
              <a:t>						</a:t>
            </a:r>
            <a:endParaRPr sz="1100" dirty="0">
              <a:solidFill>
                <a:schemeClr val="dk1"/>
              </a:solidFill>
              <a:latin typeface="Arial"/>
              <a:ea typeface="Arial"/>
              <a:cs typeface="Arial"/>
              <a:sym typeface="Arial"/>
            </a:endParaRPr>
          </a:p>
          <a:p>
            <a:pPr marL="0" lvl="0" indent="0" algn="l" rtl="0">
              <a:lnSpc>
                <a:spcPct val="100000"/>
              </a:lnSpc>
              <a:spcBef>
                <a:spcPts val="1200"/>
              </a:spcBef>
              <a:spcAft>
                <a:spcPts val="0"/>
              </a:spcAft>
              <a:buClr>
                <a:schemeClr val="dk1"/>
              </a:buClr>
              <a:buSzPts val="1100"/>
              <a:buFont typeface="Arial"/>
              <a:buNone/>
            </a:pPr>
            <a:r>
              <a:rPr lang="de" sz="1100" dirty="0">
                <a:solidFill>
                  <a:schemeClr val="dk1"/>
                </a:solidFill>
                <a:latin typeface="Arial"/>
                <a:ea typeface="Arial"/>
                <a:cs typeface="Arial"/>
                <a:sym typeface="Arial"/>
              </a:rPr>
              <a:t>					 				</a:t>
            </a:r>
            <a:endParaRPr sz="1100" dirty="0">
              <a:solidFill>
                <a:schemeClr val="dk1"/>
              </a:solidFill>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Arial"/>
              <a:buNone/>
            </a:pPr>
            <a:r>
              <a:rPr lang="de" sz="1100" dirty="0">
                <a:solidFill>
                  <a:schemeClr val="dk1"/>
                </a:solidFill>
                <a:latin typeface="Arial"/>
                <a:ea typeface="Arial"/>
                <a:cs typeface="Arial"/>
                <a:sym typeface="Arial"/>
              </a:rPr>
              <a:t>			</a:t>
            </a:r>
            <a:endParaRPr sz="1100" dirty="0">
              <a:solidFill>
                <a:schemeClr val="dk1"/>
              </a:solidFill>
              <a:latin typeface="Arial"/>
              <a:ea typeface="Arial"/>
              <a:cs typeface="Arial"/>
              <a:sym typeface="Arial"/>
            </a:endParaRPr>
          </a:p>
          <a:p>
            <a:pPr marL="0" lvl="0" indent="0" algn="l" rtl="0">
              <a:lnSpc>
                <a:spcPct val="100000"/>
              </a:lnSpc>
              <a:spcBef>
                <a:spcPts val="0"/>
              </a:spcBef>
              <a:spcAft>
                <a:spcPts val="0"/>
              </a:spcAft>
              <a:buClr>
                <a:schemeClr val="dk1"/>
              </a:buClr>
              <a:buSzPts val="1100"/>
              <a:buFont typeface="Arial"/>
              <a:buNone/>
            </a:pPr>
            <a:r>
              <a:rPr lang="de" sz="1100" dirty="0">
                <a:solidFill>
                  <a:schemeClr val="dk1"/>
                </a:solidFill>
                <a:latin typeface="Arial"/>
                <a:ea typeface="Arial"/>
                <a:cs typeface="Arial"/>
                <a:sym typeface="Arial"/>
              </a:rPr>
              <a:t>		</a:t>
            </a:r>
            <a:endParaRPr sz="1100" dirty="0">
              <a:solidFill>
                <a:schemeClr val="dk1"/>
              </a:solidFill>
              <a:latin typeface="Arial"/>
              <a:ea typeface="Arial"/>
              <a:cs typeface="Arial"/>
              <a:sym typeface="Arial"/>
            </a:endParaRPr>
          </a:p>
          <a:p>
            <a:pPr marL="0" lvl="0" indent="0" algn="l" rtl="0">
              <a:spcBef>
                <a:spcPts val="0"/>
              </a:spcBef>
              <a:spcAft>
                <a:spcPts val="0"/>
              </a:spcAft>
              <a:buNone/>
            </a:pPr>
            <a:endParaRPr sz="1300" dirty="0">
              <a:solidFill>
                <a:srgbClr val="333333"/>
              </a:solidFill>
              <a:latin typeface="Arial"/>
              <a:ea typeface="Arial"/>
              <a:cs typeface="Arial"/>
              <a:sym typeface="Arial"/>
            </a:endParaRPr>
          </a:p>
          <a:p>
            <a:pPr marL="0" lvl="0" indent="0" algn="l" rtl="0">
              <a:spcBef>
                <a:spcPts val="0"/>
              </a:spcBef>
              <a:spcAft>
                <a:spcPts val="0"/>
              </a:spcAft>
              <a:buNone/>
            </a:pPr>
            <a:endParaRPr dirty="0"/>
          </a:p>
        </p:txBody>
      </p:sp>
      <p:sp>
        <p:nvSpPr>
          <p:cNvPr id="338" name="Google Shape;338;geebb530ace_0_12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geebb530ace_0_132"/>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What? Accuracy</a:t>
            </a:r>
            <a:endParaRPr/>
          </a:p>
          <a:p>
            <a:pPr marL="0" lvl="0" indent="0" algn="l" rtl="0">
              <a:spcBef>
                <a:spcPts val="0"/>
              </a:spcBef>
              <a:spcAft>
                <a:spcPts val="0"/>
              </a:spcAft>
              <a:buNone/>
            </a:pPr>
            <a:endParaRPr/>
          </a:p>
        </p:txBody>
      </p:sp>
      <p:sp>
        <p:nvSpPr>
          <p:cNvPr id="344" name="Google Shape;344;geebb530ace_0_132"/>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What kinds of false information should I watch out for?</a:t>
            </a:r>
            <a:endParaRPr/>
          </a:p>
          <a:p>
            <a:pPr marL="0" lvl="0" indent="0" algn="l" rtl="0">
              <a:spcBef>
                <a:spcPts val="0"/>
              </a:spcBef>
              <a:spcAft>
                <a:spcPts val="0"/>
              </a:spcAft>
              <a:buNone/>
            </a:pPr>
            <a:endParaRPr/>
          </a:p>
          <a:p>
            <a:pPr marL="457200" lvl="0" indent="-317500" algn="l" rtl="0">
              <a:spcBef>
                <a:spcPts val="0"/>
              </a:spcBef>
              <a:spcAft>
                <a:spcPts val="0"/>
              </a:spcAft>
              <a:buClr>
                <a:srgbClr val="363F83"/>
              </a:buClr>
              <a:buSzPts val="1400"/>
              <a:buFont typeface="Arial"/>
              <a:buChar char="-"/>
            </a:pPr>
            <a:r>
              <a:rPr lang="de" sz="1400">
                <a:solidFill>
                  <a:srgbClr val="363F83"/>
                </a:solidFill>
                <a:latin typeface="Arial"/>
                <a:ea typeface="Arial"/>
                <a:cs typeface="Arial"/>
                <a:sym typeface="Arial"/>
              </a:rPr>
              <a:t>Hoaxes and false news: These are spread on purpose to mislead people. Sometimes these are motivated by malicious or mischievous intent; sometimes they are motivated for ideological or political purposes; other times they’re done for financial gain.</a:t>
            </a:r>
            <a:endParaRPr sz="140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a:solidFill>
                  <a:srgbClr val="363F83"/>
                </a:solidFill>
                <a:latin typeface="Arial"/>
                <a:ea typeface="Arial"/>
                <a:cs typeface="Arial"/>
                <a:sym typeface="Arial"/>
              </a:rPr>
              <a:t>Scams: Sometimes the purpose of a fake story is to separate you from your money, to get you to give up your personal information, or to get you to click on a link that will download malware onto your computer.</a:t>
            </a:r>
            <a:endParaRPr sz="140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a:solidFill>
                  <a:srgbClr val="363F83"/>
                </a:solidFill>
                <a:latin typeface="Arial"/>
                <a:ea typeface="Arial"/>
                <a:cs typeface="Arial"/>
                <a:sym typeface="Arial"/>
              </a:rPr>
              <a:t>Ads: Some things that are spread around are obviously ads, but others are disguised as “real” content. </a:t>
            </a:r>
            <a:br>
              <a:rPr lang="de" sz="1000">
                <a:solidFill>
                  <a:schemeClr val="dk1"/>
                </a:solidFill>
                <a:latin typeface="Arial"/>
                <a:ea typeface="Arial"/>
                <a:cs typeface="Arial"/>
                <a:sym typeface="Arial"/>
              </a:rPr>
            </a:br>
            <a:r>
              <a:rPr lang="de" sz="1100">
                <a:solidFill>
                  <a:schemeClr val="dk1"/>
                </a:solidFill>
                <a:latin typeface="Arial"/>
                <a:ea typeface="Arial"/>
                <a:cs typeface="Arial"/>
                <a:sym typeface="Arial"/>
              </a:rPr>
              <a:t> 						</a:t>
            </a:r>
            <a:endParaRPr sz="1100">
              <a:solidFill>
                <a:schemeClr val="dk1"/>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100">
                <a:solidFill>
                  <a:schemeClr val="dk1"/>
                </a:solidFill>
                <a:latin typeface="Arial"/>
                <a:ea typeface="Arial"/>
                <a:cs typeface="Arial"/>
                <a:sym typeface="Arial"/>
              </a:rPr>
              <a:t>					 				</a:t>
            </a:r>
            <a:endParaRPr sz="1100">
              <a:solidFill>
                <a:schemeClr val="dk1"/>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100">
                <a:solidFill>
                  <a:schemeClr val="dk1"/>
                </a:solidFill>
                <a:latin typeface="Arial"/>
                <a:ea typeface="Arial"/>
                <a:cs typeface="Arial"/>
                <a:sym typeface="Arial"/>
              </a:rPr>
              <a:t>			</a:t>
            </a:r>
            <a:endParaRPr sz="1100">
              <a:solidFill>
                <a:schemeClr val="dk1"/>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100">
                <a:solidFill>
                  <a:schemeClr val="dk1"/>
                </a:solidFill>
                <a:latin typeface="Arial"/>
                <a:ea typeface="Arial"/>
                <a:cs typeface="Arial"/>
                <a:sym typeface="Arial"/>
              </a:rPr>
              <a:t>		</a:t>
            </a:r>
            <a:endParaRPr sz="1100">
              <a:solidFill>
                <a:schemeClr val="dk1"/>
              </a:solidFill>
              <a:latin typeface="Arial"/>
              <a:ea typeface="Arial"/>
              <a:cs typeface="Arial"/>
              <a:sym typeface="Arial"/>
            </a:endParaRPr>
          </a:p>
          <a:p>
            <a:pPr marL="0" lvl="0" indent="0" algn="l" rtl="0">
              <a:spcBef>
                <a:spcPts val="0"/>
              </a:spcBef>
              <a:spcAft>
                <a:spcPts val="0"/>
              </a:spcAft>
              <a:buNone/>
            </a:pPr>
            <a:endParaRPr/>
          </a:p>
        </p:txBody>
      </p:sp>
      <p:sp>
        <p:nvSpPr>
          <p:cNvPr id="345" name="Google Shape;345;geebb530ace_0_13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49"/>
        <p:cNvGrpSpPr/>
        <p:nvPr/>
      </p:nvGrpSpPr>
      <p:grpSpPr>
        <a:xfrm>
          <a:off x="0" y="0"/>
          <a:ext cx="0" cy="0"/>
          <a:chOff x="0" y="0"/>
          <a:chExt cx="0" cy="0"/>
        </a:xfrm>
      </p:grpSpPr>
      <p:sp>
        <p:nvSpPr>
          <p:cNvPr id="350" name="Google Shape;350;geebb530ace_0_138"/>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When? Currency</a:t>
            </a:r>
            <a:endParaRPr/>
          </a:p>
          <a:p>
            <a:pPr marL="0" lvl="0" indent="0" algn="l" rtl="0">
              <a:spcBef>
                <a:spcPts val="0"/>
              </a:spcBef>
              <a:spcAft>
                <a:spcPts val="0"/>
              </a:spcAft>
              <a:buNone/>
            </a:pPr>
            <a:endParaRPr/>
          </a:p>
        </p:txBody>
      </p:sp>
      <p:sp>
        <p:nvSpPr>
          <p:cNvPr id="351" name="Google Shape;351;geebb530ace_0_138"/>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a:latin typeface="Arial"/>
                <a:ea typeface="Arial"/>
                <a:cs typeface="Arial"/>
                <a:sym typeface="Arial"/>
              </a:rPr>
              <a:t>When did it start spreading?</a:t>
            </a:r>
            <a:endParaRPr sz="1400">
              <a:latin typeface="Arial"/>
              <a:ea typeface="Arial"/>
              <a:cs typeface="Arial"/>
              <a:sym typeface="Arial"/>
            </a:endParaRPr>
          </a:p>
          <a:p>
            <a:pPr marL="0" lvl="0" indent="0" algn="l" rtl="0">
              <a:spcBef>
                <a:spcPts val="0"/>
              </a:spcBef>
              <a:spcAft>
                <a:spcPts val="0"/>
              </a:spcAft>
              <a:buNone/>
            </a:pPr>
            <a:endParaRPr sz="1400">
              <a:solidFill>
                <a:srgbClr val="363F83"/>
              </a:solidFill>
              <a:latin typeface="Arial"/>
              <a:ea typeface="Arial"/>
              <a:cs typeface="Arial"/>
              <a:sym typeface="Arial"/>
            </a:endParaRPr>
          </a:p>
          <a:p>
            <a:pPr marL="0" lvl="0" indent="0" algn="l" rtl="0">
              <a:spcBef>
                <a:spcPts val="0"/>
              </a:spcBef>
              <a:spcAft>
                <a:spcPts val="0"/>
              </a:spcAft>
              <a:buNone/>
            </a:pPr>
            <a:r>
              <a:rPr lang="de" sz="1400">
                <a:solidFill>
                  <a:srgbClr val="363F83"/>
                </a:solidFill>
                <a:latin typeface="Arial"/>
                <a:ea typeface="Arial"/>
                <a:cs typeface="Arial"/>
                <a:sym typeface="Arial"/>
              </a:rPr>
              <a:t>A lot of things get spread more than once, like some of the photos of flooding that go around every time there’s a big storm. You can do a reverse image search to see if a photo has been posted before, or search a description of the photo like subway station shark.</a:t>
            </a:r>
            <a:endParaRPr sz="1400">
              <a:solidFill>
                <a:srgbClr val="363F83"/>
              </a:solidFill>
              <a:latin typeface="Arial"/>
              <a:ea typeface="Arial"/>
              <a:cs typeface="Arial"/>
              <a:sym typeface="Arial"/>
            </a:endParaRPr>
          </a:p>
          <a:p>
            <a:pPr marL="0" lvl="0" indent="0" algn="l" rtl="0">
              <a:spcBef>
                <a:spcPts val="0"/>
              </a:spcBef>
              <a:spcAft>
                <a:spcPts val="0"/>
              </a:spcAft>
              <a:buNone/>
            </a:pPr>
            <a:r>
              <a:rPr lang="de" sz="1400">
                <a:solidFill>
                  <a:srgbClr val="363F83"/>
                </a:solidFill>
                <a:latin typeface="Arial"/>
                <a:ea typeface="Arial"/>
                <a:cs typeface="Arial"/>
                <a:sym typeface="Arial"/>
              </a:rPr>
              <a:t>How long has the original poster’s account been active? If an account appears new or recently started posting with no prior history, be cautious.</a:t>
            </a:r>
            <a:endParaRPr sz="1400">
              <a:solidFill>
                <a:srgbClr val="363F83"/>
              </a:solidFill>
              <a:latin typeface="Arial"/>
              <a:ea typeface="Arial"/>
              <a:cs typeface="Arial"/>
              <a:sym typeface="Arial"/>
            </a:endParaRPr>
          </a:p>
          <a:p>
            <a:pPr marL="0" lvl="0" indent="0" algn="l" rtl="0">
              <a:spcBef>
                <a:spcPts val="0"/>
              </a:spcBef>
              <a:spcAft>
                <a:spcPts val="0"/>
              </a:spcAft>
              <a:buNone/>
            </a:pPr>
            <a:endParaRPr sz="1400">
              <a:solidFill>
                <a:srgbClr val="363F83"/>
              </a:solidFill>
              <a:latin typeface="Arial"/>
              <a:ea typeface="Arial"/>
              <a:cs typeface="Arial"/>
              <a:sym typeface="Arial"/>
            </a:endParaRPr>
          </a:p>
          <a:p>
            <a:pPr marL="0" lvl="0" indent="0" algn="l" rtl="0">
              <a:spcBef>
                <a:spcPts val="0"/>
              </a:spcBef>
              <a:spcAft>
                <a:spcPts val="0"/>
              </a:spcAft>
              <a:buNone/>
            </a:pPr>
            <a:r>
              <a:rPr lang="de" sz="1400">
                <a:solidFill>
                  <a:srgbClr val="363F83"/>
                </a:solidFill>
                <a:highlight>
                  <a:srgbClr val="FFFFFF"/>
                </a:highlight>
                <a:latin typeface="Arial"/>
                <a:ea typeface="Arial"/>
                <a:cs typeface="Arial"/>
                <a:sym typeface="Arial"/>
              </a:rPr>
              <a:t>For Websites look at:</a:t>
            </a:r>
            <a:endParaRPr sz="1400">
              <a:solidFill>
                <a:srgbClr val="363F83"/>
              </a:solidFill>
              <a:highlight>
                <a:srgbClr val="FFFFFF"/>
              </a:highlight>
              <a:latin typeface="Arial"/>
              <a:ea typeface="Arial"/>
              <a:cs typeface="Arial"/>
              <a:sym typeface="Arial"/>
            </a:endParaRPr>
          </a:p>
          <a:p>
            <a:pPr marL="457200" lvl="0" indent="-317500" algn="l" rtl="0">
              <a:spcBef>
                <a:spcPts val="800"/>
              </a:spcBef>
              <a:spcAft>
                <a:spcPts val="0"/>
              </a:spcAft>
              <a:buClr>
                <a:srgbClr val="363F83"/>
              </a:buClr>
              <a:buSzPts val="1400"/>
              <a:buFont typeface="Arial"/>
              <a:buChar char="-"/>
            </a:pPr>
            <a:r>
              <a:rPr lang="de" sz="1400" b="0">
                <a:solidFill>
                  <a:srgbClr val="363F83"/>
                </a:solidFill>
                <a:highlight>
                  <a:srgbClr val="FFFFFF"/>
                </a:highlight>
                <a:latin typeface="Arial"/>
                <a:ea typeface="Arial"/>
                <a:cs typeface="Arial"/>
                <a:sym typeface="Arial"/>
              </a:rPr>
              <a:t>When was the site created?</a:t>
            </a:r>
            <a:endParaRPr sz="1400">
              <a:solidFill>
                <a:srgbClr val="363F83"/>
              </a:solidFill>
              <a:highlight>
                <a:srgbClr val="FFFFFF"/>
              </a:highlight>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b="0">
                <a:solidFill>
                  <a:srgbClr val="363F83"/>
                </a:solidFill>
                <a:highlight>
                  <a:srgbClr val="FFFFFF"/>
                </a:highlight>
                <a:latin typeface="Arial"/>
                <a:ea typeface="Arial"/>
                <a:cs typeface="Arial"/>
                <a:sym typeface="Arial"/>
              </a:rPr>
              <a:t>Is there a last updated date?</a:t>
            </a:r>
            <a:endParaRPr sz="1400">
              <a:solidFill>
                <a:srgbClr val="363F83"/>
              </a:solidFill>
              <a:highlight>
                <a:srgbClr val="FFFFFF"/>
              </a:highlight>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b="0">
                <a:solidFill>
                  <a:srgbClr val="363F83"/>
                </a:solidFill>
                <a:highlight>
                  <a:srgbClr val="FFFFFF"/>
                </a:highlight>
                <a:latin typeface="Arial"/>
                <a:ea typeface="Arial"/>
                <a:cs typeface="Arial"/>
                <a:sym typeface="Arial"/>
              </a:rPr>
              <a:t>Are there "dead" links?</a:t>
            </a:r>
            <a:endParaRPr sz="1400" b="0">
              <a:solidFill>
                <a:srgbClr val="363F83"/>
              </a:solidFill>
              <a:highlight>
                <a:srgbClr val="FFFFFF"/>
              </a:highlight>
              <a:latin typeface="Arial"/>
              <a:ea typeface="Arial"/>
              <a:cs typeface="Arial"/>
              <a:sym typeface="Arial"/>
            </a:endParaRPr>
          </a:p>
          <a:p>
            <a:pPr marL="0" lvl="0" indent="0" algn="l" rtl="0">
              <a:spcBef>
                <a:spcPts val="800"/>
              </a:spcBef>
              <a:spcAft>
                <a:spcPts val="0"/>
              </a:spcAft>
              <a:buNone/>
            </a:pPr>
            <a:r>
              <a:rPr lang="de" sz="1400">
                <a:solidFill>
                  <a:srgbClr val="363F83"/>
                </a:solidFill>
                <a:latin typeface="Arial"/>
                <a:ea typeface="Arial"/>
                <a:cs typeface="Arial"/>
                <a:sym typeface="Arial"/>
              </a:rPr>
              <a:t>					</a:t>
            </a:r>
            <a:endParaRPr sz="1400">
              <a:solidFill>
                <a:srgbClr val="363F83"/>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400">
                <a:solidFill>
                  <a:srgbClr val="363F83"/>
                </a:solidFill>
                <a:latin typeface="Arial"/>
                <a:ea typeface="Arial"/>
                <a:cs typeface="Arial"/>
                <a:sym typeface="Arial"/>
              </a:rPr>
              <a:t>					 				</a:t>
            </a:r>
            <a:endParaRPr sz="1400">
              <a:solidFill>
                <a:srgbClr val="363F83"/>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100">
                <a:solidFill>
                  <a:schemeClr val="dk1"/>
                </a:solidFill>
                <a:latin typeface="Arial"/>
                <a:ea typeface="Arial"/>
                <a:cs typeface="Arial"/>
                <a:sym typeface="Arial"/>
              </a:rPr>
              <a:t>			</a:t>
            </a:r>
            <a:endParaRPr sz="1100">
              <a:solidFill>
                <a:schemeClr val="dk1"/>
              </a:solidFill>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de" sz="1100">
                <a:solidFill>
                  <a:schemeClr val="dk1"/>
                </a:solidFill>
                <a:latin typeface="Arial"/>
                <a:ea typeface="Arial"/>
                <a:cs typeface="Arial"/>
                <a:sym typeface="Arial"/>
              </a:rPr>
              <a:t>		</a:t>
            </a:r>
            <a:endParaRPr sz="1100">
              <a:solidFill>
                <a:schemeClr val="dk1"/>
              </a:solidFill>
              <a:latin typeface="Arial"/>
              <a:ea typeface="Arial"/>
              <a:cs typeface="Arial"/>
              <a:sym typeface="Arial"/>
            </a:endParaRPr>
          </a:p>
          <a:p>
            <a:pPr marL="0" lvl="0" indent="0" algn="l" rtl="0">
              <a:spcBef>
                <a:spcPts val="0"/>
              </a:spcBef>
              <a:spcAft>
                <a:spcPts val="0"/>
              </a:spcAft>
              <a:buNone/>
            </a:pPr>
            <a:endParaRPr sz="1400"/>
          </a:p>
        </p:txBody>
      </p:sp>
      <p:sp>
        <p:nvSpPr>
          <p:cNvPr id="352" name="Google Shape;352;geebb530ace_0_13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geebb530ace_0_14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e"/>
              <a:t>Where? Repetition</a:t>
            </a:r>
            <a:endParaRPr/>
          </a:p>
          <a:p>
            <a:pPr marL="0" lvl="0" indent="0" algn="l" rtl="0">
              <a:spcBef>
                <a:spcPts val="0"/>
              </a:spcBef>
              <a:spcAft>
                <a:spcPts val="0"/>
              </a:spcAft>
              <a:buNone/>
            </a:pPr>
            <a:endParaRPr/>
          </a:p>
        </p:txBody>
      </p:sp>
      <p:sp>
        <p:nvSpPr>
          <p:cNvPr id="358" name="Google Shape;358;geebb530ace_0_144"/>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a:latin typeface="Arial"/>
                <a:ea typeface="Arial"/>
                <a:cs typeface="Arial"/>
                <a:sym typeface="Arial"/>
              </a:rPr>
              <a:t>Where else can I find out if something is real?</a:t>
            </a:r>
            <a:endParaRPr sz="1400">
              <a:latin typeface="Arial"/>
              <a:ea typeface="Arial"/>
              <a:cs typeface="Arial"/>
              <a:sym typeface="Arial"/>
            </a:endParaRPr>
          </a:p>
          <a:p>
            <a:pPr marL="0" lvl="0" indent="0" algn="l" rtl="0">
              <a:spcBef>
                <a:spcPts val="0"/>
              </a:spcBef>
              <a:spcAft>
                <a:spcPts val="0"/>
              </a:spcAft>
              <a:buNone/>
            </a:pPr>
            <a:endParaRPr sz="140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a:solidFill>
                  <a:srgbClr val="363F83"/>
                </a:solidFill>
                <a:latin typeface="Arial"/>
                <a:ea typeface="Arial"/>
                <a:cs typeface="Arial"/>
                <a:sym typeface="Arial"/>
              </a:rPr>
              <a:t>Do a search for the subject with the words “hoax”, “fake”, “viral” or “scam” </a:t>
            </a:r>
            <a:endParaRPr sz="140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a:solidFill>
                  <a:srgbClr val="363F83"/>
                </a:solidFill>
                <a:latin typeface="Arial"/>
                <a:ea typeface="Arial"/>
                <a:cs typeface="Arial"/>
                <a:sym typeface="Arial"/>
              </a:rPr>
              <a:t>For pictures, you can do a reverse search for images at TinEye (www.tineye.com). </a:t>
            </a:r>
            <a:endParaRPr sz="140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a:solidFill>
                  <a:srgbClr val="363F83"/>
                </a:solidFill>
                <a:latin typeface="Arial"/>
                <a:ea typeface="Arial"/>
                <a:cs typeface="Arial"/>
                <a:sym typeface="Arial"/>
              </a:rPr>
              <a:t>Check out hoax-busting sites </a:t>
            </a:r>
            <a:endParaRPr sz="1400">
              <a:solidFill>
                <a:srgbClr val="363F83"/>
              </a:solidFill>
              <a:latin typeface="Arial"/>
              <a:ea typeface="Arial"/>
              <a:cs typeface="Arial"/>
              <a:sym typeface="Arial"/>
            </a:endParaRPr>
          </a:p>
          <a:p>
            <a:pPr marL="0" lvl="0" indent="0" algn="l" rtl="0">
              <a:spcBef>
                <a:spcPts val="0"/>
              </a:spcBef>
              <a:spcAft>
                <a:spcPts val="0"/>
              </a:spcAft>
              <a:buNone/>
            </a:pPr>
            <a:endParaRPr sz="1400">
              <a:solidFill>
                <a:srgbClr val="363F83"/>
              </a:solidFill>
              <a:latin typeface="Arial"/>
              <a:ea typeface="Arial"/>
              <a:cs typeface="Arial"/>
              <a:sym typeface="Arial"/>
            </a:endParaRPr>
          </a:p>
          <a:p>
            <a:pPr marL="0" lvl="0" indent="0" algn="l" rtl="0">
              <a:spcBef>
                <a:spcPts val="0"/>
              </a:spcBef>
              <a:spcAft>
                <a:spcPts val="0"/>
              </a:spcAft>
              <a:buNone/>
            </a:pPr>
            <a:r>
              <a:rPr lang="de" sz="1400">
                <a:solidFill>
                  <a:srgbClr val="E5362B"/>
                </a:solidFill>
                <a:latin typeface="Arial"/>
                <a:ea typeface="Arial"/>
                <a:cs typeface="Arial"/>
                <a:sym typeface="Arial"/>
              </a:rPr>
              <a:t>Also you should ask yourself questions such as:</a:t>
            </a:r>
            <a:endParaRPr sz="1400">
              <a:solidFill>
                <a:srgbClr val="E5362B"/>
              </a:solidFill>
              <a:latin typeface="Arial"/>
              <a:ea typeface="Arial"/>
              <a:cs typeface="Arial"/>
              <a:sym typeface="Arial"/>
            </a:endParaRPr>
          </a:p>
          <a:p>
            <a:pPr marL="0" lvl="0" indent="0" algn="l" rtl="0">
              <a:spcBef>
                <a:spcPts val="0"/>
              </a:spcBef>
              <a:spcAft>
                <a:spcPts val="0"/>
              </a:spcAft>
              <a:buNone/>
            </a:pPr>
            <a:endParaRPr sz="1400">
              <a:solidFill>
                <a:srgbClr val="363F83"/>
              </a:solidFill>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a:solidFill>
                  <a:srgbClr val="363F83"/>
                </a:solidFill>
                <a:highlight>
                  <a:srgbClr val="FFFFFF"/>
                </a:highlight>
                <a:latin typeface="Arial"/>
                <a:ea typeface="Arial"/>
                <a:cs typeface="Arial"/>
                <a:sym typeface="Arial"/>
              </a:rPr>
              <a:t>Have you heard of the publisher before?</a:t>
            </a:r>
            <a:endParaRPr sz="1400">
              <a:solidFill>
                <a:srgbClr val="363F83"/>
              </a:solidFill>
              <a:highlight>
                <a:srgbClr val="FFFFFF"/>
              </a:highlight>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a:solidFill>
                  <a:srgbClr val="363F83"/>
                </a:solidFill>
                <a:highlight>
                  <a:srgbClr val="FFFFFF"/>
                </a:highlight>
                <a:latin typeface="Arial"/>
                <a:ea typeface="Arial"/>
                <a:cs typeface="Arial"/>
                <a:sym typeface="Arial"/>
              </a:rPr>
              <a:t>Does the publisher take responsibility for the content?</a:t>
            </a:r>
            <a:endParaRPr sz="1400">
              <a:solidFill>
                <a:srgbClr val="363F83"/>
              </a:solidFill>
              <a:highlight>
                <a:srgbClr val="FFFFFF"/>
              </a:highlight>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a:solidFill>
                  <a:srgbClr val="363F83"/>
                </a:solidFill>
                <a:highlight>
                  <a:srgbClr val="FFFFFF"/>
                </a:highlight>
                <a:latin typeface="Arial"/>
                <a:ea typeface="Arial"/>
                <a:cs typeface="Arial"/>
                <a:sym typeface="Arial"/>
              </a:rPr>
              <a:t>Is it a </a:t>
            </a:r>
            <a:r>
              <a:rPr lang="de" sz="1400" i="1">
                <a:solidFill>
                  <a:srgbClr val="363F83"/>
                </a:solidFill>
                <a:highlight>
                  <a:srgbClr val="FFFFFF"/>
                </a:highlight>
                <a:latin typeface="Arial"/>
                <a:ea typeface="Arial"/>
                <a:cs typeface="Arial"/>
                <a:sym typeface="Arial"/>
              </a:rPr>
              <a:t>peer-reviewed</a:t>
            </a:r>
            <a:r>
              <a:rPr lang="de" sz="1400">
                <a:solidFill>
                  <a:srgbClr val="363F83"/>
                </a:solidFill>
                <a:highlight>
                  <a:srgbClr val="FFFFFF"/>
                </a:highlight>
                <a:latin typeface="Arial"/>
                <a:ea typeface="Arial"/>
                <a:cs typeface="Arial"/>
                <a:sym typeface="Arial"/>
              </a:rPr>
              <a:t> or </a:t>
            </a:r>
            <a:r>
              <a:rPr lang="de" sz="1400" i="1">
                <a:solidFill>
                  <a:srgbClr val="363F83"/>
                </a:solidFill>
                <a:highlight>
                  <a:srgbClr val="FFFFFF"/>
                </a:highlight>
                <a:latin typeface="Arial"/>
                <a:ea typeface="Arial"/>
                <a:cs typeface="Arial"/>
                <a:sym typeface="Arial"/>
              </a:rPr>
              <a:t>refereed</a:t>
            </a:r>
            <a:r>
              <a:rPr lang="de" sz="1400">
                <a:solidFill>
                  <a:srgbClr val="363F83"/>
                </a:solidFill>
                <a:highlight>
                  <a:srgbClr val="FFFFFF"/>
                </a:highlight>
                <a:latin typeface="Arial"/>
                <a:ea typeface="Arial"/>
                <a:cs typeface="Arial"/>
                <a:sym typeface="Arial"/>
              </a:rPr>
              <a:t> source?</a:t>
            </a:r>
            <a:endParaRPr sz="1400">
              <a:solidFill>
                <a:srgbClr val="363F83"/>
              </a:solidFill>
              <a:highlight>
                <a:srgbClr val="FFFFFF"/>
              </a:highlight>
              <a:latin typeface="Arial"/>
              <a:ea typeface="Arial"/>
              <a:cs typeface="Arial"/>
              <a:sym typeface="Arial"/>
            </a:endParaRPr>
          </a:p>
          <a:p>
            <a:pPr marL="457200" lvl="0" indent="-317500" algn="l" rtl="0">
              <a:spcBef>
                <a:spcPts val="0"/>
              </a:spcBef>
              <a:spcAft>
                <a:spcPts val="0"/>
              </a:spcAft>
              <a:buClr>
                <a:srgbClr val="363F83"/>
              </a:buClr>
              <a:buSzPts val="1400"/>
              <a:buFont typeface="Arial"/>
              <a:buChar char="-"/>
            </a:pPr>
            <a:r>
              <a:rPr lang="de" sz="1400">
                <a:solidFill>
                  <a:srgbClr val="363F83"/>
                </a:solidFill>
                <a:highlight>
                  <a:srgbClr val="FFFFFF"/>
                </a:highlight>
                <a:latin typeface="Arial"/>
                <a:ea typeface="Arial"/>
                <a:cs typeface="Arial"/>
                <a:sym typeface="Arial"/>
              </a:rPr>
              <a:t>Was it self-published?</a:t>
            </a:r>
            <a:endParaRPr sz="1400">
              <a:solidFill>
                <a:srgbClr val="363F83"/>
              </a:solidFill>
              <a:highlight>
                <a:srgbClr val="FFFFFF"/>
              </a:highlight>
              <a:latin typeface="Arial"/>
              <a:ea typeface="Arial"/>
              <a:cs typeface="Arial"/>
              <a:sym typeface="Arial"/>
            </a:endParaRPr>
          </a:p>
          <a:p>
            <a:pPr marL="0" lvl="0" indent="0" algn="l" rtl="0">
              <a:spcBef>
                <a:spcPts val="800"/>
              </a:spcBef>
              <a:spcAft>
                <a:spcPts val="0"/>
              </a:spcAft>
              <a:buNone/>
            </a:pPr>
            <a:endParaRPr sz="1400">
              <a:solidFill>
                <a:srgbClr val="363F83"/>
              </a:solidFill>
              <a:latin typeface="Arial"/>
              <a:ea typeface="Arial"/>
              <a:cs typeface="Arial"/>
              <a:sym typeface="Arial"/>
            </a:endParaRPr>
          </a:p>
        </p:txBody>
      </p:sp>
      <p:sp>
        <p:nvSpPr>
          <p:cNvPr id="359" name="Google Shape;359;geebb530ace_0_14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gef0a613a82_0_59"/>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Why? Purpose &amp; Point of View</a:t>
            </a:r>
            <a:endParaRPr/>
          </a:p>
        </p:txBody>
      </p:sp>
      <p:sp>
        <p:nvSpPr>
          <p:cNvPr id="365" name="Google Shape;365;gef0a613a82_0_59"/>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sz="1400">
                <a:latin typeface="Arial"/>
                <a:ea typeface="Arial"/>
                <a:cs typeface="Arial"/>
                <a:sym typeface="Arial"/>
              </a:rPr>
              <a:t>Why is it being spread around? </a:t>
            </a:r>
            <a:endParaRPr sz="1400">
              <a:latin typeface="Arial"/>
              <a:ea typeface="Arial"/>
              <a:cs typeface="Arial"/>
              <a:sym typeface="Arial"/>
            </a:endParaRPr>
          </a:p>
          <a:p>
            <a:pPr marL="0" lvl="0" indent="0" algn="l" rtl="0">
              <a:spcBef>
                <a:spcPts val="0"/>
              </a:spcBef>
              <a:spcAft>
                <a:spcPts val="0"/>
              </a:spcAft>
              <a:buNone/>
            </a:pPr>
            <a:endParaRPr sz="1400">
              <a:solidFill>
                <a:srgbClr val="363F83"/>
              </a:solidFill>
              <a:latin typeface="Arial"/>
              <a:ea typeface="Arial"/>
              <a:cs typeface="Arial"/>
              <a:sym typeface="Arial"/>
            </a:endParaRPr>
          </a:p>
          <a:p>
            <a:pPr marL="0" lvl="0" indent="0" algn="l" rtl="0">
              <a:spcBef>
                <a:spcPts val="0"/>
              </a:spcBef>
              <a:spcAft>
                <a:spcPts val="0"/>
              </a:spcAft>
              <a:buNone/>
            </a:pPr>
            <a:r>
              <a:rPr lang="de" sz="1400">
                <a:solidFill>
                  <a:srgbClr val="363F83"/>
                </a:solidFill>
                <a:latin typeface="Arial"/>
                <a:ea typeface="Arial"/>
                <a:cs typeface="Arial"/>
                <a:sym typeface="Arial"/>
              </a:rPr>
              <a:t>Is it trying to scare you? To make you laugh? To make you angry? Does it use emotionally-loaded words or images to get a rise out of you?</a:t>
            </a:r>
            <a:endParaRPr sz="1400">
              <a:solidFill>
                <a:srgbClr val="363F83"/>
              </a:solidFill>
              <a:latin typeface="Arial"/>
              <a:ea typeface="Arial"/>
              <a:cs typeface="Arial"/>
              <a:sym typeface="Arial"/>
            </a:endParaRPr>
          </a:p>
          <a:p>
            <a:pPr marL="0" lvl="0" indent="0" algn="l" rtl="0">
              <a:spcBef>
                <a:spcPts val="0"/>
              </a:spcBef>
              <a:spcAft>
                <a:spcPts val="0"/>
              </a:spcAft>
              <a:buNone/>
            </a:pPr>
            <a:endParaRPr sz="1400">
              <a:solidFill>
                <a:srgbClr val="363F83"/>
              </a:solidFill>
              <a:latin typeface="Arial"/>
              <a:ea typeface="Arial"/>
              <a:cs typeface="Arial"/>
              <a:sym typeface="Arial"/>
            </a:endParaRPr>
          </a:p>
          <a:p>
            <a:pPr marL="0" lvl="0" indent="0" algn="l" rtl="0">
              <a:spcBef>
                <a:spcPts val="0"/>
              </a:spcBef>
              <a:spcAft>
                <a:spcPts val="0"/>
              </a:spcAft>
              <a:buNone/>
            </a:pPr>
            <a:r>
              <a:rPr lang="de" sz="1400">
                <a:solidFill>
                  <a:srgbClr val="363F83"/>
                </a:solidFill>
                <a:latin typeface="Arial"/>
                <a:ea typeface="Arial"/>
                <a:cs typeface="Arial"/>
                <a:sym typeface="Arial"/>
              </a:rPr>
              <a:t>Be especially wary of stories you want to believe. Some fake news sources target you with stories they think you'll hope are true to get you to click and spread them.</a:t>
            </a:r>
            <a:endParaRPr sz="1400">
              <a:solidFill>
                <a:srgbClr val="363F83"/>
              </a:solidFill>
            </a:endParaRPr>
          </a:p>
        </p:txBody>
      </p:sp>
      <p:sp>
        <p:nvSpPr>
          <p:cNvPr id="366" name="Google Shape;366;gef0a613a82_0_5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9</a:t>
            </a:fld>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1072</Words>
  <Application>Microsoft Macintosh PowerPoint</Application>
  <PresentationFormat>On-screen Show (16:9)</PresentationFormat>
  <Paragraphs>98</Paragraphs>
  <Slides>11</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Lato</vt:lpstr>
      <vt:lpstr>Simple Light</vt:lpstr>
      <vt:lpstr>Developing the methodology to detect “fake news” from fact-checked articles.</vt:lpstr>
      <vt:lpstr>Overview</vt:lpstr>
      <vt:lpstr>How to Recognise False Content - The 5Ws   </vt:lpstr>
      <vt:lpstr>How to recognise false content - The 5Ws</vt:lpstr>
      <vt:lpstr>Who? Authority  </vt:lpstr>
      <vt:lpstr>What? Accuracy </vt:lpstr>
      <vt:lpstr>When? Currency </vt:lpstr>
      <vt:lpstr>Where? Repetition </vt:lpstr>
      <vt:lpstr>Why? Purpose &amp; Point of View</vt:lpstr>
      <vt:lpstr>In summary: How to spot fake news</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the methodology to detect “fake news” from fact-checked articles.</dc:title>
  <cp:lastModifiedBy>Microsoft Office User</cp:lastModifiedBy>
  <cp:revision>3</cp:revision>
  <dcterms:modified xsi:type="dcterms:W3CDTF">2022-02-16T13:31:42Z</dcterms:modified>
</cp:coreProperties>
</file>