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48" r:id="rId1"/>
  </p:sldMasterIdLst>
  <p:notesMasterIdLst>
    <p:notesMasterId r:id="rId20"/>
  </p:notesMasterIdLst>
  <p:sldIdLst>
    <p:sldId id="256" r:id="rId2"/>
    <p:sldId id="257" r:id="rId3"/>
    <p:sldId id="289" r:id="rId4"/>
    <p:sldId id="274" r:id="rId5"/>
    <p:sldId id="275" r:id="rId6"/>
    <p:sldId id="276" r:id="rId7"/>
    <p:sldId id="277" r:id="rId8"/>
    <p:sldId id="278" r:id="rId9"/>
    <p:sldId id="279" r:id="rId10"/>
    <p:sldId id="280" r:id="rId11"/>
    <p:sldId id="281" r:id="rId12"/>
    <p:sldId id="282" r:id="rId13"/>
    <p:sldId id="283" r:id="rId14"/>
    <p:sldId id="284" r:id="rId15"/>
    <p:sldId id="285" r:id="rId16"/>
    <p:sldId id="286" r:id="rId17"/>
    <p:sldId id="287" r:id="rId18"/>
    <p:sldId id="288" r:id="rId19"/>
  </p:sldIdLst>
  <p:sldSz cx="9144000" cy="5143500" type="screen16x9"/>
  <p:notesSz cx="6858000" cy="9144000"/>
  <p:embeddedFontLst>
    <p:embeddedFont>
      <p:font typeface="Lato" panose="020F0502020204030203" pitchFamily="34" charset="0"/>
      <p:regular r:id="rId21"/>
      <p:bold r:id="rId22"/>
      <p:italic r:id="rId23"/>
      <p:boldItalic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64" roundtripDataSignature="AMtx7mgLPFJTDbSjgRI4vVnPUdKwQl+g2A=="/>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36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snapToGrid="0">
      <p:cViewPr varScale="1">
        <p:scale>
          <a:sx n="165" d="100"/>
          <a:sy n="165" d="100"/>
        </p:scale>
        <p:origin x="664" y="1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font" Target="fonts/font1.fntdata"/><Relationship Id="rId68"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6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64"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6" name="Google Shape;76;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gef0a613a82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1" name="Google Shape;271;gef0a613a82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Google Shape;277;gef0a613a82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8" name="Google Shape;278;gef0a613a82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3"/>
        <p:cNvGrpSpPr/>
        <p:nvPr/>
      </p:nvGrpSpPr>
      <p:grpSpPr>
        <a:xfrm>
          <a:off x="0" y="0"/>
          <a:ext cx="0" cy="0"/>
          <a:chOff x="0" y="0"/>
          <a:chExt cx="0" cy="0"/>
        </a:xfrm>
      </p:grpSpPr>
      <p:sp>
        <p:nvSpPr>
          <p:cNvPr id="284" name="Google Shape;284;geebb530ace_0_1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5" name="Google Shape;285;geebb530ace_0_1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Google Shape;291;geebb530ace_0_1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2" name="Google Shape;292;geebb530ace_0_1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gef0a613a82_0_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1" name="Google Shape;301;gef0a613a82_0_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Google Shape;310;gef0a613a82_0_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1" name="Google Shape;311;gef0a613a82_0_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8"/>
        <p:cNvGrpSpPr/>
        <p:nvPr/>
      </p:nvGrpSpPr>
      <p:grpSpPr>
        <a:xfrm>
          <a:off x="0" y="0"/>
          <a:ext cx="0" cy="0"/>
          <a:chOff x="0" y="0"/>
          <a:chExt cx="0" cy="0"/>
        </a:xfrm>
      </p:grpSpPr>
      <p:sp>
        <p:nvSpPr>
          <p:cNvPr id="319" name="Google Shape;319;gef0a613a82_0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0" name="Google Shape;320;gef0a613a82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1" name="Google Shape;81;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eebb530ace_0_1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0" name="Google Shape;220;geebb530ace_0_1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geebb530ace_0_1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9" name="Google Shape;229;geebb530ace_0_1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geebb530ace_0_2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6" name="Google Shape;236;geebb530ace_0_2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geebb530ace_0_2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3" name="Google Shape;243;geebb530ace_0_2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geebb530ace_0_2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0" name="Google Shape;250;geebb530ace_0_2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geebb530ace_0_3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7" name="Google Shape;257;geebb530ace_0_3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geebb530ace_0_3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4" name="Google Shape;264;geebb530ace_0_3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5"/>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b" anchorCtr="0">
            <a:noAutofit/>
          </a:bodyPr>
          <a:lstStyle>
            <a:lvl1pPr lvl="0" algn="l">
              <a:lnSpc>
                <a:spcPct val="100000"/>
              </a:lnSpc>
              <a:spcBef>
                <a:spcPts val="0"/>
              </a:spcBef>
              <a:spcAft>
                <a:spcPts val="0"/>
              </a:spcAft>
              <a:buClr>
                <a:srgbClr val="000000"/>
              </a:buClr>
              <a:buSzPts val="4000"/>
              <a:buNone/>
              <a:defRPr sz="4000">
                <a:solidFill>
                  <a:srgbClr val="000000"/>
                </a:solidFill>
              </a:defRPr>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5"/>
          <p:cNvSpPr txBox="1">
            <a:spLocks noGrp="1"/>
          </p:cNvSpPr>
          <p:nvPr>
            <p:ph type="subTitle" idx="1"/>
          </p:nvPr>
        </p:nvSpPr>
        <p:spPr>
          <a:xfrm>
            <a:off x="50" y="2702950"/>
            <a:ext cx="5496600" cy="867900"/>
          </a:xfrm>
          <a:prstGeom prst="rect">
            <a:avLst/>
          </a:prstGeom>
          <a:solidFill>
            <a:srgbClr val="FFFFFF"/>
          </a:solidFill>
          <a:ln>
            <a:noFill/>
          </a:ln>
        </p:spPr>
        <p:txBody>
          <a:bodyPr spcFirstLastPara="1" wrap="square" lIns="360000" tIns="91425" rIns="91425" bIns="91425" anchor="t" anchorCtr="0">
            <a:noAutofit/>
          </a:bodyPr>
          <a:lstStyle>
            <a:lvl1pPr lvl="0" algn="l">
              <a:lnSpc>
                <a:spcPct val="100000"/>
              </a:lnSpc>
              <a:spcBef>
                <a:spcPts val="0"/>
              </a:spcBef>
              <a:spcAft>
                <a:spcPts val="0"/>
              </a:spcAft>
              <a:buClr>
                <a:srgbClr val="363F83"/>
              </a:buClr>
              <a:buSzPts val="2000"/>
              <a:buNone/>
              <a:defRPr sz="2000">
                <a:solidFill>
                  <a:srgbClr val="363F83"/>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pic>
        <p:nvPicPr>
          <p:cNvPr id="12" name="Google Shape;12;p5"/>
          <p:cNvPicPr preferRelativeResize="0"/>
          <p:nvPr/>
        </p:nvPicPr>
        <p:blipFill rotWithShape="1">
          <a:blip r:embed="rId2">
            <a:alphaModFix/>
          </a:blip>
          <a:srcRect l="9173"/>
          <a:stretch/>
        </p:blipFill>
        <p:spPr>
          <a:xfrm>
            <a:off x="5681400" y="2612075"/>
            <a:ext cx="3435150" cy="2531416"/>
          </a:xfrm>
          <a:prstGeom prst="rect">
            <a:avLst/>
          </a:prstGeom>
          <a:noFill/>
          <a:ln>
            <a:noFill/>
          </a:ln>
        </p:spPr>
      </p:pic>
      <p:sp>
        <p:nvSpPr>
          <p:cNvPr id="13" name="Google Shape;13;p5"/>
          <p:cNvSpPr txBox="1"/>
          <p:nvPr/>
        </p:nvSpPr>
        <p:spPr>
          <a:xfrm>
            <a:off x="2307388" y="4234988"/>
            <a:ext cx="3435000" cy="553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900"/>
              <a:buFont typeface="Arial"/>
              <a:buNone/>
            </a:pPr>
            <a:r>
              <a:rPr lang="de" sz="900" b="0" i="0" u="none" strike="noStrike" cap="none">
                <a:solidFill>
                  <a:srgbClr val="000000"/>
                </a:solidFill>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b="0" i="0" u="none" strike="noStrike" cap="none">
              <a:solidFill>
                <a:srgbClr val="000000"/>
              </a:solidFill>
              <a:latin typeface="Lato"/>
              <a:ea typeface="Lato"/>
              <a:cs typeface="Lato"/>
              <a:sym typeface="Lato"/>
            </a:endParaRPr>
          </a:p>
        </p:txBody>
      </p:sp>
      <p:pic>
        <p:nvPicPr>
          <p:cNvPr id="14" name="Google Shape;14;p5"/>
          <p:cNvPicPr preferRelativeResize="0"/>
          <p:nvPr/>
        </p:nvPicPr>
        <p:blipFill rotWithShape="1">
          <a:blip r:embed="rId3">
            <a:alphaModFix/>
          </a:blip>
          <a:srcRect t="14999" b="18337"/>
          <a:stretch/>
        </p:blipFill>
        <p:spPr>
          <a:xfrm>
            <a:off x="5496600" y="414525"/>
            <a:ext cx="3491800" cy="1309049"/>
          </a:xfrm>
          <a:prstGeom prst="rect">
            <a:avLst/>
          </a:prstGeom>
          <a:noFill/>
          <a:ln>
            <a:noFill/>
          </a:ln>
        </p:spPr>
      </p:pic>
      <p:pic>
        <p:nvPicPr>
          <p:cNvPr id="15" name="Google Shape;15;p5"/>
          <p:cNvPicPr preferRelativeResize="0"/>
          <p:nvPr/>
        </p:nvPicPr>
        <p:blipFill rotWithShape="1">
          <a:blip r:embed="rId4">
            <a:alphaModFix/>
          </a:blip>
          <a:srcRect/>
          <a:stretch/>
        </p:blipFill>
        <p:spPr>
          <a:xfrm>
            <a:off x="131525" y="4393800"/>
            <a:ext cx="2175863" cy="472925"/>
          </a:xfrm>
          <a:prstGeom prst="rect">
            <a:avLst/>
          </a:prstGeom>
          <a:noFill/>
          <a:ln>
            <a:noFill/>
          </a:ln>
        </p:spPr>
      </p:pic>
      <p:sp>
        <p:nvSpPr>
          <p:cNvPr id="16" name="Google Shape;16;p5"/>
          <p:cNvSpPr txBox="1"/>
          <p:nvPr/>
        </p:nvSpPr>
        <p:spPr>
          <a:xfrm>
            <a:off x="6439475" y="1383225"/>
            <a:ext cx="2466300" cy="867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chemeClr val="dk1"/>
              </a:buClr>
              <a:buSzPts val="1100"/>
              <a:buFont typeface="Arial"/>
              <a:buNone/>
            </a:pPr>
            <a:r>
              <a:rPr lang="de" sz="1300" b="0" i="0" u="none" strike="noStrike" cap="none">
                <a:solidFill>
                  <a:schemeClr val="dk1"/>
                </a:solidFill>
                <a:latin typeface="Lato"/>
                <a:ea typeface="Lato"/>
                <a:cs typeface="Lato"/>
                <a:sym typeface="Lato"/>
              </a:rPr>
              <a:t>Enhancing Research</a:t>
            </a:r>
            <a:endParaRPr sz="1300" b="0" i="0" u="none" strike="noStrike" cap="none">
              <a:solidFill>
                <a:schemeClr val="dk1"/>
              </a:solidFill>
              <a:latin typeface="Lato"/>
              <a:ea typeface="Lato"/>
              <a:cs typeface="Lato"/>
              <a:sym typeface="Lato"/>
            </a:endParaRPr>
          </a:p>
          <a:p>
            <a:pPr marL="0" marR="0" lvl="0" indent="0" algn="l" rtl="0">
              <a:lnSpc>
                <a:spcPct val="100000"/>
              </a:lnSpc>
              <a:spcBef>
                <a:spcPts val="0"/>
              </a:spcBef>
              <a:spcAft>
                <a:spcPts val="0"/>
              </a:spcAft>
              <a:buClr>
                <a:srgbClr val="000000"/>
              </a:buClr>
              <a:buSzPts val="1300"/>
              <a:buFont typeface="Arial"/>
              <a:buNone/>
            </a:pPr>
            <a:r>
              <a:rPr lang="de" sz="1300" b="0" i="0" u="none" strike="noStrike" cap="none">
                <a:solidFill>
                  <a:schemeClr val="dk1"/>
                </a:solidFill>
                <a:latin typeface="Lato"/>
                <a:ea typeface="Lato"/>
                <a:cs typeface="Lato"/>
                <a:sym typeface="Lato"/>
              </a:rPr>
              <a:t>Understanding through Media</a:t>
            </a:r>
            <a:endParaRPr sz="1700" b="0" i="0" u="none" strike="noStrike" cap="none">
              <a:solidFill>
                <a:srgbClr val="000000"/>
              </a:solidFill>
              <a:latin typeface="Lato"/>
              <a:ea typeface="Lato"/>
              <a:cs typeface="Lato"/>
              <a:sym typeface="Lato"/>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14"/>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66" name="Google Shape;66;p14"/>
          <p:cNvSpPr txBox="1">
            <a:spLocks noGrp="1"/>
          </p:cNvSpPr>
          <p:nvPr>
            <p:ph type="body" idx="1"/>
          </p:nvPr>
        </p:nvSpPr>
        <p:spPr>
          <a:xfrm>
            <a:off x="311700" y="3152225"/>
            <a:ext cx="8520600" cy="13008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pic>
        <p:nvPicPr>
          <p:cNvPr id="67" name="Google Shape;67;p14"/>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68" name="Google Shape;68;p14"/>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69" name="Google Shape;69;p14"/>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0"/>
        <p:cNvGrpSpPr/>
        <p:nvPr/>
      </p:nvGrpSpPr>
      <p:grpSpPr>
        <a:xfrm>
          <a:off x="0" y="0"/>
          <a:ext cx="0" cy="0"/>
          <a:chOff x="0" y="0"/>
          <a:chExt cx="0" cy="0"/>
        </a:xfrm>
      </p:grpSpPr>
      <p:pic>
        <p:nvPicPr>
          <p:cNvPr id="71" name="Google Shape;71;p15"/>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72" name="Google Shape;72;p15"/>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73" name="Google Shape;73;p15"/>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6"/>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9" name="Google Shape;19;p6"/>
          <p:cNvSpPr txBox="1">
            <a:spLocks noGrp="1"/>
          </p:cNvSpPr>
          <p:nvPr>
            <p:ph type="body" idx="1"/>
          </p:nvPr>
        </p:nvSpPr>
        <p:spPr>
          <a:xfrm>
            <a:off x="168425" y="1032300"/>
            <a:ext cx="8664000" cy="3406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pic>
        <p:nvPicPr>
          <p:cNvPr id="20" name="Google Shape;20;p6"/>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21" name="Google Shape;21;p6"/>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22" name="Google Shape;22;p6"/>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7"/>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pic>
        <p:nvPicPr>
          <p:cNvPr id="25" name="Google Shape;25;p7"/>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26" name="Google Shape;26;p7"/>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27" name="Google Shape;27;p7"/>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8"/>
        <p:cNvGrpSpPr/>
        <p:nvPr/>
      </p:nvGrpSpPr>
      <p:grpSpPr>
        <a:xfrm>
          <a:off x="0" y="0"/>
          <a:ext cx="0" cy="0"/>
          <a:chOff x="0" y="0"/>
          <a:chExt cx="0" cy="0"/>
        </a:xfrm>
      </p:grpSpPr>
      <p:sp>
        <p:nvSpPr>
          <p:cNvPr id="29" name="Google Shape;29;p8"/>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30" name="Google Shape;30;p8"/>
          <p:cNvSpPr txBox="1">
            <a:spLocks noGrp="1"/>
          </p:cNvSpPr>
          <p:nvPr>
            <p:ph type="body" idx="1"/>
          </p:nvPr>
        </p:nvSpPr>
        <p:spPr>
          <a:xfrm>
            <a:off x="311700" y="1297000"/>
            <a:ext cx="3999900" cy="3164400"/>
          </a:xfrm>
          <a:prstGeom prst="rect">
            <a:avLst/>
          </a:prstGeom>
          <a:solidFill>
            <a:srgbClr val="FFFFFF"/>
          </a:solid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8"/>
          <p:cNvSpPr txBox="1">
            <a:spLocks noGrp="1"/>
          </p:cNvSpPr>
          <p:nvPr>
            <p:ph type="body" idx="2"/>
          </p:nvPr>
        </p:nvSpPr>
        <p:spPr>
          <a:xfrm>
            <a:off x="4832400" y="1297075"/>
            <a:ext cx="3999900" cy="3164400"/>
          </a:xfrm>
          <a:prstGeom prst="rect">
            <a:avLst/>
          </a:prstGeom>
          <a:solidFill>
            <a:srgbClr val="FFFFFF"/>
          </a:solid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pic>
        <p:nvPicPr>
          <p:cNvPr id="32" name="Google Shape;32;p8"/>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33" name="Google Shape;33;p8"/>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34" name="Google Shape;34;p8"/>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9"/>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pic>
        <p:nvPicPr>
          <p:cNvPr id="37" name="Google Shape;37;p9"/>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38" name="Google Shape;38;p9"/>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39" name="Google Shape;39;p9"/>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0"/>
        <p:cNvGrpSpPr/>
        <p:nvPr/>
      </p:nvGrpSpPr>
      <p:grpSpPr>
        <a:xfrm>
          <a:off x="0" y="0"/>
          <a:ext cx="0" cy="0"/>
          <a:chOff x="0" y="0"/>
          <a:chExt cx="0" cy="0"/>
        </a:xfrm>
      </p:grpSpPr>
      <p:sp>
        <p:nvSpPr>
          <p:cNvPr id="41" name="Google Shape;41;p10"/>
          <p:cNvSpPr txBox="1">
            <a:spLocks noGrp="1"/>
          </p:cNvSpPr>
          <p:nvPr>
            <p:ph type="title"/>
          </p:nvPr>
        </p:nvSpPr>
        <p:spPr>
          <a:xfrm>
            <a:off x="311700" y="539675"/>
            <a:ext cx="60072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42" name="Google Shape;42;p10"/>
          <p:cNvSpPr txBox="1">
            <a:spLocks noGrp="1"/>
          </p:cNvSpPr>
          <p:nvPr>
            <p:ph type="body" idx="1"/>
          </p:nvPr>
        </p:nvSpPr>
        <p:spPr>
          <a:xfrm>
            <a:off x="311700" y="1176700"/>
            <a:ext cx="2808000" cy="3224400"/>
          </a:xfrm>
          <a:prstGeom prst="rect">
            <a:avLst/>
          </a:prstGeom>
          <a:solidFill>
            <a:srgbClr val="FFFFFF"/>
          </a:solid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pic>
        <p:nvPicPr>
          <p:cNvPr id="43" name="Google Shape;43;p10"/>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44" name="Google Shape;44;p10"/>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45" name="Google Shape;45;p10"/>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11"/>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pic>
        <p:nvPicPr>
          <p:cNvPr id="48" name="Google Shape;48;p11"/>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49" name="Google Shape;49;p11"/>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50" name="Google Shape;50;p11"/>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p12"/>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3" name="Google Shape;53;p12"/>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54" name="Google Shape;54;p12"/>
          <p:cNvSpPr txBox="1">
            <a:spLocks noGrp="1"/>
          </p:cNvSpPr>
          <p:nvPr>
            <p:ph type="subTitle" idx="1"/>
          </p:nvPr>
        </p:nvSpPr>
        <p:spPr>
          <a:xfrm>
            <a:off x="265500" y="2803075"/>
            <a:ext cx="4045200" cy="1235100"/>
          </a:xfrm>
          <a:prstGeom prst="rect">
            <a:avLst/>
          </a:prstGeom>
          <a:solidFill>
            <a:srgbClr val="FFFFFF"/>
          </a:solid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5" name="Google Shape;55;p12"/>
          <p:cNvSpPr txBox="1">
            <a:spLocks noGrp="1"/>
          </p:cNvSpPr>
          <p:nvPr>
            <p:ph type="body" idx="2"/>
          </p:nvPr>
        </p:nvSpPr>
        <p:spPr>
          <a:xfrm>
            <a:off x="4939500" y="724075"/>
            <a:ext cx="3837000" cy="3695100"/>
          </a:xfrm>
          <a:prstGeom prst="rect">
            <a:avLst/>
          </a:prstGeom>
          <a:solidFill>
            <a:srgbClr val="FFFFFF"/>
          </a:solid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pic>
        <p:nvPicPr>
          <p:cNvPr id="56" name="Google Shape;56;p12"/>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57" name="Google Shape;57;p12"/>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58" name="Google Shape;58;p12"/>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13"/>
          <p:cNvSpPr txBox="1">
            <a:spLocks noGrp="1"/>
          </p:cNvSpPr>
          <p:nvPr>
            <p:ph type="body" idx="1"/>
          </p:nvPr>
        </p:nvSpPr>
        <p:spPr>
          <a:xfrm>
            <a:off x="2766125" y="3922225"/>
            <a:ext cx="5998800" cy="605100"/>
          </a:xfrm>
          <a:prstGeom prst="rect">
            <a:avLst/>
          </a:prstGeom>
          <a:solidFill>
            <a:srgbClr val="FFFFFF"/>
          </a:solid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pic>
        <p:nvPicPr>
          <p:cNvPr id="61" name="Google Shape;61;p13"/>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62" name="Google Shape;62;p13"/>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63" name="Google Shape;63;p13"/>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4"/>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rgbClr val="363F83"/>
              </a:buClr>
              <a:buSzPts val="2800"/>
              <a:buFont typeface="Lato"/>
              <a:buNone/>
              <a:defRPr sz="2800" b="0" i="0" u="none" strike="noStrike" cap="none">
                <a:solidFill>
                  <a:srgbClr val="363F83"/>
                </a:solidFill>
                <a:latin typeface="Lato"/>
                <a:ea typeface="Lato"/>
                <a:cs typeface="Lato"/>
                <a:sym typeface="Lato"/>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4"/>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rgbClr val="E5362B"/>
              </a:buClr>
              <a:buSzPts val="1800"/>
              <a:buFont typeface="Lato"/>
              <a:buChar char="●"/>
              <a:defRPr sz="1800" b="0" i="0" u="none" strike="noStrike" cap="none">
                <a:solidFill>
                  <a:srgbClr val="E5362B"/>
                </a:solidFill>
                <a:latin typeface="Lato"/>
                <a:ea typeface="Lato"/>
                <a:cs typeface="Lato"/>
                <a:sym typeface="Lato"/>
              </a:defRPr>
            </a:lvl1pPr>
            <a:lvl2pPr marL="914400" marR="0" lvl="1" indent="-317500" algn="l" rtl="0">
              <a:lnSpc>
                <a:spcPct val="115000"/>
              </a:lnSpc>
              <a:spcBef>
                <a:spcPts val="1600"/>
              </a:spcBef>
              <a:spcAft>
                <a:spcPts val="0"/>
              </a:spcAft>
              <a:buClr>
                <a:srgbClr val="8BACEE"/>
              </a:buClr>
              <a:buSzPts val="1400"/>
              <a:buFont typeface="Lato"/>
              <a:buChar char="○"/>
              <a:defRPr sz="1400" b="1" i="0" u="none" strike="noStrike" cap="none">
                <a:solidFill>
                  <a:srgbClr val="8BACEE"/>
                </a:solidFill>
                <a:latin typeface="Lato"/>
                <a:ea typeface="Lato"/>
                <a:cs typeface="Lato"/>
                <a:sym typeface="Lato"/>
              </a:defRPr>
            </a:lvl2pPr>
            <a:lvl3pPr marL="1371600" marR="0" lvl="2"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3pPr>
            <a:lvl4pPr marL="1828800" marR="0" lvl="3"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4pPr>
            <a:lvl5pPr marL="2286000" marR="0" lvl="4"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5pPr>
            <a:lvl6pPr marL="2743200" marR="0" lvl="5"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6pPr>
            <a:lvl7pPr marL="3200400" marR="0" lvl="6"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7pPr>
            <a:lvl8pPr marL="3657600" marR="0" lvl="7"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8pPr>
            <a:lvl9pPr marL="4114800" marR="0" lvl="8" indent="-317500" algn="l" rtl="0">
              <a:lnSpc>
                <a:spcPct val="115000"/>
              </a:lnSpc>
              <a:spcBef>
                <a:spcPts val="1600"/>
              </a:spcBef>
              <a:spcAft>
                <a:spcPts val="1600"/>
              </a:spcAft>
              <a:buClr>
                <a:schemeClr val="dk2"/>
              </a:buClr>
              <a:buSzPts val="1400"/>
              <a:buFont typeface="Lato"/>
              <a:buChar char="■"/>
              <a:defRPr sz="1400" b="0" i="0" u="none" strike="noStrike" cap="none">
                <a:solidFill>
                  <a:schemeClr val="dk2"/>
                </a:solidFill>
                <a:latin typeface="Lato"/>
                <a:ea typeface="Lato"/>
                <a:cs typeface="Lato"/>
                <a:sym typeface="Lato"/>
              </a:defRPr>
            </a:lvl9pPr>
          </a:lstStyle>
          <a:p>
            <a:endParaRPr/>
          </a:p>
        </p:txBody>
      </p:sp>
      <p:sp>
        <p:nvSpPr>
          <p:cNvPr id="8" name="Google Shape;8;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de"/>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snopes.com/" TargetMode="External"/><Relationship Id="rId7" Type="http://schemas.openxmlformats.org/officeDocument/2006/relationships/hyperlink" Target="https://www.politifact.com/"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s://www.opensecrets.org/" TargetMode="External"/><Relationship Id="rId5" Type="http://schemas.openxmlformats.org/officeDocument/2006/relationships/hyperlink" Target="https://www.factcheck.org/scicheck/" TargetMode="External"/><Relationship Id="rId4" Type="http://schemas.openxmlformats.org/officeDocument/2006/relationships/hyperlink" Target="https://www.factcheck.org/"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1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www.tandfonline.com/doi/full/10.1080/24751839.2020.1847379"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
          <p:cNvSpPr txBox="1">
            <a:spLocks noGrp="1"/>
          </p:cNvSpPr>
          <p:nvPr>
            <p:ph type="ctrTitle"/>
          </p:nvPr>
        </p:nvSpPr>
        <p:spPr>
          <a:xfrm>
            <a:off x="0" y="650350"/>
            <a:ext cx="5496600" cy="2920500"/>
          </a:xfrm>
          <a:prstGeom prst="rect">
            <a:avLst/>
          </a:prstGeom>
          <a:solidFill>
            <a:srgbClr val="FFFFFF"/>
          </a:solidFill>
          <a:ln>
            <a:noFill/>
          </a:ln>
        </p:spPr>
        <p:txBody>
          <a:bodyPr spcFirstLastPara="1" wrap="square" lIns="360000" tIns="91425" rIns="91425" bIns="91425" anchor="b" anchorCtr="0">
            <a:noAutofit/>
          </a:bodyPr>
          <a:lstStyle/>
          <a:p>
            <a:pPr marL="0" lvl="0" indent="0" algn="l" rtl="0">
              <a:spcBef>
                <a:spcPts val="0"/>
              </a:spcBef>
              <a:spcAft>
                <a:spcPts val="0"/>
              </a:spcAft>
              <a:buNone/>
            </a:pPr>
            <a:r>
              <a:rPr lang="de" sz="3800" dirty="0" err="1"/>
              <a:t>Developing</a:t>
            </a:r>
            <a:r>
              <a:rPr lang="de" sz="3800" dirty="0"/>
              <a:t> </a:t>
            </a:r>
            <a:r>
              <a:rPr lang="de" sz="3800" dirty="0" err="1"/>
              <a:t>the</a:t>
            </a:r>
            <a:r>
              <a:rPr lang="de" sz="3800" dirty="0"/>
              <a:t> </a:t>
            </a:r>
            <a:r>
              <a:rPr lang="de" sz="3800" dirty="0" err="1"/>
              <a:t>methodology</a:t>
            </a:r>
            <a:r>
              <a:rPr lang="de" sz="3800" dirty="0"/>
              <a:t> </a:t>
            </a:r>
            <a:r>
              <a:rPr lang="de" sz="3800" dirty="0" err="1"/>
              <a:t>to</a:t>
            </a:r>
            <a:r>
              <a:rPr lang="de" sz="3800" dirty="0"/>
              <a:t> </a:t>
            </a:r>
            <a:r>
              <a:rPr lang="de" sz="3800" dirty="0" err="1"/>
              <a:t>detect</a:t>
            </a:r>
            <a:r>
              <a:rPr lang="de" sz="3800" dirty="0"/>
              <a:t> “fake </a:t>
            </a:r>
            <a:r>
              <a:rPr lang="de" sz="3800" dirty="0" err="1"/>
              <a:t>news</a:t>
            </a:r>
            <a:r>
              <a:rPr lang="de" sz="3800" dirty="0"/>
              <a:t>” </a:t>
            </a:r>
            <a:r>
              <a:rPr lang="de" sz="3800" dirty="0" err="1"/>
              <a:t>from</a:t>
            </a:r>
            <a:r>
              <a:rPr lang="de" sz="3800" dirty="0"/>
              <a:t> </a:t>
            </a:r>
            <a:r>
              <a:rPr lang="de" sz="3800" dirty="0" err="1"/>
              <a:t>fact-checked</a:t>
            </a:r>
            <a:r>
              <a:rPr lang="de" sz="3800" dirty="0"/>
              <a:t> </a:t>
            </a:r>
            <a:r>
              <a:rPr lang="de" sz="3800" dirty="0" err="1"/>
              <a:t>articles</a:t>
            </a:r>
            <a:r>
              <a:rPr lang="de" sz="3800" dirty="0"/>
              <a:t>.</a:t>
            </a:r>
            <a:endParaRPr sz="3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Google Shape;266;geebb530ace_0_306"/>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457200" lvl="0" indent="-317500" algn="l" rtl="0">
              <a:lnSpc>
                <a:spcPct val="150000"/>
              </a:lnSpc>
              <a:spcBef>
                <a:spcPts val="0"/>
              </a:spcBef>
              <a:spcAft>
                <a:spcPts val="0"/>
              </a:spcAft>
              <a:buClr>
                <a:srgbClr val="363F83"/>
              </a:buClr>
              <a:buSzPts val="1400"/>
              <a:buFont typeface="Arial"/>
              <a:buChar char="-"/>
            </a:pPr>
            <a:r>
              <a:rPr lang="de" sz="1400" dirty="0">
                <a:solidFill>
                  <a:srgbClr val="363F83"/>
                </a:solidFill>
                <a:latin typeface="Arial"/>
                <a:ea typeface="Arial"/>
                <a:cs typeface="Arial"/>
                <a:sym typeface="Arial"/>
              </a:rPr>
              <a:t>The </a:t>
            </a:r>
            <a:r>
              <a:rPr lang="de" sz="1400" dirty="0" err="1">
                <a:solidFill>
                  <a:srgbClr val="363F83"/>
                </a:solidFill>
                <a:latin typeface="Arial"/>
                <a:ea typeface="Arial"/>
                <a:cs typeface="Arial"/>
                <a:sym typeface="Arial"/>
              </a:rPr>
              <a:t>model</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employs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fusion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of</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collective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effort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of</a:t>
            </a:r>
            <a:r>
              <a:rPr lang="de" sz="1400" dirty="0">
                <a:solidFill>
                  <a:srgbClr val="363F83"/>
                </a:solidFill>
                <a:latin typeface="Arial"/>
                <a:ea typeface="Arial"/>
                <a:cs typeface="Arial"/>
                <a:sym typeface="Arial"/>
              </a:rPr>
              <a:t> human </a:t>
            </a:r>
            <a:r>
              <a:rPr lang="de" sz="1400" dirty="0" err="1">
                <a:solidFill>
                  <a:srgbClr val="363F83"/>
                </a:solidFill>
                <a:latin typeface="Arial"/>
                <a:ea typeface="Arial"/>
                <a:cs typeface="Arial"/>
                <a:sym typeface="Arial"/>
              </a:rPr>
              <a:t>with</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that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of</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machine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learning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to</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enhance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decision-making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model</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which</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predict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whether</a:t>
            </a:r>
            <a:r>
              <a:rPr lang="de" sz="1400" dirty="0">
                <a:solidFill>
                  <a:srgbClr val="363F83"/>
                </a:solidFill>
                <a:latin typeface="Arial"/>
                <a:ea typeface="Arial"/>
                <a:cs typeface="Arial"/>
                <a:sym typeface="Arial"/>
              </a:rPr>
              <a:t> a </a:t>
            </a:r>
            <a:r>
              <a:rPr lang="de" sz="1400" dirty="0" err="1">
                <a:solidFill>
                  <a:srgbClr val="363F83"/>
                </a:solidFill>
                <a:latin typeface="Arial"/>
                <a:ea typeface="Arial"/>
                <a:cs typeface="Arial"/>
                <a:sym typeface="Arial"/>
              </a:rPr>
              <a:t>news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is</a:t>
            </a:r>
            <a:r>
              <a:rPr lang="de" sz="1400" dirty="0">
                <a:solidFill>
                  <a:srgbClr val="363F83"/>
                </a:solidFill>
                <a:latin typeface="Arial"/>
                <a:ea typeface="Arial"/>
                <a:cs typeface="Arial"/>
                <a:sym typeface="Arial"/>
              </a:rPr>
              <a:t> fake </a:t>
            </a:r>
            <a:r>
              <a:rPr lang="de" sz="1400" dirty="0" err="1">
                <a:solidFill>
                  <a:srgbClr val="363F83"/>
                </a:solidFill>
                <a:latin typeface="Arial"/>
                <a:ea typeface="Arial"/>
                <a:cs typeface="Arial"/>
                <a:sym typeface="Arial"/>
              </a:rPr>
              <a:t>or</a:t>
            </a:r>
            <a:r>
              <a:rPr lang="de" sz="1400" dirty="0">
                <a:solidFill>
                  <a:srgbClr val="363F83"/>
                </a:solidFill>
                <a:latin typeface="Arial"/>
                <a:ea typeface="Arial"/>
                <a:cs typeface="Arial"/>
                <a:sym typeface="Arial"/>
              </a:rPr>
              <a:t> not. </a:t>
            </a:r>
            <a:endParaRPr sz="1400" dirty="0">
              <a:solidFill>
                <a:srgbClr val="363F83"/>
              </a:solidFill>
              <a:latin typeface="Arial"/>
              <a:ea typeface="Arial"/>
              <a:cs typeface="Arial"/>
              <a:sym typeface="Arial"/>
            </a:endParaRPr>
          </a:p>
          <a:p>
            <a:pPr marL="457200" lvl="0" indent="-317500" algn="l" rtl="0">
              <a:lnSpc>
                <a:spcPct val="150000"/>
              </a:lnSpc>
              <a:spcBef>
                <a:spcPts val="0"/>
              </a:spcBef>
              <a:spcAft>
                <a:spcPts val="0"/>
              </a:spcAft>
              <a:buClr>
                <a:srgbClr val="363F83"/>
              </a:buClr>
              <a:buSzPts val="1400"/>
              <a:buFont typeface="Arial"/>
              <a:buChar char="-"/>
            </a:pPr>
            <a:r>
              <a:rPr lang="de" sz="1400" dirty="0" err="1">
                <a:solidFill>
                  <a:srgbClr val="363F83"/>
                </a:solidFill>
                <a:latin typeface="Arial"/>
                <a:ea typeface="Arial"/>
                <a:cs typeface="Arial"/>
                <a:sym typeface="Arial"/>
              </a:rPr>
              <a:t>Firstly</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crowdsourcing</a:t>
            </a:r>
            <a:r>
              <a:rPr lang="de" sz="1400" dirty="0">
                <a:solidFill>
                  <a:srgbClr val="363F83"/>
                </a:solidFill>
                <a:latin typeface="Arial"/>
                <a:ea typeface="Arial"/>
                <a:cs typeface="Arial"/>
                <a:sym typeface="Arial"/>
              </a:rPr>
              <a:t> was </a:t>
            </a:r>
            <a:r>
              <a:rPr lang="de" sz="1400" dirty="0" err="1">
                <a:solidFill>
                  <a:srgbClr val="363F83"/>
                </a:solidFill>
                <a:latin typeface="Arial"/>
                <a:ea typeface="Arial"/>
                <a:cs typeface="Arial"/>
                <a:sym typeface="Arial"/>
              </a:rPr>
              <a:t>used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to</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classify</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news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from</a:t>
            </a:r>
            <a:r>
              <a:rPr lang="de" sz="1400" dirty="0">
                <a:solidFill>
                  <a:srgbClr val="363F83"/>
                </a:solidFill>
                <a:latin typeface="Arial"/>
                <a:ea typeface="Arial"/>
                <a:cs typeface="Arial"/>
                <a:sym typeface="Arial"/>
              </a:rPr>
              <a:t> Satire </a:t>
            </a:r>
            <a:r>
              <a:rPr lang="de" sz="1400" dirty="0" err="1">
                <a:solidFill>
                  <a:srgbClr val="363F83"/>
                </a:solidFill>
                <a:latin typeface="Arial"/>
                <a:ea typeface="Arial"/>
                <a:cs typeface="Arial"/>
                <a:sym typeface="Arial"/>
              </a:rPr>
              <a:t>and</a:t>
            </a:r>
            <a:r>
              <a:rPr lang="de" sz="1400" dirty="0">
                <a:solidFill>
                  <a:srgbClr val="363F83"/>
                </a:solidFill>
                <a:latin typeface="Arial"/>
                <a:ea typeface="Arial"/>
                <a:cs typeface="Arial"/>
                <a:sym typeface="Arial"/>
              </a:rPr>
              <a:t> fake </a:t>
            </a:r>
            <a:r>
              <a:rPr lang="de" sz="1400" dirty="0" err="1">
                <a:solidFill>
                  <a:srgbClr val="363F83"/>
                </a:solidFill>
                <a:latin typeface="Arial"/>
                <a:ea typeface="Arial"/>
                <a:cs typeface="Arial"/>
                <a:sym typeface="Arial"/>
              </a:rPr>
              <a:t>news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and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distinguish</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them</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which</a:t>
            </a:r>
            <a:r>
              <a:rPr lang="de" sz="1400" dirty="0">
                <a:solidFill>
                  <a:srgbClr val="363F83"/>
                </a:solidFill>
                <a:latin typeface="Arial"/>
                <a:ea typeface="Arial"/>
                <a:cs typeface="Arial"/>
                <a:sym typeface="Arial"/>
              </a:rPr>
              <a:t> was </a:t>
            </a:r>
            <a:r>
              <a:rPr lang="de" sz="1400" dirty="0" err="1">
                <a:solidFill>
                  <a:srgbClr val="363F83"/>
                </a:solidFill>
                <a:latin typeface="Arial"/>
                <a:ea typeface="Arial"/>
                <a:cs typeface="Arial"/>
                <a:sym typeface="Arial"/>
              </a:rPr>
              <a:t>difficult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to</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detect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by</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machine</a:t>
            </a:r>
            <a:r>
              <a:rPr lang="de" sz="1400" dirty="0">
                <a:solidFill>
                  <a:srgbClr val="363F83"/>
                </a:solidFill>
                <a:latin typeface="Arial"/>
                <a:ea typeface="Arial"/>
                <a:cs typeface="Arial"/>
                <a:sym typeface="Arial"/>
              </a:rPr>
              <a:t>.</a:t>
            </a:r>
            <a:endParaRPr sz="1400" dirty="0">
              <a:solidFill>
                <a:srgbClr val="363F83"/>
              </a:solidFill>
              <a:latin typeface="Arial"/>
              <a:ea typeface="Arial"/>
              <a:cs typeface="Arial"/>
              <a:sym typeface="Arial"/>
            </a:endParaRPr>
          </a:p>
          <a:p>
            <a:pPr marL="457200" lvl="0" indent="-317500" algn="l" rtl="0">
              <a:lnSpc>
                <a:spcPct val="150000"/>
              </a:lnSpc>
              <a:spcBef>
                <a:spcPts val="0"/>
              </a:spcBef>
              <a:spcAft>
                <a:spcPts val="0"/>
              </a:spcAft>
              <a:buClr>
                <a:srgbClr val="363F83"/>
              </a:buClr>
              <a:buSzPts val="1400"/>
              <a:buFont typeface="Arial"/>
              <a:buChar char="-"/>
            </a:pPr>
            <a:r>
              <a:rPr lang="de" sz="1400" dirty="0" err="1">
                <a:solidFill>
                  <a:srgbClr val="363F83"/>
                </a:solidFill>
                <a:latin typeface="Arial"/>
                <a:ea typeface="Arial"/>
                <a:cs typeface="Arial"/>
                <a:sym typeface="Arial"/>
              </a:rPr>
              <a:t>By</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applying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machine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learning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techniques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they</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employ</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baseline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classification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algorithms</a:t>
            </a:r>
            <a:endParaRPr sz="1400" dirty="0">
              <a:solidFill>
                <a:srgbClr val="363F83"/>
              </a:solidFill>
              <a:latin typeface="Arial"/>
              <a:ea typeface="Arial"/>
              <a:cs typeface="Arial"/>
              <a:sym typeface="Arial"/>
            </a:endParaRPr>
          </a:p>
          <a:p>
            <a:pPr marL="457200" lvl="0" indent="-317500" algn="l" rtl="0">
              <a:lnSpc>
                <a:spcPct val="150000"/>
              </a:lnSpc>
              <a:spcBef>
                <a:spcPts val="0"/>
              </a:spcBef>
              <a:spcAft>
                <a:spcPts val="0"/>
              </a:spcAft>
              <a:buClr>
                <a:srgbClr val="363F83"/>
              </a:buClr>
              <a:buSzPts val="1400"/>
              <a:buFont typeface="Arial"/>
              <a:buChar char="-"/>
            </a:pPr>
            <a:r>
              <a:rPr lang="de" sz="1400" dirty="0" err="1">
                <a:solidFill>
                  <a:srgbClr val="363F83"/>
                </a:solidFill>
                <a:latin typeface="Arial"/>
                <a:ea typeface="Arial"/>
                <a:cs typeface="Arial"/>
                <a:sym typeface="Arial"/>
              </a:rPr>
              <a:t>While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crowdsourcing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task</a:t>
            </a:r>
            <a:r>
              <a:rPr lang="de" sz="1400" dirty="0">
                <a:solidFill>
                  <a:srgbClr val="363F83"/>
                </a:solidFill>
                <a:latin typeface="Arial"/>
                <a:ea typeface="Arial"/>
                <a:cs typeface="Arial"/>
                <a:sym typeface="Arial"/>
              </a:rPr>
              <a:t> on </a:t>
            </a:r>
            <a:r>
              <a:rPr lang="de" sz="1400" dirty="0" err="1">
                <a:solidFill>
                  <a:srgbClr val="363F83"/>
                </a:solidFill>
                <a:latin typeface="Arial"/>
                <a:ea typeface="Arial"/>
                <a:cs typeface="Arial"/>
                <a:sym typeface="Arial"/>
              </a:rPr>
              <a:t>fact-checking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achieved</a:t>
            </a:r>
            <a:r>
              <a:rPr lang="de" sz="1400" dirty="0">
                <a:solidFill>
                  <a:srgbClr val="363F83"/>
                </a:solidFill>
                <a:latin typeface="Arial"/>
                <a:ea typeface="Arial"/>
                <a:cs typeface="Arial"/>
                <a:sym typeface="Arial"/>
              </a:rPr>
              <a:t> an </a:t>
            </a:r>
            <a:r>
              <a:rPr lang="de" sz="1400" dirty="0" err="1">
                <a:solidFill>
                  <a:srgbClr val="363F83"/>
                </a:solidFill>
                <a:latin typeface="Arial"/>
                <a:ea typeface="Arial"/>
                <a:cs typeface="Arial"/>
                <a:sym typeface="Arial"/>
              </a:rPr>
              <a:t>accuracy</a:t>
            </a:r>
            <a:r>
              <a:rPr lang="de" sz="1400" dirty="0">
                <a:solidFill>
                  <a:srgbClr val="363F83"/>
                </a:solidFill>
                <a:latin typeface="Arial"/>
                <a:ea typeface="Arial"/>
                <a:cs typeface="Arial"/>
                <a:sym typeface="Arial"/>
              </a:rPr>
              <a:t> rate </a:t>
            </a:r>
            <a:r>
              <a:rPr lang="de" sz="1400" dirty="0" err="1">
                <a:solidFill>
                  <a:srgbClr val="363F83"/>
                </a:solidFill>
                <a:latin typeface="Arial"/>
                <a:ea typeface="Arial"/>
                <a:cs typeface="Arial"/>
                <a:sym typeface="Arial"/>
              </a:rPr>
              <a:t>of</a:t>
            </a:r>
            <a:r>
              <a:rPr lang="de" sz="1400" dirty="0">
                <a:solidFill>
                  <a:srgbClr val="363F83"/>
                </a:solidFill>
                <a:latin typeface="Arial"/>
                <a:ea typeface="Arial"/>
                <a:cs typeface="Arial"/>
                <a:sym typeface="Arial"/>
              </a:rPr>
              <a:t> 84%, </a:t>
            </a:r>
            <a:r>
              <a:rPr lang="de" sz="1400" dirty="0" err="1">
                <a:solidFill>
                  <a:srgbClr val="363F83"/>
                </a:solidFill>
                <a:latin typeface="Arial"/>
                <a:ea typeface="Arial"/>
                <a:cs typeface="Arial"/>
                <a:sym typeface="Arial"/>
              </a:rPr>
              <a:t>they</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designed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a:t>
            </a:r>
            <a:r>
              <a:rPr lang="de" sz="1400" dirty="0">
                <a:solidFill>
                  <a:srgbClr val="363F83"/>
                </a:solidFill>
                <a:latin typeface="Arial"/>
                <a:ea typeface="Arial"/>
                <a:cs typeface="Arial"/>
                <a:sym typeface="Arial"/>
              </a:rPr>
              <a:t> hybrid fake </a:t>
            </a:r>
            <a:r>
              <a:rPr lang="de" sz="1400" dirty="0" err="1">
                <a:solidFill>
                  <a:srgbClr val="363F83"/>
                </a:solidFill>
                <a:latin typeface="Arial"/>
                <a:ea typeface="Arial"/>
                <a:cs typeface="Arial"/>
                <a:sym typeface="Arial"/>
              </a:rPr>
              <a:t>news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detection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model</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which</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involves</a:t>
            </a:r>
            <a:r>
              <a:rPr lang="de" sz="1400" dirty="0">
                <a:solidFill>
                  <a:srgbClr val="363F83"/>
                </a:solidFill>
                <a:latin typeface="Arial"/>
                <a:ea typeface="Arial"/>
                <a:cs typeface="Arial"/>
                <a:sym typeface="Arial"/>
              </a:rPr>
              <a:t> a </a:t>
            </a:r>
            <a:r>
              <a:rPr lang="de" sz="1400" dirty="0" err="1">
                <a:solidFill>
                  <a:srgbClr val="363F83"/>
                </a:solidFill>
                <a:latin typeface="Arial"/>
                <a:ea typeface="Arial"/>
                <a:cs typeface="Arial"/>
                <a:sym typeface="Arial"/>
              </a:rPr>
              <a:t>combination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of</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previous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two</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results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and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they</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got</a:t>
            </a:r>
            <a:r>
              <a:rPr lang="de" sz="1400" dirty="0">
                <a:solidFill>
                  <a:srgbClr val="363F83"/>
                </a:solidFill>
                <a:latin typeface="Arial"/>
                <a:ea typeface="Arial"/>
                <a:cs typeface="Arial"/>
                <a:sym typeface="Arial"/>
              </a:rPr>
              <a:t> an </a:t>
            </a:r>
            <a:r>
              <a:rPr lang="de" sz="1400" dirty="0" err="1">
                <a:solidFill>
                  <a:srgbClr val="363F83"/>
                </a:solidFill>
                <a:latin typeface="Arial"/>
                <a:ea typeface="Arial"/>
                <a:cs typeface="Arial"/>
                <a:sym typeface="Arial"/>
              </a:rPr>
              <a:t>overall</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accuracy</a:t>
            </a:r>
            <a:r>
              <a:rPr lang="de" sz="1400" dirty="0">
                <a:solidFill>
                  <a:srgbClr val="363F83"/>
                </a:solidFill>
                <a:latin typeface="Arial"/>
                <a:ea typeface="Arial"/>
                <a:cs typeface="Arial"/>
                <a:sym typeface="Arial"/>
              </a:rPr>
              <a:t> rate </a:t>
            </a:r>
            <a:r>
              <a:rPr lang="de" sz="1400" dirty="0" err="1">
                <a:solidFill>
                  <a:srgbClr val="363F83"/>
                </a:solidFill>
                <a:latin typeface="Arial"/>
                <a:ea typeface="Arial"/>
                <a:cs typeface="Arial"/>
                <a:sym typeface="Arial"/>
              </a:rPr>
              <a:t>of</a:t>
            </a:r>
            <a:r>
              <a:rPr lang="de" sz="1400" dirty="0">
                <a:solidFill>
                  <a:srgbClr val="363F83"/>
                </a:solidFill>
                <a:latin typeface="Arial"/>
                <a:ea typeface="Arial"/>
                <a:cs typeface="Arial"/>
                <a:sym typeface="Arial"/>
              </a:rPr>
              <a:t> 87%. </a:t>
            </a:r>
            <a:endParaRPr sz="1400" dirty="0">
              <a:solidFill>
                <a:srgbClr val="363F83"/>
              </a:solidFill>
              <a:latin typeface="Arial"/>
              <a:ea typeface="Arial"/>
              <a:cs typeface="Arial"/>
              <a:sym typeface="Arial"/>
            </a:endParaRPr>
          </a:p>
        </p:txBody>
      </p:sp>
      <p:sp>
        <p:nvSpPr>
          <p:cNvPr id="267" name="Google Shape;267;geebb530ace_0_306"/>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10</a:t>
            </a:fld>
            <a:endParaRPr/>
          </a:p>
        </p:txBody>
      </p:sp>
      <p:sp>
        <p:nvSpPr>
          <p:cNvPr id="268" name="Google Shape;268;geebb530ace_0_306"/>
          <p:cNvSpPr txBox="1">
            <a:spLocks noGrp="1"/>
          </p:cNvSpPr>
          <p:nvPr>
            <p:ph type="title"/>
          </p:nvPr>
        </p:nvSpPr>
        <p:spPr>
          <a:xfrm>
            <a:off x="311700" y="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de"/>
              <a:t>Hybrid technique: Human-Machine approach</a:t>
            </a:r>
            <a:endParaRPr sz="1100">
              <a:solidFill>
                <a:schemeClr val="dk1"/>
              </a:solidFill>
              <a:latin typeface="Arial"/>
              <a:ea typeface="Arial"/>
              <a:cs typeface="Arial"/>
              <a:sym typeface="Arial"/>
            </a:endParaRPr>
          </a:p>
          <a:p>
            <a:pPr marL="0" lvl="0" indent="0" algn="l" rtl="0">
              <a:spcBef>
                <a:spcPts val="0"/>
              </a:spcBef>
              <a:spcAft>
                <a:spcPts val="0"/>
              </a:spcAft>
              <a:buNone/>
            </a:pPr>
            <a:endParaRPr/>
          </a:p>
        </p:txBody>
      </p:sp>
      <p:sp>
        <p:nvSpPr>
          <p:cNvPr id="5" name="Google Shape;102;gdfc22fcbb0_0_0">
            <a:extLst>
              <a:ext uri="{FF2B5EF4-FFF2-40B4-BE49-F238E27FC236}">
                <a16:creationId xmlns:a16="http://schemas.microsoft.com/office/drawing/2014/main" id="{9116F507-A96B-5E43-BA3D-BE9806773F21}"/>
              </a:ext>
            </a:extLst>
          </p:cNvPr>
          <p:cNvSpPr txBox="1"/>
          <p:nvPr/>
        </p:nvSpPr>
        <p:spPr>
          <a:xfrm>
            <a:off x="5191932" y="4362600"/>
            <a:ext cx="3746237" cy="338524"/>
          </a:xfrm>
          <a:prstGeom prst="rect">
            <a:avLst/>
          </a:prstGeom>
          <a:noFill/>
          <a:ln>
            <a:noFill/>
          </a:ln>
        </p:spPr>
        <p:txBody>
          <a:bodyPr spcFirstLastPara="1" wrap="square" lIns="91425" tIns="91425" rIns="91425" bIns="91425" anchor="t" anchorCtr="0">
            <a:spAutoFit/>
          </a:bodyPr>
          <a:lstStyle/>
          <a:p>
            <a:pPr algn="r"/>
            <a:r>
              <a:rPr lang="en-GB" sz="500" dirty="0" err="1"/>
              <a:t>Botambu</a:t>
            </a:r>
            <a:r>
              <a:rPr lang="en-GB" sz="500" dirty="0"/>
              <a:t> Collins, </a:t>
            </a:r>
            <a:r>
              <a:rPr lang="en-GB" sz="500" dirty="0" err="1"/>
              <a:t>Dinh</a:t>
            </a:r>
            <a:r>
              <a:rPr lang="en-GB" sz="500" dirty="0"/>
              <a:t> Tuyen Hoang, Ngoc Thanh Nguyen &amp; </a:t>
            </a:r>
            <a:r>
              <a:rPr lang="en-GB" sz="500" dirty="0" err="1"/>
              <a:t>Dosam</a:t>
            </a:r>
            <a:r>
              <a:rPr lang="en-GB" sz="500" dirty="0"/>
              <a:t> Hwang (2021) Trends in combating fake news on social media – a survey, Journal of Information and Telecommunication, 5:2, 247-266, DOI: 10.1080/24751839.2020.1847379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273" name="Google Shape;273;gef0a613a82_0_3"/>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Graph-based method </a:t>
            </a:r>
            <a:endParaRPr/>
          </a:p>
        </p:txBody>
      </p:sp>
      <p:sp>
        <p:nvSpPr>
          <p:cNvPr id="274" name="Google Shape;274;gef0a613a82_0_3"/>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457200" lvl="0" indent="-317500" algn="l" rtl="0">
              <a:lnSpc>
                <a:spcPct val="150000"/>
              </a:lnSpc>
              <a:spcBef>
                <a:spcPts val="0"/>
              </a:spcBef>
              <a:spcAft>
                <a:spcPts val="0"/>
              </a:spcAft>
              <a:buClr>
                <a:srgbClr val="363F83"/>
              </a:buClr>
              <a:buSzPts val="1400"/>
              <a:buFont typeface="Arial"/>
              <a:buChar char="-"/>
            </a:pPr>
            <a:r>
              <a:rPr lang="de" sz="1400" dirty="0" err="1">
                <a:solidFill>
                  <a:srgbClr val="363F83"/>
                </a:solidFill>
                <a:latin typeface="Arial"/>
                <a:ea typeface="Arial"/>
                <a:cs typeface="Arial"/>
                <a:sym typeface="Arial"/>
              </a:rPr>
              <a:t>Hierarchical</a:t>
            </a:r>
            <a:r>
              <a:rPr lang="de" sz="1400" dirty="0">
                <a:solidFill>
                  <a:srgbClr val="363F83"/>
                </a:solidFill>
                <a:latin typeface="Arial"/>
                <a:ea typeface="Arial"/>
                <a:cs typeface="Arial"/>
                <a:sym typeface="Arial"/>
              </a:rPr>
              <a:t> Graph Attention Network (HGAT)</a:t>
            </a:r>
            <a:endParaRPr sz="1400" dirty="0">
              <a:solidFill>
                <a:srgbClr val="363F83"/>
              </a:solidFill>
              <a:latin typeface="Arial"/>
              <a:ea typeface="Arial"/>
              <a:cs typeface="Arial"/>
              <a:sym typeface="Arial"/>
            </a:endParaRPr>
          </a:p>
          <a:p>
            <a:pPr marL="457200" lvl="0" indent="-317500" algn="l" rtl="0">
              <a:lnSpc>
                <a:spcPct val="150000"/>
              </a:lnSpc>
              <a:spcBef>
                <a:spcPts val="0"/>
              </a:spcBef>
              <a:spcAft>
                <a:spcPts val="0"/>
              </a:spcAft>
              <a:buClr>
                <a:srgbClr val="363F83"/>
              </a:buClr>
              <a:buSzPts val="1400"/>
              <a:buFont typeface="Arial"/>
              <a:buChar char="-"/>
            </a:pPr>
            <a:r>
              <a:rPr lang="de" sz="1400" dirty="0" err="1">
                <a:solidFill>
                  <a:srgbClr val="363F83"/>
                </a:solidFill>
                <a:latin typeface="Arial"/>
                <a:ea typeface="Arial"/>
                <a:cs typeface="Arial"/>
                <a:sym typeface="Arial"/>
              </a:rPr>
              <a:t>Their</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method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represents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news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articles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nodes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and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matches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related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nodes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or</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vertices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together</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and</a:t>
            </a:r>
            <a:r>
              <a:rPr lang="de" sz="1400" dirty="0">
                <a:solidFill>
                  <a:srgbClr val="363F83"/>
                </a:solidFill>
                <a:latin typeface="Arial"/>
                <a:ea typeface="Arial"/>
                <a:cs typeface="Arial"/>
                <a:sym typeface="Arial"/>
              </a:rPr>
              <a:t> fake </a:t>
            </a:r>
            <a:r>
              <a:rPr lang="de" sz="1400" dirty="0" err="1">
                <a:solidFill>
                  <a:srgbClr val="363F83"/>
                </a:solidFill>
                <a:latin typeface="Arial"/>
                <a:ea typeface="Arial"/>
                <a:cs typeface="Arial"/>
                <a:sym typeface="Arial"/>
              </a:rPr>
              <a:t>news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is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identified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from</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using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classification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tasks</a:t>
            </a:r>
            <a:r>
              <a:rPr lang="de" sz="1400" dirty="0">
                <a:solidFill>
                  <a:srgbClr val="363F83"/>
                </a:solidFill>
                <a:latin typeface="Arial"/>
                <a:ea typeface="Arial"/>
                <a:cs typeface="Arial"/>
                <a:sym typeface="Arial"/>
              </a:rPr>
              <a:t>.</a:t>
            </a:r>
            <a:endParaRPr sz="1400" dirty="0">
              <a:solidFill>
                <a:srgbClr val="363F83"/>
              </a:solidFill>
              <a:latin typeface="Arial"/>
              <a:ea typeface="Arial"/>
              <a:cs typeface="Arial"/>
              <a:sym typeface="Arial"/>
            </a:endParaRPr>
          </a:p>
          <a:p>
            <a:pPr marL="457200" lvl="0" indent="-317500" algn="l" rtl="0">
              <a:lnSpc>
                <a:spcPct val="150000"/>
              </a:lnSpc>
              <a:spcBef>
                <a:spcPts val="0"/>
              </a:spcBef>
              <a:spcAft>
                <a:spcPts val="0"/>
              </a:spcAft>
              <a:buClr>
                <a:srgbClr val="363F83"/>
              </a:buClr>
              <a:buSzPts val="1400"/>
              <a:buFont typeface="Arial"/>
              <a:buChar char="-"/>
            </a:pPr>
            <a:r>
              <a:rPr lang="de" sz="1400" dirty="0" err="1">
                <a:solidFill>
                  <a:srgbClr val="363F83"/>
                </a:solidFill>
                <a:latin typeface="Arial"/>
                <a:ea typeface="Arial"/>
                <a:cs typeface="Arial"/>
                <a:sym typeface="Arial"/>
              </a:rPr>
              <a:t>Using</a:t>
            </a:r>
            <a:r>
              <a:rPr lang="de" sz="1400" dirty="0">
                <a:solidFill>
                  <a:srgbClr val="363F83"/>
                </a:solidFill>
                <a:latin typeface="Arial"/>
                <a:ea typeface="Arial"/>
                <a:cs typeface="Arial"/>
                <a:sym typeface="Arial"/>
              </a:rPr>
              <a:t> a real-</a:t>
            </a:r>
            <a:r>
              <a:rPr lang="de" sz="1400" dirty="0" err="1">
                <a:solidFill>
                  <a:srgbClr val="363F83"/>
                </a:solidFill>
                <a:latin typeface="Arial"/>
                <a:ea typeface="Arial"/>
                <a:cs typeface="Arial"/>
                <a:sym typeface="Arial"/>
              </a:rPr>
              <a:t>world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dataset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from</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PolitiFact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news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articles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were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weighted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neighbours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and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a:t>
            </a:r>
            <a:r>
              <a:rPr lang="de" sz="1400" dirty="0">
                <a:solidFill>
                  <a:srgbClr val="363F83"/>
                </a:solidFill>
                <a:latin typeface="Arial"/>
                <a:ea typeface="Arial"/>
                <a:cs typeface="Arial"/>
                <a:sym typeface="Arial"/>
              </a:rPr>
              <a:t> same </a:t>
            </a:r>
            <a:r>
              <a:rPr lang="de" sz="1400" dirty="0" err="1">
                <a:solidFill>
                  <a:srgbClr val="363F83"/>
                </a:solidFill>
                <a:latin typeface="Arial"/>
                <a:ea typeface="Arial"/>
                <a:cs typeface="Arial"/>
                <a:sym typeface="Arial"/>
              </a:rPr>
              <a:t>neighbour</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nodes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were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aggregated</a:t>
            </a:r>
            <a:r>
              <a:rPr lang="de" sz="1400" dirty="0">
                <a:solidFill>
                  <a:srgbClr val="363F83"/>
                </a:solidFill>
                <a:latin typeface="Arial"/>
                <a:ea typeface="Arial"/>
                <a:cs typeface="Arial"/>
                <a:sym typeface="Arial"/>
              </a:rPr>
              <a:t> in </a:t>
            </a:r>
            <a:r>
              <a:rPr lang="de" sz="1400" dirty="0" err="1">
                <a:solidFill>
                  <a:srgbClr val="363F83"/>
                </a:solidFill>
                <a:latin typeface="Arial"/>
                <a:ea typeface="Arial"/>
                <a:cs typeface="Arial"/>
                <a:sym typeface="Arial"/>
              </a:rPr>
              <a:t>the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schema</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node</a:t>
            </a:r>
            <a:r>
              <a:rPr lang="de" sz="1400" dirty="0">
                <a:solidFill>
                  <a:srgbClr val="363F83"/>
                </a:solidFill>
                <a:latin typeface="Arial"/>
                <a:ea typeface="Arial"/>
                <a:cs typeface="Arial"/>
                <a:sym typeface="Arial"/>
              </a:rPr>
              <a:t>. </a:t>
            </a:r>
            <a:endParaRPr sz="1400" dirty="0">
              <a:solidFill>
                <a:srgbClr val="363F83"/>
              </a:solidFill>
              <a:latin typeface="Arial"/>
              <a:ea typeface="Arial"/>
              <a:cs typeface="Arial"/>
              <a:sym typeface="Arial"/>
            </a:endParaRPr>
          </a:p>
          <a:p>
            <a:pPr marL="457200" lvl="0" indent="-317500" algn="l" rtl="0">
              <a:lnSpc>
                <a:spcPct val="150000"/>
              </a:lnSpc>
              <a:spcBef>
                <a:spcPts val="0"/>
              </a:spcBef>
              <a:spcAft>
                <a:spcPts val="0"/>
              </a:spcAft>
              <a:buClr>
                <a:srgbClr val="363F83"/>
              </a:buClr>
              <a:buSzPts val="1400"/>
              <a:buFont typeface="Arial"/>
              <a:buChar char="-"/>
            </a:pPr>
            <a:r>
              <a:rPr lang="de" sz="1400" dirty="0">
                <a:solidFill>
                  <a:srgbClr val="363F83"/>
                </a:solidFill>
                <a:latin typeface="Arial"/>
                <a:ea typeface="Arial"/>
                <a:cs typeface="Arial"/>
                <a:sym typeface="Arial"/>
              </a:rPr>
              <a:t>The </a:t>
            </a:r>
            <a:r>
              <a:rPr lang="de" sz="1400" dirty="0" err="1">
                <a:solidFill>
                  <a:srgbClr val="363F83"/>
                </a:solidFill>
                <a:latin typeface="Arial"/>
                <a:ea typeface="Arial"/>
                <a:cs typeface="Arial"/>
                <a:sym typeface="Arial"/>
              </a:rPr>
              <a:t>model</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employs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Heterogeneous</a:t>
            </a:r>
            <a:r>
              <a:rPr lang="de" sz="1400" dirty="0">
                <a:solidFill>
                  <a:srgbClr val="363F83"/>
                </a:solidFill>
                <a:latin typeface="Arial"/>
                <a:ea typeface="Arial"/>
                <a:cs typeface="Arial"/>
                <a:sym typeface="Arial"/>
              </a:rPr>
              <a:t> Information Networks HIN-</a:t>
            </a:r>
            <a:r>
              <a:rPr lang="de" sz="1400" dirty="0" err="1">
                <a:solidFill>
                  <a:srgbClr val="363F83"/>
                </a:solidFill>
                <a:latin typeface="Arial"/>
                <a:ea typeface="Arial"/>
                <a:cs typeface="Arial"/>
                <a:sym typeface="Arial"/>
              </a:rPr>
              <a:t>based</a:t>
            </a:r>
            <a:r>
              <a:rPr lang="de" sz="1400" dirty="0">
                <a:solidFill>
                  <a:srgbClr val="363F83"/>
                </a:solidFill>
                <a:latin typeface="Arial"/>
                <a:ea typeface="Arial"/>
                <a:cs typeface="Arial"/>
                <a:sym typeface="Arial"/>
              </a:rPr>
              <a:t> fake </a:t>
            </a:r>
            <a:r>
              <a:rPr lang="de" sz="1400" dirty="0" err="1">
                <a:solidFill>
                  <a:srgbClr val="363F83"/>
                </a:solidFill>
                <a:latin typeface="Arial"/>
                <a:ea typeface="Arial"/>
                <a:cs typeface="Arial"/>
                <a:sym typeface="Arial"/>
              </a:rPr>
              <a:t>news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article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and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their</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result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outperforms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other</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states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of</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art</a:t>
            </a:r>
            <a:r>
              <a:rPr lang="de" sz="1400" dirty="0">
                <a:solidFill>
                  <a:srgbClr val="363F83"/>
                </a:solidFill>
                <a:latin typeface="Arial"/>
                <a:ea typeface="Arial"/>
                <a:cs typeface="Arial"/>
                <a:sym typeface="Arial"/>
              </a:rPr>
              <a:t> fake </a:t>
            </a:r>
            <a:r>
              <a:rPr lang="de" sz="1400" dirty="0" err="1">
                <a:solidFill>
                  <a:srgbClr val="363F83"/>
                </a:solidFill>
                <a:latin typeface="Arial"/>
                <a:ea typeface="Arial"/>
                <a:cs typeface="Arial"/>
                <a:sym typeface="Arial"/>
              </a:rPr>
              <a:t>news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identification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graph</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model</a:t>
            </a:r>
            <a:r>
              <a:rPr lang="de" sz="1400" dirty="0">
                <a:solidFill>
                  <a:srgbClr val="363F83"/>
                </a:solidFill>
                <a:latin typeface="Arial"/>
                <a:ea typeface="Arial"/>
                <a:cs typeface="Arial"/>
                <a:sym typeface="Arial"/>
              </a:rPr>
              <a:t>.</a:t>
            </a:r>
            <a:endParaRPr sz="1400" dirty="0">
              <a:solidFill>
                <a:srgbClr val="363F83"/>
              </a:solidFill>
              <a:latin typeface="Arial"/>
              <a:ea typeface="Arial"/>
              <a:cs typeface="Arial"/>
              <a:sym typeface="Arial"/>
            </a:endParaRPr>
          </a:p>
        </p:txBody>
      </p:sp>
      <p:sp>
        <p:nvSpPr>
          <p:cNvPr id="275" name="Google Shape;275;gef0a613a82_0_3"/>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11</a:t>
            </a:fld>
            <a:endParaRPr/>
          </a:p>
        </p:txBody>
      </p:sp>
      <p:sp>
        <p:nvSpPr>
          <p:cNvPr id="5" name="Google Shape;102;gdfc22fcbb0_0_0">
            <a:extLst>
              <a:ext uri="{FF2B5EF4-FFF2-40B4-BE49-F238E27FC236}">
                <a16:creationId xmlns:a16="http://schemas.microsoft.com/office/drawing/2014/main" id="{68FF3EA2-7E2C-6A4E-A3DA-196A99CCF360}"/>
              </a:ext>
            </a:extLst>
          </p:cNvPr>
          <p:cNvSpPr txBox="1"/>
          <p:nvPr/>
        </p:nvSpPr>
        <p:spPr>
          <a:xfrm>
            <a:off x="5191932" y="4362600"/>
            <a:ext cx="3746237" cy="338524"/>
          </a:xfrm>
          <a:prstGeom prst="rect">
            <a:avLst/>
          </a:prstGeom>
          <a:noFill/>
          <a:ln>
            <a:noFill/>
          </a:ln>
        </p:spPr>
        <p:txBody>
          <a:bodyPr spcFirstLastPara="1" wrap="square" lIns="91425" tIns="91425" rIns="91425" bIns="91425" anchor="t" anchorCtr="0">
            <a:spAutoFit/>
          </a:bodyPr>
          <a:lstStyle/>
          <a:p>
            <a:pPr algn="r"/>
            <a:r>
              <a:rPr lang="en-GB" sz="500" dirty="0" err="1"/>
              <a:t>Botambu</a:t>
            </a:r>
            <a:r>
              <a:rPr lang="en-GB" sz="500" dirty="0"/>
              <a:t> Collins, </a:t>
            </a:r>
            <a:r>
              <a:rPr lang="en-GB" sz="500" dirty="0" err="1"/>
              <a:t>Dinh</a:t>
            </a:r>
            <a:r>
              <a:rPr lang="en-GB" sz="500" dirty="0"/>
              <a:t> Tuyen Hoang, Ngoc Thanh Nguyen &amp; </a:t>
            </a:r>
            <a:r>
              <a:rPr lang="en-GB" sz="500" dirty="0" err="1"/>
              <a:t>Dosam</a:t>
            </a:r>
            <a:r>
              <a:rPr lang="en-GB" sz="500" dirty="0"/>
              <a:t> Hwang (2021) Trends in combating fake news on social media – a survey, Journal of Information and Telecommunication, 5:2, 247-266, DOI: 10.1080/24751839.2020.1847379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79"/>
        <p:cNvGrpSpPr/>
        <p:nvPr/>
      </p:nvGrpSpPr>
      <p:grpSpPr>
        <a:xfrm>
          <a:off x="0" y="0"/>
          <a:ext cx="0" cy="0"/>
          <a:chOff x="0" y="0"/>
          <a:chExt cx="0" cy="0"/>
        </a:xfrm>
      </p:grpSpPr>
      <p:sp>
        <p:nvSpPr>
          <p:cNvPr id="280" name="Google Shape;280;gef0a613a82_0_1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Recommendation system approach</a:t>
            </a:r>
            <a:endParaRPr/>
          </a:p>
        </p:txBody>
      </p:sp>
      <p:sp>
        <p:nvSpPr>
          <p:cNvPr id="281" name="Google Shape;281;gef0a613a82_0_15"/>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457200" lvl="0" indent="-317500" algn="l" rtl="0">
              <a:lnSpc>
                <a:spcPct val="150000"/>
              </a:lnSpc>
              <a:spcBef>
                <a:spcPts val="0"/>
              </a:spcBef>
              <a:spcAft>
                <a:spcPts val="0"/>
              </a:spcAft>
              <a:buClr>
                <a:srgbClr val="363F83"/>
              </a:buClr>
              <a:buSzPts val="1400"/>
              <a:buFont typeface="Arial"/>
              <a:buChar char="-"/>
            </a:pPr>
            <a:r>
              <a:rPr lang="de" sz="1400" dirty="0">
                <a:solidFill>
                  <a:srgbClr val="363F83"/>
                </a:solidFill>
                <a:latin typeface="Arial"/>
                <a:ea typeface="Arial"/>
                <a:cs typeface="Arial"/>
                <a:sym typeface="Arial"/>
              </a:rPr>
              <a:t>The </a:t>
            </a:r>
            <a:r>
              <a:rPr lang="de" sz="1400" dirty="0" err="1">
                <a:solidFill>
                  <a:srgbClr val="363F83"/>
                </a:solidFill>
                <a:latin typeface="Arial"/>
                <a:ea typeface="Arial"/>
                <a:cs typeface="Arial"/>
                <a:sym typeface="Arial"/>
              </a:rPr>
              <a:t>recommendation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system</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approach</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tries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to</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verify</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some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news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content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deem</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to</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be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authentic</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and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recommend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these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news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articles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for</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consumption</a:t>
            </a:r>
            <a:endParaRPr sz="1400" dirty="0">
              <a:solidFill>
                <a:srgbClr val="363F83"/>
              </a:solidFill>
              <a:latin typeface="Arial"/>
              <a:ea typeface="Arial"/>
              <a:cs typeface="Arial"/>
              <a:sym typeface="Arial"/>
            </a:endParaRPr>
          </a:p>
          <a:p>
            <a:pPr marL="457200" lvl="0" indent="-317500" algn="l" rtl="0">
              <a:lnSpc>
                <a:spcPct val="150000"/>
              </a:lnSpc>
              <a:spcBef>
                <a:spcPts val="0"/>
              </a:spcBef>
              <a:spcAft>
                <a:spcPts val="0"/>
              </a:spcAft>
              <a:buClr>
                <a:srgbClr val="363F83"/>
              </a:buClr>
              <a:buSzPts val="1400"/>
              <a:buFont typeface="Arial"/>
              <a:buChar char="-"/>
            </a:pPr>
            <a:r>
              <a:rPr lang="de" sz="1400" dirty="0">
                <a:solidFill>
                  <a:srgbClr val="363F83"/>
                </a:solidFill>
                <a:latin typeface="Arial"/>
                <a:ea typeface="Arial"/>
                <a:cs typeface="Arial"/>
                <a:sym typeface="Arial"/>
              </a:rPr>
              <a:t>Most </a:t>
            </a:r>
            <a:r>
              <a:rPr lang="de" sz="1400" dirty="0" err="1">
                <a:solidFill>
                  <a:srgbClr val="363F83"/>
                </a:solidFill>
                <a:latin typeface="Arial"/>
                <a:ea typeface="Arial"/>
                <a:cs typeface="Arial"/>
                <a:sym typeface="Arial"/>
              </a:rPr>
              <a:t>recommendation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system</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uses</a:t>
            </a:r>
            <a:r>
              <a:rPr lang="de" sz="1400" dirty="0">
                <a:solidFill>
                  <a:srgbClr val="363F83"/>
                </a:solidFill>
                <a:latin typeface="Arial"/>
                <a:ea typeface="Arial"/>
                <a:cs typeface="Arial"/>
                <a:sym typeface="Arial"/>
              </a:rPr>
              <a:t> human </a:t>
            </a:r>
            <a:r>
              <a:rPr lang="de" sz="1400" dirty="0" err="1">
                <a:solidFill>
                  <a:srgbClr val="363F83"/>
                </a:solidFill>
                <a:latin typeface="Arial"/>
                <a:ea typeface="Arial"/>
                <a:cs typeface="Arial"/>
                <a:sym typeface="Arial"/>
              </a:rPr>
              <a:t>emotions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to</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recommend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content</a:t>
            </a:r>
            <a:r>
              <a:rPr lang="de" sz="1400" dirty="0">
                <a:solidFill>
                  <a:srgbClr val="363F83"/>
                </a:solidFill>
                <a:latin typeface="Arial"/>
                <a:ea typeface="Arial"/>
                <a:cs typeface="Arial"/>
                <a:sym typeface="Arial"/>
              </a:rPr>
              <a:t>.</a:t>
            </a:r>
            <a:endParaRPr sz="1400" dirty="0">
              <a:solidFill>
                <a:srgbClr val="363F83"/>
              </a:solidFill>
              <a:latin typeface="Arial"/>
              <a:ea typeface="Arial"/>
              <a:cs typeface="Arial"/>
              <a:sym typeface="Arial"/>
            </a:endParaRPr>
          </a:p>
          <a:p>
            <a:pPr marL="457200" lvl="0" indent="-317500" algn="l" rtl="0">
              <a:lnSpc>
                <a:spcPct val="150000"/>
              </a:lnSpc>
              <a:spcBef>
                <a:spcPts val="0"/>
              </a:spcBef>
              <a:spcAft>
                <a:spcPts val="0"/>
              </a:spcAft>
              <a:buClr>
                <a:srgbClr val="363F83"/>
              </a:buClr>
              <a:buSzPts val="1400"/>
              <a:buFont typeface="Arial"/>
              <a:buChar char="-"/>
            </a:pPr>
            <a:r>
              <a:rPr lang="de" sz="1400" dirty="0">
                <a:solidFill>
                  <a:srgbClr val="363F83"/>
                </a:solidFill>
                <a:latin typeface="Arial"/>
                <a:ea typeface="Arial"/>
                <a:cs typeface="Arial"/>
                <a:sym typeface="Arial"/>
              </a:rPr>
              <a:t>The </a:t>
            </a:r>
            <a:r>
              <a:rPr lang="de" sz="1400" dirty="0" err="1">
                <a:solidFill>
                  <a:srgbClr val="363F83"/>
                </a:solidFill>
                <a:latin typeface="Arial"/>
                <a:ea typeface="Arial"/>
                <a:cs typeface="Arial"/>
                <a:sym typeface="Arial"/>
              </a:rPr>
              <a:t>collaborative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filtering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recommendation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method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recommends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news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content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based</a:t>
            </a:r>
            <a:r>
              <a:rPr lang="de" sz="1400" dirty="0">
                <a:solidFill>
                  <a:srgbClr val="363F83"/>
                </a:solidFill>
                <a:latin typeface="Arial"/>
                <a:ea typeface="Arial"/>
                <a:cs typeface="Arial"/>
                <a:sym typeface="Arial"/>
              </a:rPr>
              <a:t> on </a:t>
            </a:r>
            <a:r>
              <a:rPr lang="de" sz="1400" dirty="0" err="1">
                <a:solidFill>
                  <a:srgbClr val="363F83"/>
                </a:solidFill>
                <a:latin typeface="Arial"/>
                <a:ea typeface="Arial"/>
                <a:cs typeface="Arial"/>
                <a:sym typeface="Arial"/>
              </a:rPr>
              <a:t>ratings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and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comments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from</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others</a:t>
            </a:r>
            <a:r>
              <a:rPr lang="de" sz="1400" dirty="0">
                <a:solidFill>
                  <a:srgbClr val="363F83"/>
                </a:solidFill>
                <a:latin typeface="Arial"/>
                <a:ea typeface="Arial"/>
                <a:cs typeface="Arial"/>
                <a:sym typeface="Arial"/>
              </a:rPr>
              <a:t>.</a:t>
            </a:r>
            <a:endParaRPr sz="1400" dirty="0">
              <a:solidFill>
                <a:srgbClr val="363F83"/>
              </a:solidFill>
              <a:latin typeface="Arial"/>
              <a:ea typeface="Arial"/>
              <a:cs typeface="Arial"/>
              <a:sym typeface="Arial"/>
            </a:endParaRPr>
          </a:p>
          <a:p>
            <a:pPr marL="457200" lvl="0" indent="-317500" algn="l" rtl="0">
              <a:lnSpc>
                <a:spcPct val="150000"/>
              </a:lnSpc>
              <a:spcBef>
                <a:spcPts val="0"/>
              </a:spcBef>
              <a:spcAft>
                <a:spcPts val="0"/>
              </a:spcAft>
              <a:buClr>
                <a:srgbClr val="363F83"/>
              </a:buClr>
              <a:buSzPts val="1400"/>
              <a:buFont typeface="Arial"/>
              <a:buChar char="-"/>
            </a:pPr>
            <a:r>
              <a:rPr lang="de" sz="1400" dirty="0">
                <a:solidFill>
                  <a:srgbClr val="363F83"/>
                </a:solidFill>
                <a:latin typeface="Arial"/>
                <a:ea typeface="Arial"/>
                <a:cs typeface="Arial"/>
                <a:sym typeface="Arial"/>
              </a:rPr>
              <a:t>The </a:t>
            </a:r>
            <a:r>
              <a:rPr lang="de" sz="1400" dirty="0" err="1">
                <a:solidFill>
                  <a:srgbClr val="363F83"/>
                </a:solidFill>
                <a:latin typeface="Arial"/>
                <a:ea typeface="Arial"/>
                <a:cs typeface="Arial"/>
                <a:sym typeface="Arial"/>
              </a:rPr>
              <a:t>method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is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based</a:t>
            </a:r>
            <a:r>
              <a:rPr lang="de" sz="1400" dirty="0">
                <a:solidFill>
                  <a:srgbClr val="363F83"/>
                </a:solidFill>
                <a:latin typeface="Arial"/>
                <a:ea typeface="Arial"/>
                <a:cs typeface="Arial"/>
                <a:sym typeface="Arial"/>
              </a:rPr>
              <a:t> on </a:t>
            </a:r>
            <a:r>
              <a:rPr lang="de" sz="1400" dirty="0" err="1">
                <a:solidFill>
                  <a:srgbClr val="363F83"/>
                </a:solidFill>
                <a:latin typeface="Arial"/>
                <a:ea typeface="Arial"/>
                <a:cs typeface="Arial"/>
                <a:sym typeface="Arial"/>
              </a:rPr>
              <a:t>the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premise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that</a:t>
            </a:r>
            <a:r>
              <a:rPr lang="de" sz="1400" dirty="0">
                <a:solidFill>
                  <a:srgbClr val="363F83"/>
                </a:solidFill>
                <a:latin typeface="Arial"/>
                <a:ea typeface="Arial"/>
                <a:cs typeface="Arial"/>
                <a:sym typeface="Arial"/>
              </a:rPr>
              <a:t> fake </a:t>
            </a:r>
            <a:r>
              <a:rPr lang="de" sz="1400" dirty="0" err="1">
                <a:solidFill>
                  <a:srgbClr val="363F83"/>
                </a:solidFill>
                <a:latin typeface="Arial"/>
                <a:ea typeface="Arial"/>
                <a:cs typeface="Arial"/>
                <a:sym typeface="Arial"/>
              </a:rPr>
              <a:t>news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is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being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spread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through</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some</a:t>
            </a:r>
            <a:r>
              <a:rPr lang="de" sz="1400" dirty="0">
                <a:solidFill>
                  <a:srgbClr val="363F83"/>
                </a:solidFill>
                <a:latin typeface="Arial"/>
                <a:ea typeface="Arial"/>
                <a:cs typeface="Arial"/>
                <a:sym typeface="Arial"/>
              </a:rPr>
              <a:t> URLs </a:t>
            </a:r>
            <a:r>
              <a:rPr lang="de" sz="1400" dirty="0" err="1">
                <a:solidFill>
                  <a:srgbClr val="363F83"/>
                </a:solidFill>
                <a:latin typeface="Arial"/>
                <a:ea typeface="Arial"/>
                <a:cs typeface="Arial"/>
                <a:sym typeface="Arial"/>
              </a:rPr>
              <a:t>that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can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be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traced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and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identified</a:t>
            </a:r>
            <a:r>
              <a:rPr lang="de" sz="1400" dirty="0">
                <a:solidFill>
                  <a:srgbClr val="363F83"/>
                </a:solidFill>
                <a:latin typeface="Arial"/>
                <a:ea typeface="Arial"/>
                <a:cs typeface="Arial"/>
                <a:sym typeface="Arial"/>
              </a:rPr>
              <a:t>.</a:t>
            </a:r>
            <a:endParaRPr sz="1400" dirty="0">
              <a:solidFill>
                <a:srgbClr val="363F83"/>
              </a:solidFill>
              <a:latin typeface="Arial"/>
              <a:ea typeface="Arial"/>
              <a:cs typeface="Arial"/>
              <a:sym typeface="Arial"/>
            </a:endParaRPr>
          </a:p>
          <a:p>
            <a:pPr marL="457200" lvl="0" indent="-317500" algn="l" rtl="0">
              <a:lnSpc>
                <a:spcPct val="150000"/>
              </a:lnSpc>
              <a:spcBef>
                <a:spcPts val="0"/>
              </a:spcBef>
              <a:spcAft>
                <a:spcPts val="0"/>
              </a:spcAft>
              <a:buClr>
                <a:srgbClr val="363F83"/>
              </a:buClr>
              <a:buSzPts val="1400"/>
              <a:buFont typeface="Arial"/>
              <a:buChar char="-"/>
            </a:pPr>
            <a:r>
              <a:rPr lang="de" sz="1400" dirty="0" err="1">
                <a:solidFill>
                  <a:srgbClr val="363F83"/>
                </a:solidFill>
                <a:latin typeface="Arial"/>
                <a:ea typeface="Arial"/>
                <a:cs typeface="Arial"/>
                <a:sym typeface="Arial"/>
              </a:rPr>
              <a:t>Comparing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tweets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coming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from</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certain</a:t>
            </a:r>
            <a:r>
              <a:rPr lang="de" sz="1400" dirty="0">
                <a:solidFill>
                  <a:srgbClr val="363F83"/>
                </a:solidFill>
                <a:latin typeface="Arial"/>
                <a:ea typeface="Arial"/>
                <a:cs typeface="Arial"/>
                <a:sym typeface="Arial"/>
              </a:rPr>
              <a:t> URLs </a:t>
            </a:r>
            <a:r>
              <a:rPr lang="de" sz="1400" dirty="0" err="1">
                <a:solidFill>
                  <a:srgbClr val="363F83"/>
                </a:solidFill>
                <a:latin typeface="Arial"/>
                <a:ea typeface="Arial"/>
                <a:cs typeface="Arial"/>
                <a:sym typeface="Arial"/>
              </a:rPr>
              <a:t>or</a:t>
            </a:r>
            <a:r>
              <a:rPr lang="de" sz="1400" dirty="0">
                <a:solidFill>
                  <a:srgbClr val="363F83"/>
                </a:solidFill>
                <a:latin typeface="Arial"/>
                <a:ea typeface="Arial"/>
                <a:cs typeface="Arial"/>
                <a:sym typeface="Arial"/>
              </a:rPr>
              <a:t> URLs </a:t>
            </a:r>
            <a:r>
              <a:rPr lang="de" sz="1400" dirty="0" err="1">
                <a:solidFill>
                  <a:srgbClr val="363F83"/>
                </a:solidFill>
                <a:latin typeface="Arial"/>
                <a:ea typeface="Arial"/>
                <a:cs typeface="Arial"/>
                <a:sym typeface="Arial"/>
              </a:rPr>
              <a:t>contained</a:t>
            </a:r>
            <a:r>
              <a:rPr lang="de" sz="1400" dirty="0">
                <a:solidFill>
                  <a:srgbClr val="363F83"/>
                </a:solidFill>
                <a:latin typeface="Arial"/>
                <a:ea typeface="Arial"/>
                <a:cs typeface="Arial"/>
                <a:sym typeface="Arial"/>
              </a:rPr>
              <a:t> in </a:t>
            </a:r>
            <a:r>
              <a:rPr lang="de" sz="1400" dirty="0" err="1">
                <a:solidFill>
                  <a:srgbClr val="363F83"/>
                </a:solidFill>
                <a:latin typeface="Arial"/>
                <a:ea typeface="Arial"/>
                <a:cs typeface="Arial"/>
                <a:sym typeface="Arial"/>
              </a:rPr>
              <a:t>tweets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that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are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deemed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to</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be</a:t>
            </a:r>
            <a:r>
              <a:rPr lang="de" sz="1400" dirty="0">
                <a:solidFill>
                  <a:srgbClr val="363F83"/>
                </a:solidFill>
                <a:latin typeface="Arial"/>
                <a:ea typeface="Arial"/>
                <a:cs typeface="Arial"/>
                <a:sym typeface="Arial"/>
              </a:rPr>
              <a:t> an </a:t>
            </a:r>
            <a:r>
              <a:rPr lang="de" sz="1400" dirty="0" err="1">
                <a:solidFill>
                  <a:srgbClr val="363F83"/>
                </a:solidFill>
                <a:latin typeface="Arial"/>
                <a:ea typeface="Arial"/>
                <a:cs typeface="Arial"/>
                <a:sym typeface="Arial"/>
              </a:rPr>
              <a:t>authentic</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website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these</a:t>
            </a:r>
            <a:r>
              <a:rPr lang="de" sz="1400" dirty="0">
                <a:solidFill>
                  <a:srgbClr val="363F83"/>
                </a:solidFill>
                <a:latin typeface="Arial"/>
                <a:ea typeface="Arial"/>
                <a:cs typeface="Arial"/>
                <a:sym typeface="Arial"/>
              </a:rPr>
              <a:t> URLs </a:t>
            </a:r>
            <a:r>
              <a:rPr lang="de" sz="1400" dirty="0" err="1">
                <a:solidFill>
                  <a:srgbClr val="363F83"/>
                </a:solidFill>
                <a:latin typeface="Arial"/>
                <a:ea typeface="Arial"/>
                <a:cs typeface="Arial"/>
                <a:sym typeface="Arial"/>
              </a:rPr>
              <a:t>can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be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flagged</a:t>
            </a:r>
            <a:r>
              <a:rPr lang="de" sz="1400" dirty="0">
                <a:solidFill>
                  <a:srgbClr val="363F83"/>
                </a:solidFill>
                <a:latin typeface="Arial"/>
                <a:ea typeface="Arial"/>
                <a:cs typeface="Arial"/>
                <a:sym typeface="Arial"/>
              </a:rPr>
              <a:t> off </a:t>
            </a:r>
            <a:r>
              <a:rPr lang="de" sz="1400" dirty="0" err="1">
                <a:solidFill>
                  <a:srgbClr val="363F83"/>
                </a:solidFill>
                <a:latin typeface="Arial"/>
                <a:ea typeface="Arial"/>
                <a:cs typeface="Arial"/>
                <a:sym typeface="Arial"/>
              </a:rPr>
              <a:t>the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social</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media</a:t>
            </a:r>
            <a:r>
              <a:rPr lang="de" sz="1400" dirty="0">
                <a:solidFill>
                  <a:srgbClr val="363F83"/>
                </a:solidFill>
                <a:latin typeface="Arial"/>
                <a:ea typeface="Arial"/>
                <a:cs typeface="Arial"/>
                <a:sym typeface="Arial"/>
              </a:rPr>
              <a:t>. </a:t>
            </a:r>
            <a:endParaRPr sz="1400" dirty="0">
              <a:solidFill>
                <a:srgbClr val="363F83"/>
              </a:solidFill>
              <a:latin typeface="Arial"/>
              <a:ea typeface="Arial"/>
              <a:cs typeface="Arial"/>
              <a:sym typeface="Arial"/>
            </a:endParaRPr>
          </a:p>
        </p:txBody>
      </p:sp>
      <p:sp>
        <p:nvSpPr>
          <p:cNvPr id="282" name="Google Shape;282;gef0a613a82_0_1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12</a:t>
            </a:fld>
            <a:endParaRPr/>
          </a:p>
        </p:txBody>
      </p:sp>
      <p:sp>
        <p:nvSpPr>
          <p:cNvPr id="5" name="Google Shape;102;gdfc22fcbb0_0_0">
            <a:extLst>
              <a:ext uri="{FF2B5EF4-FFF2-40B4-BE49-F238E27FC236}">
                <a16:creationId xmlns:a16="http://schemas.microsoft.com/office/drawing/2014/main" id="{4370ACE1-8AA5-CC44-85BF-C6300D8349AB}"/>
              </a:ext>
            </a:extLst>
          </p:cNvPr>
          <p:cNvSpPr txBox="1"/>
          <p:nvPr/>
        </p:nvSpPr>
        <p:spPr>
          <a:xfrm>
            <a:off x="5191932" y="4362600"/>
            <a:ext cx="3746237" cy="338524"/>
          </a:xfrm>
          <a:prstGeom prst="rect">
            <a:avLst/>
          </a:prstGeom>
          <a:noFill/>
          <a:ln>
            <a:noFill/>
          </a:ln>
        </p:spPr>
        <p:txBody>
          <a:bodyPr spcFirstLastPara="1" wrap="square" lIns="91425" tIns="91425" rIns="91425" bIns="91425" anchor="t" anchorCtr="0">
            <a:spAutoFit/>
          </a:bodyPr>
          <a:lstStyle/>
          <a:p>
            <a:pPr algn="r"/>
            <a:r>
              <a:rPr lang="en-GB" sz="500" dirty="0" err="1"/>
              <a:t>Botambu</a:t>
            </a:r>
            <a:r>
              <a:rPr lang="en-GB" sz="500" dirty="0"/>
              <a:t> Collins, </a:t>
            </a:r>
            <a:r>
              <a:rPr lang="en-GB" sz="500" dirty="0" err="1"/>
              <a:t>Dinh</a:t>
            </a:r>
            <a:r>
              <a:rPr lang="en-GB" sz="500" dirty="0"/>
              <a:t> Tuyen Hoang, Ngoc Thanh Nguyen &amp; </a:t>
            </a:r>
            <a:r>
              <a:rPr lang="en-GB" sz="500" dirty="0" err="1"/>
              <a:t>Dosam</a:t>
            </a:r>
            <a:r>
              <a:rPr lang="en-GB" sz="500" dirty="0"/>
              <a:t> Hwang (2021) Trends in combating fake news on social media – a survey, Journal of Information and Telecommunication, 5:2, 247-266, DOI: 10.1080/24751839.2020.1847379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86"/>
        <p:cNvGrpSpPr/>
        <p:nvPr/>
      </p:nvGrpSpPr>
      <p:grpSpPr>
        <a:xfrm>
          <a:off x="0" y="0"/>
          <a:ext cx="0" cy="0"/>
          <a:chOff x="0" y="0"/>
          <a:chExt cx="0" cy="0"/>
        </a:xfrm>
      </p:grpSpPr>
      <p:sp>
        <p:nvSpPr>
          <p:cNvPr id="287" name="Google Shape;287;geebb530ace_0_186"/>
          <p:cNvSpPr txBox="1">
            <a:spLocks noGrp="1"/>
          </p:cNvSpPr>
          <p:nvPr>
            <p:ph type="title"/>
          </p:nvPr>
        </p:nvSpPr>
        <p:spPr>
          <a:xfrm>
            <a:off x="311700" y="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Technology and fact checking - </a:t>
            </a:r>
            <a:endParaRPr/>
          </a:p>
          <a:p>
            <a:pPr marL="0" lvl="0" indent="0" algn="l" rtl="0">
              <a:spcBef>
                <a:spcPts val="0"/>
              </a:spcBef>
              <a:spcAft>
                <a:spcPts val="0"/>
              </a:spcAft>
              <a:buNone/>
            </a:pPr>
            <a:r>
              <a:rPr lang="de"/>
              <a:t>web pages</a:t>
            </a:r>
            <a:endParaRPr/>
          </a:p>
        </p:txBody>
      </p:sp>
      <p:sp>
        <p:nvSpPr>
          <p:cNvPr id="288" name="Google Shape;288;geebb530ace_0_186"/>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sz="1400">
                <a:latin typeface="Arial"/>
                <a:ea typeface="Arial"/>
                <a:cs typeface="Arial"/>
                <a:sym typeface="Arial"/>
              </a:rPr>
              <a:t>Snopes: </a:t>
            </a:r>
            <a:r>
              <a:rPr lang="de" sz="1400" u="sng">
                <a:solidFill>
                  <a:srgbClr val="363F83"/>
                </a:solidFill>
                <a:latin typeface="Arial"/>
                <a:ea typeface="Arial"/>
                <a:cs typeface="Arial"/>
                <a:sym typeface="Arial"/>
                <a:hlinkClick r:id="rId3">
                  <a:extLst>
                    <a:ext uri="{A12FA001-AC4F-418D-AE19-62706E023703}">
                      <ahyp:hlinkClr xmlns:ahyp="http://schemas.microsoft.com/office/drawing/2018/hyperlinkcolor" val="tx"/>
                    </a:ext>
                  </a:extLst>
                </a:hlinkClick>
              </a:rPr>
              <a:t>https://www.snopes.com/</a:t>
            </a:r>
            <a:r>
              <a:rPr lang="de" sz="1400">
                <a:solidFill>
                  <a:srgbClr val="363F83"/>
                </a:solidFill>
                <a:latin typeface="Arial"/>
                <a:ea typeface="Arial"/>
                <a:cs typeface="Arial"/>
                <a:sym typeface="Arial"/>
              </a:rPr>
              <a:t> </a:t>
            </a:r>
            <a:endParaRPr sz="1400">
              <a:solidFill>
                <a:srgbClr val="363F83"/>
              </a:solidFill>
              <a:latin typeface="Arial"/>
              <a:ea typeface="Arial"/>
              <a:cs typeface="Arial"/>
              <a:sym typeface="Arial"/>
            </a:endParaRPr>
          </a:p>
          <a:p>
            <a:pPr marL="0" lvl="0" indent="0" algn="l" rtl="0">
              <a:spcBef>
                <a:spcPts val="0"/>
              </a:spcBef>
              <a:spcAft>
                <a:spcPts val="0"/>
              </a:spcAft>
              <a:buNone/>
            </a:pPr>
            <a:r>
              <a:rPr lang="de" sz="1400">
                <a:latin typeface="Arial"/>
                <a:ea typeface="Arial"/>
                <a:cs typeface="Arial"/>
                <a:sym typeface="Arial"/>
              </a:rPr>
              <a:t>Fact Check: </a:t>
            </a:r>
            <a:r>
              <a:rPr lang="de" sz="1400" u="sng">
                <a:solidFill>
                  <a:srgbClr val="363F83"/>
                </a:solidFill>
                <a:latin typeface="Arial"/>
                <a:ea typeface="Arial"/>
                <a:cs typeface="Arial"/>
                <a:sym typeface="Arial"/>
                <a:hlinkClick r:id="rId4">
                  <a:extLst>
                    <a:ext uri="{A12FA001-AC4F-418D-AE19-62706E023703}">
                      <ahyp:hlinkClr xmlns:ahyp="http://schemas.microsoft.com/office/drawing/2018/hyperlinkcolor" val="tx"/>
                    </a:ext>
                  </a:extLst>
                </a:hlinkClick>
              </a:rPr>
              <a:t>https://www.factcheck.org/</a:t>
            </a:r>
            <a:r>
              <a:rPr lang="de" sz="1400">
                <a:solidFill>
                  <a:srgbClr val="363F83"/>
                </a:solidFill>
                <a:latin typeface="Arial"/>
                <a:ea typeface="Arial"/>
                <a:cs typeface="Arial"/>
                <a:sym typeface="Arial"/>
              </a:rPr>
              <a:t> </a:t>
            </a:r>
            <a:endParaRPr sz="1400">
              <a:solidFill>
                <a:srgbClr val="363F83"/>
              </a:solidFill>
              <a:latin typeface="Arial"/>
              <a:ea typeface="Arial"/>
              <a:cs typeface="Arial"/>
              <a:sym typeface="Arial"/>
            </a:endParaRPr>
          </a:p>
          <a:p>
            <a:pPr marL="0" lvl="0" indent="0" algn="l" rtl="0">
              <a:spcBef>
                <a:spcPts val="0"/>
              </a:spcBef>
              <a:spcAft>
                <a:spcPts val="0"/>
              </a:spcAft>
              <a:buNone/>
            </a:pPr>
            <a:r>
              <a:rPr lang="de" sz="1400">
                <a:latin typeface="Arial"/>
                <a:ea typeface="Arial"/>
                <a:cs typeface="Arial"/>
                <a:sym typeface="Arial"/>
              </a:rPr>
              <a:t>Sci Check: </a:t>
            </a:r>
            <a:r>
              <a:rPr lang="de" sz="1400" u="sng">
                <a:solidFill>
                  <a:srgbClr val="363F83"/>
                </a:solidFill>
                <a:latin typeface="Arial"/>
                <a:ea typeface="Arial"/>
                <a:cs typeface="Arial"/>
                <a:sym typeface="Arial"/>
                <a:hlinkClick r:id="rId5">
                  <a:extLst>
                    <a:ext uri="{A12FA001-AC4F-418D-AE19-62706E023703}">
                      <ahyp:hlinkClr xmlns:ahyp="http://schemas.microsoft.com/office/drawing/2018/hyperlinkcolor" val="tx"/>
                    </a:ext>
                  </a:extLst>
                </a:hlinkClick>
              </a:rPr>
              <a:t>https://www.factcheck.org/scicheck/</a:t>
            </a:r>
            <a:r>
              <a:rPr lang="de" sz="1400">
                <a:solidFill>
                  <a:srgbClr val="363F83"/>
                </a:solidFill>
                <a:latin typeface="Arial"/>
                <a:ea typeface="Arial"/>
                <a:cs typeface="Arial"/>
                <a:sym typeface="Arial"/>
              </a:rPr>
              <a:t> </a:t>
            </a:r>
            <a:endParaRPr sz="1400">
              <a:solidFill>
                <a:srgbClr val="363F83"/>
              </a:solidFill>
              <a:latin typeface="Arial"/>
              <a:ea typeface="Arial"/>
              <a:cs typeface="Arial"/>
              <a:sym typeface="Arial"/>
            </a:endParaRPr>
          </a:p>
          <a:p>
            <a:pPr marL="0" lvl="0" indent="0" algn="l" rtl="0">
              <a:spcBef>
                <a:spcPts val="0"/>
              </a:spcBef>
              <a:spcAft>
                <a:spcPts val="0"/>
              </a:spcAft>
              <a:buNone/>
            </a:pPr>
            <a:r>
              <a:rPr lang="de" sz="1400">
                <a:latin typeface="Arial"/>
                <a:ea typeface="Arial"/>
                <a:cs typeface="Arial"/>
                <a:sym typeface="Arial"/>
              </a:rPr>
              <a:t>Open Secrets: </a:t>
            </a:r>
            <a:r>
              <a:rPr lang="de" sz="1400" u="sng">
                <a:solidFill>
                  <a:srgbClr val="363F83"/>
                </a:solidFill>
                <a:latin typeface="Arial"/>
                <a:ea typeface="Arial"/>
                <a:cs typeface="Arial"/>
                <a:sym typeface="Arial"/>
                <a:hlinkClick r:id="rId6">
                  <a:extLst>
                    <a:ext uri="{A12FA001-AC4F-418D-AE19-62706E023703}">
                      <ahyp:hlinkClr xmlns:ahyp="http://schemas.microsoft.com/office/drawing/2018/hyperlinkcolor" val="tx"/>
                    </a:ext>
                  </a:extLst>
                </a:hlinkClick>
              </a:rPr>
              <a:t>https://www.opensecrets.org/</a:t>
            </a:r>
            <a:r>
              <a:rPr lang="de" sz="1400">
                <a:solidFill>
                  <a:srgbClr val="363F83"/>
                </a:solidFill>
                <a:latin typeface="Arial"/>
                <a:ea typeface="Arial"/>
                <a:cs typeface="Arial"/>
                <a:sym typeface="Arial"/>
              </a:rPr>
              <a:t> </a:t>
            </a:r>
            <a:endParaRPr sz="1400">
              <a:solidFill>
                <a:srgbClr val="363F83"/>
              </a:solidFill>
              <a:latin typeface="Arial"/>
              <a:ea typeface="Arial"/>
              <a:cs typeface="Arial"/>
              <a:sym typeface="Arial"/>
            </a:endParaRPr>
          </a:p>
          <a:p>
            <a:pPr marL="0" lvl="0" indent="0" algn="l" rtl="0">
              <a:spcBef>
                <a:spcPts val="0"/>
              </a:spcBef>
              <a:spcAft>
                <a:spcPts val="0"/>
              </a:spcAft>
              <a:buNone/>
            </a:pPr>
            <a:r>
              <a:rPr lang="de" sz="1400">
                <a:latin typeface="Arial"/>
                <a:ea typeface="Arial"/>
                <a:cs typeface="Arial"/>
                <a:sym typeface="Arial"/>
              </a:rPr>
              <a:t>Politifact: </a:t>
            </a:r>
            <a:r>
              <a:rPr lang="de" sz="1400" u="sng">
                <a:solidFill>
                  <a:srgbClr val="363F83"/>
                </a:solidFill>
                <a:latin typeface="Arial"/>
                <a:ea typeface="Arial"/>
                <a:cs typeface="Arial"/>
                <a:sym typeface="Arial"/>
                <a:hlinkClick r:id="rId7">
                  <a:extLst>
                    <a:ext uri="{A12FA001-AC4F-418D-AE19-62706E023703}">
                      <ahyp:hlinkClr xmlns:ahyp="http://schemas.microsoft.com/office/drawing/2018/hyperlinkcolor" val="tx"/>
                    </a:ext>
                  </a:extLst>
                </a:hlinkClick>
              </a:rPr>
              <a:t>https://www.politifact.com/</a:t>
            </a:r>
            <a:endParaRPr sz="1400">
              <a:solidFill>
                <a:srgbClr val="363F83"/>
              </a:solidFill>
              <a:latin typeface="Arial"/>
              <a:ea typeface="Arial"/>
              <a:cs typeface="Arial"/>
              <a:sym typeface="Arial"/>
            </a:endParaRPr>
          </a:p>
          <a:p>
            <a:pPr marL="0" lvl="0" indent="0" algn="l" rtl="0">
              <a:spcBef>
                <a:spcPts val="0"/>
              </a:spcBef>
              <a:spcAft>
                <a:spcPts val="0"/>
              </a:spcAft>
              <a:buNone/>
            </a:pPr>
            <a:r>
              <a:rPr lang="de" sz="1400">
                <a:latin typeface="Arial"/>
                <a:ea typeface="Arial"/>
                <a:cs typeface="Arial"/>
                <a:sym typeface="Arial"/>
              </a:rPr>
              <a:t>* Search for your country’s fact checking websites.</a:t>
            </a:r>
            <a:endParaRPr sz="1400">
              <a:latin typeface="Arial"/>
              <a:ea typeface="Arial"/>
              <a:cs typeface="Arial"/>
              <a:sym typeface="Arial"/>
            </a:endParaRPr>
          </a:p>
          <a:p>
            <a:pPr marL="0" lvl="0" indent="0" algn="l" rtl="0">
              <a:spcBef>
                <a:spcPts val="0"/>
              </a:spcBef>
              <a:spcAft>
                <a:spcPts val="0"/>
              </a:spcAft>
              <a:buNone/>
            </a:pPr>
            <a:r>
              <a:rPr lang="de" sz="1400">
                <a:latin typeface="Arial"/>
                <a:ea typeface="Arial"/>
                <a:cs typeface="Arial"/>
                <a:sym typeface="Arial"/>
              </a:rPr>
              <a:t>* Also there are fact checking facebook pages (i.e. “Fact-Check Cyprus)</a:t>
            </a:r>
            <a:endParaRPr sz="1400">
              <a:latin typeface="Arial"/>
              <a:ea typeface="Arial"/>
              <a:cs typeface="Arial"/>
              <a:sym typeface="Arial"/>
            </a:endParaRPr>
          </a:p>
          <a:p>
            <a:pPr marL="0" lvl="0" indent="0" algn="l" rtl="0">
              <a:spcBef>
                <a:spcPts val="0"/>
              </a:spcBef>
              <a:spcAft>
                <a:spcPts val="0"/>
              </a:spcAft>
              <a:buNone/>
            </a:pPr>
            <a:r>
              <a:rPr lang="de" sz="1400">
                <a:latin typeface="Arial"/>
                <a:ea typeface="Arial"/>
                <a:cs typeface="Arial"/>
                <a:sym typeface="Arial"/>
              </a:rPr>
              <a:t> </a:t>
            </a:r>
            <a:endParaRPr sz="1400">
              <a:latin typeface="Arial"/>
              <a:ea typeface="Arial"/>
              <a:cs typeface="Arial"/>
              <a:sym typeface="Arial"/>
            </a:endParaRPr>
          </a:p>
          <a:p>
            <a:pPr marL="0" lvl="0" indent="0" algn="l" rtl="0">
              <a:spcBef>
                <a:spcPts val="0"/>
              </a:spcBef>
              <a:spcAft>
                <a:spcPts val="0"/>
              </a:spcAft>
              <a:buNone/>
            </a:pPr>
            <a:endParaRPr/>
          </a:p>
        </p:txBody>
      </p:sp>
      <p:sp>
        <p:nvSpPr>
          <p:cNvPr id="289" name="Google Shape;289;geebb530ace_0_186"/>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13</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Google Shape;294;geebb530ace_0_192"/>
          <p:cNvSpPr txBox="1">
            <a:spLocks noGrp="1"/>
          </p:cNvSpPr>
          <p:nvPr>
            <p:ph type="title"/>
          </p:nvPr>
        </p:nvSpPr>
        <p:spPr>
          <a:xfrm>
            <a:off x="311700" y="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de"/>
              <a:t>Technology and fact checking - </a:t>
            </a:r>
            <a:endParaRPr/>
          </a:p>
          <a:p>
            <a:pPr marL="0" lvl="0" indent="0" algn="l" rtl="0">
              <a:spcBef>
                <a:spcPts val="0"/>
              </a:spcBef>
              <a:spcAft>
                <a:spcPts val="0"/>
              </a:spcAft>
              <a:buClr>
                <a:schemeClr val="dk1"/>
              </a:buClr>
              <a:buSzPts val="1100"/>
              <a:buFont typeface="Arial"/>
              <a:buNone/>
            </a:pPr>
            <a:r>
              <a:rPr lang="de"/>
              <a:t>browser plug ins</a:t>
            </a:r>
            <a:endParaRPr/>
          </a:p>
          <a:p>
            <a:pPr marL="0" lvl="0" indent="0" algn="l" rtl="0">
              <a:spcBef>
                <a:spcPts val="0"/>
              </a:spcBef>
              <a:spcAft>
                <a:spcPts val="0"/>
              </a:spcAft>
              <a:buNone/>
            </a:pPr>
            <a:endParaRPr/>
          </a:p>
        </p:txBody>
      </p:sp>
      <p:sp>
        <p:nvSpPr>
          <p:cNvPr id="295" name="Google Shape;295;geebb530ace_0_192"/>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6" name="Google Shape;296;geebb530ace_0_192"/>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14</a:t>
            </a:fld>
            <a:endParaRPr/>
          </a:p>
        </p:txBody>
      </p:sp>
      <p:pic>
        <p:nvPicPr>
          <p:cNvPr id="297" name="Google Shape;297;geebb530ace_0_192"/>
          <p:cNvPicPr preferRelativeResize="0"/>
          <p:nvPr/>
        </p:nvPicPr>
        <p:blipFill>
          <a:blip r:embed="rId3">
            <a:alphaModFix/>
          </a:blip>
          <a:stretch>
            <a:fillRect/>
          </a:stretch>
        </p:blipFill>
        <p:spPr>
          <a:xfrm>
            <a:off x="3909100" y="1234114"/>
            <a:ext cx="4804650" cy="3002875"/>
          </a:xfrm>
          <a:prstGeom prst="rect">
            <a:avLst/>
          </a:prstGeom>
          <a:noFill/>
          <a:ln>
            <a:noFill/>
          </a:ln>
        </p:spPr>
      </p:pic>
      <p:sp>
        <p:nvSpPr>
          <p:cNvPr id="298" name="Google Shape;298;geebb530ace_0_192"/>
          <p:cNvSpPr txBox="1">
            <a:spLocks noGrp="1"/>
          </p:cNvSpPr>
          <p:nvPr>
            <p:ph type="body" idx="1"/>
          </p:nvPr>
        </p:nvSpPr>
        <p:spPr>
          <a:xfrm>
            <a:off x="168425" y="1032325"/>
            <a:ext cx="38127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sz="1400" dirty="0">
                <a:latin typeface="Arial"/>
                <a:ea typeface="Arial"/>
                <a:cs typeface="Arial"/>
                <a:sym typeface="Arial"/>
              </a:rPr>
              <a:t>Official Media Bias Fact Check Icon</a:t>
            </a:r>
            <a:endParaRPr sz="1400" dirty="0">
              <a:latin typeface="Arial"/>
              <a:ea typeface="Arial"/>
              <a:cs typeface="Arial"/>
              <a:sym typeface="Arial"/>
            </a:endParaRPr>
          </a:p>
          <a:p>
            <a:pPr marL="0" lvl="0" indent="0" algn="l" rtl="0">
              <a:spcBef>
                <a:spcPts val="0"/>
              </a:spcBef>
              <a:spcAft>
                <a:spcPts val="0"/>
              </a:spcAft>
              <a:buNone/>
            </a:pPr>
            <a:endParaRPr sz="1400" dirty="0">
              <a:solidFill>
                <a:srgbClr val="363F83"/>
              </a:solidFill>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de" sz="1400" dirty="0">
                <a:solidFill>
                  <a:srgbClr val="363F83"/>
                </a:solidFill>
                <a:highlight>
                  <a:srgbClr val="FFFFFF"/>
                </a:highlight>
                <a:latin typeface="Arial"/>
                <a:ea typeface="Arial"/>
                <a:cs typeface="Arial"/>
                <a:sym typeface="Arial"/>
              </a:rPr>
              <a:t>This </a:t>
            </a:r>
            <a:r>
              <a:rPr lang="de" sz="1400" dirty="0" err="1">
                <a:solidFill>
                  <a:srgbClr val="363F83"/>
                </a:solidFill>
                <a:highlight>
                  <a:srgbClr val="FFFFFF"/>
                </a:highlight>
                <a:latin typeface="Arial"/>
                <a:ea typeface="Arial"/>
                <a:cs typeface="Arial"/>
                <a:sym typeface="Arial"/>
              </a:rPr>
              <a:t>extension</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shows</a:t>
            </a:r>
            <a:r>
              <a:rPr lang="de" sz="1400" dirty="0">
                <a:solidFill>
                  <a:srgbClr val="363F83"/>
                </a:solidFill>
                <a:highlight>
                  <a:srgbClr val="FFFFFF"/>
                </a:highlight>
                <a:latin typeface="Arial"/>
                <a:ea typeface="Arial"/>
                <a:cs typeface="Arial"/>
                <a:sym typeface="Arial"/>
              </a:rPr>
              <a:t> an </a:t>
            </a:r>
            <a:r>
              <a:rPr lang="de" sz="1400" dirty="0" err="1">
                <a:solidFill>
                  <a:srgbClr val="363F83"/>
                </a:solidFill>
                <a:highlight>
                  <a:srgbClr val="FFFFFF"/>
                </a:highlight>
                <a:latin typeface="Arial"/>
                <a:ea typeface="Arial"/>
                <a:cs typeface="Arial"/>
                <a:sym typeface="Arial"/>
              </a:rPr>
              <a:t>icon</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denoting</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the</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political</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bias</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for</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the</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current</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page</a:t>
            </a:r>
            <a:r>
              <a:rPr lang="de" sz="1400" dirty="0">
                <a:solidFill>
                  <a:srgbClr val="363F83"/>
                </a:solidFill>
                <a:highlight>
                  <a:srgbClr val="FFFFFF"/>
                </a:highlight>
                <a:latin typeface="Arial"/>
                <a:ea typeface="Arial"/>
                <a:cs typeface="Arial"/>
                <a:sym typeface="Arial"/>
              </a:rPr>
              <a:t>.</a:t>
            </a:r>
            <a:endParaRPr sz="1400" dirty="0">
              <a:solidFill>
                <a:srgbClr val="363F83"/>
              </a:solidFill>
              <a:highlight>
                <a:srgbClr val="FFFFFF"/>
              </a:highlight>
              <a:latin typeface="Arial"/>
              <a:ea typeface="Arial"/>
              <a:cs typeface="Arial"/>
              <a:sym typeface="Arial"/>
            </a:endParaRPr>
          </a:p>
          <a:p>
            <a:pPr marL="0" lvl="0" indent="0" algn="l" rtl="0">
              <a:spcBef>
                <a:spcPts val="1500"/>
              </a:spcBef>
              <a:spcAft>
                <a:spcPts val="0"/>
              </a:spcAft>
              <a:buClr>
                <a:schemeClr val="dk1"/>
              </a:buClr>
              <a:buSzPts val="1100"/>
              <a:buFont typeface="Arial"/>
              <a:buNone/>
            </a:pPr>
            <a:r>
              <a:rPr lang="de" sz="1400" dirty="0">
                <a:solidFill>
                  <a:srgbClr val="363F83"/>
                </a:solidFill>
                <a:highlight>
                  <a:srgbClr val="FFFFFF"/>
                </a:highlight>
                <a:latin typeface="Arial"/>
                <a:ea typeface="Arial"/>
                <a:cs typeface="Arial"/>
                <a:sym typeface="Arial"/>
              </a:rPr>
              <a:t>This </a:t>
            </a:r>
            <a:r>
              <a:rPr lang="de" sz="1400" dirty="0" err="1">
                <a:solidFill>
                  <a:srgbClr val="363F83"/>
                </a:solidFill>
                <a:highlight>
                  <a:srgbClr val="FFFFFF"/>
                </a:highlight>
                <a:latin typeface="Arial"/>
                <a:ea typeface="Arial"/>
                <a:cs typeface="Arial"/>
                <a:sym typeface="Arial"/>
              </a:rPr>
              <a:t>extension</a:t>
            </a:r>
            <a:r>
              <a:rPr lang="de" sz="1400" dirty="0">
                <a:solidFill>
                  <a:srgbClr val="363F83"/>
                </a:solidFill>
                <a:highlight>
                  <a:srgbClr val="FFFFFF"/>
                </a:highlight>
                <a:latin typeface="Arial"/>
                <a:ea typeface="Arial"/>
                <a:cs typeface="Arial"/>
                <a:sym typeface="Arial"/>
              </a:rPr>
              <a:t> will </a:t>
            </a:r>
            <a:r>
              <a:rPr lang="de" sz="1400" dirty="0" err="1">
                <a:solidFill>
                  <a:srgbClr val="363F83"/>
                </a:solidFill>
                <a:highlight>
                  <a:srgbClr val="FFFFFF"/>
                </a:highlight>
                <a:latin typeface="Arial"/>
                <a:ea typeface="Arial"/>
                <a:cs typeface="Arial"/>
                <a:sym typeface="Arial"/>
              </a:rPr>
              <a:t>display</a:t>
            </a:r>
            <a:r>
              <a:rPr lang="de" sz="1400" dirty="0">
                <a:solidFill>
                  <a:srgbClr val="363F83"/>
                </a:solidFill>
                <a:highlight>
                  <a:srgbClr val="FFFFFF"/>
                </a:highlight>
                <a:latin typeface="Arial"/>
                <a:ea typeface="Arial"/>
                <a:cs typeface="Arial"/>
                <a:sym typeface="Arial"/>
              </a:rPr>
              <a:t> a color-</a:t>
            </a:r>
            <a:r>
              <a:rPr lang="de" sz="1400" dirty="0" err="1">
                <a:solidFill>
                  <a:srgbClr val="363F83"/>
                </a:solidFill>
                <a:highlight>
                  <a:srgbClr val="FFFFFF"/>
                </a:highlight>
                <a:latin typeface="Arial"/>
                <a:ea typeface="Arial"/>
                <a:cs typeface="Arial"/>
                <a:sym typeface="Arial"/>
              </a:rPr>
              <a:t>coded</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icon</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denoting</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the</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bias</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of</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the</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page</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you</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are</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currently</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viewing</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according</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to</a:t>
            </a:r>
            <a:r>
              <a:rPr lang="de" sz="1400" dirty="0">
                <a:solidFill>
                  <a:srgbClr val="363F83"/>
                </a:solidFill>
                <a:highlight>
                  <a:srgbClr val="FFFFFF"/>
                </a:highlight>
                <a:latin typeface="Arial"/>
                <a:ea typeface="Arial"/>
                <a:cs typeface="Arial"/>
                <a:sym typeface="Arial"/>
              </a:rPr>
              <a:t> Media Bias/Fact Check. </a:t>
            </a:r>
            <a:r>
              <a:rPr lang="de" sz="1400" dirty="0" err="1">
                <a:solidFill>
                  <a:srgbClr val="363F83"/>
                </a:solidFill>
                <a:highlight>
                  <a:srgbClr val="FFFFFF"/>
                </a:highlight>
                <a:latin typeface="Arial"/>
                <a:ea typeface="Arial"/>
                <a:cs typeface="Arial"/>
                <a:sym typeface="Arial"/>
              </a:rPr>
              <a:t>You</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can</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click</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the</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icon</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to</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read</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more</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notes</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about</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the</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site</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or</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visit</a:t>
            </a:r>
            <a:r>
              <a:rPr lang="de" sz="1400" dirty="0">
                <a:solidFill>
                  <a:srgbClr val="363F83"/>
                </a:solidFill>
                <a:highlight>
                  <a:srgbClr val="FFFFFF"/>
                </a:highlight>
                <a:latin typeface="Arial"/>
                <a:ea typeface="Arial"/>
                <a:cs typeface="Arial"/>
                <a:sym typeface="Arial"/>
              </a:rPr>
              <a:t> MBFC </a:t>
            </a:r>
            <a:r>
              <a:rPr lang="de" sz="1400" dirty="0" err="1">
                <a:solidFill>
                  <a:srgbClr val="363F83"/>
                </a:solidFill>
                <a:highlight>
                  <a:srgbClr val="FFFFFF"/>
                </a:highlight>
                <a:latin typeface="Arial"/>
                <a:ea typeface="Arial"/>
                <a:cs typeface="Arial"/>
                <a:sym typeface="Arial"/>
              </a:rPr>
              <a:t>for</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more</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details</a:t>
            </a:r>
            <a:r>
              <a:rPr lang="de" sz="1400" dirty="0">
                <a:solidFill>
                  <a:srgbClr val="363F83"/>
                </a:solidFill>
                <a:highlight>
                  <a:srgbClr val="FFFFFF"/>
                </a:highlight>
                <a:latin typeface="Arial"/>
                <a:ea typeface="Arial"/>
                <a:cs typeface="Arial"/>
                <a:sym typeface="Arial"/>
              </a:rPr>
              <a:t>.</a:t>
            </a:r>
            <a:endParaRPr sz="1400" dirty="0">
              <a:solidFill>
                <a:srgbClr val="363F83"/>
              </a:solidFill>
              <a:highlight>
                <a:srgbClr val="FFFFFF"/>
              </a:highlight>
              <a:latin typeface="Arial"/>
              <a:ea typeface="Arial"/>
              <a:cs typeface="Arial"/>
              <a:sym typeface="Arial"/>
            </a:endParaRPr>
          </a:p>
          <a:p>
            <a:pPr marL="0" lvl="0" indent="0" algn="l" rtl="0">
              <a:spcBef>
                <a:spcPts val="0"/>
              </a:spcBef>
              <a:spcAft>
                <a:spcPts val="0"/>
              </a:spcAft>
              <a:buNone/>
            </a:pPr>
            <a:endParaRPr dirty="0"/>
          </a:p>
        </p:txBody>
      </p:sp>
      <p:sp>
        <p:nvSpPr>
          <p:cNvPr id="7" name="Google Shape;102;gdfc22fcbb0_0_0">
            <a:extLst>
              <a:ext uri="{FF2B5EF4-FFF2-40B4-BE49-F238E27FC236}">
                <a16:creationId xmlns:a16="http://schemas.microsoft.com/office/drawing/2014/main" id="{3F5311A2-44EF-AD4D-A128-D2021EBCBF08}"/>
              </a:ext>
            </a:extLst>
          </p:cNvPr>
          <p:cNvSpPr txBox="1"/>
          <p:nvPr/>
        </p:nvSpPr>
        <p:spPr>
          <a:xfrm>
            <a:off x="4897464" y="4362600"/>
            <a:ext cx="4040705" cy="338524"/>
          </a:xfrm>
          <a:prstGeom prst="rect">
            <a:avLst/>
          </a:prstGeom>
          <a:noFill/>
          <a:ln>
            <a:noFill/>
          </a:ln>
        </p:spPr>
        <p:txBody>
          <a:bodyPr spcFirstLastPara="1" wrap="square" lIns="91425" tIns="91425" rIns="91425" bIns="91425" anchor="t" anchorCtr="0">
            <a:spAutoFit/>
          </a:bodyPr>
          <a:lstStyle/>
          <a:p>
            <a:pPr algn="r"/>
            <a:r>
              <a:rPr lang="en-GB" sz="500" dirty="0" err="1"/>
              <a:t>Chrome.google.com</a:t>
            </a:r>
            <a:r>
              <a:rPr lang="en-GB" sz="500" dirty="0"/>
              <a:t>. 2019. </a:t>
            </a:r>
            <a:r>
              <a:rPr lang="en-GB" sz="500" i="1" dirty="0"/>
              <a:t>Official Media Bias Fact Check Icon</a:t>
            </a:r>
            <a:r>
              <a:rPr lang="en-GB" sz="500" dirty="0"/>
              <a:t>. [online] Available at: &lt;https://</a:t>
            </a:r>
            <a:r>
              <a:rPr lang="en-GB" sz="500" dirty="0" err="1"/>
              <a:t>chrome.google.com</a:t>
            </a:r>
            <a:r>
              <a:rPr lang="en-GB" sz="500" dirty="0"/>
              <a:t>/webstore/detail/official-media-bias-fact/</a:t>
            </a:r>
            <a:r>
              <a:rPr lang="en-GB" sz="500" dirty="0" err="1"/>
              <a:t>hdcpibgmmcnpjmmenengjgkkfohahegk</a:t>
            </a:r>
            <a:r>
              <a:rPr lang="en-GB" sz="500" dirty="0"/>
              <a:t>&gt; [Accessed 28 September 2021].</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sp>
        <p:nvSpPr>
          <p:cNvPr id="303" name="Google Shape;303;gef0a613a82_0_86"/>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sz="1400">
              <a:solidFill>
                <a:srgbClr val="3C4043"/>
              </a:solidFill>
              <a:highlight>
                <a:srgbClr val="FFFFFF"/>
              </a:highlight>
              <a:latin typeface="Arial"/>
              <a:ea typeface="Arial"/>
              <a:cs typeface="Arial"/>
              <a:sym typeface="Arial"/>
            </a:endParaRPr>
          </a:p>
          <a:p>
            <a:pPr marL="0" lvl="0" indent="0" algn="l" rtl="0">
              <a:spcBef>
                <a:spcPts val="0"/>
              </a:spcBef>
              <a:spcAft>
                <a:spcPts val="0"/>
              </a:spcAft>
              <a:buNone/>
            </a:pPr>
            <a:endParaRPr/>
          </a:p>
        </p:txBody>
      </p:sp>
      <p:sp>
        <p:nvSpPr>
          <p:cNvPr id="304" name="Google Shape;304;gef0a613a82_0_86"/>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15</a:t>
            </a:fld>
            <a:endParaRPr/>
          </a:p>
        </p:txBody>
      </p:sp>
      <p:sp>
        <p:nvSpPr>
          <p:cNvPr id="305" name="Google Shape;305;gef0a613a82_0_86"/>
          <p:cNvSpPr txBox="1">
            <a:spLocks noGrp="1"/>
          </p:cNvSpPr>
          <p:nvPr>
            <p:ph type="title"/>
          </p:nvPr>
        </p:nvSpPr>
        <p:spPr>
          <a:xfrm>
            <a:off x="311700" y="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de"/>
              <a:t>Technology and fact checking - </a:t>
            </a:r>
            <a:endParaRPr/>
          </a:p>
          <a:p>
            <a:pPr marL="0" lvl="0" indent="0" algn="l" rtl="0">
              <a:spcBef>
                <a:spcPts val="0"/>
              </a:spcBef>
              <a:spcAft>
                <a:spcPts val="0"/>
              </a:spcAft>
              <a:buClr>
                <a:schemeClr val="dk1"/>
              </a:buClr>
              <a:buSzPts val="1100"/>
              <a:buFont typeface="Arial"/>
              <a:buNone/>
            </a:pPr>
            <a:r>
              <a:rPr lang="de"/>
              <a:t>browser plug ins</a:t>
            </a:r>
            <a:endParaRPr/>
          </a:p>
          <a:p>
            <a:pPr marL="0" lvl="0" indent="0" algn="l" rtl="0">
              <a:spcBef>
                <a:spcPts val="0"/>
              </a:spcBef>
              <a:spcAft>
                <a:spcPts val="0"/>
              </a:spcAft>
              <a:buNone/>
            </a:pPr>
            <a:endParaRPr/>
          </a:p>
        </p:txBody>
      </p:sp>
      <p:sp>
        <p:nvSpPr>
          <p:cNvPr id="306" name="Google Shape;306;gef0a613a82_0_86"/>
          <p:cNvSpPr txBox="1">
            <a:spLocks noGrp="1"/>
          </p:cNvSpPr>
          <p:nvPr>
            <p:ph type="body" idx="1"/>
          </p:nvPr>
        </p:nvSpPr>
        <p:spPr>
          <a:xfrm>
            <a:off x="168425" y="1032300"/>
            <a:ext cx="51975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sz="1400" dirty="0">
                <a:latin typeface="Arial"/>
                <a:ea typeface="Arial"/>
                <a:cs typeface="Arial"/>
                <a:sym typeface="Arial"/>
              </a:rPr>
              <a:t>News </a:t>
            </a:r>
            <a:r>
              <a:rPr lang="de" sz="1400" dirty="0" err="1">
                <a:latin typeface="Arial"/>
                <a:ea typeface="Arial"/>
                <a:cs typeface="Arial"/>
                <a:sym typeface="Arial"/>
              </a:rPr>
              <a:t>Guard</a:t>
            </a:r>
            <a:r>
              <a:rPr lang="de" sz="1400" dirty="0">
                <a:latin typeface="Arial"/>
                <a:ea typeface="Arial"/>
                <a:cs typeface="Arial"/>
                <a:sym typeface="Arial"/>
              </a:rPr>
              <a:t> </a:t>
            </a:r>
            <a:endParaRPr sz="1400" dirty="0">
              <a:latin typeface="Arial"/>
              <a:ea typeface="Arial"/>
              <a:cs typeface="Arial"/>
              <a:sym typeface="Arial"/>
            </a:endParaRPr>
          </a:p>
          <a:p>
            <a:pPr marL="0" lvl="0" indent="0" algn="l" rtl="0">
              <a:spcBef>
                <a:spcPts val="0"/>
              </a:spcBef>
              <a:spcAft>
                <a:spcPts val="0"/>
              </a:spcAft>
              <a:buNone/>
            </a:pPr>
            <a:endParaRPr sz="1400" dirty="0">
              <a:latin typeface="Arial"/>
              <a:ea typeface="Arial"/>
              <a:cs typeface="Arial"/>
              <a:sym typeface="Arial"/>
            </a:endParaRPr>
          </a:p>
          <a:p>
            <a:pPr marL="0" lvl="0" indent="0" algn="l" rtl="0">
              <a:spcBef>
                <a:spcPts val="0"/>
              </a:spcBef>
              <a:spcAft>
                <a:spcPts val="0"/>
              </a:spcAft>
              <a:buNone/>
            </a:pPr>
            <a:r>
              <a:rPr lang="de" sz="1400" dirty="0" err="1">
                <a:solidFill>
                  <a:srgbClr val="363F83"/>
                </a:solidFill>
                <a:highlight>
                  <a:srgbClr val="FFFFFF"/>
                </a:highlight>
                <a:latin typeface="Arial"/>
                <a:ea typeface="Arial"/>
                <a:cs typeface="Arial"/>
                <a:sym typeface="Arial"/>
              </a:rPr>
              <a:t>NewsGuard</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uses</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journalism</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to</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fight</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unreliable</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news</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Their</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trained</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analysts</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who</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are</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experienced</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journalists</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research</a:t>
            </a:r>
            <a:r>
              <a:rPr lang="de" sz="1400" dirty="0">
                <a:solidFill>
                  <a:srgbClr val="363F83"/>
                </a:solidFill>
                <a:highlight>
                  <a:srgbClr val="FFFFFF"/>
                </a:highlight>
                <a:latin typeface="Arial"/>
                <a:ea typeface="Arial"/>
                <a:cs typeface="Arial"/>
                <a:sym typeface="Arial"/>
              </a:rPr>
              <a:t> online </a:t>
            </a:r>
            <a:r>
              <a:rPr lang="de" sz="1400" dirty="0" err="1">
                <a:solidFill>
                  <a:srgbClr val="363F83"/>
                </a:solidFill>
                <a:highlight>
                  <a:srgbClr val="FFFFFF"/>
                </a:highlight>
                <a:latin typeface="Arial"/>
                <a:ea typeface="Arial"/>
                <a:cs typeface="Arial"/>
                <a:sym typeface="Arial"/>
              </a:rPr>
              <a:t>news</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brands</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to</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help</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readers</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and</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viewers</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know</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which</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ones</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are</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trustworthy</a:t>
            </a:r>
            <a:r>
              <a:rPr lang="de" sz="1400" dirty="0">
                <a:solidFill>
                  <a:srgbClr val="363F83"/>
                </a:solidFill>
                <a:highlight>
                  <a:srgbClr val="FFFFFF"/>
                </a:highlight>
                <a:latin typeface="Arial"/>
                <a:ea typeface="Arial"/>
                <a:cs typeface="Arial"/>
                <a:sym typeface="Arial"/>
              </a:rPr>
              <a:t>--</a:t>
            </a:r>
            <a:r>
              <a:rPr lang="de" sz="1400" dirty="0" err="1">
                <a:solidFill>
                  <a:srgbClr val="363F83"/>
                </a:solidFill>
                <a:highlight>
                  <a:srgbClr val="FFFFFF"/>
                </a:highlight>
                <a:latin typeface="Arial"/>
                <a:ea typeface="Arial"/>
                <a:cs typeface="Arial"/>
                <a:sym typeface="Arial"/>
              </a:rPr>
              <a:t>and</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which</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ones</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aren't</a:t>
            </a:r>
            <a:r>
              <a:rPr lang="de" sz="1400" dirty="0">
                <a:solidFill>
                  <a:srgbClr val="363F83"/>
                </a:solidFill>
                <a:highlight>
                  <a:srgbClr val="FFFFFF"/>
                </a:highlight>
                <a:latin typeface="Arial"/>
                <a:ea typeface="Arial"/>
                <a:cs typeface="Arial"/>
                <a:sym typeface="Arial"/>
              </a:rPr>
              <a:t>.</a:t>
            </a:r>
            <a:endParaRPr sz="1400" dirty="0">
              <a:solidFill>
                <a:srgbClr val="363F83"/>
              </a:solidFill>
              <a:highlight>
                <a:srgbClr val="FFFFFF"/>
              </a:highlight>
              <a:latin typeface="Arial"/>
              <a:ea typeface="Arial"/>
              <a:cs typeface="Arial"/>
              <a:sym typeface="Arial"/>
            </a:endParaRPr>
          </a:p>
          <a:p>
            <a:pPr marL="0" lvl="0" indent="0" algn="l" rtl="0">
              <a:spcBef>
                <a:spcPts val="0"/>
              </a:spcBef>
              <a:spcAft>
                <a:spcPts val="0"/>
              </a:spcAft>
              <a:buNone/>
            </a:pPr>
            <a:endParaRPr sz="1400" dirty="0">
              <a:solidFill>
                <a:srgbClr val="363F83"/>
              </a:solidFill>
              <a:highlight>
                <a:srgbClr val="FFFFFF"/>
              </a:highlight>
              <a:latin typeface="Arial"/>
              <a:ea typeface="Arial"/>
              <a:cs typeface="Arial"/>
              <a:sym typeface="Arial"/>
            </a:endParaRPr>
          </a:p>
          <a:p>
            <a:pPr marL="0" lvl="0" indent="0" algn="l" rtl="0">
              <a:spcBef>
                <a:spcPts val="0"/>
              </a:spcBef>
              <a:spcAft>
                <a:spcPts val="0"/>
              </a:spcAft>
              <a:buNone/>
            </a:pPr>
            <a:r>
              <a:rPr lang="de" sz="1400" dirty="0">
                <a:solidFill>
                  <a:srgbClr val="363F83"/>
                </a:solidFill>
                <a:highlight>
                  <a:srgbClr val="FFFFFF"/>
                </a:highlight>
                <a:latin typeface="Arial"/>
                <a:ea typeface="Arial"/>
                <a:cs typeface="Arial"/>
                <a:sym typeface="Arial"/>
              </a:rPr>
              <a:t>The Green-</a:t>
            </a:r>
            <a:r>
              <a:rPr lang="de" sz="1400" dirty="0" err="1">
                <a:solidFill>
                  <a:srgbClr val="363F83"/>
                </a:solidFill>
                <a:highlight>
                  <a:srgbClr val="FFFFFF"/>
                </a:highlight>
                <a:latin typeface="Arial"/>
                <a:ea typeface="Arial"/>
                <a:cs typeface="Arial"/>
                <a:sym typeface="Arial"/>
              </a:rPr>
              <a:t>Red</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ratings</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signal</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if</a:t>
            </a:r>
            <a:r>
              <a:rPr lang="de" sz="1400" dirty="0">
                <a:solidFill>
                  <a:srgbClr val="363F83"/>
                </a:solidFill>
                <a:highlight>
                  <a:srgbClr val="FFFFFF"/>
                </a:highlight>
                <a:latin typeface="Arial"/>
                <a:ea typeface="Arial"/>
                <a:cs typeface="Arial"/>
                <a:sym typeface="Arial"/>
              </a:rPr>
              <a:t> a </a:t>
            </a:r>
            <a:r>
              <a:rPr lang="de" sz="1400" dirty="0" err="1">
                <a:solidFill>
                  <a:srgbClr val="363F83"/>
                </a:solidFill>
                <a:highlight>
                  <a:srgbClr val="FFFFFF"/>
                </a:highlight>
                <a:latin typeface="Arial"/>
                <a:ea typeface="Arial"/>
                <a:cs typeface="Arial"/>
                <a:sym typeface="Arial"/>
              </a:rPr>
              <a:t>website</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is</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trying</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to</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get</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it</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right</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or</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instead</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has</a:t>
            </a:r>
            <a:r>
              <a:rPr lang="de" sz="1400" dirty="0">
                <a:solidFill>
                  <a:srgbClr val="363F83"/>
                </a:solidFill>
                <a:highlight>
                  <a:srgbClr val="FFFFFF"/>
                </a:highlight>
                <a:latin typeface="Arial"/>
                <a:ea typeface="Arial"/>
                <a:cs typeface="Arial"/>
                <a:sym typeface="Arial"/>
              </a:rPr>
              <a:t> a </a:t>
            </a:r>
            <a:r>
              <a:rPr lang="de" sz="1400" dirty="0" err="1">
                <a:solidFill>
                  <a:srgbClr val="363F83"/>
                </a:solidFill>
                <a:highlight>
                  <a:srgbClr val="FFFFFF"/>
                </a:highlight>
                <a:latin typeface="Arial"/>
                <a:ea typeface="Arial"/>
                <a:cs typeface="Arial"/>
                <a:sym typeface="Arial"/>
              </a:rPr>
              <a:t>hidden</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agenda</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or</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knowingly</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publishes</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falsehoods</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or</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propaganda</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giving</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readers</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more</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context</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about</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their</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news</a:t>
            </a:r>
            <a:r>
              <a:rPr lang="de" sz="1400" dirty="0">
                <a:solidFill>
                  <a:srgbClr val="363F83"/>
                </a:solidFill>
                <a:highlight>
                  <a:srgbClr val="FFFFFF"/>
                </a:highlight>
                <a:latin typeface="Arial"/>
                <a:ea typeface="Arial"/>
                <a:cs typeface="Arial"/>
                <a:sym typeface="Arial"/>
              </a:rPr>
              <a:t> online.</a:t>
            </a:r>
            <a:endParaRPr sz="1400" dirty="0">
              <a:solidFill>
                <a:srgbClr val="363F83"/>
              </a:solidFill>
              <a:highlight>
                <a:srgbClr val="FFFFFF"/>
              </a:highlight>
              <a:latin typeface="Arial"/>
              <a:ea typeface="Arial"/>
              <a:cs typeface="Arial"/>
              <a:sym typeface="Arial"/>
            </a:endParaRPr>
          </a:p>
          <a:p>
            <a:pPr marL="0" lvl="0" indent="0" algn="l" rtl="0">
              <a:spcBef>
                <a:spcPts val="0"/>
              </a:spcBef>
              <a:spcAft>
                <a:spcPts val="0"/>
              </a:spcAft>
              <a:buNone/>
            </a:pPr>
            <a:endParaRPr dirty="0"/>
          </a:p>
        </p:txBody>
      </p:sp>
      <p:pic>
        <p:nvPicPr>
          <p:cNvPr id="307" name="Google Shape;307;gef0a613a82_0_86"/>
          <p:cNvPicPr preferRelativeResize="0"/>
          <p:nvPr/>
        </p:nvPicPr>
        <p:blipFill>
          <a:blip r:embed="rId3">
            <a:alphaModFix/>
          </a:blip>
          <a:stretch>
            <a:fillRect/>
          </a:stretch>
        </p:blipFill>
        <p:spPr>
          <a:xfrm>
            <a:off x="5996907" y="1065150"/>
            <a:ext cx="2640392" cy="1650262"/>
          </a:xfrm>
          <a:prstGeom prst="rect">
            <a:avLst/>
          </a:prstGeom>
          <a:noFill/>
          <a:ln>
            <a:noFill/>
          </a:ln>
        </p:spPr>
      </p:pic>
      <p:pic>
        <p:nvPicPr>
          <p:cNvPr id="308" name="Google Shape;308;gef0a613a82_0_86"/>
          <p:cNvPicPr preferRelativeResize="0"/>
          <p:nvPr/>
        </p:nvPicPr>
        <p:blipFill>
          <a:blip r:embed="rId4">
            <a:alphaModFix/>
          </a:blip>
          <a:stretch>
            <a:fillRect/>
          </a:stretch>
        </p:blipFill>
        <p:spPr>
          <a:xfrm>
            <a:off x="5996898" y="2755688"/>
            <a:ext cx="2640392" cy="1650262"/>
          </a:xfrm>
          <a:prstGeom prst="rect">
            <a:avLst/>
          </a:prstGeom>
          <a:noFill/>
          <a:ln>
            <a:noFill/>
          </a:ln>
        </p:spPr>
      </p:pic>
      <p:sp>
        <p:nvSpPr>
          <p:cNvPr id="8" name="Google Shape;102;gdfc22fcbb0_0_0">
            <a:extLst>
              <a:ext uri="{FF2B5EF4-FFF2-40B4-BE49-F238E27FC236}">
                <a16:creationId xmlns:a16="http://schemas.microsoft.com/office/drawing/2014/main" id="{C89BD2AF-814C-8348-86CB-A4E5F8A04865}"/>
              </a:ext>
            </a:extLst>
          </p:cNvPr>
          <p:cNvSpPr txBox="1"/>
          <p:nvPr/>
        </p:nvSpPr>
        <p:spPr>
          <a:xfrm>
            <a:off x="4572000" y="4362600"/>
            <a:ext cx="4366169" cy="338524"/>
          </a:xfrm>
          <a:prstGeom prst="rect">
            <a:avLst/>
          </a:prstGeom>
          <a:noFill/>
          <a:ln>
            <a:noFill/>
          </a:ln>
        </p:spPr>
        <p:txBody>
          <a:bodyPr spcFirstLastPara="1" wrap="square" lIns="91425" tIns="91425" rIns="91425" bIns="91425" anchor="t" anchorCtr="0">
            <a:spAutoFit/>
          </a:bodyPr>
          <a:lstStyle/>
          <a:p>
            <a:pPr algn="r"/>
            <a:r>
              <a:rPr lang="en-GB" sz="500" dirty="0" err="1"/>
              <a:t>Chrome.google.com</a:t>
            </a:r>
            <a:r>
              <a:rPr lang="en-GB" sz="500" dirty="0"/>
              <a:t>. 2021. </a:t>
            </a:r>
            <a:r>
              <a:rPr lang="en-GB" sz="500" i="1" dirty="0" err="1"/>
              <a:t>NewsGuard</a:t>
            </a:r>
            <a:r>
              <a:rPr lang="en-GB" sz="500" dirty="0"/>
              <a:t>. [online] Available at: &lt;https://</a:t>
            </a:r>
            <a:r>
              <a:rPr lang="en-GB" sz="500" dirty="0" err="1"/>
              <a:t>chrome.google.com</a:t>
            </a:r>
            <a:r>
              <a:rPr lang="en-GB" sz="500" dirty="0"/>
              <a:t>/webstore/detail/</a:t>
            </a:r>
            <a:r>
              <a:rPr lang="en-GB" sz="500" dirty="0" err="1"/>
              <a:t>newsguard</a:t>
            </a:r>
            <a:r>
              <a:rPr lang="en-GB" sz="500" dirty="0"/>
              <a:t>/</a:t>
            </a:r>
            <a:r>
              <a:rPr lang="en-GB" sz="500" dirty="0" err="1"/>
              <a:t>hcgajcpgaalgpeholhdooeddllhedegi?hl</a:t>
            </a:r>
            <a:r>
              <a:rPr lang="en-GB" sz="500" dirty="0"/>
              <a:t>=</a:t>
            </a:r>
            <a:r>
              <a:rPr lang="en-GB" sz="500" dirty="0" err="1"/>
              <a:t>no&amp;brand</a:t>
            </a:r>
            <a:r>
              <a:rPr lang="en-GB" sz="500" dirty="0"/>
              <a:t>=CHMB&gt; [Accessed 28 September 2021].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sp>
        <p:nvSpPr>
          <p:cNvPr id="313" name="Google Shape;313;gef0a613a82_0_92"/>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1400">
              <a:latin typeface="Arial"/>
              <a:ea typeface="Arial"/>
              <a:cs typeface="Arial"/>
              <a:sym typeface="Arial"/>
            </a:endParaRPr>
          </a:p>
        </p:txBody>
      </p:sp>
      <p:sp>
        <p:nvSpPr>
          <p:cNvPr id="314" name="Google Shape;314;gef0a613a82_0_92"/>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16</a:t>
            </a:fld>
            <a:endParaRPr/>
          </a:p>
        </p:txBody>
      </p:sp>
      <p:sp>
        <p:nvSpPr>
          <p:cNvPr id="315" name="Google Shape;315;gef0a613a82_0_92"/>
          <p:cNvSpPr txBox="1">
            <a:spLocks noGrp="1"/>
          </p:cNvSpPr>
          <p:nvPr>
            <p:ph type="title"/>
          </p:nvPr>
        </p:nvSpPr>
        <p:spPr>
          <a:xfrm>
            <a:off x="311700" y="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de"/>
              <a:t>Technology and fact checking - </a:t>
            </a:r>
            <a:endParaRPr/>
          </a:p>
          <a:p>
            <a:pPr marL="0" lvl="0" indent="0" algn="l" rtl="0">
              <a:spcBef>
                <a:spcPts val="0"/>
              </a:spcBef>
              <a:spcAft>
                <a:spcPts val="0"/>
              </a:spcAft>
              <a:buClr>
                <a:schemeClr val="dk1"/>
              </a:buClr>
              <a:buSzPts val="1100"/>
              <a:buFont typeface="Arial"/>
              <a:buNone/>
            </a:pPr>
            <a:r>
              <a:rPr lang="de"/>
              <a:t>browser plug ins</a:t>
            </a:r>
            <a:endParaRPr/>
          </a:p>
        </p:txBody>
      </p:sp>
      <p:pic>
        <p:nvPicPr>
          <p:cNvPr id="316" name="Google Shape;316;gef0a613a82_0_92"/>
          <p:cNvPicPr preferRelativeResize="0"/>
          <p:nvPr/>
        </p:nvPicPr>
        <p:blipFill>
          <a:blip r:embed="rId3">
            <a:alphaModFix/>
          </a:blip>
          <a:stretch>
            <a:fillRect/>
          </a:stretch>
        </p:blipFill>
        <p:spPr>
          <a:xfrm>
            <a:off x="4520350" y="1428149"/>
            <a:ext cx="4183725" cy="2614850"/>
          </a:xfrm>
          <a:prstGeom prst="rect">
            <a:avLst/>
          </a:prstGeom>
          <a:noFill/>
          <a:ln>
            <a:noFill/>
          </a:ln>
        </p:spPr>
      </p:pic>
      <p:sp>
        <p:nvSpPr>
          <p:cNvPr id="317" name="Google Shape;317;gef0a613a82_0_92"/>
          <p:cNvSpPr txBox="1">
            <a:spLocks noGrp="1"/>
          </p:cNvSpPr>
          <p:nvPr>
            <p:ph type="body" idx="1"/>
          </p:nvPr>
        </p:nvSpPr>
        <p:spPr>
          <a:xfrm>
            <a:off x="168425" y="1032325"/>
            <a:ext cx="41388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sz="1400" dirty="0" err="1">
                <a:latin typeface="Arial"/>
                <a:ea typeface="Arial"/>
                <a:cs typeface="Arial"/>
                <a:sym typeface="Arial"/>
              </a:rPr>
              <a:t>Trusted</a:t>
            </a:r>
            <a:r>
              <a:rPr lang="de" sz="1400" dirty="0">
                <a:latin typeface="Arial"/>
                <a:ea typeface="Arial"/>
                <a:cs typeface="Arial"/>
                <a:sym typeface="Arial"/>
              </a:rPr>
              <a:t> News</a:t>
            </a:r>
            <a:endParaRPr sz="1400" dirty="0">
              <a:latin typeface="Arial"/>
              <a:ea typeface="Arial"/>
              <a:cs typeface="Arial"/>
              <a:sym typeface="Arial"/>
            </a:endParaRPr>
          </a:p>
          <a:p>
            <a:pPr marL="0" lvl="0" indent="0" algn="l" rtl="0">
              <a:spcBef>
                <a:spcPts val="0"/>
              </a:spcBef>
              <a:spcAft>
                <a:spcPts val="0"/>
              </a:spcAft>
              <a:buNone/>
            </a:pPr>
            <a:endParaRPr sz="1400" dirty="0">
              <a:solidFill>
                <a:srgbClr val="363F83"/>
              </a:solidFill>
              <a:latin typeface="Arial"/>
              <a:ea typeface="Arial"/>
              <a:cs typeface="Arial"/>
              <a:sym typeface="Arial"/>
            </a:endParaRPr>
          </a:p>
          <a:p>
            <a:pPr marL="0" lvl="0" indent="0" algn="l" rtl="0">
              <a:spcBef>
                <a:spcPts val="0"/>
              </a:spcBef>
              <a:spcAft>
                <a:spcPts val="0"/>
              </a:spcAft>
              <a:buNone/>
            </a:pPr>
            <a:r>
              <a:rPr lang="de" sz="1400" dirty="0" err="1">
                <a:solidFill>
                  <a:srgbClr val="363F83"/>
                </a:solidFill>
                <a:highlight>
                  <a:srgbClr val="FFFFFF"/>
                </a:highlight>
                <a:latin typeface="Arial"/>
                <a:ea typeface="Arial"/>
                <a:cs typeface="Arial"/>
                <a:sym typeface="Arial"/>
              </a:rPr>
              <a:t>Trusted</a:t>
            </a:r>
            <a:r>
              <a:rPr lang="de" sz="1400" dirty="0">
                <a:solidFill>
                  <a:srgbClr val="363F83"/>
                </a:solidFill>
                <a:highlight>
                  <a:srgbClr val="FFFFFF"/>
                </a:highlight>
                <a:latin typeface="Arial"/>
                <a:ea typeface="Arial"/>
                <a:cs typeface="Arial"/>
                <a:sym typeface="Arial"/>
              </a:rPr>
              <a:t> News </a:t>
            </a:r>
            <a:r>
              <a:rPr lang="de" sz="1400" dirty="0" err="1">
                <a:solidFill>
                  <a:srgbClr val="363F83"/>
                </a:solidFill>
                <a:highlight>
                  <a:srgbClr val="FFFFFF"/>
                </a:highlight>
                <a:latin typeface="Arial"/>
                <a:ea typeface="Arial"/>
                <a:cs typeface="Arial"/>
                <a:sym typeface="Arial"/>
              </a:rPr>
              <a:t>uses</a:t>
            </a:r>
            <a:r>
              <a:rPr lang="de" sz="1400" dirty="0">
                <a:solidFill>
                  <a:srgbClr val="363F83"/>
                </a:solidFill>
                <a:highlight>
                  <a:srgbClr val="FFFFFF"/>
                </a:highlight>
                <a:latin typeface="Arial"/>
                <a:ea typeface="Arial"/>
                <a:cs typeface="Arial"/>
                <a:sym typeface="Arial"/>
              </a:rPr>
              <a:t> AI </a:t>
            </a:r>
            <a:r>
              <a:rPr lang="de" sz="1400" dirty="0" err="1">
                <a:solidFill>
                  <a:srgbClr val="363F83"/>
                </a:solidFill>
                <a:highlight>
                  <a:srgbClr val="FFFFFF"/>
                </a:highlight>
                <a:latin typeface="Arial"/>
                <a:ea typeface="Arial"/>
                <a:cs typeface="Arial"/>
                <a:sym typeface="Arial"/>
              </a:rPr>
              <a:t>to</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assist</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newsreaders</a:t>
            </a:r>
            <a:r>
              <a:rPr lang="de" sz="1400" dirty="0">
                <a:solidFill>
                  <a:srgbClr val="363F83"/>
                </a:solidFill>
                <a:highlight>
                  <a:srgbClr val="FFFFFF"/>
                </a:highlight>
                <a:latin typeface="Arial"/>
                <a:ea typeface="Arial"/>
                <a:cs typeface="Arial"/>
                <a:sym typeface="Arial"/>
              </a:rPr>
              <a:t> in </a:t>
            </a:r>
            <a:r>
              <a:rPr lang="de" sz="1400" dirty="0" err="1">
                <a:solidFill>
                  <a:srgbClr val="363F83"/>
                </a:solidFill>
                <a:highlight>
                  <a:srgbClr val="FFFFFF"/>
                </a:highlight>
                <a:latin typeface="Arial"/>
                <a:ea typeface="Arial"/>
                <a:cs typeface="Arial"/>
                <a:sym typeface="Arial"/>
              </a:rPr>
              <a:t>evaluating</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the</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quality</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of</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the</a:t>
            </a:r>
            <a:r>
              <a:rPr lang="de" sz="1400" dirty="0">
                <a:solidFill>
                  <a:srgbClr val="363F83"/>
                </a:solidFill>
                <a:highlight>
                  <a:srgbClr val="FFFFFF"/>
                </a:highlight>
                <a:latin typeface="Arial"/>
                <a:ea typeface="Arial"/>
                <a:cs typeface="Arial"/>
                <a:sym typeface="Arial"/>
              </a:rPr>
              <a:t> online </a:t>
            </a:r>
            <a:r>
              <a:rPr lang="de" sz="1400" dirty="0" err="1">
                <a:solidFill>
                  <a:srgbClr val="363F83"/>
                </a:solidFill>
                <a:highlight>
                  <a:srgbClr val="FFFFFF"/>
                </a:highlight>
                <a:latin typeface="Arial"/>
                <a:ea typeface="Arial"/>
                <a:cs typeface="Arial"/>
                <a:sym typeface="Arial"/>
              </a:rPr>
              <a:t>content</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they</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read</a:t>
            </a:r>
            <a:r>
              <a:rPr lang="de" sz="1400" dirty="0">
                <a:solidFill>
                  <a:srgbClr val="363F83"/>
                </a:solidFill>
                <a:highlight>
                  <a:srgbClr val="FFFFFF"/>
                </a:highlight>
                <a:latin typeface="Arial"/>
                <a:ea typeface="Arial"/>
                <a:cs typeface="Arial"/>
                <a:sym typeface="Arial"/>
              </a:rPr>
              <a:t>.</a:t>
            </a:r>
            <a:endParaRPr sz="1400" dirty="0">
              <a:solidFill>
                <a:srgbClr val="363F83"/>
              </a:solidFill>
              <a:highlight>
                <a:srgbClr val="FFFFFF"/>
              </a:highlight>
              <a:latin typeface="Arial"/>
              <a:ea typeface="Arial"/>
              <a:cs typeface="Arial"/>
              <a:sym typeface="Arial"/>
            </a:endParaRPr>
          </a:p>
          <a:p>
            <a:pPr marL="0" lvl="0" indent="0" algn="l" rtl="0">
              <a:spcBef>
                <a:spcPts val="0"/>
              </a:spcBef>
              <a:spcAft>
                <a:spcPts val="0"/>
              </a:spcAft>
              <a:buNone/>
            </a:pPr>
            <a:endParaRPr sz="1400" dirty="0">
              <a:solidFill>
                <a:srgbClr val="363F83"/>
              </a:solidFill>
              <a:highlight>
                <a:srgbClr val="FFFFFF"/>
              </a:highlight>
              <a:latin typeface="Arial"/>
              <a:ea typeface="Arial"/>
              <a:cs typeface="Arial"/>
              <a:sym typeface="Arial"/>
            </a:endParaRPr>
          </a:p>
          <a:p>
            <a:pPr marL="0" lvl="0" indent="0" algn="l" rtl="0">
              <a:spcBef>
                <a:spcPts val="0"/>
              </a:spcBef>
              <a:spcAft>
                <a:spcPts val="0"/>
              </a:spcAft>
              <a:buNone/>
            </a:pPr>
            <a:r>
              <a:rPr lang="de" sz="1400" dirty="0">
                <a:solidFill>
                  <a:srgbClr val="363F83"/>
                </a:solidFill>
                <a:highlight>
                  <a:srgbClr val="FFFFFF"/>
                </a:highlight>
                <a:latin typeface="Arial"/>
                <a:ea typeface="Arial"/>
                <a:cs typeface="Arial"/>
                <a:sym typeface="Arial"/>
              </a:rPr>
              <a:t>In </a:t>
            </a:r>
            <a:r>
              <a:rPr lang="de" sz="1400" dirty="0" err="1">
                <a:solidFill>
                  <a:srgbClr val="363F83"/>
                </a:solidFill>
                <a:highlight>
                  <a:srgbClr val="FFFFFF"/>
                </a:highlight>
                <a:latin typeface="Arial"/>
                <a:ea typeface="Arial"/>
                <a:cs typeface="Arial"/>
                <a:sym typeface="Arial"/>
              </a:rPr>
              <a:t>its</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first</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release</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it</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scores</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the</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objectivity</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for</a:t>
            </a:r>
            <a:r>
              <a:rPr lang="de" sz="1400" dirty="0">
                <a:solidFill>
                  <a:srgbClr val="363F83"/>
                </a:solidFill>
                <a:highlight>
                  <a:srgbClr val="FFFFFF"/>
                </a:highlight>
                <a:latin typeface="Arial"/>
                <a:ea typeface="Arial"/>
                <a:cs typeface="Arial"/>
                <a:sym typeface="Arial"/>
              </a:rPr>
              <a:t> a </a:t>
            </a:r>
            <a:r>
              <a:rPr lang="de" sz="1400" dirty="0" err="1">
                <a:solidFill>
                  <a:srgbClr val="363F83"/>
                </a:solidFill>
                <a:highlight>
                  <a:srgbClr val="FFFFFF"/>
                </a:highlight>
                <a:latin typeface="Arial"/>
                <a:ea typeface="Arial"/>
                <a:cs typeface="Arial"/>
                <a:sym typeface="Arial"/>
              </a:rPr>
              <a:t>selected</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article</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testing</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whether</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it</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is</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written</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from</a:t>
            </a:r>
            <a:r>
              <a:rPr lang="de" sz="1400" dirty="0">
                <a:solidFill>
                  <a:srgbClr val="363F83"/>
                </a:solidFill>
                <a:highlight>
                  <a:srgbClr val="FFFFFF"/>
                </a:highlight>
                <a:latin typeface="Arial"/>
                <a:ea typeface="Arial"/>
                <a:cs typeface="Arial"/>
                <a:sym typeface="Arial"/>
              </a:rPr>
              <a:t> a neutral </a:t>
            </a:r>
            <a:r>
              <a:rPr lang="de" sz="1400" dirty="0" err="1">
                <a:solidFill>
                  <a:srgbClr val="363F83"/>
                </a:solidFill>
                <a:highlight>
                  <a:srgbClr val="FFFFFF"/>
                </a:highlight>
                <a:latin typeface="Arial"/>
                <a:ea typeface="Arial"/>
                <a:cs typeface="Arial"/>
                <a:sym typeface="Arial"/>
              </a:rPr>
              <a:t>perspective</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as</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opposed</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to</a:t>
            </a:r>
            <a:r>
              <a:rPr lang="de" sz="1400" dirty="0">
                <a:solidFill>
                  <a:srgbClr val="363F83"/>
                </a:solidFill>
                <a:highlight>
                  <a:srgbClr val="FFFFFF"/>
                </a:highlight>
                <a:latin typeface="Arial"/>
                <a:ea typeface="Arial"/>
                <a:cs typeface="Arial"/>
                <a:sym typeface="Arial"/>
              </a:rPr>
              <a:t> a personal </a:t>
            </a:r>
            <a:r>
              <a:rPr lang="de" sz="1400" dirty="0" err="1">
                <a:solidFill>
                  <a:srgbClr val="363F83"/>
                </a:solidFill>
                <a:highlight>
                  <a:srgbClr val="FFFFFF"/>
                </a:highlight>
                <a:latin typeface="Arial"/>
                <a:ea typeface="Arial"/>
                <a:cs typeface="Arial"/>
                <a:sym typeface="Arial"/>
              </a:rPr>
              <a:t>one</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For</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example</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phrases</a:t>
            </a:r>
            <a:r>
              <a:rPr lang="de" sz="1400" dirty="0">
                <a:solidFill>
                  <a:srgbClr val="363F83"/>
                </a:solidFill>
                <a:highlight>
                  <a:srgbClr val="FFFFFF"/>
                </a:highlight>
                <a:latin typeface="Arial"/>
                <a:ea typeface="Arial"/>
                <a:cs typeface="Arial"/>
                <a:sym typeface="Arial"/>
              </a:rPr>
              <a:t> like "in </a:t>
            </a:r>
            <a:r>
              <a:rPr lang="de" sz="1400" dirty="0" err="1">
                <a:solidFill>
                  <a:srgbClr val="363F83"/>
                </a:solidFill>
                <a:highlight>
                  <a:srgbClr val="FFFFFF"/>
                </a:highlight>
                <a:latin typeface="Arial"/>
                <a:ea typeface="Arial"/>
                <a:cs typeface="Arial"/>
                <a:sym typeface="Arial"/>
              </a:rPr>
              <a:t>my</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opinion</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or</a:t>
            </a:r>
            <a:r>
              <a:rPr lang="de" sz="1400" dirty="0">
                <a:solidFill>
                  <a:srgbClr val="363F83"/>
                </a:solidFill>
                <a:highlight>
                  <a:srgbClr val="FFFFFF"/>
                </a:highlight>
                <a:latin typeface="Arial"/>
                <a:ea typeface="Arial"/>
                <a:cs typeface="Arial"/>
                <a:sym typeface="Arial"/>
              </a:rPr>
              <a:t> "I </a:t>
            </a:r>
            <a:r>
              <a:rPr lang="de" sz="1400" dirty="0" err="1">
                <a:solidFill>
                  <a:srgbClr val="363F83"/>
                </a:solidFill>
                <a:highlight>
                  <a:srgbClr val="FFFFFF"/>
                </a:highlight>
                <a:latin typeface="Arial"/>
                <a:ea typeface="Arial"/>
                <a:cs typeface="Arial"/>
                <a:sym typeface="Arial"/>
              </a:rPr>
              <a:t>think</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are</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used</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by</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authors</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to</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reflect</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their</a:t>
            </a:r>
            <a:r>
              <a:rPr lang="de" sz="1400" dirty="0">
                <a:solidFill>
                  <a:srgbClr val="363F83"/>
                </a:solidFill>
                <a:highlight>
                  <a:srgbClr val="FFFFFF"/>
                </a:highlight>
                <a:latin typeface="Arial"/>
                <a:ea typeface="Arial"/>
                <a:cs typeface="Arial"/>
                <a:sym typeface="Arial"/>
              </a:rPr>
              <a:t> individual </a:t>
            </a:r>
            <a:r>
              <a:rPr lang="de" sz="1400" dirty="0" err="1">
                <a:solidFill>
                  <a:srgbClr val="363F83"/>
                </a:solidFill>
                <a:highlight>
                  <a:srgbClr val="FFFFFF"/>
                </a:highlight>
                <a:latin typeface="Arial"/>
                <a:ea typeface="Arial"/>
                <a:cs typeface="Arial"/>
                <a:sym typeface="Arial"/>
              </a:rPr>
              <a:t>thoughts</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beliefs</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and</a:t>
            </a:r>
            <a:r>
              <a:rPr lang="de" sz="1400" dirty="0">
                <a:solidFill>
                  <a:srgbClr val="363F83"/>
                </a:solidFill>
                <a:highlight>
                  <a:srgbClr val="FFFFFF"/>
                </a:highlight>
                <a:latin typeface="Arial"/>
                <a:ea typeface="Arial"/>
                <a:cs typeface="Arial"/>
                <a:sym typeface="Arial"/>
              </a:rPr>
              <a:t> </a:t>
            </a:r>
            <a:r>
              <a:rPr lang="de" sz="1400" dirty="0" err="1">
                <a:solidFill>
                  <a:srgbClr val="363F83"/>
                </a:solidFill>
                <a:highlight>
                  <a:srgbClr val="FFFFFF"/>
                </a:highlight>
                <a:latin typeface="Arial"/>
                <a:ea typeface="Arial"/>
                <a:cs typeface="Arial"/>
                <a:sym typeface="Arial"/>
              </a:rPr>
              <a:t>attitudes</a:t>
            </a:r>
            <a:r>
              <a:rPr lang="de" sz="1400" dirty="0">
                <a:solidFill>
                  <a:srgbClr val="363F83"/>
                </a:solidFill>
                <a:highlight>
                  <a:srgbClr val="FFFFFF"/>
                </a:highlight>
                <a:latin typeface="Arial"/>
                <a:ea typeface="Arial"/>
                <a:cs typeface="Arial"/>
                <a:sym typeface="Arial"/>
              </a:rPr>
              <a:t>.</a:t>
            </a:r>
            <a:endParaRPr sz="1400" dirty="0">
              <a:solidFill>
                <a:srgbClr val="363F83"/>
              </a:solidFill>
              <a:highlight>
                <a:srgbClr val="FFFFFF"/>
              </a:highlight>
              <a:latin typeface="Arial"/>
              <a:ea typeface="Arial"/>
              <a:cs typeface="Arial"/>
              <a:sym typeface="Arial"/>
            </a:endParaRPr>
          </a:p>
          <a:p>
            <a:pPr marL="0" lvl="0" indent="0" algn="l" rtl="0">
              <a:spcBef>
                <a:spcPts val="0"/>
              </a:spcBef>
              <a:spcAft>
                <a:spcPts val="0"/>
              </a:spcAft>
              <a:buNone/>
            </a:pPr>
            <a:endParaRPr sz="1400" dirty="0">
              <a:latin typeface="Arial"/>
              <a:ea typeface="Arial"/>
              <a:cs typeface="Arial"/>
              <a:sym typeface="Arial"/>
            </a:endParaRPr>
          </a:p>
        </p:txBody>
      </p:sp>
      <p:sp>
        <p:nvSpPr>
          <p:cNvPr id="7" name="Google Shape;102;gdfc22fcbb0_0_0">
            <a:extLst>
              <a:ext uri="{FF2B5EF4-FFF2-40B4-BE49-F238E27FC236}">
                <a16:creationId xmlns:a16="http://schemas.microsoft.com/office/drawing/2014/main" id="{37802EB6-B43E-ED4C-8E94-8371073802D5}"/>
              </a:ext>
            </a:extLst>
          </p:cNvPr>
          <p:cNvSpPr txBox="1"/>
          <p:nvPr/>
        </p:nvSpPr>
        <p:spPr>
          <a:xfrm>
            <a:off x="5377912" y="4362600"/>
            <a:ext cx="3560257" cy="338524"/>
          </a:xfrm>
          <a:prstGeom prst="rect">
            <a:avLst/>
          </a:prstGeom>
          <a:noFill/>
          <a:ln>
            <a:noFill/>
          </a:ln>
        </p:spPr>
        <p:txBody>
          <a:bodyPr spcFirstLastPara="1" wrap="square" lIns="91425" tIns="91425" rIns="91425" bIns="91425" anchor="t" anchorCtr="0">
            <a:spAutoFit/>
          </a:bodyPr>
          <a:lstStyle/>
          <a:p>
            <a:pPr algn="r"/>
            <a:r>
              <a:rPr lang="en-GB" sz="500" dirty="0" err="1"/>
              <a:t>Chrome.google.com</a:t>
            </a:r>
            <a:r>
              <a:rPr lang="en-GB" sz="500" dirty="0"/>
              <a:t>. 2021. </a:t>
            </a:r>
            <a:r>
              <a:rPr lang="en-GB" sz="500" i="1" dirty="0"/>
              <a:t>Trusted News</a:t>
            </a:r>
            <a:r>
              <a:rPr lang="en-GB" sz="500" dirty="0"/>
              <a:t>. [online] Available at: &lt;https://</a:t>
            </a:r>
            <a:r>
              <a:rPr lang="en-GB" sz="500" dirty="0" err="1"/>
              <a:t>chrome.google.com</a:t>
            </a:r>
            <a:r>
              <a:rPr lang="en-GB" sz="500" dirty="0"/>
              <a:t>/webstore/detail/trusted-news/</a:t>
            </a:r>
            <a:r>
              <a:rPr lang="en-GB" sz="500" dirty="0" err="1"/>
              <a:t>nkkghpncidknplmlkgemdoekpckjmlok?hl</a:t>
            </a:r>
            <a:r>
              <a:rPr lang="en-GB" sz="500" dirty="0"/>
              <a:t>=</a:t>
            </a:r>
            <a:r>
              <a:rPr lang="en-GB" sz="500" dirty="0" err="1"/>
              <a:t>en</a:t>
            </a:r>
            <a:r>
              <a:rPr lang="en-GB" sz="500" dirty="0"/>
              <a:t>&gt; [Accessed 28 September 2021].</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21"/>
        <p:cNvGrpSpPr/>
        <p:nvPr/>
      </p:nvGrpSpPr>
      <p:grpSpPr>
        <a:xfrm>
          <a:off x="0" y="0"/>
          <a:ext cx="0" cy="0"/>
          <a:chOff x="0" y="0"/>
          <a:chExt cx="0" cy="0"/>
        </a:xfrm>
      </p:grpSpPr>
      <p:sp>
        <p:nvSpPr>
          <p:cNvPr id="322" name="Google Shape;322;gef0a613a82_0_21"/>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Activity</a:t>
            </a:r>
            <a:endParaRPr/>
          </a:p>
        </p:txBody>
      </p:sp>
      <p:sp>
        <p:nvSpPr>
          <p:cNvPr id="323" name="Google Shape;323;gef0a613a82_0_21"/>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17</a:t>
            </a:fld>
            <a:endParaRPr/>
          </a:p>
        </p:txBody>
      </p:sp>
      <p:sp>
        <p:nvSpPr>
          <p:cNvPr id="324" name="Google Shape;324;gef0a613a82_0_21"/>
          <p:cNvSpPr txBox="1"/>
          <p:nvPr/>
        </p:nvSpPr>
        <p:spPr>
          <a:xfrm>
            <a:off x="168425" y="1032300"/>
            <a:ext cx="8664000" cy="3406500"/>
          </a:xfrm>
          <a:prstGeom prst="rect">
            <a:avLst/>
          </a:prstGeom>
          <a:solidFill>
            <a:srgbClr val="FFFFFF"/>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de" sz="1800" dirty="0" err="1">
                <a:solidFill>
                  <a:srgbClr val="E5362B"/>
                </a:solidFill>
                <a:latin typeface="Lato"/>
                <a:ea typeface="Lato"/>
                <a:cs typeface="Lato"/>
                <a:sym typeface="Lato"/>
              </a:rPr>
              <a:t>Testing</a:t>
            </a:r>
            <a:r>
              <a:rPr lang="de" sz="1800" dirty="0">
                <a:solidFill>
                  <a:srgbClr val="E5362B"/>
                </a:solidFill>
                <a:latin typeface="Lato"/>
                <a:ea typeface="Lato"/>
                <a:cs typeface="Lato"/>
                <a:sym typeface="Lato"/>
              </a:rPr>
              <a:t> </a:t>
            </a:r>
            <a:r>
              <a:rPr lang="de" sz="1800" dirty="0" err="1">
                <a:solidFill>
                  <a:srgbClr val="E5362B"/>
                </a:solidFill>
                <a:latin typeface="Lato"/>
                <a:ea typeface="Lato"/>
                <a:cs typeface="Lato"/>
                <a:sym typeface="Lato"/>
              </a:rPr>
              <a:t>the</a:t>
            </a:r>
            <a:r>
              <a:rPr lang="de" sz="1800" dirty="0">
                <a:solidFill>
                  <a:srgbClr val="E5362B"/>
                </a:solidFill>
                <a:latin typeface="Lato"/>
                <a:ea typeface="Lato"/>
                <a:cs typeface="Lato"/>
                <a:sym typeface="Lato"/>
              </a:rPr>
              <a:t> </a:t>
            </a:r>
            <a:r>
              <a:rPr lang="de" sz="1800" dirty="0" err="1">
                <a:solidFill>
                  <a:srgbClr val="E5362B"/>
                </a:solidFill>
                <a:latin typeface="Lato"/>
                <a:ea typeface="Lato"/>
                <a:cs typeface="Lato"/>
                <a:sym typeface="Lato"/>
              </a:rPr>
              <a:t>technology</a:t>
            </a:r>
            <a:endParaRPr lang="de" sz="1800" dirty="0">
              <a:solidFill>
                <a:srgbClr val="E5362B"/>
              </a:solidFill>
              <a:latin typeface="Lato"/>
              <a:ea typeface="Lato"/>
              <a:cs typeface="Lato"/>
              <a:sym typeface="Lato"/>
            </a:endParaRPr>
          </a:p>
          <a:p>
            <a:pPr marL="0" lvl="0" indent="0" algn="l" rtl="0">
              <a:lnSpc>
                <a:spcPct val="115000"/>
              </a:lnSpc>
              <a:spcBef>
                <a:spcPts val="0"/>
              </a:spcBef>
              <a:spcAft>
                <a:spcPts val="0"/>
              </a:spcAft>
              <a:buNone/>
            </a:pPr>
            <a:r>
              <a:rPr lang="de" dirty="0">
                <a:solidFill>
                  <a:srgbClr val="363F83"/>
                </a:solidFill>
                <a:latin typeface="Lato"/>
                <a:ea typeface="Lato"/>
                <a:cs typeface="Lato"/>
                <a:sym typeface="Lato"/>
              </a:rPr>
              <a:t>Group </a:t>
            </a:r>
            <a:r>
              <a:rPr lang="de" dirty="0" err="1">
                <a:solidFill>
                  <a:srgbClr val="363F83"/>
                </a:solidFill>
                <a:latin typeface="Lato"/>
                <a:ea typeface="Lato"/>
                <a:cs typeface="Lato"/>
                <a:sym typeface="Lato"/>
              </a:rPr>
              <a:t>activity</a:t>
            </a:r>
            <a:endParaRPr dirty="0">
              <a:solidFill>
                <a:srgbClr val="363F83"/>
              </a:solidFill>
              <a:latin typeface="Lato"/>
              <a:ea typeface="Lato"/>
              <a:cs typeface="Lato"/>
              <a:sym typeface="Lato"/>
            </a:endParaRPr>
          </a:p>
          <a:p>
            <a:pPr marL="0" lvl="0" indent="0" algn="l" rtl="0">
              <a:lnSpc>
                <a:spcPct val="115000"/>
              </a:lnSpc>
              <a:spcBef>
                <a:spcPts val="0"/>
              </a:spcBef>
              <a:spcAft>
                <a:spcPts val="0"/>
              </a:spcAft>
              <a:buNone/>
            </a:pPr>
            <a:endParaRPr lang="en-US" sz="1800" dirty="0">
              <a:solidFill>
                <a:srgbClr val="363F83"/>
              </a:solidFill>
              <a:latin typeface="Lato"/>
              <a:ea typeface="Lato"/>
              <a:cs typeface="Lato"/>
              <a:sym typeface="Lato"/>
            </a:endParaRPr>
          </a:p>
          <a:p>
            <a:pPr>
              <a:lnSpc>
                <a:spcPct val="115000"/>
              </a:lnSpc>
            </a:pPr>
            <a:r>
              <a:rPr lang="en-GB" sz="1800" dirty="0">
                <a:solidFill>
                  <a:srgbClr val="E5362B"/>
                </a:solidFill>
                <a:latin typeface="Lato"/>
                <a:ea typeface="Lato"/>
                <a:cs typeface="Lato"/>
                <a:sym typeface="Lato"/>
              </a:rPr>
              <a:t>I. Choose a fake news topic.</a:t>
            </a:r>
          </a:p>
          <a:p>
            <a:pPr marL="0" lvl="0" indent="0" algn="l" rtl="0">
              <a:lnSpc>
                <a:spcPct val="115000"/>
              </a:lnSpc>
              <a:spcBef>
                <a:spcPts val="0"/>
              </a:spcBef>
              <a:spcAft>
                <a:spcPts val="0"/>
              </a:spcAft>
              <a:buNone/>
            </a:pPr>
            <a:r>
              <a:rPr lang="de" sz="1800" dirty="0">
                <a:solidFill>
                  <a:srgbClr val="E5362B"/>
                </a:solidFill>
                <a:latin typeface="Lato"/>
                <a:ea typeface="Lato"/>
                <a:cs typeface="Lato"/>
                <a:sym typeface="Lato"/>
              </a:rPr>
              <a:t>II. </a:t>
            </a:r>
            <a:r>
              <a:rPr lang="de" sz="1800" dirty="0" err="1">
                <a:solidFill>
                  <a:srgbClr val="E5362B"/>
                </a:solidFill>
                <a:latin typeface="Lato"/>
                <a:ea typeface="Lato"/>
                <a:cs typeface="Lato"/>
                <a:sym typeface="Lato"/>
              </a:rPr>
              <a:t>Choose</a:t>
            </a:r>
            <a:r>
              <a:rPr lang="de" sz="1800" dirty="0">
                <a:solidFill>
                  <a:srgbClr val="E5362B"/>
                </a:solidFill>
                <a:latin typeface="Lato"/>
                <a:ea typeface="Lato"/>
                <a:cs typeface="Lato"/>
                <a:sym typeface="Lato"/>
              </a:rPr>
              <a:t> a </a:t>
            </a:r>
            <a:r>
              <a:rPr lang="de" sz="1800" dirty="0" err="1">
                <a:solidFill>
                  <a:srgbClr val="E5362B"/>
                </a:solidFill>
                <a:latin typeface="Lato"/>
                <a:ea typeface="Lato"/>
                <a:cs typeface="Lato"/>
                <a:sym typeface="Lato"/>
              </a:rPr>
              <a:t>fact-checking</a:t>
            </a:r>
            <a:r>
              <a:rPr lang="de" sz="1800" dirty="0">
                <a:solidFill>
                  <a:srgbClr val="E5362B"/>
                </a:solidFill>
                <a:latin typeface="Lato"/>
                <a:ea typeface="Lato"/>
                <a:cs typeface="Lato"/>
                <a:sym typeface="Lato"/>
              </a:rPr>
              <a:t> online </a:t>
            </a:r>
            <a:r>
              <a:rPr lang="de" sz="1800" dirty="0" err="1">
                <a:solidFill>
                  <a:srgbClr val="E5362B"/>
                </a:solidFill>
                <a:latin typeface="Lato"/>
                <a:ea typeface="Lato"/>
                <a:cs typeface="Lato"/>
                <a:sym typeface="Lato"/>
              </a:rPr>
              <a:t>tool</a:t>
            </a:r>
            <a:r>
              <a:rPr lang="de" sz="1800" dirty="0">
                <a:solidFill>
                  <a:srgbClr val="E5362B"/>
                </a:solidFill>
                <a:latin typeface="Lato"/>
                <a:ea typeface="Lato"/>
                <a:cs typeface="Lato"/>
                <a:sym typeface="Lato"/>
              </a:rPr>
              <a:t>. </a:t>
            </a:r>
          </a:p>
          <a:p>
            <a:pPr lvl="0">
              <a:lnSpc>
                <a:spcPct val="115000"/>
              </a:lnSpc>
            </a:pPr>
            <a:r>
              <a:rPr lang="de" sz="1800" dirty="0">
                <a:solidFill>
                  <a:srgbClr val="363F83"/>
                </a:solidFill>
                <a:latin typeface="Lato"/>
                <a:ea typeface="Lato"/>
                <a:cs typeface="Lato"/>
                <a:sym typeface="Lato"/>
              </a:rPr>
              <a:t>-Download </a:t>
            </a:r>
            <a:r>
              <a:rPr lang="de" sz="1800" dirty="0" err="1">
                <a:solidFill>
                  <a:srgbClr val="363F83"/>
                </a:solidFill>
                <a:latin typeface="Lato"/>
                <a:ea typeface="Lato"/>
                <a:cs typeface="Lato"/>
                <a:sym typeface="Lato"/>
              </a:rPr>
              <a:t>it</a:t>
            </a:r>
            <a:r>
              <a:rPr lang="de" sz="1800" dirty="0">
                <a:solidFill>
                  <a:srgbClr val="363F83"/>
                </a:solidFill>
                <a:latin typeface="Lato"/>
                <a:ea typeface="Lato"/>
                <a:cs typeface="Lato"/>
                <a:sym typeface="Lato"/>
              </a:rPr>
              <a:t> </a:t>
            </a:r>
            <a:r>
              <a:rPr lang="de" sz="1800" dirty="0" err="1">
                <a:solidFill>
                  <a:srgbClr val="363F83"/>
                </a:solidFill>
                <a:latin typeface="Lato"/>
                <a:ea typeface="Lato"/>
                <a:cs typeface="Lato"/>
                <a:sym typeface="Lato"/>
              </a:rPr>
              <a:t>and</a:t>
            </a:r>
            <a:r>
              <a:rPr lang="de" sz="1800" dirty="0">
                <a:solidFill>
                  <a:srgbClr val="363F83"/>
                </a:solidFill>
                <a:latin typeface="Lato"/>
                <a:ea typeface="Lato"/>
                <a:cs typeface="Lato"/>
                <a:sym typeface="Lato"/>
              </a:rPr>
              <a:t> </a:t>
            </a:r>
            <a:r>
              <a:rPr lang="de" sz="1800" dirty="0" err="1">
                <a:solidFill>
                  <a:srgbClr val="363F83"/>
                </a:solidFill>
                <a:latin typeface="Lato"/>
                <a:ea typeface="Lato"/>
                <a:cs typeface="Lato"/>
                <a:sym typeface="Lato"/>
              </a:rPr>
              <a:t>test</a:t>
            </a:r>
            <a:r>
              <a:rPr lang="de" sz="1800" dirty="0">
                <a:solidFill>
                  <a:srgbClr val="363F83"/>
                </a:solidFill>
                <a:latin typeface="Lato"/>
                <a:ea typeface="Lato"/>
                <a:cs typeface="Lato"/>
                <a:sym typeface="Lato"/>
              </a:rPr>
              <a:t> </a:t>
            </a:r>
            <a:r>
              <a:rPr lang="de" sz="1800" dirty="0" err="1">
                <a:solidFill>
                  <a:srgbClr val="363F83"/>
                </a:solidFill>
                <a:latin typeface="Lato"/>
                <a:ea typeface="Lato"/>
                <a:cs typeface="Lato"/>
                <a:sym typeface="Lato"/>
              </a:rPr>
              <a:t>it</a:t>
            </a:r>
            <a:r>
              <a:rPr lang="de" sz="1800" dirty="0">
                <a:solidFill>
                  <a:srgbClr val="363F83"/>
                </a:solidFill>
                <a:latin typeface="Lato"/>
                <a:ea typeface="Lato"/>
                <a:cs typeface="Lato"/>
                <a:sym typeface="Lato"/>
              </a:rPr>
              <a:t> </a:t>
            </a:r>
            <a:r>
              <a:rPr lang="de" sz="1800" dirty="0" err="1">
                <a:solidFill>
                  <a:srgbClr val="363F83"/>
                </a:solidFill>
                <a:latin typeface="Lato"/>
                <a:ea typeface="Lato"/>
                <a:cs typeface="Lato"/>
                <a:sym typeface="Lato"/>
              </a:rPr>
              <a:t>by</a:t>
            </a:r>
            <a:r>
              <a:rPr lang="de" sz="1800" dirty="0">
                <a:solidFill>
                  <a:srgbClr val="363F83"/>
                </a:solidFill>
                <a:latin typeface="Lato"/>
                <a:ea typeface="Lato"/>
                <a:cs typeface="Lato"/>
                <a:sym typeface="Lato"/>
              </a:rPr>
              <a:t> </a:t>
            </a:r>
            <a:r>
              <a:rPr lang="de" sz="1800" dirty="0" err="1">
                <a:solidFill>
                  <a:srgbClr val="363F83"/>
                </a:solidFill>
                <a:latin typeface="Lato"/>
                <a:ea typeface="Lato"/>
                <a:cs typeface="Lato"/>
                <a:sym typeface="Lato"/>
              </a:rPr>
              <a:t>searching</a:t>
            </a:r>
            <a:r>
              <a:rPr lang="de" sz="1800" dirty="0">
                <a:solidFill>
                  <a:srgbClr val="363F83"/>
                </a:solidFill>
                <a:latin typeface="Lato"/>
                <a:ea typeface="Lato"/>
                <a:cs typeface="Lato"/>
                <a:sym typeface="Lato"/>
              </a:rPr>
              <a:t> </a:t>
            </a:r>
            <a:r>
              <a:rPr lang="de" sz="1800" dirty="0" err="1">
                <a:solidFill>
                  <a:srgbClr val="363F83"/>
                </a:solidFill>
                <a:latin typeface="Lato"/>
                <a:ea typeface="Lato"/>
                <a:cs typeface="Lato"/>
                <a:sym typeface="Lato"/>
              </a:rPr>
              <a:t>for</a:t>
            </a:r>
            <a:r>
              <a:rPr lang="de" sz="1800" dirty="0">
                <a:solidFill>
                  <a:srgbClr val="363F83"/>
                </a:solidFill>
                <a:latin typeface="Lato"/>
                <a:ea typeface="Lato"/>
                <a:cs typeface="Lato"/>
                <a:sym typeface="Lato"/>
              </a:rPr>
              <a:t> </a:t>
            </a:r>
            <a:r>
              <a:rPr lang="de" sz="1800" dirty="0" err="1">
                <a:solidFill>
                  <a:srgbClr val="363F83"/>
                </a:solidFill>
                <a:latin typeface="Lato"/>
                <a:ea typeface="Lato"/>
                <a:cs typeface="Lato"/>
                <a:sym typeface="Lato"/>
              </a:rPr>
              <a:t>articles</a:t>
            </a:r>
            <a:r>
              <a:rPr lang="de" sz="1800" dirty="0">
                <a:solidFill>
                  <a:srgbClr val="363F83"/>
                </a:solidFill>
                <a:latin typeface="Lato"/>
                <a:ea typeface="Lato"/>
                <a:cs typeface="Lato"/>
                <a:sym typeface="Lato"/>
              </a:rPr>
              <a:t> </a:t>
            </a:r>
            <a:r>
              <a:rPr lang="de" sz="1800" dirty="0" err="1">
                <a:solidFill>
                  <a:srgbClr val="363F83"/>
                </a:solidFill>
                <a:latin typeface="Lato"/>
                <a:ea typeface="Lato"/>
                <a:cs typeface="Lato"/>
                <a:sym typeface="Lato"/>
              </a:rPr>
              <a:t>related</a:t>
            </a:r>
            <a:r>
              <a:rPr lang="de" sz="1800" dirty="0">
                <a:solidFill>
                  <a:srgbClr val="363F83"/>
                </a:solidFill>
                <a:latin typeface="Lato"/>
                <a:ea typeface="Lato"/>
                <a:cs typeface="Lato"/>
                <a:sym typeface="Lato"/>
              </a:rPr>
              <a:t> </a:t>
            </a:r>
            <a:r>
              <a:rPr lang="de" sz="1800" dirty="0" err="1">
                <a:solidFill>
                  <a:srgbClr val="363F83"/>
                </a:solidFill>
                <a:latin typeface="Lato"/>
                <a:ea typeface="Lato"/>
                <a:cs typeface="Lato"/>
                <a:sym typeface="Lato"/>
              </a:rPr>
              <a:t>to</a:t>
            </a:r>
            <a:r>
              <a:rPr lang="de" sz="1800" dirty="0">
                <a:solidFill>
                  <a:srgbClr val="363F83"/>
                </a:solidFill>
                <a:latin typeface="Lato"/>
                <a:ea typeface="Lato"/>
                <a:cs typeface="Lato"/>
                <a:sym typeface="Lato"/>
              </a:rPr>
              <a:t> </a:t>
            </a:r>
            <a:r>
              <a:rPr lang="de" sz="1800" dirty="0" err="1">
                <a:solidFill>
                  <a:srgbClr val="363F83"/>
                </a:solidFill>
                <a:latin typeface="Lato"/>
                <a:ea typeface="Lato"/>
                <a:cs typeface="Lato"/>
                <a:sym typeface="Lato"/>
              </a:rPr>
              <a:t>the</a:t>
            </a:r>
            <a:r>
              <a:rPr lang="de" sz="1800" dirty="0">
                <a:solidFill>
                  <a:srgbClr val="363F83"/>
                </a:solidFill>
                <a:latin typeface="Lato"/>
                <a:ea typeface="Lato"/>
                <a:cs typeface="Lato"/>
                <a:sym typeface="Lato"/>
              </a:rPr>
              <a:t> fake </a:t>
            </a:r>
            <a:r>
              <a:rPr lang="de" sz="1800" dirty="0" err="1">
                <a:solidFill>
                  <a:srgbClr val="363F83"/>
                </a:solidFill>
                <a:latin typeface="Lato"/>
                <a:ea typeface="Lato"/>
                <a:cs typeface="Lato"/>
                <a:sym typeface="Lato"/>
              </a:rPr>
              <a:t>news</a:t>
            </a:r>
            <a:r>
              <a:rPr lang="de" sz="1800" dirty="0">
                <a:solidFill>
                  <a:srgbClr val="363F83"/>
                </a:solidFill>
                <a:latin typeface="Lato"/>
                <a:ea typeface="Lato"/>
                <a:cs typeface="Lato"/>
                <a:sym typeface="Lato"/>
              </a:rPr>
              <a:t> </a:t>
            </a:r>
            <a:r>
              <a:rPr lang="de" sz="1800" dirty="0" err="1">
                <a:solidFill>
                  <a:srgbClr val="363F83"/>
                </a:solidFill>
                <a:latin typeface="Lato"/>
                <a:ea typeface="Lato"/>
                <a:cs typeface="Lato"/>
                <a:sym typeface="Lato"/>
              </a:rPr>
              <a:t>topic</a:t>
            </a:r>
            <a:r>
              <a:rPr lang="de" sz="1800" dirty="0">
                <a:solidFill>
                  <a:srgbClr val="363F83"/>
                </a:solidFill>
                <a:latin typeface="Lato"/>
                <a:ea typeface="Lato"/>
                <a:cs typeface="Lato"/>
                <a:sym typeface="Lato"/>
              </a:rPr>
              <a:t>.</a:t>
            </a:r>
            <a:endParaRPr sz="1800" dirty="0">
              <a:solidFill>
                <a:srgbClr val="363F83"/>
              </a:solidFill>
              <a:latin typeface="Lato"/>
              <a:ea typeface="Lato"/>
              <a:cs typeface="Lato"/>
              <a:sym typeface="Lato"/>
            </a:endParaRPr>
          </a:p>
          <a:p>
            <a:pPr marL="0" lvl="0" indent="0" algn="l" rtl="0">
              <a:lnSpc>
                <a:spcPct val="115000"/>
              </a:lnSpc>
              <a:spcBef>
                <a:spcPts val="0"/>
              </a:spcBef>
              <a:spcAft>
                <a:spcPts val="0"/>
              </a:spcAft>
              <a:buNone/>
            </a:pPr>
            <a:endParaRPr lang="de" sz="1800" dirty="0">
              <a:solidFill>
                <a:srgbClr val="363F83"/>
              </a:solidFill>
              <a:latin typeface="Lato"/>
              <a:ea typeface="Lato"/>
              <a:cs typeface="Lato"/>
              <a:sym typeface="Lato"/>
            </a:endParaRPr>
          </a:p>
          <a:p>
            <a:pPr marL="0" lvl="0" indent="0" algn="l" rtl="0">
              <a:lnSpc>
                <a:spcPct val="115000"/>
              </a:lnSpc>
              <a:spcBef>
                <a:spcPts val="0"/>
              </a:spcBef>
              <a:spcAft>
                <a:spcPts val="0"/>
              </a:spcAft>
              <a:buNone/>
            </a:pPr>
            <a:r>
              <a:rPr lang="de" sz="1800" b="1" dirty="0" err="1">
                <a:solidFill>
                  <a:srgbClr val="363F83"/>
                </a:solidFill>
                <a:latin typeface="Lato"/>
                <a:ea typeface="Lato"/>
                <a:cs typeface="Lato"/>
                <a:sym typeface="Lato"/>
              </a:rPr>
              <a:t>How</a:t>
            </a:r>
            <a:r>
              <a:rPr lang="de" sz="1800" b="1" dirty="0">
                <a:solidFill>
                  <a:srgbClr val="363F83"/>
                </a:solidFill>
                <a:latin typeface="Lato"/>
                <a:ea typeface="Lato"/>
                <a:cs typeface="Lato"/>
                <a:sym typeface="Lato"/>
              </a:rPr>
              <a:t> do </a:t>
            </a:r>
            <a:r>
              <a:rPr lang="de" sz="1800" b="1" dirty="0" err="1">
                <a:solidFill>
                  <a:srgbClr val="363F83"/>
                </a:solidFill>
                <a:latin typeface="Lato"/>
                <a:ea typeface="Lato"/>
                <a:cs typeface="Lato"/>
                <a:sym typeface="Lato"/>
              </a:rPr>
              <a:t>you</a:t>
            </a:r>
            <a:r>
              <a:rPr lang="de" sz="1800" b="1" dirty="0">
                <a:solidFill>
                  <a:srgbClr val="363F83"/>
                </a:solidFill>
                <a:latin typeface="Lato"/>
                <a:ea typeface="Lato"/>
                <a:cs typeface="Lato"/>
                <a:sym typeface="Lato"/>
              </a:rPr>
              <a:t> </a:t>
            </a:r>
            <a:r>
              <a:rPr lang="de" sz="1800" b="1" dirty="0" err="1">
                <a:solidFill>
                  <a:srgbClr val="363F83"/>
                </a:solidFill>
                <a:latin typeface="Lato"/>
                <a:ea typeface="Lato"/>
                <a:cs typeface="Lato"/>
                <a:sym typeface="Lato"/>
              </a:rPr>
              <a:t>feel</a:t>
            </a:r>
            <a:r>
              <a:rPr lang="de" sz="1800" b="1" dirty="0">
                <a:solidFill>
                  <a:srgbClr val="363F83"/>
                </a:solidFill>
                <a:latin typeface="Lato"/>
                <a:ea typeface="Lato"/>
                <a:cs typeface="Lato"/>
                <a:sym typeface="Lato"/>
              </a:rPr>
              <a:t> </a:t>
            </a:r>
            <a:r>
              <a:rPr lang="de" sz="1800" b="1" dirty="0" err="1">
                <a:solidFill>
                  <a:srgbClr val="363F83"/>
                </a:solidFill>
                <a:latin typeface="Lato"/>
                <a:ea typeface="Lato"/>
                <a:cs typeface="Lato"/>
                <a:sym typeface="Lato"/>
              </a:rPr>
              <a:t>about</a:t>
            </a:r>
            <a:r>
              <a:rPr lang="de" sz="1800" b="1" dirty="0">
                <a:solidFill>
                  <a:srgbClr val="363F83"/>
                </a:solidFill>
                <a:latin typeface="Lato"/>
                <a:ea typeface="Lato"/>
                <a:cs typeface="Lato"/>
                <a:sym typeface="Lato"/>
              </a:rPr>
              <a:t> </a:t>
            </a:r>
            <a:r>
              <a:rPr lang="de" sz="1800" b="1" dirty="0" err="1">
                <a:solidFill>
                  <a:srgbClr val="363F83"/>
                </a:solidFill>
                <a:latin typeface="Lato"/>
                <a:ea typeface="Lato"/>
                <a:cs typeface="Lato"/>
                <a:sym typeface="Lato"/>
              </a:rPr>
              <a:t>the</a:t>
            </a:r>
            <a:r>
              <a:rPr lang="de" sz="1800" b="1" dirty="0">
                <a:solidFill>
                  <a:srgbClr val="363F83"/>
                </a:solidFill>
                <a:latin typeface="Lato"/>
                <a:ea typeface="Lato"/>
                <a:cs typeface="Lato"/>
                <a:sym typeface="Lato"/>
              </a:rPr>
              <a:t> </a:t>
            </a:r>
            <a:r>
              <a:rPr lang="de" sz="1800" b="1" dirty="0" err="1">
                <a:solidFill>
                  <a:srgbClr val="363F83"/>
                </a:solidFill>
                <a:latin typeface="Lato"/>
                <a:ea typeface="Lato"/>
                <a:cs typeface="Lato"/>
                <a:sym typeface="Lato"/>
              </a:rPr>
              <a:t>tool</a:t>
            </a:r>
            <a:r>
              <a:rPr lang="de" sz="1800" b="1" dirty="0">
                <a:solidFill>
                  <a:srgbClr val="363F83"/>
                </a:solidFill>
                <a:latin typeface="Lato"/>
                <a:ea typeface="Lato"/>
                <a:cs typeface="Lato"/>
                <a:sym typeface="Lato"/>
              </a:rPr>
              <a:t>? Was </a:t>
            </a:r>
            <a:r>
              <a:rPr lang="de" sz="1800" b="1" dirty="0" err="1">
                <a:solidFill>
                  <a:srgbClr val="363F83"/>
                </a:solidFill>
                <a:latin typeface="Lato"/>
                <a:ea typeface="Lato"/>
                <a:cs typeface="Lato"/>
                <a:sym typeface="Lato"/>
              </a:rPr>
              <a:t>it</a:t>
            </a:r>
            <a:r>
              <a:rPr lang="de" sz="1800" b="1" dirty="0">
                <a:solidFill>
                  <a:srgbClr val="363F83"/>
                </a:solidFill>
                <a:latin typeface="Lato"/>
                <a:ea typeface="Lato"/>
                <a:cs typeface="Lato"/>
                <a:sym typeface="Lato"/>
              </a:rPr>
              <a:t> </a:t>
            </a:r>
            <a:r>
              <a:rPr lang="de" sz="1800" b="1" dirty="0" err="1">
                <a:solidFill>
                  <a:srgbClr val="363F83"/>
                </a:solidFill>
                <a:latin typeface="Lato"/>
                <a:ea typeface="Lato"/>
                <a:cs typeface="Lato"/>
                <a:sym typeface="Lato"/>
              </a:rPr>
              <a:t>helpful</a:t>
            </a:r>
            <a:r>
              <a:rPr lang="de" sz="1800" b="1" dirty="0">
                <a:solidFill>
                  <a:srgbClr val="363F83"/>
                </a:solidFill>
                <a:latin typeface="Lato"/>
                <a:ea typeface="Lato"/>
                <a:cs typeface="Lato"/>
                <a:sym typeface="Lato"/>
              </a:rPr>
              <a:t>? </a:t>
            </a:r>
          </a:p>
          <a:p>
            <a:pPr marL="0" lvl="0" indent="0" algn="l" rtl="0">
              <a:lnSpc>
                <a:spcPct val="115000"/>
              </a:lnSpc>
              <a:spcBef>
                <a:spcPts val="0"/>
              </a:spcBef>
              <a:spcAft>
                <a:spcPts val="0"/>
              </a:spcAft>
              <a:buNone/>
            </a:pPr>
            <a:r>
              <a:rPr lang="de" sz="1800" b="1" dirty="0" err="1">
                <a:solidFill>
                  <a:srgbClr val="363F83"/>
                </a:solidFill>
                <a:latin typeface="Lato"/>
                <a:ea typeface="Lato"/>
                <a:cs typeface="Lato"/>
                <a:sym typeface="Lato"/>
              </a:rPr>
              <a:t>What</a:t>
            </a:r>
            <a:r>
              <a:rPr lang="de" sz="1800" b="1" dirty="0">
                <a:solidFill>
                  <a:srgbClr val="363F83"/>
                </a:solidFill>
                <a:latin typeface="Lato"/>
                <a:ea typeface="Lato"/>
                <a:cs typeface="Lato"/>
                <a:sym typeface="Lato"/>
              </a:rPr>
              <a:t> </a:t>
            </a:r>
            <a:r>
              <a:rPr lang="de" sz="1800" b="1" dirty="0" err="1">
                <a:solidFill>
                  <a:srgbClr val="363F83"/>
                </a:solidFill>
                <a:latin typeface="Lato"/>
                <a:ea typeface="Lato"/>
                <a:cs typeface="Lato"/>
                <a:sym typeface="Lato"/>
              </a:rPr>
              <a:t>could</a:t>
            </a:r>
            <a:r>
              <a:rPr lang="de" sz="1800" b="1" dirty="0">
                <a:solidFill>
                  <a:srgbClr val="363F83"/>
                </a:solidFill>
                <a:latin typeface="Lato"/>
                <a:ea typeface="Lato"/>
                <a:cs typeface="Lato"/>
                <a:sym typeface="Lato"/>
              </a:rPr>
              <a:t> </a:t>
            </a:r>
            <a:r>
              <a:rPr lang="de" sz="1800" b="1" dirty="0" err="1">
                <a:solidFill>
                  <a:srgbClr val="363F83"/>
                </a:solidFill>
                <a:latin typeface="Lato"/>
                <a:ea typeface="Lato"/>
                <a:cs typeface="Lato"/>
                <a:sym typeface="Lato"/>
              </a:rPr>
              <a:t>be</a:t>
            </a:r>
            <a:r>
              <a:rPr lang="de" sz="1800" b="1" dirty="0">
                <a:solidFill>
                  <a:srgbClr val="363F83"/>
                </a:solidFill>
                <a:latin typeface="Lato"/>
                <a:ea typeface="Lato"/>
                <a:cs typeface="Lato"/>
                <a:sym typeface="Lato"/>
              </a:rPr>
              <a:t> </a:t>
            </a:r>
            <a:r>
              <a:rPr lang="de" sz="1800" b="1" dirty="0" err="1">
                <a:solidFill>
                  <a:srgbClr val="363F83"/>
                </a:solidFill>
                <a:latin typeface="Lato"/>
                <a:ea typeface="Lato"/>
                <a:cs typeface="Lato"/>
                <a:sym typeface="Lato"/>
              </a:rPr>
              <a:t>better</a:t>
            </a:r>
            <a:r>
              <a:rPr lang="de" sz="1800" b="1" dirty="0">
                <a:solidFill>
                  <a:srgbClr val="363F83"/>
                </a:solidFill>
                <a:latin typeface="Lato"/>
                <a:ea typeface="Lato"/>
                <a:cs typeface="Lato"/>
                <a:sym typeface="Lato"/>
              </a:rPr>
              <a:t> </a:t>
            </a:r>
            <a:r>
              <a:rPr lang="de" sz="1800" b="1" dirty="0" err="1">
                <a:solidFill>
                  <a:srgbClr val="363F83"/>
                </a:solidFill>
                <a:latin typeface="Lato"/>
                <a:ea typeface="Lato"/>
                <a:cs typeface="Lato"/>
                <a:sym typeface="Lato"/>
              </a:rPr>
              <a:t>about</a:t>
            </a:r>
            <a:r>
              <a:rPr lang="de" sz="1800" b="1" dirty="0">
                <a:solidFill>
                  <a:srgbClr val="363F83"/>
                </a:solidFill>
                <a:latin typeface="Lato"/>
                <a:ea typeface="Lato"/>
                <a:cs typeface="Lato"/>
                <a:sym typeface="Lato"/>
              </a:rPr>
              <a:t> </a:t>
            </a:r>
            <a:r>
              <a:rPr lang="de" sz="1800" b="1" dirty="0" err="1">
                <a:solidFill>
                  <a:srgbClr val="363F83"/>
                </a:solidFill>
                <a:latin typeface="Lato"/>
                <a:ea typeface="Lato"/>
                <a:cs typeface="Lato"/>
                <a:sym typeface="Lato"/>
              </a:rPr>
              <a:t>its</a:t>
            </a:r>
            <a:r>
              <a:rPr lang="de" sz="1800" b="1" dirty="0">
                <a:solidFill>
                  <a:srgbClr val="363F83"/>
                </a:solidFill>
                <a:latin typeface="Lato"/>
                <a:ea typeface="Lato"/>
                <a:cs typeface="Lato"/>
                <a:sym typeface="Lato"/>
              </a:rPr>
              <a:t> </a:t>
            </a:r>
            <a:r>
              <a:rPr lang="de" sz="1800" b="1" dirty="0" err="1">
                <a:solidFill>
                  <a:srgbClr val="363F83"/>
                </a:solidFill>
                <a:latin typeface="Lato"/>
                <a:ea typeface="Lato"/>
                <a:cs typeface="Lato"/>
                <a:sym typeface="Lato"/>
              </a:rPr>
              <a:t>performance</a:t>
            </a:r>
            <a:r>
              <a:rPr lang="de" sz="1800" b="1" dirty="0">
                <a:solidFill>
                  <a:srgbClr val="363F83"/>
                </a:solidFill>
                <a:latin typeface="Lato"/>
                <a:ea typeface="Lato"/>
                <a:cs typeface="Lato"/>
                <a:sym typeface="Lato"/>
              </a:rPr>
              <a:t>?</a:t>
            </a:r>
            <a:endParaRPr sz="1800" b="1" dirty="0">
              <a:solidFill>
                <a:srgbClr val="363F83"/>
              </a:solidFill>
              <a:latin typeface="Lato"/>
              <a:ea typeface="Lato"/>
              <a:cs typeface="Lato"/>
              <a:sym typeface="Lato"/>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821D6-8E1A-4247-8D26-7F0C978F85D4}"/>
              </a:ext>
            </a:extLst>
          </p:cNvPr>
          <p:cNvSpPr>
            <a:spLocks noGrp="1"/>
          </p:cNvSpPr>
          <p:nvPr>
            <p:ph type="title"/>
          </p:nvPr>
        </p:nvSpPr>
        <p:spPr/>
        <p:txBody>
          <a:bodyPr/>
          <a:lstStyle/>
          <a:p>
            <a:r>
              <a:rPr lang="en-GB" dirty="0"/>
              <a:t>Literature</a:t>
            </a:r>
          </a:p>
        </p:txBody>
      </p:sp>
      <p:sp>
        <p:nvSpPr>
          <p:cNvPr id="3" name="Text Placeholder 2">
            <a:extLst>
              <a:ext uri="{FF2B5EF4-FFF2-40B4-BE49-F238E27FC236}">
                <a16:creationId xmlns:a16="http://schemas.microsoft.com/office/drawing/2014/main" id="{A259003A-FB5C-6E4E-A03C-C54985066C42}"/>
              </a:ext>
            </a:extLst>
          </p:cNvPr>
          <p:cNvSpPr>
            <a:spLocks noGrp="1"/>
          </p:cNvSpPr>
          <p:nvPr>
            <p:ph type="body" idx="1"/>
          </p:nvPr>
        </p:nvSpPr>
        <p:spPr/>
        <p:txBody>
          <a:bodyPr/>
          <a:lstStyle/>
          <a:p>
            <a:pPr marL="114300" indent="0" fontAlgn="base">
              <a:buNone/>
            </a:pPr>
            <a:r>
              <a:rPr lang="en-GB" sz="1200" dirty="0" err="1">
                <a:solidFill>
                  <a:schemeClr val="tx1"/>
                </a:solidFill>
              </a:rPr>
              <a:t>Aldwairi</a:t>
            </a:r>
            <a:r>
              <a:rPr lang="en-GB" sz="1200" dirty="0">
                <a:solidFill>
                  <a:schemeClr val="tx1"/>
                </a:solidFill>
              </a:rPr>
              <a:t>, M. and </a:t>
            </a:r>
            <a:r>
              <a:rPr lang="en-GB" sz="1200" dirty="0" err="1">
                <a:solidFill>
                  <a:schemeClr val="tx1"/>
                </a:solidFill>
              </a:rPr>
              <a:t>Alwahedi</a:t>
            </a:r>
            <a:r>
              <a:rPr lang="en-GB" sz="1200" dirty="0">
                <a:solidFill>
                  <a:schemeClr val="tx1"/>
                </a:solidFill>
              </a:rPr>
              <a:t>, A., 2018. Detecting Fake News in Social Media Networks. </a:t>
            </a:r>
            <a:r>
              <a:rPr lang="en-GB" sz="1200" i="1" dirty="0">
                <a:solidFill>
                  <a:schemeClr val="tx1"/>
                </a:solidFill>
              </a:rPr>
              <a:t>Procedia Computer Science</a:t>
            </a:r>
            <a:r>
              <a:rPr lang="en-GB" sz="1200" dirty="0">
                <a:solidFill>
                  <a:schemeClr val="tx1"/>
                </a:solidFill>
              </a:rPr>
              <a:t>, [online] 141, pp.215-222. Available at: &lt;https://</a:t>
            </a:r>
            <a:r>
              <a:rPr lang="en-GB" sz="1200" dirty="0" err="1">
                <a:solidFill>
                  <a:schemeClr val="tx1"/>
                </a:solidFill>
              </a:rPr>
              <a:t>www.sciencedirect.com</a:t>
            </a:r>
            <a:r>
              <a:rPr lang="en-GB" sz="1200" dirty="0">
                <a:solidFill>
                  <a:schemeClr val="tx1"/>
                </a:solidFill>
              </a:rPr>
              <a:t>/science/article/</a:t>
            </a:r>
            <a:r>
              <a:rPr lang="en-GB" sz="1200" dirty="0" err="1">
                <a:solidFill>
                  <a:schemeClr val="tx1"/>
                </a:solidFill>
              </a:rPr>
              <a:t>pii</a:t>
            </a:r>
            <a:r>
              <a:rPr lang="en-GB" sz="1200" dirty="0">
                <a:solidFill>
                  <a:schemeClr val="tx1"/>
                </a:solidFill>
              </a:rPr>
              <a:t>/S1877050918318210&gt; [Accessed 28 September 2021].</a:t>
            </a:r>
            <a:endParaRPr lang="en-GB" sz="1200" i="1" dirty="0">
              <a:solidFill>
                <a:schemeClr val="tx1"/>
              </a:solidFill>
            </a:endParaRPr>
          </a:p>
          <a:p>
            <a:pPr marL="114300" indent="0" fontAlgn="base">
              <a:buNone/>
            </a:pPr>
            <a:br>
              <a:rPr lang="en-GB" sz="1200" dirty="0">
                <a:solidFill>
                  <a:schemeClr val="tx1"/>
                </a:solidFill>
              </a:rPr>
            </a:br>
            <a:r>
              <a:rPr lang="en-GB" sz="1200" dirty="0">
                <a:solidFill>
                  <a:schemeClr val="tx1"/>
                </a:solidFill>
              </a:rPr>
              <a:t>Collins, B., Hoang, D., Nguyen, N. and Hwang, D., 2021. Trends in combating fake news on social media – a survey. </a:t>
            </a:r>
            <a:r>
              <a:rPr lang="en-GB" sz="1200" i="1" dirty="0">
                <a:solidFill>
                  <a:schemeClr val="tx1"/>
                </a:solidFill>
              </a:rPr>
              <a:t>Journal of Information and Telecommunication</a:t>
            </a:r>
            <a:r>
              <a:rPr lang="en-GB" sz="1200" dirty="0">
                <a:solidFill>
                  <a:schemeClr val="tx1"/>
                </a:solidFill>
              </a:rPr>
              <a:t>, [online] 5(2). Available at: &lt;https://</a:t>
            </a:r>
            <a:r>
              <a:rPr lang="en-GB" sz="1200" dirty="0" err="1">
                <a:solidFill>
                  <a:schemeClr val="tx1"/>
                </a:solidFill>
              </a:rPr>
              <a:t>www.tandfonline.com</a:t>
            </a:r>
            <a:r>
              <a:rPr lang="en-GB" sz="1200" dirty="0">
                <a:solidFill>
                  <a:schemeClr val="tx1"/>
                </a:solidFill>
              </a:rPr>
              <a:t>/</a:t>
            </a:r>
            <a:r>
              <a:rPr lang="en-GB" sz="1200" dirty="0" err="1">
                <a:solidFill>
                  <a:schemeClr val="tx1"/>
                </a:solidFill>
              </a:rPr>
              <a:t>doi</a:t>
            </a:r>
            <a:r>
              <a:rPr lang="en-GB" sz="1200" dirty="0">
                <a:solidFill>
                  <a:schemeClr val="tx1"/>
                </a:solidFill>
              </a:rPr>
              <a:t>/full/10.1080/24751839.2020.1847379&gt; [Accessed 28 September 2021].</a:t>
            </a:r>
            <a:endParaRPr lang="en-GB" sz="1200" i="1" dirty="0">
              <a:solidFill>
                <a:schemeClr val="tx1"/>
              </a:solidFill>
            </a:endParaRPr>
          </a:p>
          <a:p>
            <a:pPr marL="114300" indent="0" fontAlgn="base">
              <a:buNone/>
            </a:pPr>
            <a:br>
              <a:rPr lang="en-GB" sz="1200" dirty="0">
                <a:solidFill>
                  <a:schemeClr val="tx1"/>
                </a:solidFill>
              </a:rPr>
            </a:br>
            <a:r>
              <a:rPr lang="en-GB" sz="1200" dirty="0" err="1">
                <a:solidFill>
                  <a:schemeClr val="tx1"/>
                </a:solidFill>
              </a:rPr>
              <a:t>Lamprou,Evangelos</a:t>
            </a:r>
            <a:r>
              <a:rPr lang="en-GB" sz="1200" dirty="0">
                <a:solidFill>
                  <a:schemeClr val="tx1"/>
                </a:solidFill>
              </a:rPr>
              <a:t>, Nikos Antonopoulos, </a:t>
            </a:r>
            <a:r>
              <a:rPr lang="en-GB" sz="1200" dirty="0" err="1">
                <a:solidFill>
                  <a:schemeClr val="tx1"/>
                </a:solidFill>
              </a:rPr>
              <a:t>Iouliani</a:t>
            </a:r>
            <a:r>
              <a:rPr lang="en-GB" sz="1200" dirty="0">
                <a:solidFill>
                  <a:schemeClr val="tx1"/>
                </a:solidFill>
              </a:rPr>
              <a:t> </a:t>
            </a:r>
            <a:r>
              <a:rPr lang="en-GB" sz="1200" dirty="0" err="1">
                <a:solidFill>
                  <a:schemeClr val="tx1"/>
                </a:solidFill>
              </a:rPr>
              <a:t>Anomeritou</a:t>
            </a:r>
            <a:r>
              <a:rPr lang="en-GB" sz="1200" dirty="0">
                <a:solidFill>
                  <a:schemeClr val="tx1"/>
                </a:solidFill>
              </a:rPr>
              <a:t>, and </a:t>
            </a:r>
            <a:r>
              <a:rPr lang="en-GB" sz="1200" dirty="0" err="1">
                <a:solidFill>
                  <a:schemeClr val="tx1"/>
                </a:solidFill>
              </a:rPr>
              <a:t>Chrysoula</a:t>
            </a:r>
            <a:r>
              <a:rPr lang="en-GB" sz="1200" dirty="0">
                <a:solidFill>
                  <a:schemeClr val="tx1"/>
                </a:solidFill>
              </a:rPr>
              <a:t> </a:t>
            </a:r>
            <a:r>
              <a:rPr lang="en-GB" sz="1200" dirty="0" err="1">
                <a:solidFill>
                  <a:schemeClr val="tx1"/>
                </a:solidFill>
              </a:rPr>
              <a:t>Apostolou</a:t>
            </a:r>
            <a:r>
              <a:rPr lang="en-GB" sz="1200" dirty="0">
                <a:solidFill>
                  <a:schemeClr val="tx1"/>
                </a:solidFill>
              </a:rPr>
              <a:t>. 2021. Characteristics of Fake News and Misinformation in Greece: The Rise of New Crowdsourcing-Based Journalistic Fact-Checking Models. </a:t>
            </a:r>
            <a:r>
              <a:rPr lang="en-GB" sz="1200" i="1" dirty="0">
                <a:solidFill>
                  <a:schemeClr val="tx1"/>
                </a:solidFill>
              </a:rPr>
              <a:t>Journalism and Media</a:t>
            </a:r>
            <a:r>
              <a:rPr lang="en-GB" sz="1200" dirty="0">
                <a:solidFill>
                  <a:schemeClr val="tx1"/>
                </a:solidFill>
              </a:rPr>
              <a:t>2: 417–439. https://</a:t>
            </a:r>
            <a:r>
              <a:rPr lang="en-GB" sz="1200" dirty="0" err="1">
                <a:solidFill>
                  <a:schemeClr val="tx1"/>
                </a:solidFill>
              </a:rPr>
              <a:t>doi.org</a:t>
            </a:r>
            <a:r>
              <a:rPr lang="en-GB" sz="1200" dirty="0">
                <a:solidFill>
                  <a:schemeClr val="tx1"/>
                </a:solidFill>
              </a:rPr>
              <a:t>/ 10.3390/journalmedia2030025 </a:t>
            </a:r>
            <a:endParaRPr lang="en-GB" sz="1200" i="1" dirty="0">
              <a:solidFill>
                <a:schemeClr val="tx1"/>
              </a:solidFill>
            </a:endParaRPr>
          </a:p>
          <a:p>
            <a:pPr marL="114300" indent="0">
              <a:buNone/>
            </a:pPr>
            <a:br>
              <a:rPr lang="en-GB" sz="1200" dirty="0">
                <a:solidFill>
                  <a:schemeClr val="tx1"/>
                </a:solidFill>
              </a:rPr>
            </a:br>
            <a:r>
              <a:rPr lang="en-GB" sz="1200" dirty="0">
                <a:solidFill>
                  <a:schemeClr val="tx1"/>
                </a:solidFill>
              </a:rPr>
              <a:t>Tools, M., 2021. </a:t>
            </a:r>
            <a:r>
              <a:rPr lang="en-GB" sz="1200" i="1" dirty="0">
                <a:solidFill>
                  <a:schemeClr val="tx1"/>
                </a:solidFill>
              </a:rPr>
              <a:t>How to Spot Real and Fake News: Critically Appraising Information</a:t>
            </a:r>
            <a:r>
              <a:rPr lang="en-GB" sz="1200" dirty="0">
                <a:solidFill>
                  <a:schemeClr val="tx1"/>
                </a:solidFill>
              </a:rPr>
              <a:t>. [online] </a:t>
            </a:r>
            <a:r>
              <a:rPr lang="en-GB" sz="1200" dirty="0" err="1">
                <a:solidFill>
                  <a:schemeClr val="tx1"/>
                </a:solidFill>
              </a:rPr>
              <a:t>Mindtools.com</a:t>
            </a:r>
            <a:r>
              <a:rPr lang="en-GB" sz="1200" dirty="0">
                <a:solidFill>
                  <a:schemeClr val="tx1"/>
                </a:solidFill>
              </a:rPr>
              <a:t>. Available at: &lt;https://</a:t>
            </a:r>
            <a:r>
              <a:rPr lang="en-GB" sz="1200" dirty="0" err="1">
                <a:solidFill>
                  <a:schemeClr val="tx1"/>
                </a:solidFill>
              </a:rPr>
              <a:t>www.mindtools.com</a:t>
            </a:r>
            <a:r>
              <a:rPr lang="en-GB" sz="1200" dirty="0">
                <a:solidFill>
                  <a:schemeClr val="tx1"/>
                </a:solidFill>
              </a:rPr>
              <a:t>/pages/article/fake-</a:t>
            </a:r>
            <a:r>
              <a:rPr lang="en-GB" sz="1200" dirty="0" err="1">
                <a:solidFill>
                  <a:schemeClr val="tx1"/>
                </a:solidFill>
              </a:rPr>
              <a:t>news.htm</a:t>
            </a:r>
            <a:r>
              <a:rPr lang="en-GB" sz="1200" dirty="0">
                <a:solidFill>
                  <a:schemeClr val="tx1"/>
                </a:solidFill>
              </a:rPr>
              <a:t>&gt; [Accessed 28 September 2021].</a:t>
            </a:r>
          </a:p>
        </p:txBody>
      </p:sp>
      <p:sp>
        <p:nvSpPr>
          <p:cNvPr id="4" name="Slide Number Placeholder 3">
            <a:extLst>
              <a:ext uri="{FF2B5EF4-FFF2-40B4-BE49-F238E27FC236}">
                <a16:creationId xmlns:a16="http://schemas.microsoft.com/office/drawing/2014/main" id="{68B90458-9F5D-354F-9C1D-C5104CD7838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18</a:t>
            </a:fld>
            <a:endParaRPr lang="de"/>
          </a:p>
        </p:txBody>
      </p:sp>
    </p:spTree>
    <p:extLst>
      <p:ext uri="{BB962C8B-B14F-4D97-AF65-F5344CB8AC3E}">
        <p14:creationId xmlns:p14="http://schemas.microsoft.com/office/powerpoint/2010/main" val="3015788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3"/>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de" dirty="0" err="1"/>
              <a:t>Overview</a:t>
            </a:r>
            <a:endParaRPr dirty="0"/>
          </a:p>
        </p:txBody>
      </p:sp>
      <p:sp>
        <p:nvSpPr>
          <p:cNvPr id="84" name="Google Shape;84;p3"/>
          <p:cNvSpPr txBox="1">
            <a:spLocks noGrp="1"/>
          </p:cNvSpPr>
          <p:nvPr>
            <p:ph type="body" idx="1"/>
          </p:nvPr>
        </p:nvSpPr>
        <p:spPr>
          <a:xfrm>
            <a:off x="168425" y="1032300"/>
            <a:ext cx="8664000" cy="3406500"/>
          </a:xfrm>
          <a:prstGeom prst="rect">
            <a:avLst/>
          </a:prstGeom>
          <a:solidFill>
            <a:srgbClr val="FFFFFF"/>
          </a:solidFill>
          <a:ln>
            <a:noFill/>
          </a:ln>
        </p:spPr>
        <p:txBody>
          <a:bodyPr spcFirstLastPara="1" wrap="square" lIns="91425" tIns="91425" rIns="91425" bIns="91425" anchor="ctr" anchorCtr="0">
            <a:noAutofit/>
          </a:bodyPr>
          <a:lstStyle/>
          <a:p>
            <a:pPr marL="457200" lvl="0" indent="-317500" algn="l" rtl="0">
              <a:lnSpc>
                <a:spcPct val="150000"/>
              </a:lnSpc>
              <a:spcBef>
                <a:spcPts val="0"/>
              </a:spcBef>
              <a:spcAft>
                <a:spcPts val="0"/>
              </a:spcAft>
              <a:buClr>
                <a:srgbClr val="363F83"/>
              </a:buClr>
              <a:buSzPts val="1400"/>
              <a:buFont typeface="Arial"/>
              <a:buAutoNum type="arabicPeriod"/>
            </a:pPr>
            <a:r>
              <a:rPr lang="de" sz="1400" dirty="0" err="1">
                <a:solidFill>
                  <a:srgbClr val="363F83"/>
                </a:solidFill>
                <a:latin typeface="Arial"/>
                <a:ea typeface="Arial"/>
                <a:cs typeface="Arial"/>
                <a:sym typeface="Arial"/>
              </a:rPr>
              <a:t>Introduction</a:t>
            </a:r>
            <a:r>
              <a:rPr lang="de" sz="1400" dirty="0">
                <a:solidFill>
                  <a:srgbClr val="363F83"/>
                </a:solidFill>
                <a:latin typeface="Arial"/>
                <a:ea typeface="Arial"/>
                <a:cs typeface="Arial"/>
                <a:sym typeface="Arial"/>
              </a:rPr>
              <a:t> &amp; </a:t>
            </a:r>
            <a:r>
              <a:rPr lang="de" sz="1400" dirty="0" err="1">
                <a:solidFill>
                  <a:srgbClr val="363F83"/>
                </a:solidFill>
                <a:latin typeface="Arial"/>
                <a:ea typeface="Arial"/>
                <a:cs typeface="Arial"/>
                <a:sym typeface="Arial"/>
              </a:rPr>
              <a:t>Social</a:t>
            </a:r>
            <a:r>
              <a:rPr lang="de" sz="1400" dirty="0">
                <a:solidFill>
                  <a:srgbClr val="363F83"/>
                </a:solidFill>
                <a:latin typeface="Arial"/>
                <a:ea typeface="Arial"/>
                <a:cs typeface="Arial"/>
                <a:sym typeface="Arial"/>
              </a:rPr>
              <a:t> Media: Response </a:t>
            </a:r>
            <a:r>
              <a:rPr lang="de" sz="1400" dirty="0" err="1">
                <a:solidFill>
                  <a:srgbClr val="363F83"/>
                </a:solidFill>
                <a:latin typeface="Arial"/>
                <a:ea typeface="Arial"/>
                <a:cs typeface="Arial"/>
                <a:sym typeface="Arial"/>
              </a:rPr>
              <a:t>to</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Fake</a:t>
            </a:r>
            <a:r>
              <a:rPr lang="de" sz="1400" dirty="0">
                <a:solidFill>
                  <a:srgbClr val="363F83"/>
                </a:solidFill>
                <a:latin typeface="Arial"/>
                <a:ea typeface="Arial"/>
                <a:cs typeface="Arial"/>
                <a:sym typeface="Arial"/>
              </a:rPr>
              <a:t> News</a:t>
            </a:r>
            <a:endParaRPr sz="1400" dirty="0">
              <a:solidFill>
                <a:srgbClr val="363F83"/>
              </a:solidFill>
              <a:latin typeface="Arial"/>
              <a:ea typeface="Arial"/>
              <a:cs typeface="Arial"/>
              <a:sym typeface="Arial"/>
            </a:endParaRPr>
          </a:p>
          <a:p>
            <a:pPr marL="457200" lvl="0" indent="-317500" algn="l" rtl="0">
              <a:lnSpc>
                <a:spcPct val="150000"/>
              </a:lnSpc>
              <a:spcBef>
                <a:spcPts val="0"/>
              </a:spcBef>
              <a:spcAft>
                <a:spcPts val="0"/>
              </a:spcAft>
              <a:buClr>
                <a:srgbClr val="363F83"/>
              </a:buClr>
              <a:buSzPts val="1400"/>
              <a:buFont typeface="Arial"/>
              <a:buAutoNum type="arabicPeriod"/>
            </a:pPr>
            <a:r>
              <a:rPr lang="de" sz="1400" b="1" dirty="0" err="1">
                <a:solidFill>
                  <a:srgbClr val="363F83"/>
                </a:solidFill>
                <a:latin typeface="Arial"/>
                <a:ea typeface="Arial"/>
                <a:cs typeface="Arial"/>
                <a:sym typeface="Arial"/>
              </a:rPr>
              <a:t>Fake</a:t>
            </a:r>
            <a:r>
              <a:rPr lang="de" sz="1400" b="1" dirty="0">
                <a:solidFill>
                  <a:srgbClr val="363F83"/>
                </a:solidFill>
                <a:latin typeface="Arial"/>
                <a:ea typeface="Arial"/>
                <a:cs typeface="Arial"/>
                <a:sym typeface="Arial"/>
              </a:rPr>
              <a:t> News </a:t>
            </a:r>
            <a:r>
              <a:rPr lang="de" sz="1400" b="1" dirty="0" err="1">
                <a:solidFill>
                  <a:srgbClr val="363F83"/>
                </a:solidFill>
                <a:latin typeface="Arial"/>
                <a:ea typeface="Arial"/>
                <a:cs typeface="Arial"/>
                <a:sym typeface="Arial"/>
              </a:rPr>
              <a:t>Detection</a:t>
            </a:r>
            <a:r>
              <a:rPr lang="de" sz="1400" b="1" dirty="0">
                <a:solidFill>
                  <a:srgbClr val="363F83"/>
                </a:solidFill>
                <a:latin typeface="Arial"/>
                <a:ea typeface="Arial"/>
                <a:cs typeface="Arial"/>
                <a:sym typeface="Arial"/>
              </a:rPr>
              <a:t> Models</a:t>
            </a:r>
            <a:endParaRPr sz="1400" b="1" dirty="0">
              <a:solidFill>
                <a:srgbClr val="363F83"/>
              </a:solidFill>
              <a:latin typeface="Arial"/>
              <a:ea typeface="Arial"/>
              <a:cs typeface="Arial"/>
              <a:sym typeface="Arial"/>
            </a:endParaRPr>
          </a:p>
          <a:p>
            <a:pPr marL="457200" lvl="0" indent="-317500" algn="l" rtl="0">
              <a:lnSpc>
                <a:spcPct val="150000"/>
              </a:lnSpc>
              <a:spcBef>
                <a:spcPts val="0"/>
              </a:spcBef>
              <a:spcAft>
                <a:spcPts val="0"/>
              </a:spcAft>
              <a:buClr>
                <a:srgbClr val="363F83"/>
              </a:buClr>
              <a:buSzPts val="1400"/>
              <a:buFont typeface="Arial"/>
              <a:buAutoNum type="arabicPeriod"/>
            </a:pPr>
            <a:r>
              <a:rPr lang="de" sz="1400" dirty="0" err="1">
                <a:solidFill>
                  <a:srgbClr val="363F83"/>
                </a:solidFill>
                <a:latin typeface="Arial"/>
                <a:ea typeface="Arial"/>
                <a:cs typeface="Arial"/>
                <a:sym typeface="Arial"/>
              </a:rPr>
              <a:t>How</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to</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Recognise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False</a:t>
            </a:r>
            <a:r>
              <a:rPr lang="de" sz="1400" dirty="0">
                <a:solidFill>
                  <a:srgbClr val="363F83"/>
                </a:solidFill>
                <a:latin typeface="Arial"/>
                <a:ea typeface="Arial"/>
                <a:cs typeface="Arial"/>
                <a:sym typeface="Arial"/>
              </a:rPr>
              <a:t> Content - The 5Ws</a:t>
            </a:r>
            <a:endParaRPr sz="1400" dirty="0">
              <a:solidFill>
                <a:srgbClr val="363F83"/>
              </a:solidFill>
              <a:latin typeface="Arial"/>
              <a:ea typeface="Arial"/>
              <a:cs typeface="Arial"/>
              <a:sym typeface="Arial"/>
            </a:endParaRPr>
          </a:p>
          <a:p>
            <a:pPr marL="457200" lvl="0" indent="-317500" algn="l" rtl="0">
              <a:lnSpc>
                <a:spcPct val="150000"/>
              </a:lnSpc>
              <a:spcBef>
                <a:spcPts val="0"/>
              </a:spcBef>
              <a:spcAft>
                <a:spcPts val="0"/>
              </a:spcAft>
              <a:buClr>
                <a:srgbClr val="363F83"/>
              </a:buClr>
              <a:buSzPts val="1400"/>
              <a:buFont typeface="Arial"/>
              <a:buAutoNum type="arabicPeriod"/>
            </a:pPr>
            <a:r>
              <a:rPr lang="de" sz="1400" dirty="0">
                <a:solidFill>
                  <a:srgbClr val="363F83"/>
                </a:solidFill>
                <a:latin typeface="Arial"/>
                <a:ea typeface="Arial"/>
                <a:cs typeface="Arial"/>
                <a:sym typeface="Arial"/>
              </a:rPr>
              <a:t>The Future </a:t>
            </a:r>
            <a:r>
              <a:rPr lang="de" sz="1400" dirty="0" err="1">
                <a:solidFill>
                  <a:srgbClr val="363F83"/>
                </a:solidFill>
                <a:latin typeface="Arial"/>
                <a:ea typeface="Arial"/>
                <a:cs typeface="Arial"/>
                <a:sym typeface="Arial"/>
              </a:rPr>
              <a:t>of</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Fake</a:t>
            </a:r>
            <a:r>
              <a:rPr lang="de" sz="1400" dirty="0">
                <a:solidFill>
                  <a:srgbClr val="363F83"/>
                </a:solidFill>
                <a:latin typeface="Arial"/>
                <a:ea typeface="Arial"/>
                <a:cs typeface="Arial"/>
                <a:sym typeface="Arial"/>
              </a:rPr>
              <a:t> News: AI </a:t>
            </a:r>
            <a:r>
              <a:rPr lang="de" sz="1400" dirty="0" err="1">
                <a:solidFill>
                  <a:srgbClr val="363F83"/>
                </a:solidFill>
                <a:latin typeface="Arial"/>
                <a:ea typeface="Arial"/>
                <a:cs typeface="Arial"/>
                <a:sym typeface="Arial"/>
              </a:rPr>
              <a:t>Generated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Synthetic</a:t>
            </a:r>
            <a:r>
              <a:rPr lang="de" sz="1400" dirty="0">
                <a:solidFill>
                  <a:srgbClr val="363F83"/>
                </a:solidFill>
                <a:latin typeface="Arial"/>
                <a:ea typeface="Arial"/>
                <a:cs typeface="Arial"/>
                <a:sym typeface="Arial"/>
              </a:rPr>
              <a:t> Media</a:t>
            </a:r>
            <a:endParaRPr sz="1400" dirty="0">
              <a:solidFill>
                <a:srgbClr val="363F83"/>
              </a:solidFill>
              <a:latin typeface="Arial"/>
              <a:ea typeface="Arial"/>
              <a:cs typeface="Arial"/>
              <a:sym typeface="Arial"/>
            </a:endParaRPr>
          </a:p>
        </p:txBody>
      </p:sp>
      <p:sp>
        <p:nvSpPr>
          <p:cNvPr id="85" name="Google Shape;85;p3"/>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F3D517F-E3CE-7C4A-B5A0-69EEC729E81C}"/>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CCDFFB30-630D-0F45-90BE-7C185554731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3</a:t>
            </a:fld>
            <a:endParaRPr lang="de"/>
          </a:p>
        </p:txBody>
      </p:sp>
      <p:sp>
        <p:nvSpPr>
          <p:cNvPr id="5" name="Google Shape;91;p3">
            <a:extLst>
              <a:ext uri="{FF2B5EF4-FFF2-40B4-BE49-F238E27FC236}">
                <a16:creationId xmlns:a16="http://schemas.microsoft.com/office/drawing/2014/main" id="{B9B261C5-CE0C-4241-96FE-92B4042A8D3D}"/>
              </a:ext>
            </a:extLst>
          </p:cNvPr>
          <p:cNvSpPr txBox="1">
            <a:spLocks noGrp="1"/>
          </p:cNvSpPr>
          <p:nvPr>
            <p:ph type="title"/>
          </p:nvPr>
        </p:nvSpPr>
        <p:spPr>
          <a:xfrm>
            <a:off x="1170600" y="1426500"/>
            <a:ext cx="6802800" cy="2704200"/>
          </a:xfrm>
          <a:prstGeom prst="rect">
            <a:avLst/>
          </a:prstGeom>
          <a:solidFill>
            <a:schemeClr val="lt1"/>
          </a:solid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de-DE" sz="3600" b="1" dirty="0" err="1">
                <a:latin typeface="Arial" panose="020B0604020202020204" pitchFamily="34" charset="0"/>
                <a:ea typeface="Teko"/>
                <a:cs typeface="Arial" panose="020B0604020202020204" pitchFamily="34" charset="0"/>
                <a:sym typeface="Teko"/>
              </a:rPr>
              <a:t>Fake</a:t>
            </a:r>
            <a:r>
              <a:rPr lang="de-DE" sz="3600" b="1" dirty="0">
                <a:latin typeface="Arial" panose="020B0604020202020204" pitchFamily="34" charset="0"/>
                <a:ea typeface="Teko"/>
                <a:cs typeface="Arial" panose="020B0604020202020204" pitchFamily="34" charset="0"/>
                <a:sym typeface="Teko"/>
              </a:rPr>
              <a:t> News </a:t>
            </a:r>
            <a:r>
              <a:rPr lang="de-DE" sz="3600" b="1" dirty="0" err="1">
                <a:latin typeface="Arial" panose="020B0604020202020204" pitchFamily="34" charset="0"/>
                <a:ea typeface="Teko"/>
                <a:cs typeface="Arial" panose="020B0604020202020204" pitchFamily="34" charset="0"/>
                <a:sym typeface="Teko"/>
              </a:rPr>
              <a:t>Detection</a:t>
            </a:r>
            <a:r>
              <a:rPr lang="de-DE" sz="3600" b="1" dirty="0">
                <a:latin typeface="Arial" panose="020B0604020202020204" pitchFamily="34" charset="0"/>
                <a:ea typeface="Teko"/>
                <a:cs typeface="Arial" panose="020B0604020202020204" pitchFamily="34" charset="0"/>
                <a:sym typeface="Teko"/>
              </a:rPr>
              <a:t> Models</a:t>
            </a:r>
            <a:endParaRPr sz="3600" b="1" dirty="0">
              <a:latin typeface="Arial" panose="020B0604020202020204" pitchFamily="34" charset="0"/>
              <a:ea typeface="Teko"/>
              <a:cs typeface="Arial" panose="020B0604020202020204" pitchFamily="34" charset="0"/>
              <a:sym typeface="Teko"/>
            </a:endParaRPr>
          </a:p>
        </p:txBody>
      </p:sp>
      <p:sp>
        <p:nvSpPr>
          <p:cNvPr id="6" name="Google Shape;93;p3">
            <a:extLst>
              <a:ext uri="{FF2B5EF4-FFF2-40B4-BE49-F238E27FC236}">
                <a16:creationId xmlns:a16="http://schemas.microsoft.com/office/drawing/2014/main" id="{57426045-A7BD-D84D-A766-521EB2BCC4B0}"/>
              </a:ext>
            </a:extLst>
          </p:cNvPr>
          <p:cNvSpPr txBox="1"/>
          <p:nvPr/>
        </p:nvSpPr>
        <p:spPr>
          <a:xfrm>
            <a:off x="168425" y="1032300"/>
            <a:ext cx="1329300" cy="1293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DE" sz="7200" b="1" dirty="0">
                <a:solidFill>
                  <a:srgbClr val="E5362B"/>
                </a:solidFill>
                <a:latin typeface="Arial" panose="020B0604020202020204" pitchFamily="34" charset="0"/>
                <a:ea typeface="Lato"/>
                <a:cs typeface="Arial" panose="020B0604020202020204" pitchFamily="34" charset="0"/>
                <a:sym typeface="Lato"/>
              </a:rPr>
              <a:t>2</a:t>
            </a:r>
            <a:endParaRPr sz="7200" b="1" dirty="0">
              <a:solidFill>
                <a:srgbClr val="E5362B"/>
              </a:solidFill>
              <a:latin typeface="Arial" panose="020B0604020202020204" pitchFamily="34" charset="0"/>
              <a:ea typeface="Lato"/>
              <a:cs typeface="Arial" panose="020B0604020202020204" pitchFamily="34" charset="0"/>
              <a:sym typeface="Lato"/>
            </a:endParaRPr>
          </a:p>
        </p:txBody>
      </p:sp>
    </p:spTree>
    <p:extLst>
      <p:ext uri="{BB962C8B-B14F-4D97-AF65-F5344CB8AC3E}">
        <p14:creationId xmlns:p14="http://schemas.microsoft.com/office/powerpoint/2010/main" val="1196550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geebb530ace_0_108"/>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Fake News Detection Models</a:t>
            </a:r>
            <a:endParaRPr/>
          </a:p>
        </p:txBody>
      </p:sp>
      <p:sp>
        <p:nvSpPr>
          <p:cNvPr id="223" name="Google Shape;223;geebb530ace_0_108"/>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1400">
              <a:solidFill>
                <a:srgbClr val="363F83"/>
              </a:solidFill>
            </a:endParaRPr>
          </a:p>
        </p:txBody>
      </p:sp>
      <p:sp>
        <p:nvSpPr>
          <p:cNvPr id="224" name="Google Shape;224;geebb530ace_0_108"/>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4</a:t>
            </a:fld>
            <a:endParaRPr/>
          </a:p>
        </p:txBody>
      </p:sp>
      <p:pic>
        <p:nvPicPr>
          <p:cNvPr id="225" name="Google Shape;225;geebb530ace_0_108"/>
          <p:cNvPicPr preferRelativeResize="0"/>
          <p:nvPr/>
        </p:nvPicPr>
        <p:blipFill>
          <a:blip r:embed="rId3">
            <a:alphaModFix/>
          </a:blip>
          <a:stretch>
            <a:fillRect/>
          </a:stretch>
        </p:blipFill>
        <p:spPr>
          <a:xfrm>
            <a:off x="5090475" y="1215537"/>
            <a:ext cx="3653875" cy="3040025"/>
          </a:xfrm>
          <a:prstGeom prst="rect">
            <a:avLst/>
          </a:prstGeom>
          <a:noFill/>
          <a:ln>
            <a:noFill/>
          </a:ln>
        </p:spPr>
      </p:pic>
      <p:sp>
        <p:nvSpPr>
          <p:cNvPr id="226" name="Google Shape;226;geebb530ace_0_108"/>
          <p:cNvSpPr txBox="1">
            <a:spLocks noGrp="1"/>
          </p:cNvSpPr>
          <p:nvPr>
            <p:ph type="body" idx="1"/>
          </p:nvPr>
        </p:nvSpPr>
        <p:spPr>
          <a:xfrm>
            <a:off x="168425" y="1032300"/>
            <a:ext cx="42123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sz="1400" dirty="0">
                <a:solidFill>
                  <a:srgbClr val="363F83"/>
                </a:solidFill>
                <a:latin typeface="Arial"/>
                <a:ea typeface="Arial"/>
                <a:cs typeface="Arial"/>
                <a:sym typeface="Arial"/>
              </a:rPr>
              <a:t>Due </a:t>
            </a:r>
            <a:r>
              <a:rPr lang="de" sz="1400" dirty="0" err="1">
                <a:solidFill>
                  <a:srgbClr val="363F83"/>
                </a:solidFill>
                <a:latin typeface="Arial"/>
                <a:ea typeface="Arial"/>
                <a:cs typeface="Arial"/>
                <a:sym typeface="Arial"/>
              </a:rPr>
              <a:t>to</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a:t>
            </a:r>
            <a:r>
              <a:rPr lang="de" sz="1400" dirty="0">
                <a:solidFill>
                  <a:srgbClr val="363F83"/>
                </a:solidFill>
                <a:latin typeface="Arial"/>
                <a:ea typeface="Arial"/>
                <a:cs typeface="Arial"/>
                <a:sym typeface="Arial"/>
              </a:rPr>
              <a:t> rapid </a:t>
            </a:r>
            <a:r>
              <a:rPr lang="de" sz="1400" dirty="0" err="1">
                <a:solidFill>
                  <a:srgbClr val="363F83"/>
                </a:solidFill>
                <a:latin typeface="Arial"/>
                <a:ea typeface="Arial"/>
                <a:cs typeface="Arial"/>
                <a:sym typeface="Arial"/>
              </a:rPr>
              <a:t>development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of</a:t>
            </a:r>
            <a:r>
              <a:rPr lang="de" sz="1400" dirty="0">
                <a:solidFill>
                  <a:srgbClr val="363F83"/>
                </a:solidFill>
                <a:latin typeface="Arial"/>
                <a:ea typeface="Arial"/>
                <a:cs typeface="Arial"/>
                <a:sym typeface="Arial"/>
              </a:rPr>
              <a:t> fake </a:t>
            </a:r>
            <a:r>
              <a:rPr lang="de" sz="1400" dirty="0" err="1">
                <a:solidFill>
                  <a:srgbClr val="363F83"/>
                </a:solidFill>
                <a:latin typeface="Arial"/>
                <a:ea typeface="Arial"/>
                <a:cs typeface="Arial"/>
                <a:sym typeface="Arial"/>
              </a:rPr>
              <a:t>news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and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complexity</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of</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solving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it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some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scholars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allude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that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utilization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of</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artificial</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intelligence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tools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and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machine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learning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techniques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should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be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applied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Granik</a:t>
            </a:r>
            <a:r>
              <a:rPr lang="de" sz="1400" dirty="0">
                <a:solidFill>
                  <a:srgbClr val="363F83"/>
                </a:solidFill>
                <a:latin typeface="Arial"/>
                <a:ea typeface="Arial"/>
                <a:cs typeface="Arial"/>
                <a:sym typeface="Arial"/>
              </a:rPr>
              <a:t> &amp; </a:t>
            </a:r>
            <a:r>
              <a:rPr lang="de" sz="1400" dirty="0" err="1">
                <a:solidFill>
                  <a:srgbClr val="363F83"/>
                </a:solidFill>
                <a:latin typeface="Arial"/>
                <a:ea typeface="Arial"/>
                <a:cs typeface="Arial"/>
                <a:sym typeface="Arial"/>
              </a:rPr>
              <a:t>Mesyura</a:t>
            </a:r>
            <a:r>
              <a:rPr lang="de" sz="1400" dirty="0">
                <a:solidFill>
                  <a:srgbClr val="363F83"/>
                </a:solidFill>
                <a:latin typeface="Arial"/>
                <a:ea typeface="Arial"/>
                <a:cs typeface="Arial"/>
                <a:sym typeface="Arial"/>
              </a:rPr>
              <a:t>, </a:t>
            </a:r>
            <a:r>
              <a:rPr lang="de" sz="1400" dirty="0">
                <a:solidFill>
                  <a:srgbClr val="363F83"/>
                </a:solidFill>
                <a:uFill>
                  <a:noFill/>
                </a:uFill>
                <a:latin typeface="Arial"/>
                <a:ea typeface="Arial"/>
                <a:cs typeface="Arial"/>
                <a:sym typeface="Arial"/>
                <a:hlinkClick r:id="rId4">
                  <a:extLst>
                    <a:ext uri="{A12FA001-AC4F-418D-AE19-62706E023703}">
                      <ahyp:hlinkClr xmlns:ahyp="http://schemas.microsoft.com/office/drawing/2018/hyperlinkcolor" val="tx"/>
                    </a:ext>
                  </a:extLst>
                </a:hlinkClick>
              </a:rPr>
              <a:t>2017</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Kshetri</a:t>
            </a:r>
            <a:r>
              <a:rPr lang="de" sz="1400" dirty="0">
                <a:solidFill>
                  <a:srgbClr val="363F83"/>
                </a:solidFill>
                <a:latin typeface="Arial"/>
                <a:ea typeface="Arial"/>
                <a:cs typeface="Arial"/>
                <a:sym typeface="Arial"/>
              </a:rPr>
              <a:t> &amp; </a:t>
            </a:r>
            <a:r>
              <a:rPr lang="de" sz="1400" dirty="0" err="1">
                <a:solidFill>
                  <a:srgbClr val="363F83"/>
                </a:solidFill>
                <a:latin typeface="Arial"/>
                <a:ea typeface="Arial"/>
                <a:cs typeface="Arial"/>
                <a:sym typeface="Arial"/>
              </a:rPr>
              <a:t>Voas</a:t>
            </a:r>
            <a:r>
              <a:rPr lang="de" sz="1400" dirty="0">
                <a:solidFill>
                  <a:srgbClr val="363F83"/>
                </a:solidFill>
                <a:latin typeface="Arial"/>
                <a:ea typeface="Arial"/>
                <a:cs typeface="Arial"/>
                <a:sym typeface="Arial"/>
              </a:rPr>
              <a:t>, </a:t>
            </a:r>
            <a:r>
              <a:rPr lang="de" sz="1400" dirty="0">
                <a:solidFill>
                  <a:srgbClr val="363F83"/>
                </a:solidFill>
                <a:uFill>
                  <a:noFill/>
                </a:uFill>
                <a:latin typeface="Arial"/>
                <a:ea typeface="Arial"/>
                <a:cs typeface="Arial"/>
                <a:sym typeface="Arial"/>
                <a:hlinkClick r:id="rId4">
                  <a:extLst>
                    <a:ext uri="{A12FA001-AC4F-418D-AE19-62706E023703}">
                      <ahyp:hlinkClr xmlns:ahyp="http://schemas.microsoft.com/office/drawing/2018/hyperlinkcolor" val="tx"/>
                    </a:ext>
                  </a:extLst>
                </a:hlinkClick>
              </a:rPr>
              <a:t>2017</a:t>
            </a:r>
            <a:r>
              <a:rPr lang="de" sz="1400" dirty="0">
                <a:solidFill>
                  <a:srgbClr val="363F83"/>
                </a:solidFill>
                <a:latin typeface="Arial"/>
                <a:ea typeface="Arial"/>
                <a:cs typeface="Arial"/>
                <a:sym typeface="Arial"/>
              </a:rPr>
              <a:t>)</a:t>
            </a:r>
            <a:endParaRPr sz="1400" dirty="0">
              <a:solidFill>
                <a:srgbClr val="363F83"/>
              </a:solidFill>
            </a:endParaRPr>
          </a:p>
        </p:txBody>
      </p:sp>
      <p:sp>
        <p:nvSpPr>
          <p:cNvPr id="7" name="Google Shape;102;gdfc22fcbb0_0_0">
            <a:extLst>
              <a:ext uri="{FF2B5EF4-FFF2-40B4-BE49-F238E27FC236}">
                <a16:creationId xmlns:a16="http://schemas.microsoft.com/office/drawing/2014/main" id="{DDAC934E-17C0-2746-81CB-5189D0828762}"/>
              </a:ext>
            </a:extLst>
          </p:cNvPr>
          <p:cNvSpPr txBox="1"/>
          <p:nvPr/>
        </p:nvSpPr>
        <p:spPr>
          <a:xfrm>
            <a:off x="5191932" y="4362600"/>
            <a:ext cx="3746237" cy="338524"/>
          </a:xfrm>
          <a:prstGeom prst="rect">
            <a:avLst/>
          </a:prstGeom>
          <a:noFill/>
          <a:ln>
            <a:noFill/>
          </a:ln>
        </p:spPr>
        <p:txBody>
          <a:bodyPr spcFirstLastPara="1" wrap="square" lIns="91425" tIns="91425" rIns="91425" bIns="91425" anchor="t" anchorCtr="0">
            <a:spAutoFit/>
          </a:bodyPr>
          <a:lstStyle/>
          <a:p>
            <a:pPr algn="r"/>
            <a:r>
              <a:rPr lang="en-GB" sz="500" dirty="0" err="1"/>
              <a:t>Botambu</a:t>
            </a:r>
            <a:r>
              <a:rPr lang="en-GB" sz="500" dirty="0"/>
              <a:t> Collins, </a:t>
            </a:r>
            <a:r>
              <a:rPr lang="en-GB" sz="500" dirty="0" err="1"/>
              <a:t>Dinh</a:t>
            </a:r>
            <a:r>
              <a:rPr lang="en-GB" sz="500" dirty="0"/>
              <a:t> Tuyen Hoang, Ngoc Thanh Nguyen &amp; </a:t>
            </a:r>
            <a:r>
              <a:rPr lang="en-GB" sz="500" dirty="0" err="1"/>
              <a:t>Dosam</a:t>
            </a:r>
            <a:r>
              <a:rPr lang="en-GB" sz="500" dirty="0"/>
              <a:t> Hwang (2021) Trends in combating fake news on social media – a survey, Journal of Information and Telecommunication, 5:2, 247-266, DOI: 10.1080/24751839.2020.1847379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2" name="Google Shape;232;geebb530ace_0_114"/>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457200" lvl="0" indent="-317500" algn="l" rtl="0">
              <a:spcBef>
                <a:spcPts val="0"/>
              </a:spcBef>
              <a:spcAft>
                <a:spcPts val="0"/>
              </a:spcAft>
              <a:buClr>
                <a:srgbClr val="363F83"/>
              </a:buClr>
              <a:buSzPts val="1400"/>
              <a:buFont typeface="Arial"/>
              <a:buChar char="-"/>
            </a:pPr>
            <a:r>
              <a:rPr lang="de" sz="1400" dirty="0">
                <a:solidFill>
                  <a:srgbClr val="363F83"/>
                </a:solidFill>
                <a:latin typeface="Arial"/>
                <a:ea typeface="Arial"/>
                <a:cs typeface="Arial"/>
                <a:sym typeface="Arial"/>
              </a:rPr>
              <a:t>Small </a:t>
            </a:r>
            <a:r>
              <a:rPr lang="de" sz="1400" dirty="0" err="1">
                <a:solidFill>
                  <a:srgbClr val="363F83"/>
                </a:solidFill>
                <a:latin typeface="Arial"/>
                <a:ea typeface="Arial"/>
                <a:cs typeface="Arial"/>
                <a:sym typeface="Arial"/>
              </a:rPr>
              <a:t>group</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of</a:t>
            </a:r>
            <a:r>
              <a:rPr lang="de" sz="1400" dirty="0">
                <a:solidFill>
                  <a:srgbClr val="363F83"/>
                </a:solidFill>
                <a:latin typeface="Arial"/>
                <a:ea typeface="Arial"/>
                <a:cs typeface="Arial"/>
                <a:sym typeface="Arial"/>
              </a:rPr>
              <a:t> professionals</a:t>
            </a:r>
            <a:endParaRPr sz="1400" dirty="0">
              <a:solidFill>
                <a:srgbClr val="363F83"/>
              </a:solidFill>
              <a:latin typeface="Arial"/>
              <a:ea typeface="Arial"/>
              <a:cs typeface="Arial"/>
              <a:sym typeface="Arial"/>
            </a:endParaRPr>
          </a:p>
          <a:p>
            <a:pPr marL="457200" lvl="0" indent="-317500" algn="l" rtl="0">
              <a:spcBef>
                <a:spcPts val="0"/>
              </a:spcBef>
              <a:spcAft>
                <a:spcPts val="0"/>
              </a:spcAft>
              <a:buClr>
                <a:srgbClr val="363F83"/>
              </a:buClr>
              <a:buSzPts val="1400"/>
              <a:buFont typeface="Arial"/>
              <a:buChar char="-"/>
            </a:pPr>
            <a:r>
              <a:rPr lang="de" sz="1400" dirty="0">
                <a:solidFill>
                  <a:srgbClr val="363F83"/>
                </a:solidFill>
                <a:latin typeface="Arial"/>
                <a:ea typeface="Arial"/>
                <a:cs typeface="Arial"/>
                <a:sym typeface="Arial"/>
              </a:rPr>
              <a:t>Easy </a:t>
            </a:r>
            <a:r>
              <a:rPr lang="de" sz="1400" dirty="0" err="1">
                <a:solidFill>
                  <a:srgbClr val="363F83"/>
                </a:solidFill>
                <a:latin typeface="Arial"/>
                <a:ea typeface="Arial"/>
                <a:cs typeface="Arial"/>
                <a:sym typeface="Arial"/>
              </a:rPr>
              <a:t>to</a:t>
            </a:r>
            <a:r>
              <a:rPr lang="de" sz="1400" dirty="0">
                <a:solidFill>
                  <a:srgbClr val="363F83"/>
                </a:solidFill>
                <a:latin typeface="Arial"/>
                <a:ea typeface="Arial"/>
                <a:cs typeface="Arial"/>
                <a:sym typeface="Arial"/>
              </a:rPr>
              <a:t> manage</a:t>
            </a:r>
            <a:endParaRPr sz="1400" dirty="0">
              <a:solidFill>
                <a:srgbClr val="363F83"/>
              </a:solidFill>
              <a:latin typeface="Arial"/>
              <a:ea typeface="Arial"/>
              <a:cs typeface="Arial"/>
              <a:sym typeface="Arial"/>
            </a:endParaRPr>
          </a:p>
          <a:p>
            <a:pPr marL="457200" lvl="0" indent="-317500" algn="l" rtl="0">
              <a:spcBef>
                <a:spcPts val="0"/>
              </a:spcBef>
              <a:spcAft>
                <a:spcPts val="0"/>
              </a:spcAft>
              <a:buClr>
                <a:srgbClr val="363F83"/>
              </a:buClr>
              <a:buSzPts val="1400"/>
              <a:buFont typeface="Arial"/>
              <a:buChar char="-"/>
            </a:pPr>
            <a:r>
              <a:rPr lang="de" sz="1400" dirty="0">
                <a:solidFill>
                  <a:srgbClr val="363F83"/>
                </a:solidFill>
                <a:latin typeface="Arial"/>
                <a:ea typeface="Arial"/>
                <a:cs typeface="Arial"/>
                <a:sym typeface="Arial"/>
              </a:rPr>
              <a:t>High </a:t>
            </a:r>
            <a:r>
              <a:rPr lang="de" sz="1400" dirty="0" err="1">
                <a:solidFill>
                  <a:srgbClr val="363F83"/>
                </a:solidFill>
                <a:latin typeface="Arial"/>
                <a:ea typeface="Arial"/>
                <a:cs typeface="Arial"/>
                <a:sym typeface="Arial"/>
              </a:rPr>
              <a:t>accuracy</a:t>
            </a:r>
            <a:r>
              <a:rPr lang="de" sz="1400" dirty="0">
                <a:solidFill>
                  <a:srgbClr val="363F83"/>
                </a:solidFill>
                <a:latin typeface="Arial"/>
                <a:ea typeface="Arial"/>
                <a:cs typeface="Arial"/>
                <a:sym typeface="Arial"/>
              </a:rPr>
              <a:t> rate </a:t>
            </a:r>
            <a:endParaRPr sz="1400" dirty="0">
              <a:solidFill>
                <a:srgbClr val="363F83"/>
              </a:solidFill>
              <a:latin typeface="Arial"/>
              <a:ea typeface="Arial"/>
              <a:cs typeface="Arial"/>
              <a:sym typeface="Arial"/>
            </a:endParaRPr>
          </a:p>
          <a:p>
            <a:pPr marL="457200" lvl="0" indent="-317500" algn="l" rtl="0">
              <a:spcBef>
                <a:spcPts val="0"/>
              </a:spcBef>
              <a:spcAft>
                <a:spcPts val="0"/>
              </a:spcAft>
              <a:buClr>
                <a:srgbClr val="363F83"/>
              </a:buClr>
              <a:buSzPts val="1400"/>
              <a:buFont typeface="Arial"/>
              <a:buChar char="-"/>
            </a:pPr>
            <a:r>
              <a:rPr lang="de" sz="1400" dirty="0" err="1">
                <a:solidFill>
                  <a:srgbClr val="363F83"/>
                </a:solidFill>
                <a:latin typeface="Arial"/>
                <a:ea typeface="Arial"/>
                <a:cs typeface="Arial"/>
                <a:sym typeface="Arial"/>
              </a:rPr>
              <a:t>Issuing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corrections</a:t>
            </a:r>
            <a:endParaRPr sz="1400" dirty="0">
              <a:solidFill>
                <a:srgbClr val="363F83"/>
              </a:solidFill>
              <a:latin typeface="Arial"/>
              <a:ea typeface="Arial"/>
              <a:cs typeface="Arial"/>
              <a:sym typeface="Arial"/>
            </a:endParaRPr>
          </a:p>
          <a:p>
            <a:pPr marL="457200" lvl="0" indent="-317500" algn="l" rtl="0">
              <a:spcBef>
                <a:spcPts val="0"/>
              </a:spcBef>
              <a:spcAft>
                <a:spcPts val="0"/>
              </a:spcAft>
              <a:buClr>
                <a:srgbClr val="363F83"/>
              </a:buClr>
              <a:buSzPts val="1400"/>
              <a:buFont typeface="Arial"/>
              <a:buChar char="-"/>
            </a:pPr>
            <a:r>
              <a:rPr lang="de" sz="1400" dirty="0" err="1">
                <a:solidFill>
                  <a:srgbClr val="363F83"/>
                </a:solidFill>
                <a:latin typeface="Arial"/>
                <a:ea typeface="Arial"/>
                <a:cs typeface="Arial"/>
                <a:sym typeface="Arial"/>
              </a:rPr>
              <a:t>Tagging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false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content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with</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warnings</a:t>
            </a:r>
            <a:endParaRPr sz="1400" dirty="0">
              <a:solidFill>
                <a:srgbClr val="363F83"/>
              </a:solidFill>
              <a:latin typeface="Arial"/>
              <a:ea typeface="Arial"/>
              <a:cs typeface="Arial"/>
              <a:sym typeface="Arial"/>
            </a:endParaRPr>
          </a:p>
          <a:p>
            <a:pPr marL="457200" lvl="0" indent="-317500" algn="l" rtl="0">
              <a:spcBef>
                <a:spcPts val="0"/>
              </a:spcBef>
              <a:spcAft>
                <a:spcPts val="0"/>
              </a:spcAft>
              <a:buClr>
                <a:srgbClr val="363F83"/>
              </a:buClr>
              <a:buSzPts val="1400"/>
              <a:buFont typeface="Arial"/>
              <a:buChar char="-"/>
            </a:pPr>
            <a:r>
              <a:rPr lang="de" sz="1400" dirty="0" err="1">
                <a:solidFill>
                  <a:srgbClr val="363F83"/>
                </a:solidFill>
                <a:latin typeface="Arial"/>
                <a:ea typeface="Arial"/>
                <a:cs typeface="Arial"/>
                <a:sym typeface="Arial"/>
              </a:rPr>
              <a:t>Censoring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false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content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by</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demoting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its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placement</a:t>
            </a:r>
            <a:r>
              <a:rPr lang="de" sz="1400" dirty="0">
                <a:solidFill>
                  <a:srgbClr val="363F83"/>
                </a:solidFill>
                <a:latin typeface="Arial"/>
                <a:ea typeface="Arial"/>
                <a:cs typeface="Arial"/>
                <a:sym typeface="Arial"/>
              </a:rPr>
              <a:t> in </a:t>
            </a:r>
            <a:r>
              <a:rPr lang="de" sz="1400" dirty="0" err="1">
                <a:solidFill>
                  <a:srgbClr val="363F83"/>
                </a:solidFill>
                <a:latin typeface="Arial"/>
                <a:ea typeface="Arial"/>
                <a:cs typeface="Arial"/>
                <a:sym typeface="Arial"/>
              </a:rPr>
              <a:t>ranking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algorithms</a:t>
            </a:r>
            <a:r>
              <a:rPr lang="de" sz="1400" dirty="0">
                <a:solidFill>
                  <a:srgbClr val="363F83"/>
                </a:solidFill>
                <a:latin typeface="Arial"/>
                <a:ea typeface="Arial"/>
                <a:cs typeface="Arial"/>
                <a:sym typeface="Arial"/>
              </a:rPr>
              <a:t> so </a:t>
            </a:r>
            <a:r>
              <a:rPr lang="de" sz="1400" dirty="0" err="1">
                <a:solidFill>
                  <a:srgbClr val="363F83"/>
                </a:solidFill>
                <a:latin typeface="Arial"/>
                <a:ea typeface="Arial"/>
                <a:cs typeface="Arial"/>
                <a:sym typeface="Arial"/>
              </a:rPr>
              <a:t>that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is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less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likely</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to</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be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seen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by</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users</a:t>
            </a:r>
            <a:endParaRPr sz="1400" dirty="0">
              <a:solidFill>
                <a:srgbClr val="363F83"/>
              </a:solidFill>
              <a:latin typeface="Arial"/>
              <a:ea typeface="Arial"/>
              <a:cs typeface="Arial"/>
              <a:sym typeface="Arial"/>
            </a:endParaRPr>
          </a:p>
          <a:p>
            <a:pPr marL="457200" lvl="0" indent="-317500" algn="l" rtl="0">
              <a:spcBef>
                <a:spcPts val="0"/>
              </a:spcBef>
              <a:spcAft>
                <a:spcPts val="0"/>
              </a:spcAft>
              <a:buSzPts val="1400"/>
              <a:buFont typeface="Arial"/>
              <a:buChar char="-"/>
            </a:pPr>
            <a:r>
              <a:rPr lang="de" sz="1400" b="1" dirty="0" err="1">
                <a:latin typeface="Arial"/>
                <a:ea typeface="Arial"/>
                <a:cs typeface="Arial"/>
                <a:sym typeface="Arial"/>
              </a:rPr>
              <a:t>Some</a:t>
            </a:r>
            <a:r>
              <a:rPr lang="de" sz="1400" b="1" dirty="0">
                <a:latin typeface="Arial"/>
                <a:ea typeface="Arial"/>
                <a:cs typeface="Arial"/>
                <a:sym typeface="Arial"/>
              </a:rPr>
              <a:t> </a:t>
            </a:r>
            <a:r>
              <a:rPr lang="de" sz="1400" b="1" dirty="0" err="1">
                <a:latin typeface="Arial"/>
                <a:ea typeface="Arial"/>
                <a:cs typeface="Arial"/>
                <a:sym typeface="Arial"/>
              </a:rPr>
              <a:t>are</a:t>
            </a:r>
            <a:r>
              <a:rPr lang="de" sz="1400" b="1" dirty="0">
                <a:latin typeface="Arial"/>
                <a:ea typeface="Arial"/>
                <a:cs typeface="Arial"/>
                <a:sym typeface="Arial"/>
              </a:rPr>
              <a:t> not </a:t>
            </a:r>
            <a:r>
              <a:rPr lang="de" sz="1400" b="1" dirty="0" err="1">
                <a:latin typeface="Arial"/>
                <a:ea typeface="Arial"/>
                <a:cs typeface="Arial"/>
                <a:sym typeface="Arial"/>
              </a:rPr>
              <a:t>independent</a:t>
            </a:r>
            <a:r>
              <a:rPr lang="de" sz="1400" b="1" dirty="0">
                <a:latin typeface="Arial"/>
                <a:ea typeface="Arial"/>
                <a:cs typeface="Arial"/>
                <a:sym typeface="Arial"/>
              </a:rPr>
              <a:t> </a:t>
            </a:r>
            <a:r>
              <a:rPr lang="de" sz="1400" b="1" dirty="0" err="1">
                <a:latin typeface="Arial"/>
                <a:ea typeface="Arial"/>
                <a:cs typeface="Arial"/>
                <a:sym typeface="Arial"/>
              </a:rPr>
              <a:t>and</a:t>
            </a:r>
            <a:r>
              <a:rPr lang="de" sz="1400" b="1" dirty="0">
                <a:latin typeface="Arial"/>
                <a:ea typeface="Arial"/>
                <a:cs typeface="Arial"/>
                <a:sym typeface="Arial"/>
              </a:rPr>
              <a:t> </a:t>
            </a:r>
            <a:r>
              <a:rPr lang="de" sz="1400" b="1" dirty="0" err="1">
                <a:latin typeface="Arial"/>
                <a:ea typeface="Arial"/>
                <a:cs typeface="Arial"/>
                <a:sym typeface="Arial"/>
              </a:rPr>
              <a:t>work</a:t>
            </a:r>
            <a:r>
              <a:rPr lang="de" sz="1400" b="1" dirty="0">
                <a:latin typeface="Arial"/>
                <a:ea typeface="Arial"/>
                <a:cs typeface="Arial"/>
                <a:sym typeface="Arial"/>
              </a:rPr>
              <a:t> </a:t>
            </a:r>
            <a:r>
              <a:rPr lang="de" sz="1400" b="1" dirty="0" err="1">
                <a:latin typeface="Arial"/>
                <a:ea typeface="Arial"/>
                <a:cs typeface="Arial"/>
                <a:sym typeface="Arial"/>
              </a:rPr>
              <a:t>for</a:t>
            </a:r>
            <a:r>
              <a:rPr lang="de" sz="1400" b="1" dirty="0">
                <a:latin typeface="Arial"/>
                <a:ea typeface="Arial"/>
                <a:cs typeface="Arial"/>
                <a:sym typeface="Arial"/>
              </a:rPr>
              <a:t> an </a:t>
            </a:r>
            <a:r>
              <a:rPr lang="de" sz="1400" b="1" dirty="0" err="1">
                <a:latin typeface="Arial"/>
                <a:ea typeface="Arial"/>
                <a:cs typeface="Arial"/>
                <a:sym typeface="Arial"/>
              </a:rPr>
              <a:t>organisation</a:t>
            </a:r>
            <a:r>
              <a:rPr lang="de" sz="1400" b="1" dirty="0">
                <a:latin typeface="Arial"/>
                <a:ea typeface="Arial"/>
                <a:cs typeface="Arial"/>
                <a:sym typeface="Arial"/>
              </a:rPr>
              <a:t> </a:t>
            </a:r>
            <a:r>
              <a:rPr lang="de" sz="1400" b="1" dirty="0" err="1">
                <a:latin typeface="Arial"/>
                <a:ea typeface="Arial"/>
                <a:cs typeface="Arial"/>
                <a:sym typeface="Arial"/>
              </a:rPr>
              <a:t>and</a:t>
            </a:r>
            <a:r>
              <a:rPr lang="de" sz="1400" b="1" dirty="0">
                <a:latin typeface="Arial"/>
                <a:ea typeface="Arial"/>
                <a:cs typeface="Arial"/>
                <a:sym typeface="Arial"/>
              </a:rPr>
              <a:t> </a:t>
            </a:r>
            <a:r>
              <a:rPr lang="de" sz="1400" b="1" dirty="0" err="1">
                <a:latin typeface="Arial"/>
                <a:ea typeface="Arial"/>
                <a:cs typeface="Arial"/>
                <a:sym typeface="Arial"/>
              </a:rPr>
              <a:t>often</a:t>
            </a:r>
            <a:r>
              <a:rPr lang="de" sz="1400" b="1" dirty="0">
                <a:latin typeface="Arial"/>
                <a:ea typeface="Arial"/>
                <a:cs typeface="Arial"/>
                <a:sym typeface="Arial"/>
              </a:rPr>
              <a:t> </a:t>
            </a:r>
            <a:r>
              <a:rPr lang="de" sz="1400" b="1" dirty="0" err="1">
                <a:latin typeface="Arial"/>
                <a:ea typeface="Arial"/>
                <a:cs typeface="Arial"/>
                <a:sym typeface="Arial"/>
              </a:rPr>
              <a:t>have</a:t>
            </a:r>
            <a:r>
              <a:rPr lang="de" sz="1400" b="1" dirty="0">
                <a:latin typeface="Arial"/>
                <a:ea typeface="Arial"/>
                <a:cs typeface="Arial"/>
                <a:sym typeface="Arial"/>
              </a:rPr>
              <a:t> a </a:t>
            </a:r>
            <a:r>
              <a:rPr lang="de" sz="1400" b="1" dirty="0" err="1">
                <a:latin typeface="Arial"/>
                <a:ea typeface="Arial"/>
                <a:cs typeface="Arial"/>
                <a:sym typeface="Arial"/>
              </a:rPr>
              <a:t>lot</a:t>
            </a:r>
            <a:r>
              <a:rPr lang="de" sz="1400" b="1" dirty="0">
                <a:latin typeface="Arial"/>
                <a:ea typeface="Arial"/>
                <a:cs typeface="Arial"/>
                <a:sym typeface="Arial"/>
              </a:rPr>
              <a:t> </a:t>
            </a:r>
            <a:r>
              <a:rPr lang="de" sz="1400" b="1" dirty="0" err="1">
                <a:latin typeface="Arial"/>
                <a:ea typeface="Arial"/>
                <a:cs typeface="Arial"/>
                <a:sym typeface="Arial"/>
              </a:rPr>
              <a:t>of</a:t>
            </a:r>
            <a:r>
              <a:rPr lang="de" sz="1400" b="1" dirty="0">
                <a:latin typeface="Arial"/>
                <a:ea typeface="Arial"/>
                <a:cs typeface="Arial"/>
                <a:sym typeface="Arial"/>
              </a:rPr>
              <a:t> </a:t>
            </a:r>
            <a:r>
              <a:rPr lang="de" sz="1400" b="1" dirty="0" err="1">
                <a:latin typeface="Arial"/>
                <a:ea typeface="Arial"/>
                <a:cs typeface="Arial"/>
                <a:sym typeface="Arial"/>
              </a:rPr>
              <a:t>limitations</a:t>
            </a:r>
            <a:endParaRPr sz="1400" b="1" dirty="0">
              <a:latin typeface="Arial"/>
              <a:ea typeface="Arial"/>
              <a:cs typeface="Arial"/>
              <a:sym typeface="Arial"/>
            </a:endParaRPr>
          </a:p>
          <a:p>
            <a:pPr marL="457200" lvl="0" indent="-317500" algn="l" rtl="0">
              <a:spcBef>
                <a:spcPts val="0"/>
              </a:spcBef>
              <a:spcAft>
                <a:spcPts val="0"/>
              </a:spcAft>
              <a:buSzPts val="1400"/>
              <a:buFont typeface="Arial"/>
              <a:buChar char="-"/>
            </a:pPr>
            <a:r>
              <a:rPr lang="de" sz="1400" b="1" dirty="0">
                <a:latin typeface="Arial"/>
                <a:ea typeface="Arial"/>
                <a:cs typeface="Arial"/>
                <a:sym typeface="Arial"/>
              </a:rPr>
              <a:t>The </a:t>
            </a:r>
            <a:r>
              <a:rPr lang="de" sz="1400" b="1" dirty="0" err="1">
                <a:latin typeface="Arial"/>
                <a:ea typeface="Arial"/>
                <a:cs typeface="Arial"/>
                <a:sym typeface="Arial"/>
              </a:rPr>
              <a:t>technique</a:t>
            </a:r>
            <a:r>
              <a:rPr lang="de" sz="1400" b="1" dirty="0">
                <a:latin typeface="Arial"/>
                <a:ea typeface="Arial"/>
                <a:cs typeface="Arial"/>
                <a:sym typeface="Arial"/>
              </a:rPr>
              <a:t> </a:t>
            </a:r>
            <a:r>
              <a:rPr lang="de" sz="1400" b="1" dirty="0" err="1">
                <a:latin typeface="Arial"/>
                <a:ea typeface="Arial"/>
                <a:cs typeface="Arial"/>
                <a:sym typeface="Arial"/>
              </a:rPr>
              <a:t>is</a:t>
            </a:r>
            <a:r>
              <a:rPr lang="de" sz="1400" b="1" dirty="0">
                <a:latin typeface="Arial"/>
                <a:ea typeface="Arial"/>
                <a:cs typeface="Arial"/>
                <a:sym typeface="Arial"/>
              </a:rPr>
              <a:t> </a:t>
            </a:r>
            <a:r>
              <a:rPr lang="de" sz="1400" b="1" dirty="0" err="1">
                <a:latin typeface="Arial"/>
                <a:ea typeface="Arial"/>
                <a:cs typeface="Arial"/>
                <a:sym typeface="Arial"/>
              </a:rPr>
              <a:t>slow</a:t>
            </a:r>
            <a:r>
              <a:rPr lang="de" sz="1400" b="1" dirty="0">
                <a:latin typeface="Arial"/>
                <a:ea typeface="Arial"/>
                <a:cs typeface="Arial"/>
                <a:sym typeface="Arial"/>
              </a:rPr>
              <a:t> in a </a:t>
            </a:r>
            <a:r>
              <a:rPr lang="de" sz="1400" b="1" dirty="0" err="1">
                <a:latin typeface="Arial"/>
                <a:ea typeface="Arial"/>
                <a:cs typeface="Arial"/>
                <a:sym typeface="Arial"/>
              </a:rPr>
              <a:t>situation</a:t>
            </a:r>
            <a:r>
              <a:rPr lang="de" sz="1400" b="1" dirty="0">
                <a:latin typeface="Arial"/>
                <a:ea typeface="Arial"/>
                <a:cs typeface="Arial"/>
                <a:sym typeface="Arial"/>
              </a:rPr>
              <a:t> </a:t>
            </a:r>
            <a:r>
              <a:rPr lang="de" sz="1400" b="1" dirty="0" err="1">
                <a:latin typeface="Arial"/>
                <a:ea typeface="Arial"/>
                <a:cs typeface="Arial"/>
                <a:sym typeface="Arial"/>
              </a:rPr>
              <a:t>where</a:t>
            </a:r>
            <a:r>
              <a:rPr lang="de" sz="1400" b="1" dirty="0">
                <a:latin typeface="Arial"/>
                <a:ea typeface="Arial"/>
                <a:cs typeface="Arial"/>
                <a:sym typeface="Arial"/>
              </a:rPr>
              <a:t> </a:t>
            </a:r>
            <a:r>
              <a:rPr lang="de" sz="1400" b="1" dirty="0" err="1">
                <a:latin typeface="Arial"/>
                <a:ea typeface="Arial"/>
                <a:cs typeface="Arial"/>
                <a:sym typeface="Arial"/>
              </a:rPr>
              <a:t>they</a:t>
            </a:r>
            <a:r>
              <a:rPr lang="de" sz="1400" b="1" dirty="0">
                <a:latin typeface="Arial"/>
                <a:ea typeface="Arial"/>
                <a:cs typeface="Arial"/>
                <a:sym typeface="Arial"/>
              </a:rPr>
              <a:t> </a:t>
            </a:r>
            <a:r>
              <a:rPr lang="de" sz="1400" b="1" dirty="0" err="1">
                <a:latin typeface="Arial"/>
                <a:ea typeface="Arial"/>
                <a:cs typeface="Arial"/>
                <a:sym typeface="Arial"/>
              </a:rPr>
              <a:t>are</a:t>
            </a:r>
            <a:r>
              <a:rPr lang="de" sz="1400" b="1" dirty="0">
                <a:latin typeface="Arial"/>
                <a:ea typeface="Arial"/>
                <a:cs typeface="Arial"/>
                <a:sym typeface="Arial"/>
              </a:rPr>
              <a:t> </a:t>
            </a:r>
            <a:r>
              <a:rPr lang="de" sz="1400" b="1" dirty="0" err="1">
                <a:latin typeface="Arial"/>
                <a:ea typeface="Arial"/>
                <a:cs typeface="Arial"/>
                <a:sym typeface="Arial"/>
              </a:rPr>
              <a:t>given</a:t>
            </a:r>
            <a:r>
              <a:rPr lang="de" sz="1400" b="1" dirty="0">
                <a:latin typeface="Arial"/>
                <a:ea typeface="Arial"/>
                <a:cs typeface="Arial"/>
                <a:sym typeface="Arial"/>
              </a:rPr>
              <a:t> a large </a:t>
            </a:r>
            <a:r>
              <a:rPr lang="de" sz="1400" b="1" dirty="0" err="1">
                <a:latin typeface="Arial"/>
                <a:ea typeface="Arial"/>
                <a:cs typeface="Arial"/>
                <a:sym typeface="Arial"/>
              </a:rPr>
              <a:t>volume</a:t>
            </a:r>
            <a:r>
              <a:rPr lang="de" sz="1400" b="1" dirty="0">
                <a:latin typeface="Arial"/>
                <a:ea typeface="Arial"/>
                <a:cs typeface="Arial"/>
                <a:sym typeface="Arial"/>
              </a:rPr>
              <a:t> </a:t>
            </a:r>
            <a:r>
              <a:rPr lang="de" sz="1400" b="1" dirty="0" err="1">
                <a:latin typeface="Arial"/>
                <a:ea typeface="Arial"/>
                <a:cs typeface="Arial"/>
                <a:sym typeface="Arial"/>
              </a:rPr>
              <a:t>of</a:t>
            </a:r>
            <a:r>
              <a:rPr lang="de" sz="1400" b="1" dirty="0">
                <a:latin typeface="Arial"/>
                <a:ea typeface="Arial"/>
                <a:cs typeface="Arial"/>
                <a:sym typeface="Arial"/>
              </a:rPr>
              <a:t> </a:t>
            </a:r>
            <a:r>
              <a:rPr lang="de" sz="1400" b="1" dirty="0" err="1">
                <a:latin typeface="Arial"/>
                <a:ea typeface="Arial"/>
                <a:cs typeface="Arial"/>
                <a:sym typeface="Arial"/>
              </a:rPr>
              <a:t>information</a:t>
            </a:r>
            <a:r>
              <a:rPr lang="de" sz="1400" b="1" dirty="0">
                <a:latin typeface="Arial"/>
                <a:ea typeface="Arial"/>
                <a:cs typeface="Arial"/>
                <a:sym typeface="Arial"/>
              </a:rPr>
              <a:t> </a:t>
            </a:r>
            <a:r>
              <a:rPr lang="de" sz="1400" b="1" dirty="0" err="1">
                <a:latin typeface="Arial"/>
                <a:ea typeface="Arial"/>
                <a:cs typeface="Arial"/>
                <a:sym typeface="Arial"/>
              </a:rPr>
              <a:t>to</a:t>
            </a:r>
            <a:r>
              <a:rPr lang="de" sz="1400" b="1" dirty="0">
                <a:latin typeface="Arial"/>
                <a:ea typeface="Arial"/>
                <a:cs typeface="Arial"/>
                <a:sym typeface="Arial"/>
              </a:rPr>
              <a:t> </a:t>
            </a:r>
            <a:r>
              <a:rPr lang="de" sz="1400" b="1" dirty="0" err="1">
                <a:latin typeface="Arial"/>
                <a:ea typeface="Arial"/>
                <a:cs typeface="Arial"/>
                <a:sym typeface="Arial"/>
              </a:rPr>
              <a:t>verify</a:t>
            </a:r>
            <a:r>
              <a:rPr lang="de" sz="1400" b="1" dirty="0">
                <a:latin typeface="Arial"/>
                <a:ea typeface="Arial"/>
                <a:cs typeface="Arial"/>
                <a:sym typeface="Arial"/>
              </a:rPr>
              <a:t> due </a:t>
            </a:r>
            <a:r>
              <a:rPr lang="de" sz="1400" b="1" dirty="0" err="1">
                <a:latin typeface="Arial"/>
                <a:ea typeface="Arial"/>
                <a:cs typeface="Arial"/>
                <a:sym typeface="Arial"/>
              </a:rPr>
              <a:t>to</a:t>
            </a:r>
            <a:r>
              <a:rPr lang="de" sz="1400" b="1" dirty="0">
                <a:latin typeface="Arial"/>
                <a:ea typeface="Arial"/>
                <a:cs typeface="Arial"/>
                <a:sym typeface="Arial"/>
              </a:rPr>
              <a:t> </a:t>
            </a:r>
            <a:r>
              <a:rPr lang="de" sz="1400" b="1" dirty="0" err="1">
                <a:latin typeface="Arial"/>
                <a:ea typeface="Arial"/>
                <a:cs typeface="Arial"/>
                <a:sym typeface="Arial"/>
              </a:rPr>
              <a:t>their</a:t>
            </a:r>
            <a:r>
              <a:rPr lang="de" sz="1400" b="1" dirty="0">
                <a:latin typeface="Arial"/>
                <a:ea typeface="Arial"/>
                <a:cs typeface="Arial"/>
                <a:sym typeface="Arial"/>
              </a:rPr>
              <a:t> </a:t>
            </a:r>
            <a:r>
              <a:rPr lang="de" sz="1400" b="1" dirty="0" err="1">
                <a:latin typeface="Arial"/>
                <a:ea typeface="Arial"/>
                <a:cs typeface="Arial"/>
                <a:sym typeface="Arial"/>
              </a:rPr>
              <a:t>small</a:t>
            </a:r>
            <a:r>
              <a:rPr lang="de" sz="1400" b="1" dirty="0">
                <a:latin typeface="Arial"/>
                <a:ea typeface="Arial"/>
                <a:cs typeface="Arial"/>
                <a:sym typeface="Arial"/>
              </a:rPr>
              <a:t> </a:t>
            </a:r>
            <a:r>
              <a:rPr lang="de" sz="1400" b="1" dirty="0" err="1">
                <a:latin typeface="Arial"/>
                <a:ea typeface="Arial"/>
                <a:cs typeface="Arial"/>
                <a:sym typeface="Arial"/>
              </a:rPr>
              <a:t>number</a:t>
            </a:r>
            <a:endParaRPr sz="1400" b="1" dirty="0">
              <a:latin typeface="Arial"/>
              <a:ea typeface="Arial"/>
              <a:cs typeface="Arial"/>
              <a:sym typeface="Arial"/>
            </a:endParaRPr>
          </a:p>
          <a:p>
            <a:pPr marL="457200" lvl="0" indent="-317500" algn="l" rtl="0">
              <a:spcBef>
                <a:spcPts val="0"/>
              </a:spcBef>
              <a:spcAft>
                <a:spcPts val="0"/>
              </a:spcAft>
              <a:buSzPts val="1400"/>
              <a:buFont typeface="Arial"/>
              <a:buChar char="-"/>
            </a:pPr>
            <a:r>
              <a:rPr lang="de" sz="1400" b="1" dirty="0">
                <a:latin typeface="Arial"/>
                <a:ea typeface="Arial"/>
                <a:cs typeface="Arial"/>
                <a:sym typeface="Arial"/>
              </a:rPr>
              <a:t>The </a:t>
            </a:r>
            <a:r>
              <a:rPr lang="de" sz="1400" b="1" dirty="0" err="1">
                <a:latin typeface="Arial"/>
                <a:ea typeface="Arial"/>
                <a:cs typeface="Arial"/>
                <a:sym typeface="Arial"/>
              </a:rPr>
              <a:t>process</a:t>
            </a:r>
            <a:r>
              <a:rPr lang="de" sz="1400" b="1" dirty="0">
                <a:latin typeface="Arial"/>
                <a:ea typeface="Arial"/>
                <a:cs typeface="Arial"/>
                <a:sym typeface="Arial"/>
              </a:rPr>
              <a:t> </a:t>
            </a:r>
            <a:r>
              <a:rPr lang="de" sz="1400" b="1" dirty="0" err="1">
                <a:latin typeface="Arial"/>
                <a:ea typeface="Arial"/>
                <a:cs typeface="Arial"/>
                <a:sym typeface="Arial"/>
              </a:rPr>
              <a:t>is</a:t>
            </a:r>
            <a:r>
              <a:rPr lang="de" sz="1400" b="1" dirty="0">
                <a:latin typeface="Arial"/>
                <a:ea typeface="Arial"/>
                <a:cs typeface="Arial"/>
                <a:sym typeface="Arial"/>
              </a:rPr>
              <a:t> </a:t>
            </a:r>
            <a:r>
              <a:rPr lang="de" sz="1400" b="1" dirty="0" err="1">
                <a:latin typeface="Arial"/>
                <a:ea typeface="Arial"/>
                <a:cs typeface="Arial"/>
                <a:sym typeface="Arial"/>
              </a:rPr>
              <a:t>manual</a:t>
            </a:r>
            <a:endParaRPr sz="1400" b="1" dirty="0">
              <a:latin typeface="Arial"/>
              <a:ea typeface="Arial"/>
              <a:cs typeface="Arial"/>
              <a:sym typeface="Arial"/>
            </a:endParaRPr>
          </a:p>
          <a:p>
            <a:pPr marL="457200" lvl="0" indent="0" algn="l" rtl="0">
              <a:spcBef>
                <a:spcPts val="0"/>
              </a:spcBef>
              <a:spcAft>
                <a:spcPts val="0"/>
              </a:spcAft>
              <a:buNone/>
            </a:pPr>
            <a:endParaRPr sz="1400" dirty="0">
              <a:latin typeface="Arial"/>
              <a:ea typeface="Arial"/>
              <a:cs typeface="Arial"/>
              <a:sym typeface="Arial"/>
            </a:endParaRPr>
          </a:p>
        </p:txBody>
      </p:sp>
      <p:sp>
        <p:nvSpPr>
          <p:cNvPr id="233" name="Google Shape;233;geebb530ace_0_11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5</a:t>
            </a:fld>
            <a:endParaRPr/>
          </a:p>
        </p:txBody>
      </p:sp>
      <p:sp>
        <p:nvSpPr>
          <p:cNvPr id="3" name="Title 2">
            <a:extLst>
              <a:ext uri="{FF2B5EF4-FFF2-40B4-BE49-F238E27FC236}">
                <a16:creationId xmlns:a16="http://schemas.microsoft.com/office/drawing/2014/main" id="{A0DE0253-18C4-3042-8C2E-0B7D6C7903F4}"/>
              </a:ext>
            </a:extLst>
          </p:cNvPr>
          <p:cNvSpPr>
            <a:spLocks noGrp="1"/>
          </p:cNvSpPr>
          <p:nvPr>
            <p:ph type="title"/>
          </p:nvPr>
        </p:nvSpPr>
        <p:spPr/>
        <p:txBody>
          <a:bodyPr/>
          <a:lstStyle/>
          <a:p>
            <a:r>
              <a:rPr lang="de" sz="2400" dirty="0" err="1"/>
              <a:t>Experts</a:t>
            </a:r>
            <a:r>
              <a:rPr lang="de" sz="2400" dirty="0"/>
              <a:t> </a:t>
            </a:r>
            <a:r>
              <a:rPr lang="de" sz="2400" dirty="0" err="1"/>
              <a:t>or</a:t>
            </a:r>
            <a:r>
              <a:rPr lang="de" sz="2400" dirty="0"/>
              <a:t> professionals </a:t>
            </a:r>
            <a:r>
              <a:rPr lang="de" sz="2400" dirty="0" err="1"/>
              <a:t>facts-checker</a:t>
            </a:r>
            <a:r>
              <a:rPr lang="de" sz="2400" dirty="0"/>
              <a:t> </a:t>
            </a:r>
            <a:r>
              <a:rPr lang="de" sz="2400" dirty="0" err="1"/>
              <a:t>approach</a:t>
            </a:r>
            <a:endParaRPr lang="en-GB" sz="2400" dirty="0"/>
          </a:p>
        </p:txBody>
      </p:sp>
      <p:sp>
        <p:nvSpPr>
          <p:cNvPr id="5" name="Google Shape;102;gdfc22fcbb0_0_0">
            <a:extLst>
              <a:ext uri="{FF2B5EF4-FFF2-40B4-BE49-F238E27FC236}">
                <a16:creationId xmlns:a16="http://schemas.microsoft.com/office/drawing/2014/main" id="{C38DF3E2-8E51-6341-BEEE-8DFF225411B1}"/>
              </a:ext>
            </a:extLst>
          </p:cNvPr>
          <p:cNvSpPr txBox="1"/>
          <p:nvPr/>
        </p:nvSpPr>
        <p:spPr>
          <a:xfrm>
            <a:off x="5191932" y="4362600"/>
            <a:ext cx="3746237" cy="338524"/>
          </a:xfrm>
          <a:prstGeom prst="rect">
            <a:avLst/>
          </a:prstGeom>
          <a:noFill/>
          <a:ln>
            <a:noFill/>
          </a:ln>
        </p:spPr>
        <p:txBody>
          <a:bodyPr spcFirstLastPara="1" wrap="square" lIns="91425" tIns="91425" rIns="91425" bIns="91425" anchor="t" anchorCtr="0">
            <a:spAutoFit/>
          </a:bodyPr>
          <a:lstStyle/>
          <a:p>
            <a:pPr algn="r"/>
            <a:r>
              <a:rPr lang="en-GB" sz="500" dirty="0" err="1"/>
              <a:t>Botambu</a:t>
            </a:r>
            <a:r>
              <a:rPr lang="en-GB" sz="500" dirty="0"/>
              <a:t> Collins, </a:t>
            </a:r>
            <a:r>
              <a:rPr lang="en-GB" sz="500" dirty="0" err="1"/>
              <a:t>Dinh</a:t>
            </a:r>
            <a:r>
              <a:rPr lang="en-GB" sz="500" dirty="0"/>
              <a:t> Tuyen Hoang, Ngoc Thanh Nguyen &amp; </a:t>
            </a:r>
            <a:r>
              <a:rPr lang="en-GB" sz="500" dirty="0" err="1"/>
              <a:t>Dosam</a:t>
            </a:r>
            <a:r>
              <a:rPr lang="en-GB" sz="500" dirty="0"/>
              <a:t> Hwang (2021) Trends in combating fake news on social media – a survey, Journal of Information and Telecommunication, 5:2, 247-266, DOI: 10.1080/24751839.2020.1847379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Google Shape;238;geebb530ace_0_282"/>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de"/>
              <a:t>Crowdsourced approach</a:t>
            </a:r>
            <a:endParaRPr sz="1100">
              <a:solidFill>
                <a:schemeClr val="dk1"/>
              </a:solidFill>
              <a:latin typeface="Arial"/>
              <a:ea typeface="Arial"/>
              <a:cs typeface="Arial"/>
              <a:sym typeface="Arial"/>
            </a:endParaRPr>
          </a:p>
          <a:p>
            <a:pPr marL="0" lvl="0" indent="0" algn="l" rtl="0">
              <a:spcBef>
                <a:spcPts val="0"/>
              </a:spcBef>
              <a:spcAft>
                <a:spcPts val="0"/>
              </a:spcAft>
              <a:buNone/>
            </a:pPr>
            <a:endParaRPr/>
          </a:p>
        </p:txBody>
      </p:sp>
      <p:sp>
        <p:nvSpPr>
          <p:cNvPr id="239" name="Google Shape;239;geebb530ace_0_282"/>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457200" lvl="0" indent="-317500" algn="l" rtl="0">
              <a:spcBef>
                <a:spcPts val="0"/>
              </a:spcBef>
              <a:spcAft>
                <a:spcPts val="0"/>
              </a:spcAft>
              <a:buClr>
                <a:srgbClr val="363F83"/>
              </a:buClr>
              <a:buSzPts val="1400"/>
              <a:buFont typeface="Arial"/>
              <a:buChar char="-"/>
            </a:pPr>
            <a:r>
              <a:rPr lang="de" sz="1400" dirty="0" err="1">
                <a:solidFill>
                  <a:srgbClr val="363F83"/>
                </a:solidFill>
                <a:latin typeface="Arial"/>
                <a:ea typeface="Arial"/>
                <a:cs typeface="Arial"/>
                <a:sym typeface="Arial"/>
              </a:rPr>
              <a:t>Based</a:t>
            </a:r>
            <a:r>
              <a:rPr lang="de" sz="1400" dirty="0">
                <a:solidFill>
                  <a:srgbClr val="363F83"/>
                </a:solidFill>
                <a:latin typeface="Arial"/>
                <a:ea typeface="Arial"/>
                <a:cs typeface="Arial"/>
                <a:sym typeface="Arial"/>
              </a:rPr>
              <a:t> on </a:t>
            </a:r>
            <a:r>
              <a:rPr lang="de" sz="1400" dirty="0" err="1">
                <a:solidFill>
                  <a:srgbClr val="363F83"/>
                </a:solidFill>
                <a:latin typeface="Arial"/>
                <a:ea typeface="Arial"/>
                <a:cs typeface="Arial"/>
                <a:sym typeface="Arial"/>
              </a:rPr>
              <a:t>the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premise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that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no</a:t>
            </a:r>
            <a:r>
              <a:rPr lang="de" sz="1400" dirty="0">
                <a:solidFill>
                  <a:srgbClr val="363F83"/>
                </a:solidFill>
                <a:latin typeface="Arial"/>
                <a:ea typeface="Arial"/>
                <a:cs typeface="Arial"/>
                <a:sym typeface="Arial"/>
              </a:rPr>
              <a:t> matter </a:t>
            </a:r>
            <a:r>
              <a:rPr lang="de" sz="1400" dirty="0" err="1">
                <a:solidFill>
                  <a:srgbClr val="363F83"/>
                </a:solidFill>
                <a:latin typeface="Arial"/>
                <a:ea typeface="Arial"/>
                <a:cs typeface="Arial"/>
                <a:sym typeface="Arial"/>
              </a:rPr>
              <a:t>how</a:t>
            </a:r>
            <a:r>
              <a:rPr lang="de" sz="1400" dirty="0">
                <a:solidFill>
                  <a:srgbClr val="363F83"/>
                </a:solidFill>
                <a:latin typeface="Arial"/>
                <a:ea typeface="Arial"/>
                <a:cs typeface="Arial"/>
                <a:sym typeface="Arial"/>
              </a:rPr>
              <a:t> smart </a:t>
            </a:r>
            <a:r>
              <a:rPr lang="de" sz="1400" dirty="0" err="1">
                <a:solidFill>
                  <a:srgbClr val="363F83"/>
                </a:solidFill>
                <a:latin typeface="Arial"/>
                <a:ea typeface="Arial"/>
                <a:cs typeface="Arial"/>
                <a:sym typeface="Arial"/>
              </a:rPr>
              <a:t>someone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is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collective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effort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of</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individuals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or</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groups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supersedes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any</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single</a:t>
            </a:r>
            <a:r>
              <a:rPr lang="de" sz="1400" dirty="0">
                <a:solidFill>
                  <a:srgbClr val="363F83"/>
                </a:solidFill>
                <a:latin typeface="Arial"/>
                <a:ea typeface="Arial"/>
                <a:cs typeface="Arial"/>
                <a:sym typeface="Arial"/>
              </a:rPr>
              <a:t> individual </a:t>
            </a:r>
            <a:r>
              <a:rPr lang="de" sz="1400" dirty="0" err="1">
                <a:solidFill>
                  <a:srgbClr val="363F83"/>
                </a:solidFill>
                <a:latin typeface="Arial"/>
                <a:ea typeface="Arial"/>
                <a:cs typeface="Arial"/>
                <a:sym typeface="Arial"/>
              </a:rPr>
              <a:t>intellectual</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capacity</a:t>
            </a:r>
            <a:r>
              <a:rPr lang="de" sz="1400" dirty="0">
                <a:solidFill>
                  <a:srgbClr val="363F83"/>
                </a:solidFill>
                <a:latin typeface="Arial"/>
                <a:ea typeface="Arial"/>
                <a:cs typeface="Arial"/>
                <a:sym typeface="Arial"/>
              </a:rPr>
              <a:t>.</a:t>
            </a:r>
            <a:endParaRPr sz="1400" dirty="0">
              <a:solidFill>
                <a:srgbClr val="363F83"/>
              </a:solidFill>
              <a:latin typeface="Arial"/>
              <a:ea typeface="Arial"/>
              <a:cs typeface="Arial"/>
              <a:sym typeface="Arial"/>
            </a:endParaRPr>
          </a:p>
          <a:p>
            <a:pPr marL="457200" lvl="0" indent="-317500" algn="l" rtl="0">
              <a:spcBef>
                <a:spcPts val="0"/>
              </a:spcBef>
              <a:spcAft>
                <a:spcPts val="0"/>
              </a:spcAft>
              <a:buClr>
                <a:srgbClr val="363F83"/>
              </a:buClr>
              <a:buSzPts val="1400"/>
              <a:buFont typeface="Arial"/>
              <a:buChar char="-"/>
            </a:pPr>
            <a:r>
              <a:rPr lang="de" sz="1400" dirty="0">
                <a:solidFill>
                  <a:srgbClr val="363F83"/>
                </a:solidFill>
                <a:latin typeface="Arial"/>
                <a:ea typeface="Arial"/>
                <a:cs typeface="Arial"/>
                <a:sym typeface="Arial"/>
              </a:rPr>
              <a:t>Experiment </a:t>
            </a:r>
            <a:r>
              <a:rPr lang="de" sz="1400" dirty="0" err="1">
                <a:solidFill>
                  <a:srgbClr val="363F83"/>
                </a:solidFill>
                <a:latin typeface="Arial"/>
                <a:ea typeface="Arial"/>
                <a:cs typeface="Arial"/>
                <a:sym typeface="Arial"/>
              </a:rPr>
              <a:t>conducted</a:t>
            </a:r>
            <a:r>
              <a:rPr lang="de" sz="1400" dirty="0">
                <a:solidFill>
                  <a:srgbClr val="363F83"/>
                </a:solidFill>
                <a:latin typeface="Arial"/>
                <a:ea typeface="Arial"/>
                <a:cs typeface="Arial"/>
                <a:sym typeface="Arial"/>
              </a:rPr>
              <a:t> in 2019 </a:t>
            </a:r>
            <a:r>
              <a:rPr lang="de" sz="1400" dirty="0" err="1">
                <a:solidFill>
                  <a:srgbClr val="363F83"/>
                </a:solidFill>
                <a:latin typeface="Arial"/>
                <a:ea typeface="Arial"/>
                <a:cs typeface="Arial"/>
                <a:sym typeface="Arial"/>
              </a:rPr>
              <a:t>used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crowdsourced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judgments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of</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news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source</a:t>
            </a:r>
            <a:r>
              <a:rPr lang="de" sz="1400" dirty="0">
                <a:solidFill>
                  <a:srgbClr val="363F83"/>
                </a:solidFill>
                <a:latin typeface="Arial"/>
                <a:ea typeface="Arial"/>
                <a:cs typeface="Arial"/>
                <a:sym typeface="Arial"/>
              </a:rPr>
              <a:t> on </a:t>
            </a:r>
            <a:r>
              <a:rPr lang="de" sz="1400" dirty="0" err="1">
                <a:solidFill>
                  <a:srgbClr val="363F83"/>
                </a:solidFill>
                <a:latin typeface="Arial"/>
                <a:ea typeface="Arial"/>
                <a:cs typeface="Arial"/>
                <a:sym typeface="Arial"/>
              </a:rPr>
              <a:t>social</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media</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and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discovered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that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crowd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is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more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effective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than</a:t>
            </a:r>
            <a:r>
              <a:rPr lang="de" sz="1400" dirty="0">
                <a:solidFill>
                  <a:srgbClr val="363F83"/>
                </a:solidFill>
                <a:latin typeface="Arial"/>
                <a:ea typeface="Arial"/>
                <a:cs typeface="Arial"/>
                <a:sym typeface="Arial"/>
              </a:rPr>
              <a:t> professional </a:t>
            </a:r>
            <a:r>
              <a:rPr lang="de" sz="1400" dirty="0" err="1">
                <a:solidFill>
                  <a:srgbClr val="363F83"/>
                </a:solidFill>
                <a:latin typeface="Arial"/>
                <a:ea typeface="Arial"/>
                <a:cs typeface="Arial"/>
                <a:sym typeface="Arial"/>
              </a:rPr>
              <a:t>fact-checker</a:t>
            </a:r>
            <a:r>
              <a:rPr lang="de" sz="1400" dirty="0">
                <a:solidFill>
                  <a:srgbClr val="363F83"/>
                </a:solidFill>
                <a:latin typeface="Arial"/>
                <a:ea typeface="Arial"/>
                <a:cs typeface="Arial"/>
                <a:sym typeface="Arial"/>
              </a:rPr>
              <a:t>.</a:t>
            </a:r>
            <a:endParaRPr sz="1400" dirty="0">
              <a:solidFill>
                <a:srgbClr val="363F83"/>
              </a:solidFill>
              <a:latin typeface="Arial"/>
              <a:ea typeface="Arial"/>
              <a:cs typeface="Arial"/>
              <a:sym typeface="Arial"/>
            </a:endParaRPr>
          </a:p>
          <a:p>
            <a:pPr marL="457200" lvl="0" indent="-317500" algn="l" rtl="0">
              <a:spcBef>
                <a:spcPts val="0"/>
              </a:spcBef>
              <a:spcAft>
                <a:spcPts val="0"/>
              </a:spcAft>
              <a:buSzPts val="1400"/>
              <a:buFont typeface="Arial"/>
              <a:buChar char="-"/>
            </a:pPr>
            <a:r>
              <a:rPr lang="de" sz="1400" b="1" dirty="0">
                <a:latin typeface="Arial"/>
                <a:ea typeface="Arial"/>
                <a:cs typeface="Arial"/>
                <a:sym typeface="Arial"/>
              </a:rPr>
              <a:t>The </a:t>
            </a:r>
            <a:r>
              <a:rPr lang="de" sz="1400" b="1" dirty="0" err="1">
                <a:latin typeface="Arial"/>
                <a:ea typeface="Arial"/>
                <a:cs typeface="Arial"/>
                <a:sym typeface="Arial"/>
              </a:rPr>
              <a:t>crowd</a:t>
            </a:r>
            <a:r>
              <a:rPr lang="de" sz="1400" b="1" dirty="0">
                <a:latin typeface="Arial"/>
                <a:ea typeface="Arial"/>
                <a:cs typeface="Arial"/>
                <a:sym typeface="Arial"/>
              </a:rPr>
              <a:t> </a:t>
            </a:r>
            <a:r>
              <a:rPr lang="de" sz="1400" b="1" dirty="0" err="1">
                <a:latin typeface="Arial"/>
                <a:ea typeface="Arial"/>
                <a:cs typeface="Arial"/>
                <a:sym typeface="Arial"/>
              </a:rPr>
              <a:t>is</a:t>
            </a:r>
            <a:r>
              <a:rPr lang="de" sz="1400" b="1" dirty="0">
                <a:latin typeface="Arial"/>
                <a:ea typeface="Arial"/>
                <a:cs typeface="Arial"/>
                <a:sym typeface="Arial"/>
              </a:rPr>
              <a:t> </a:t>
            </a:r>
            <a:r>
              <a:rPr lang="de" sz="1400" b="1" dirty="0" err="1">
                <a:latin typeface="Arial"/>
                <a:ea typeface="Arial"/>
                <a:cs typeface="Arial"/>
                <a:sym typeface="Arial"/>
              </a:rPr>
              <a:t>made</a:t>
            </a:r>
            <a:r>
              <a:rPr lang="de" sz="1400" b="1" dirty="0">
                <a:latin typeface="Arial"/>
                <a:ea typeface="Arial"/>
                <a:cs typeface="Arial"/>
                <a:sym typeface="Arial"/>
              </a:rPr>
              <a:t> </a:t>
            </a:r>
            <a:r>
              <a:rPr lang="de" sz="1400" b="1" dirty="0" err="1">
                <a:latin typeface="Arial"/>
                <a:ea typeface="Arial"/>
                <a:cs typeface="Arial"/>
                <a:sym typeface="Arial"/>
              </a:rPr>
              <a:t>up</a:t>
            </a:r>
            <a:r>
              <a:rPr lang="de" sz="1400" b="1" dirty="0">
                <a:latin typeface="Arial"/>
                <a:ea typeface="Arial"/>
                <a:cs typeface="Arial"/>
                <a:sym typeface="Arial"/>
              </a:rPr>
              <a:t> </a:t>
            </a:r>
            <a:r>
              <a:rPr lang="de" sz="1400" b="1" dirty="0" err="1">
                <a:latin typeface="Arial"/>
                <a:ea typeface="Arial"/>
                <a:cs typeface="Arial"/>
                <a:sym typeface="Arial"/>
              </a:rPr>
              <a:t>of</a:t>
            </a:r>
            <a:r>
              <a:rPr lang="de" sz="1400" b="1" dirty="0">
                <a:latin typeface="Arial"/>
                <a:ea typeface="Arial"/>
                <a:cs typeface="Arial"/>
                <a:sym typeface="Arial"/>
              </a:rPr>
              <a:t> </a:t>
            </a:r>
            <a:r>
              <a:rPr lang="de" sz="1400" b="1" dirty="0" err="1">
                <a:latin typeface="Arial"/>
                <a:ea typeface="Arial"/>
                <a:cs typeface="Arial"/>
                <a:sym typeface="Arial"/>
              </a:rPr>
              <a:t>people</a:t>
            </a:r>
            <a:r>
              <a:rPr lang="de" sz="1400" b="1" dirty="0">
                <a:latin typeface="Arial"/>
                <a:ea typeface="Arial"/>
                <a:cs typeface="Arial"/>
                <a:sym typeface="Arial"/>
              </a:rPr>
              <a:t> </a:t>
            </a:r>
            <a:r>
              <a:rPr lang="de" sz="1400" b="1" dirty="0" err="1">
                <a:latin typeface="Arial"/>
                <a:ea typeface="Arial"/>
                <a:cs typeface="Arial"/>
                <a:sym typeface="Arial"/>
              </a:rPr>
              <a:t>of</a:t>
            </a:r>
            <a:r>
              <a:rPr lang="de" sz="1400" b="1" dirty="0">
                <a:latin typeface="Arial"/>
                <a:ea typeface="Arial"/>
                <a:cs typeface="Arial"/>
                <a:sym typeface="Arial"/>
              </a:rPr>
              <a:t> different </a:t>
            </a:r>
            <a:r>
              <a:rPr lang="de" sz="1400" b="1" dirty="0" err="1">
                <a:latin typeface="Arial"/>
                <a:ea typeface="Arial"/>
                <a:cs typeface="Arial"/>
                <a:sym typeface="Arial"/>
              </a:rPr>
              <a:t>fields</a:t>
            </a:r>
            <a:r>
              <a:rPr lang="de" sz="1400" b="1" dirty="0">
                <a:latin typeface="Arial"/>
                <a:ea typeface="Arial"/>
                <a:cs typeface="Arial"/>
                <a:sym typeface="Arial"/>
              </a:rPr>
              <a:t> </a:t>
            </a:r>
            <a:r>
              <a:rPr lang="de" sz="1400" b="1" dirty="0" err="1">
                <a:latin typeface="Arial"/>
                <a:ea typeface="Arial"/>
                <a:cs typeface="Arial"/>
                <a:sym typeface="Arial"/>
              </a:rPr>
              <a:t>and</a:t>
            </a:r>
            <a:r>
              <a:rPr lang="de" sz="1400" b="1" dirty="0">
                <a:latin typeface="Arial"/>
                <a:ea typeface="Arial"/>
                <a:cs typeface="Arial"/>
                <a:sym typeface="Arial"/>
              </a:rPr>
              <a:t> </a:t>
            </a:r>
            <a:r>
              <a:rPr lang="de" sz="1400" b="1" dirty="0" err="1">
                <a:latin typeface="Arial"/>
                <a:ea typeface="Arial"/>
                <a:cs typeface="Arial"/>
                <a:sym typeface="Arial"/>
              </a:rPr>
              <a:t>have</a:t>
            </a:r>
            <a:r>
              <a:rPr lang="de" sz="1400" b="1" dirty="0">
                <a:latin typeface="Arial"/>
                <a:ea typeface="Arial"/>
                <a:cs typeface="Arial"/>
                <a:sym typeface="Arial"/>
              </a:rPr>
              <a:t> </a:t>
            </a:r>
            <a:r>
              <a:rPr lang="de" sz="1400" b="1" dirty="0" err="1">
                <a:latin typeface="Arial"/>
                <a:ea typeface="Arial"/>
                <a:cs typeface="Arial"/>
                <a:sym typeface="Arial"/>
              </a:rPr>
              <a:t>little</a:t>
            </a:r>
            <a:r>
              <a:rPr lang="de" sz="1400" b="1" dirty="0">
                <a:latin typeface="Arial"/>
                <a:ea typeface="Arial"/>
                <a:cs typeface="Arial"/>
                <a:sym typeface="Arial"/>
              </a:rPr>
              <a:t> </a:t>
            </a:r>
            <a:r>
              <a:rPr lang="de" sz="1400" b="1" dirty="0" err="1">
                <a:latin typeface="Arial"/>
                <a:ea typeface="Arial"/>
                <a:cs typeface="Arial"/>
                <a:sym typeface="Arial"/>
              </a:rPr>
              <a:t>knowledge</a:t>
            </a:r>
            <a:r>
              <a:rPr lang="de" sz="1400" b="1" dirty="0">
                <a:latin typeface="Arial"/>
                <a:ea typeface="Arial"/>
                <a:cs typeface="Arial"/>
                <a:sym typeface="Arial"/>
              </a:rPr>
              <a:t> </a:t>
            </a:r>
            <a:r>
              <a:rPr lang="de" sz="1400" b="1" dirty="0" err="1">
                <a:latin typeface="Arial"/>
                <a:ea typeface="Arial"/>
                <a:cs typeface="Arial"/>
                <a:sym typeface="Arial"/>
              </a:rPr>
              <a:t>of</a:t>
            </a:r>
            <a:r>
              <a:rPr lang="de" sz="1400" b="1" dirty="0">
                <a:latin typeface="Arial"/>
                <a:ea typeface="Arial"/>
                <a:cs typeface="Arial"/>
                <a:sym typeface="Arial"/>
              </a:rPr>
              <a:t> </a:t>
            </a:r>
            <a:r>
              <a:rPr lang="de" sz="1400" b="1" dirty="0" err="1">
                <a:latin typeface="Arial"/>
                <a:ea typeface="Arial"/>
                <a:cs typeface="Arial"/>
                <a:sym typeface="Arial"/>
              </a:rPr>
              <a:t>some</a:t>
            </a:r>
            <a:r>
              <a:rPr lang="de" sz="1400" b="1" dirty="0">
                <a:latin typeface="Arial"/>
                <a:ea typeface="Arial"/>
                <a:cs typeface="Arial"/>
                <a:sym typeface="Arial"/>
              </a:rPr>
              <a:t> </a:t>
            </a:r>
            <a:r>
              <a:rPr lang="de" sz="1400" b="1" dirty="0" err="1">
                <a:latin typeface="Arial"/>
                <a:ea typeface="Arial"/>
                <a:cs typeface="Arial"/>
                <a:sym typeface="Arial"/>
              </a:rPr>
              <a:t>news</a:t>
            </a:r>
            <a:r>
              <a:rPr lang="de" sz="1400" b="1" dirty="0">
                <a:latin typeface="Arial"/>
                <a:ea typeface="Arial"/>
                <a:cs typeface="Arial"/>
                <a:sym typeface="Arial"/>
              </a:rPr>
              <a:t> </a:t>
            </a:r>
            <a:r>
              <a:rPr lang="de" sz="1400" b="1" dirty="0" err="1">
                <a:latin typeface="Arial"/>
                <a:ea typeface="Arial"/>
                <a:cs typeface="Arial"/>
                <a:sym typeface="Arial"/>
              </a:rPr>
              <a:t>site</a:t>
            </a:r>
            <a:endParaRPr sz="1400" b="1" dirty="0">
              <a:latin typeface="Arial"/>
              <a:ea typeface="Arial"/>
              <a:cs typeface="Arial"/>
              <a:sym typeface="Arial"/>
            </a:endParaRPr>
          </a:p>
          <a:p>
            <a:pPr marL="457200" lvl="0" indent="-317500" algn="l" rtl="0">
              <a:spcBef>
                <a:spcPts val="0"/>
              </a:spcBef>
              <a:spcAft>
                <a:spcPts val="0"/>
              </a:spcAft>
              <a:buSzPts val="1400"/>
              <a:buFont typeface="Arial"/>
              <a:buChar char="-"/>
            </a:pPr>
            <a:r>
              <a:rPr lang="de" sz="1400" b="1" dirty="0">
                <a:latin typeface="Arial"/>
                <a:ea typeface="Arial"/>
                <a:cs typeface="Arial"/>
                <a:sym typeface="Arial"/>
              </a:rPr>
              <a:t>Sites </a:t>
            </a:r>
            <a:r>
              <a:rPr lang="de" sz="1400" b="1" dirty="0" err="1">
                <a:latin typeface="Arial"/>
                <a:ea typeface="Arial"/>
                <a:cs typeface="Arial"/>
                <a:sym typeface="Arial"/>
              </a:rPr>
              <a:t>which</a:t>
            </a:r>
            <a:r>
              <a:rPr lang="de" sz="1400" b="1" dirty="0">
                <a:latin typeface="Arial"/>
                <a:ea typeface="Arial"/>
                <a:cs typeface="Arial"/>
                <a:sym typeface="Arial"/>
              </a:rPr>
              <a:t> </a:t>
            </a:r>
            <a:r>
              <a:rPr lang="de" sz="1400" b="1" dirty="0" err="1">
                <a:latin typeface="Arial"/>
                <a:ea typeface="Arial"/>
                <a:cs typeface="Arial"/>
                <a:sym typeface="Arial"/>
              </a:rPr>
              <a:t>they</a:t>
            </a:r>
            <a:r>
              <a:rPr lang="de" sz="1400" b="1" dirty="0">
                <a:latin typeface="Arial"/>
                <a:ea typeface="Arial"/>
                <a:cs typeface="Arial"/>
                <a:sym typeface="Arial"/>
              </a:rPr>
              <a:t> </a:t>
            </a:r>
            <a:r>
              <a:rPr lang="de" sz="1400" b="1" dirty="0" err="1">
                <a:latin typeface="Arial"/>
                <a:ea typeface="Arial"/>
                <a:cs typeface="Arial"/>
                <a:sym typeface="Arial"/>
              </a:rPr>
              <a:t>are</a:t>
            </a:r>
            <a:r>
              <a:rPr lang="de" sz="1400" b="1" dirty="0">
                <a:latin typeface="Arial"/>
                <a:ea typeface="Arial"/>
                <a:cs typeface="Arial"/>
                <a:sym typeface="Arial"/>
              </a:rPr>
              <a:t> </a:t>
            </a:r>
            <a:r>
              <a:rPr lang="de" sz="1400" b="1" dirty="0" err="1">
                <a:latin typeface="Arial"/>
                <a:ea typeface="Arial"/>
                <a:cs typeface="Arial"/>
                <a:sym typeface="Arial"/>
              </a:rPr>
              <a:t>unfamiliar</a:t>
            </a:r>
            <a:r>
              <a:rPr lang="de" sz="1400" b="1" dirty="0">
                <a:latin typeface="Arial"/>
                <a:ea typeface="Arial"/>
                <a:cs typeface="Arial"/>
                <a:sym typeface="Arial"/>
              </a:rPr>
              <a:t> </a:t>
            </a:r>
            <a:r>
              <a:rPr lang="de" sz="1400" b="1" dirty="0" err="1">
                <a:latin typeface="Arial"/>
                <a:ea typeface="Arial"/>
                <a:cs typeface="Arial"/>
                <a:sym typeface="Arial"/>
              </a:rPr>
              <a:t>with</a:t>
            </a:r>
            <a:r>
              <a:rPr lang="de" sz="1400" b="1" dirty="0">
                <a:latin typeface="Arial"/>
                <a:ea typeface="Arial"/>
                <a:cs typeface="Arial"/>
                <a:sym typeface="Arial"/>
              </a:rPr>
              <a:t> </a:t>
            </a:r>
            <a:r>
              <a:rPr lang="de" sz="1400" b="1" dirty="0" err="1">
                <a:latin typeface="Arial"/>
                <a:ea typeface="Arial"/>
                <a:cs typeface="Arial"/>
                <a:sym typeface="Arial"/>
              </a:rPr>
              <a:t>are</a:t>
            </a:r>
            <a:r>
              <a:rPr lang="de" sz="1400" b="1" dirty="0">
                <a:latin typeface="Arial"/>
                <a:ea typeface="Arial"/>
                <a:cs typeface="Arial"/>
                <a:sym typeface="Arial"/>
              </a:rPr>
              <a:t> </a:t>
            </a:r>
            <a:r>
              <a:rPr lang="de" sz="1400" b="1" dirty="0" err="1">
                <a:latin typeface="Arial"/>
                <a:ea typeface="Arial"/>
                <a:cs typeface="Arial"/>
                <a:sym typeface="Arial"/>
              </a:rPr>
              <a:t>marked</a:t>
            </a:r>
            <a:r>
              <a:rPr lang="de" sz="1400" b="1" dirty="0">
                <a:latin typeface="Arial"/>
                <a:ea typeface="Arial"/>
                <a:cs typeface="Arial"/>
                <a:sym typeface="Arial"/>
              </a:rPr>
              <a:t> </a:t>
            </a:r>
            <a:r>
              <a:rPr lang="de" sz="1400" b="1" dirty="0" err="1">
                <a:latin typeface="Arial"/>
                <a:ea typeface="Arial"/>
                <a:cs typeface="Arial"/>
                <a:sym typeface="Arial"/>
              </a:rPr>
              <a:t>as</a:t>
            </a:r>
            <a:r>
              <a:rPr lang="de" sz="1400" b="1" dirty="0">
                <a:latin typeface="Arial"/>
                <a:ea typeface="Arial"/>
                <a:cs typeface="Arial"/>
                <a:sym typeface="Arial"/>
              </a:rPr>
              <a:t> an </a:t>
            </a:r>
            <a:r>
              <a:rPr lang="de" sz="1400" b="1" dirty="0" err="1">
                <a:latin typeface="Arial"/>
                <a:ea typeface="Arial"/>
                <a:cs typeface="Arial"/>
                <a:sym typeface="Arial"/>
              </a:rPr>
              <a:t>untrusted</a:t>
            </a:r>
            <a:r>
              <a:rPr lang="de" sz="1400" b="1" dirty="0">
                <a:latin typeface="Arial"/>
                <a:ea typeface="Arial"/>
                <a:cs typeface="Arial"/>
                <a:sym typeface="Arial"/>
              </a:rPr>
              <a:t> </a:t>
            </a:r>
            <a:r>
              <a:rPr lang="de" sz="1400" b="1" dirty="0" err="1">
                <a:latin typeface="Arial"/>
                <a:ea typeface="Arial"/>
                <a:cs typeface="Arial"/>
                <a:sym typeface="Arial"/>
              </a:rPr>
              <a:t>site</a:t>
            </a:r>
            <a:endParaRPr sz="1400" b="1" dirty="0">
              <a:latin typeface="Arial"/>
              <a:ea typeface="Arial"/>
              <a:cs typeface="Arial"/>
              <a:sym typeface="Arial"/>
            </a:endParaRPr>
          </a:p>
        </p:txBody>
      </p:sp>
      <p:sp>
        <p:nvSpPr>
          <p:cNvPr id="240" name="Google Shape;240;geebb530ace_0_282"/>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6</a:t>
            </a:fld>
            <a:endParaRPr/>
          </a:p>
        </p:txBody>
      </p:sp>
      <p:sp>
        <p:nvSpPr>
          <p:cNvPr id="5" name="Google Shape;102;gdfc22fcbb0_0_0">
            <a:extLst>
              <a:ext uri="{FF2B5EF4-FFF2-40B4-BE49-F238E27FC236}">
                <a16:creationId xmlns:a16="http://schemas.microsoft.com/office/drawing/2014/main" id="{AA8400D0-D8DD-394D-B1B8-8D38D0A34038}"/>
              </a:ext>
            </a:extLst>
          </p:cNvPr>
          <p:cNvSpPr txBox="1"/>
          <p:nvPr/>
        </p:nvSpPr>
        <p:spPr>
          <a:xfrm>
            <a:off x="5191932" y="4362600"/>
            <a:ext cx="3746237" cy="338524"/>
          </a:xfrm>
          <a:prstGeom prst="rect">
            <a:avLst/>
          </a:prstGeom>
          <a:noFill/>
          <a:ln>
            <a:noFill/>
          </a:ln>
        </p:spPr>
        <p:txBody>
          <a:bodyPr spcFirstLastPara="1" wrap="square" lIns="91425" tIns="91425" rIns="91425" bIns="91425" anchor="t" anchorCtr="0">
            <a:spAutoFit/>
          </a:bodyPr>
          <a:lstStyle/>
          <a:p>
            <a:pPr algn="r"/>
            <a:r>
              <a:rPr lang="en-GB" sz="500" dirty="0" err="1"/>
              <a:t>Botambu</a:t>
            </a:r>
            <a:r>
              <a:rPr lang="en-GB" sz="500" dirty="0"/>
              <a:t> Collins, </a:t>
            </a:r>
            <a:r>
              <a:rPr lang="en-GB" sz="500" dirty="0" err="1"/>
              <a:t>Dinh</a:t>
            </a:r>
            <a:r>
              <a:rPr lang="en-GB" sz="500" dirty="0"/>
              <a:t> Tuyen Hoang, Ngoc Thanh Nguyen &amp; </a:t>
            </a:r>
            <a:r>
              <a:rPr lang="en-GB" sz="500" dirty="0" err="1"/>
              <a:t>Dosam</a:t>
            </a:r>
            <a:r>
              <a:rPr lang="en-GB" sz="500" dirty="0"/>
              <a:t> Hwang (2021) Trends in combating fake news on social media – a survey, Journal of Information and Telecommunication, 5:2, 247-266, DOI: 10.1080/24751839.2020.1847379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Google Shape;245;geebb530ace_0_288"/>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de"/>
              <a:t>Machine learning approach</a:t>
            </a:r>
            <a:endParaRPr sz="1100">
              <a:solidFill>
                <a:schemeClr val="dk1"/>
              </a:solidFill>
              <a:latin typeface="Arial"/>
              <a:ea typeface="Arial"/>
              <a:cs typeface="Arial"/>
              <a:sym typeface="Arial"/>
            </a:endParaRPr>
          </a:p>
          <a:p>
            <a:pPr marL="0" lvl="0" indent="0" algn="l" rtl="0">
              <a:spcBef>
                <a:spcPts val="0"/>
              </a:spcBef>
              <a:spcAft>
                <a:spcPts val="0"/>
              </a:spcAft>
              <a:buNone/>
            </a:pPr>
            <a:endParaRPr/>
          </a:p>
        </p:txBody>
      </p:sp>
      <p:sp>
        <p:nvSpPr>
          <p:cNvPr id="246" name="Google Shape;246;geebb530ace_0_288"/>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457200" lvl="0" indent="-317500" algn="l" rtl="0">
              <a:spcBef>
                <a:spcPts val="0"/>
              </a:spcBef>
              <a:spcAft>
                <a:spcPts val="0"/>
              </a:spcAft>
              <a:buClr>
                <a:srgbClr val="363F83"/>
              </a:buClr>
              <a:buSzPts val="1400"/>
              <a:buFont typeface="Arial"/>
              <a:buChar char="-"/>
            </a:pPr>
            <a:r>
              <a:rPr lang="de" sz="1400" dirty="0" err="1">
                <a:solidFill>
                  <a:srgbClr val="363F83"/>
                </a:solidFill>
                <a:latin typeface="Arial"/>
                <a:ea typeface="Arial"/>
                <a:cs typeface="Arial"/>
                <a:sym typeface="Arial"/>
              </a:rPr>
              <a:t>Proposed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by</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Granik</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and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Mesyura</a:t>
            </a:r>
            <a:r>
              <a:rPr lang="de" sz="1400" dirty="0">
                <a:solidFill>
                  <a:srgbClr val="363F83"/>
                </a:solidFill>
                <a:latin typeface="Arial"/>
                <a:ea typeface="Arial"/>
                <a:cs typeface="Arial"/>
                <a:sym typeface="Arial"/>
              </a:rPr>
              <a:t> (2017) / </a:t>
            </a:r>
            <a:r>
              <a:rPr lang="de" sz="1400" dirty="0" err="1">
                <a:solidFill>
                  <a:srgbClr val="363F83"/>
                </a:solidFill>
                <a:latin typeface="Arial"/>
                <a:ea typeface="Arial"/>
                <a:cs typeface="Arial"/>
                <a:sym typeface="Arial"/>
              </a:rPr>
              <a:t>Used</a:t>
            </a:r>
            <a:r>
              <a:rPr lang="de" sz="1400" dirty="0">
                <a:solidFill>
                  <a:srgbClr val="363F83"/>
                </a:solidFill>
                <a:latin typeface="Arial"/>
                <a:ea typeface="Arial"/>
                <a:cs typeface="Arial"/>
                <a:sym typeface="Arial"/>
              </a:rPr>
              <a:t> Naive </a:t>
            </a:r>
            <a:r>
              <a:rPr lang="de" sz="1400" dirty="0" err="1">
                <a:solidFill>
                  <a:srgbClr val="363F83"/>
                </a:solidFill>
                <a:latin typeface="Arial"/>
                <a:ea typeface="Arial"/>
                <a:cs typeface="Arial"/>
                <a:sym typeface="Arial"/>
              </a:rPr>
              <a:t>Bayes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classifier</a:t>
            </a:r>
            <a:r>
              <a:rPr lang="de" sz="1400" dirty="0">
                <a:solidFill>
                  <a:srgbClr val="363F83"/>
                </a:solidFill>
                <a:latin typeface="Arial"/>
                <a:ea typeface="Arial"/>
                <a:cs typeface="Arial"/>
                <a:sym typeface="Arial"/>
              </a:rPr>
              <a:t> </a:t>
            </a:r>
            <a:endParaRPr sz="1400" dirty="0">
              <a:solidFill>
                <a:srgbClr val="363F83"/>
              </a:solidFill>
              <a:latin typeface="Arial"/>
              <a:ea typeface="Arial"/>
              <a:cs typeface="Arial"/>
              <a:sym typeface="Arial"/>
            </a:endParaRPr>
          </a:p>
          <a:p>
            <a:pPr marL="457200" lvl="0" indent="-323850" algn="l" rtl="0">
              <a:spcBef>
                <a:spcPts val="0"/>
              </a:spcBef>
              <a:spcAft>
                <a:spcPts val="0"/>
              </a:spcAft>
              <a:buClr>
                <a:srgbClr val="E5362B"/>
              </a:buClr>
              <a:buSzPts val="1500"/>
              <a:buFont typeface="Arial"/>
              <a:buChar char="-"/>
            </a:pPr>
            <a:r>
              <a:rPr lang="de" sz="1400" b="1" dirty="0">
                <a:solidFill>
                  <a:srgbClr val="E5362B"/>
                </a:solidFill>
                <a:latin typeface="Arial"/>
                <a:ea typeface="Arial"/>
                <a:cs typeface="Arial"/>
                <a:sym typeface="Arial"/>
              </a:rPr>
              <a:t>Most </a:t>
            </a:r>
            <a:r>
              <a:rPr lang="de" sz="1400" b="1" dirty="0" err="1">
                <a:solidFill>
                  <a:srgbClr val="E5362B"/>
                </a:solidFill>
                <a:latin typeface="Arial"/>
                <a:ea typeface="Arial"/>
                <a:cs typeface="Arial"/>
                <a:sym typeface="Arial"/>
              </a:rPr>
              <a:t>Artificial</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intelligence</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tools</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for</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detecting</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and</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flagging</a:t>
            </a:r>
            <a:r>
              <a:rPr lang="de" sz="1400" b="1" dirty="0">
                <a:solidFill>
                  <a:srgbClr val="E5362B"/>
                </a:solidFill>
                <a:latin typeface="Arial"/>
                <a:ea typeface="Arial"/>
                <a:cs typeface="Arial"/>
                <a:sym typeface="Arial"/>
              </a:rPr>
              <a:t> fake </a:t>
            </a:r>
            <a:r>
              <a:rPr lang="de" sz="1400" b="1" dirty="0" err="1">
                <a:solidFill>
                  <a:srgbClr val="E5362B"/>
                </a:solidFill>
                <a:latin typeface="Arial"/>
                <a:ea typeface="Arial"/>
                <a:cs typeface="Arial"/>
                <a:sym typeface="Arial"/>
              </a:rPr>
              <a:t>news</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rely</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heavily</a:t>
            </a:r>
            <a:r>
              <a:rPr lang="de" sz="1400" b="1" dirty="0">
                <a:solidFill>
                  <a:srgbClr val="E5362B"/>
                </a:solidFill>
                <a:latin typeface="Arial"/>
                <a:ea typeface="Arial"/>
                <a:cs typeface="Arial"/>
                <a:sym typeface="Arial"/>
              </a:rPr>
              <a:t> on Click-Through Rates (CTR). The </a:t>
            </a:r>
            <a:r>
              <a:rPr lang="de" sz="1400" b="1" dirty="0" err="1">
                <a:solidFill>
                  <a:srgbClr val="E5362B"/>
                </a:solidFill>
                <a:latin typeface="Arial"/>
                <a:ea typeface="Arial"/>
                <a:cs typeface="Arial"/>
                <a:sym typeface="Arial"/>
              </a:rPr>
              <a:t>position</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of</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the</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stream</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page</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increases</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as</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the</a:t>
            </a:r>
            <a:r>
              <a:rPr lang="de" sz="1400" b="1" dirty="0">
                <a:solidFill>
                  <a:srgbClr val="E5362B"/>
                </a:solidFill>
                <a:latin typeface="Arial"/>
                <a:ea typeface="Arial"/>
                <a:cs typeface="Arial"/>
                <a:sym typeface="Arial"/>
              </a:rPr>
              <a:t> CTR </a:t>
            </a:r>
            <a:r>
              <a:rPr lang="de" sz="1400" b="1" dirty="0" err="1">
                <a:solidFill>
                  <a:srgbClr val="E5362B"/>
                </a:solidFill>
                <a:latin typeface="Arial"/>
                <a:ea typeface="Arial"/>
                <a:cs typeface="Arial"/>
                <a:sym typeface="Arial"/>
              </a:rPr>
              <a:t>increase</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and</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some</a:t>
            </a:r>
            <a:r>
              <a:rPr lang="de" sz="1400" b="1" dirty="0">
                <a:solidFill>
                  <a:srgbClr val="E5362B"/>
                </a:solidFill>
                <a:latin typeface="Arial"/>
                <a:ea typeface="Arial"/>
                <a:cs typeface="Arial"/>
                <a:sym typeface="Arial"/>
              </a:rPr>
              <a:t> fake </a:t>
            </a:r>
            <a:r>
              <a:rPr lang="de" sz="1400" b="1" dirty="0" err="1">
                <a:solidFill>
                  <a:srgbClr val="E5362B"/>
                </a:solidFill>
                <a:latin typeface="Arial"/>
                <a:ea typeface="Arial"/>
                <a:cs typeface="Arial"/>
                <a:sym typeface="Arial"/>
              </a:rPr>
              <a:t>news</a:t>
            </a:r>
            <a:r>
              <a:rPr lang="de" sz="1400" b="1" dirty="0">
                <a:solidFill>
                  <a:srgbClr val="E5362B"/>
                </a:solidFill>
                <a:latin typeface="Arial"/>
                <a:ea typeface="Arial"/>
                <a:cs typeface="Arial"/>
                <a:sym typeface="Arial"/>
              </a:rPr>
              <a:t> type such </a:t>
            </a:r>
            <a:r>
              <a:rPr lang="de" sz="1400" b="1" dirty="0" err="1">
                <a:solidFill>
                  <a:srgbClr val="E5362B"/>
                </a:solidFill>
                <a:latin typeface="Arial"/>
                <a:ea typeface="Arial"/>
                <a:cs typeface="Arial"/>
                <a:sym typeface="Arial"/>
              </a:rPr>
              <a:t>as</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clickbait</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articles</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usually</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have</a:t>
            </a:r>
            <a:r>
              <a:rPr lang="de" sz="1400" b="1" dirty="0">
                <a:solidFill>
                  <a:srgbClr val="E5362B"/>
                </a:solidFill>
                <a:latin typeface="Arial"/>
                <a:ea typeface="Arial"/>
                <a:cs typeface="Arial"/>
                <a:sym typeface="Arial"/>
              </a:rPr>
              <a:t> high CTR. </a:t>
            </a:r>
            <a:r>
              <a:rPr lang="de" sz="1400" b="1" dirty="0" err="1">
                <a:solidFill>
                  <a:srgbClr val="E5362B"/>
                </a:solidFill>
                <a:latin typeface="Arial"/>
                <a:ea typeface="Arial"/>
                <a:cs typeface="Arial"/>
                <a:sym typeface="Arial"/>
              </a:rPr>
              <a:t>Therefore</a:t>
            </a:r>
            <a:r>
              <a:rPr lang="de" sz="1400" b="1" dirty="0">
                <a:solidFill>
                  <a:srgbClr val="E5362B"/>
                </a:solidFill>
                <a:latin typeface="Arial"/>
                <a:ea typeface="Arial"/>
                <a:cs typeface="Arial"/>
                <a:sym typeface="Arial"/>
              </a:rPr>
              <a:t> such an </a:t>
            </a:r>
            <a:r>
              <a:rPr lang="de" sz="1400" b="1" dirty="0" err="1">
                <a:solidFill>
                  <a:srgbClr val="E5362B"/>
                </a:solidFill>
                <a:latin typeface="Arial"/>
                <a:ea typeface="Arial"/>
                <a:cs typeface="Arial"/>
                <a:sym typeface="Arial"/>
              </a:rPr>
              <a:t>approach</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cannot</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be</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used</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to</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detect</a:t>
            </a:r>
            <a:r>
              <a:rPr lang="de" sz="1400" b="1" dirty="0">
                <a:solidFill>
                  <a:srgbClr val="E5362B"/>
                </a:solidFill>
                <a:latin typeface="Arial"/>
                <a:ea typeface="Arial"/>
                <a:cs typeface="Arial"/>
                <a:sym typeface="Arial"/>
              </a:rPr>
              <a:t> fake </a:t>
            </a:r>
            <a:r>
              <a:rPr lang="de" sz="1400" b="1" dirty="0" err="1">
                <a:solidFill>
                  <a:srgbClr val="E5362B"/>
                </a:solidFill>
                <a:latin typeface="Arial"/>
                <a:ea typeface="Arial"/>
                <a:cs typeface="Arial"/>
                <a:sym typeface="Arial"/>
              </a:rPr>
              <a:t>news</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types</a:t>
            </a:r>
            <a:r>
              <a:rPr lang="de" sz="1400" b="1" dirty="0">
                <a:solidFill>
                  <a:srgbClr val="E5362B"/>
                </a:solidFill>
                <a:latin typeface="Arial"/>
                <a:ea typeface="Arial"/>
                <a:cs typeface="Arial"/>
                <a:sym typeface="Arial"/>
              </a:rPr>
              <a:t> such </a:t>
            </a:r>
            <a:r>
              <a:rPr lang="de" sz="1400" b="1" dirty="0" err="1">
                <a:solidFill>
                  <a:srgbClr val="E5362B"/>
                </a:solidFill>
                <a:latin typeface="Arial"/>
                <a:ea typeface="Arial"/>
                <a:cs typeface="Arial"/>
                <a:sym typeface="Arial"/>
              </a:rPr>
              <a:t>as</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clickbait</a:t>
            </a:r>
            <a:r>
              <a:rPr lang="de" sz="1400" b="1" dirty="0">
                <a:solidFill>
                  <a:srgbClr val="E5362B"/>
                </a:solidFill>
                <a:latin typeface="Arial"/>
                <a:ea typeface="Arial"/>
                <a:cs typeface="Arial"/>
                <a:sym typeface="Arial"/>
              </a:rPr>
              <a:t>.</a:t>
            </a:r>
            <a:endParaRPr sz="1400" b="1" dirty="0">
              <a:solidFill>
                <a:srgbClr val="E5362B"/>
              </a:solidFill>
              <a:latin typeface="Arial"/>
              <a:ea typeface="Arial"/>
              <a:cs typeface="Arial"/>
              <a:sym typeface="Arial"/>
            </a:endParaRPr>
          </a:p>
          <a:p>
            <a:pPr marL="457200" lvl="0" indent="-317500" algn="l" rtl="0">
              <a:spcBef>
                <a:spcPts val="0"/>
              </a:spcBef>
              <a:spcAft>
                <a:spcPts val="0"/>
              </a:spcAft>
              <a:buClr>
                <a:srgbClr val="363F83"/>
              </a:buClr>
              <a:buSzPts val="1400"/>
              <a:buFont typeface="Arial"/>
              <a:buChar char="-"/>
            </a:pPr>
            <a:r>
              <a:rPr lang="de" sz="1400" dirty="0" err="1">
                <a:solidFill>
                  <a:srgbClr val="363F83"/>
                </a:solidFill>
                <a:latin typeface="Arial"/>
                <a:ea typeface="Arial"/>
                <a:cs typeface="Arial"/>
                <a:sym typeface="Arial"/>
              </a:rPr>
              <a:t>Biyani</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proposed</a:t>
            </a:r>
            <a:r>
              <a:rPr lang="de" sz="1400" dirty="0">
                <a:solidFill>
                  <a:srgbClr val="363F83"/>
                </a:solidFill>
                <a:latin typeface="Arial"/>
                <a:ea typeface="Arial"/>
                <a:cs typeface="Arial"/>
                <a:sym typeface="Arial"/>
              </a:rPr>
              <a:t> an </a:t>
            </a:r>
            <a:r>
              <a:rPr lang="de" sz="1400" dirty="0" err="1">
                <a:solidFill>
                  <a:srgbClr val="363F83"/>
                </a:solidFill>
                <a:latin typeface="Arial"/>
                <a:ea typeface="Arial"/>
                <a:cs typeface="Arial"/>
                <a:sym typeface="Arial"/>
              </a:rPr>
              <a:t>approach</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using</a:t>
            </a:r>
            <a:r>
              <a:rPr lang="de" sz="1400" dirty="0">
                <a:solidFill>
                  <a:srgbClr val="363F83"/>
                </a:solidFill>
                <a:latin typeface="Arial"/>
                <a:ea typeface="Arial"/>
                <a:cs typeface="Arial"/>
                <a:sym typeface="Arial"/>
              </a:rPr>
              <a:t> Gradient </a:t>
            </a:r>
            <a:r>
              <a:rPr lang="de" sz="1400" dirty="0" err="1">
                <a:solidFill>
                  <a:srgbClr val="363F83"/>
                </a:solidFill>
                <a:latin typeface="Arial"/>
                <a:ea typeface="Arial"/>
                <a:cs typeface="Arial"/>
                <a:sym typeface="Arial"/>
              </a:rPr>
              <a:t>Boosted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Decision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Trees</a:t>
            </a:r>
            <a:r>
              <a:rPr lang="de" sz="1400" dirty="0">
                <a:solidFill>
                  <a:srgbClr val="363F83"/>
                </a:solidFill>
                <a:latin typeface="Arial"/>
                <a:ea typeface="Arial"/>
                <a:cs typeface="Arial"/>
                <a:sym typeface="Arial"/>
              </a:rPr>
              <a:t> (GBDT).</a:t>
            </a:r>
            <a:endParaRPr sz="1400" dirty="0">
              <a:solidFill>
                <a:srgbClr val="363F83"/>
              </a:solidFill>
              <a:latin typeface="Arial"/>
              <a:ea typeface="Arial"/>
              <a:cs typeface="Arial"/>
              <a:sym typeface="Arial"/>
            </a:endParaRPr>
          </a:p>
          <a:p>
            <a:pPr marL="457200" lvl="0" indent="-317500" algn="l" rtl="0">
              <a:spcBef>
                <a:spcPts val="0"/>
              </a:spcBef>
              <a:spcAft>
                <a:spcPts val="0"/>
              </a:spcAft>
              <a:buClr>
                <a:srgbClr val="363F83"/>
              </a:buClr>
              <a:buSzPts val="1400"/>
              <a:buFont typeface="Arial"/>
              <a:buChar char="-"/>
            </a:pPr>
            <a:r>
              <a:rPr lang="de" sz="1400" dirty="0">
                <a:solidFill>
                  <a:srgbClr val="363F83"/>
                </a:solidFill>
                <a:latin typeface="Arial"/>
                <a:ea typeface="Arial"/>
                <a:cs typeface="Arial"/>
                <a:sym typeface="Arial"/>
              </a:rPr>
              <a:t>The </a:t>
            </a:r>
            <a:r>
              <a:rPr lang="de" sz="1400" dirty="0" err="1">
                <a:solidFill>
                  <a:srgbClr val="363F83"/>
                </a:solidFill>
                <a:latin typeface="Arial"/>
                <a:ea typeface="Arial"/>
                <a:cs typeface="Arial"/>
                <a:sym typeface="Arial"/>
              </a:rPr>
              <a:t>model</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achieves</a:t>
            </a:r>
            <a:r>
              <a:rPr lang="de" sz="1400" dirty="0">
                <a:solidFill>
                  <a:srgbClr val="363F83"/>
                </a:solidFill>
                <a:latin typeface="Arial"/>
                <a:ea typeface="Arial"/>
                <a:cs typeface="Arial"/>
                <a:sym typeface="Arial"/>
              </a:rPr>
              <a:t> strong </a:t>
            </a:r>
            <a:r>
              <a:rPr lang="de" sz="1400" dirty="0" err="1">
                <a:solidFill>
                  <a:srgbClr val="363F83"/>
                </a:solidFill>
                <a:latin typeface="Arial"/>
                <a:ea typeface="Arial"/>
                <a:cs typeface="Arial"/>
                <a:sym typeface="Arial"/>
              </a:rPr>
              <a:t>classification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performance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They</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were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able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to</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identify</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spam</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and</a:t>
            </a:r>
            <a:r>
              <a:rPr lang="de" sz="1400" dirty="0">
                <a:solidFill>
                  <a:srgbClr val="363F83"/>
                </a:solidFill>
                <a:latin typeface="Arial"/>
                <a:ea typeface="Arial"/>
                <a:cs typeface="Arial"/>
                <a:sym typeface="Arial"/>
              </a:rPr>
              <a:t> web </a:t>
            </a:r>
            <a:r>
              <a:rPr lang="de" sz="1400" dirty="0" err="1">
                <a:solidFill>
                  <a:srgbClr val="363F83"/>
                </a:solidFill>
                <a:latin typeface="Arial"/>
                <a:ea typeface="Arial"/>
                <a:cs typeface="Arial"/>
                <a:sym typeface="Arial"/>
              </a:rPr>
              <a:t>pages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by</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defining</a:t>
            </a:r>
            <a:r>
              <a:rPr lang="de" sz="1400" dirty="0">
                <a:solidFill>
                  <a:srgbClr val="363F83"/>
                </a:solidFill>
                <a:latin typeface="Arial"/>
                <a:ea typeface="Arial"/>
                <a:cs typeface="Arial"/>
                <a:sym typeface="Arial"/>
              </a:rPr>
              <a:t> 8 </a:t>
            </a:r>
            <a:r>
              <a:rPr lang="de" sz="1400" dirty="0" err="1">
                <a:solidFill>
                  <a:srgbClr val="363F83"/>
                </a:solidFill>
                <a:latin typeface="Arial"/>
                <a:ea typeface="Arial"/>
                <a:cs typeface="Arial"/>
                <a:sym typeface="Arial"/>
              </a:rPr>
              <a:t>types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of</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clickbait</a:t>
            </a:r>
            <a:r>
              <a:rPr lang="de" sz="1400" dirty="0">
                <a:solidFill>
                  <a:srgbClr val="363F83"/>
                </a:solidFill>
                <a:latin typeface="Arial"/>
                <a:ea typeface="Arial"/>
                <a:cs typeface="Arial"/>
                <a:sym typeface="Arial"/>
              </a:rPr>
              <a:t> such </a:t>
            </a:r>
            <a:r>
              <a:rPr lang="de" sz="1400" dirty="0" err="1">
                <a:solidFill>
                  <a:srgbClr val="363F83"/>
                </a:solidFill>
                <a:latin typeface="Arial"/>
                <a:ea typeface="Arial"/>
                <a:cs typeface="Arial"/>
                <a:sym typeface="Arial"/>
              </a:rPr>
              <a:t>as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Exaggeration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Teasing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Inflammatory</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Graphic</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Formatting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Bait</a:t>
            </a:r>
            <a:r>
              <a:rPr lang="de" sz="1400" dirty="0">
                <a:solidFill>
                  <a:srgbClr val="363F83"/>
                </a:solidFill>
                <a:latin typeface="Arial"/>
                <a:ea typeface="Arial"/>
                <a:cs typeface="Arial"/>
                <a:sym typeface="Arial"/>
              </a:rPr>
              <a:t>-</a:t>
            </a:r>
            <a:r>
              <a:rPr lang="de" sz="1400" dirty="0" err="1">
                <a:solidFill>
                  <a:srgbClr val="363F83"/>
                </a:solidFill>
                <a:latin typeface="Arial"/>
                <a:ea typeface="Arial"/>
                <a:cs typeface="Arial"/>
                <a:sym typeface="Arial"/>
              </a:rPr>
              <a:t>and</a:t>
            </a:r>
            <a:r>
              <a:rPr lang="de" sz="1400" dirty="0">
                <a:solidFill>
                  <a:srgbClr val="363F83"/>
                </a:solidFill>
                <a:latin typeface="Arial"/>
                <a:ea typeface="Arial"/>
                <a:cs typeface="Arial"/>
                <a:sym typeface="Arial"/>
              </a:rPr>
              <a:t>-Switch, </a:t>
            </a:r>
            <a:r>
              <a:rPr lang="de" sz="1400" dirty="0" err="1">
                <a:solidFill>
                  <a:srgbClr val="363F83"/>
                </a:solidFill>
                <a:latin typeface="Arial"/>
                <a:ea typeface="Arial"/>
                <a:cs typeface="Arial"/>
                <a:sym typeface="Arial"/>
              </a:rPr>
              <a:t>ambiguous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Wrong</a:t>
            </a:r>
            <a:r>
              <a:rPr lang="de" sz="1400" dirty="0">
                <a:solidFill>
                  <a:srgbClr val="363F83"/>
                </a:solidFill>
                <a:latin typeface="Arial"/>
                <a:ea typeface="Arial"/>
                <a:cs typeface="Arial"/>
                <a:sym typeface="Arial"/>
              </a:rPr>
              <a:t>.</a:t>
            </a:r>
            <a:endParaRPr sz="1400" dirty="0">
              <a:solidFill>
                <a:srgbClr val="363F83"/>
              </a:solidFill>
              <a:latin typeface="Arial"/>
              <a:ea typeface="Arial"/>
              <a:cs typeface="Arial"/>
              <a:sym typeface="Arial"/>
            </a:endParaRPr>
          </a:p>
          <a:p>
            <a:pPr marL="457200" lvl="0" indent="-317500" algn="l" rtl="0">
              <a:spcBef>
                <a:spcPts val="0"/>
              </a:spcBef>
              <a:spcAft>
                <a:spcPts val="0"/>
              </a:spcAft>
              <a:buClr>
                <a:srgbClr val="E5362B"/>
              </a:buClr>
              <a:buSzPts val="1400"/>
              <a:buFont typeface="Arial"/>
              <a:buChar char="-"/>
            </a:pPr>
            <a:r>
              <a:rPr lang="de" sz="1400" b="1" dirty="0">
                <a:solidFill>
                  <a:srgbClr val="E5362B"/>
                </a:solidFill>
                <a:latin typeface="Arial"/>
                <a:ea typeface="Arial"/>
                <a:cs typeface="Arial"/>
                <a:sym typeface="Arial"/>
              </a:rPr>
              <a:t>This </a:t>
            </a:r>
            <a:r>
              <a:rPr lang="de" sz="1400" b="1" dirty="0" err="1">
                <a:solidFill>
                  <a:srgbClr val="E5362B"/>
                </a:solidFill>
                <a:latin typeface="Arial"/>
                <a:ea typeface="Arial"/>
                <a:cs typeface="Arial"/>
                <a:sym typeface="Arial"/>
              </a:rPr>
              <a:t>approach</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is</a:t>
            </a:r>
            <a:r>
              <a:rPr lang="de" sz="1400" b="1" dirty="0">
                <a:solidFill>
                  <a:srgbClr val="E5362B"/>
                </a:solidFill>
                <a:latin typeface="Arial"/>
                <a:ea typeface="Arial"/>
                <a:cs typeface="Arial"/>
                <a:sym typeface="Arial"/>
              </a:rPr>
              <a:t> not </a:t>
            </a:r>
            <a:r>
              <a:rPr lang="de" sz="1400" b="1" dirty="0" err="1">
                <a:solidFill>
                  <a:srgbClr val="E5362B"/>
                </a:solidFill>
                <a:latin typeface="Arial"/>
                <a:ea typeface="Arial"/>
                <a:cs typeface="Arial"/>
                <a:sym typeface="Arial"/>
              </a:rPr>
              <a:t>without</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limitation</a:t>
            </a:r>
            <a:r>
              <a:rPr lang="de" sz="1400" b="1" dirty="0">
                <a:solidFill>
                  <a:srgbClr val="E5362B"/>
                </a:solidFill>
                <a:latin typeface="Arial"/>
                <a:ea typeface="Arial"/>
                <a:cs typeface="Arial"/>
                <a:sym typeface="Arial"/>
              </a:rPr>
              <a:t>, fake </a:t>
            </a:r>
            <a:r>
              <a:rPr lang="de" sz="1400" b="1" dirty="0" err="1">
                <a:solidFill>
                  <a:srgbClr val="E5362B"/>
                </a:solidFill>
                <a:latin typeface="Arial"/>
                <a:ea typeface="Arial"/>
                <a:cs typeface="Arial"/>
                <a:sym typeface="Arial"/>
              </a:rPr>
              <a:t>news</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is</a:t>
            </a:r>
            <a:r>
              <a:rPr lang="de" sz="1400" b="1" dirty="0">
                <a:solidFill>
                  <a:srgbClr val="E5362B"/>
                </a:solidFill>
                <a:latin typeface="Arial"/>
                <a:ea typeface="Arial"/>
                <a:cs typeface="Arial"/>
                <a:sym typeface="Arial"/>
              </a:rPr>
              <a:t> a </a:t>
            </a:r>
            <a:r>
              <a:rPr lang="de" sz="1400" b="1" dirty="0" err="1">
                <a:solidFill>
                  <a:srgbClr val="E5362B"/>
                </a:solidFill>
                <a:latin typeface="Arial"/>
                <a:ea typeface="Arial"/>
                <a:cs typeface="Arial"/>
                <a:sym typeface="Arial"/>
              </a:rPr>
              <a:t>broad</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issue</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with</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several</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types</a:t>
            </a:r>
            <a:r>
              <a:rPr lang="de" sz="1400" b="1" dirty="0">
                <a:solidFill>
                  <a:srgbClr val="E5362B"/>
                </a:solidFill>
                <a:latin typeface="Arial"/>
                <a:ea typeface="Arial"/>
                <a:cs typeface="Arial"/>
                <a:sym typeface="Arial"/>
              </a:rPr>
              <a:t> but </a:t>
            </a:r>
            <a:r>
              <a:rPr lang="de" sz="1400" b="1" dirty="0" err="1">
                <a:solidFill>
                  <a:srgbClr val="E5362B"/>
                </a:solidFill>
                <a:latin typeface="Arial"/>
                <a:ea typeface="Arial"/>
                <a:cs typeface="Arial"/>
                <a:sym typeface="Arial"/>
              </a:rPr>
              <a:t>this</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study</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focuses</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only</a:t>
            </a:r>
            <a:r>
              <a:rPr lang="de" sz="1400" b="1" dirty="0">
                <a:solidFill>
                  <a:srgbClr val="E5362B"/>
                </a:solidFill>
                <a:latin typeface="Arial"/>
                <a:ea typeface="Arial"/>
                <a:cs typeface="Arial"/>
                <a:sym typeface="Arial"/>
              </a:rPr>
              <a:t> on </a:t>
            </a:r>
            <a:r>
              <a:rPr lang="de" sz="1400" b="1" dirty="0" err="1">
                <a:solidFill>
                  <a:srgbClr val="E5362B"/>
                </a:solidFill>
                <a:latin typeface="Arial"/>
                <a:ea typeface="Arial"/>
                <a:cs typeface="Arial"/>
                <a:sym typeface="Arial"/>
              </a:rPr>
              <a:t>one</a:t>
            </a:r>
            <a:r>
              <a:rPr lang="de" sz="1400" b="1" dirty="0">
                <a:solidFill>
                  <a:srgbClr val="E5362B"/>
                </a:solidFill>
                <a:latin typeface="Arial"/>
                <a:ea typeface="Arial"/>
                <a:cs typeface="Arial"/>
                <a:sym typeface="Arial"/>
              </a:rPr>
              <a:t> type </a:t>
            </a:r>
            <a:r>
              <a:rPr lang="de" sz="1400" b="1" dirty="0" err="1">
                <a:solidFill>
                  <a:srgbClr val="E5362B"/>
                </a:solidFill>
                <a:latin typeface="Arial"/>
                <a:ea typeface="Arial"/>
                <a:cs typeface="Arial"/>
                <a:sym typeface="Arial"/>
              </a:rPr>
              <a:t>of</a:t>
            </a:r>
            <a:r>
              <a:rPr lang="de" sz="1400" b="1" dirty="0">
                <a:solidFill>
                  <a:srgbClr val="E5362B"/>
                </a:solidFill>
                <a:latin typeface="Arial"/>
                <a:ea typeface="Arial"/>
                <a:cs typeface="Arial"/>
                <a:sym typeface="Arial"/>
              </a:rPr>
              <a:t> fake </a:t>
            </a:r>
            <a:r>
              <a:rPr lang="de" sz="1400" b="1" dirty="0" err="1">
                <a:solidFill>
                  <a:srgbClr val="E5362B"/>
                </a:solidFill>
                <a:latin typeface="Arial"/>
                <a:ea typeface="Arial"/>
                <a:cs typeface="Arial"/>
                <a:sym typeface="Arial"/>
              </a:rPr>
              <a:t>news</a:t>
            </a:r>
            <a:r>
              <a:rPr lang="de" sz="1400" b="1" dirty="0">
                <a:solidFill>
                  <a:srgbClr val="E5362B"/>
                </a:solidFill>
                <a:latin typeface="Arial"/>
                <a:ea typeface="Arial"/>
                <a:cs typeface="Arial"/>
                <a:sym typeface="Arial"/>
              </a:rPr>
              <a:t> i.e. </a:t>
            </a:r>
            <a:r>
              <a:rPr lang="de" sz="1400" b="1" dirty="0" err="1">
                <a:solidFill>
                  <a:srgbClr val="E5362B"/>
                </a:solidFill>
                <a:latin typeface="Arial"/>
                <a:ea typeface="Arial"/>
                <a:cs typeface="Arial"/>
                <a:sym typeface="Arial"/>
              </a:rPr>
              <a:t>clickbait</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which</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has</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two</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ways</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of</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detecting</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it</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firstly</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it</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can</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be</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easily</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detected</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because</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the</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content</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is</a:t>
            </a:r>
            <a:r>
              <a:rPr lang="de" sz="1400" b="1" dirty="0">
                <a:solidFill>
                  <a:srgbClr val="E5362B"/>
                </a:solidFill>
                <a:latin typeface="Arial"/>
                <a:ea typeface="Arial"/>
                <a:cs typeface="Arial"/>
                <a:sym typeface="Arial"/>
              </a:rPr>
              <a:t> different </a:t>
            </a:r>
            <a:r>
              <a:rPr lang="de" sz="1400" b="1" dirty="0" err="1">
                <a:solidFill>
                  <a:srgbClr val="E5362B"/>
                </a:solidFill>
                <a:latin typeface="Arial"/>
                <a:ea typeface="Arial"/>
                <a:cs typeface="Arial"/>
                <a:sym typeface="Arial"/>
              </a:rPr>
              <a:t>from</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the</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headline</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and</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secondly</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based</a:t>
            </a:r>
            <a:r>
              <a:rPr lang="de" sz="1400" b="1" dirty="0">
                <a:solidFill>
                  <a:srgbClr val="E5362B"/>
                </a:solidFill>
                <a:latin typeface="Arial"/>
                <a:ea typeface="Arial"/>
                <a:cs typeface="Arial"/>
                <a:sym typeface="Arial"/>
              </a:rPr>
              <a:t> on </a:t>
            </a:r>
            <a:r>
              <a:rPr lang="de" sz="1400" b="1" dirty="0" err="1">
                <a:solidFill>
                  <a:srgbClr val="E5362B"/>
                </a:solidFill>
                <a:latin typeface="Arial"/>
                <a:ea typeface="Arial"/>
                <a:cs typeface="Arial"/>
                <a:sym typeface="Arial"/>
              </a:rPr>
              <a:t>the</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fact</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that</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the</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content</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is</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of</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low</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quality</a:t>
            </a:r>
            <a:r>
              <a:rPr lang="de" sz="1400" b="1" dirty="0">
                <a:solidFill>
                  <a:srgbClr val="E5362B"/>
                </a:solidFill>
                <a:latin typeface="Arial"/>
                <a:ea typeface="Arial"/>
                <a:cs typeface="Arial"/>
                <a:sym typeface="Arial"/>
              </a:rPr>
              <a:t>.  </a:t>
            </a:r>
            <a:endParaRPr sz="1400" b="1" dirty="0">
              <a:solidFill>
                <a:srgbClr val="E5362B"/>
              </a:solidFill>
              <a:latin typeface="Arial"/>
              <a:ea typeface="Arial"/>
              <a:cs typeface="Arial"/>
              <a:sym typeface="Arial"/>
            </a:endParaRPr>
          </a:p>
        </p:txBody>
      </p:sp>
      <p:sp>
        <p:nvSpPr>
          <p:cNvPr id="247" name="Google Shape;247;geebb530ace_0_288"/>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7</a:t>
            </a:fld>
            <a:endParaRPr/>
          </a:p>
        </p:txBody>
      </p:sp>
      <p:sp>
        <p:nvSpPr>
          <p:cNvPr id="5" name="Google Shape;102;gdfc22fcbb0_0_0">
            <a:extLst>
              <a:ext uri="{FF2B5EF4-FFF2-40B4-BE49-F238E27FC236}">
                <a16:creationId xmlns:a16="http://schemas.microsoft.com/office/drawing/2014/main" id="{F77248E0-6F66-E940-BA67-EB9B4CD41533}"/>
              </a:ext>
            </a:extLst>
          </p:cNvPr>
          <p:cNvSpPr txBox="1"/>
          <p:nvPr/>
        </p:nvSpPr>
        <p:spPr>
          <a:xfrm>
            <a:off x="5191932" y="4362600"/>
            <a:ext cx="3746237" cy="338524"/>
          </a:xfrm>
          <a:prstGeom prst="rect">
            <a:avLst/>
          </a:prstGeom>
          <a:noFill/>
          <a:ln>
            <a:noFill/>
          </a:ln>
        </p:spPr>
        <p:txBody>
          <a:bodyPr spcFirstLastPara="1" wrap="square" lIns="91425" tIns="91425" rIns="91425" bIns="91425" anchor="t" anchorCtr="0">
            <a:spAutoFit/>
          </a:bodyPr>
          <a:lstStyle/>
          <a:p>
            <a:pPr algn="r"/>
            <a:r>
              <a:rPr lang="en-GB" sz="500" dirty="0" err="1"/>
              <a:t>Botambu</a:t>
            </a:r>
            <a:r>
              <a:rPr lang="en-GB" sz="500" dirty="0"/>
              <a:t> Collins, </a:t>
            </a:r>
            <a:r>
              <a:rPr lang="en-GB" sz="500" dirty="0" err="1"/>
              <a:t>Dinh</a:t>
            </a:r>
            <a:r>
              <a:rPr lang="en-GB" sz="500" dirty="0"/>
              <a:t> Tuyen Hoang, Ngoc Thanh Nguyen &amp; </a:t>
            </a:r>
            <a:r>
              <a:rPr lang="en-GB" sz="500" dirty="0" err="1"/>
              <a:t>Dosam</a:t>
            </a:r>
            <a:r>
              <a:rPr lang="en-GB" sz="500" dirty="0"/>
              <a:t> Hwang (2021) Trends in combating fake news on social media – a survey, Journal of Information and Telecommunication, 5:2, 247-266, DOI: 10.1080/24751839.2020.1847379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geebb530ace_0_294"/>
          <p:cNvSpPr txBox="1">
            <a:spLocks noGrp="1"/>
          </p:cNvSpPr>
          <p:nvPr>
            <p:ph type="title"/>
          </p:nvPr>
        </p:nvSpPr>
        <p:spPr>
          <a:xfrm>
            <a:off x="311700" y="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de"/>
              <a:t>Natural language processing technique (NLP)</a:t>
            </a:r>
            <a:endParaRPr sz="1100">
              <a:solidFill>
                <a:schemeClr val="dk1"/>
              </a:solidFill>
              <a:latin typeface="Arial"/>
              <a:ea typeface="Arial"/>
              <a:cs typeface="Arial"/>
              <a:sym typeface="Arial"/>
            </a:endParaRPr>
          </a:p>
          <a:p>
            <a:pPr marL="0" lvl="0" indent="0" algn="l" rtl="0">
              <a:spcBef>
                <a:spcPts val="0"/>
              </a:spcBef>
              <a:spcAft>
                <a:spcPts val="0"/>
              </a:spcAft>
              <a:buNone/>
            </a:pPr>
            <a:endParaRPr/>
          </a:p>
        </p:txBody>
      </p:sp>
      <p:sp>
        <p:nvSpPr>
          <p:cNvPr id="253" name="Google Shape;253;geebb530ace_0_294"/>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457200" lvl="0" indent="-317500" algn="l" rtl="0">
              <a:lnSpc>
                <a:spcPct val="150000"/>
              </a:lnSpc>
              <a:spcBef>
                <a:spcPts val="0"/>
              </a:spcBef>
              <a:spcAft>
                <a:spcPts val="0"/>
              </a:spcAft>
              <a:buClr>
                <a:srgbClr val="363F83"/>
              </a:buClr>
              <a:buSzPts val="1400"/>
              <a:buFont typeface="Arial"/>
              <a:buChar char="-"/>
            </a:pPr>
            <a:r>
              <a:rPr lang="de" sz="1400" dirty="0" err="1">
                <a:solidFill>
                  <a:srgbClr val="363F83"/>
                </a:solidFill>
                <a:latin typeface="Arial"/>
                <a:ea typeface="Arial"/>
                <a:cs typeface="Arial"/>
                <a:sym typeface="Arial"/>
              </a:rPr>
              <a:t>Automated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deception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detection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technique</a:t>
            </a:r>
            <a:endParaRPr sz="1400" dirty="0">
              <a:solidFill>
                <a:srgbClr val="363F83"/>
              </a:solidFill>
              <a:latin typeface="Arial"/>
              <a:ea typeface="Arial"/>
              <a:cs typeface="Arial"/>
              <a:sym typeface="Arial"/>
            </a:endParaRPr>
          </a:p>
          <a:p>
            <a:pPr marL="457200" lvl="0" indent="-317500" algn="l" rtl="0">
              <a:lnSpc>
                <a:spcPct val="150000"/>
              </a:lnSpc>
              <a:spcBef>
                <a:spcPts val="0"/>
              </a:spcBef>
              <a:spcAft>
                <a:spcPts val="0"/>
              </a:spcAft>
              <a:buClr>
                <a:srgbClr val="363F83"/>
              </a:buClr>
              <a:buSzPts val="1400"/>
              <a:buFont typeface="Arial"/>
              <a:buChar char="-"/>
            </a:pPr>
            <a:r>
              <a:rPr lang="de" sz="1400" dirty="0" err="1">
                <a:solidFill>
                  <a:srgbClr val="363F83"/>
                </a:solidFill>
                <a:latin typeface="Arial"/>
                <a:ea typeface="Arial"/>
                <a:cs typeface="Arial"/>
                <a:sym typeface="Arial"/>
              </a:rPr>
              <a:t>Linguistic</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features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are</a:t>
            </a:r>
            <a:r>
              <a:rPr lang="de" sz="1400" dirty="0">
                <a:solidFill>
                  <a:srgbClr val="363F83"/>
                </a:solidFill>
                <a:latin typeface="Arial"/>
                <a:ea typeface="Arial"/>
                <a:cs typeface="Arial"/>
                <a:sym typeface="Arial"/>
              </a:rPr>
              <a:t> a </a:t>
            </a:r>
            <a:r>
              <a:rPr lang="de" sz="1400" dirty="0" err="1">
                <a:solidFill>
                  <a:srgbClr val="363F83"/>
                </a:solidFill>
                <a:latin typeface="Arial"/>
                <a:ea typeface="Arial"/>
                <a:cs typeface="Arial"/>
                <a:sym typeface="Arial"/>
              </a:rPr>
              <a:t>key</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factor</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to</a:t>
            </a:r>
            <a:r>
              <a:rPr lang="de" sz="1400" dirty="0">
                <a:solidFill>
                  <a:srgbClr val="363F83"/>
                </a:solidFill>
                <a:latin typeface="Arial"/>
                <a:ea typeface="Arial"/>
                <a:cs typeface="Arial"/>
                <a:sym typeface="Arial"/>
              </a:rPr>
              <a:t> NLP </a:t>
            </a:r>
            <a:r>
              <a:rPr lang="de" sz="1400" dirty="0" err="1">
                <a:solidFill>
                  <a:srgbClr val="363F83"/>
                </a:solidFill>
                <a:latin typeface="Arial"/>
                <a:ea typeface="Arial"/>
                <a:cs typeface="Arial"/>
                <a:sym typeface="Arial"/>
              </a:rPr>
              <a:t>including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text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content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and</a:t>
            </a:r>
            <a:r>
              <a:rPr lang="de" sz="1400" dirty="0">
                <a:solidFill>
                  <a:srgbClr val="363F83"/>
                </a:solidFill>
                <a:latin typeface="Arial"/>
                <a:ea typeface="Arial"/>
                <a:cs typeface="Arial"/>
                <a:sym typeface="Arial"/>
              </a:rPr>
              <a:t> style.</a:t>
            </a:r>
            <a:endParaRPr sz="1400" dirty="0">
              <a:solidFill>
                <a:srgbClr val="363F83"/>
              </a:solidFill>
              <a:latin typeface="Arial"/>
              <a:ea typeface="Arial"/>
              <a:cs typeface="Arial"/>
              <a:sym typeface="Arial"/>
            </a:endParaRPr>
          </a:p>
          <a:p>
            <a:pPr marL="457200" lvl="0" indent="-317500" algn="l" rtl="0">
              <a:lnSpc>
                <a:spcPct val="150000"/>
              </a:lnSpc>
              <a:spcBef>
                <a:spcPts val="0"/>
              </a:spcBef>
              <a:spcAft>
                <a:spcPts val="0"/>
              </a:spcAft>
              <a:buClr>
                <a:srgbClr val="363F83"/>
              </a:buClr>
              <a:buSzPts val="1400"/>
              <a:buFont typeface="Arial"/>
              <a:buChar char="-"/>
            </a:pPr>
            <a:r>
              <a:rPr lang="de" sz="1400" dirty="0">
                <a:solidFill>
                  <a:srgbClr val="363F83"/>
                </a:solidFill>
                <a:latin typeface="Arial"/>
                <a:ea typeface="Arial"/>
                <a:cs typeface="Arial"/>
                <a:sym typeface="Arial"/>
              </a:rPr>
              <a:t>The </a:t>
            </a:r>
            <a:r>
              <a:rPr lang="de" sz="1400" dirty="0" err="1">
                <a:solidFill>
                  <a:srgbClr val="363F83"/>
                </a:solidFill>
                <a:latin typeface="Arial"/>
                <a:ea typeface="Arial"/>
                <a:cs typeface="Arial"/>
                <a:sym typeface="Arial"/>
              </a:rPr>
              <a:t>method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is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using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grammar</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and</a:t>
            </a:r>
            <a:r>
              <a:rPr lang="de" sz="1400" dirty="0">
                <a:solidFill>
                  <a:srgbClr val="363F83"/>
                </a:solidFill>
                <a:latin typeface="Arial"/>
                <a:ea typeface="Arial"/>
                <a:cs typeface="Arial"/>
                <a:sym typeface="Arial"/>
              </a:rPr>
              <a:t> style </a:t>
            </a:r>
            <a:r>
              <a:rPr lang="de" sz="1400" dirty="0" err="1">
                <a:solidFill>
                  <a:srgbClr val="363F83"/>
                </a:solidFill>
                <a:latin typeface="Arial"/>
                <a:ea typeface="Arial"/>
                <a:cs typeface="Arial"/>
                <a:sym typeface="Arial"/>
              </a:rPr>
              <a:t>detector</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and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syntactic</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analyser</a:t>
            </a:r>
            <a:r>
              <a:rPr lang="de" sz="1400" dirty="0">
                <a:solidFill>
                  <a:srgbClr val="363F83"/>
                </a:solidFill>
                <a:latin typeface="Arial"/>
                <a:ea typeface="Arial"/>
                <a:cs typeface="Arial"/>
                <a:sym typeface="Arial"/>
              </a:rPr>
              <a:t>.</a:t>
            </a:r>
            <a:endParaRPr sz="1400" dirty="0">
              <a:solidFill>
                <a:srgbClr val="363F83"/>
              </a:solidFill>
              <a:latin typeface="Arial"/>
              <a:ea typeface="Arial"/>
              <a:cs typeface="Arial"/>
              <a:sym typeface="Arial"/>
            </a:endParaRPr>
          </a:p>
          <a:p>
            <a:pPr marL="457200" lvl="0" indent="-317500" algn="l" rtl="0">
              <a:lnSpc>
                <a:spcPct val="150000"/>
              </a:lnSpc>
              <a:spcBef>
                <a:spcPts val="0"/>
              </a:spcBef>
              <a:spcAft>
                <a:spcPts val="0"/>
              </a:spcAft>
              <a:buClr>
                <a:srgbClr val="363F83"/>
              </a:buClr>
              <a:buSzPts val="1400"/>
              <a:buFont typeface="Arial"/>
              <a:buChar char="-"/>
            </a:pPr>
            <a:r>
              <a:rPr lang="de" sz="1400" dirty="0">
                <a:solidFill>
                  <a:srgbClr val="363F83"/>
                </a:solidFill>
                <a:latin typeface="Arial"/>
                <a:ea typeface="Arial"/>
                <a:cs typeface="Arial"/>
                <a:sym typeface="Arial"/>
              </a:rPr>
              <a:t>The </a:t>
            </a:r>
            <a:r>
              <a:rPr lang="de" sz="1400" dirty="0" err="1">
                <a:solidFill>
                  <a:srgbClr val="363F83"/>
                </a:solidFill>
                <a:latin typeface="Arial"/>
                <a:ea typeface="Arial"/>
                <a:cs typeface="Arial"/>
                <a:sym typeface="Arial"/>
              </a:rPr>
              <a:t>basic</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task</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is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to</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identify</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some</a:t>
            </a:r>
            <a:r>
              <a:rPr lang="de" sz="1400" dirty="0">
                <a:solidFill>
                  <a:srgbClr val="363F83"/>
                </a:solidFill>
                <a:latin typeface="Arial"/>
                <a:ea typeface="Arial"/>
                <a:cs typeface="Arial"/>
                <a:sym typeface="Arial"/>
              </a:rPr>
              <a:t> verbal </a:t>
            </a:r>
            <a:r>
              <a:rPr lang="de" sz="1400" dirty="0" err="1">
                <a:solidFill>
                  <a:srgbClr val="363F83"/>
                </a:solidFill>
                <a:latin typeface="Arial"/>
                <a:ea typeface="Arial"/>
                <a:cs typeface="Arial"/>
                <a:sym typeface="Arial"/>
              </a:rPr>
              <a:t>and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lexical</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cues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which</a:t>
            </a:r>
            <a:r>
              <a:rPr lang="de" sz="1400" dirty="0">
                <a:solidFill>
                  <a:srgbClr val="363F83"/>
                </a:solidFill>
                <a:latin typeface="Arial"/>
                <a:ea typeface="Arial"/>
                <a:cs typeface="Arial"/>
                <a:sym typeface="Arial"/>
              </a:rPr>
              <a:t> will </a:t>
            </a:r>
            <a:r>
              <a:rPr lang="de" sz="1400" dirty="0" err="1">
                <a:solidFill>
                  <a:srgbClr val="363F83"/>
                </a:solidFill>
                <a:latin typeface="Arial"/>
                <a:ea typeface="Arial"/>
                <a:cs typeface="Arial"/>
                <a:sym typeface="Arial"/>
              </a:rPr>
              <a:t>point</a:t>
            </a:r>
            <a:r>
              <a:rPr lang="de" sz="1400" dirty="0">
                <a:solidFill>
                  <a:srgbClr val="363F83"/>
                </a:solidFill>
                <a:latin typeface="Arial"/>
                <a:ea typeface="Arial"/>
                <a:cs typeface="Arial"/>
                <a:sym typeface="Arial"/>
              </a:rPr>
              <a:t> out </a:t>
            </a:r>
            <a:r>
              <a:rPr lang="de" sz="1400" dirty="0" err="1">
                <a:solidFill>
                  <a:srgbClr val="363F83"/>
                </a:solidFill>
                <a:latin typeface="Arial"/>
                <a:ea typeface="Arial"/>
                <a:cs typeface="Arial"/>
                <a:sym typeface="Arial"/>
              </a:rPr>
              <a:t>linguistic</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differences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when</a:t>
            </a:r>
            <a:r>
              <a:rPr lang="de" sz="1400" dirty="0">
                <a:solidFill>
                  <a:srgbClr val="363F83"/>
                </a:solidFill>
                <a:latin typeface="Arial"/>
                <a:ea typeface="Arial"/>
                <a:cs typeface="Arial"/>
                <a:sym typeface="Arial"/>
              </a:rPr>
              <a:t> human </a:t>
            </a:r>
            <a:r>
              <a:rPr lang="de" sz="1400" dirty="0" err="1">
                <a:solidFill>
                  <a:srgbClr val="363F83"/>
                </a:solidFill>
                <a:latin typeface="Arial"/>
                <a:ea typeface="Arial"/>
                <a:cs typeface="Arial"/>
                <a:sym typeface="Arial"/>
              </a:rPr>
              <a:t>tell</a:t>
            </a:r>
            <a:r>
              <a:rPr lang="de" sz="1400" dirty="0">
                <a:solidFill>
                  <a:srgbClr val="363F83"/>
                </a:solidFill>
                <a:latin typeface="Arial"/>
                <a:ea typeface="Arial"/>
                <a:cs typeface="Arial"/>
                <a:sym typeface="Arial"/>
              </a:rPr>
              <a:t> lies </a:t>
            </a:r>
            <a:r>
              <a:rPr lang="de" sz="1400" dirty="0" err="1">
                <a:solidFill>
                  <a:srgbClr val="363F83"/>
                </a:solidFill>
                <a:latin typeface="Arial"/>
                <a:ea typeface="Arial"/>
                <a:cs typeface="Arial"/>
                <a:sym typeface="Arial"/>
              </a:rPr>
              <a:t>as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opposed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to</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when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they</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tell</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truth</a:t>
            </a:r>
            <a:r>
              <a:rPr lang="de" sz="1400" dirty="0">
                <a:solidFill>
                  <a:srgbClr val="363F83"/>
                </a:solidFill>
                <a:latin typeface="Arial"/>
                <a:ea typeface="Arial"/>
                <a:cs typeface="Arial"/>
                <a:sym typeface="Arial"/>
              </a:rPr>
              <a:t>.</a:t>
            </a:r>
            <a:endParaRPr sz="1400" dirty="0">
              <a:solidFill>
                <a:srgbClr val="363F83"/>
              </a:solidFill>
              <a:latin typeface="Arial"/>
              <a:ea typeface="Arial"/>
              <a:cs typeface="Arial"/>
              <a:sym typeface="Arial"/>
            </a:endParaRPr>
          </a:p>
          <a:p>
            <a:pPr marL="457200" lvl="0" indent="-317500" algn="l" rtl="0">
              <a:lnSpc>
                <a:spcPct val="150000"/>
              </a:lnSpc>
              <a:spcBef>
                <a:spcPts val="0"/>
              </a:spcBef>
              <a:spcAft>
                <a:spcPts val="0"/>
              </a:spcAft>
              <a:buClr>
                <a:srgbClr val="363F83"/>
              </a:buClr>
              <a:buSzPts val="1400"/>
              <a:buFont typeface="Arial"/>
              <a:buChar char="-"/>
            </a:pPr>
            <a:r>
              <a:rPr lang="de" sz="1400" dirty="0" err="1">
                <a:solidFill>
                  <a:srgbClr val="363F83"/>
                </a:solidFill>
                <a:latin typeface="Arial"/>
                <a:ea typeface="Arial"/>
                <a:cs typeface="Arial"/>
                <a:sym typeface="Arial"/>
              </a:rPr>
              <a:t>Deceivers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produce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more</a:t>
            </a:r>
            <a:r>
              <a:rPr lang="de" sz="1400" dirty="0">
                <a:solidFill>
                  <a:srgbClr val="363F83"/>
                </a:solidFill>
                <a:latin typeface="Arial"/>
                <a:ea typeface="Arial"/>
                <a:cs typeface="Arial"/>
                <a:sym typeface="Arial"/>
              </a:rPr>
              <a:t> total </a:t>
            </a:r>
            <a:r>
              <a:rPr lang="de" sz="1400" dirty="0" err="1">
                <a:solidFill>
                  <a:srgbClr val="363F83"/>
                </a:solidFill>
                <a:latin typeface="Arial"/>
                <a:ea typeface="Arial"/>
                <a:cs typeface="Arial"/>
                <a:sym typeface="Arial"/>
              </a:rPr>
              <a:t>words</a:t>
            </a:r>
            <a:r>
              <a:rPr lang="de" sz="1400" dirty="0">
                <a:solidFill>
                  <a:srgbClr val="363F83"/>
                </a:solidFill>
                <a:latin typeface="Arial"/>
                <a:ea typeface="Arial"/>
                <a:cs typeface="Arial"/>
                <a:sym typeface="Arial"/>
              </a:rPr>
              <a:t>-count </a:t>
            </a:r>
            <a:r>
              <a:rPr lang="de" sz="1400" dirty="0" err="1">
                <a:solidFill>
                  <a:srgbClr val="363F83"/>
                </a:solidFill>
                <a:latin typeface="Arial"/>
                <a:ea typeface="Arial"/>
                <a:cs typeface="Arial"/>
                <a:sym typeface="Arial"/>
              </a:rPr>
              <a:t>and</a:t>
            </a:r>
            <a:r>
              <a:rPr lang="de" sz="1400" dirty="0">
                <a:solidFill>
                  <a:srgbClr val="363F83"/>
                </a:solidFill>
                <a:latin typeface="Arial"/>
                <a:ea typeface="Arial"/>
                <a:cs typeface="Arial"/>
                <a:sym typeface="Arial"/>
              </a:rPr>
              <a:t> sense-</a:t>
            </a:r>
            <a:r>
              <a:rPr lang="de" sz="1400" dirty="0" err="1">
                <a:solidFill>
                  <a:srgbClr val="363F83"/>
                </a:solidFill>
                <a:latin typeface="Arial"/>
                <a:ea typeface="Arial"/>
                <a:cs typeface="Arial"/>
                <a:sym typeface="Arial"/>
              </a:rPr>
              <a:t>based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words</a:t>
            </a:r>
            <a:r>
              <a:rPr lang="de" sz="1400" dirty="0">
                <a:solidFill>
                  <a:srgbClr val="363F83"/>
                </a:solidFill>
                <a:latin typeface="Arial"/>
                <a:ea typeface="Arial"/>
                <a:cs typeface="Arial"/>
                <a:sym typeface="Arial"/>
              </a:rPr>
              <a:t> such </a:t>
            </a:r>
            <a:r>
              <a:rPr lang="de" sz="1400" dirty="0" err="1">
                <a:solidFill>
                  <a:srgbClr val="363F83"/>
                </a:solidFill>
                <a:latin typeface="Arial"/>
                <a:ea typeface="Arial"/>
                <a:cs typeface="Arial"/>
                <a:sym typeface="Arial"/>
              </a:rPr>
              <a:t>as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those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that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show</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lower</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cognitive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complexity</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use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of</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more</a:t>
            </a:r>
            <a:r>
              <a:rPr lang="de" sz="1400" dirty="0">
                <a:solidFill>
                  <a:srgbClr val="363F83"/>
                </a:solidFill>
                <a:latin typeface="Arial"/>
                <a:ea typeface="Arial"/>
                <a:cs typeface="Arial"/>
                <a:sym typeface="Arial"/>
              </a:rPr>
              <a:t> negative </a:t>
            </a:r>
            <a:r>
              <a:rPr lang="de" sz="1400" dirty="0" err="1">
                <a:solidFill>
                  <a:srgbClr val="363F83"/>
                </a:solidFill>
                <a:latin typeface="Arial"/>
                <a:ea typeface="Arial"/>
                <a:cs typeface="Arial"/>
                <a:sym typeface="Arial"/>
              </a:rPr>
              <a:t>emotion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words</a:t>
            </a:r>
            <a:r>
              <a:rPr lang="de" sz="1400" dirty="0">
                <a:solidFill>
                  <a:srgbClr val="363F83"/>
                </a:solidFill>
                <a:latin typeface="Arial"/>
                <a:ea typeface="Arial"/>
                <a:cs typeface="Arial"/>
                <a:sym typeface="Arial"/>
              </a:rPr>
              <a:t>, extreme positive </a:t>
            </a:r>
            <a:r>
              <a:rPr lang="de" sz="1400" dirty="0" err="1">
                <a:solidFill>
                  <a:srgbClr val="363F83"/>
                </a:solidFill>
                <a:latin typeface="Arial"/>
                <a:ea typeface="Arial"/>
                <a:cs typeface="Arial"/>
                <a:sym typeface="Arial"/>
              </a:rPr>
              <a:t>words</a:t>
            </a:r>
            <a:r>
              <a:rPr lang="de" sz="1400" dirty="0">
                <a:solidFill>
                  <a:srgbClr val="363F83"/>
                </a:solidFill>
                <a:latin typeface="Arial"/>
                <a:ea typeface="Arial"/>
                <a:cs typeface="Arial"/>
                <a:sym typeface="Arial"/>
              </a:rPr>
              <a:t>. </a:t>
            </a:r>
            <a:endParaRPr sz="1400" dirty="0">
              <a:solidFill>
                <a:srgbClr val="363F83"/>
              </a:solidFill>
            </a:endParaRPr>
          </a:p>
        </p:txBody>
      </p:sp>
      <p:sp>
        <p:nvSpPr>
          <p:cNvPr id="254" name="Google Shape;254;geebb530ace_0_29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8</a:t>
            </a:fld>
            <a:endParaRPr/>
          </a:p>
        </p:txBody>
      </p:sp>
      <p:sp>
        <p:nvSpPr>
          <p:cNvPr id="5" name="Google Shape;102;gdfc22fcbb0_0_0">
            <a:extLst>
              <a:ext uri="{FF2B5EF4-FFF2-40B4-BE49-F238E27FC236}">
                <a16:creationId xmlns:a16="http://schemas.microsoft.com/office/drawing/2014/main" id="{6EAF7BA6-6953-E847-BE76-750D8AA96221}"/>
              </a:ext>
            </a:extLst>
          </p:cNvPr>
          <p:cNvSpPr txBox="1"/>
          <p:nvPr/>
        </p:nvSpPr>
        <p:spPr>
          <a:xfrm>
            <a:off x="5191932" y="4362600"/>
            <a:ext cx="3746237" cy="338524"/>
          </a:xfrm>
          <a:prstGeom prst="rect">
            <a:avLst/>
          </a:prstGeom>
          <a:noFill/>
          <a:ln>
            <a:noFill/>
          </a:ln>
        </p:spPr>
        <p:txBody>
          <a:bodyPr spcFirstLastPara="1" wrap="square" lIns="91425" tIns="91425" rIns="91425" bIns="91425" anchor="t" anchorCtr="0">
            <a:spAutoFit/>
          </a:bodyPr>
          <a:lstStyle/>
          <a:p>
            <a:pPr algn="r"/>
            <a:r>
              <a:rPr lang="en-GB" sz="500" dirty="0" err="1"/>
              <a:t>Botambu</a:t>
            </a:r>
            <a:r>
              <a:rPr lang="en-GB" sz="500" dirty="0"/>
              <a:t> Collins, </a:t>
            </a:r>
            <a:r>
              <a:rPr lang="en-GB" sz="500" dirty="0" err="1"/>
              <a:t>Dinh</a:t>
            </a:r>
            <a:r>
              <a:rPr lang="en-GB" sz="500" dirty="0"/>
              <a:t> Tuyen Hoang, Ngoc Thanh Nguyen &amp; </a:t>
            </a:r>
            <a:r>
              <a:rPr lang="en-GB" sz="500" dirty="0" err="1"/>
              <a:t>Dosam</a:t>
            </a:r>
            <a:r>
              <a:rPr lang="en-GB" sz="500" dirty="0"/>
              <a:t> Hwang (2021) Trends in combating fake news on social media – a survey, Journal of Information and Telecommunication, 5:2, 247-266, DOI: 10.1080/24751839.2020.1847379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59" name="Google Shape;259;geebb530ace_0_300"/>
          <p:cNvSpPr txBox="1">
            <a:spLocks noGrp="1"/>
          </p:cNvSpPr>
          <p:nvPr>
            <p:ph type="title"/>
          </p:nvPr>
        </p:nvSpPr>
        <p:spPr>
          <a:xfrm>
            <a:off x="311700" y="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de"/>
              <a:t>Hybrid technique: Expert-Crowdsource approach</a:t>
            </a:r>
            <a:endParaRPr sz="1100">
              <a:solidFill>
                <a:schemeClr val="dk1"/>
              </a:solidFill>
              <a:latin typeface="Arial"/>
              <a:ea typeface="Arial"/>
              <a:cs typeface="Arial"/>
              <a:sym typeface="Arial"/>
            </a:endParaRPr>
          </a:p>
          <a:p>
            <a:pPr marL="0" lvl="0" indent="0" algn="l" rtl="0">
              <a:spcBef>
                <a:spcPts val="0"/>
              </a:spcBef>
              <a:spcAft>
                <a:spcPts val="0"/>
              </a:spcAft>
              <a:buNone/>
            </a:pPr>
            <a:endParaRPr/>
          </a:p>
        </p:txBody>
      </p:sp>
      <p:sp>
        <p:nvSpPr>
          <p:cNvPr id="260" name="Google Shape;260;geebb530ace_0_300"/>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457200" lvl="0" indent="-317500" algn="l" rtl="0">
              <a:lnSpc>
                <a:spcPct val="150000"/>
              </a:lnSpc>
              <a:spcBef>
                <a:spcPts val="0"/>
              </a:spcBef>
              <a:spcAft>
                <a:spcPts val="0"/>
              </a:spcAft>
              <a:buClr>
                <a:srgbClr val="363F83"/>
              </a:buClr>
              <a:buSzPts val="1400"/>
              <a:buFont typeface="Arial"/>
              <a:buChar char="-"/>
            </a:pPr>
            <a:r>
              <a:rPr lang="de" sz="1400" dirty="0">
                <a:solidFill>
                  <a:srgbClr val="363F83"/>
                </a:solidFill>
                <a:latin typeface="Arial"/>
                <a:ea typeface="Arial"/>
                <a:cs typeface="Arial"/>
                <a:sym typeface="Arial"/>
              </a:rPr>
              <a:t>This </a:t>
            </a:r>
            <a:r>
              <a:rPr lang="de" sz="1400" dirty="0" err="1">
                <a:solidFill>
                  <a:srgbClr val="363F83"/>
                </a:solidFill>
                <a:latin typeface="Arial"/>
                <a:ea typeface="Arial"/>
                <a:cs typeface="Arial"/>
                <a:sym typeface="Arial"/>
              </a:rPr>
              <a:t>approach</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involves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combination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of</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two</a:t>
            </a:r>
            <a:r>
              <a:rPr lang="de" sz="1400" dirty="0">
                <a:solidFill>
                  <a:srgbClr val="363F83"/>
                </a:solidFill>
                <a:latin typeface="Arial"/>
                <a:ea typeface="Arial"/>
                <a:cs typeface="Arial"/>
                <a:sym typeface="Arial"/>
              </a:rPr>
              <a:t>-manual </a:t>
            </a:r>
            <a:r>
              <a:rPr lang="de" sz="1400" dirty="0" err="1">
                <a:solidFill>
                  <a:srgbClr val="363F83"/>
                </a:solidFill>
                <a:latin typeface="Arial"/>
                <a:ea typeface="Arial"/>
                <a:cs typeface="Arial"/>
                <a:sym typeface="Arial"/>
              </a:rPr>
              <a:t>fact-checking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systems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by</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applying</a:t>
            </a:r>
            <a:r>
              <a:rPr lang="de" sz="1400" dirty="0">
                <a:solidFill>
                  <a:srgbClr val="363F83"/>
                </a:solidFill>
                <a:latin typeface="Arial"/>
                <a:ea typeface="Arial"/>
                <a:cs typeface="Arial"/>
                <a:sym typeface="Arial"/>
              </a:rPr>
              <a:t> human </a:t>
            </a:r>
            <a:r>
              <a:rPr lang="de" sz="1400" dirty="0" err="1">
                <a:solidFill>
                  <a:srgbClr val="363F83"/>
                </a:solidFill>
                <a:latin typeface="Arial"/>
                <a:ea typeface="Arial"/>
                <a:cs typeface="Arial"/>
                <a:sym typeface="Arial"/>
              </a:rPr>
              <a:t>knowledge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opposed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to</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automatic</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facts-checking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involving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use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of</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machines</a:t>
            </a:r>
            <a:r>
              <a:rPr lang="de" sz="1400" dirty="0">
                <a:solidFill>
                  <a:srgbClr val="363F83"/>
                </a:solidFill>
                <a:latin typeface="Arial"/>
                <a:ea typeface="Arial"/>
                <a:cs typeface="Arial"/>
                <a:sym typeface="Arial"/>
              </a:rPr>
              <a:t>. The </a:t>
            </a:r>
            <a:r>
              <a:rPr lang="de" sz="1400" dirty="0" err="1">
                <a:solidFill>
                  <a:srgbClr val="363F83"/>
                </a:solidFill>
                <a:latin typeface="Arial"/>
                <a:ea typeface="Arial"/>
                <a:cs typeface="Arial"/>
                <a:sym typeface="Arial"/>
              </a:rPr>
              <a:t>key</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idea</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behind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this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approach</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is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that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where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experts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failed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crowdsourced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approach</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can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complement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and</a:t>
            </a:r>
            <a:r>
              <a:rPr lang="de" sz="1400" dirty="0">
                <a:solidFill>
                  <a:srgbClr val="363F83"/>
                </a:solidFill>
                <a:latin typeface="Arial"/>
                <a:ea typeface="Arial"/>
                <a:cs typeface="Arial"/>
                <a:sym typeface="Arial"/>
              </a:rPr>
              <a:t> vice </a:t>
            </a:r>
            <a:r>
              <a:rPr lang="de" sz="1400" dirty="0" err="1">
                <a:solidFill>
                  <a:srgbClr val="363F83"/>
                </a:solidFill>
                <a:latin typeface="Arial"/>
                <a:ea typeface="Arial"/>
                <a:cs typeface="Arial"/>
                <a:sym typeface="Arial"/>
              </a:rPr>
              <a:t>versa</a:t>
            </a:r>
            <a:r>
              <a:rPr lang="de" sz="1400" dirty="0">
                <a:solidFill>
                  <a:srgbClr val="363F83"/>
                </a:solidFill>
                <a:latin typeface="Arial"/>
                <a:ea typeface="Arial"/>
                <a:cs typeface="Arial"/>
                <a:sym typeface="Arial"/>
              </a:rPr>
              <a:t>.</a:t>
            </a:r>
            <a:endParaRPr sz="1400" dirty="0">
              <a:solidFill>
                <a:srgbClr val="363F83"/>
              </a:solidFill>
              <a:latin typeface="Arial"/>
              <a:ea typeface="Arial"/>
              <a:cs typeface="Arial"/>
              <a:sym typeface="Arial"/>
            </a:endParaRPr>
          </a:p>
          <a:p>
            <a:pPr marL="457200" lvl="0" indent="-317500" algn="l" rtl="0">
              <a:lnSpc>
                <a:spcPct val="150000"/>
              </a:lnSpc>
              <a:spcBef>
                <a:spcPts val="0"/>
              </a:spcBef>
              <a:spcAft>
                <a:spcPts val="0"/>
              </a:spcAft>
              <a:buClr>
                <a:srgbClr val="363F83"/>
              </a:buClr>
              <a:buSzPts val="1400"/>
              <a:buFont typeface="Arial"/>
              <a:buChar char="-"/>
            </a:pPr>
            <a:r>
              <a:rPr lang="de" sz="1400" dirty="0">
                <a:solidFill>
                  <a:srgbClr val="363F83"/>
                </a:solidFill>
                <a:latin typeface="Arial"/>
                <a:ea typeface="Arial"/>
                <a:cs typeface="Arial"/>
                <a:sym typeface="Arial"/>
              </a:rPr>
              <a:t>Facebook </a:t>
            </a:r>
            <a:r>
              <a:rPr lang="de" sz="1400" dirty="0" err="1">
                <a:solidFill>
                  <a:srgbClr val="363F83"/>
                </a:solidFill>
                <a:latin typeface="Arial"/>
                <a:ea typeface="Arial"/>
                <a:cs typeface="Arial"/>
                <a:sym typeface="Arial"/>
              </a:rPr>
              <a:t>has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announced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combination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of</a:t>
            </a:r>
            <a:r>
              <a:rPr lang="de" sz="1400" dirty="0">
                <a:solidFill>
                  <a:srgbClr val="363F83"/>
                </a:solidFill>
                <a:latin typeface="Arial"/>
                <a:ea typeface="Arial"/>
                <a:cs typeface="Arial"/>
                <a:sym typeface="Arial"/>
              </a:rPr>
              <a:t> an expert-</a:t>
            </a:r>
            <a:r>
              <a:rPr lang="de" sz="1400" dirty="0" err="1">
                <a:solidFill>
                  <a:srgbClr val="363F83"/>
                </a:solidFill>
                <a:latin typeface="Arial"/>
                <a:ea typeface="Arial"/>
                <a:cs typeface="Arial"/>
                <a:sym typeface="Arial"/>
              </a:rPr>
              <a:t>crowdsource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approach</a:t>
            </a:r>
            <a:r>
              <a:rPr lang="de" sz="1400" dirty="0">
                <a:solidFill>
                  <a:srgbClr val="363F83"/>
                </a:solidFill>
                <a:latin typeface="Arial"/>
                <a:ea typeface="Arial"/>
                <a:cs typeface="Arial"/>
                <a:sym typeface="Arial"/>
              </a:rPr>
              <a:t> in </a:t>
            </a:r>
            <a:r>
              <a:rPr lang="de" sz="1400" dirty="0" err="1">
                <a:solidFill>
                  <a:srgbClr val="363F83"/>
                </a:solidFill>
                <a:latin typeface="Arial"/>
                <a:ea typeface="Arial"/>
                <a:cs typeface="Arial"/>
                <a:sym typeface="Arial"/>
              </a:rPr>
              <a:t>fighting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proliferation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of</a:t>
            </a:r>
            <a:r>
              <a:rPr lang="de" sz="1400" dirty="0">
                <a:solidFill>
                  <a:srgbClr val="363F83"/>
                </a:solidFill>
                <a:latin typeface="Arial"/>
                <a:ea typeface="Arial"/>
                <a:cs typeface="Arial"/>
                <a:sym typeface="Arial"/>
              </a:rPr>
              <a:t> fake </a:t>
            </a:r>
            <a:r>
              <a:rPr lang="de" sz="1400" dirty="0" err="1">
                <a:solidFill>
                  <a:srgbClr val="363F83"/>
                </a:solidFill>
                <a:latin typeface="Arial"/>
                <a:ea typeface="Arial"/>
                <a:cs typeface="Arial"/>
                <a:sym typeface="Arial"/>
              </a:rPr>
              <a:t>news</a:t>
            </a:r>
            <a:r>
              <a:rPr lang="de" sz="1400" dirty="0">
                <a:solidFill>
                  <a:srgbClr val="363F83"/>
                </a:solidFill>
                <a:latin typeface="Arial"/>
                <a:ea typeface="Arial"/>
                <a:cs typeface="Arial"/>
                <a:sym typeface="Arial"/>
              </a:rPr>
              <a:t> on </a:t>
            </a:r>
            <a:r>
              <a:rPr lang="de" sz="1400" dirty="0" err="1">
                <a:solidFill>
                  <a:srgbClr val="363F83"/>
                </a:solidFill>
                <a:latin typeface="Arial"/>
                <a:ea typeface="Arial"/>
                <a:cs typeface="Arial"/>
                <a:sym typeface="Arial"/>
              </a:rPr>
              <a:t>its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network</a:t>
            </a:r>
            <a:r>
              <a:rPr lang="de" sz="1400" dirty="0">
                <a:solidFill>
                  <a:srgbClr val="363F83"/>
                </a:solidFill>
                <a:latin typeface="Arial"/>
                <a:ea typeface="Arial"/>
                <a:cs typeface="Arial"/>
                <a:sym typeface="Arial"/>
              </a:rPr>
              <a:t>. The expert-</a:t>
            </a:r>
            <a:r>
              <a:rPr lang="de" sz="1400" dirty="0" err="1">
                <a:solidFill>
                  <a:srgbClr val="363F83"/>
                </a:solidFill>
                <a:latin typeface="Arial"/>
                <a:ea typeface="Arial"/>
                <a:cs typeface="Arial"/>
                <a:sym typeface="Arial"/>
              </a:rPr>
              <a:t>based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has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often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been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accused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of</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being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politically</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biased</a:t>
            </a:r>
            <a:r>
              <a:rPr lang="de" sz="1400" dirty="0">
                <a:solidFill>
                  <a:srgbClr val="363F83"/>
                </a:solidFill>
                <a:latin typeface="Arial"/>
                <a:ea typeface="Arial"/>
                <a:cs typeface="Arial"/>
                <a:sym typeface="Arial"/>
              </a:rPr>
              <a:t>, not </a:t>
            </a:r>
            <a:r>
              <a:rPr lang="de" sz="1400" dirty="0" err="1">
                <a:solidFill>
                  <a:srgbClr val="363F83"/>
                </a:solidFill>
                <a:latin typeface="Arial"/>
                <a:ea typeface="Arial"/>
                <a:cs typeface="Arial"/>
                <a:sym typeface="Arial"/>
              </a:rPr>
              <a:t>independent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and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very</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slow</a:t>
            </a:r>
            <a:r>
              <a:rPr lang="de" sz="1400" dirty="0">
                <a:solidFill>
                  <a:srgbClr val="363F83"/>
                </a:solidFill>
                <a:latin typeface="Arial"/>
                <a:ea typeface="Arial"/>
                <a:cs typeface="Arial"/>
                <a:sym typeface="Arial"/>
              </a:rPr>
              <a:t> in </a:t>
            </a:r>
            <a:r>
              <a:rPr lang="de" sz="1400" dirty="0" err="1">
                <a:solidFill>
                  <a:srgbClr val="363F83"/>
                </a:solidFill>
                <a:latin typeface="Arial"/>
                <a:ea typeface="Arial"/>
                <a:cs typeface="Arial"/>
                <a:sym typeface="Arial"/>
              </a:rPr>
              <a:t>detecting</a:t>
            </a:r>
            <a:r>
              <a:rPr lang="de" sz="1400" dirty="0">
                <a:solidFill>
                  <a:srgbClr val="363F83"/>
                </a:solidFill>
                <a:latin typeface="Arial"/>
                <a:ea typeface="Arial"/>
                <a:cs typeface="Arial"/>
                <a:sym typeface="Arial"/>
              </a:rPr>
              <a:t> fake </a:t>
            </a:r>
            <a:r>
              <a:rPr lang="de" sz="1400" dirty="0" err="1">
                <a:solidFill>
                  <a:srgbClr val="363F83"/>
                </a:solidFill>
                <a:latin typeface="Arial"/>
                <a:ea typeface="Arial"/>
                <a:cs typeface="Arial"/>
                <a:sym typeface="Arial"/>
              </a:rPr>
              <a:t>news</a:t>
            </a:r>
            <a:r>
              <a:rPr lang="de" sz="1400" dirty="0">
                <a:solidFill>
                  <a:srgbClr val="363F83"/>
                </a:solidFill>
                <a:latin typeface="Arial"/>
                <a:ea typeface="Arial"/>
                <a:cs typeface="Arial"/>
                <a:sym typeface="Arial"/>
              </a:rPr>
              <a:t>.</a:t>
            </a:r>
            <a:endParaRPr sz="1400" dirty="0">
              <a:solidFill>
                <a:srgbClr val="363F83"/>
              </a:solidFill>
              <a:latin typeface="Arial"/>
              <a:ea typeface="Arial"/>
              <a:cs typeface="Arial"/>
              <a:sym typeface="Arial"/>
            </a:endParaRPr>
          </a:p>
        </p:txBody>
      </p:sp>
      <p:sp>
        <p:nvSpPr>
          <p:cNvPr id="261" name="Google Shape;261;geebb530ace_0_30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9</a:t>
            </a:fld>
            <a:endParaRPr/>
          </a:p>
        </p:txBody>
      </p:sp>
      <p:sp>
        <p:nvSpPr>
          <p:cNvPr id="5" name="Google Shape;102;gdfc22fcbb0_0_0">
            <a:extLst>
              <a:ext uri="{FF2B5EF4-FFF2-40B4-BE49-F238E27FC236}">
                <a16:creationId xmlns:a16="http://schemas.microsoft.com/office/drawing/2014/main" id="{373AA433-DD72-644B-9366-DFF98D2A9BBD}"/>
              </a:ext>
            </a:extLst>
          </p:cNvPr>
          <p:cNvSpPr txBox="1"/>
          <p:nvPr/>
        </p:nvSpPr>
        <p:spPr>
          <a:xfrm>
            <a:off x="5191932" y="4362600"/>
            <a:ext cx="3746237" cy="338524"/>
          </a:xfrm>
          <a:prstGeom prst="rect">
            <a:avLst/>
          </a:prstGeom>
          <a:noFill/>
          <a:ln>
            <a:noFill/>
          </a:ln>
        </p:spPr>
        <p:txBody>
          <a:bodyPr spcFirstLastPara="1" wrap="square" lIns="91425" tIns="91425" rIns="91425" bIns="91425" anchor="t" anchorCtr="0">
            <a:spAutoFit/>
          </a:bodyPr>
          <a:lstStyle/>
          <a:p>
            <a:pPr algn="r"/>
            <a:r>
              <a:rPr lang="en-GB" sz="500" dirty="0" err="1"/>
              <a:t>Botambu</a:t>
            </a:r>
            <a:r>
              <a:rPr lang="en-GB" sz="500" dirty="0"/>
              <a:t> Collins, </a:t>
            </a:r>
            <a:r>
              <a:rPr lang="en-GB" sz="500" dirty="0" err="1"/>
              <a:t>Dinh</a:t>
            </a:r>
            <a:r>
              <a:rPr lang="en-GB" sz="500" dirty="0"/>
              <a:t> Tuyen Hoang, Ngoc Thanh Nguyen &amp; </a:t>
            </a:r>
            <a:r>
              <a:rPr lang="en-GB" sz="500" dirty="0" err="1"/>
              <a:t>Dosam</a:t>
            </a:r>
            <a:r>
              <a:rPr lang="en-GB" sz="500" dirty="0"/>
              <a:t> Hwang (2021) Trends in combating fake news on social media – a survey, Journal of Information and Telecommunication, 5:2, 247-266, DOI: 10.1080/24751839.2020.1847379 </a:t>
            </a: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TotalTime>
  <Words>2096</Words>
  <Application>Microsoft Macintosh PowerPoint</Application>
  <PresentationFormat>On-screen Show (16:9)</PresentationFormat>
  <Paragraphs>130</Paragraphs>
  <Slides>18</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Lato</vt:lpstr>
      <vt:lpstr>Simple Light</vt:lpstr>
      <vt:lpstr>Developing the methodology to detect “fake news” from fact-checked articles.</vt:lpstr>
      <vt:lpstr>Overview</vt:lpstr>
      <vt:lpstr>Fake News Detection Models</vt:lpstr>
      <vt:lpstr>Fake News Detection Models</vt:lpstr>
      <vt:lpstr>Experts or professionals facts-checker approach</vt:lpstr>
      <vt:lpstr>Crowdsourced approach </vt:lpstr>
      <vt:lpstr>Machine learning approach </vt:lpstr>
      <vt:lpstr>Natural language processing technique (NLP) </vt:lpstr>
      <vt:lpstr>Hybrid technique: Expert-Crowdsource approach </vt:lpstr>
      <vt:lpstr>Hybrid technique: Human-Machine approach </vt:lpstr>
      <vt:lpstr>Graph-based method </vt:lpstr>
      <vt:lpstr>Recommendation system approach</vt:lpstr>
      <vt:lpstr>Technology and fact checking -  web pages</vt:lpstr>
      <vt:lpstr>Technology and fact checking -  browser plug ins </vt:lpstr>
      <vt:lpstr>Technology and fact checking -  browser plug ins </vt:lpstr>
      <vt:lpstr>Technology and fact checking -  browser plug ins</vt:lpstr>
      <vt:lpstr>Activity</vt:lpstr>
      <vt:lpstr>Literature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the methodology to detect “fake news” from fact-checked articles.</dc:title>
  <cp:lastModifiedBy>Microsoft Office User</cp:lastModifiedBy>
  <cp:revision>3</cp:revision>
  <dcterms:modified xsi:type="dcterms:W3CDTF">2022-02-19T08:44:35Z</dcterms:modified>
</cp:coreProperties>
</file>