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8"/>
  </p:notesMasterIdLst>
  <p:sldIdLst>
    <p:sldId id="256" r:id="rId2"/>
    <p:sldId id="306" r:id="rId3"/>
    <p:sldId id="302" r:id="rId4"/>
    <p:sldId id="303" r:id="rId5"/>
    <p:sldId id="304" r:id="rId6"/>
    <p:sldId id="305" r:id="rId7"/>
  </p:sldIdLst>
  <p:sldSz cx="9144000" cy="5143500" type="screen16x9"/>
  <p:notesSz cx="6858000" cy="9144000"/>
  <p:embeddedFontLst>
    <p:embeddedFont>
      <p:font typeface="Lato" panose="020F0502020204030203"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160"/>
  </p:normalViewPr>
  <p:slideViewPr>
    <p:cSldViewPr snapToGrid="0">
      <p:cViewPr varScale="1">
        <p:scale>
          <a:sx n="136" d="100"/>
          <a:sy n="136" d="100"/>
        </p:scale>
        <p:origin x="8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bbc.com/news/av/science-environment-54126762" TargetMode="External"/><Relationship Id="rId2" Type="http://schemas.openxmlformats.org/officeDocument/2006/relationships/hyperlink" Target="https://www.washingtonpost.com/weather/2021/09/13/extreme-flooding-increase-climate-change/" TargetMode="External"/><Relationship Id="rId1" Type="http://schemas.openxmlformats.org/officeDocument/2006/relationships/slideLayout" Target="../slideLayouts/slideLayout3.xml"/><Relationship Id="rId6" Type="http://schemas.openxmlformats.org/officeDocument/2006/relationships/hyperlink" Target="https://www.theguardian.com/environment/2021/nov/01/time-is-running-out-your-messages-world-leaders-cop26" TargetMode="External"/><Relationship Id="rId5" Type="http://schemas.openxmlformats.org/officeDocument/2006/relationships/hyperlink" Target="https://www.un.org/en/chronicle/article/greatest-threat-global-security-climate-change-not-merely-environmental-problem" TargetMode="External"/><Relationship Id="rId4" Type="http://schemas.openxmlformats.org/officeDocument/2006/relationships/hyperlink" Target="https://www.nytimes.com/2021/08/27/opinion/greece-fires-climate-change.html"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public.wmo.int/en/media/press-release/state-of-climate-2021-extreme-events-and-major-impact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bbc.com/news/science-environment-11833685" TargetMode="External"/><Relationship Id="rId2" Type="http://schemas.openxmlformats.org/officeDocument/2006/relationships/hyperlink" Target="https://www.fs.fed.us/climatechange/documents/glossary.pdf"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425669"/>
            <a:ext cx="5496600" cy="2475186"/>
          </a:xfrm>
          <a:prstGeom prst="rect">
            <a:avLst/>
          </a:prstGeom>
        </p:spPr>
        <p:txBody>
          <a:bodyPr spcFirstLastPara="1" wrap="square" lIns="360000" tIns="91425" rIns="91425" bIns="91425" anchor="b" anchorCtr="0">
            <a:noAutofit/>
          </a:bodyPr>
          <a:lstStyle/>
          <a:p>
            <a:r>
              <a:rPr lang="en-GB" sz="3600" b="1" dirty="0">
                <a:solidFill>
                  <a:schemeClr val="tx1"/>
                </a:solidFill>
              </a:rPr>
              <a:t>“Media discourses about climate change”</a:t>
            </a:r>
            <a:br>
              <a:rPr lang="en-GB" b="1" dirty="0">
                <a:solidFill>
                  <a:schemeClr val="tx1"/>
                </a:solidFill>
              </a:rPr>
            </a:br>
            <a:endParaRPr dirty="0"/>
          </a:p>
        </p:txBody>
      </p:sp>
      <p:sp>
        <p:nvSpPr>
          <p:cNvPr id="79" name="Google Shape;79;p13"/>
          <p:cNvSpPr txBox="1">
            <a:spLocks noGrp="1"/>
          </p:cNvSpPr>
          <p:nvPr>
            <p:ph type="subTitle" idx="1"/>
          </p:nvPr>
        </p:nvSpPr>
        <p:spPr>
          <a:xfrm>
            <a:off x="50" y="2702950"/>
            <a:ext cx="5496550" cy="860057"/>
          </a:xfrm>
          <a:prstGeom prst="rect">
            <a:avLst/>
          </a:prstGeom>
        </p:spPr>
        <p:txBody>
          <a:bodyPr spcFirstLastPara="1" wrap="square" lIns="360000" tIns="91425" rIns="91425" bIns="91425" anchor="t" anchorCtr="0">
            <a:noAutofit/>
          </a:bodyPr>
          <a:lstStyle/>
          <a:p>
            <a:pPr marL="0" lvl="0" indent="0"/>
            <a:r>
              <a:rPr lang="en-GB" b="1" dirty="0">
                <a:solidFill>
                  <a:schemeClr val="tx1"/>
                </a:solidFill>
              </a:rPr>
              <a:t>By Prof. Jan </a:t>
            </a:r>
            <a:r>
              <a:rPr lang="en-GB" b="1" dirty="0" err="1">
                <a:solidFill>
                  <a:schemeClr val="tx1"/>
                </a:solidFill>
              </a:rPr>
              <a:t>Borm</a:t>
            </a:r>
            <a:r>
              <a:rPr lang="en-GB" b="1" dirty="0">
                <a:solidFill>
                  <a:schemeClr val="tx1"/>
                </a:solidFill>
              </a:rPr>
              <a:t>, UVSQ/</a:t>
            </a:r>
            <a:r>
              <a:rPr lang="en-GB" b="1" dirty="0" err="1">
                <a:solidFill>
                  <a:schemeClr val="tx1"/>
                </a:solidFill>
              </a:rPr>
              <a:t>Université</a:t>
            </a:r>
            <a:r>
              <a:rPr lang="en-GB" b="1" dirty="0">
                <a:solidFill>
                  <a:schemeClr val="tx1"/>
                </a:solidFill>
              </a:rPr>
              <a:t> Paris-</a:t>
            </a:r>
            <a:r>
              <a:rPr lang="en-GB" b="1" dirty="0" err="1">
                <a:solidFill>
                  <a:schemeClr val="tx1"/>
                </a:solidFill>
              </a:rPr>
              <a:t>Saclay</a:t>
            </a:r>
            <a:br>
              <a:rPr lang="en-GB" b="1" dirty="0">
                <a:solidFill>
                  <a:schemeClr val="tx1"/>
                </a:solidFill>
              </a:rPr>
            </a:b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4"/>
          <p:cNvSpPr txBox="1">
            <a:spLocks noGrp="1"/>
          </p:cNvSpPr>
          <p:nvPr>
            <p:ph type="body" idx="1"/>
          </p:nvPr>
        </p:nvSpPr>
        <p:spPr>
          <a:xfrm>
            <a:off x="240000" y="1593752"/>
            <a:ext cx="8664000" cy="1955997"/>
          </a:xfrm>
          <a:prstGeom prst="rect">
            <a:avLst/>
          </a:prstGeom>
        </p:spPr>
        <p:txBody>
          <a:bodyPr spcFirstLastPara="1" wrap="square" lIns="91425" tIns="91425" rIns="91425" bIns="91425" anchor="t" anchorCtr="0">
            <a:noAutofit/>
          </a:bodyPr>
          <a:lstStyle/>
          <a:p>
            <a:pPr marL="114300" indent="0">
              <a:buNone/>
            </a:pPr>
            <a:endParaRPr lang="fr-FR" sz="2400" dirty="0">
              <a:solidFill>
                <a:schemeClr val="tx1"/>
              </a:solidFill>
            </a:endParaRPr>
          </a:p>
          <a:p>
            <a:pPr marL="114300" indent="0">
              <a:buNone/>
            </a:pPr>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endParaRPr lang="fr-FR" sz="2400" dirty="0">
              <a:solidFill>
                <a:schemeClr val="tx1"/>
              </a:solidFill>
            </a:endParaRPr>
          </a:p>
          <a:p>
            <a:pPr marL="0" lvl="0" indent="0">
              <a:spcAft>
                <a:spcPts val="1600"/>
              </a:spcAft>
              <a:buNone/>
            </a:pP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3" name="Title 2">
            <a:extLst>
              <a:ext uri="{FF2B5EF4-FFF2-40B4-BE49-F238E27FC236}">
                <a16:creationId xmlns:a16="http://schemas.microsoft.com/office/drawing/2014/main" id="{88B37774-FFDC-10DA-2BA7-2D45F43964BB}"/>
              </a:ext>
            </a:extLst>
          </p:cNvPr>
          <p:cNvSpPr>
            <a:spLocks noGrp="1"/>
          </p:cNvSpPr>
          <p:nvPr>
            <p:ph type="title"/>
          </p:nvPr>
        </p:nvSpPr>
        <p:spPr>
          <a:xfrm>
            <a:off x="1170600" y="2165973"/>
            <a:ext cx="6802800" cy="811554"/>
          </a:xfrm>
        </p:spPr>
        <p:txBody>
          <a:bodyPr/>
          <a:lstStyle/>
          <a:p>
            <a:pPr algn="ctr"/>
            <a:r>
              <a:rPr lang="en-LU" sz="4400" b="1" dirty="0"/>
              <a:t>Lesson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DCD6CB-6BA0-2748-A651-0E6D5CA56EAF}"/>
              </a:ext>
            </a:extLst>
          </p:cNvPr>
          <p:cNvSpPr>
            <a:spLocks noGrp="1"/>
          </p:cNvSpPr>
          <p:nvPr>
            <p:ph type="title"/>
          </p:nvPr>
        </p:nvSpPr>
        <p:spPr/>
        <p:txBody>
          <a:bodyPr/>
          <a:lstStyle/>
          <a:p>
            <a:r>
              <a:rPr lang="fr-FR" dirty="0" err="1"/>
              <a:t>Homework</a:t>
            </a:r>
            <a:r>
              <a:rPr lang="fr-FR" dirty="0"/>
              <a:t> – do </a:t>
            </a:r>
            <a:r>
              <a:rPr lang="fr-FR" dirty="0" err="1"/>
              <a:t>it</a:t>
            </a:r>
            <a:r>
              <a:rPr lang="fr-FR" dirty="0"/>
              <a:t> in </a:t>
            </a:r>
            <a:r>
              <a:rPr lang="fr-FR" dirty="0" err="1"/>
              <a:t>your</a:t>
            </a:r>
            <a:r>
              <a:rPr lang="fr-FR" dirty="0"/>
              <a:t> </a:t>
            </a:r>
            <a:r>
              <a:rPr lang="fr-FR" dirty="0" err="1"/>
              <a:t>own</a:t>
            </a:r>
            <a:r>
              <a:rPr lang="fr-FR" dirty="0"/>
              <a:t> time</a:t>
            </a:r>
          </a:p>
        </p:txBody>
      </p:sp>
      <p:sp>
        <p:nvSpPr>
          <p:cNvPr id="3" name="Espace réservé du texte 2">
            <a:extLst>
              <a:ext uri="{FF2B5EF4-FFF2-40B4-BE49-F238E27FC236}">
                <a16:creationId xmlns:a16="http://schemas.microsoft.com/office/drawing/2014/main" id="{652E2200-CCDE-694D-BA1A-85B973A0912F}"/>
              </a:ext>
            </a:extLst>
          </p:cNvPr>
          <p:cNvSpPr>
            <a:spLocks noGrp="1"/>
          </p:cNvSpPr>
          <p:nvPr>
            <p:ph type="body" idx="1"/>
          </p:nvPr>
        </p:nvSpPr>
        <p:spPr/>
        <p:txBody>
          <a:bodyPr/>
          <a:lstStyle/>
          <a:p>
            <a:r>
              <a:rPr lang="en-GB" dirty="0">
                <a:solidFill>
                  <a:schemeClr val="tx1"/>
                </a:solidFill>
              </a:rPr>
              <a:t>Choose an extreme climate event (preferably in 2020 or 2021) in view of preparing your own media coverage about it</a:t>
            </a:r>
          </a:p>
          <a:p>
            <a:r>
              <a:rPr lang="en-GB" dirty="0">
                <a:solidFill>
                  <a:schemeClr val="tx1"/>
                </a:solidFill>
              </a:rPr>
              <a:t>Your work should start of with a factual presentation of what happened and its impact</a:t>
            </a:r>
          </a:p>
          <a:p>
            <a:r>
              <a:rPr lang="en-GB" dirty="0">
                <a:solidFill>
                  <a:schemeClr val="tx1"/>
                </a:solidFill>
              </a:rPr>
              <a:t>To be followed by an analysis of how the media have covered the event, notably in connection with climate change (</a:t>
            </a:r>
            <a:r>
              <a:rPr lang="en-GB" dirty="0" err="1">
                <a:solidFill>
                  <a:schemeClr val="tx1"/>
                </a:solidFill>
              </a:rPr>
              <a:t>chosse</a:t>
            </a:r>
            <a:r>
              <a:rPr lang="en-GB" dirty="0">
                <a:solidFill>
                  <a:schemeClr val="tx1"/>
                </a:solidFill>
              </a:rPr>
              <a:t> at least five different sources)</a:t>
            </a:r>
          </a:p>
          <a:p>
            <a:r>
              <a:rPr lang="en-GB" dirty="0">
                <a:solidFill>
                  <a:schemeClr val="tx1"/>
                </a:solidFill>
              </a:rPr>
              <a:t>Add your own comment on the event and the media coverage</a:t>
            </a:r>
          </a:p>
          <a:p>
            <a:r>
              <a:rPr lang="en-GB" dirty="0">
                <a:solidFill>
                  <a:schemeClr val="tx1"/>
                </a:solidFill>
              </a:rPr>
              <a:t>Suggest illustrations for the article if deemed appropriate (Length: 1-1.5 pages)</a:t>
            </a:r>
          </a:p>
          <a:p>
            <a:endParaRPr lang="fr-FR" dirty="0"/>
          </a:p>
        </p:txBody>
      </p:sp>
      <p:sp>
        <p:nvSpPr>
          <p:cNvPr id="4" name="Espace réservé du numéro de diapositive 3">
            <a:extLst>
              <a:ext uri="{FF2B5EF4-FFF2-40B4-BE49-F238E27FC236}">
                <a16:creationId xmlns:a16="http://schemas.microsoft.com/office/drawing/2014/main" id="{C8C83AC6-4FA4-574E-A9C5-092F477F1A6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999378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38EE6E-E28F-5744-8A36-2F7A21535D03}"/>
              </a:ext>
            </a:extLst>
          </p:cNvPr>
          <p:cNvSpPr>
            <a:spLocks noGrp="1"/>
          </p:cNvSpPr>
          <p:nvPr>
            <p:ph type="title"/>
          </p:nvPr>
        </p:nvSpPr>
        <p:spPr/>
        <p:txBody>
          <a:bodyPr/>
          <a:lstStyle/>
          <a:p>
            <a:r>
              <a:rPr lang="fr-FR" dirty="0"/>
              <a:t>Food for </a:t>
            </a:r>
            <a:r>
              <a:rPr lang="fr-FR" dirty="0" err="1"/>
              <a:t>thought</a:t>
            </a:r>
            <a:endParaRPr lang="fr-FR" dirty="0"/>
          </a:p>
        </p:txBody>
      </p:sp>
      <p:sp>
        <p:nvSpPr>
          <p:cNvPr id="3" name="Espace réservé du texte 2">
            <a:extLst>
              <a:ext uri="{FF2B5EF4-FFF2-40B4-BE49-F238E27FC236}">
                <a16:creationId xmlns:a16="http://schemas.microsoft.com/office/drawing/2014/main" id="{210BA103-5904-D348-A78E-C095F597048F}"/>
              </a:ext>
            </a:extLst>
          </p:cNvPr>
          <p:cNvSpPr>
            <a:spLocks noGrp="1"/>
          </p:cNvSpPr>
          <p:nvPr>
            <p:ph type="body" idx="1"/>
          </p:nvPr>
        </p:nvSpPr>
        <p:spPr/>
        <p:txBody>
          <a:bodyPr/>
          <a:lstStyle/>
          <a:p>
            <a:r>
              <a:rPr lang="en-GB" dirty="0">
                <a:solidFill>
                  <a:schemeClr val="tx1"/>
                </a:solidFill>
                <a:hlinkClick r:id="rId2">
                  <a:extLst>
                    <a:ext uri="{A12FA001-AC4F-418D-AE19-62706E023703}">
                      <ahyp:hlinkClr xmlns:ahyp="http://schemas.microsoft.com/office/drawing/2018/hyperlinkcolor" val="tx"/>
                    </a:ext>
                  </a:extLst>
                </a:hlinkClick>
              </a:rPr>
              <a:t>https://www.washingtonpost.com/weather/2021/09/13/extreme-flooding-increase-climate-change/</a:t>
            </a:r>
            <a:endParaRPr lang="en-GB" dirty="0">
              <a:solidFill>
                <a:schemeClr val="tx1"/>
              </a:solidFill>
            </a:endParaRPr>
          </a:p>
          <a:p>
            <a:r>
              <a:rPr lang="en-GB" dirty="0">
                <a:solidFill>
                  <a:schemeClr val="tx1"/>
                </a:solidFill>
                <a:hlinkClick r:id="rId3">
                  <a:extLst>
                    <a:ext uri="{A12FA001-AC4F-418D-AE19-62706E023703}">
                      <ahyp:hlinkClr xmlns:ahyp="http://schemas.microsoft.com/office/drawing/2018/hyperlinkcolor" val="tx"/>
                    </a:ext>
                  </a:extLst>
                </a:hlinkClick>
              </a:rPr>
              <a:t>https://www.bbc.com/news/av/science-environment-54126762</a:t>
            </a:r>
            <a:endParaRPr lang="en-GB" dirty="0">
              <a:solidFill>
                <a:schemeClr val="tx1"/>
              </a:solidFill>
            </a:endParaRPr>
          </a:p>
          <a:p>
            <a:r>
              <a:rPr lang="en-GB" dirty="0">
                <a:solidFill>
                  <a:schemeClr val="tx1"/>
                </a:solidFill>
                <a:hlinkClick r:id="rId4">
                  <a:extLst>
                    <a:ext uri="{A12FA001-AC4F-418D-AE19-62706E023703}">
                      <ahyp:hlinkClr xmlns:ahyp="http://schemas.microsoft.com/office/drawing/2018/hyperlinkcolor" val="tx"/>
                    </a:ext>
                  </a:extLst>
                </a:hlinkClick>
              </a:rPr>
              <a:t>https://www.nytimes.com/2021/08/27/opinion/greece-fires-climate-change.html</a:t>
            </a:r>
            <a:endParaRPr lang="en-GB" dirty="0">
              <a:solidFill>
                <a:schemeClr val="tx1"/>
              </a:solidFill>
            </a:endParaRPr>
          </a:p>
          <a:p>
            <a:r>
              <a:rPr lang="en-GB" dirty="0">
                <a:solidFill>
                  <a:schemeClr val="tx1"/>
                </a:solidFill>
                <a:hlinkClick r:id="rId5">
                  <a:extLst>
                    <a:ext uri="{A12FA001-AC4F-418D-AE19-62706E023703}">
                      <ahyp:hlinkClr xmlns:ahyp="http://schemas.microsoft.com/office/drawing/2018/hyperlinkcolor" val="tx"/>
                    </a:ext>
                  </a:extLst>
                </a:hlinkClick>
              </a:rPr>
              <a:t>https://www.un.org/en/chronicle/article/greatest-threat-global-security-climate-change-not-merely-environmental-problem</a:t>
            </a:r>
            <a:endParaRPr lang="en-GB" dirty="0">
              <a:solidFill>
                <a:schemeClr val="tx1"/>
              </a:solidFill>
            </a:endParaRPr>
          </a:p>
          <a:p>
            <a:r>
              <a:rPr lang="en-GB" dirty="0">
                <a:solidFill>
                  <a:schemeClr val="tx1"/>
                </a:solidFill>
                <a:hlinkClick r:id="rId6">
                  <a:extLst>
                    <a:ext uri="{A12FA001-AC4F-418D-AE19-62706E023703}">
                      <ahyp:hlinkClr xmlns:ahyp="http://schemas.microsoft.com/office/drawing/2018/hyperlinkcolor" val="tx"/>
                    </a:ext>
                  </a:extLst>
                </a:hlinkClick>
              </a:rPr>
              <a:t>https://www.theguardian.com/environment/2021/nov/01/time-is-running-out-your-messages-world-leaders-cop26</a:t>
            </a:r>
            <a:endParaRPr lang="en-GB" dirty="0">
              <a:solidFill>
                <a:schemeClr val="tx1"/>
              </a:solidFill>
            </a:endParaRPr>
          </a:p>
          <a:p>
            <a:pPr marL="114300" indent="0">
              <a:buNone/>
            </a:pPr>
            <a:endParaRPr lang="fr-FR" dirty="0"/>
          </a:p>
        </p:txBody>
      </p:sp>
      <p:sp>
        <p:nvSpPr>
          <p:cNvPr id="4" name="Espace réservé du numéro de diapositive 3">
            <a:extLst>
              <a:ext uri="{FF2B5EF4-FFF2-40B4-BE49-F238E27FC236}">
                <a16:creationId xmlns:a16="http://schemas.microsoft.com/office/drawing/2014/main" id="{91D1C688-34C8-5143-9C5E-241D06174C6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1191000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598FCB-B0C6-9445-A23C-D70A4A4F970C}"/>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5AAB543D-C87A-F546-98AA-E5DB55DF23AE}"/>
              </a:ext>
            </a:extLst>
          </p:cNvPr>
          <p:cNvSpPr>
            <a:spLocks noGrp="1"/>
          </p:cNvSpPr>
          <p:nvPr>
            <p:ph type="body" idx="1"/>
          </p:nvPr>
        </p:nvSpPr>
        <p:spPr/>
        <p:txBody>
          <a:bodyPr/>
          <a:lstStyle/>
          <a:p>
            <a:r>
              <a:rPr lang="en-GB" dirty="0">
                <a:solidFill>
                  <a:schemeClr val="tx1"/>
                </a:solidFill>
                <a:latin typeface="Lato" panose="020F0502020204030203" pitchFamily="34" charset="0"/>
                <a:ea typeface="Lato" panose="020F0502020204030203" pitchFamily="34" charset="0"/>
                <a:cs typeface="Lato" panose="020F0502020204030203" pitchFamily="34" charset="0"/>
              </a:rPr>
              <a:t>Some references:</a:t>
            </a:r>
          </a:p>
          <a:p>
            <a:r>
              <a:rPr lang="en-GB" dirty="0">
                <a:solidFill>
                  <a:schemeClr val="tx1"/>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https://www.ipcc.ch/report/ar6/wg1/downloads/report/IPCC_AR6_WGI_SPM.pdf</a:t>
            </a:r>
          </a:p>
          <a:p>
            <a:r>
              <a:rPr lang="en-GB" dirty="0">
                <a:solidFill>
                  <a:schemeClr val="tx1"/>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https://public.wmo.int/en/media/press-release/state-of-climate-2021-extreme-events-and-major-impacts</a:t>
            </a:r>
            <a:endParaRPr lang="en-GB"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GB" dirty="0">
                <a:solidFill>
                  <a:schemeClr val="tx1"/>
                </a:solidFill>
                <a:latin typeface="Lato" panose="020F0502020204030203" pitchFamily="34" charset="0"/>
                <a:ea typeface="Lato" panose="020F0502020204030203" pitchFamily="34" charset="0"/>
                <a:cs typeface="Lato" panose="020F0502020204030203" pitchFamily="34" charset="0"/>
              </a:rPr>
              <a:t>M. Mann and T. Toles, </a:t>
            </a:r>
            <a:r>
              <a:rPr lang="en-GB" i="1" dirty="0">
                <a:solidFill>
                  <a:schemeClr val="tx1"/>
                </a:solidFill>
                <a:latin typeface="Lato" panose="020F0502020204030203" pitchFamily="34" charset="0"/>
                <a:ea typeface="Lato" panose="020F0502020204030203" pitchFamily="34" charset="0"/>
                <a:cs typeface="Lato" panose="020F0502020204030203" pitchFamily="34" charset="0"/>
              </a:rPr>
              <a:t>The Madhouse Effect: How Climate Change Denial Is Threatening Our Planet, Destroying Our Politics, and Driving Us Crazy</a:t>
            </a:r>
            <a:r>
              <a:rPr lang="en-GB" dirty="0">
                <a:solidFill>
                  <a:schemeClr val="tx1"/>
                </a:solidFill>
                <a:latin typeface="Lato" panose="020F0502020204030203" pitchFamily="34" charset="0"/>
                <a:ea typeface="Lato" panose="020F0502020204030203" pitchFamily="34" charset="0"/>
                <a:cs typeface="Lato" panose="020F0502020204030203" pitchFamily="34" charset="0"/>
              </a:rPr>
              <a:t>, Columbia University Press, 2016</a:t>
            </a:r>
          </a:p>
          <a:p>
            <a:r>
              <a:rPr lang="en-GB" dirty="0">
                <a:solidFill>
                  <a:schemeClr val="tx1"/>
                </a:solidFill>
                <a:latin typeface="Lato" panose="020F0502020204030203" pitchFamily="34" charset="0"/>
                <a:ea typeface="Lato" panose="020F0502020204030203" pitchFamily="34" charset="0"/>
                <a:cs typeface="Lato" panose="020F0502020204030203" pitchFamily="34" charset="0"/>
              </a:rPr>
              <a:t>M. Mann</a:t>
            </a:r>
            <a:r>
              <a:rPr lang="en-GB" i="1" dirty="0">
                <a:solidFill>
                  <a:schemeClr val="tx1"/>
                </a:solidFill>
                <a:latin typeface="Lato" panose="020F0502020204030203" pitchFamily="34" charset="0"/>
                <a:ea typeface="Lato" panose="020F0502020204030203" pitchFamily="34" charset="0"/>
                <a:cs typeface="Lato" panose="020F0502020204030203" pitchFamily="34" charset="0"/>
              </a:rPr>
              <a:t>, The New Climate War: the fight to take back our planet</a:t>
            </a:r>
            <a:r>
              <a:rPr lang="en-GB" dirty="0">
                <a:solidFill>
                  <a:schemeClr val="tx1"/>
                </a:solidFill>
                <a:latin typeface="Lato" panose="020F0502020204030203" pitchFamily="34" charset="0"/>
                <a:ea typeface="Lato" panose="020F0502020204030203" pitchFamily="34" charset="0"/>
                <a:cs typeface="Lato" panose="020F0502020204030203" pitchFamily="34" charset="0"/>
              </a:rPr>
              <a:t>, Scribe, 2021</a:t>
            </a:r>
          </a:p>
          <a:p>
            <a:r>
              <a:rPr lang="en-GB" dirty="0">
                <a:solidFill>
                  <a:schemeClr val="tx1"/>
                </a:solidFill>
                <a:latin typeface="Lato" panose="020F0502020204030203" pitchFamily="34" charset="0"/>
                <a:ea typeface="Lato" panose="020F0502020204030203" pitchFamily="34" charset="0"/>
                <a:cs typeface="Lato" panose="020F0502020204030203" pitchFamily="34" charset="0"/>
              </a:rPr>
              <a:t>And a novel about climate change:</a:t>
            </a:r>
            <a:r>
              <a:rPr lang="en-GB" i="1" dirty="0">
                <a:solidFill>
                  <a:schemeClr val="tx1"/>
                </a:solidFill>
                <a:latin typeface="Lato" panose="020F0502020204030203" pitchFamily="34" charset="0"/>
                <a:ea typeface="Lato" panose="020F0502020204030203" pitchFamily="34" charset="0"/>
                <a:cs typeface="Lato" panose="020F0502020204030203" pitchFamily="34" charset="0"/>
              </a:rPr>
              <a:t> </a:t>
            </a:r>
            <a:r>
              <a:rPr lang="en-GB" dirty="0">
                <a:solidFill>
                  <a:schemeClr val="tx1"/>
                </a:solidFill>
                <a:latin typeface="Lato" panose="020F0502020204030203" pitchFamily="34" charset="0"/>
                <a:ea typeface="Lato" panose="020F0502020204030203" pitchFamily="34" charset="0"/>
                <a:cs typeface="Lato" panose="020F0502020204030203" pitchFamily="34" charset="0"/>
              </a:rPr>
              <a:t>Ian McEwan </a:t>
            </a:r>
            <a:r>
              <a:rPr lang="en-GB" i="1" dirty="0">
                <a:solidFill>
                  <a:schemeClr val="tx1"/>
                </a:solidFill>
                <a:latin typeface="Lato" panose="020F0502020204030203" pitchFamily="34" charset="0"/>
                <a:ea typeface="Lato" panose="020F0502020204030203" pitchFamily="34" charset="0"/>
                <a:cs typeface="Lato" panose="020F0502020204030203" pitchFamily="34" charset="0"/>
              </a:rPr>
              <a:t>, Solar</a:t>
            </a:r>
            <a:r>
              <a:rPr lang="en-GB" dirty="0">
                <a:solidFill>
                  <a:schemeClr val="tx1"/>
                </a:solidFill>
                <a:latin typeface="Lato" panose="020F0502020204030203" pitchFamily="34" charset="0"/>
                <a:ea typeface="Lato" panose="020F0502020204030203" pitchFamily="34" charset="0"/>
                <a:cs typeface="Lato" panose="020F0502020204030203" pitchFamily="34" charset="0"/>
              </a:rPr>
              <a:t>, Jonathan Cape, 2010</a:t>
            </a:r>
            <a:endParaRPr lang="en-GB" i="1" dirty="0">
              <a:solidFill>
                <a:schemeClr val="tx1"/>
              </a:solidFill>
              <a:latin typeface="Lato" panose="020F0502020204030203" pitchFamily="34" charset="0"/>
              <a:ea typeface="Lato" panose="020F0502020204030203" pitchFamily="34" charset="0"/>
              <a:cs typeface="Lato" panose="020F0502020204030203" pitchFamily="34" charset="0"/>
            </a:endParaRPr>
          </a:p>
          <a:p>
            <a:endParaRPr lang="fr-FR" dirty="0"/>
          </a:p>
          <a:p>
            <a:endParaRPr lang="fr-FR" i="1" dirty="0"/>
          </a:p>
          <a:p>
            <a:endParaRPr lang="fr-FR" dirty="0"/>
          </a:p>
        </p:txBody>
      </p:sp>
      <p:sp>
        <p:nvSpPr>
          <p:cNvPr id="4" name="Espace réservé du numéro de diapositive 3">
            <a:extLst>
              <a:ext uri="{FF2B5EF4-FFF2-40B4-BE49-F238E27FC236}">
                <a16:creationId xmlns:a16="http://schemas.microsoft.com/office/drawing/2014/main" id="{8E2EBE50-9CD2-2346-96F0-90C41DF82CC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2836087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61FF2D-1D01-D247-99C2-B83240DCD936}"/>
              </a:ext>
            </a:extLst>
          </p:cNvPr>
          <p:cNvSpPr>
            <a:spLocks noGrp="1"/>
          </p:cNvSpPr>
          <p:nvPr>
            <p:ph type="title"/>
          </p:nvPr>
        </p:nvSpPr>
        <p:spPr/>
        <p:txBody>
          <a:bodyPr/>
          <a:lstStyle/>
          <a:p>
            <a:r>
              <a:rPr lang="fr-FR" dirty="0" err="1"/>
              <a:t>Any</a:t>
            </a:r>
            <a:r>
              <a:rPr lang="fr-FR" dirty="0"/>
              <a:t> questions?</a:t>
            </a:r>
          </a:p>
        </p:txBody>
      </p:sp>
      <p:sp>
        <p:nvSpPr>
          <p:cNvPr id="3" name="Espace réservé du texte 2">
            <a:extLst>
              <a:ext uri="{FF2B5EF4-FFF2-40B4-BE49-F238E27FC236}">
                <a16:creationId xmlns:a16="http://schemas.microsoft.com/office/drawing/2014/main" id="{9022FBE5-B655-A944-BC93-8C11C84961E0}"/>
              </a:ext>
            </a:extLst>
          </p:cNvPr>
          <p:cNvSpPr>
            <a:spLocks noGrp="1"/>
          </p:cNvSpPr>
          <p:nvPr>
            <p:ph type="body" idx="1"/>
          </p:nvPr>
        </p:nvSpPr>
        <p:spPr/>
        <p:txBody>
          <a:bodyPr/>
          <a:lstStyle/>
          <a:p>
            <a:pPr marL="114300" indent="0">
              <a:buNone/>
            </a:pPr>
            <a:r>
              <a:rPr lang="en-GB" dirty="0">
                <a:solidFill>
                  <a:schemeClr val="tx1"/>
                </a:solidFill>
              </a:rPr>
              <a:t>Glossaries:</a:t>
            </a:r>
          </a:p>
          <a:p>
            <a:pPr marL="114300" indent="0">
              <a:buNone/>
            </a:pPr>
            <a:endParaRPr lang="en-GB" dirty="0">
              <a:solidFill>
                <a:schemeClr val="tx1"/>
              </a:solidFill>
            </a:endParaRPr>
          </a:p>
          <a:p>
            <a:r>
              <a:rPr lang="en-GB" dirty="0">
                <a:solidFill>
                  <a:schemeClr val="tx1"/>
                </a:solidFill>
                <a:hlinkClick r:id="rId2">
                  <a:extLst>
                    <a:ext uri="{A12FA001-AC4F-418D-AE19-62706E023703}">
                      <ahyp:hlinkClr xmlns:ahyp="http://schemas.microsoft.com/office/drawing/2018/hyperlinkcolor" val="tx"/>
                    </a:ext>
                  </a:extLst>
                </a:hlinkClick>
              </a:rPr>
              <a:t>https://www.fs.fed.us/climatechange/documents/glossary.pdf</a:t>
            </a:r>
            <a:endParaRPr lang="en-GB" dirty="0">
              <a:solidFill>
                <a:schemeClr val="tx1"/>
              </a:solidFill>
            </a:endParaRPr>
          </a:p>
          <a:p>
            <a:endParaRPr lang="en-GB" dirty="0">
              <a:solidFill>
                <a:schemeClr val="tx1"/>
              </a:solidFill>
            </a:endParaRPr>
          </a:p>
          <a:p>
            <a:r>
              <a:rPr lang="en-GB" dirty="0">
                <a:solidFill>
                  <a:schemeClr val="tx1"/>
                </a:solidFill>
                <a:hlinkClick r:id="rId3">
                  <a:extLst>
                    <a:ext uri="{A12FA001-AC4F-418D-AE19-62706E023703}">
                      <ahyp:hlinkClr xmlns:ahyp="http://schemas.microsoft.com/office/drawing/2018/hyperlinkcolor" val="tx"/>
                    </a:ext>
                  </a:extLst>
                </a:hlinkClick>
              </a:rPr>
              <a:t>https://www.bbc.com/news/science-environment-11833685</a:t>
            </a:r>
            <a:endParaRPr lang="en-GB" dirty="0">
              <a:solidFill>
                <a:schemeClr val="tx1"/>
              </a:solidFill>
            </a:endParaRPr>
          </a:p>
          <a:p>
            <a:endParaRPr lang="en-GB" dirty="0">
              <a:solidFill>
                <a:schemeClr val="tx1"/>
              </a:solidFill>
            </a:endParaRPr>
          </a:p>
          <a:p>
            <a:r>
              <a:rPr lang="en-GB" dirty="0">
                <a:solidFill>
                  <a:schemeClr val="tx1"/>
                </a:solidFill>
              </a:rPr>
              <a:t>https://</a:t>
            </a:r>
            <a:r>
              <a:rPr lang="en-GB" dirty="0" err="1">
                <a:solidFill>
                  <a:schemeClr val="tx1"/>
                </a:solidFill>
              </a:rPr>
              <a:t>www.who.int</a:t>
            </a:r>
            <a:r>
              <a:rPr lang="en-GB" dirty="0">
                <a:solidFill>
                  <a:schemeClr val="tx1"/>
                </a:solidFill>
              </a:rPr>
              <a:t>/</a:t>
            </a:r>
            <a:r>
              <a:rPr lang="en-GB" dirty="0" err="1">
                <a:solidFill>
                  <a:schemeClr val="tx1"/>
                </a:solidFill>
              </a:rPr>
              <a:t>globalchange</a:t>
            </a:r>
            <a:r>
              <a:rPr lang="en-GB" dirty="0">
                <a:solidFill>
                  <a:schemeClr val="tx1"/>
                </a:solidFill>
              </a:rPr>
              <a:t>/environment/</a:t>
            </a:r>
            <a:r>
              <a:rPr lang="en-GB" dirty="0" err="1">
                <a:solidFill>
                  <a:schemeClr val="tx1"/>
                </a:solidFill>
              </a:rPr>
              <a:t>en</a:t>
            </a:r>
            <a:r>
              <a:rPr lang="en-GB" dirty="0">
                <a:solidFill>
                  <a:schemeClr val="tx1"/>
                </a:solidFill>
              </a:rPr>
              <a:t>/</a:t>
            </a:r>
            <a:r>
              <a:rPr lang="en-GB" dirty="0" err="1">
                <a:solidFill>
                  <a:schemeClr val="tx1"/>
                </a:solidFill>
              </a:rPr>
              <a:t>glossary.pdf</a:t>
            </a:r>
            <a:endParaRPr lang="en-GB" dirty="0">
              <a:solidFill>
                <a:schemeClr val="tx1"/>
              </a:solidFill>
            </a:endParaRPr>
          </a:p>
          <a:p>
            <a:endParaRPr lang="en-GB" dirty="0">
              <a:solidFill>
                <a:schemeClr val="tx1"/>
              </a:solidFill>
            </a:endParaRPr>
          </a:p>
          <a:p>
            <a:r>
              <a:rPr lang="en-GB" dirty="0">
                <a:solidFill>
                  <a:schemeClr val="tx1"/>
                </a:solidFill>
              </a:rPr>
              <a:t>https://</a:t>
            </a:r>
            <a:r>
              <a:rPr lang="en-GB" dirty="0" err="1">
                <a:solidFill>
                  <a:schemeClr val="tx1"/>
                </a:solidFill>
              </a:rPr>
              <a:t>www.unicef.org</a:t>
            </a:r>
            <a:r>
              <a:rPr lang="en-GB" dirty="0">
                <a:solidFill>
                  <a:schemeClr val="tx1"/>
                </a:solidFill>
              </a:rPr>
              <a:t>/lac/media/19321/file/climate-glossary-for-young-</a:t>
            </a:r>
            <a:r>
              <a:rPr lang="en-GB" dirty="0" err="1">
                <a:solidFill>
                  <a:schemeClr val="tx1"/>
                </a:solidFill>
              </a:rPr>
              <a:t>people.pdf</a:t>
            </a:r>
            <a:endParaRPr lang="en-GB" dirty="0">
              <a:solidFill>
                <a:schemeClr val="tx1"/>
              </a:solidFill>
            </a:endParaRPr>
          </a:p>
        </p:txBody>
      </p:sp>
      <p:sp>
        <p:nvSpPr>
          <p:cNvPr id="4" name="Espace réservé du numéro de diapositive 3">
            <a:extLst>
              <a:ext uri="{FF2B5EF4-FFF2-40B4-BE49-F238E27FC236}">
                <a16:creationId xmlns:a16="http://schemas.microsoft.com/office/drawing/2014/main" id="{148DB5AD-A2C5-644F-93AE-98E9BC80694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8769532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1475</TotalTime>
  <Words>387</Words>
  <Application>Microsoft Macintosh PowerPoint</Application>
  <PresentationFormat>On-screen Show (16:9)</PresentationFormat>
  <Paragraphs>41</Paragraphs>
  <Slides>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Lato</vt:lpstr>
      <vt:lpstr>Simple Light</vt:lpstr>
      <vt:lpstr>“Media discourses about climate change” </vt:lpstr>
      <vt:lpstr>Lesson 6</vt:lpstr>
      <vt:lpstr>Homework – do it in your own time</vt:lpstr>
      <vt:lpstr>Food for thought</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40</cp:revision>
  <dcterms:modified xsi:type="dcterms:W3CDTF">2022-04-24T17:28:25Z</dcterms:modified>
</cp:coreProperties>
</file>