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9"/>
  </p:notesMasterIdLst>
  <p:sldIdLst>
    <p:sldId id="256" r:id="rId2"/>
    <p:sldId id="306" r:id="rId3"/>
    <p:sldId id="297" r:id="rId4"/>
    <p:sldId id="298" r:id="rId5"/>
    <p:sldId id="299" r:id="rId6"/>
    <p:sldId id="300" r:id="rId7"/>
    <p:sldId id="301" r:id="rId8"/>
  </p:sldIdLst>
  <p:sldSz cx="9144000" cy="5143500" type="screen16x9"/>
  <p:notesSz cx="6858000" cy="9144000"/>
  <p:embeddedFontLst>
    <p:embeddedFont>
      <p:font typeface="Lato" panose="020F0502020204030203"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7"/>
    <p:restoredTop sz="93160"/>
  </p:normalViewPr>
  <p:slideViewPr>
    <p:cSldViewPr snapToGrid="0">
      <p:cViewPr varScale="1">
        <p:scale>
          <a:sx n="136" d="100"/>
          <a:sy n="136" d="100"/>
        </p:scale>
        <p:origin x="80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www.theguardian.com/world/extreme-weather" TargetMode="External"/><Relationship Id="rId3" Type="http://schemas.openxmlformats.org/officeDocument/2006/relationships/hyperlink" Target="https://bigthink.com/politics-current-affairs/climate-change-poll-americans" TargetMode="External"/><Relationship Id="rId7" Type="http://schemas.openxmlformats.org/officeDocument/2006/relationships/hyperlink" Target="https://www.cjr.org/covering_climate_now/covering-climate-partnerships.php/" TargetMode="External"/><Relationship Id="rId2" Type="http://schemas.openxmlformats.org/officeDocument/2006/relationships/hyperlink" Target="https://www.forbes.com/sites/niallmccarthy/2019/03/25/oil-and-gas-giants-spend-millions-lobbying-to-block-climate-change-policies-infographic/#2f06b9e87c4f" TargetMode="External"/><Relationship Id="rId1" Type="http://schemas.openxmlformats.org/officeDocument/2006/relationships/slideLayout" Target="../slideLayouts/slideLayout3.xml"/><Relationship Id="rId6" Type="http://schemas.openxmlformats.org/officeDocument/2006/relationships/hyperlink" Target="https://www.bbc.com/news/uk-politics-48126677" TargetMode="External"/><Relationship Id="rId5" Type="http://schemas.openxmlformats.org/officeDocument/2006/relationships/hyperlink" Target="https://rebellion.earth/" TargetMode="External"/><Relationship Id="rId4" Type="http://schemas.openxmlformats.org/officeDocument/2006/relationships/hyperlink" Target="https://theconversation.com/uk/topics/school-climate-strikes-6951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heconversation.com/theyll-give-me-a-detention-but-itll-be-worth-it-a-climate-scientist-interviews-his-climate-striking-daughter-117689" TargetMode="External"/><Relationship Id="rId2" Type="http://schemas.openxmlformats.org/officeDocument/2006/relationships/hyperlink" Target="https://www.patreon.com/posts/note-on-climate-29360296" TargetMode="External"/><Relationship Id="rId1" Type="http://schemas.openxmlformats.org/officeDocument/2006/relationships/slideLayout" Target="../slideLayouts/slideLayout3.xml"/><Relationship Id="rId4" Type="http://schemas.openxmlformats.org/officeDocument/2006/relationships/hyperlink" Target="https://www.theguardian.com/environment/2019/sep/02/greta-thunberg-responds-to-aspergers-critics-its-a-superpower"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425669"/>
            <a:ext cx="5496600" cy="2475186"/>
          </a:xfrm>
          <a:prstGeom prst="rect">
            <a:avLst/>
          </a:prstGeom>
        </p:spPr>
        <p:txBody>
          <a:bodyPr spcFirstLastPara="1" wrap="square" lIns="360000" tIns="91425" rIns="91425" bIns="91425" anchor="b" anchorCtr="0">
            <a:noAutofit/>
          </a:bodyPr>
          <a:lstStyle/>
          <a:p>
            <a:r>
              <a:rPr lang="en-GB" sz="3600" b="1" dirty="0">
                <a:solidFill>
                  <a:schemeClr val="tx1"/>
                </a:solidFill>
              </a:rPr>
              <a:t>“Media discourses about climate change”</a:t>
            </a:r>
            <a:br>
              <a:rPr lang="en-GB" b="1" dirty="0">
                <a:solidFill>
                  <a:schemeClr val="tx1"/>
                </a:solidFill>
              </a:rPr>
            </a:br>
            <a:endParaRPr dirty="0"/>
          </a:p>
        </p:txBody>
      </p:sp>
      <p:sp>
        <p:nvSpPr>
          <p:cNvPr id="79" name="Google Shape;79;p13"/>
          <p:cNvSpPr txBox="1">
            <a:spLocks noGrp="1"/>
          </p:cNvSpPr>
          <p:nvPr>
            <p:ph type="subTitle" idx="1"/>
          </p:nvPr>
        </p:nvSpPr>
        <p:spPr>
          <a:xfrm>
            <a:off x="50" y="2702950"/>
            <a:ext cx="5496550" cy="860057"/>
          </a:xfrm>
          <a:prstGeom prst="rect">
            <a:avLst/>
          </a:prstGeom>
        </p:spPr>
        <p:txBody>
          <a:bodyPr spcFirstLastPara="1" wrap="square" lIns="360000" tIns="91425" rIns="91425" bIns="91425" anchor="t" anchorCtr="0">
            <a:noAutofit/>
          </a:bodyPr>
          <a:lstStyle/>
          <a:p>
            <a:pPr marL="0" lvl="0" indent="0"/>
            <a:r>
              <a:rPr lang="en-GB" b="1" dirty="0">
                <a:solidFill>
                  <a:schemeClr val="tx1"/>
                </a:solidFill>
              </a:rPr>
              <a:t>By Prof. Jan </a:t>
            </a:r>
            <a:r>
              <a:rPr lang="en-GB" b="1" dirty="0" err="1">
                <a:solidFill>
                  <a:schemeClr val="tx1"/>
                </a:solidFill>
              </a:rPr>
              <a:t>Borm</a:t>
            </a:r>
            <a:r>
              <a:rPr lang="en-GB" b="1" dirty="0">
                <a:solidFill>
                  <a:schemeClr val="tx1"/>
                </a:solidFill>
              </a:rPr>
              <a:t>, UVSQ/</a:t>
            </a:r>
            <a:r>
              <a:rPr lang="en-GB" b="1" dirty="0" err="1">
                <a:solidFill>
                  <a:schemeClr val="tx1"/>
                </a:solidFill>
              </a:rPr>
              <a:t>Université</a:t>
            </a:r>
            <a:r>
              <a:rPr lang="en-GB" b="1" dirty="0">
                <a:solidFill>
                  <a:schemeClr val="tx1"/>
                </a:solidFill>
              </a:rPr>
              <a:t> Paris-</a:t>
            </a:r>
            <a:r>
              <a:rPr lang="en-GB" b="1" dirty="0" err="1">
                <a:solidFill>
                  <a:schemeClr val="tx1"/>
                </a:solidFill>
              </a:rPr>
              <a:t>Saclay</a:t>
            </a:r>
            <a:br>
              <a:rPr lang="en-GB" b="1" dirty="0">
                <a:solidFill>
                  <a:schemeClr val="tx1"/>
                </a:solidFill>
              </a:rPr>
            </a:b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4"/>
          <p:cNvSpPr txBox="1">
            <a:spLocks noGrp="1"/>
          </p:cNvSpPr>
          <p:nvPr>
            <p:ph type="body" idx="1"/>
          </p:nvPr>
        </p:nvSpPr>
        <p:spPr>
          <a:xfrm>
            <a:off x="240000" y="1593752"/>
            <a:ext cx="8664000" cy="1955997"/>
          </a:xfrm>
          <a:prstGeom prst="rect">
            <a:avLst/>
          </a:prstGeom>
        </p:spPr>
        <p:txBody>
          <a:bodyPr spcFirstLastPara="1" wrap="square" lIns="91425" tIns="91425" rIns="91425" bIns="91425" anchor="t" anchorCtr="0">
            <a:noAutofit/>
          </a:bodyPr>
          <a:lstStyle/>
          <a:p>
            <a:pPr marL="114300" indent="0">
              <a:buNone/>
            </a:pPr>
            <a:endParaRPr lang="fr-FR" sz="2400" dirty="0">
              <a:solidFill>
                <a:schemeClr val="tx1"/>
              </a:solidFill>
            </a:endParaRPr>
          </a:p>
          <a:p>
            <a:pPr marL="114300" indent="0">
              <a:buNone/>
            </a:pPr>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pPr marL="0" lvl="0" indent="0">
              <a:spcAft>
                <a:spcPts val="1600"/>
              </a:spcAft>
              <a:buNone/>
            </a:pPr>
            <a:endParaRPr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
        <p:nvSpPr>
          <p:cNvPr id="3" name="Title 2">
            <a:extLst>
              <a:ext uri="{FF2B5EF4-FFF2-40B4-BE49-F238E27FC236}">
                <a16:creationId xmlns:a16="http://schemas.microsoft.com/office/drawing/2014/main" id="{88B37774-FFDC-10DA-2BA7-2D45F43964BB}"/>
              </a:ext>
            </a:extLst>
          </p:cNvPr>
          <p:cNvSpPr>
            <a:spLocks noGrp="1"/>
          </p:cNvSpPr>
          <p:nvPr>
            <p:ph type="title"/>
          </p:nvPr>
        </p:nvSpPr>
        <p:spPr>
          <a:xfrm>
            <a:off x="1170600" y="2165973"/>
            <a:ext cx="6802800" cy="811554"/>
          </a:xfrm>
        </p:spPr>
        <p:txBody>
          <a:bodyPr/>
          <a:lstStyle/>
          <a:p>
            <a:pPr algn="ctr"/>
            <a:r>
              <a:rPr lang="en-LU" sz="4400" b="1" dirty="0"/>
              <a:t>Lesson 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1EE051-599F-834B-8D22-05B9AB06ADF0}"/>
              </a:ext>
            </a:extLst>
          </p:cNvPr>
          <p:cNvSpPr>
            <a:spLocks noGrp="1"/>
          </p:cNvSpPr>
          <p:nvPr>
            <p:ph type="title"/>
          </p:nvPr>
        </p:nvSpPr>
        <p:spPr>
          <a:xfrm>
            <a:off x="362606" y="141890"/>
            <a:ext cx="6751893" cy="767560"/>
          </a:xfrm>
        </p:spPr>
        <p:txBody>
          <a:bodyPr/>
          <a:lstStyle/>
          <a:p>
            <a:r>
              <a:rPr lang="en-GB" i="1" dirty="0">
                <a:solidFill>
                  <a:schemeClr val="tx1"/>
                </a:solidFill>
              </a:rPr>
              <a:t>The Conversation</a:t>
            </a:r>
            <a:r>
              <a:rPr lang="en-GB" dirty="0">
                <a:solidFill>
                  <a:schemeClr val="tx1"/>
                </a:solidFill>
              </a:rPr>
              <a:t>, 28 November 2019:</a:t>
            </a:r>
            <a:endParaRPr lang="fr-FR" dirty="0"/>
          </a:p>
        </p:txBody>
      </p:sp>
      <p:sp>
        <p:nvSpPr>
          <p:cNvPr id="3" name="Espace réservé du texte 2">
            <a:extLst>
              <a:ext uri="{FF2B5EF4-FFF2-40B4-BE49-F238E27FC236}">
                <a16:creationId xmlns:a16="http://schemas.microsoft.com/office/drawing/2014/main" id="{701135BF-DAC3-B84B-BACE-66DDC5540B56}"/>
              </a:ext>
            </a:extLst>
          </p:cNvPr>
          <p:cNvSpPr>
            <a:spLocks noGrp="1"/>
          </p:cNvSpPr>
          <p:nvPr>
            <p:ph type="body" idx="1"/>
          </p:nvPr>
        </p:nvSpPr>
        <p:spPr>
          <a:xfrm>
            <a:off x="126124" y="677917"/>
            <a:ext cx="8706309" cy="3597083"/>
          </a:xfrm>
        </p:spPr>
        <p:txBody>
          <a:bodyPr/>
          <a:lstStyle/>
          <a:p>
            <a:pPr fontAlgn="base"/>
            <a:r>
              <a:rPr lang="en-GB" dirty="0">
                <a:solidFill>
                  <a:schemeClr val="tx1"/>
                </a:solidFill>
              </a:rPr>
              <a:t>“The fossil fuel industry, political lobbyists, media moguls and individuals have spent the past 30 years sowing doubt about the reality of climate change - where none exists. The latest estimate is that the world’s five largest publicly-owned oil and gas companies spend about </a:t>
            </a:r>
            <a:r>
              <a:rPr lang="en-GB" u="sng" dirty="0">
                <a:solidFill>
                  <a:schemeClr val="tx1"/>
                </a:solidFill>
                <a:hlinkClick r:id="rId2">
                  <a:extLst>
                    <a:ext uri="{A12FA001-AC4F-418D-AE19-62706E023703}">
                      <ahyp:hlinkClr xmlns:ahyp="http://schemas.microsoft.com/office/drawing/2018/hyperlinkcolor" val="tx"/>
                    </a:ext>
                  </a:extLst>
                </a:hlinkClick>
              </a:rPr>
              <a:t>US$200 million a year on lobbying</a:t>
            </a:r>
            <a:r>
              <a:rPr lang="en-GB" dirty="0">
                <a:solidFill>
                  <a:schemeClr val="tx1"/>
                </a:solidFill>
              </a:rPr>
              <a:t> to control, delay or block binding climate policy.”</a:t>
            </a:r>
          </a:p>
          <a:p>
            <a:pPr fontAlgn="base"/>
            <a:r>
              <a:rPr lang="en-GB" dirty="0">
                <a:solidFill>
                  <a:schemeClr val="tx1"/>
                </a:solidFill>
              </a:rPr>
              <a:t>“Their hold on the public seems to be waning. Two recent polls suggested over </a:t>
            </a:r>
            <a:r>
              <a:rPr lang="en-GB" u="sng" dirty="0">
                <a:solidFill>
                  <a:schemeClr val="tx1"/>
                </a:solidFill>
                <a:hlinkClick r:id="rId3">
                  <a:extLst>
                    <a:ext uri="{A12FA001-AC4F-418D-AE19-62706E023703}">
                      <ahyp:hlinkClr xmlns:ahyp="http://schemas.microsoft.com/office/drawing/2018/hyperlinkcolor" val="tx"/>
                    </a:ext>
                  </a:extLst>
                </a:hlinkClick>
              </a:rPr>
              <a:t>75% of Americans</a:t>
            </a:r>
            <a:r>
              <a:rPr lang="en-GB" dirty="0">
                <a:solidFill>
                  <a:schemeClr val="tx1"/>
                </a:solidFill>
              </a:rPr>
              <a:t> think humans are causing climate change. </a:t>
            </a:r>
            <a:r>
              <a:rPr lang="en-GB" u="sng" dirty="0">
                <a:solidFill>
                  <a:schemeClr val="tx1"/>
                </a:solidFill>
                <a:hlinkClick r:id="rId4">
                  <a:extLst>
                    <a:ext uri="{A12FA001-AC4F-418D-AE19-62706E023703}">
                      <ahyp:hlinkClr xmlns:ahyp="http://schemas.microsoft.com/office/drawing/2018/hyperlinkcolor" val="tx"/>
                    </a:ext>
                  </a:extLst>
                </a:hlinkClick>
              </a:rPr>
              <a:t>School climate strikes</a:t>
            </a:r>
            <a:r>
              <a:rPr lang="en-GB" dirty="0">
                <a:solidFill>
                  <a:schemeClr val="tx1"/>
                </a:solidFill>
              </a:rPr>
              <a:t>, </a:t>
            </a:r>
            <a:r>
              <a:rPr lang="en-GB" u="sng" dirty="0">
                <a:solidFill>
                  <a:srgbClr val="0097A7"/>
                </a:solidFill>
                <a:hlinkClick r:id="rId5">
                  <a:extLst>
                    <a:ext uri="{A12FA001-AC4F-418D-AE19-62706E023703}">
                      <ahyp:hlinkClr xmlns:ahyp="http://schemas.microsoft.com/office/drawing/2018/hyperlinkcolor" val="tx"/>
                    </a:ext>
                  </a:extLst>
                </a:hlinkClick>
              </a:rPr>
              <a:t>Extinction </a:t>
            </a:r>
            <a:r>
              <a:rPr lang="en-GB" u="sng" dirty="0">
                <a:solidFill>
                  <a:schemeClr val="tx1"/>
                </a:solidFill>
                <a:hlinkClick r:id="rId5">
                  <a:extLst>
                    <a:ext uri="{A12FA001-AC4F-418D-AE19-62706E023703}">
                      <ahyp:hlinkClr xmlns:ahyp="http://schemas.microsoft.com/office/drawing/2018/hyperlinkcolor" val="tx"/>
                    </a:ext>
                  </a:extLst>
                </a:hlinkClick>
              </a:rPr>
              <a:t>Rebellion</a:t>
            </a:r>
            <a:r>
              <a:rPr lang="en-GB" u="sng" dirty="0">
                <a:solidFill>
                  <a:schemeClr val="tx1"/>
                </a:solidFill>
              </a:rPr>
              <a:t> </a:t>
            </a:r>
            <a:r>
              <a:rPr lang="en-GB" dirty="0">
                <a:solidFill>
                  <a:schemeClr val="tx1"/>
                </a:solidFill>
              </a:rPr>
              <a:t>protests, national governments declaring a </a:t>
            </a:r>
            <a:r>
              <a:rPr lang="en-GB" u="sng" dirty="0">
                <a:solidFill>
                  <a:schemeClr val="tx1"/>
                </a:solidFill>
                <a:hlinkClick r:id="rId6">
                  <a:extLst>
                    <a:ext uri="{A12FA001-AC4F-418D-AE19-62706E023703}">
                      <ahyp:hlinkClr xmlns:ahyp="http://schemas.microsoft.com/office/drawing/2018/hyperlinkcolor" val="tx"/>
                    </a:ext>
                  </a:extLst>
                </a:hlinkClick>
              </a:rPr>
              <a:t>climate emergency</a:t>
            </a:r>
            <a:r>
              <a:rPr lang="en-GB" dirty="0">
                <a:solidFill>
                  <a:schemeClr val="tx1"/>
                </a:solidFill>
              </a:rPr>
              <a:t>, improved </a:t>
            </a:r>
            <a:r>
              <a:rPr lang="en-GB" u="sng" dirty="0">
                <a:solidFill>
                  <a:schemeClr val="tx1"/>
                </a:solidFill>
                <a:hlinkClick r:id="rId7">
                  <a:extLst>
                    <a:ext uri="{A12FA001-AC4F-418D-AE19-62706E023703}">
                      <ahyp:hlinkClr xmlns:ahyp="http://schemas.microsoft.com/office/drawing/2018/hyperlinkcolor" val="tx"/>
                    </a:ext>
                  </a:extLst>
                </a:hlinkClick>
              </a:rPr>
              <a:t>media coverage of climate change</a:t>
            </a:r>
            <a:r>
              <a:rPr lang="en-GB" dirty="0">
                <a:solidFill>
                  <a:schemeClr val="tx1"/>
                </a:solidFill>
              </a:rPr>
              <a:t> and an increasing number of </a:t>
            </a:r>
            <a:r>
              <a:rPr lang="en-GB" u="sng" dirty="0">
                <a:solidFill>
                  <a:schemeClr val="tx1"/>
                </a:solidFill>
                <a:hlinkClick r:id="rId8">
                  <a:extLst>
                    <a:ext uri="{A12FA001-AC4F-418D-AE19-62706E023703}">
                      <ahyp:hlinkClr xmlns:ahyp="http://schemas.microsoft.com/office/drawing/2018/hyperlinkcolor" val="tx"/>
                    </a:ext>
                  </a:extLst>
                </a:hlinkClick>
              </a:rPr>
              <a:t>extreme weather events</a:t>
            </a:r>
            <a:r>
              <a:rPr lang="en-GB" dirty="0">
                <a:solidFill>
                  <a:schemeClr val="tx1"/>
                </a:solidFill>
              </a:rPr>
              <a:t> have all contributed to this shift. There also seems to be a renewed optimism that we can deal with the crisis.”</a:t>
            </a:r>
          </a:p>
          <a:p>
            <a:endParaRPr lang="fr-FR" dirty="0"/>
          </a:p>
        </p:txBody>
      </p:sp>
      <p:sp>
        <p:nvSpPr>
          <p:cNvPr id="4" name="Espace réservé du numéro de diapositive 3">
            <a:extLst>
              <a:ext uri="{FF2B5EF4-FFF2-40B4-BE49-F238E27FC236}">
                <a16:creationId xmlns:a16="http://schemas.microsoft.com/office/drawing/2014/main" id="{659AE49D-57C2-E349-A88E-05E9165D3A7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892999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2A80BB-76F0-2F4D-82C9-AFF60DC2F674}"/>
              </a:ext>
            </a:extLst>
          </p:cNvPr>
          <p:cNvSpPr>
            <a:spLocks noGrp="1"/>
          </p:cNvSpPr>
          <p:nvPr>
            <p:ph type="title"/>
          </p:nvPr>
        </p:nvSpPr>
        <p:spPr/>
        <p:txBody>
          <a:bodyPr/>
          <a:lstStyle/>
          <a:p>
            <a:r>
              <a:rPr lang="en-GB" dirty="0"/>
              <a:t>From climate change denial to climate “sadism”</a:t>
            </a:r>
          </a:p>
        </p:txBody>
      </p:sp>
      <p:sp>
        <p:nvSpPr>
          <p:cNvPr id="3" name="Espace réservé du texte 2">
            <a:extLst>
              <a:ext uri="{FF2B5EF4-FFF2-40B4-BE49-F238E27FC236}">
                <a16:creationId xmlns:a16="http://schemas.microsoft.com/office/drawing/2014/main" id="{F6752FDD-F527-5A42-8B2E-19FD72EC17B8}"/>
              </a:ext>
            </a:extLst>
          </p:cNvPr>
          <p:cNvSpPr>
            <a:spLocks noGrp="1"/>
          </p:cNvSpPr>
          <p:nvPr>
            <p:ph type="body" idx="1"/>
          </p:nvPr>
        </p:nvSpPr>
        <p:spPr>
          <a:xfrm>
            <a:off x="772509" y="1324302"/>
            <a:ext cx="8059915" cy="3114497"/>
          </a:xfrm>
        </p:spPr>
        <p:txBody>
          <a:bodyPr/>
          <a:lstStyle/>
          <a:p>
            <a:r>
              <a:rPr lang="en-GB" sz="2400" i="1" dirty="0">
                <a:solidFill>
                  <a:schemeClr val="tx1"/>
                </a:solidFill>
              </a:rPr>
              <a:t>The Conversation </a:t>
            </a:r>
            <a:r>
              <a:rPr lang="en-GB" sz="2400" dirty="0">
                <a:solidFill>
                  <a:schemeClr val="tx1"/>
                </a:solidFill>
              </a:rPr>
              <a:t>(continued):</a:t>
            </a:r>
          </a:p>
          <a:p>
            <a:r>
              <a:rPr lang="en-GB" sz="2400" dirty="0">
                <a:solidFill>
                  <a:schemeClr val="tx1"/>
                </a:solidFill>
              </a:rPr>
              <a:t>“But this means lobbying has changed, now employing more subtle and more vicious approaches – what has been termed as </a:t>
            </a:r>
            <a:r>
              <a:rPr lang="en-GB" sz="2400" dirty="0">
                <a:solidFill>
                  <a:schemeClr val="tx1"/>
                </a:solidFill>
                <a:hlinkClick r:id="rId2">
                  <a:extLst>
                    <a:ext uri="{A12FA001-AC4F-418D-AE19-62706E023703}">
                      <ahyp:hlinkClr xmlns:ahyp="http://schemas.microsoft.com/office/drawing/2018/hyperlinkcolor" val="tx"/>
                    </a:ext>
                  </a:extLst>
                </a:hlinkClick>
              </a:rPr>
              <a:t>‘</a:t>
            </a:r>
            <a:r>
              <a:rPr lang="en-GB" sz="2400" u="sng" dirty="0">
                <a:solidFill>
                  <a:schemeClr val="tx1"/>
                </a:solidFill>
                <a:hlinkClick r:id="rId2">
                  <a:extLst>
                    <a:ext uri="{A12FA001-AC4F-418D-AE19-62706E023703}">
                      <ahyp:hlinkClr xmlns:ahyp="http://schemas.microsoft.com/office/drawing/2018/hyperlinkcolor" val="tx"/>
                    </a:ext>
                  </a:extLst>
                </a:hlinkClick>
              </a:rPr>
              <a:t>climate sadism</a:t>
            </a:r>
            <a:r>
              <a:rPr lang="en-GB" sz="2400" u="sng" dirty="0">
                <a:solidFill>
                  <a:schemeClr val="tx1"/>
                </a:solidFill>
              </a:rPr>
              <a:t>’</a:t>
            </a:r>
            <a:r>
              <a:rPr lang="en-GB" sz="2400" dirty="0">
                <a:solidFill>
                  <a:schemeClr val="tx1"/>
                </a:solidFill>
              </a:rPr>
              <a:t>. It is used to mock young people going on </a:t>
            </a:r>
            <a:r>
              <a:rPr lang="en-GB" sz="2400" u="sng" dirty="0">
                <a:solidFill>
                  <a:schemeClr val="tx1"/>
                </a:solidFill>
                <a:hlinkClick r:id="rId3">
                  <a:extLst>
                    <a:ext uri="{A12FA001-AC4F-418D-AE19-62706E023703}">
                      <ahyp:hlinkClr xmlns:ahyp="http://schemas.microsoft.com/office/drawing/2018/hyperlinkcolor" val="tx"/>
                    </a:ext>
                  </a:extLst>
                </a:hlinkClick>
              </a:rPr>
              <a:t>climate protests</a:t>
            </a:r>
            <a:r>
              <a:rPr lang="en-GB" sz="2400" dirty="0">
                <a:solidFill>
                  <a:schemeClr val="tx1"/>
                </a:solidFill>
              </a:rPr>
              <a:t> and to </a:t>
            </a:r>
            <a:r>
              <a:rPr lang="en-GB" sz="2400" u="sng" dirty="0">
                <a:solidFill>
                  <a:schemeClr val="tx1"/>
                </a:solidFill>
                <a:hlinkClick r:id="rId4">
                  <a:extLst>
                    <a:ext uri="{A12FA001-AC4F-418D-AE19-62706E023703}">
                      <ahyp:hlinkClr xmlns:ahyp="http://schemas.microsoft.com/office/drawing/2018/hyperlinkcolor" val="tx"/>
                    </a:ext>
                  </a:extLst>
                </a:hlinkClick>
              </a:rPr>
              <a:t>ridicule Greta Thunberg, a 16-year-old</a:t>
            </a:r>
            <a:r>
              <a:rPr lang="en-GB" sz="2400" dirty="0">
                <a:solidFill>
                  <a:schemeClr val="tx1"/>
                </a:solidFill>
              </a:rPr>
              <a:t>young woman with Asperger’s, who is simply telling the scientific truth.”</a:t>
            </a:r>
            <a:endParaRPr lang="en-GB" sz="2400" i="1"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B108E1D5-B167-2B40-84BE-E5002392345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3009850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669838-130E-FE45-9D57-6DDB50E63658}"/>
              </a:ext>
            </a:extLst>
          </p:cNvPr>
          <p:cNvSpPr>
            <a:spLocks noGrp="1"/>
          </p:cNvSpPr>
          <p:nvPr>
            <p:ph type="title"/>
          </p:nvPr>
        </p:nvSpPr>
        <p:spPr/>
        <p:txBody>
          <a:bodyPr/>
          <a:lstStyle/>
          <a:p>
            <a:r>
              <a:rPr lang="en-GB" dirty="0"/>
              <a:t>5 main rhetorical strategies of « climate sadism »</a:t>
            </a:r>
          </a:p>
        </p:txBody>
      </p:sp>
      <p:sp>
        <p:nvSpPr>
          <p:cNvPr id="3" name="Espace réservé du texte 2">
            <a:extLst>
              <a:ext uri="{FF2B5EF4-FFF2-40B4-BE49-F238E27FC236}">
                <a16:creationId xmlns:a16="http://schemas.microsoft.com/office/drawing/2014/main" id="{C555AE2A-E8DA-7048-84CD-9037D6C10FC2}"/>
              </a:ext>
            </a:extLst>
          </p:cNvPr>
          <p:cNvSpPr>
            <a:spLocks noGrp="1"/>
          </p:cNvSpPr>
          <p:nvPr>
            <p:ph type="body" idx="1"/>
          </p:nvPr>
        </p:nvSpPr>
        <p:spPr>
          <a:xfrm>
            <a:off x="449179" y="1299410"/>
            <a:ext cx="8383246" cy="3139389"/>
          </a:xfrm>
        </p:spPr>
        <p:txBody>
          <a:bodyPr/>
          <a:lstStyle/>
          <a:p>
            <a:r>
              <a:rPr lang="en-GB" sz="2400" i="1" dirty="0">
                <a:solidFill>
                  <a:schemeClr val="tx1"/>
                </a:solidFill>
              </a:rPr>
              <a:t>The Conversation </a:t>
            </a:r>
            <a:r>
              <a:rPr lang="en-GB" sz="2400" dirty="0">
                <a:solidFill>
                  <a:schemeClr val="tx1"/>
                </a:solidFill>
              </a:rPr>
              <a:t>(continued):</a:t>
            </a:r>
          </a:p>
          <a:p>
            <a:r>
              <a:rPr lang="en-GB" sz="2400" dirty="0">
                <a:solidFill>
                  <a:schemeClr val="tx1"/>
                </a:solidFill>
              </a:rPr>
              <a:t>Science denial</a:t>
            </a:r>
          </a:p>
          <a:p>
            <a:r>
              <a:rPr lang="en-GB" sz="2400" dirty="0">
                <a:solidFill>
                  <a:schemeClr val="tx1"/>
                </a:solidFill>
              </a:rPr>
              <a:t>Economic denial</a:t>
            </a:r>
          </a:p>
          <a:p>
            <a:r>
              <a:rPr lang="en-GB" sz="2400" dirty="0">
                <a:solidFill>
                  <a:schemeClr val="tx1"/>
                </a:solidFill>
              </a:rPr>
              <a:t>Humanitarian denial</a:t>
            </a:r>
          </a:p>
          <a:p>
            <a:r>
              <a:rPr lang="en-GB" sz="2400" dirty="0">
                <a:solidFill>
                  <a:schemeClr val="tx1"/>
                </a:solidFill>
              </a:rPr>
              <a:t>Political denial</a:t>
            </a:r>
          </a:p>
          <a:p>
            <a:r>
              <a:rPr lang="en-GB" sz="2400" dirty="0">
                <a:solidFill>
                  <a:schemeClr val="tx1"/>
                </a:solidFill>
              </a:rPr>
              <a:t>Crisis denial</a:t>
            </a:r>
          </a:p>
          <a:p>
            <a:r>
              <a:rPr lang="en-GB" sz="2400" dirty="0">
                <a:solidFill>
                  <a:schemeClr val="tx1"/>
                </a:solidFill>
              </a:rPr>
              <a:t>SUM UP THE FIVE POINTS IN YOUR OWN WORDS </a:t>
            </a:r>
          </a:p>
          <a:p>
            <a:endParaRPr lang="fr-FR" dirty="0"/>
          </a:p>
        </p:txBody>
      </p:sp>
      <p:sp>
        <p:nvSpPr>
          <p:cNvPr id="4" name="Espace réservé du numéro de diapositive 3">
            <a:extLst>
              <a:ext uri="{FF2B5EF4-FFF2-40B4-BE49-F238E27FC236}">
                <a16:creationId xmlns:a16="http://schemas.microsoft.com/office/drawing/2014/main" id="{22862534-2A96-5144-8B27-8C4163AC28C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330160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6A46-7C85-B249-9CA7-911E115811C6}"/>
              </a:ext>
            </a:extLst>
          </p:cNvPr>
          <p:cNvSpPr>
            <a:spLocks noGrp="1"/>
          </p:cNvSpPr>
          <p:nvPr>
            <p:ph type="title"/>
          </p:nvPr>
        </p:nvSpPr>
        <p:spPr/>
        <p:txBody>
          <a:bodyPr/>
          <a:lstStyle/>
          <a:p>
            <a:r>
              <a:rPr lang="fr-FR" i="1" dirty="0"/>
              <a:t>The Conversation</a:t>
            </a:r>
            <a:r>
              <a:rPr lang="fr-FR" dirty="0"/>
              <a:t> article</a:t>
            </a:r>
          </a:p>
        </p:txBody>
      </p:sp>
      <p:sp>
        <p:nvSpPr>
          <p:cNvPr id="3" name="Espace réservé du texte 2">
            <a:extLst>
              <a:ext uri="{FF2B5EF4-FFF2-40B4-BE49-F238E27FC236}">
                <a16:creationId xmlns:a16="http://schemas.microsoft.com/office/drawing/2014/main" id="{FB98ED54-3C3E-7143-9F0D-95ECABE63903}"/>
              </a:ext>
            </a:extLst>
          </p:cNvPr>
          <p:cNvSpPr>
            <a:spLocks noGrp="1"/>
          </p:cNvSpPr>
          <p:nvPr>
            <p:ph type="body" idx="1"/>
          </p:nvPr>
        </p:nvSpPr>
        <p:spPr/>
        <p:txBody>
          <a:bodyPr/>
          <a:lstStyle/>
          <a:p>
            <a:r>
              <a:rPr lang="en-GB" sz="2400" dirty="0">
                <a:solidFill>
                  <a:schemeClr val="tx1"/>
                </a:solidFill>
              </a:rPr>
              <a:t>Comment on Mark Maslin’s final remark:</a:t>
            </a:r>
          </a:p>
          <a:p>
            <a:r>
              <a:rPr lang="en-GB" sz="2400" dirty="0">
                <a:solidFill>
                  <a:schemeClr val="tx1"/>
                </a:solidFill>
              </a:rPr>
              <a:t>“The fundamental question is why are we allowing the people with the most privilege and power to convince us to delay saving our planet from climate change?”</a:t>
            </a:r>
          </a:p>
          <a:p>
            <a:r>
              <a:rPr lang="en-GB" sz="2400" dirty="0">
                <a:solidFill>
                  <a:schemeClr val="tx1"/>
                </a:solidFill>
              </a:rPr>
              <a:t>Why? – e.g. lack of interest and/or power/influence</a:t>
            </a:r>
          </a:p>
          <a:p>
            <a:r>
              <a:rPr lang="en-GB" sz="2400" dirty="0">
                <a:solidFill>
                  <a:schemeClr val="tx1"/>
                </a:solidFill>
              </a:rPr>
              <a:t>Not enough knowledge about what is at stake and how to go about it?</a:t>
            </a:r>
          </a:p>
          <a:p>
            <a:r>
              <a:rPr lang="en-GB" sz="2400" dirty="0">
                <a:solidFill>
                  <a:schemeClr val="tx1"/>
                </a:solidFill>
              </a:rPr>
              <a:t>…</a:t>
            </a:r>
          </a:p>
          <a:p>
            <a:endParaRPr lang="fr-FR" dirty="0"/>
          </a:p>
        </p:txBody>
      </p:sp>
      <p:sp>
        <p:nvSpPr>
          <p:cNvPr id="4" name="Espace réservé du numéro de diapositive 3">
            <a:extLst>
              <a:ext uri="{FF2B5EF4-FFF2-40B4-BE49-F238E27FC236}">
                <a16:creationId xmlns:a16="http://schemas.microsoft.com/office/drawing/2014/main" id="{9EF7EB31-6DEE-5848-81E1-E57F491AB96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2260200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830919-6E5D-784C-96A3-313CDE6389CE}"/>
              </a:ext>
            </a:extLst>
          </p:cNvPr>
          <p:cNvSpPr>
            <a:spLocks noGrp="1"/>
          </p:cNvSpPr>
          <p:nvPr>
            <p:ph type="title"/>
          </p:nvPr>
        </p:nvSpPr>
        <p:spPr/>
        <p:txBody>
          <a:bodyPr/>
          <a:lstStyle/>
          <a:p>
            <a:r>
              <a:rPr lang="fr-FR" dirty="0" err="1"/>
              <a:t>Analysis</a:t>
            </a:r>
            <a:r>
              <a:rPr lang="fr-FR" dirty="0"/>
              <a:t> of an article on </a:t>
            </a:r>
            <a:r>
              <a:rPr lang="fr-FR" dirty="0" err="1"/>
              <a:t>extreme</a:t>
            </a:r>
            <a:r>
              <a:rPr lang="fr-FR" dirty="0"/>
              <a:t> </a:t>
            </a:r>
            <a:r>
              <a:rPr lang="fr-FR" dirty="0" err="1"/>
              <a:t>heat</a:t>
            </a:r>
            <a:r>
              <a:rPr lang="fr-FR" dirty="0"/>
              <a:t> </a:t>
            </a:r>
            <a:r>
              <a:rPr lang="fr-FR" dirty="0" err="1"/>
              <a:t>waves</a:t>
            </a:r>
            <a:endParaRPr lang="fr-FR" dirty="0"/>
          </a:p>
        </p:txBody>
      </p:sp>
      <p:sp>
        <p:nvSpPr>
          <p:cNvPr id="3" name="Espace réservé du texte 2">
            <a:extLst>
              <a:ext uri="{FF2B5EF4-FFF2-40B4-BE49-F238E27FC236}">
                <a16:creationId xmlns:a16="http://schemas.microsoft.com/office/drawing/2014/main" id="{B31FCB53-706B-B447-A404-76E0ACCB9C54}"/>
              </a:ext>
            </a:extLst>
          </p:cNvPr>
          <p:cNvSpPr>
            <a:spLocks noGrp="1"/>
          </p:cNvSpPr>
          <p:nvPr>
            <p:ph type="body" idx="1"/>
          </p:nvPr>
        </p:nvSpPr>
        <p:spPr/>
        <p:txBody>
          <a:bodyPr/>
          <a:lstStyle/>
          <a:p>
            <a:r>
              <a:rPr lang="en-US" sz="2000" dirty="0">
                <a:solidFill>
                  <a:schemeClr val="tx1"/>
                </a:solidFill>
              </a:rPr>
              <a:t>“This summer could change our understanding of extreme heat</a:t>
            </a:r>
            <a:endParaRPr lang="fr-FR" sz="2000" dirty="0">
              <a:solidFill>
                <a:schemeClr val="tx1"/>
              </a:solidFill>
            </a:endParaRPr>
          </a:p>
          <a:p>
            <a:r>
              <a:rPr lang="en-US" sz="2000" dirty="0">
                <a:solidFill>
                  <a:schemeClr val="tx1"/>
                </a:solidFill>
              </a:rPr>
              <a:t>The record-smashing Pacific Northwest heat wave suggests that climate change has forced us past a threshold for temperatures.”</a:t>
            </a:r>
            <a:endParaRPr lang="fr-FR" sz="2000" dirty="0">
              <a:solidFill>
                <a:schemeClr val="tx1"/>
              </a:solidFill>
            </a:endParaRPr>
          </a:p>
          <a:p>
            <a:r>
              <a:rPr lang="en-US" sz="2000" cap="all" dirty="0">
                <a:solidFill>
                  <a:schemeClr val="tx1"/>
                </a:solidFill>
              </a:rPr>
              <a:t>BYMADELEINE STONE</a:t>
            </a:r>
            <a:endParaRPr lang="fr-FR" sz="2000" dirty="0">
              <a:solidFill>
                <a:schemeClr val="tx1"/>
              </a:solidFill>
            </a:endParaRPr>
          </a:p>
          <a:p>
            <a:r>
              <a:rPr lang="en-US" sz="2000" cap="all" dirty="0">
                <a:solidFill>
                  <a:schemeClr val="tx1"/>
                </a:solidFill>
              </a:rPr>
              <a:t>PUBLISHED JULY 20, 2021 in </a:t>
            </a:r>
            <a:r>
              <a:rPr lang="en-US" sz="2000" i="1" cap="all" dirty="0">
                <a:solidFill>
                  <a:schemeClr val="tx1"/>
                </a:solidFill>
              </a:rPr>
              <a:t>National geographic</a:t>
            </a:r>
            <a:endParaRPr lang="fr-FR" sz="2000" cap="all" dirty="0">
              <a:solidFill>
                <a:schemeClr val="tx1"/>
              </a:solidFill>
            </a:endParaRPr>
          </a:p>
          <a:p>
            <a:r>
              <a:rPr lang="en-GB" sz="2000" i="1" dirty="0">
                <a:solidFill>
                  <a:schemeClr val="tx1"/>
                </a:solidFill>
              </a:rPr>
              <a:t>https://</a:t>
            </a:r>
            <a:r>
              <a:rPr lang="en-GB" sz="2000" i="1" dirty="0" err="1">
                <a:solidFill>
                  <a:schemeClr val="tx1"/>
                </a:solidFill>
              </a:rPr>
              <a:t>www.nationalgeographic.com</a:t>
            </a:r>
            <a:r>
              <a:rPr lang="en-GB" sz="2000" i="1" dirty="0">
                <a:solidFill>
                  <a:schemeClr val="tx1"/>
                </a:solidFill>
              </a:rPr>
              <a:t>/environment/article/this-summer-could-change-our-understanding-of-extreme-heat</a:t>
            </a:r>
            <a:endParaRPr lang="en-GB" sz="2000" b="1" i="1" dirty="0">
              <a:solidFill>
                <a:schemeClr val="tx1"/>
              </a:solidFill>
            </a:endParaRPr>
          </a:p>
          <a:p>
            <a:r>
              <a:rPr lang="en-GB" sz="2000" dirty="0">
                <a:solidFill>
                  <a:schemeClr val="tx1"/>
                </a:solidFill>
              </a:rPr>
              <a:t>Discuss your summary of the main points with fellow students including a final comment on how authoritative the piece appears to be</a:t>
            </a:r>
          </a:p>
          <a:p>
            <a:endParaRPr lang="fr-FR" dirty="0"/>
          </a:p>
        </p:txBody>
      </p:sp>
      <p:sp>
        <p:nvSpPr>
          <p:cNvPr id="4" name="Espace réservé du numéro de diapositive 3">
            <a:extLst>
              <a:ext uri="{FF2B5EF4-FFF2-40B4-BE49-F238E27FC236}">
                <a16:creationId xmlns:a16="http://schemas.microsoft.com/office/drawing/2014/main" id="{F8679BAA-F921-314F-AD8B-040BA2F983A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255764293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1475</TotalTime>
  <Words>436</Words>
  <Application>Microsoft Macintosh PowerPoint</Application>
  <PresentationFormat>On-screen Show (16:9)</PresentationFormat>
  <Paragraphs>40</Paragraphs>
  <Slides>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Lato</vt:lpstr>
      <vt:lpstr>Simple Light</vt:lpstr>
      <vt:lpstr>“Media discourses about climate change” </vt:lpstr>
      <vt:lpstr>Lesson 5</vt:lpstr>
      <vt:lpstr>The Conversation, 28 November 2019:</vt:lpstr>
      <vt:lpstr>From climate change denial to climate “sadism”</vt:lpstr>
      <vt:lpstr>5 main rhetorical strategies of « climate sadism »</vt:lpstr>
      <vt:lpstr>The Conversation article</vt:lpstr>
      <vt:lpstr>Analysis of an article on extreme heat waves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40</cp:revision>
  <dcterms:modified xsi:type="dcterms:W3CDTF">2022-04-24T17:27:14Z</dcterms:modified>
</cp:coreProperties>
</file>