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3"/>
  </p:notesMasterIdLst>
  <p:sldIdLst>
    <p:sldId id="256" r:id="rId2"/>
    <p:sldId id="306" r:id="rId3"/>
    <p:sldId id="265" r:id="rId4"/>
    <p:sldId id="266" r:id="rId5"/>
    <p:sldId id="267" r:id="rId6"/>
    <p:sldId id="268" r:id="rId7"/>
    <p:sldId id="269" r:id="rId8"/>
    <p:sldId id="270" r:id="rId9"/>
    <p:sldId id="271" r:id="rId10"/>
    <p:sldId id="272" r:id="rId11"/>
    <p:sldId id="273"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239"/>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9248606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7585D6-510E-E24E-8BC6-00004FCC2453}"/>
              </a:ext>
            </a:extLst>
          </p:cNvPr>
          <p:cNvSpPr>
            <a:spLocks noGrp="1"/>
          </p:cNvSpPr>
          <p:nvPr>
            <p:ph type="title"/>
          </p:nvPr>
        </p:nvSpPr>
        <p:spPr/>
        <p:txBody>
          <a:bodyPr/>
          <a:lstStyle/>
          <a:p>
            <a:r>
              <a:rPr lang="fr-FR" dirty="0" err="1"/>
              <a:t>Typology</a:t>
            </a:r>
            <a:r>
              <a:rPr lang="fr-FR" dirty="0"/>
              <a:t> of </a:t>
            </a:r>
            <a:r>
              <a:rPr lang="fr-FR" dirty="0" err="1"/>
              <a:t>views</a:t>
            </a:r>
            <a:r>
              <a:rPr lang="fr-FR" dirty="0"/>
              <a:t> </a:t>
            </a:r>
            <a:r>
              <a:rPr lang="fr-FR" dirty="0" err="1"/>
              <a:t>frequently</a:t>
            </a:r>
            <a:r>
              <a:rPr lang="fr-FR" dirty="0"/>
              <a:t> </a:t>
            </a:r>
            <a:r>
              <a:rPr lang="fr-FR" dirty="0" err="1"/>
              <a:t>referred</a:t>
            </a:r>
            <a:r>
              <a:rPr lang="fr-FR" dirty="0"/>
              <a:t> to in the media</a:t>
            </a:r>
          </a:p>
        </p:txBody>
      </p:sp>
      <p:sp>
        <p:nvSpPr>
          <p:cNvPr id="3" name="Espace réservé du texte 2">
            <a:extLst>
              <a:ext uri="{FF2B5EF4-FFF2-40B4-BE49-F238E27FC236}">
                <a16:creationId xmlns:a16="http://schemas.microsoft.com/office/drawing/2014/main" id="{0D95DD82-F2A9-2B44-8A70-282B8FFE79C8}"/>
              </a:ext>
            </a:extLst>
          </p:cNvPr>
          <p:cNvSpPr>
            <a:spLocks noGrp="1"/>
          </p:cNvSpPr>
          <p:nvPr>
            <p:ph type="body" idx="1"/>
          </p:nvPr>
        </p:nvSpPr>
        <p:spPr>
          <a:xfrm>
            <a:off x="756745" y="1355833"/>
            <a:ext cx="8218821" cy="3042745"/>
          </a:xfrm>
        </p:spPr>
        <p:txBody>
          <a:bodyPr/>
          <a:lstStyle/>
          <a:p>
            <a:r>
              <a:rPr lang="en-GB" sz="2400" dirty="0">
                <a:solidFill>
                  <a:schemeClr val="tx1"/>
                </a:solidFill>
              </a:rPr>
              <a:t>The </a:t>
            </a:r>
            <a:r>
              <a:rPr lang="en-GB" sz="2400" b="1" dirty="0">
                <a:solidFill>
                  <a:schemeClr val="tx1"/>
                </a:solidFill>
              </a:rPr>
              <a:t>range of views </a:t>
            </a:r>
            <a:r>
              <a:rPr lang="en-GB" sz="2400" dirty="0">
                <a:solidFill>
                  <a:schemeClr val="tx1"/>
                </a:solidFill>
              </a:rPr>
              <a:t>one may come across in this debate varies from:</a:t>
            </a:r>
          </a:p>
          <a:p>
            <a:r>
              <a:rPr lang="en-GB" sz="2400" dirty="0">
                <a:solidFill>
                  <a:schemeClr val="tx1"/>
                </a:solidFill>
              </a:rPr>
              <a:t> those convinced about the negative, man-made impact of climate change and feeling alarmed about it, called </a:t>
            </a:r>
            <a:r>
              <a:rPr lang="en-GB" sz="2400" b="1" dirty="0">
                <a:solidFill>
                  <a:schemeClr val="tx1"/>
                </a:solidFill>
              </a:rPr>
              <a:t>“</a:t>
            </a:r>
            <a:r>
              <a:rPr lang="en-GB" sz="2400" b="1" dirty="0" err="1">
                <a:solidFill>
                  <a:schemeClr val="tx1"/>
                </a:solidFill>
              </a:rPr>
              <a:t>warmists</a:t>
            </a:r>
            <a:r>
              <a:rPr lang="en-GB" sz="2400" b="1" dirty="0">
                <a:solidFill>
                  <a:schemeClr val="tx1"/>
                </a:solidFill>
              </a:rPr>
              <a:t>”, “alarmists”, “</a:t>
            </a:r>
            <a:r>
              <a:rPr lang="en-GB" sz="2400" b="1" dirty="0" err="1">
                <a:solidFill>
                  <a:schemeClr val="tx1"/>
                </a:solidFill>
              </a:rPr>
              <a:t>collapsologues</a:t>
            </a:r>
            <a:r>
              <a:rPr lang="en-GB" sz="2400" b="1" dirty="0">
                <a:solidFill>
                  <a:schemeClr val="tx1"/>
                </a:solidFill>
              </a:rPr>
              <a:t> ”</a:t>
            </a:r>
            <a:r>
              <a:rPr lang="en-GB" sz="2400" dirty="0">
                <a:solidFill>
                  <a:schemeClr val="tx1"/>
                </a:solidFill>
              </a:rPr>
              <a:t> and even </a:t>
            </a:r>
            <a:r>
              <a:rPr lang="en-GB" sz="2400" b="1" dirty="0">
                <a:solidFill>
                  <a:schemeClr val="tx1"/>
                </a:solidFill>
              </a:rPr>
              <a:t>“doomists” </a:t>
            </a:r>
            <a:r>
              <a:rPr lang="en-GB" sz="2400" dirty="0">
                <a:solidFill>
                  <a:schemeClr val="tx1"/>
                </a:solidFill>
              </a:rPr>
              <a:t>in their most radical variant;</a:t>
            </a:r>
          </a:p>
          <a:p>
            <a:endParaRPr lang="fr-FR" dirty="0"/>
          </a:p>
        </p:txBody>
      </p:sp>
      <p:sp>
        <p:nvSpPr>
          <p:cNvPr id="4" name="Espace réservé du numéro de diapositive 3">
            <a:extLst>
              <a:ext uri="{FF2B5EF4-FFF2-40B4-BE49-F238E27FC236}">
                <a16:creationId xmlns:a16="http://schemas.microsoft.com/office/drawing/2014/main" id="{CA25E219-6B83-3546-84A3-47E5A697C92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2686094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A36FC0-EBC9-A040-B509-2D9B9E843D18}"/>
              </a:ext>
            </a:extLst>
          </p:cNvPr>
          <p:cNvSpPr>
            <a:spLocks noGrp="1"/>
          </p:cNvSpPr>
          <p:nvPr>
            <p:ph type="title"/>
          </p:nvPr>
        </p:nvSpPr>
        <p:spPr/>
        <p:txBody>
          <a:bodyPr/>
          <a:lstStyle/>
          <a:p>
            <a:r>
              <a:rPr lang="fr-FR" dirty="0" err="1"/>
              <a:t>Typology</a:t>
            </a:r>
            <a:r>
              <a:rPr lang="fr-FR" dirty="0"/>
              <a:t> of </a:t>
            </a:r>
            <a:r>
              <a:rPr lang="fr-FR" dirty="0" err="1"/>
              <a:t>views</a:t>
            </a:r>
            <a:r>
              <a:rPr lang="fr-FR" dirty="0"/>
              <a:t> </a:t>
            </a:r>
            <a:r>
              <a:rPr lang="fr-FR" dirty="0" err="1"/>
              <a:t>frequently</a:t>
            </a:r>
            <a:r>
              <a:rPr lang="fr-FR" dirty="0"/>
              <a:t> </a:t>
            </a:r>
            <a:r>
              <a:rPr lang="fr-FR" dirty="0" err="1"/>
              <a:t>referred</a:t>
            </a:r>
            <a:r>
              <a:rPr lang="fr-FR" dirty="0"/>
              <a:t> to in the media</a:t>
            </a:r>
          </a:p>
        </p:txBody>
      </p:sp>
      <p:sp>
        <p:nvSpPr>
          <p:cNvPr id="3" name="Espace réservé du texte 2">
            <a:extLst>
              <a:ext uri="{FF2B5EF4-FFF2-40B4-BE49-F238E27FC236}">
                <a16:creationId xmlns:a16="http://schemas.microsoft.com/office/drawing/2014/main" id="{F23B4EF9-DB4B-AC40-9192-1C73DC8B8BBB}"/>
              </a:ext>
            </a:extLst>
          </p:cNvPr>
          <p:cNvSpPr>
            <a:spLocks noGrp="1"/>
          </p:cNvSpPr>
          <p:nvPr>
            <p:ph type="body" idx="1"/>
          </p:nvPr>
        </p:nvSpPr>
        <p:spPr>
          <a:xfrm>
            <a:off x="914408" y="1373653"/>
            <a:ext cx="7918025" cy="2972141"/>
          </a:xfrm>
        </p:spPr>
        <p:txBody>
          <a:bodyPr/>
          <a:lstStyle/>
          <a:p>
            <a:r>
              <a:rPr lang="en-GB" sz="2400" dirty="0">
                <a:solidFill>
                  <a:schemeClr val="tx1"/>
                </a:solidFill>
              </a:rPr>
              <a:t>those who defend a more moderate view usually referred to as </a:t>
            </a:r>
            <a:r>
              <a:rPr lang="en-GB" sz="2400" b="1" dirty="0">
                <a:solidFill>
                  <a:schemeClr val="tx1"/>
                </a:solidFill>
              </a:rPr>
              <a:t>“climate realists” </a:t>
            </a:r>
          </a:p>
          <a:p>
            <a:r>
              <a:rPr lang="en-GB" sz="2400" dirty="0">
                <a:solidFill>
                  <a:schemeClr val="tx1"/>
                </a:solidFill>
              </a:rPr>
              <a:t>to those who have doubts about or do not accept the idea of man-made climate change, known as </a:t>
            </a:r>
            <a:r>
              <a:rPr lang="en-GB" sz="2400" b="1" dirty="0">
                <a:solidFill>
                  <a:schemeClr val="tx1"/>
                </a:solidFill>
              </a:rPr>
              <a:t>“climate sceptics” and “climate deniers”</a:t>
            </a:r>
            <a:r>
              <a:rPr lang="en-GB" sz="2400" dirty="0">
                <a:solidFill>
                  <a:schemeClr val="tx1"/>
                </a:solidFill>
              </a:rPr>
              <a:t> in their most extreme form. </a:t>
            </a:r>
          </a:p>
          <a:p>
            <a:endParaRPr lang="fr-FR" dirty="0"/>
          </a:p>
        </p:txBody>
      </p:sp>
      <p:sp>
        <p:nvSpPr>
          <p:cNvPr id="4" name="Espace réservé du numéro de diapositive 3">
            <a:extLst>
              <a:ext uri="{FF2B5EF4-FFF2-40B4-BE49-F238E27FC236}">
                <a16:creationId xmlns:a16="http://schemas.microsoft.com/office/drawing/2014/main" id="{173390D1-FAEE-7747-A4DC-A922BD7E866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2484986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dirty="0"/>
              <a:t>Lesson 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26431A-B5D9-0C45-82F6-F354FC8EC610}"/>
              </a:ext>
            </a:extLst>
          </p:cNvPr>
          <p:cNvSpPr>
            <a:spLocks noGrp="1"/>
          </p:cNvSpPr>
          <p:nvPr>
            <p:ph type="title"/>
          </p:nvPr>
        </p:nvSpPr>
        <p:spPr/>
        <p:txBody>
          <a:bodyPr/>
          <a:lstStyle/>
          <a:p>
            <a:r>
              <a:rPr lang="fr-FR" dirty="0" err="1"/>
              <a:t>Climate</a:t>
            </a:r>
            <a:r>
              <a:rPr lang="fr-FR" dirty="0"/>
              <a:t> Change</a:t>
            </a:r>
          </a:p>
        </p:txBody>
      </p:sp>
      <p:sp>
        <p:nvSpPr>
          <p:cNvPr id="3" name="Espace réservé du texte 2">
            <a:extLst>
              <a:ext uri="{FF2B5EF4-FFF2-40B4-BE49-F238E27FC236}">
                <a16:creationId xmlns:a16="http://schemas.microsoft.com/office/drawing/2014/main" id="{087144AB-A133-A24F-B177-6B2B9CB09401}"/>
              </a:ext>
            </a:extLst>
          </p:cNvPr>
          <p:cNvSpPr>
            <a:spLocks noGrp="1"/>
          </p:cNvSpPr>
          <p:nvPr>
            <p:ph type="body" idx="1"/>
          </p:nvPr>
        </p:nvSpPr>
        <p:spPr/>
        <p:txBody>
          <a:bodyPr/>
          <a:lstStyle/>
          <a:p>
            <a:r>
              <a:rPr lang="en-GB" sz="2400" dirty="0">
                <a:solidFill>
                  <a:schemeClr val="tx1"/>
                </a:solidFill>
              </a:rPr>
              <a:t>Climate change has been and continues to be of the foremost subjects in media coverage of scientific subjects. </a:t>
            </a:r>
          </a:p>
          <a:p>
            <a:r>
              <a:rPr lang="en-GB" sz="2400" dirty="0">
                <a:solidFill>
                  <a:schemeClr val="tx1"/>
                </a:solidFill>
              </a:rPr>
              <a:t>Climate change is impacting ecosystems and societies worldwide.</a:t>
            </a:r>
            <a:r>
              <a:rPr lang="fr-FR" sz="2400" dirty="0">
                <a:solidFill>
                  <a:schemeClr val="tx1"/>
                </a:solidFill>
              </a:rPr>
              <a:t> </a:t>
            </a:r>
          </a:p>
          <a:p>
            <a:r>
              <a:rPr lang="en-GB" sz="2400" dirty="0">
                <a:solidFill>
                  <a:schemeClr val="tx1"/>
                </a:solidFill>
              </a:rPr>
              <a:t>Scientific findings have put pressure on political and economic decision-makers.</a:t>
            </a:r>
            <a:r>
              <a:rPr lang="fr-FR" sz="2400" dirty="0">
                <a:solidFill>
                  <a:schemeClr val="tx1"/>
                </a:solidFill>
              </a:rPr>
              <a:t> </a:t>
            </a:r>
          </a:p>
          <a:p>
            <a:pPr marL="114300" indent="0">
              <a:buNone/>
            </a:pPr>
            <a:endParaRPr lang="fr-FR" dirty="0"/>
          </a:p>
        </p:txBody>
      </p:sp>
      <p:sp>
        <p:nvSpPr>
          <p:cNvPr id="4" name="Espace réservé du numéro de diapositive 3">
            <a:extLst>
              <a:ext uri="{FF2B5EF4-FFF2-40B4-BE49-F238E27FC236}">
                <a16:creationId xmlns:a16="http://schemas.microsoft.com/office/drawing/2014/main" id="{9088EAD5-E0E0-4649-ACC3-65A2EDAB264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59958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64B06-CA32-9A49-886E-5C3FA4BAEAB3}"/>
              </a:ext>
            </a:extLst>
          </p:cNvPr>
          <p:cNvSpPr>
            <a:spLocks noGrp="1"/>
          </p:cNvSpPr>
          <p:nvPr>
            <p:ph type="title"/>
          </p:nvPr>
        </p:nvSpPr>
        <p:spPr/>
        <p:txBody>
          <a:bodyPr/>
          <a:lstStyle/>
          <a:p>
            <a:r>
              <a:rPr lang="fr-FR" b="1" dirty="0">
                <a:solidFill>
                  <a:srgbClr val="00356A"/>
                </a:solidFill>
                <a:latin typeface="Arial" panose="020B0604020202020204" pitchFamily="34" charset="0"/>
                <a:cs typeface="Arial" panose="020B0604020202020204" pitchFamily="34" charset="0"/>
              </a:rPr>
              <a:t>Perceptions of </a:t>
            </a:r>
            <a:r>
              <a:rPr lang="fr-FR" b="1" dirty="0" err="1">
                <a:solidFill>
                  <a:srgbClr val="00356A"/>
                </a:solidFill>
                <a:latin typeface="Arial" panose="020B0604020202020204" pitchFamily="34" charset="0"/>
                <a:cs typeface="Arial" panose="020B0604020202020204" pitchFamily="34" charset="0"/>
              </a:rPr>
              <a:t>climate</a:t>
            </a:r>
            <a:r>
              <a:rPr lang="fr-FR" b="1" dirty="0">
                <a:solidFill>
                  <a:srgbClr val="00356A"/>
                </a:solidFill>
                <a:latin typeface="Arial" panose="020B0604020202020204" pitchFamily="34" charset="0"/>
                <a:cs typeface="Arial" panose="020B0604020202020204" pitchFamily="34" charset="0"/>
              </a:rPr>
              <a:t> change</a:t>
            </a:r>
            <a:endParaRPr lang="fr-FR" dirty="0"/>
          </a:p>
        </p:txBody>
      </p:sp>
      <p:sp>
        <p:nvSpPr>
          <p:cNvPr id="3" name="Espace réservé du texte 2">
            <a:extLst>
              <a:ext uri="{FF2B5EF4-FFF2-40B4-BE49-F238E27FC236}">
                <a16:creationId xmlns:a16="http://schemas.microsoft.com/office/drawing/2014/main" id="{E4FFDC50-BD05-6348-B0EE-C7184EE95498}"/>
              </a:ext>
            </a:extLst>
          </p:cNvPr>
          <p:cNvSpPr>
            <a:spLocks noGrp="1"/>
          </p:cNvSpPr>
          <p:nvPr>
            <p:ph type="body" idx="1"/>
          </p:nvPr>
        </p:nvSpPr>
        <p:spPr/>
        <p:txBody>
          <a:bodyPr/>
          <a:lstStyle/>
          <a:p>
            <a:r>
              <a:rPr lang="fr-FR" sz="2000" dirty="0" err="1">
                <a:solidFill>
                  <a:schemeClr val="tx1"/>
                </a:solidFill>
                <a:latin typeface="Lato" panose="020F0502020204030203" pitchFamily="34" charset="0"/>
                <a:ea typeface="Lato" panose="020F0502020204030203" pitchFamily="34" charset="0"/>
                <a:cs typeface="Lato" panose="020F0502020204030203" pitchFamily="34" charset="0"/>
              </a:rPr>
              <a:t>Two</a:t>
            </a:r>
            <a:r>
              <a:rPr lang="fr-FR" sz="2000" dirty="0">
                <a:solidFill>
                  <a:schemeClr val="tx1"/>
                </a:solidFill>
                <a:latin typeface="Lato" panose="020F0502020204030203" pitchFamily="34" charset="0"/>
                <a:ea typeface="Lato" panose="020F0502020204030203" pitchFamily="34" charset="0"/>
                <a:cs typeface="Lato" panose="020F0502020204030203" pitchFamily="34" charset="0"/>
              </a:rPr>
              <a:t> points-of-</a:t>
            </a:r>
            <a:r>
              <a:rPr lang="fr-FR" sz="2000" dirty="0" err="1">
                <a:solidFill>
                  <a:schemeClr val="tx1"/>
                </a:solidFill>
                <a:latin typeface="Lato" panose="020F0502020204030203" pitchFamily="34" charset="0"/>
                <a:ea typeface="Lato" panose="020F0502020204030203" pitchFamily="34" charset="0"/>
                <a:cs typeface="Lato" panose="020F0502020204030203" pitchFamily="34" charset="0"/>
              </a:rPr>
              <a:t>view</a:t>
            </a:r>
            <a:r>
              <a:rPr lang="fr-FR" sz="20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fr-FR" sz="2000" dirty="0" err="1">
                <a:solidFill>
                  <a:schemeClr val="tx1"/>
                </a:solidFill>
                <a:latin typeface="Lato" panose="020F0502020204030203" pitchFamily="34" charset="0"/>
                <a:ea typeface="Lato" panose="020F0502020204030203" pitchFamily="34" charset="0"/>
                <a:cs typeface="Lato" panose="020F0502020204030203" pitchFamily="34" charset="0"/>
              </a:rPr>
              <a:t>from</a:t>
            </a:r>
            <a:r>
              <a:rPr lang="fr-FR" sz="2000" dirty="0">
                <a:solidFill>
                  <a:schemeClr val="tx1"/>
                </a:solidFill>
                <a:latin typeface="Lato" panose="020F0502020204030203" pitchFamily="34" charset="0"/>
                <a:ea typeface="Lato" panose="020F0502020204030203" pitchFamily="34" charset="0"/>
                <a:cs typeface="Lato" panose="020F0502020204030203" pitchFamily="34" charset="0"/>
              </a:rPr>
              <a:t> an exhibition in </a:t>
            </a:r>
            <a:r>
              <a:rPr lang="fr-FR" sz="2000" dirty="0" err="1">
                <a:solidFill>
                  <a:schemeClr val="tx1"/>
                </a:solidFill>
                <a:latin typeface="Lato" panose="020F0502020204030203" pitchFamily="34" charset="0"/>
                <a:ea typeface="Lato" panose="020F0502020204030203" pitchFamily="34" charset="0"/>
                <a:cs typeface="Lato" panose="020F0502020204030203" pitchFamily="34" charset="0"/>
              </a:rPr>
              <a:t>Greenland</a:t>
            </a:r>
            <a:r>
              <a:rPr lang="fr-FR" sz="2000" dirty="0">
                <a:solidFill>
                  <a:schemeClr val="tx1"/>
                </a:solidFill>
                <a:latin typeface="Lato" panose="020F0502020204030203" pitchFamily="34" charset="0"/>
                <a:ea typeface="Lato" panose="020F0502020204030203" pitchFamily="34" charset="0"/>
                <a:cs typeface="Lato" panose="020F0502020204030203" pitchFamily="34" charset="0"/>
              </a:rPr>
              <a:t> in 2015:</a:t>
            </a:r>
          </a:p>
          <a:p>
            <a:r>
              <a:rPr lang="en-GB" sz="2000" b="1" dirty="0">
                <a:solidFill>
                  <a:schemeClr val="tx1"/>
                </a:solidFill>
                <a:latin typeface="Lato" panose="020F0502020204030203" pitchFamily="34" charset="0"/>
                <a:ea typeface="Lato" panose="020F0502020204030203" pitchFamily="34" charset="0"/>
                <a:cs typeface="Lato" panose="020F0502020204030203" pitchFamily="34" charset="0"/>
              </a:rPr>
              <a:t>Dana Martinsen</a:t>
            </a:r>
            <a:r>
              <a:rPr lang="en-GB" sz="2000" dirty="0">
                <a:solidFill>
                  <a:schemeClr val="tx1"/>
                </a:solidFill>
                <a:latin typeface="Lato" panose="020F0502020204030203" pitchFamily="34" charset="0"/>
                <a:ea typeface="Lato" panose="020F0502020204030203" pitchFamily="34" charset="0"/>
                <a:cs typeface="Lato" panose="020F0502020204030203" pitchFamily="34" charset="0"/>
              </a:rPr>
              <a:t>: </a:t>
            </a:r>
          </a:p>
          <a:p>
            <a:pPr marL="114300" indent="0">
              <a:buNone/>
            </a:pPr>
            <a:r>
              <a:rPr lang="en-GB" sz="2000" b="1" dirty="0">
                <a:solidFill>
                  <a:schemeClr val="tx1"/>
                </a:solidFill>
                <a:latin typeface="Lato" panose="020F0502020204030203" pitchFamily="34" charset="0"/>
                <a:ea typeface="Lato" panose="020F0502020204030203" pitchFamily="34" charset="0"/>
                <a:cs typeface="Lato" panose="020F0502020204030203" pitchFamily="34" charset="0"/>
              </a:rPr>
              <a:t>“I am glad, that it has become warmer. I was born in 1996 so for me, this warmer climate is “normal”.</a:t>
            </a:r>
            <a:endParaRPr lang="fr-FR" sz="2000"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GB" sz="2000" b="1" dirty="0" err="1">
                <a:solidFill>
                  <a:schemeClr val="tx1"/>
                </a:solidFill>
                <a:latin typeface="Lato" panose="020F0502020204030203" pitchFamily="34" charset="0"/>
                <a:ea typeface="Lato" panose="020F0502020204030203" pitchFamily="34" charset="0"/>
                <a:cs typeface="Lato" panose="020F0502020204030203" pitchFamily="34" charset="0"/>
              </a:rPr>
              <a:t>Ulunnguaq</a:t>
            </a:r>
            <a:r>
              <a:rPr lang="en-GB" sz="2000"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GB" sz="2000" b="1" dirty="0" err="1">
                <a:solidFill>
                  <a:schemeClr val="tx1"/>
                </a:solidFill>
                <a:latin typeface="Lato" panose="020F0502020204030203" pitchFamily="34" charset="0"/>
                <a:ea typeface="Lato" panose="020F0502020204030203" pitchFamily="34" charset="0"/>
                <a:cs typeface="Lato" panose="020F0502020204030203" pitchFamily="34" charset="0"/>
              </a:rPr>
              <a:t>Mølgård</a:t>
            </a:r>
            <a:r>
              <a:rPr lang="en-GB" sz="2000" dirty="0">
                <a:solidFill>
                  <a:schemeClr val="tx1"/>
                </a:solidFill>
                <a:latin typeface="Lato" panose="020F0502020204030203" pitchFamily="34" charset="0"/>
                <a:ea typeface="Lato" panose="020F0502020204030203" pitchFamily="34" charset="0"/>
                <a:cs typeface="Lato" panose="020F0502020204030203" pitchFamily="34" charset="0"/>
              </a:rPr>
              <a:t>: </a:t>
            </a:r>
          </a:p>
          <a:p>
            <a:pPr marL="114300" indent="0">
              <a:buNone/>
            </a:pPr>
            <a:r>
              <a:rPr lang="en-GB" sz="2000" b="1" dirty="0">
                <a:solidFill>
                  <a:schemeClr val="tx1"/>
                </a:solidFill>
                <a:latin typeface="Lato" panose="020F0502020204030203" pitchFamily="34" charset="0"/>
                <a:ea typeface="Lato" panose="020F0502020204030203" pitchFamily="34" charset="0"/>
                <a:cs typeface="Lato" panose="020F0502020204030203" pitchFamily="34" charset="0"/>
              </a:rPr>
              <a:t>“The cold is important for the storage of food outside – it was easier in the past. I think climate change is manmade, but there isn’t much I can do as an individual. If we are to change it, we need to consider what we do as a society.”</a:t>
            </a:r>
            <a:endParaRPr lang="fr-FR" sz="2000" b="1" dirty="0">
              <a:solidFill>
                <a:schemeClr val="tx1"/>
              </a:solidFill>
              <a:latin typeface="Lato" panose="020F0502020204030203" pitchFamily="34" charset="0"/>
              <a:ea typeface="Lato" panose="020F0502020204030203" pitchFamily="34" charset="0"/>
              <a:cs typeface="Lato" panose="020F0502020204030203" pitchFamily="34" charset="0"/>
            </a:endParaRPr>
          </a:p>
          <a:p>
            <a:endParaRPr lang="fr-FR" dirty="0"/>
          </a:p>
        </p:txBody>
      </p:sp>
      <p:sp>
        <p:nvSpPr>
          <p:cNvPr id="4" name="Espace réservé du numéro de diapositive 3">
            <a:extLst>
              <a:ext uri="{FF2B5EF4-FFF2-40B4-BE49-F238E27FC236}">
                <a16:creationId xmlns:a16="http://schemas.microsoft.com/office/drawing/2014/main" id="{F4D833B9-E390-BF4C-B124-938D5C5599A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21094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8BA231-6D2C-D041-8F37-FF1579456ABC}"/>
              </a:ext>
            </a:extLst>
          </p:cNvPr>
          <p:cNvSpPr>
            <a:spLocks noGrp="1"/>
          </p:cNvSpPr>
          <p:nvPr>
            <p:ph type="title"/>
          </p:nvPr>
        </p:nvSpPr>
        <p:spPr/>
        <p:txBody>
          <a:bodyPr/>
          <a:lstStyle/>
          <a:p>
            <a:r>
              <a:rPr lang="fr-FR" dirty="0" err="1"/>
              <a:t>Climate</a:t>
            </a:r>
            <a:r>
              <a:rPr lang="fr-FR" dirty="0"/>
              <a:t> change - </a:t>
            </a:r>
            <a:r>
              <a:rPr lang="fr-FR" dirty="0" err="1"/>
              <a:t>controversy</a:t>
            </a:r>
            <a:endParaRPr lang="fr-FR" dirty="0"/>
          </a:p>
        </p:txBody>
      </p:sp>
      <p:sp>
        <p:nvSpPr>
          <p:cNvPr id="3" name="Espace réservé du texte 2">
            <a:extLst>
              <a:ext uri="{FF2B5EF4-FFF2-40B4-BE49-F238E27FC236}">
                <a16:creationId xmlns:a16="http://schemas.microsoft.com/office/drawing/2014/main" id="{62A34BED-2ED0-CE43-A813-E4407787CD53}"/>
              </a:ext>
            </a:extLst>
          </p:cNvPr>
          <p:cNvSpPr>
            <a:spLocks noGrp="1"/>
          </p:cNvSpPr>
          <p:nvPr>
            <p:ph type="body" idx="1"/>
          </p:nvPr>
        </p:nvSpPr>
        <p:spPr/>
        <p:txBody>
          <a:bodyPr/>
          <a:lstStyle/>
          <a:p>
            <a:r>
              <a:rPr lang="en-GB" sz="2400" dirty="0">
                <a:solidFill>
                  <a:schemeClr val="tx1"/>
                </a:solidFill>
              </a:rPr>
              <a:t>initially arose over the question whether climate change was indeed observable in the past few decades, </a:t>
            </a:r>
          </a:p>
          <a:p>
            <a:r>
              <a:rPr lang="en-GB" sz="2400" dirty="0">
                <a:solidFill>
                  <a:schemeClr val="tx1"/>
                </a:solidFill>
              </a:rPr>
              <a:t>if this was a new phenomenon or just a normal thing to happen – like we have witnessed over very long periods of time in the earth’s history – </a:t>
            </a:r>
          </a:p>
          <a:p>
            <a:r>
              <a:rPr lang="en-GB" sz="2400" dirty="0">
                <a:solidFill>
                  <a:schemeClr val="tx1"/>
                </a:solidFill>
              </a:rPr>
              <a:t>and to what extent – if at all – humans played a role in this, especially as far as global warming is concerned. </a:t>
            </a:r>
            <a:endParaRPr lang="fr-FR" sz="2400"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392A96A4-99D0-384D-9729-B7964E3753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3172844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35D06-053B-8545-9702-9F45918CA7DE}"/>
              </a:ext>
            </a:extLst>
          </p:cNvPr>
          <p:cNvSpPr>
            <a:spLocks noGrp="1"/>
          </p:cNvSpPr>
          <p:nvPr>
            <p:ph type="title"/>
          </p:nvPr>
        </p:nvSpPr>
        <p:spPr/>
        <p:txBody>
          <a:bodyPr/>
          <a:lstStyle/>
          <a:p>
            <a:r>
              <a:rPr lang="fr-FR" dirty="0" err="1"/>
              <a:t>Stakeholders</a:t>
            </a:r>
            <a:endParaRPr lang="fr-FR" dirty="0"/>
          </a:p>
        </p:txBody>
      </p:sp>
      <p:sp>
        <p:nvSpPr>
          <p:cNvPr id="3" name="Espace réservé du texte 2">
            <a:extLst>
              <a:ext uri="{FF2B5EF4-FFF2-40B4-BE49-F238E27FC236}">
                <a16:creationId xmlns:a16="http://schemas.microsoft.com/office/drawing/2014/main" id="{D64BB6A9-BFEF-9B47-8A71-F698FD16DFE3}"/>
              </a:ext>
            </a:extLst>
          </p:cNvPr>
          <p:cNvSpPr>
            <a:spLocks noGrp="1"/>
          </p:cNvSpPr>
          <p:nvPr>
            <p:ph type="body" idx="1"/>
          </p:nvPr>
        </p:nvSpPr>
        <p:spPr/>
        <p:txBody>
          <a:bodyPr/>
          <a:lstStyle/>
          <a:p>
            <a:r>
              <a:rPr lang="fr-FR" sz="2400" dirty="0">
                <a:solidFill>
                  <a:schemeClr val="tx1"/>
                </a:solidFill>
              </a:rPr>
              <a:t>List at least 5 </a:t>
            </a:r>
            <a:r>
              <a:rPr lang="fr-FR" sz="2400" dirty="0" err="1">
                <a:solidFill>
                  <a:schemeClr val="tx1"/>
                </a:solidFill>
              </a:rPr>
              <a:t>different</a:t>
            </a:r>
            <a:r>
              <a:rPr lang="fr-FR" sz="2400" dirty="0">
                <a:solidFill>
                  <a:schemeClr val="tx1"/>
                </a:solidFill>
              </a:rPr>
              <a:t> types of </a:t>
            </a:r>
            <a:r>
              <a:rPr lang="fr-FR" sz="2400" dirty="0" err="1">
                <a:solidFill>
                  <a:schemeClr val="tx1"/>
                </a:solidFill>
              </a:rPr>
              <a:t>stakeholders</a:t>
            </a:r>
            <a:endParaRPr lang="fr-FR" sz="2400" dirty="0">
              <a:solidFill>
                <a:schemeClr val="tx1"/>
              </a:solidFill>
            </a:endParaRPr>
          </a:p>
          <a:p>
            <a:r>
              <a:rPr lang="fr-FR" sz="2400" dirty="0" err="1">
                <a:solidFill>
                  <a:schemeClr val="tx1"/>
                </a:solidFill>
              </a:rPr>
              <a:t>e.g</a:t>
            </a:r>
            <a:r>
              <a:rPr lang="fr-FR" sz="2400" dirty="0">
                <a:solidFill>
                  <a:schemeClr val="tx1"/>
                </a:solidFill>
              </a:rPr>
              <a:t>.: </a:t>
            </a:r>
          </a:p>
          <a:p>
            <a:r>
              <a:rPr lang="fr-FR" sz="2400" dirty="0" err="1">
                <a:solidFill>
                  <a:schemeClr val="tx1"/>
                </a:solidFill>
              </a:rPr>
              <a:t>Governments</a:t>
            </a:r>
            <a:endParaRPr lang="fr-FR" sz="2400" dirty="0">
              <a:solidFill>
                <a:schemeClr val="tx1"/>
              </a:solidFill>
            </a:endParaRPr>
          </a:p>
          <a:p>
            <a:r>
              <a:rPr lang="fr-FR" sz="2400" dirty="0" err="1">
                <a:solidFill>
                  <a:schemeClr val="tx1"/>
                </a:solidFill>
              </a:rPr>
              <a:t>Industry</a:t>
            </a:r>
            <a:endParaRPr lang="fr-FR" sz="2400" dirty="0">
              <a:solidFill>
                <a:schemeClr val="tx1"/>
              </a:solidFill>
            </a:endParaRPr>
          </a:p>
          <a:p>
            <a:r>
              <a:rPr lang="fr-FR" sz="2400" dirty="0" err="1">
                <a:solidFill>
                  <a:schemeClr val="tx1"/>
                </a:solidFill>
              </a:rPr>
              <a:t>Municpalities</a:t>
            </a:r>
            <a:endParaRPr lang="fr-FR" sz="2400" dirty="0">
              <a:solidFill>
                <a:schemeClr val="tx1"/>
              </a:solidFill>
            </a:endParaRPr>
          </a:p>
          <a:p>
            <a:r>
              <a:rPr lang="fr-FR" sz="2400" dirty="0">
                <a:solidFill>
                  <a:schemeClr val="tx1"/>
                </a:solidFill>
              </a:rPr>
              <a:t>…</a:t>
            </a:r>
          </a:p>
          <a:p>
            <a:r>
              <a:rPr lang="fr-FR" sz="2400" dirty="0">
                <a:solidFill>
                  <a:schemeClr val="tx1"/>
                </a:solidFill>
              </a:rPr>
              <a:t>…</a:t>
            </a:r>
          </a:p>
        </p:txBody>
      </p:sp>
      <p:sp>
        <p:nvSpPr>
          <p:cNvPr id="4" name="Espace réservé du numéro de diapositive 3">
            <a:extLst>
              <a:ext uri="{FF2B5EF4-FFF2-40B4-BE49-F238E27FC236}">
                <a16:creationId xmlns:a16="http://schemas.microsoft.com/office/drawing/2014/main" id="{BA4EDBED-DFB4-414F-BCFA-C70B42B51A3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288135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65B373-DF39-FB4B-8152-9B9506CA3431}"/>
              </a:ext>
            </a:extLst>
          </p:cNvPr>
          <p:cNvSpPr>
            <a:spLocks noGrp="1"/>
          </p:cNvSpPr>
          <p:nvPr>
            <p:ph type="title"/>
          </p:nvPr>
        </p:nvSpPr>
        <p:spPr/>
        <p:txBody>
          <a:bodyPr/>
          <a:lstStyle/>
          <a:p>
            <a:r>
              <a:rPr lang="fr-FR" dirty="0" err="1"/>
              <a:t>What</a:t>
            </a:r>
            <a:r>
              <a:rPr lang="fr-FR" dirty="0"/>
              <a:t> </a:t>
            </a:r>
            <a:r>
              <a:rPr lang="fr-FR" dirty="0" err="1"/>
              <a:t>is</a:t>
            </a:r>
            <a:r>
              <a:rPr lang="fr-FR" dirty="0"/>
              <a:t> at </a:t>
            </a:r>
            <a:r>
              <a:rPr lang="fr-FR" dirty="0" err="1"/>
              <a:t>stake</a:t>
            </a:r>
            <a:r>
              <a:rPr lang="fr-FR" dirty="0"/>
              <a:t>?</a:t>
            </a:r>
          </a:p>
        </p:txBody>
      </p:sp>
      <p:sp>
        <p:nvSpPr>
          <p:cNvPr id="3" name="Espace réservé du texte 2">
            <a:extLst>
              <a:ext uri="{FF2B5EF4-FFF2-40B4-BE49-F238E27FC236}">
                <a16:creationId xmlns:a16="http://schemas.microsoft.com/office/drawing/2014/main" id="{572AC62C-0FB3-5B47-82C6-AFD0CEBC57E1}"/>
              </a:ext>
            </a:extLst>
          </p:cNvPr>
          <p:cNvSpPr>
            <a:spLocks noGrp="1"/>
          </p:cNvSpPr>
          <p:nvPr>
            <p:ph type="body" idx="1"/>
          </p:nvPr>
        </p:nvSpPr>
        <p:spPr/>
        <p:txBody>
          <a:bodyPr/>
          <a:lstStyle/>
          <a:p>
            <a:r>
              <a:rPr lang="en-GB" sz="2400" dirty="0">
                <a:solidFill>
                  <a:schemeClr val="tx1"/>
                </a:solidFill>
              </a:rPr>
              <a:t>Give at least five examples</a:t>
            </a:r>
          </a:p>
          <a:p>
            <a:r>
              <a:rPr lang="en-GB" sz="2400" dirty="0">
                <a:solidFill>
                  <a:schemeClr val="tx1"/>
                </a:solidFill>
              </a:rPr>
              <a:t>e.g.</a:t>
            </a:r>
          </a:p>
          <a:p>
            <a:r>
              <a:rPr lang="en-GB" sz="2400" dirty="0">
                <a:solidFill>
                  <a:schemeClr val="tx1"/>
                </a:solidFill>
              </a:rPr>
              <a:t>Reduce gas house emissions in order to slow down/stop global warming</a:t>
            </a:r>
          </a:p>
          <a:p>
            <a:r>
              <a:rPr lang="en-GB" sz="2400" dirty="0">
                <a:solidFill>
                  <a:schemeClr val="tx1"/>
                </a:solidFill>
              </a:rPr>
              <a:t>This includes carbon foot prints: of companies, buildings, people…</a:t>
            </a:r>
          </a:p>
          <a:p>
            <a:r>
              <a:rPr lang="en-GB" sz="2400" dirty="0">
                <a:solidFill>
                  <a:schemeClr val="tx1"/>
                </a:solidFill>
              </a:rPr>
              <a:t>Maintain economic activity and jobs…</a:t>
            </a:r>
          </a:p>
          <a:p>
            <a:r>
              <a:rPr lang="fr-FR" sz="2400" dirty="0">
                <a:solidFill>
                  <a:schemeClr val="tx1"/>
                </a:solidFill>
              </a:rPr>
              <a:t>…</a:t>
            </a:r>
          </a:p>
        </p:txBody>
      </p:sp>
      <p:sp>
        <p:nvSpPr>
          <p:cNvPr id="4" name="Espace réservé du numéro de diapositive 3">
            <a:extLst>
              <a:ext uri="{FF2B5EF4-FFF2-40B4-BE49-F238E27FC236}">
                <a16:creationId xmlns:a16="http://schemas.microsoft.com/office/drawing/2014/main" id="{A9486F59-5111-1747-8F41-9E29BECEC32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1770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770FFA-FCE9-724A-B0D6-F1D4CA72F697}"/>
              </a:ext>
            </a:extLst>
          </p:cNvPr>
          <p:cNvSpPr>
            <a:spLocks noGrp="1"/>
          </p:cNvSpPr>
          <p:nvPr>
            <p:ph type="title"/>
          </p:nvPr>
        </p:nvSpPr>
        <p:spPr/>
        <p:txBody>
          <a:bodyPr/>
          <a:lstStyle/>
          <a:p>
            <a:r>
              <a:rPr lang="fr-FR" dirty="0" err="1"/>
              <a:t>Conflicting</a:t>
            </a:r>
            <a:r>
              <a:rPr lang="fr-FR" dirty="0"/>
              <a:t> </a:t>
            </a:r>
            <a:r>
              <a:rPr lang="fr-FR" dirty="0" err="1"/>
              <a:t>views</a:t>
            </a:r>
            <a:endParaRPr lang="fr-FR" dirty="0"/>
          </a:p>
        </p:txBody>
      </p:sp>
      <p:sp>
        <p:nvSpPr>
          <p:cNvPr id="3" name="Espace réservé du texte 2">
            <a:extLst>
              <a:ext uri="{FF2B5EF4-FFF2-40B4-BE49-F238E27FC236}">
                <a16:creationId xmlns:a16="http://schemas.microsoft.com/office/drawing/2014/main" id="{61A5727A-A2F8-A444-8DF4-C00237A5CA41}"/>
              </a:ext>
            </a:extLst>
          </p:cNvPr>
          <p:cNvSpPr>
            <a:spLocks noGrp="1"/>
          </p:cNvSpPr>
          <p:nvPr>
            <p:ph type="body" idx="1"/>
          </p:nvPr>
        </p:nvSpPr>
        <p:spPr/>
        <p:txBody>
          <a:bodyPr/>
          <a:lstStyle/>
          <a:p>
            <a:r>
              <a:rPr lang="en-GB" dirty="0">
                <a:solidFill>
                  <a:schemeClr val="tx1"/>
                </a:solidFill>
              </a:rPr>
              <a:t>Give some examples of conflicting views about climate change and its impact</a:t>
            </a:r>
          </a:p>
          <a:p>
            <a:r>
              <a:rPr lang="en-GB" dirty="0">
                <a:solidFill>
                  <a:schemeClr val="tx1"/>
                </a:solidFill>
              </a:rPr>
              <a:t>e.g.: melting ice in Greenland provides new opportunities for the exploitation of natural resources </a:t>
            </a:r>
            <a:r>
              <a:rPr lang="en-GB" i="1" dirty="0">
                <a:solidFill>
                  <a:schemeClr val="tx1"/>
                </a:solidFill>
              </a:rPr>
              <a:t>versus </a:t>
            </a:r>
            <a:r>
              <a:rPr lang="en-GB" dirty="0">
                <a:solidFill>
                  <a:schemeClr val="tx1"/>
                </a:solidFill>
              </a:rPr>
              <a:t>such exploitation puts a burden on the environment and bears dangers for the population (for instance, pollution of ground water)</a:t>
            </a:r>
          </a:p>
          <a:p>
            <a:r>
              <a:rPr lang="en-GB" dirty="0">
                <a:solidFill>
                  <a:schemeClr val="tx1"/>
                </a:solidFill>
              </a:rPr>
              <a:t>Tourism can be a dynamic factor of economic development providing many jobs and business </a:t>
            </a:r>
            <a:r>
              <a:rPr lang="en-GB" dirty="0" err="1">
                <a:solidFill>
                  <a:schemeClr val="tx1"/>
                </a:solidFill>
              </a:rPr>
              <a:t>opportunitied</a:t>
            </a:r>
            <a:r>
              <a:rPr lang="en-GB" dirty="0">
                <a:solidFill>
                  <a:schemeClr val="tx1"/>
                </a:solidFill>
              </a:rPr>
              <a:t> </a:t>
            </a:r>
            <a:r>
              <a:rPr lang="en-GB" i="1" dirty="0">
                <a:solidFill>
                  <a:schemeClr val="tx1"/>
                </a:solidFill>
              </a:rPr>
              <a:t>versus</a:t>
            </a:r>
            <a:r>
              <a:rPr lang="en-GB" dirty="0">
                <a:solidFill>
                  <a:schemeClr val="tx1"/>
                </a:solidFill>
              </a:rPr>
              <a:t> the impact on the environment of (too) many people spending some time in one place (for instance: the impact of </a:t>
            </a:r>
            <a:r>
              <a:rPr lang="en-GB" dirty="0" err="1">
                <a:solidFill>
                  <a:schemeClr val="tx1"/>
                </a:solidFill>
              </a:rPr>
              <a:t>AirBnB</a:t>
            </a:r>
            <a:r>
              <a:rPr lang="en-GB" dirty="0">
                <a:solidFill>
                  <a:schemeClr val="tx1"/>
                </a:solidFill>
              </a:rPr>
              <a:t> tourism in some cities, the arrival of huge cruise ships in others, water shortages on islands like Mallorca etc.</a:t>
            </a:r>
          </a:p>
          <a:p>
            <a:r>
              <a:rPr lang="en-GB" dirty="0">
                <a:solidFill>
                  <a:schemeClr val="tx1"/>
                </a:solidFill>
              </a:rPr>
              <a:t>…</a:t>
            </a:r>
          </a:p>
        </p:txBody>
      </p:sp>
      <p:sp>
        <p:nvSpPr>
          <p:cNvPr id="4" name="Espace réservé du numéro de diapositive 3">
            <a:extLst>
              <a:ext uri="{FF2B5EF4-FFF2-40B4-BE49-F238E27FC236}">
                <a16:creationId xmlns:a16="http://schemas.microsoft.com/office/drawing/2014/main" id="{8EBC3BDF-83DF-CA49-80F2-B7276A5410C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1721913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8A4149-ED6F-B244-BD03-BD79703127F4}"/>
              </a:ext>
            </a:extLst>
          </p:cNvPr>
          <p:cNvSpPr>
            <a:spLocks noGrp="1"/>
          </p:cNvSpPr>
          <p:nvPr>
            <p:ph type="title"/>
          </p:nvPr>
        </p:nvSpPr>
        <p:spPr/>
        <p:txBody>
          <a:bodyPr/>
          <a:lstStyle/>
          <a:p>
            <a:r>
              <a:rPr lang="fr-FR" dirty="0" err="1"/>
              <a:t>Typology</a:t>
            </a:r>
            <a:r>
              <a:rPr lang="fr-FR" dirty="0"/>
              <a:t> of </a:t>
            </a:r>
            <a:r>
              <a:rPr lang="fr-FR" dirty="0" err="1"/>
              <a:t>views</a:t>
            </a:r>
            <a:endParaRPr lang="fr-FR" dirty="0"/>
          </a:p>
        </p:txBody>
      </p:sp>
      <p:sp>
        <p:nvSpPr>
          <p:cNvPr id="3" name="Espace réservé du texte 2">
            <a:extLst>
              <a:ext uri="{FF2B5EF4-FFF2-40B4-BE49-F238E27FC236}">
                <a16:creationId xmlns:a16="http://schemas.microsoft.com/office/drawing/2014/main" id="{6CFEEFC6-3370-1644-8C2C-45042785FFDD}"/>
              </a:ext>
            </a:extLst>
          </p:cNvPr>
          <p:cNvSpPr>
            <a:spLocks noGrp="1"/>
          </p:cNvSpPr>
          <p:nvPr>
            <p:ph type="body" idx="1"/>
          </p:nvPr>
        </p:nvSpPr>
        <p:spPr/>
        <p:txBody>
          <a:bodyPr/>
          <a:lstStyle/>
          <a:p>
            <a:r>
              <a:rPr lang="en-GB" dirty="0">
                <a:solidFill>
                  <a:schemeClr val="tx1"/>
                </a:solidFill>
              </a:rPr>
              <a:t>Which views about climate change tend to be reiterated by people in the media?</a:t>
            </a:r>
          </a:p>
          <a:p>
            <a:r>
              <a:rPr lang="en-GB" dirty="0">
                <a:solidFill>
                  <a:schemeClr val="tx1"/>
                </a:solidFill>
              </a:rPr>
              <a:t>e.g.: climate change is ongoing but there is nothing to worry about; this is a natural phenomenon that has occurred regularly during the Earth’s history</a:t>
            </a:r>
          </a:p>
          <a:p>
            <a:r>
              <a:rPr lang="en-GB" dirty="0">
                <a:solidFill>
                  <a:schemeClr val="tx1"/>
                </a:solidFill>
              </a:rPr>
              <a:t>Climate change is not man-made or the impact of human activities in climate change is minimal</a:t>
            </a:r>
          </a:p>
          <a:p>
            <a:r>
              <a:rPr lang="en-GB" dirty="0">
                <a:solidFill>
                  <a:schemeClr val="tx1"/>
                </a:solidFill>
              </a:rPr>
              <a:t>We must reduce gas house emissions drastically right now if we want to avoid natural and human disaster, or even a kind of apocalypse</a:t>
            </a:r>
          </a:p>
          <a:p>
            <a:r>
              <a:rPr lang="en-GB" dirty="0">
                <a:solidFill>
                  <a:schemeClr val="tx1"/>
                </a:solidFill>
              </a:rPr>
              <a:t>…</a:t>
            </a:r>
          </a:p>
        </p:txBody>
      </p:sp>
      <p:sp>
        <p:nvSpPr>
          <p:cNvPr id="4" name="Espace réservé du numéro de diapositive 3">
            <a:extLst>
              <a:ext uri="{FF2B5EF4-FFF2-40B4-BE49-F238E27FC236}">
                <a16:creationId xmlns:a16="http://schemas.microsoft.com/office/drawing/2014/main" id="{0EBBD72B-6F4F-B841-A1EE-E025572314E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269335255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TotalTime>
  <Words>642</Words>
  <Application>Microsoft Macintosh PowerPoint</Application>
  <PresentationFormat>On-screen Show (16:9)</PresentationFormat>
  <Paragraphs>63</Paragraphs>
  <Slides>11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Lato</vt:lpstr>
      <vt:lpstr>Simple Light</vt:lpstr>
      <vt:lpstr>“Media discourses about climate change” </vt:lpstr>
      <vt:lpstr>Lesson 2</vt:lpstr>
      <vt:lpstr>Climate Change</vt:lpstr>
      <vt:lpstr>Perceptions of climate change</vt:lpstr>
      <vt:lpstr>Climate change - controversy</vt:lpstr>
      <vt:lpstr>Stakeholders</vt:lpstr>
      <vt:lpstr>What is at stake?</vt:lpstr>
      <vt:lpstr>Conflicting views</vt:lpstr>
      <vt:lpstr>Typology of views</vt:lpstr>
      <vt:lpstr>Typology of views frequently referred to in the media</vt:lpstr>
      <vt:lpstr>Typology of views frequently referred to in the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41</cp:revision>
  <dcterms:modified xsi:type="dcterms:W3CDTF">2022-04-24T17:22:55Z</dcterms:modified>
</cp:coreProperties>
</file>