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2"/>
  </p:notesMasterIdLst>
  <p:sldIdLst>
    <p:sldId id="256" r:id="rId2"/>
    <p:sldId id="257" r:id="rId3"/>
    <p:sldId id="265" r:id="rId4"/>
    <p:sldId id="260" r:id="rId5"/>
    <p:sldId id="258" r:id="rId6"/>
    <p:sldId id="259" r:id="rId7"/>
    <p:sldId id="261" r:id="rId8"/>
    <p:sldId id="262" r:id="rId9"/>
    <p:sldId id="264" r:id="rId10"/>
    <p:sldId id="263" r:id="rId11"/>
  </p:sldIdLst>
  <p:sldSz cx="9144000" cy="5143500" type="screen16x9"/>
  <p:notesSz cx="6858000" cy="9144000"/>
  <p:embeddedFontLst>
    <p:embeddedFont>
      <p:font typeface="Lato" panose="020F0502020204030203" pitchFamily="34"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67"/>
    <p:restoredTop sz="93239"/>
  </p:normalViewPr>
  <p:slideViewPr>
    <p:cSldViewPr snapToGrid="0">
      <p:cViewPr varScale="1">
        <p:scale>
          <a:sx n="136" d="100"/>
          <a:sy n="136" d="100"/>
        </p:scale>
        <p:origin x="80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a28579d069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a28579d069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575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28579d069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28579d069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journals.ametsoc.org/view/journals/clim/34/2/JCLI-D-19-0879.1.xml"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arctictoday.com/russia-confirms-record-high-temperature-in-arctic-siberia/?wallit_nosession=1"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arctictoday.com/wmo-seeks-to-verify-worrying-reports-of-arctic-heat-record/"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yaleclimateconnections.org/2021/07/death-valley-california-breaks-the-all-time-world-heat-record-for-the-second-year-in-a-row/"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edition.cnn.com/2021/06/27/us/northwest-heatwave-record-high-temperatures/index.htm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425669"/>
            <a:ext cx="5496600" cy="2475186"/>
          </a:xfrm>
          <a:prstGeom prst="rect">
            <a:avLst/>
          </a:prstGeom>
        </p:spPr>
        <p:txBody>
          <a:bodyPr spcFirstLastPara="1" wrap="square" lIns="360000" tIns="91425" rIns="91425" bIns="91425" anchor="b" anchorCtr="0">
            <a:noAutofit/>
          </a:bodyPr>
          <a:lstStyle/>
          <a:p>
            <a:r>
              <a:rPr lang="en-GB" sz="3600" b="1" dirty="0">
                <a:solidFill>
                  <a:schemeClr val="tx1"/>
                </a:solidFill>
              </a:rPr>
              <a:t>“Media discourses about climate change”</a:t>
            </a:r>
            <a:br>
              <a:rPr lang="en-GB" b="1" dirty="0">
                <a:solidFill>
                  <a:schemeClr val="tx1"/>
                </a:solidFill>
              </a:rPr>
            </a:br>
            <a:endParaRPr dirty="0"/>
          </a:p>
        </p:txBody>
      </p:sp>
      <p:sp>
        <p:nvSpPr>
          <p:cNvPr id="79" name="Google Shape;79;p13"/>
          <p:cNvSpPr txBox="1">
            <a:spLocks noGrp="1"/>
          </p:cNvSpPr>
          <p:nvPr>
            <p:ph type="subTitle" idx="1"/>
          </p:nvPr>
        </p:nvSpPr>
        <p:spPr>
          <a:xfrm>
            <a:off x="50" y="2702950"/>
            <a:ext cx="5496550" cy="860057"/>
          </a:xfrm>
          <a:prstGeom prst="rect">
            <a:avLst/>
          </a:prstGeom>
        </p:spPr>
        <p:txBody>
          <a:bodyPr spcFirstLastPara="1" wrap="square" lIns="360000" tIns="91425" rIns="91425" bIns="91425" anchor="t" anchorCtr="0">
            <a:noAutofit/>
          </a:bodyPr>
          <a:lstStyle/>
          <a:p>
            <a:pPr marL="0" lvl="0" indent="0"/>
            <a:r>
              <a:rPr lang="en-GB" b="1" dirty="0">
                <a:solidFill>
                  <a:schemeClr val="tx1"/>
                </a:solidFill>
              </a:rPr>
              <a:t>By Prof. Jan </a:t>
            </a:r>
            <a:r>
              <a:rPr lang="en-GB" b="1" dirty="0" err="1">
                <a:solidFill>
                  <a:schemeClr val="tx1"/>
                </a:solidFill>
              </a:rPr>
              <a:t>Borm</a:t>
            </a:r>
            <a:r>
              <a:rPr lang="en-GB" b="1" dirty="0">
                <a:solidFill>
                  <a:schemeClr val="tx1"/>
                </a:solidFill>
              </a:rPr>
              <a:t>, UVSQ/</a:t>
            </a:r>
            <a:r>
              <a:rPr lang="en-GB" b="1" dirty="0" err="1">
                <a:solidFill>
                  <a:schemeClr val="tx1"/>
                </a:solidFill>
              </a:rPr>
              <a:t>Université</a:t>
            </a:r>
            <a:r>
              <a:rPr lang="en-GB" b="1" dirty="0">
                <a:solidFill>
                  <a:schemeClr val="tx1"/>
                </a:solidFill>
              </a:rPr>
              <a:t> Paris-</a:t>
            </a:r>
            <a:r>
              <a:rPr lang="en-GB" b="1" dirty="0" err="1">
                <a:solidFill>
                  <a:schemeClr val="tx1"/>
                </a:solidFill>
              </a:rPr>
              <a:t>Saclay</a:t>
            </a:r>
            <a:br>
              <a:rPr lang="en-GB" b="1" dirty="0">
                <a:solidFill>
                  <a:schemeClr val="tx1"/>
                </a:solidFill>
              </a:rPr>
            </a:b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1A8650-1F44-E34A-8D1E-0E2F5441DD8B}"/>
              </a:ext>
            </a:extLst>
          </p:cNvPr>
          <p:cNvSpPr>
            <a:spLocks noGrp="1"/>
          </p:cNvSpPr>
          <p:nvPr>
            <p:ph type="title"/>
          </p:nvPr>
        </p:nvSpPr>
        <p:spPr/>
        <p:txBody>
          <a:bodyPr/>
          <a:lstStyle/>
          <a:p>
            <a:r>
              <a:rPr lang="fr-FR" dirty="0" err="1"/>
              <a:t>Climate</a:t>
            </a:r>
            <a:r>
              <a:rPr lang="fr-FR" dirty="0"/>
              <a:t> Change Connection ?</a:t>
            </a:r>
          </a:p>
        </p:txBody>
      </p:sp>
      <p:sp>
        <p:nvSpPr>
          <p:cNvPr id="3" name="Espace réservé du texte 2">
            <a:extLst>
              <a:ext uri="{FF2B5EF4-FFF2-40B4-BE49-F238E27FC236}">
                <a16:creationId xmlns:a16="http://schemas.microsoft.com/office/drawing/2014/main" id="{8E2FBCFE-B22A-9646-9961-2698834C9431}"/>
              </a:ext>
            </a:extLst>
          </p:cNvPr>
          <p:cNvSpPr>
            <a:spLocks noGrp="1"/>
          </p:cNvSpPr>
          <p:nvPr>
            <p:ph type="body" idx="1"/>
          </p:nvPr>
        </p:nvSpPr>
        <p:spPr/>
        <p:txBody>
          <a:bodyPr/>
          <a:lstStyle/>
          <a:p>
            <a:r>
              <a:rPr lang="en-GB" sz="2000" dirty="0">
                <a:solidFill>
                  <a:schemeClr val="tx1"/>
                </a:solidFill>
              </a:rPr>
              <a:t>Subtitle of </a:t>
            </a:r>
            <a:r>
              <a:rPr lang="en-GB" sz="2000" i="1" dirty="0">
                <a:solidFill>
                  <a:schemeClr val="tx1"/>
                </a:solidFill>
              </a:rPr>
              <a:t>Washington Post </a:t>
            </a:r>
            <a:r>
              <a:rPr lang="en-GB" sz="2000" dirty="0">
                <a:solidFill>
                  <a:schemeClr val="tx1"/>
                </a:solidFill>
              </a:rPr>
              <a:t>article + comment:</a:t>
            </a:r>
          </a:p>
          <a:p>
            <a:r>
              <a:rPr lang="en-GB" sz="2000" b="1" dirty="0">
                <a:solidFill>
                  <a:srgbClr val="00356A"/>
                </a:solidFill>
                <a:latin typeface="Arial" panose="020B0604020202020204" pitchFamily="34" charset="0"/>
                <a:cs typeface="Arial" panose="020B0604020202020204" pitchFamily="34" charset="0"/>
              </a:rPr>
              <a:t>“</a:t>
            </a:r>
            <a:r>
              <a:rPr lang="en-GB" sz="2000" dirty="0">
                <a:solidFill>
                  <a:schemeClr val="tx1"/>
                </a:solidFill>
              </a:rPr>
              <a:t>The exceptional intensity of the rainfall is consistent with what scientists anticipate with rising temperatures caused by human-induced climate change. Higher temperatures speed up evaporation, placing more water in the atmosphere for the kind of downpours that have occurred.</a:t>
            </a:r>
            <a:r>
              <a:rPr lang="en-GB" sz="2000" b="1" dirty="0">
                <a:solidFill>
                  <a:srgbClr val="00356A"/>
                </a:solidFill>
                <a:latin typeface="Arial" panose="020B0604020202020204" pitchFamily="34" charset="0"/>
                <a:cs typeface="Arial" panose="020B0604020202020204" pitchFamily="34" charset="0"/>
              </a:rPr>
              <a:t>” </a:t>
            </a:r>
            <a:endParaRPr lang="en-GB" sz="2000" dirty="0">
              <a:solidFill>
                <a:schemeClr val="tx1"/>
              </a:solidFill>
            </a:endParaRPr>
          </a:p>
          <a:p>
            <a:r>
              <a:rPr lang="en-GB" sz="2000" b="1" dirty="0">
                <a:solidFill>
                  <a:srgbClr val="00356A"/>
                </a:solidFill>
                <a:latin typeface="Arial" panose="020B0604020202020204" pitchFamily="34" charset="0"/>
                <a:cs typeface="Arial" panose="020B0604020202020204" pitchFamily="34" charset="0"/>
              </a:rPr>
              <a:t>“</a:t>
            </a:r>
            <a:r>
              <a:rPr lang="en-GB" sz="2000" dirty="0">
                <a:solidFill>
                  <a:schemeClr val="tx1"/>
                </a:solidFill>
                <a:latin typeface="Arial" panose="020B0604020202020204" pitchFamily="34" charset="0"/>
                <a:cs typeface="Arial" panose="020B0604020202020204" pitchFamily="34" charset="0"/>
              </a:rPr>
              <a:t>A</a:t>
            </a:r>
            <a:r>
              <a:rPr lang="en-GB" sz="2000" dirty="0">
                <a:solidFill>
                  <a:schemeClr val="tx1"/>
                </a:solidFill>
              </a:rPr>
              <a:t> </a:t>
            </a:r>
            <a:r>
              <a:rPr lang="en-GB" sz="2000" dirty="0">
                <a:solidFill>
                  <a:srgbClr val="0097A7"/>
                </a:solidFill>
                <a:hlinkClick r:id="rId2">
                  <a:extLst>
                    <a:ext uri="{A12FA001-AC4F-418D-AE19-62706E023703}">
                      <ahyp:hlinkClr xmlns:ahyp="http://schemas.microsoft.com/office/drawing/2018/hyperlinkcolor" val="tx"/>
                    </a:ext>
                  </a:extLst>
                </a:hlinkClick>
              </a:rPr>
              <a:t>recent </a:t>
            </a:r>
            <a:r>
              <a:rPr lang="en-GB" sz="2000" dirty="0">
                <a:solidFill>
                  <a:schemeClr val="tx1"/>
                </a:solidFill>
                <a:hlinkClick r:id="rId2">
                  <a:extLst>
                    <a:ext uri="{A12FA001-AC4F-418D-AE19-62706E023703}">
                      <ahyp:hlinkClr xmlns:ahyp="http://schemas.microsoft.com/office/drawing/2018/hyperlinkcolor" val="tx"/>
                    </a:ext>
                  </a:extLst>
                </a:hlinkClick>
              </a:rPr>
              <a:t>study</a:t>
            </a:r>
            <a:r>
              <a:rPr lang="en-GB" sz="2000" dirty="0">
                <a:solidFill>
                  <a:schemeClr val="tx1"/>
                </a:solidFill>
              </a:rPr>
              <a:t> in the Journal of Climate anticipates “large magnitude increases” in extreme precipitation in much of Europe in the coming decades.</a:t>
            </a:r>
            <a:r>
              <a:rPr lang="en-GB" sz="2000" b="1" dirty="0">
                <a:solidFill>
                  <a:srgbClr val="00356A"/>
                </a:solidFill>
                <a:latin typeface="Arial" panose="020B0604020202020204" pitchFamily="34" charset="0"/>
                <a:cs typeface="Arial" panose="020B0604020202020204" pitchFamily="34" charset="0"/>
              </a:rPr>
              <a:t>” </a:t>
            </a:r>
            <a:endParaRPr lang="en-GB" sz="2000"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B2B406D4-FECA-6847-897D-AA7DCA12260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324042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4"/>
          <p:cNvSpPr txBox="1">
            <a:spLocks noGrp="1"/>
          </p:cNvSpPr>
          <p:nvPr>
            <p:ph type="body" idx="1"/>
          </p:nvPr>
        </p:nvSpPr>
        <p:spPr>
          <a:xfrm>
            <a:off x="240000" y="1593752"/>
            <a:ext cx="8664000" cy="1955997"/>
          </a:xfrm>
          <a:prstGeom prst="rect">
            <a:avLst/>
          </a:prstGeom>
        </p:spPr>
        <p:txBody>
          <a:bodyPr spcFirstLastPara="1" wrap="square" lIns="91425" tIns="91425" rIns="91425" bIns="91425" anchor="t" anchorCtr="0">
            <a:noAutofit/>
          </a:bodyPr>
          <a:lstStyle/>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2</a:t>
            </a:fld>
            <a:endParaRPr/>
          </a:p>
        </p:txBody>
      </p:sp>
      <p:sp>
        <p:nvSpPr>
          <p:cNvPr id="3" name="Title 2">
            <a:extLst>
              <a:ext uri="{FF2B5EF4-FFF2-40B4-BE49-F238E27FC236}">
                <a16:creationId xmlns:a16="http://schemas.microsoft.com/office/drawing/2014/main" id="{88B37774-FFDC-10DA-2BA7-2D45F43964BB}"/>
              </a:ext>
            </a:extLst>
          </p:cNvPr>
          <p:cNvSpPr>
            <a:spLocks noGrp="1"/>
          </p:cNvSpPr>
          <p:nvPr>
            <p:ph type="title"/>
          </p:nvPr>
        </p:nvSpPr>
        <p:spPr>
          <a:xfrm>
            <a:off x="1170600" y="2165973"/>
            <a:ext cx="6802800" cy="811554"/>
          </a:xfrm>
        </p:spPr>
        <p:txBody>
          <a:bodyPr/>
          <a:lstStyle/>
          <a:p>
            <a:pPr algn="ctr"/>
            <a:r>
              <a:rPr lang="en-LU" sz="4400" b="1" dirty="0"/>
              <a:t>Lesson 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fr-FR" dirty="0" err="1">
                <a:solidFill>
                  <a:schemeClr val="tx1"/>
                </a:solidFill>
              </a:rPr>
              <a:t>Extreme</a:t>
            </a:r>
            <a:r>
              <a:rPr lang="fr-FR" dirty="0">
                <a:solidFill>
                  <a:schemeClr val="tx1"/>
                </a:solidFill>
              </a:rPr>
              <a:t> </a:t>
            </a:r>
            <a:r>
              <a:rPr lang="fr-FR" dirty="0" err="1">
                <a:solidFill>
                  <a:schemeClr val="tx1"/>
                </a:solidFill>
              </a:rPr>
              <a:t>weather</a:t>
            </a:r>
            <a:r>
              <a:rPr lang="fr-FR" dirty="0">
                <a:solidFill>
                  <a:schemeClr val="tx1"/>
                </a:solidFill>
              </a:rPr>
              <a:t> </a:t>
            </a:r>
            <a:r>
              <a:rPr lang="fr-FR" dirty="0" err="1">
                <a:solidFill>
                  <a:schemeClr val="tx1"/>
                </a:solidFill>
              </a:rPr>
              <a:t>events</a:t>
            </a:r>
            <a:r>
              <a:rPr lang="fr-FR" dirty="0">
                <a:solidFill>
                  <a:schemeClr val="tx1"/>
                </a:solidFill>
              </a:rPr>
              <a:t>: </a:t>
            </a:r>
            <a:r>
              <a:rPr lang="fr-FR" dirty="0" err="1">
                <a:solidFill>
                  <a:schemeClr val="tx1"/>
                </a:solidFill>
              </a:rPr>
              <a:t>Siberia</a:t>
            </a:r>
            <a:r>
              <a:rPr lang="fr-FR" dirty="0">
                <a:solidFill>
                  <a:schemeClr val="tx1"/>
                </a:solidFill>
              </a:rPr>
              <a:t> 2020</a:t>
            </a:r>
            <a:br>
              <a:rPr lang="fr-FR" dirty="0">
                <a:solidFill>
                  <a:schemeClr val="tx1"/>
                </a:solidFill>
              </a:rPr>
            </a:br>
            <a:endParaRPr dirty="0"/>
          </a:p>
        </p:txBody>
      </p:sp>
      <p:sp>
        <p:nvSpPr>
          <p:cNvPr id="85" name="Google Shape;85;p1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r>
              <a:rPr lang="fr-FR" sz="2000" b="1" dirty="0">
                <a:solidFill>
                  <a:schemeClr val="tx1"/>
                </a:solidFill>
              </a:rPr>
              <a:t>Reuters</a:t>
            </a:r>
            <a:r>
              <a:rPr lang="fr-FR" sz="2000" dirty="0">
                <a:solidFill>
                  <a:schemeClr val="tx1"/>
                </a:solidFill>
              </a:rPr>
              <a:t> - </a:t>
            </a:r>
            <a:r>
              <a:rPr lang="fr-FR" sz="2000" dirty="0" err="1">
                <a:solidFill>
                  <a:schemeClr val="tx1"/>
                </a:solidFill>
              </a:rPr>
              <a:t>relayed</a:t>
            </a:r>
            <a:r>
              <a:rPr lang="fr-FR" sz="2000" dirty="0">
                <a:solidFill>
                  <a:schemeClr val="tx1"/>
                </a:solidFill>
              </a:rPr>
              <a:t> by </a:t>
            </a:r>
            <a:r>
              <a:rPr lang="fr-FR" sz="2000" i="1" dirty="0" err="1">
                <a:solidFill>
                  <a:schemeClr val="tx1"/>
                </a:solidFill>
              </a:rPr>
              <a:t>Arctic</a:t>
            </a:r>
            <a:r>
              <a:rPr lang="fr-FR" sz="2000" i="1" dirty="0">
                <a:solidFill>
                  <a:schemeClr val="tx1"/>
                </a:solidFill>
              </a:rPr>
              <a:t> </a:t>
            </a:r>
            <a:r>
              <a:rPr lang="fr-FR" sz="2000" i="1" dirty="0" err="1">
                <a:solidFill>
                  <a:schemeClr val="tx1"/>
                </a:solidFill>
              </a:rPr>
              <a:t>Today</a:t>
            </a:r>
            <a:r>
              <a:rPr lang="fr-FR" sz="2000" i="1" dirty="0">
                <a:solidFill>
                  <a:schemeClr val="tx1"/>
                </a:solidFill>
              </a:rPr>
              <a:t>, </a:t>
            </a:r>
            <a:r>
              <a:rPr lang="fr-FR" sz="2000" dirty="0" err="1">
                <a:solidFill>
                  <a:schemeClr val="tx1"/>
                </a:solidFill>
              </a:rPr>
              <a:t>June</a:t>
            </a:r>
            <a:r>
              <a:rPr lang="fr-FR" sz="2000" dirty="0">
                <a:solidFill>
                  <a:schemeClr val="tx1"/>
                </a:solidFill>
              </a:rPr>
              <a:t> 30, 2020: </a:t>
            </a:r>
            <a:r>
              <a:rPr lang="fr-FR" sz="2000" dirty="0">
                <a:solidFill>
                  <a:schemeClr val="tx1"/>
                </a:solidFill>
                <a:hlinkClick r:id="rId3">
                  <a:extLst>
                    <a:ext uri="{A12FA001-AC4F-418D-AE19-62706E023703}">
                      <ahyp:hlinkClr xmlns:ahyp="http://schemas.microsoft.com/office/drawing/2018/hyperlinkcolor" val="tx"/>
                    </a:ext>
                  </a:extLst>
                </a:hlinkClick>
              </a:rPr>
              <a:t>https://www.arctictoday.com/russia-confirms-record-high-temperature-in-arctic-siberia/?wallit_nosession=1</a:t>
            </a:r>
            <a:endParaRPr lang="fr-FR" sz="2000" dirty="0">
              <a:solidFill>
                <a:schemeClr val="tx1"/>
              </a:solidFill>
            </a:endParaRPr>
          </a:p>
          <a:p>
            <a:endParaRPr lang="fr-FR" sz="2000" dirty="0">
              <a:solidFill>
                <a:schemeClr val="tx1"/>
              </a:solidFill>
            </a:endParaRPr>
          </a:p>
          <a:p>
            <a:r>
              <a:rPr lang="en-GB" sz="2000" b="1" dirty="0">
                <a:solidFill>
                  <a:srgbClr val="00356A"/>
                </a:solidFill>
                <a:latin typeface="Arial" panose="020B0604020202020204" pitchFamily="34" charset="0"/>
                <a:cs typeface="Arial" panose="020B0604020202020204" pitchFamily="34" charset="0"/>
              </a:rPr>
              <a:t>“</a:t>
            </a:r>
            <a:r>
              <a:rPr lang="fr-FR" sz="2000" dirty="0" err="1">
                <a:solidFill>
                  <a:schemeClr val="tx1"/>
                </a:solidFill>
              </a:rPr>
              <a:t>Russia</a:t>
            </a:r>
            <a:r>
              <a:rPr lang="fr-FR" sz="2000" dirty="0">
                <a:solidFill>
                  <a:schemeClr val="tx1"/>
                </a:solidFill>
              </a:rPr>
              <a:t> </a:t>
            </a:r>
            <a:r>
              <a:rPr lang="fr-FR" sz="2000" dirty="0" err="1">
                <a:solidFill>
                  <a:schemeClr val="tx1"/>
                </a:solidFill>
              </a:rPr>
              <a:t>confirms</a:t>
            </a:r>
            <a:r>
              <a:rPr lang="fr-FR" sz="2000" dirty="0">
                <a:solidFill>
                  <a:schemeClr val="tx1"/>
                </a:solidFill>
              </a:rPr>
              <a:t> record high </a:t>
            </a:r>
            <a:r>
              <a:rPr lang="fr-FR" sz="2000" dirty="0" err="1">
                <a:solidFill>
                  <a:schemeClr val="tx1"/>
                </a:solidFill>
              </a:rPr>
              <a:t>temperature</a:t>
            </a:r>
            <a:r>
              <a:rPr lang="fr-FR" sz="2000" dirty="0">
                <a:solidFill>
                  <a:schemeClr val="tx1"/>
                </a:solidFill>
              </a:rPr>
              <a:t> in </a:t>
            </a:r>
            <a:r>
              <a:rPr lang="fr-FR" sz="2000" dirty="0" err="1">
                <a:solidFill>
                  <a:schemeClr val="tx1"/>
                </a:solidFill>
              </a:rPr>
              <a:t>Arctic</a:t>
            </a:r>
            <a:r>
              <a:rPr lang="fr-FR" sz="2000" dirty="0">
                <a:solidFill>
                  <a:schemeClr val="tx1"/>
                </a:solidFill>
              </a:rPr>
              <a:t> </a:t>
            </a:r>
            <a:r>
              <a:rPr lang="fr-FR" sz="2000" dirty="0" err="1">
                <a:solidFill>
                  <a:schemeClr val="tx1"/>
                </a:solidFill>
              </a:rPr>
              <a:t>Siberia</a:t>
            </a:r>
            <a:r>
              <a:rPr lang="fr-FR" sz="2000" dirty="0">
                <a:solidFill>
                  <a:schemeClr val="tx1"/>
                </a:solidFill>
              </a:rPr>
              <a:t>.</a:t>
            </a:r>
            <a:r>
              <a:rPr lang="en-GB" sz="2000" b="1" dirty="0">
                <a:solidFill>
                  <a:srgbClr val="00356A"/>
                </a:solidFill>
                <a:latin typeface="Arial" panose="020B0604020202020204" pitchFamily="34" charset="0"/>
                <a:cs typeface="Arial" panose="020B0604020202020204" pitchFamily="34" charset="0"/>
              </a:rPr>
              <a:t>”</a:t>
            </a:r>
            <a:endParaRPr lang="fr-FR" sz="2000" dirty="0">
              <a:solidFill>
                <a:schemeClr val="tx1"/>
              </a:solidFill>
            </a:endParaRPr>
          </a:p>
          <a:p>
            <a:pPr marL="114300" indent="0">
              <a:buNone/>
            </a:pPr>
            <a:endParaRPr lang="fr-FR" sz="2000" i="1" dirty="0">
              <a:solidFill>
                <a:schemeClr val="tx1"/>
              </a:solidFill>
            </a:endParaRPr>
          </a:p>
          <a:p>
            <a:r>
              <a:rPr lang="en-GB" sz="2000" b="1" dirty="0">
                <a:solidFill>
                  <a:srgbClr val="00356A"/>
                </a:solidFill>
                <a:latin typeface="Arial" panose="020B0604020202020204" pitchFamily="34" charset="0"/>
                <a:cs typeface="Arial" panose="020B0604020202020204" pitchFamily="34" charset="0"/>
              </a:rPr>
              <a:t>“</a:t>
            </a:r>
            <a:r>
              <a:rPr lang="fr-FR" sz="2000" i="1" dirty="0">
                <a:solidFill>
                  <a:schemeClr val="tx1"/>
                </a:solidFill>
              </a:rPr>
              <a:t>The new record of 38 Celsius (100.4 Fahrenheit) for a site </a:t>
            </a:r>
            <a:r>
              <a:rPr lang="fr-FR" sz="2000" i="1" dirty="0" err="1">
                <a:solidFill>
                  <a:schemeClr val="tx1"/>
                </a:solidFill>
              </a:rPr>
              <a:t>within</a:t>
            </a:r>
            <a:r>
              <a:rPr lang="fr-FR" sz="2000" i="1" dirty="0">
                <a:solidFill>
                  <a:schemeClr val="tx1"/>
                </a:solidFill>
              </a:rPr>
              <a:t> the </a:t>
            </a:r>
            <a:r>
              <a:rPr lang="fr-FR" sz="2000" i="1" dirty="0" err="1">
                <a:solidFill>
                  <a:schemeClr val="tx1"/>
                </a:solidFill>
              </a:rPr>
              <a:t>Arctic</a:t>
            </a:r>
            <a:r>
              <a:rPr lang="fr-FR" sz="2000" i="1" dirty="0">
                <a:solidFill>
                  <a:schemeClr val="tx1"/>
                </a:solidFill>
              </a:rPr>
              <a:t> Circle </a:t>
            </a:r>
            <a:r>
              <a:rPr lang="fr-FR" sz="2000" i="1" dirty="0" err="1">
                <a:solidFill>
                  <a:schemeClr val="tx1"/>
                </a:solidFill>
              </a:rPr>
              <a:t>fits</a:t>
            </a:r>
            <a:r>
              <a:rPr lang="fr-FR" sz="2000" i="1" dirty="0">
                <a:solidFill>
                  <a:schemeClr val="tx1"/>
                </a:solidFill>
              </a:rPr>
              <a:t> an </a:t>
            </a:r>
            <a:r>
              <a:rPr lang="fr-FR" sz="2000" i="1" dirty="0" err="1">
                <a:solidFill>
                  <a:schemeClr val="tx1"/>
                </a:solidFill>
              </a:rPr>
              <a:t>alarming</a:t>
            </a:r>
            <a:r>
              <a:rPr lang="fr-FR" sz="2000" i="1" dirty="0">
                <a:solidFill>
                  <a:schemeClr val="tx1"/>
                </a:solidFill>
              </a:rPr>
              <a:t> trend, </a:t>
            </a:r>
            <a:r>
              <a:rPr lang="fr-FR" sz="2000" i="1" dirty="0" err="1">
                <a:solidFill>
                  <a:schemeClr val="tx1"/>
                </a:solidFill>
              </a:rPr>
              <a:t>scientists</a:t>
            </a:r>
            <a:r>
              <a:rPr lang="fr-FR" sz="2000" i="1" dirty="0">
                <a:solidFill>
                  <a:schemeClr val="tx1"/>
                </a:solidFill>
              </a:rPr>
              <a:t> </a:t>
            </a:r>
            <a:r>
              <a:rPr lang="fr-FR" sz="2000" i="1" dirty="0" err="1">
                <a:solidFill>
                  <a:schemeClr val="tx1"/>
                </a:solidFill>
              </a:rPr>
              <a:t>say</a:t>
            </a:r>
            <a:r>
              <a:rPr lang="fr-FR" sz="2000" i="1" dirty="0">
                <a:solidFill>
                  <a:schemeClr val="tx1"/>
                </a:solidFill>
              </a:rPr>
              <a:t>.</a:t>
            </a:r>
            <a:r>
              <a:rPr lang="en-GB" sz="2000" b="1" dirty="0">
                <a:solidFill>
                  <a:srgbClr val="00356A"/>
                </a:solidFill>
                <a:latin typeface="Arial" panose="020B0604020202020204" pitchFamily="34" charset="0"/>
                <a:cs typeface="Arial" panose="020B0604020202020204" pitchFamily="34" charset="0"/>
              </a:rPr>
              <a:t>”</a:t>
            </a:r>
            <a:endParaRPr lang="fr-FR" sz="2000" dirty="0">
              <a:solidFill>
                <a:schemeClr val="tx1"/>
              </a:solidFill>
            </a:endParaRPr>
          </a:p>
          <a:p>
            <a:pPr marL="114300" indent="0">
              <a:buNone/>
            </a:pPr>
            <a:endParaRPr lang="fr-FR" sz="2400" dirty="0">
              <a:solidFill>
                <a:schemeClr val="tx1"/>
              </a:solidFill>
            </a:endParaRPr>
          </a:p>
          <a:p>
            <a:pPr marL="114300" indent="0">
              <a:buNone/>
            </a:pPr>
            <a:endParaRPr lang="fr-FR" sz="2400" dirty="0">
              <a:solidFill>
                <a:schemeClr val="tx1"/>
              </a:solidFill>
            </a:endParaRPr>
          </a:p>
          <a:p>
            <a:pPr marL="114300" indent="0">
              <a:buNone/>
            </a:pPr>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endParaRPr lang="fr-FR" sz="2400" dirty="0">
              <a:solidFill>
                <a:schemeClr val="tx1"/>
              </a:solidFill>
            </a:endParaRPr>
          </a:p>
          <a:p>
            <a:pPr marL="0" lvl="0" indent="0">
              <a:spcAft>
                <a:spcPts val="1600"/>
              </a:spcAft>
              <a:buNone/>
            </a:pPr>
            <a:endParaRPr dirty="0"/>
          </a:p>
        </p:txBody>
      </p:sp>
      <p:sp>
        <p:nvSpPr>
          <p:cNvPr id="86" name="Google Shape;86;p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3</a:t>
            </a:fld>
            <a:endParaRPr/>
          </a:p>
        </p:txBody>
      </p:sp>
    </p:spTree>
    <p:extLst>
      <p:ext uri="{BB962C8B-B14F-4D97-AF65-F5344CB8AC3E}">
        <p14:creationId xmlns:p14="http://schemas.microsoft.com/office/powerpoint/2010/main" val="2051725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6688FA-0ED3-F742-ABAE-6264B5F74819}"/>
              </a:ext>
            </a:extLst>
          </p:cNvPr>
          <p:cNvSpPr>
            <a:spLocks noGrp="1"/>
          </p:cNvSpPr>
          <p:nvPr>
            <p:ph type="title"/>
          </p:nvPr>
        </p:nvSpPr>
        <p:spPr/>
        <p:txBody>
          <a:bodyPr/>
          <a:lstStyle/>
          <a:p>
            <a:r>
              <a:rPr lang="fr-FR" dirty="0" err="1">
                <a:solidFill>
                  <a:schemeClr val="tx1"/>
                </a:solidFill>
              </a:rPr>
              <a:t>Extreme</a:t>
            </a:r>
            <a:r>
              <a:rPr lang="fr-FR" dirty="0">
                <a:solidFill>
                  <a:schemeClr val="tx1"/>
                </a:solidFill>
              </a:rPr>
              <a:t> </a:t>
            </a:r>
            <a:r>
              <a:rPr lang="fr-FR" dirty="0" err="1">
                <a:solidFill>
                  <a:schemeClr val="tx1"/>
                </a:solidFill>
              </a:rPr>
              <a:t>weather</a:t>
            </a:r>
            <a:r>
              <a:rPr lang="fr-FR" dirty="0">
                <a:solidFill>
                  <a:schemeClr val="tx1"/>
                </a:solidFill>
              </a:rPr>
              <a:t> </a:t>
            </a:r>
            <a:r>
              <a:rPr lang="fr-FR" dirty="0" err="1">
                <a:solidFill>
                  <a:schemeClr val="tx1"/>
                </a:solidFill>
              </a:rPr>
              <a:t>events</a:t>
            </a:r>
            <a:r>
              <a:rPr lang="fr-FR" dirty="0">
                <a:solidFill>
                  <a:schemeClr val="tx1"/>
                </a:solidFill>
              </a:rPr>
              <a:t>: </a:t>
            </a:r>
            <a:r>
              <a:rPr lang="fr-FR" dirty="0" err="1">
                <a:solidFill>
                  <a:schemeClr val="tx1"/>
                </a:solidFill>
              </a:rPr>
              <a:t>Siberia</a:t>
            </a:r>
            <a:r>
              <a:rPr lang="fr-FR" dirty="0">
                <a:solidFill>
                  <a:schemeClr val="tx1"/>
                </a:solidFill>
              </a:rPr>
              <a:t> 2020</a:t>
            </a:r>
            <a:endParaRPr lang="fr-FR" dirty="0"/>
          </a:p>
        </p:txBody>
      </p:sp>
      <p:sp>
        <p:nvSpPr>
          <p:cNvPr id="3" name="Espace réservé du texte 2">
            <a:extLst>
              <a:ext uri="{FF2B5EF4-FFF2-40B4-BE49-F238E27FC236}">
                <a16:creationId xmlns:a16="http://schemas.microsoft.com/office/drawing/2014/main" id="{988F4170-CA43-FA47-872B-38DB8CCE1371}"/>
              </a:ext>
            </a:extLst>
          </p:cNvPr>
          <p:cNvSpPr>
            <a:spLocks noGrp="1"/>
          </p:cNvSpPr>
          <p:nvPr>
            <p:ph type="body" idx="1"/>
          </p:nvPr>
        </p:nvSpPr>
        <p:spPr/>
        <p:txBody>
          <a:bodyPr/>
          <a:lstStyle/>
          <a:p>
            <a:r>
              <a:rPr lang="fr-FR" sz="2400" dirty="0">
                <a:solidFill>
                  <a:schemeClr val="tx1"/>
                </a:solidFill>
              </a:rPr>
              <a:t>The </a:t>
            </a:r>
            <a:r>
              <a:rPr lang="fr-FR" sz="2400" dirty="0" err="1">
                <a:solidFill>
                  <a:schemeClr val="tx1"/>
                </a:solidFill>
              </a:rPr>
              <a:t>reading</a:t>
            </a:r>
            <a:r>
              <a:rPr lang="fr-FR" sz="2400" dirty="0">
                <a:solidFill>
                  <a:schemeClr val="tx1"/>
                </a:solidFill>
              </a:rPr>
              <a:t> </a:t>
            </a:r>
            <a:r>
              <a:rPr lang="fr-FR" sz="2400" dirty="0" err="1">
                <a:solidFill>
                  <a:schemeClr val="tx1"/>
                </a:solidFill>
              </a:rPr>
              <a:t>was</a:t>
            </a:r>
            <a:r>
              <a:rPr lang="fr-FR" sz="2400" dirty="0">
                <a:solidFill>
                  <a:schemeClr val="tx1"/>
                </a:solidFill>
              </a:rPr>
              <a:t> first </a:t>
            </a:r>
            <a:r>
              <a:rPr lang="fr-FR" sz="2400" dirty="0" err="1">
                <a:solidFill>
                  <a:schemeClr val="tx1"/>
                </a:solidFill>
              </a:rPr>
              <a:t>reported</a:t>
            </a:r>
            <a:r>
              <a:rPr lang="fr-FR" sz="2400" dirty="0">
                <a:solidFill>
                  <a:schemeClr val="tx1"/>
                </a:solidFill>
              </a:rPr>
              <a:t> </a:t>
            </a:r>
            <a:r>
              <a:rPr lang="fr-FR" sz="2400" dirty="0" err="1">
                <a:solidFill>
                  <a:schemeClr val="tx1"/>
                </a:solidFill>
              </a:rPr>
              <a:t>earlier</a:t>
            </a:r>
            <a:r>
              <a:rPr lang="fr-FR" sz="2400" dirty="0">
                <a:solidFill>
                  <a:schemeClr val="tx1"/>
                </a:solidFill>
              </a:rPr>
              <a:t> </a:t>
            </a:r>
            <a:r>
              <a:rPr lang="fr-FR" sz="2400" dirty="0" err="1">
                <a:solidFill>
                  <a:schemeClr val="tx1"/>
                </a:solidFill>
              </a:rPr>
              <a:t>this</a:t>
            </a:r>
            <a:r>
              <a:rPr lang="fr-FR" sz="2400" dirty="0">
                <a:solidFill>
                  <a:schemeClr val="tx1"/>
                </a:solidFill>
              </a:rPr>
              <a:t> </a:t>
            </a:r>
            <a:r>
              <a:rPr lang="fr-FR" sz="2400" dirty="0" err="1">
                <a:solidFill>
                  <a:schemeClr val="tx1"/>
                </a:solidFill>
              </a:rPr>
              <a:t>month</a:t>
            </a:r>
            <a:r>
              <a:rPr lang="fr-FR" sz="2400" dirty="0">
                <a:solidFill>
                  <a:schemeClr val="tx1"/>
                </a:solidFill>
              </a:rPr>
              <a:t> in </a:t>
            </a:r>
            <a:r>
              <a:rPr lang="fr-FR" sz="2400" dirty="0" err="1">
                <a:solidFill>
                  <a:schemeClr val="tx1"/>
                </a:solidFill>
              </a:rPr>
              <a:t>Verkhoyansk</a:t>
            </a:r>
            <a:r>
              <a:rPr lang="fr-FR" sz="2400" dirty="0">
                <a:solidFill>
                  <a:schemeClr val="tx1"/>
                </a:solidFill>
              </a:rPr>
              <a:t>, </a:t>
            </a:r>
            <a:r>
              <a:rPr lang="fr-FR" sz="2400" dirty="0" err="1">
                <a:solidFill>
                  <a:schemeClr val="tx1"/>
                </a:solidFill>
              </a:rPr>
              <a:t>north</a:t>
            </a:r>
            <a:r>
              <a:rPr lang="fr-FR" sz="2400" dirty="0">
                <a:solidFill>
                  <a:schemeClr val="tx1"/>
                </a:solidFill>
              </a:rPr>
              <a:t> of the </a:t>
            </a:r>
            <a:r>
              <a:rPr lang="fr-FR" sz="2400" dirty="0" err="1">
                <a:solidFill>
                  <a:schemeClr val="tx1"/>
                </a:solidFill>
              </a:rPr>
              <a:t>Arctic</a:t>
            </a:r>
            <a:r>
              <a:rPr lang="fr-FR" sz="2400" dirty="0">
                <a:solidFill>
                  <a:schemeClr val="tx1"/>
                </a:solidFill>
              </a:rPr>
              <a:t> </a:t>
            </a:r>
            <a:r>
              <a:rPr lang="fr-FR" sz="2400" dirty="0" err="1">
                <a:solidFill>
                  <a:schemeClr val="tx1"/>
                </a:solidFill>
              </a:rPr>
              <a:t>circle</a:t>
            </a:r>
            <a:r>
              <a:rPr lang="fr-FR" sz="2400" dirty="0">
                <a:solidFill>
                  <a:schemeClr val="tx1"/>
                </a:solidFill>
              </a:rPr>
              <a:t>, </a:t>
            </a:r>
            <a:r>
              <a:rPr lang="fr-FR" sz="2400" dirty="0">
                <a:solidFill>
                  <a:schemeClr val="tx1"/>
                </a:solidFill>
                <a:hlinkClick r:id="rId2">
                  <a:extLst>
                    <a:ext uri="{A12FA001-AC4F-418D-AE19-62706E023703}">
                      <ahyp:hlinkClr xmlns:ahyp="http://schemas.microsoft.com/office/drawing/2018/hyperlinkcolor" val="tx"/>
                    </a:ext>
                  </a:extLst>
                </a:hlinkClick>
              </a:rPr>
              <a:t>prompting the World Meteorological Organization to ask Moscow to confirm the data</a:t>
            </a:r>
            <a:r>
              <a:rPr lang="fr-FR" sz="2400" dirty="0">
                <a:solidFill>
                  <a:schemeClr val="tx1"/>
                </a:solidFill>
              </a:rPr>
              <a:t>.</a:t>
            </a:r>
          </a:p>
          <a:p>
            <a:r>
              <a:rPr lang="fr-FR" sz="2400" i="1" dirty="0">
                <a:solidFill>
                  <a:schemeClr val="tx1"/>
                </a:solidFill>
              </a:rPr>
              <a:t>The new record of 38 Celsius (100.4 Fahrenheit) for a site </a:t>
            </a:r>
            <a:r>
              <a:rPr lang="fr-FR" sz="2400" i="1" dirty="0" err="1">
                <a:solidFill>
                  <a:schemeClr val="tx1"/>
                </a:solidFill>
              </a:rPr>
              <a:t>within</a:t>
            </a:r>
            <a:r>
              <a:rPr lang="fr-FR" sz="2400" i="1" dirty="0">
                <a:solidFill>
                  <a:schemeClr val="tx1"/>
                </a:solidFill>
              </a:rPr>
              <a:t> the </a:t>
            </a:r>
            <a:r>
              <a:rPr lang="fr-FR" sz="2400" i="1" dirty="0" err="1">
                <a:solidFill>
                  <a:schemeClr val="tx1"/>
                </a:solidFill>
              </a:rPr>
              <a:t>Arctic</a:t>
            </a:r>
            <a:r>
              <a:rPr lang="fr-FR" sz="2400" i="1" dirty="0">
                <a:solidFill>
                  <a:schemeClr val="tx1"/>
                </a:solidFill>
              </a:rPr>
              <a:t> Circle </a:t>
            </a:r>
            <a:r>
              <a:rPr lang="fr-FR" sz="2400" i="1" dirty="0" err="1">
                <a:solidFill>
                  <a:schemeClr val="tx1"/>
                </a:solidFill>
              </a:rPr>
              <a:t>fits</a:t>
            </a:r>
            <a:r>
              <a:rPr lang="fr-FR" sz="2400" i="1" dirty="0">
                <a:solidFill>
                  <a:schemeClr val="tx1"/>
                </a:solidFill>
              </a:rPr>
              <a:t> an </a:t>
            </a:r>
            <a:r>
              <a:rPr lang="fr-FR" sz="2400" i="1" dirty="0" err="1">
                <a:solidFill>
                  <a:schemeClr val="tx1"/>
                </a:solidFill>
              </a:rPr>
              <a:t>alarming</a:t>
            </a:r>
            <a:r>
              <a:rPr lang="fr-FR" sz="2400" i="1" dirty="0">
                <a:solidFill>
                  <a:schemeClr val="tx1"/>
                </a:solidFill>
              </a:rPr>
              <a:t> trend, </a:t>
            </a:r>
            <a:r>
              <a:rPr lang="fr-FR" sz="2400" i="1" dirty="0" err="1">
                <a:solidFill>
                  <a:schemeClr val="tx1"/>
                </a:solidFill>
              </a:rPr>
              <a:t>scientists</a:t>
            </a:r>
            <a:r>
              <a:rPr lang="fr-FR" sz="2400" i="1" dirty="0">
                <a:solidFill>
                  <a:schemeClr val="tx1"/>
                </a:solidFill>
              </a:rPr>
              <a:t> </a:t>
            </a:r>
            <a:r>
              <a:rPr lang="fr-FR" sz="2400" i="1" dirty="0" err="1">
                <a:solidFill>
                  <a:schemeClr val="tx1"/>
                </a:solidFill>
              </a:rPr>
              <a:t>say</a:t>
            </a:r>
            <a:r>
              <a:rPr lang="fr-FR" sz="2400" i="1"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17C67515-8C51-1A45-A2E3-185D4EA94CE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2582422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r>
              <a:rPr lang="fr-FR" dirty="0">
                <a:solidFill>
                  <a:schemeClr val="tx1"/>
                </a:solidFill>
              </a:rPr>
              <a:t>A more </a:t>
            </a:r>
            <a:r>
              <a:rPr lang="fr-FR" dirty="0" err="1">
                <a:solidFill>
                  <a:schemeClr val="tx1"/>
                </a:solidFill>
              </a:rPr>
              <a:t>recent</a:t>
            </a:r>
            <a:r>
              <a:rPr lang="fr-FR" dirty="0">
                <a:solidFill>
                  <a:schemeClr val="tx1"/>
                </a:solidFill>
              </a:rPr>
              <a:t> </a:t>
            </a:r>
            <a:r>
              <a:rPr lang="fr-FR" dirty="0" err="1">
                <a:solidFill>
                  <a:schemeClr val="tx1"/>
                </a:solidFill>
              </a:rPr>
              <a:t>example</a:t>
            </a:r>
            <a:r>
              <a:rPr lang="fr-FR" dirty="0">
                <a:solidFill>
                  <a:schemeClr val="tx1"/>
                </a:solidFill>
              </a:rPr>
              <a:t> </a:t>
            </a:r>
            <a:r>
              <a:rPr lang="fr-FR" dirty="0" err="1">
                <a:solidFill>
                  <a:schemeClr val="tx1"/>
                </a:solidFill>
              </a:rPr>
              <a:t>from</a:t>
            </a:r>
            <a:r>
              <a:rPr lang="fr-FR" dirty="0">
                <a:solidFill>
                  <a:schemeClr val="tx1"/>
                </a:solidFill>
              </a:rPr>
              <a:t> the U.S.</a:t>
            </a:r>
            <a:br>
              <a:rPr lang="fr-FR" dirty="0">
                <a:solidFill>
                  <a:schemeClr val="tx1"/>
                </a:solidFill>
              </a:rPr>
            </a:br>
            <a:endParaRPr dirty="0"/>
          </a:p>
        </p:txBody>
      </p:sp>
      <p:sp>
        <p:nvSpPr>
          <p:cNvPr id="92" name="Google Shape;92;p15"/>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r>
              <a:rPr lang="fr-FR" sz="2400" dirty="0" err="1">
                <a:solidFill>
                  <a:schemeClr val="tx1"/>
                </a:solidFill>
              </a:rPr>
              <a:t>Recent</a:t>
            </a:r>
            <a:r>
              <a:rPr lang="fr-FR" sz="2400" dirty="0">
                <a:solidFill>
                  <a:schemeClr val="tx1"/>
                </a:solidFill>
              </a:rPr>
              <a:t> </a:t>
            </a:r>
            <a:r>
              <a:rPr lang="fr-FR" sz="2400" dirty="0" err="1">
                <a:solidFill>
                  <a:schemeClr val="tx1"/>
                </a:solidFill>
              </a:rPr>
              <a:t>series</a:t>
            </a:r>
            <a:r>
              <a:rPr lang="fr-FR" sz="2400" dirty="0">
                <a:solidFill>
                  <a:schemeClr val="tx1"/>
                </a:solidFill>
              </a:rPr>
              <a:t> of </a:t>
            </a:r>
            <a:r>
              <a:rPr lang="fr-FR" sz="2400" dirty="0" err="1">
                <a:solidFill>
                  <a:schemeClr val="tx1"/>
                </a:solidFill>
              </a:rPr>
              <a:t>extreme</a:t>
            </a:r>
            <a:r>
              <a:rPr lang="fr-FR" sz="2400" dirty="0">
                <a:solidFill>
                  <a:schemeClr val="tx1"/>
                </a:solidFill>
              </a:rPr>
              <a:t> </a:t>
            </a:r>
            <a:r>
              <a:rPr lang="fr-FR" sz="2400" dirty="0" err="1">
                <a:solidFill>
                  <a:schemeClr val="tx1"/>
                </a:solidFill>
              </a:rPr>
              <a:t>weather</a:t>
            </a:r>
            <a:r>
              <a:rPr lang="fr-FR" sz="2400" dirty="0">
                <a:solidFill>
                  <a:schemeClr val="tx1"/>
                </a:solidFill>
              </a:rPr>
              <a:t> </a:t>
            </a:r>
            <a:r>
              <a:rPr lang="fr-FR" sz="2400" dirty="0" err="1">
                <a:solidFill>
                  <a:schemeClr val="tx1"/>
                </a:solidFill>
              </a:rPr>
              <a:t>events</a:t>
            </a:r>
            <a:r>
              <a:rPr lang="fr-FR" sz="2400" dirty="0">
                <a:solidFill>
                  <a:schemeClr val="tx1"/>
                </a:solidFill>
              </a:rPr>
              <a:t> </a:t>
            </a:r>
            <a:r>
              <a:rPr lang="fr-FR" sz="2400" dirty="0" err="1">
                <a:solidFill>
                  <a:schemeClr val="tx1"/>
                </a:solidFill>
              </a:rPr>
              <a:t>largely</a:t>
            </a:r>
            <a:r>
              <a:rPr lang="fr-FR" sz="2400" dirty="0">
                <a:solidFill>
                  <a:schemeClr val="tx1"/>
                </a:solidFill>
              </a:rPr>
              <a:t> </a:t>
            </a:r>
            <a:r>
              <a:rPr lang="fr-FR" sz="2400" dirty="0" err="1">
                <a:solidFill>
                  <a:schemeClr val="tx1"/>
                </a:solidFill>
              </a:rPr>
              <a:t>commented</a:t>
            </a:r>
            <a:r>
              <a:rPr lang="fr-FR" sz="2400" dirty="0">
                <a:solidFill>
                  <a:schemeClr val="tx1"/>
                </a:solidFill>
              </a:rPr>
              <a:t> on in the </a:t>
            </a:r>
            <a:r>
              <a:rPr lang="fr-FR" sz="2400" dirty="0" err="1">
                <a:solidFill>
                  <a:schemeClr val="tx1"/>
                </a:solidFill>
              </a:rPr>
              <a:t>press</a:t>
            </a:r>
            <a:r>
              <a:rPr lang="fr-FR" sz="2400" dirty="0">
                <a:solidFill>
                  <a:schemeClr val="tx1"/>
                </a:solidFill>
              </a:rPr>
              <a:t>:</a:t>
            </a:r>
          </a:p>
          <a:p>
            <a:r>
              <a:rPr lang="fr-FR" sz="2400" dirty="0" err="1">
                <a:solidFill>
                  <a:schemeClr val="tx1"/>
                </a:solidFill>
              </a:rPr>
              <a:t>e.g</a:t>
            </a:r>
            <a:r>
              <a:rPr lang="fr-FR" sz="2400" dirty="0">
                <a:solidFill>
                  <a:schemeClr val="tx1"/>
                </a:solidFill>
              </a:rPr>
              <a:t>.: </a:t>
            </a:r>
            <a:r>
              <a:rPr lang="fr-FR" sz="2400" dirty="0">
                <a:solidFill>
                  <a:schemeClr val="tx1"/>
                </a:solidFill>
                <a:hlinkClick r:id="rId3">
                  <a:extLst>
                    <a:ext uri="{A12FA001-AC4F-418D-AE19-62706E023703}">
                      <ahyp:hlinkClr xmlns:ahyp="http://schemas.microsoft.com/office/drawing/2018/hyperlinkcolor" val="tx"/>
                    </a:ext>
                  </a:extLst>
                </a:hlinkClick>
              </a:rPr>
              <a:t>https://yaleclimateconnections.org/2021/07/death-valley-california-breaks-the-all-time-world-heat-record-for-the-second-year-in-a-row/</a:t>
            </a:r>
            <a:endParaRPr lang="fr-FR" sz="2400" dirty="0">
              <a:solidFill>
                <a:schemeClr val="tx1"/>
              </a:solidFill>
            </a:endParaRPr>
          </a:p>
          <a:p>
            <a:r>
              <a:rPr lang="fr-FR" sz="2400" dirty="0">
                <a:solidFill>
                  <a:schemeClr val="tx1"/>
                </a:solidFill>
              </a:rPr>
              <a:t>https://</a:t>
            </a:r>
            <a:r>
              <a:rPr lang="fr-FR" sz="2400" dirty="0" err="1">
                <a:solidFill>
                  <a:schemeClr val="tx1"/>
                </a:solidFill>
              </a:rPr>
              <a:t>www.nytimes.com</a:t>
            </a:r>
            <a:r>
              <a:rPr lang="fr-FR" sz="2400" dirty="0">
                <a:solidFill>
                  <a:schemeClr val="tx1"/>
                </a:solidFill>
              </a:rPr>
              <a:t>/live/2021/08/13/us/</a:t>
            </a:r>
            <a:r>
              <a:rPr lang="fr-FR" sz="2400" dirty="0" err="1">
                <a:solidFill>
                  <a:schemeClr val="tx1"/>
                </a:solidFill>
              </a:rPr>
              <a:t>climate</a:t>
            </a:r>
            <a:r>
              <a:rPr lang="fr-FR" sz="2400" dirty="0">
                <a:solidFill>
                  <a:schemeClr val="tx1"/>
                </a:solidFill>
              </a:rPr>
              <a:t>-change</a:t>
            </a:r>
            <a:endParaRPr sz="2400" dirty="0">
              <a:solidFill>
                <a:schemeClr val="tx1"/>
              </a:solidFill>
            </a:endParaRPr>
          </a:p>
        </p:txBody>
      </p:sp>
      <p:sp>
        <p:nvSpPr>
          <p:cNvPr id="93" name="Google Shape;93;p1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de"/>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237D82-0EEB-6B47-8DD9-9685902FDF49}"/>
              </a:ext>
            </a:extLst>
          </p:cNvPr>
          <p:cNvSpPr>
            <a:spLocks noGrp="1"/>
          </p:cNvSpPr>
          <p:nvPr>
            <p:ph type="title"/>
          </p:nvPr>
        </p:nvSpPr>
        <p:spPr/>
        <p:txBody>
          <a:bodyPr/>
          <a:lstStyle/>
          <a:p>
            <a:r>
              <a:rPr lang="fr-FR" dirty="0">
                <a:solidFill>
                  <a:schemeClr val="tx1"/>
                </a:solidFill>
              </a:rPr>
              <a:t>A more </a:t>
            </a:r>
            <a:r>
              <a:rPr lang="fr-FR" dirty="0" err="1">
                <a:solidFill>
                  <a:schemeClr val="tx1"/>
                </a:solidFill>
              </a:rPr>
              <a:t>recent</a:t>
            </a:r>
            <a:r>
              <a:rPr lang="fr-FR" dirty="0">
                <a:solidFill>
                  <a:schemeClr val="tx1"/>
                </a:solidFill>
              </a:rPr>
              <a:t> </a:t>
            </a:r>
            <a:r>
              <a:rPr lang="fr-FR" dirty="0" err="1">
                <a:solidFill>
                  <a:schemeClr val="tx1"/>
                </a:solidFill>
              </a:rPr>
              <a:t>example</a:t>
            </a:r>
            <a:r>
              <a:rPr lang="fr-FR" dirty="0">
                <a:solidFill>
                  <a:schemeClr val="tx1"/>
                </a:solidFill>
              </a:rPr>
              <a:t> </a:t>
            </a:r>
            <a:r>
              <a:rPr lang="fr-FR" dirty="0" err="1">
                <a:solidFill>
                  <a:schemeClr val="tx1"/>
                </a:solidFill>
              </a:rPr>
              <a:t>from</a:t>
            </a:r>
            <a:r>
              <a:rPr lang="fr-FR" dirty="0">
                <a:solidFill>
                  <a:schemeClr val="tx1"/>
                </a:solidFill>
              </a:rPr>
              <a:t> the U.S.</a:t>
            </a:r>
            <a:endParaRPr lang="fr-FR" dirty="0"/>
          </a:p>
        </p:txBody>
      </p:sp>
      <p:sp>
        <p:nvSpPr>
          <p:cNvPr id="3" name="Espace réservé du texte 2">
            <a:extLst>
              <a:ext uri="{FF2B5EF4-FFF2-40B4-BE49-F238E27FC236}">
                <a16:creationId xmlns:a16="http://schemas.microsoft.com/office/drawing/2014/main" id="{FD6C7750-D080-3249-B233-8303D5126553}"/>
              </a:ext>
            </a:extLst>
          </p:cNvPr>
          <p:cNvSpPr>
            <a:spLocks noGrp="1"/>
          </p:cNvSpPr>
          <p:nvPr>
            <p:ph type="body" idx="1"/>
          </p:nvPr>
        </p:nvSpPr>
        <p:spPr/>
        <p:txBody>
          <a:bodyPr/>
          <a:lstStyle/>
          <a:p>
            <a:r>
              <a:rPr lang="en-GB" sz="2400" b="1" dirty="0">
                <a:solidFill>
                  <a:srgbClr val="00356A"/>
                </a:solidFill>
                <a:latin typeface="Arial" panose="020B0604020202020204" pitchFamily="34" charset="0"/>
                <a:cs typeface="Arial" panose="020B0604020202020204" pitchFamily="34" charset="0"/>
              </a:rPr>
              <a:t>“</a:t>
            </a:r>
            <a:r>
              <a:rPr lang="en-GB" sz="2400" dirty="0">
                <a:solidFill>
                  <a:schemeClr val="tx1"/>
                </a:solidFill>
              </a:rPr>
              <a:t>For the second consecutive year, Death Valley, California, has set a world record for the hottest reliably measured temperature in Earth’s history.</a:t>
            </a:r>
            <a:r>
              <a:rPr lang="en-GB" sz="2400" b="1" dirty="0">
                <a:solidFill>
                  <a:srgbClr val="00356A"/>
                </a:solidFill>
                <a:latin typeface="Arial" panose="020B0604020202020204" pitchFamily="34" charset="0"/>
                <a:cs typeface="Arial" panose="020B0604020202020204" pitchFamily="34" charset="0"/>
              </a:rPr>
              <a:t>” </a:t>
            </a:r>
            <a:endParaRPr lang="en-GB" sz="2400" dirty="0">
              <a:solidFill>
                <a:schemeClr val="tx1"/>
              </a:solidFill>
            </a:endParaRPr>
          </a:p>
          <a:p>
            <a:r>
              <a:rPr lang="en-GB" sz="2400" b="1" dirty="0">
                <a:solidFill>
                  <a:srgbClr val="00356A"/>
                </a:solidFill>
                <a:latin typeface="Arial" panose="020B0604020202020204" pitchFamily="34" charset="0"/>
                <a:cs typeface="Arial" panose="020B0604020202020204" pitchFamily="34" charset="0"/>
              </a:rPr>
              <a:t>“</a:t>
            </a:r>
            <a:r>
              <a:rPr lang="en-GB" sz="2400" dirty="0">
                <a:solidFill>
                  <a:schemeClr val="tx1"/>
                </a:solidFill>
                <a:latin typeface="Arial" panose="020B0604020202020204" pitchFamily="34" charset="0"/>
                <a:cs typeface="Arial" panose="020B0604020202020204" pitchFamily="34" charset="0"/>
              </a:rPr>
              <a:t>D</a:t>
            </a:r>
            <a:r>
              <a:rPr lang="en-GB" sz="2400" dirty="0">
                <a:solidFill>
                  <a:schemeClr val="tx1"/>
                </a:solidFill>
              </a:rPr>
              <a:t>eath Valley National Park’s Furnace Creek Visitor </a:t>
            </a:r>
            <a:r>
              <a:rPr lang="en-GB" sz="2400" dirty="0" err="1">
                <a:solidFill>
                  <a:schemeClr val="tx1"/>
                </a:solidFill>
              </a:rPr>
              <a:t>Center</a:t>
            </a:r>
            <a:r>
              <a:rPr lang="en-GB" sz="2400" dirty="0">
                <a:solidFill>
                  <a:schemeClr val="tx1"/>
                </a:solidFill>
              </a:rPr>
              <a:t> hit an astonishing 130.0 degrees Fahrenheit (54.4°C) on Friday afternoon, July 9, 2021, beating the previous world record of 129.9 degrees Fahrenheit (54.4°C), set there on August 16, 2020.</a:t>
            </a:r>
            <a:r>
              <a:rPr lang="en-GB" sz="2400" b="1" dirty="0">
                <a:solidFill>
                  <a:srgbClr val="00356A"/>
                </a:solidFill>
                <a:latin typeface="Arial" panose="020B0604020202020204" pitchFamily="34" charset="0"/>
                <a:cs typeface="Arial" panose="020B0604020202020204" pitchFamily="34" charset="0"/>
              </a:rPr>
              <a:t>”</a:t>
            </a:r>
            <a:endParaRPr lang="en-GB" sz="2400" dirty="0">
              <a:solidFill>
                <a:schemeClr val="tx1"/>
              </a:solidFill>
            </a:endParaRPr>
          </a:p>
          <a:p>
            <a:endParaRPr lang="en-GB" dirty="0"/>
          </a:p>
        </p:txBody>
      </p:sp>
      <p:sp>
        <p:nvSpPr>
          <p:cNvPr id="4" name="Espace réservé du numéro de diapositive 3">
            <a:extLst>
              <a:ext uri="{FF2B5EF4-FFF2-40B4-BE49-F238E27FC236}">
                <a16:creationId xmlns:a16="http://schemas.microsoft.com/office/drawing/2014/main" id="{E89D5275-3159-484E-B7B4-2CCA2185BE2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711488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35D726-FAE6-E441-93D2-F82CC7DDDB08}"/>
              </a:ext>
            </a:extLst>
          </p:cNvPr>
          <p:cNvSpPr>
            <a:spLocks noGrp="1"/>
          </p:cNvSpPr>
          <p:nvPr>
            <p:ph type="title"/>
          </p:nvPr>
        </p:nvSpPr>
        <p:spPr/>
        <p:txBody>
          <a:bodyPr/>
          <a:lstStyle/>
          <a:p>
            <a:r>
              <a:rPr lang="fr-FR" dirty="0" err="1"/>
              <a:t>Other</a:t>
            </a:r>
            <a:r>
              <a:rPr lang="fr-FR" dirty="0"/>
              <a:t> </a:t>
            </a:r>
            <a:r>
              <a:rPr lang="fr-FR" dirty="0" err="1"/>
              <a:t>examples</a:t>
            </a:r>
            <a:r>
              <a:rPr lang="fr-FR" dirty="0"/>
              <a:t>: </a:t>
            </a:r>
            <a:r>
              <a:rPr lang="fr-FR" dirty="0" err="1">
                <a:solidFill>
                  <a:schemeClr val="tx1"/>
                </a:solidFill>
              </a:rPr>
              <a:t>Heat</a:t>
            </a:r>
            <a:r>
              <a:rPr lang="fr-FR" dirty="0">
                <a:solidFill>
                  <a:schemeClr val="tx1"/>
                </a:solidFill>
              </a:rPr>
              <a:t> </a:t>
            </a:r>
            <a:r>
              <a:rPr lang="fr-FR" dirty="0" err="1">
                <a:solidFill>
                  <a:schemeClr val="tx1"/>
                </a:solidFill>
              </a:rPr>
              <a:t>wave</a:t>
            </a:r>
            <a:r>
              <a:rPr lang="fr-FR" dirty="0">
                <a:solidFill>
                  <a:schemeClr val="tx1"/>
                </a:solidFill>
              </a:rPr>
              <a:t> in Canada and U.S. </a:t>
            </a:r>
            <a:r>
              <a:rPr lang="fr-FR" dirty="0" err="1">
                <a:solidFill>
                  <a:schemeClr val="tx1"/>
                </a:solidFill>
              </a:rPr>
              <a:t>North-West</a:t>
            </a:r>
            <a:br>
              <a:rPr lang="fr-FR" dirty="0">
                <a:solidFill>
                  <a:schemeClr val="tx1"/>
                </a:solidFill>
              </a:rPr>
            </a:br>
            <a:endParaRPr lang="fr-FR" dirty="0"/>
          </a:p>
        </p:txBody>
      </p:sp>
      <p:sp>
        <p:nvSpPr>
          <p:cNvPr id="3" name="Espace réservé du texte 2">
            <a:extLst>
              <a:ext uri="{FF2B5EF4-FFF2-40B4-BE49-F238E27FC236}">
                <a16:creationId xmlns:a16="http://schemas.microsoft.com/office/drawing/2014/main" id="{8313C5F3-AC96-4A4D-B608-0CB18FB3D175}"/>
              </a:ext>
            </a:extLst>
          </p:cNvPr>
          <p:cNvSpPr>
            <a:spLocks noGrp="1"/>
          </p:cNvSpPr>
          <p:nvPr>
            <p:ph type="body" idx="1"/>
          </p:nvPr>
        </p:nvSpPr>
        <p:spPr>
          <a:xfrm>
            <a:off x="867103" y="1273539"/>
            <a:ext cx="8063658" cy="3093509"/>
          </a:xfrm>
        </p:spPr>
        <p:txBody>
          <a:bodyPr/>
          <a:lstStyle/>
          <a:p>
            <a:r>
              <a:rPr lang="fr-FR" dirty="0">
                <a:solidFill>
                  <a:schemeClr val="tx1"/>
                </a:solidFill>
              </a:rPr>
              <a:t>CNN: </a:t>
            </a:r>
            <a:r>
              <a:rPr lang="en-GB" b="1" dirty="0">
                <a:solidFill>
                  <a:srgbClr val="00356A"/>
                </a:solidFill>
                <a:latin typeface="Arial" panose="020B0604020202020204" pitchFamily="34" charset="0"/>
                <a:cs typeface="Arial" panose="020B0604020202020204" pitchFamily="34" charset="0"/>
              </a:rPr>
              <a:t>“</a:t>
            </a:r>
            <a:r>
              <a:rPr lang="fr-FR" dirty="0">
                <a:solidFill>
                  <a:schemeClr val="tx1"/>
                </a:solidFill>
              </a:rPr>
              <a:t>The Pacific Northwest </a:t>
            </a:r>
            <a:r>
              <a:rPr lang="fr-FR" dirty="0" err="1">
                <a:solidFill>
                  <a:schemeClr val="tx1"/>
                </a:solidFill>
              </a:rPr>
              <a:t>is</a:t>
            </a:r>
            <a:r>
              <a:rPr lang="fr-FR" dirty="0">
                <a:solidFill>
                  <a:schemeClr val="tx1"/>
                </a:solidFill>
              </a:rPr>
              <a:t> </a:t>
            </a:r>
            <a:r>
              <a:rPr lang="fr-FR" dirty="0" err="1">
                <a:solidFill>
                  <a:schemeClr val="tx1"/>
                </a:solidFill>
              </a:rPr>
              <a:t>baking</a:t>
            </a:r>
            <a:r>
              <a:rPr lang="fr-FR" dirty="0">
                <a:solidFill>
                  <a:schemeClr val="tx1"/>
                </a:solidFill>
              </a:rPr>
              <a:t> in a record-</a:t>
            </a:r>
            <a:r>
              <a:rPr lang="fr-FR" dirty="0" err="1">
                <a:solidFill>
                  <a:schemeClr val="tx1"/>
                </a:solidFill>
              </a:rPr>
              <a:t>breaking</a:t>
            </a:r>
            <a:r>
              <a:rPr lang="fr-FR" dirty="0">
                <a:solidFill>
                  <a:schemeClr val="tx1"/>
                </a:solidFill>
              </a:rPr>
              <a:t> </a:t>
            </a:r>
            <a:r>
              <a:rPr lang="fr-FR" dirty="0" err="1">
                <a:solidFill>
                  <a:schemeClr val="tx1"/>
                </a:solidFill>
              </a:rPr>
              <a:t>heat</a:t>
            </a:r>
            <a:r>
              <a:rPr lang="fr-FR" dirty="0">
                <a:solidFill>
                  <a:schemeClr val="tx1"/>
                </a:solidFill>
              </a:rPr>
              <a:t> </a:t>
            </a:r>
            <a:r>
              <a:rPr lang="fr-FR" dirty="0" err="1">
                <a:solidFill>
                  <a:schemeClr val="tx1"/>
                </a:solidFill>
              </a:rPr>
              <a:t>wave</a:t>
            </a:r>
            <a:r>
              <a:rPr lang="fr-FR" dirty="0">
                <a:solidFill>
                  <a:schemeClr val="tx1"/>
                </a:solidFill>
              </a:rPr>
              <a:t>, </a:t>
            </a:r>
            <a:r>
              <a:rPr lang="fr-FR" dirty="0" err="1">
                <a:solidFill>
                  <a:schemeClr val="tx1"/>
                </a:solidFill>
              </a:rPr>
              <a:t>with</a:t>
            </a:r>
            <a:r>
              <a:rPr lang="fr-FR" dirty="0">
                <a:solidFill>
                  <a:schemeClr val="tx1"/>
                </a:solidFill>
              </a:rPr>
              <a:t> an all-time high of 108 </a:t>
            </a:r>
            <a:r>
              <a:rPr lang="fr-FR" dirty="0" err="1">
                <a:solidFill>
                  <a:schemeClr val="tx1"/>
                </a:solidFill>
              </a:rPr>
              <a:t>degrees</a:t>
            </a:r>
            <a:r>
              <a:rPr lang="fr-FR" dirty="0">
                <a:solidFill>
                  <a:schemeClr val="tx1"/>
                </a:solidFill>
              </a:rPr>
              <a:t> Fahrenheit </a:t>
            </a:r>
            <a:r>
              <a:rPr lang="fr-FR" dirty="0" err="1">
                <a:solidFill>
                  <a:schemeClr val="tx1"/>
                </a:solidFill>
              </a:rPr>
              <a:t>reported</a:t>
            </a:r>
            <a:r>
              <a:rPr lang="fr-FR" dirty="0">
                <a:solidFill>
                  <a:schemeClr val="tx1"/>
                </a:solidFill>
              </a:rPr>
              <a:t> Saturday in Portland, Oregon.</a:t>
            </a:r>
            <a:r>
              <a:rPr lang="en-GB" b="1" dirty="0">
                <a:solidFill>
                  <a:srgbClr val="00356A"/>
                </a:solidFill>
                <a:latin typeface="Arial" panose="020B0604020202020204" pitchFamily="34" charset="0"/>
                <a:cs typeface="Arial" panose="020B0604020202020204" pitchFamily="34" charset="0"/>
              </a:rPr>
              <a:t>” </a:t>
            </a:r>
            <a:endParaRPr lang="fr-FR" dirty="0">
              <a:solidFill>
                <a:schemeClr val="tx1"/>
              </a:solidFill>
            </a:endParaRPr>
          </a:p>
          <a:p>
            <a:r>
              <a:rPr lang="en-GB" b="1" dirty="0">
                <a:solidFill>
                  <a:srgbClr val="00356A"/>
                </a:solidFill>
                <a:latin typeface="Arial" panose="020B0604020202020204" pitchFamily="34" charset="0"/>
                <a:cs typeface="Arial" panose="020B0604020202020204" pitchFamily="34" charset="0"/>
              </a:rPr>
              <a:t>“</a:t>
            </a:r>
            <a:r>
              <a:rPr lang="fr-FR" dirty="0">
                <a:solidFill>
                  <a:schemeClr val="tx1"/>
                </a:solidFill>
                <a:latin typeface="Arial" panose="020B0604020202020204" pitchFamily="34" charset="0"/>
                <a:cs typeface="Arial" panose="020B0604020202020204" pitchFamily="34" charset="0"/>
              </a:rPr>
              <a:t>A</a:t>
            </a:r>
            <a:r>
              <a:rPr lang="fr-FR" dirty="0">
                <a:solidFill>
                  <a:schemeClr val="tx1"/>
                </a:solidFill>
              </a:rPr>
              <a:t>long the West </a:t>
            </a:r>
            <a:r>
              <a:rPr lang="fr-FR" dirty="0" err="1">
                <a:solidFill>
                  <a:schemeClr val="tx1"/>
                </a:solidFill>
              </a:rPr>
              <a:t>Coast</a:t>
            </a:r>
            <a:r>
              <a:rPr lang="fr-FR" dirty="0">
                <a:solidFill>
                  <a:schemeClr val="tx1"/>
                </a:solidFill>
              </a:rPr>
              <a:t>, more </a:t>
            </a:r>
            <a:r>
              <a:rPr lang="fr-FR" dirty="0" err="1">
                <a:solidFill>
                  <a:schemeClr val="tx1"/>
                </a:solidFill>
              </a:rPr>
              <a:t>than</a:t>
            </a:r>
            <a:r>
              <a:rPr lang="fr-FR" dirty="0">
                <a:solidFill>
                  <a:schemeClr val="tx1"/>
                </a:solidFill>
              </a:rPr>
              <a:t> 20 million people are </a:t>
            </a:r>
            <a:r>
              <a:rPr lang="fr-FR" dirty="0" err="1">
                <a:solidFill>
                  <a:schemeClr val="tx1"/>
                </a:solidFill>
              </a:rPr>
              <a:t>under</a:t>
            </a:r>
            <a:r>
              <a:rPr lang="fr-FR" dirty="0">
                <a:solidFill>
                  <a:schemeClr val="tx1"/>
                </a:solidFill>
              </a:rPr>
              <a:t> a </a:t>
            </a:r>
            <a:r>
              <a:rPr lang="fr-FR" dirty="0" err="1">
                <a:solidFill>
                  <a:schemeClr val="tx1"/>
                </a:solidFill>
              </a:rPr>
              <a:t>heat</a:t>
            </a:r>
            <a:r>
              <a:rPr lang="fr-FR" dirty="0">
                <a:solidFill>
                  <a:schemeClr val="tx1"/>
                </a:solidFill>
              </a:rPr>
              <a:t> warning or </a:t>
            </a:r>
            <a:r>
              <a:rPr lang="fr-FR" dirty="0" err="1">
                <a:solidFill>
                  <a:schemeClr val="tx1"/>
                </a:solidFill>
              </a:rPr>
              <a:t>advisory</a:t>
            </a:r>
            <a:r>
              <a:rPr lang="fr-FR" dirty="0">
                <a:solidFill>
                  <a:schemeClr val="tx1"/>
                </a:solidFill>
              </a:rPr>
              <a:t>, </a:t>
            </a:r>
            <a:r>
              <a:rPr lang="fr-FR" dirty="0" err="1">
                <a:solidFill>
                  <a:schemeClr val="tx1"/>
                </a:solidFill>
              </a:rPr>
              <a:t>from</a:t>
            </a:r>
            <a:r>
              <a:rPr lang="fr-FR" dirty="0">
                <a:solidFill>
                  <a:schemeClr val="tx1"/>
                </a:solidFill>
              </a:rPr>
              <a:t> the Canadian border to the </a:t>
            </a:r>
            <a:r>
              <a:rPr lang="fr-FR" dirty="0" err="1">
                <a:solidFill>
                  <a:schemeClr val="tx1"/>
                </a:solidFill>
              </a:rPr>
              <a:t>Mexican</a:t>
            </a:r>
            <a:r>
              <a:rPr lang="fr-FR" dirty="0">
                <a:solidFill>
                  <a:schemeClr val="tx1"/>
                </a:solidFill>
              </a:rPr>
              <a:t> border.</a:t>
            </a:r>
            <a:r>
              <a:rPr lang="en-GB" b="1" dirty="0">
                <a:solidFill>
                  <a:schemeClr val="tx1"/>
                </a:solidFill>
                <a:latin typeface="Arial" panose="020B0604020202020204" pitchFamily="34" charset="0"/>
                <a:cs typeface="Arial" panose="020B0604020202020204" pitchFamily="34" charset="0"/>
              </a:rPr>
              <a:t>”  </a:t>
            </a:r>
            <a:r>
              <a:rPr lang="fr-FR" dirty="0">
                <a:solidFill>
                  <a:schemeClr val="tx1"/>
                </a:solidFill>
              </a:rPr>
              <a:t> </a:t>
            </a:r>
            <a:r>
              <a:rPr lang="fr-FR" dirty="0">
                <a:solidFill>
                  <a:schemeClr val="tx1"/>
                </a:solidFill>
                <a:hlinkClick r:id="rId2">
                  <a:extLst>
                    <a:ext uri="{A12FA001-AC4F-418D-AE19-62706E023703}">
                      <ahyp:hlinkClr xmlns:ahyp="http://schemas.microsoft.com/office/drawing/2018/hyperlinkcolor" val="tx"/>
                    </a:ext>
                  </a:extLst>
                </a:hlinkClick>
              </a:rPr>
              <a:t>https://edition.cnn.com/2021/06/27/us/northwest-heatwave-record-high-temperatures/index.html</a:t>
            </a:r>
            <a:endParaRPr lang="fr-FR" dirty="0">
              <a:solidFill>
                <a:schemeClr val="tx1"/>
              </a:solidFill>
            </a:endParaRPr>
          </a:p>
          <a:p>
            <a:r>
              <a:rPr lang="fr-FR" dirty="0">
                <a:solidFill>
                  <a:schemeClr val="tx1"/>
                </a:solidFill>
              </a:rPr>
              <a:t>https://</a:t>
            </a:r>
            <a:r>
              <a:rPr lang="fr-FR" dirty="0" err="1">
                <a:solidFill>
                  <a:schemeClr val="tx1"/>
                </a:solidFill>
              </a:rPr>
              <a:t>www.theguardian.com</a:t>
            </a:r>
            <a:r>
              <a:rPr lang="fr-FR" dirty="0">
                <a:solidFill>
                  <a:schemeClr val="tx1"/>
                </a:solidFill>
              </a:rPr>
              <a:t>/us-news/2021/</a:t>
            </a:r>
            <a:r>
              <a:rPr lang="fr-FR" dirty="0" err="1">
                <a:solidFill>
                  <a:schemeClr val="tx1"/>
                </a:solidFill>
              </a:rPr>
              <a:t>aug</a:t>
            </a:r>
            <a:r>
              <a:rPr lang="fr-FR" dirty="0">
                <a:solidFill>
                  <a:schemeClr val="tx1"/>
                </a:solidFill>
              </a:rPr>
              <a:t>/11/</a:t>
            </a:r>
            <a:r>
              <a:rPr lang="fr-FR" dirty="0" err="1">
                <a:solidFill>
                  <a:schemeClr val="tx1"/>
                </a:solidFill>
              </a:rPr>
              <a:t>oregon</a:t>
            </a:r>
            <a:r>
              <a:rPr lang="fr-FR" dirty="0">
                <a:solidFill>
                  <a:schemeClr val="tx1"/>
                </a:solidFill>
              </a:rPr>
              <a:t>-</a:t>
            </a:r>
            <a:r>
              <a:rPr lang="fr-FR" dirty="0" err="1">
                <a:solidFill>
                  <a:schemeClr val="tx1"/>
                </a:solidFill>
              </a:rPr>
              <a:t>heatwave</a:t>
            </a:r>
            <a:r>
              <a:rPr lang="fr-FR" dirty="0">
                <a:solidFill>
                  <a:schemeClr val="tx1"/>
                </a:solidFill>
              </a:rPr>
              <a:t>-</a:t>
            </a:r>
            <a:r>
              <a:rPr lang="fr-FR" dirty="0" err="1">
                <a:solidFill>
                  <a:schemeClr val="tx1"/>
                </a:solidFill>
              </a:rPr>
              <a:t>pacific</a:t>
            </a:r>
            <a:r>
              <a:rPr lang="fr-FR" dirty="0">
                <a:solidFill>
                  <a:schemeClr val="tx1"/>
                </a:solidFill>
              </a:rPr>
              <a:t>-</a:t>
            </a:r>
            <a:r>
              <a:rPr lang="fr-FR" dirty="0" err="1">
                <a:solidFill>
                  <a:schemeClr val="tx1"/>
                </a:solidFill>
              </a:rPr>
              <a:t>northwest</a:t>
            </a:r>
            <a:r>
              <a:rPr lang="fr-FR" dirty="0">
                <a:solidFill>
                  <a:schemeClr val="tx1"/>
                </a:solidFill>
              </a:rPr>
              <a:t>-state-emergency</a:t>
            </a:r>
          </a:p>
          <a:p>
            <a:endParaRPr lang="fr-FR" dirty="0"/>
          </a:p>
          <a:p>
            <a:endParaRPr lang="fr-FR" dirty="0"/>
          </a:p>
        </p:txBody>
      </p:sp>
      <p:sp>
        <p:nvSpPr>
          <p:cNvPr id="4" name="Espace réservé du numéro de diapositive 3">
            <a:extLst>
              <a:ext uri="{FF2B5EF4-FFF2-40B4-BE49-F238E27FC236}">
                <a16:creationId xmlns:a16="http://schemas.microsoft.com/office/drawing/2014/main" id="{3AE25CFA-C527-3345-80BF-AB8C696D3C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910953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362C2B-EB9D-8144-B859-75150ED94057}"/>
              </a:ext>
            </a:extLst>
          </p:cNvPr>
          <p:cNvSpPr>
            <a:spLocks noGrp="1"/>
          </p:cNvSpPr>
          <p:nvPr>
            <p:ph type="title"/>
          </p:nvPr>
        </p:nvSpPr>
        <p:spPr/>
        <p:txBody>
          <a:bodyPr/>
          <a:lstStyle/>
          <a:p>
            <a:r>
              <a:rPr lang="fr-FR" dirty="0"/>
              <a:t>And one more:</a:t>
            </a:r>
          </a:p>
        </p:txBody>
      </p:sp>
      <p:sp>
        <p:nvSpPr>
          <p:cNvPr id="3" name="Espace réservé du texte 2">
            <a:extLst>
              <a:ext uri="{FF2B5EF4-FFF2-40B4-BE49-F238E27FC236}">
                <a16:creationId xmlns:a16="http://schemas.microsoft.com/office/drawing/2014/main" id="{FE6DB519-CC57-6F4B-98AE-3E50B463218D}"/>
              </a:ext>
            </a:extLst>
          </p:cNvPr>
          <p:cNvSpPr>
            <a:spLocks noGrp="1"/>
          </p:cNvSpPr>
          <p:nvPr>
            <p:ph type="body" idx="1"/>
          </p:nvPr>
        </p:nvSpPr>
        <p:spPr/>
        <p:txBody>
          <a:bodyPr/>
          <a:lstStyle/>
          <a:p>
            <a:r>
              <a:rPr lang="fr-FR" sz="2400" dirty="0" err="1">
                <a:solidFill>
                  <a:schemeClr val="tx1"/>
                </a:solidFill>
              </a:rPr>
              <a:t>Torrential</a:t>
            </a:r>
            <a:r>
              <a:rPr lang="fr-FR" sz="2400" dirty="0">
                <a:solidFill>
                  <a:schemeClr val="tx1"/>
                </a:solidFill>
              </a:rPr>
              <a:t> </a:t>
            </a:r>
            <a:r>
              <a:rPr lang="fr-FR" sz="2400" dirty="0" err="1">
                <a:solidFill>
                  <a:schemeClr val="tx1"/>
                </a:solidFill>
              </a:rPr>
              <a:t>rainfall</a:t>
            </a:r>
            <a:r>
              <a:rPr lang="fr-FR" sz="2400" dirty="0">
                <a:solidFill>
                  <a:schemeClr val="tx1"/>
                </a:solidFill>
              </a:rPr>
              <a:t> in </a:t>
            </a:r>
            <a:r>
              <a:rPr lang="fr-FR" sz="2400" dirty="0" err="1">
                <a:solidFill>
                  <a:schemeClr val="tx1"/>
                </a:solidFill>
              </a:rPr>
              <a:t>Belgium</a:t>
            </a:r>
            <a:r>
              <a:rPr lang="fr-FR" sz="2400" dirty="0">
                <a:solidFill>
                  <a:schemeClr val="tx1"/>
                </a:solidFill>
              </a:rPr>
              <a:t>, the </a:t>
            </a:r>
            <a:r>
              <a:rPr lang="fr-FR" sz="2400" dirty="0" err="1">
                <a:solidFill>
                  <a:schemeClr val="tx1"/>
                </a:solidFill>
              </a:rPr>
              <a:t>Netherlands</a:t>
            </a:r>
            <a:r>
              <a:rPr lang="fr-FR" sz="2400" dirty="0">
                <a:solidFill>
                  <a:schemeClr val="tx1"/>
                </a:solidFill>
              </a:rPr>
              <a:t> and Germany:</a:t>
            </a:r>
          </a:p>
          <a:p>
            <a:r>
              <a:rPr lang="fr-FR" sz="2400" i="1" dirty="0">
                <a:solidFill>
                  <a:schemeClr val="tx1"/>
                </a:solidFill>
              </a:rPr>
              <a:t>Washington Post</a:t>
            </a:r>
            <a:r>
              <a:rPr lang="fr-FR" sz="2400" dirty="0">
                <a:solidFill>
                  <a:schemeClr val="tx1"/>
                </a:solidFill>
              </a:rPr>
              <a:t>, July 16, 2021:</a:t>
            </a:r>
          </a:p>
          <a:p>
            <a:r>
              <a:rPr lang="fr-FR" sz="2400" dirty="0">
                <a:solidFill>
                  <a:schemeClr val="tx1"/>
                </a:solidFill>
              </a:rPr>
              <a:t>https://</a:t>
            </a:r>
            <a:r>
              <a:rPr lang="fr-FR" sz="2400" dirty="0" err="1">
                <a:solidFill>
                  <a:schemeClr val="tx1"/>
                </a:solidFill>
              </a:rPr>
              <a:t>www.washingtonpost.com</a:t>
            </a:r>
            <a:r>
              <a:rPr lang="fr-FR" sz="2400" dirty="0">
                <a:solidFill>
                  <a:schemeClr val="tx1"/>
                </a:solidFill>
              </a:rPr>
              <a:t>/</a:t>
            </a:r>
            <a:r>
              <a:rPr lang="fr-FR" sz="2400" dirty="0" err="1">
                <a:solidFill>
                  <a:schemeClr val="tx1"/>
                </a:solidFill>
              </a:rPr>
              <a:t>weather</a:t>
            </a:r>
            <a:r>
              <a:rPr lang="fr-FR" sz="2400" dirty="0">
                <a:solidFill>
                  <a:schemeClr val="tx1"/>
                </a:solidFill>
              </a:rPr>
              <a:t>/2021/07/16/</a:t>
            </a:r>
            <a:r>
              <a:rPr lang="fr-FR" sz="2400" dirty="0" err="1">
                <a:solidFill>
                  <a:schemeClr val="tx1"/>
                </a:solidFill>
              </a:rPr>
              <a:t>weather</a:t>
            </a:r>
            <a:r>
              <a:rPr lang="fr-FR" sz="2400" dirty="0">
                <a:solidFill>
                  <a:schemeClr val="tx1"/>
                </a:solidFill>
              </a:rPr>
              <a:t>-pattern-</a:t>
            </a:r>
            <a:r>
              <a:rPr lang="fr-FR" sz="2400" dirty="0" err="1">
                <a:solidFill>
                  <a:schemeClr val="tx1"/>
                </a:solidFill>
              </a:rPr>
              <a:t>climate</a:t>
            </a:r>
            <a:r>
              <a:rPr lang="fr-FR" sz="2400" dirty="0">
                <a:solidFill>
                  <a:schemeClr val="tx1"/>
                </a:solidFill>
              </a:rPr>
              <a:t>-</a:t>
            </a:r>
            <a:r>
              <a:rPr lang="fr-FR" sz="2400" dirty="0" err="1">
                <a:solidFill>
                  <a:schemeClr val="tx1"/>
                </a:solidFill>
              </a:rPr>
              <a:t>germany-flooding</a:t>
            </a:r>
            <a:r>
              <a:rPr lang="fr-FR" sz="2400" dirty="0">
                <a:solidFill>
                  <a:schemeClr val="tx1"/>
                </a:solidFill>
              </a:rPr>
              <a:t>/</a:t>
            </a:r>
          </a:p>
          <a:p>
            <a:r>
              <a:rPr lang="en-GB" sz="2400" b="1" dirty="0">
                <a:solidFill>
                  <a:srgbClr val="00356A"/>
                </a:solidFill>
                <a:latin typeface="Arial" panose="020B0604020202020204" pitchFamily="34" charset="0"/>
                <a:cs typeface="Arial" panose="020B0604020202020204" pitchFamily="34" charset="0"/>
              </a:rPr>
              <a:t>“</a:t>
            </a:r>
            <a:r>
              <a:rPr lang="fr-FR" sz="2400" dirty="0">
                <a:solidFill>
                  <a:schemeClr val="tx1"/>
                </a:solidFill>
              </a:rPr>
              <a:t>The </a:t>
            </a:r>
            <a:r>
              <a:rPr lang="fr-FR" sz="2400" dirty="0" err="1">
                <a:solidFill>
                  <a:schemeClr val="tx1"/>
                </a:solidFill>
              </a:rPr>
              <a:t>intensity</a:t>
            </a:r>
            <a:r>
              <a:rPr lang="fr-FR" sz="2400" dirty="0">
                <a:solidFill>
                  <a:schemeClr val="tx1"/>
                </a:solidFill>
              </a:rPr>
              <a:t> of </a:t>
            </a:r>
            <a:r>
              <a:rPr lang="fr-FR" sz="2400" dirty="0" err="1">
                <a:solidFill>
                  <a:schemeClr val="tx1"/>
                </a:solidFill>
              </a:rPr>
              <a:t>rain</a:t>
            </a:r>
            <a:r>
              <a:rPr lang="fr-FR" sz="2400" dirty="0">
                <a:solidFill>
                  <a:schemeClr val="tx1"/>
                </a:solidFill>
              </a:rPr>
              <a:t> </a:t>
            </a:r>
            <a:r>
              <a:rPr lang="fr-FR" sz="2400" dirty="0" err="1">
                <a:solidFill>
                  <a:schemeClr val="tx1"/>
                </a:solidFill>
              </a:rPr>
              <a:t>overwhelmed</a:t>
            </a:r>
            <a:r>
              <a:rPr lang="fr-FR" sz="2400" dirty="0">
                <a:solidFill>
                  <a:schemeClr val="tx1"/>
                </a:solidFill>
              </a:rPr>
              <a:t> local </a:t>
            </a:r>
            <a:r>
              <a:rPr lang="fr-FR" sz="2400" dirty="0" err="1">
                <a:solidFill>
                  <a:schemeClr val="tx1"/>
                </a:solidFill>
              </a:rPr>
              <a:t>rivers</a:t>
            </a:r>
            <a:r>
              <a:rPr lang="fr-FR" sz="2400" dirty="0">
                <a:solidFill>
                  <a:schemeClr val="tx1"/>
                </a:solidFill>
              </a:rPr>
              <a:t> </a:t>
            </a:r>
            <a:r>
              <a:rPr lang="fr-FR" sz="2400" dirty="0" err="1">
                <a:solidFill>
                  <a:schemeClr val="tx1"/>
                </a:solidFill>
              </a:rPr>
              <a:t>that</a:t>
            </a:r>
            <a:r>
              <a:rPr lang="fr-FR" sz="2400" dirty="0">
                <a:solidFill>
                  <a:schemeClr val="tx1"/>
                </a:solidFill>
              </a:rPr>
              <a:t> flow </a:t>
            </a:r>
            <a:r>
              <a:rPr lang="fr-FR" sz="2400" dirty="0" err="1">
                <a:solidFill>
                  <a:schemeClr val="tx1"/>
                </a:solidFill>
              </a:rPr>
              <a:t>into</a:t>
            </a:r>
            <a:r>
              <a:rPr lang="fr-FR" sz="2400" dirty="0">
                <a:solidFill>
                  <a:schemeClr val="tx1"/>
                </a:solidFill>
              </a:rPr>
              <a:t> the Rhine River basin, and the volume of water </a:t>
            </a:r>
            <a:r>
              <a:rPr lang="fr-FR" sz="2400" dirty="0" err="1">
                <a:solidFill>
                  <a:schemeClr val="tx1"/>
                </a:solidFill>
              </a:rPr>
              <a:t>overflowed</a:t>
            </a:r>
            <a:r>
              <a:rPr lang="fr-FR" sz="2400" dirty="0">
                <a:solidFill>
                  <a:schemeClr val="tx1"/>
                </a:solidFill>
              </a:rPr>
              <a:t> </a:t>
            </a:r>
            <a:r>
              <a:rPr lang="fr-FR" sz="2400" dirty="0" err="1">
                <a:solidFill>
                  <a:schemeClr val="tx1"/>
                </a:solidFill>
              </a:rPr>
              <a:t>several</a:t>
            </a:r>
            <a:r>
              <a:rPr lang="fr-FR" sz="2400" dirty="0">
                <a:solidFill>
                  <a:schemeClr val="tx1"/>
                </a:solidFill>
              </a:rPr>
              <a:t> </a:t>
            </a:r>
            <a:r>
              <a:rPr lang="fr-FR" sz="2400" dirty="0" err="1">
                <a:solidFill>
                  <a:schemeClr val="tx1"/>
                </a:solidFill>
              </a:rPr>
              <a:t>dams</a:t>
            </a:r>
            <a:r>
              <a:rPr lang="fr-FR" sz="2400" dirty="0">
                <a:solidFill>
                  <a:schemeClr val="tx1"/>
                </a:solidFill>
              </a:rPr>
              <a:t>.</a:t>
            </a:r>
            <a:r>
              <a:rPr lang="en-GB" sz="2400" b="1" dirty="0">
                <a:solidFill>
                  <a:srgbClr val="00356A"/>
                </a:solidFill>
                <a:latin typeface="Arial" panose="020B0604020202020204" pitchFamily="34" charset="0"/>
                <a:cs typeface="Arial" panose="020B0604020202020204" pitchFamily="34" charset="0"/>
              </a:rPr>
              <a:t>” </a:t>
            </a:r>
            <a:endParaRPr lang="fr-FR" sz="2400" dirty="0">
              <a:solidFill>
                <a:schemeClr val="tx1"/>
              </a:solidFill>
            </a:endParaRPr>
          </a:p>
        </p:txBody>
      </p:sp>
      <p:sp>
        <p:nvSpPr>
          <p:cNvPr id="4" name="Espace réservé du numéro de diapositive 3">
            <a:extLst>
              <a:ext uri="{FF2B5EF4-FFF2-40B4-BE49-F238E27FC236}">
                <a16:creationId xmlns:a16="http://schemas.microsoft.com/office/drawing/2014/main" id="{9CA31558-17C5-EC42-BEA5-E280E251061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Tree>
    <p:extLst>
      <p:ext uri="{BB962C8B-B14F-4D97-AF65-F5344CB8AC3E}">
        <p14:creationId xmlns:p14="http://schemas.microsoft.com/office/powerpoint/2010/main" val="574845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51E06C-EDA0-1E4F-B922-F06F948E85BC}"/>
              </a:ext>
            </a:extLst>
          </p:cNvPr>
          <p:cNvSpPr>
            <a:spLocks noGrp="1"/>
          </p:cNvSpPr>
          <p:nvPr>
            <p:ph type="title"/>
          </p:nvPr>
        </p:nvSpPr>
        <p:spPr/>
        <p:txBody>
          <a:bodyPr/>
          <a:lstStyle/>
          <a:p>
            <a:r>
              <a:rPr lang="fr-FR" dirty="0" err="1"/>
              <a:t>Your</a:t>
            </a:r>
            <a:r>
              <a:rPr lang="fr-FR" dirty="0"/>
              <a:t> </a:t>
            </a:r>
            <a:r>
              <a:rPr lang="fr-FR" dirty="0" err="1"/>
              <a:t>own</a:t>
            </a:r>
            <a:r>
              <a:rPr lang="fr-FR" dirty="0"/>
              <a:t> </a:t>
            </a:r>
            <a:r>
              <a:rPr lang="fr-FR" dirty="0" err="1"/>
              <a:t>examples</a:t>
            </a:r>
            <a:r>
              <a:rPr lang="fr-FR" dirty="0"/>
              <a:t> of </a:t>
            </a:r>
            <a:r>
              <a:rPr lang="fr-FR" dirty="0" err="1"/>
              <a:t>extreme</a:t>
            </a:r>
            <a:r>
              <a:rPr lang="fr-FR" dirty="0"/>
              <a:t> </a:t>
            </a:r>
            <a:r>
              <a:rPr lang="fr-FR" dirty="0" err="1"/>
              <a:t>events</a:t>
            </a:r>
            <a:r>
              <a:rPr lang="fr-FR" dirty="0"/>
              <a:t>?</a:t>
            </a:r>
          </a:p>
        </p:txBody>
      </p:sp>
      <p:sp>
        <p:nvSpPr>
          <p:cNvPr id="3" name="Espace réservé du texte 2">
            <a:extLst>
              <a:ext uri="{FF2B5EF4-FFF2-40B4-BE49-F238E27FC236}">
                <a16:creationId xmlns:a16="http://schemas.microsoft.com/office/drawing/2014/main" id="{DE9F0480-7FED-7249-A79C-F1548F6C3E52}"/>
              </a:ext>
            </a:extLst>
          </p:cNvPr>
          <p:cNvSpPr>
            <a:spLocks noGrp="1"/>
          </p:cNvSpPr>
          <p:nvPr>
            <p:ph type="body" idx="1"/>
          </p:nvPr>
        </p:nvSpPr>
        <p:spPr/>
        <p:txBody>
          <a:bodyPr/>
          <a:lstStyle/>
          <a:p>
            <a:r>
              <a:rPr lang="fr-FR" sz="2400" dirty="0" err="1">
                <a:solidFill>
                  <a:schemeClr val="tx1"/>
                </a:solidFill>
              </a:rPr>
              <a:t>e.g</a:t>
            </a:r>
            <a:r>
              <a:rPr lang="fr-FR" sz="2400" dirty="0">
                <a:solidFill>
                  <a:schemeClr val="tx1"/>
                </a:solidFill>
              </a:rPr>
              <a:t>. </a:t>
            </a:r>
            <a:r>
              <a:rPr lang="fr-FR" sz="2400" dirty="0" err="1">
                <a:solidFill>
                  <a:schemeClr val="tx1"/>
                </a:solidFill>
              </a:rPr>
              <a:t>examples</a:t>
            </a:r>
            <a:r>
              <a:rPr lang="fr-FR" sz="2400" dirty="0">
                <a:solidFill>
                  <a:schemeClr val="tx1"/>
                </a:solidFill>
              </a:rPr>
              <a:t> </a:t>
            </a:r>
            <a:r>
              <a:rPr lang="fr-FR" sz="2400" dirty="0" err="1">
                <a:solidFill>
                  <a:schemeClr val="tx1"/>
                </a:solidFill>
              </a:rPr>
              <a:t>given</a:t>
            </a:r>
            <a:r>
              <a:rPr lang="fr-FR" sz="2400" dirty="0">
                <a:solidFill>
                  <a:schemeClr val="tx1"/>
                </a:solidFill>
              </a:rPr>
              <a:t> </a:t>
            </a:r>
            <a:r>
              <a:rPr lang="fr-FR" sz="2400" dirty="0" err="1">
                <a:solidFill>
                  <a:schemeClr val="tx1"/>
                </a:solidFill>
              </a:rPr>
              <a:t>during</a:t>
            </a:r>
            <a:r>
              <a:rPr lang="fr-FR" sz="2400" dirty="0">
                <a:solidFill>
                  <a:schemeClr val="tx1"/>
                </a:solidFill>
              </a:rPr>
              <a:t> the Intensive online programme </a:t>
            </a:r>
            <a:r>
              <a:rPr lang="fr-FR" sz="2400" dirty="0" err="1">
                <a:solidFill>
                  <a:schemeClr val="tx1"/>
                </a:solidFill>
              </a:rPr>
              <a:t>summer</a:t>
            </a:r>
            <a:r>
              <a:rPr lang="fr-FR" sz="2400" dirty="0">
                <a:solidFill>
                  <a:schemeClr val="tx1"/>
                </a:solidFill>
              </a:rPr>
              <a:t> 2021</a:t>
            </a:r>
          </a:p>
          <a:p>
            <a:r>
              <a:rPr lang="fr-FR" sz="2400" dirty="0" err="1">
                <a:solidFill>
                  <a:schemeClr val="tx1"/>
                </a:solidFill>
              </a:rPr>
              <a:t>Floods</a:t>
            </a:r>
            <a:r>
              <a:rPr lang="fr-FR" sz="2400" dirty="0">
                <a:solidFill>
                  <a:schemeClr val="tx1"/>
                </a:solidFill>
              </a:rPr>
              <a:t> in </a:t>
            </a:r>
            <a:r>
              <a:rPr lang="fr-FR" sz="2400" dirty="0" err="1">
                <a:solidFill>
                  <a:schemeClr val="tx1"/>
                </a:solidFill>
              </a:rPr>
              <a:t>Belgium</a:t>
            </a:r>
            <a:r>
              <a:rPr lang="fr-FR" sz="2400" dirty="0">
                <a:solidFill>
                  <a:schemeClr val="tx1"/>
                </a:solidFill>
              </a:rPr>
              <a:t> and Germany</a:t>
            </a:r>
          </a:p>
          <a:p>
            <a:r>
              <a:rPr lang="fr-FR" sz="2400" dirty="0" err="1">
                <a:solidFill>
                  <a:schemeClr val="tx1"/>
                </a:solidFill>
              </a:rPr>
              <a:t>Fires</a:t>
            </a:r>
            <a:r>
              <a:rPr lang="fr-FR" sz="2400" dirty="0">
                <a:solidFill>
                  <a:schemeClr val="tx1"/>
                </a:solidFill>
              </a:rPr>
              <a:t> in </a:t>
            </a:r>
            <a:r>
              <a:rPr lang="fr-FR" sz="2400" dirty="0" err="1">
                <a:solidFill>
                  <a:schemeClr val="tx1"/>
                </a:solidFill>
              </a:rPr>
              <a:t>Greece</a:t>
            </a:r>
            <a:r>
              <a:rPr lang="fr-FR" sz="2400" dirty="0">
                <a:solidFill>
                  <a:schemeClr val="tx1"/>
                </a:solidFill>
              </a:rPr>
              <a:t> and France</a:t>
            </a:r>
          </a:p>
          <a:p>
            <a:r>
              <a:rPr lang="fr-FR" sz="2400" dirty="0">
                <a:solidFill>
                  <a:schemeClr val="tx1"/>
                </a:solidFill>
              </a:rPr>
              <a:t>…</a:t>
            </a:r>
          </a:p>
          <a:p>
            <a:r>
              <a:rPr lang="fr-FR" sz="2400" dirty="0">
                <a:solidFill>
                  <a:schemeClr val="tx1"/>
                </a:solidFill>
              </a:rPr>
              <a:t>…</a:t>
            </a:r>
          </a:p>
          <a:p>
            <a:r>
              <a:rPr lang="fr-FR" sz="2400"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DA9AC830-E0C5-C241-979D-8792E3550D2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348112471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1476</TotalTime>
  <Words>588</Words>
  <Application>Microsoft Macintosh PowerPoint</Application>
  <PresentationFormat>On-screen Show (16:9)</PresentationFormat>
  <Paragraphs>57</Paragraphs>
  <Slides>10</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Lato</vt:lpstr>
      <vt:lpstr>Simple Light</vt:lpstr>
      <vt:lpstr>“Media discourses about climate change” </vt:lpstr>
      <vt:lpstr>Lesson 1</vt:lpstr>
      <vt:lpstr>Extreme weather events: Siberia 2020 </vt:lpstr>
      <vt:lpstr>Extreme weather events: Siberia 2020</vt:lpstr>
      <vt:lpstr>A more recent example from the U.S. </vt:lpstr>
      <vt:lpstr>A more recent example from the U.S.</vt:lpstr>
      <vt:lpstr>Other examples: Heat wave in Canada and U.S. North-West </vt:lpstr>
      <vt:lpstr>And one more:</vt:lpstr>
      <vt:lpstr>Your own examples of extreme events?</vt:lpstr>
      <vt:lpstr>Climate Change Connection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41</cp:revision>
  <dcterms:modified xsi:type="dcterms:W3CDTF">2022-04-24T17:19:02Z</dcterms:modified>
</cp:coreProperties>
</file>