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369" r:id="rId2"/>
    <p:sldId id="374" r:id="rId3"/>
    <p:sldId id="368" r:id="rId4"/>
    <p:sldId id="330" r:id="rId5"/>
    <p:sldId id="371" r:id="rId6"/>
    <p:sldId id="258" r:id="rId7"/>
    <p:sldId id="312" r:id="rId8"/>
    <p:sldId id="290" r:id="rId9"/>
    <p:sldId id="261" r:id="rId10"/>
    <p:sldId id="347" r:id="rId11"/>
    <p:sldId id="341" r:id="rId12"/>
    <p:sldId id="346" r:id="rId13"/>
    <p:sldId id="344" r:id="rId14"/>
    <p:sldId id="359" r:id="rId15"/>
    <p:sldId id="364" r:id="rId16"/>
    <p:sldId id="360" r:id="rId17"/>
    <p:sldId id="361" r:id="rId18"/>
    <p:sldId id="363" r:id="rId19"/>
    <p:sldId id="311" r:id="rId20"/>
    <p:sldId id="379" r:id="rId21"/>
    <p:sldId id="376" r:id="rId22"/>
    <p:sldId id="377" r:id="rId23"/>
  </p:sldIdLst>
  <p:sldSz cx="9144000" cy="5143500" type="screen16x9"/>
  <p:notesSz cx="6858000" cy="9144000"/>
  <p:embeddedFontLst>
    <p:embeddedFont>
      <p:font typeface="Lato" panose="020B0604020202020204" charset="0"/>
      <p:regular r:id="rId25"/>
      <p:bold r:id="rId26"/>
      <p:italic r:id="rId27"/>
      <p:boldItalic r:id="rId28"/>
    </p:embeddedFont>
    <p:embeddedFont>
      <p:font typeface="Teko"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Urban" initials="JU" lastIdx="26" clrIdx="0">
    <p:extLst>
      <p:ext uri="{19B8F6BF-5375-455C-9EA6-DF929625EA0E}">
        <p15:presenceInfo xmlns:p15="http://schemas.microsoft.com/office/powerpoint/2012/main" userId="S-1-5-21-3036683560-4069959373-169152929-26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62B"/>
    <a:srgbClr val="F8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99" autoAdjust="0"/>
    <p:restoredTop sz="66088" autoAdjust="0"/>
  </p:normalViewPr>
  <p:slideViewPr>
    <p:cSldViewPr snapToGrid="0">
      <p:cViewPr varScale="1">
        <p:scale>
          <a:sx n="72" d="100"/>
          <a:sy n="72" d="100"/>
        </p:scale>
        <p:origin x="1296"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witter.com/cdu/status/1123119794578972672?lang=e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57/palgrave.lst.860008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161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Translation: “Immigration: zero landing</a:t>
            </a:r>
            <a:r>
              <a:rPr lang="en-GB" baseline="0" dirty="0" smtClean="0"/>
              <a:t>s </a:t>
            </a:r>
            <a:r>
              <a:rPr lang="en-GB" dirty="0" smtClean="0"/>
              <a:t>target. Italy is not Europe’s refugee camp.”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How </a:t>
            </a:r>
            <a:r>
              <a:rPr lang="en-GB" dirty="0"/>
              <a:t>does this connect to the idea of illegality seen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a:t>
            </a:r>
            <a:r>
              <a:rPr lang="en-GB" dirty="0" err="1" smtClean="0"/>
              <a:t>Movimento</a:t>
            </a:r>
            <a:r>
              <a:rPr lang="en-GB" dirty="0" smtClean="0"/>
              <a:t> 5 </a:t>
            </a:r>
            <a:r>
              <a:rPr lang="en-GB" dirty="0" err="1" smtClean="0"/>
              <a:t>Stelle</a:t>
            </a:r>
            <a:r>
              <a:rPr lang="en-GB" dirty="0" smtClean="0"/>
              <a:t> </a:t>
            </a:r>
            <a:r>
              <a:rPr lang="en-GB" dirty="0" err="1" smtClean="0"/>
              <a:t>Albenga</a:t>
            </a:r>
            <a:r>
              <a:rPr lang="en-GB" baseline="0" dirty="0" smtClean="0"/>
              <a:t> (2018) “</a:t>
            </a:r>
            <a:r>
              <a:rPr lang="en-GB" baseline="0" dirty="0" err="1" smtClean="0"/>
              <a:t>IMMIGRAZIONE</a:t>
            </a:r>
            <a:r>
              <a:rPr lang="en-GB" baseline="0" dirty="0" smtClean="0"/>
              <a:t>: </a:t>
            </a:r>
            <a:r>
              <a:rPr lang="en-GB" baseline="0" dirty="0" err="1" smtClean="0"/>
              <a:t>OBIETTIVO</a:t>
            </a:r>
            <a:r>
              <a:rPr lang="en-GB" baseline="0" dirty="0" smtClean="0"/>
              <a:t> </a:t>
            </a:r>
            <a:r>
              <a:rPr lang="en-GB" baseline="0" dirty="0" err="1" smtClean="0"/>
              <a:t>SBARCHI</a:t>
            </a:r>
            <a:r>
              <a:rPr lang="en-GB" baseline="0" dirty="0" smtClean="0"/>
              <a:t> ZERO” [status update], Facebook, </a:t>
            </a:r>
            <a:r>
              <a:rPr lang="en-GB" dirty="0" smtClean="0"/>
              <a:t>https://www.facebook.com/albengameetup/photos/pillolediprogrammam5s-immigrazioneimmigrazioneobiettivo-sbarchi-zerolitalia-non-/1389440871202375/, accessed 11 January</a:t>
            </a:r>
            <a:r>
              <a:rPr lang="en-GB" baseline="0" dirty="0" smtClean="0"/>
              <a:t> 2022.</a:t>
            </a:r>
            <a:endParaRPr dirty="0"/>
          </a:p>
        </p:txBody>
      </p:sp>
    </p:spTree>
    <p:extLst>
      <p:ext uri="{BB962C8B-B14F-4D97-AF65-F5344CB8AC3E}">
        <p14:creationId xmlns:p14="http://schemas.microsoft.com/office/powerpoint/2010/main" val="2339308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does this connect to the idea of illegality seen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dirty="0" err="1" smtClean="0"/>
              <a:t>UKIP</a:t>
            </a:r>
            <a:r>
              <a:rPr lang="en-GB" dirty="0" smtClean="0"/>
              <a:t> (2020):</a:t>
            </a:r>
            <a:r>
              <a:rPr lang="en-GB" baseline="0" dirty="0" smtClean="0"/>
              <a:t> “Whilst we’re all being locked away, illegal migrants continue to flood through the Channel at an alarming rate” [tweet], </a:t>
            </a:r>
            <a:r>
              <a:rPr lang="en-GB" dirty="0" smtClean="0"/>
              <a:t>https://</a:t>
            </a:r>
            <a:r>
              <a:rPr lang="en-GB" dirty="0" err="1" smtClean="0"/>
              <a:t>twitter.com</a:t>
            </a:r>
            <a:r>
              <a:rPr lang="en-GB" dirty="0" smtClean="0"/>
              <a:t>/</a:t>
            </a:r>
            <a:r>
              <a:rPr lang="en-GB" dirty="0" err="1" smtClean="0"/>
              <a:t>UKIP</a:t>
            </a:r>
            <a:r>
              <a:rPr lang="en-GB" dirty="0" smtClean="0"/>
              <a:t>/status/1341370457451352064/photo/1, accessed 11 January 2022.</a:t>
            </a:r>
            <a:endParaRPr dirty="0"/>
          </a:p>
        </p:txBody>
      </p:sp>
    </p:spTree>
    <p:extLst>
      <p:ext uri="{BB962C8B-B14F-4D97-AF65-F5344CB8AC3E}">
        <p14:creationId xmlns:p14="http://schemas.microsoft.com/office/powerpoint/2010/main" val="401702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Translation: “Open internal borders and safe</a:t>
            </a:r>
            <a:r>
              <a:rPr lang="en-GB" baseline="0" dirty="0" smtClean="0"/>
              <a:t> external borders. For the future of Germany. Our Europe offers freedom and security”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a:t>
            </a:r>
            <a:r>
              <a:rPr lang="en-GB" dirty="0" err="1" smtClean="0"/>
              <a:t>CDU</a:t>
            </a:r>
            <a:r>
              <a:rPr lang="en-GB" baseline="0" dirty="0" smtClean="0"/>
              <a:t> (2019</a:t>
            </a:r>
            <a:r>
              <a:rPr lang="en-GB" dirty="0" smtClean="0"/>
              <a:t>):</a:t>
            </a:r>
            <a:r>
              <a:rPr lang="en-GB" baseline="0" dirty="0" smtClean="0"/>
              <a:t> “</a:t>
            </a:r>
            <a:r>
              <a:rPr lang="en-GB" baseline="0" dirty="0" err="1" smtClean="0"/>
              <a:t>Offene</a:t>
            </a:r>
            <a:r>
              <a:rPr lang="en-GB" baseline="0" dirty="0" smtClean="0"/>
              <a:t> </a:t>
            </a:r>
            <a:r>
              <a:rPr lang="en-GB" baseline="0" dirty="0" err="1" smtClean="0"/>
              <a:t>Grenzen</a:t>
            </a:r>
            <a:r>
              <a:rPr lang="en-GB" baseline="0" dirty="0" smtClean="0"/>
              <a:t> </a:t>
            </a:r>
            <a:r>
              <a:rPr lang="en-GB" baseline="0" dirty="0" err="1" smtClean="0"/>
              <a:t>nach</a:t>
            </a:r>
            <a:r>
              <a:rPr lang="en-GB" baseline="0" dirty="0" smtClean="0"/>
              <a:t> </a:t>
            </a:r>
            <a:r>
              <a:rPr lang="en-GB" baseline="0" dirty="0" err="1" smtClean="0"/>
              <a:t>innen</a:t>
            </a:r>
            <a:r>
              <a:rPr lang="en-GB" baseline="0" dirty="0" smtClean="0"/>
              <a:t> und </a:t>
            </a:r>
            <a:r>
              <a:rPr lang="en-GB" baseline="0" dirty="0" err="1" smtClean="0"/>
              <a:t>sichere</a:t>
            </a:r>
            <a:r>
              <a:rPr lang="en-GB" baseline="0" dirty="0" smtClean="0"/>
              <a:t> </a:t>
            </a:r>
            <a:r>
              <a:rPr lang="en-GB" baseline="0" dirty="0" err="1" smtClean="0"/>
              <a:t>Grenzen</a:t>
            </a:r>
            <a:r>
              <a:rPr lang="en-GB" baseline="0" dirty="0" smtClean="0"/>
              <a:t> </a:t>
            </a:r>
            <a:r>
              <a:rPr lang="en-GB" baseline="0" dirty="0" err="1" smtClean="0"/>
              <a:t>nach</a:t>
            </a:r>
            <a:r>
              <a:rPr lang="en-GB" baseline="0" dirty="0" smtClean="0"/>
              <a:t> </a:t>
            </a:r>
            <a:r>
              <a:rPr lang="en-GB" baseline="0" dirty="0" err="1" smtClean="0"/>
              <a:t>außen</a:t>
            </a:r>
            <a:r>
              <a:rPr lang="en-GB" dirty="0" smtClean="0"/>
              <a:t>” [tweet], </a:t>
            </a:r>
            <a:r>
              <a:rPr lang="en-GB" sz="1100" b="0" i="0" u="sng" strike="noStrike" cap="none" dirty="0" smtClean="0">
                <a:solidFill>
                  <a:srgbClr val="000000"/>
                </a:solidFill>
                <a:effectLst/>
                <a:latin typeface="Arial"/>
                <a:ea typeface="Arial"/>
                <a:cs typeface="Arial"/>
                <a:sym typeface="Arial"/>
                <a:hlinkClick r:id="rId3"/>
              </a:rPr>
              <a:t>https://</a:t>
            </a:r>
            <a:r>
              <a:rPr lang="en-GB" sz="1100" b="0" i="0" u="sng" strike="noStrike" cap="none" dirty="0" err="1" smtClean="0">
                <a:solidFill>
                  <a:srgbClr val="000000"/>
                </a:solidFill>
                <a:effectLst/>
                <a:latin typeface="Arial"/>
                <a:ea typeface="Arial"/>
                <a:cs typeface="Arial"/>
                <a:sym typeface="Arial"/>
                <a:hlinkClick r:id="rId3"/>
              </a:rPr>
              <a:t>twitter.com</a:t>
            </a:r>
            <a:r>
              <a:rPr lang="en-GB" sz="1100" b="0" i="0" u="sng" strike="noStrike" cap="none" dirty="0" smtClean="0">
                <a:solidFill>
                  <a:srgbClr val="000000"/>
                </a:solidFill>
                <a:effectLst/>
                <a:latin typeface="Arial"/>
                <a:ea typeface="Arial"/>
                <a:cs typeface="Arial"/>
                <a:sym typeface="Arial"/>
                <a:hlinkClick r:id="rId3"/>
              </a:rPr>
              <a:t>/</a:t>
            </a:r>
            <a:r>
              <a:rPr lang="en-GB" sz="1100" b="0" i="0" u="sng" strike="noStrike" cap="none" dirty="0" err="1" smtClean="0">
                <a:solidFill>
                  <a:srgbClr val="000000"/>
                </a:solidFill>
                <a:effectLst/>
                <a:latin typeface="Arial"/>
                <a:ea typeface="Arial"/>
                <a:cs typeface="Arial"/>
                <a:sym typeface="Arial"/>
                <a:hlinkClick r:id="rId3"/>
              </a:rPr>
              <a:t>cdu</a:t>
            </a:r>
            <a:r>
              <a:rPr lang="en-GB" sz="1100" b="0" i="0" u="sng" strike="noStrike" cap="none" dirty="0" smtClean="0">
                <a:solidFill>
                  <a:srgbClr val="000000"/>
                </a:solidFill>
                <a:effectLst/>
                <a:latin typeface="Arial"/>
                <a:ea typeface="Arial"/>
                <a:cs typeface="Arial"/>
                <a:sym typeface="Arial"/>
                <a:hlinkClick r:id="rId3"/>
              </a:rPr>
              <a:t>/status/</a:t>
            </a:r>
            <a:r>
              <a:rPr lang="en-GB" sz="1100" b="0" i="0" u="sng" strike="noStrike" cap="none" dirty="0" err="1" smtClean="0">
                <a:solidFill>
                  <a:srgbClr val="000000"/>
                </a:solidFill>
                <a:effectLst/>
                <a:latin typeface="Arial"/>
                <a:ea typeface="Arial"/>
                <a:cs typeface="Arial"/>
                <a:sym typeface="Arial"/>
                <a:hlinkClick r:id="rId3"/>
              </a:rPr>
              <a:t>1123119794578972672?lang</a:t>
            </a:r>
            <a:r>
              <a:rPr lang="en-GB" sz="1100" b="0" i="0" u="sng" strike="noStrike" cap="none" dirty="0" smtClean="0">
                <a:solidFill>
                  <a:srgbClr val="000000"/>
                </a:solidFill>
                <a:effectLst/>
                <a:latin typeface="Arial"/>
                <a:ea typeface="Arial"/>
                <a:cs typeface="Arial"/>
                <a:sym typeface="Arial"/>
                <a:hlinkClick r:id="rId3"/>
              </a:rPr>
              <a:t>=</a:t>
            </a:r>
            <a:r>
              <a:rPr lang="en-GB" sz="1100" b="0" i="0" u="sng" strike="noStrike" cap="none" dirty="0" err="1" smtClean="0">
                <a:solidFill>
                  <a:srgbClr val="000000"/>
                </a:solidFill>
                <a:effectLst/>
                <a:latin typeface="Arial"/>
                <a:ea typeface="Arial"/>
                <a:cs typeface="Arial"/>
                <a:sym typeface="Arial"/>
                <a:hlinkClick r:id="rId3"/>
              </a:rPr>
              <a:t>en</a:t>
            </a:r>
            <a:r>
              <a:rPr lang="en-GB" sz="1100" b="0" i="0" u="none" strike="noStrike" cap="none" dirty="0" smtClean="0">
                <a:solidFill>
                  <a:srgbClr val="000000"/>
                </a:solidFill>
                <a:effectLst/>
                <a:latin typeface="Arial"/>
                <a:ea typeface="Arial"/>
                <a:cs typeface="Arial"/>
                <a:sym typeface="Arial"/>
              </a:rPr>
              <a:t>,</a:t>
            </a:r>
            <a:r>
              <a:rPr lang="en-GB" sz="1100" b="0" i="0" u="none" strike="noStrike" cap="none" baseline="0" dirty="0" smtClean="0">
                <a:solidFill>
                  <a:srgbClr val="000000"/>
                </a:solidFill>
                <a:effectLst/>
                <a:latin typeface="Arial"/>
                <a:ea typeface="Arial"/>
                <a:cs typeface="Arial"/>
                <a:sym typeface="Arial"/>
              </a:rPr>
              <a:t> </a:t>
            </a:r>
            <a:r>
              <a:rPr lang="en-GB" dirty="0" smtClean="0"/>
              <a:t>accessed 11 January 2022.</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55380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Translation: “Isolated unaccompanied</a:t>
            </a:r>
            <a:r>
              <a:rPr lang="en-GB" baseline="0" dirty="0" smtClean="0"/>
              <a:t> minors / cost for the State Medical Aid / Terrorist infiltration / Enrichment of mafias / misappropriation of the right of asylum / new source of illegal immigration / Calais slums / attack to the identity / Health problems. Let’s protect the French people. Let’s expel </a:t>
            </a:r>
            <a:r>
              <a:rPr lang="en-GB" baseline="0" dirty="0" err="1" smtClean="0"/>
              <a:t>clandestines</a:t>
            </a:r>
            <a:r>
              <a:rPr lang="en-GB" baseline="0" dirty="0" smtClean="0"/>
              <a:t>”</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How </a:t>
            </a:r>
            <a:r>
              <a:rPr lang="en-GB" dirty="0"/>
              <a:t>does this connect to the idea of illegality seen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a:t>
            </a:r>
            <a:r>
              <a:rPr lang="en-GB" baseline="0" dirty="0" smtClean="0"/>
              <a:t> </a:t>
            </a:r>
            <a:r>
              <a:rPr lang="en-GB" baseline="0" dirty="0" err="1" smtClean="0"/>
              <a:t>Rassemblement</a:t>
            </a:r>
            <a:r>
              <a:rPr lang="en-GB" baseline="0" dirty="0" smtClean="0"/>
              <a:t> National 84 (2018) </a:t>
            </a:r>
            <a:r>
              <a:rPr lang="fr-FR" dirty="0" smtClean="0"/>
              <a:t>« Protégeons les Français ! Expulsons les clandestins ! »</a:t>
            </a:r>
            <a:r>
              <a:rPr lang="fr-FR" baseline="0" dirty="0" smtClean="0"/>
              <a:t> [tweet], </a:t>
            </a:r>
            <a:r>
              <a:rPr lang="en-GB" baseline="0" dirty="0" smtClean="0"/>
              <a:t>https://</a:t>
            </a:r>
            <a:r>
              <a:rPr lang="en-GB" baseline="0" dirty="0" err="1" smtClean="0"/>
              <a:t>twitter.com</a:t>
            </a:r>
            <a:r>
              <a:rPr lang="en-GB" baseline="0" dirty="0" smtClean="0"/>
              <a:t>/</a:t>
            </a:r>
            <a:r>
              <a:rPr lang="en-GB" baseline="0" dirty="0" err="1" smtClean="0"/>
              <a:t>RNvaucluse</a:t>
            </a:r>
            <a:r>
              <a:rPr lang="en-GB" baseline="0" dirty="0" smtClean="0"/>
              <a:t>/status/997512165354557440/photo/1, accessed 11 January 2022.</a:t>
            </a:r>
            <a:endParaRPr dirty="0"/>
          </a:p>
        </p:txBody>
      </p:sp>
    </p:spTree>
    <p:extLst>
      <p:ext uri="{BB962C8B-B14F-4D97-AF65-F5344CB8AC3E}">
        <p14:creationId xmlns:p14="http://schemas.microsoft.com/office/powerpoint/2010/main" val="3457395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How do you feel about the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What are your first reactions when seeing the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What do you think the story is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How </a:t>
            </a:r>
            <a:r>
              <a:rPr lang="en-GB" dirty="0"/>
              <a:t>does this connect to the idea of illegality seen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a:t>
            </a:r>
            <a:r>
              <a:rPr lang="en-GB" sz="1100" b="0" i="0" u="none" strike="noStrike" cap="none" dirty="0" smtClean="0">
                <a:solidFill>
                  <a:srgbClr val="000000"/>
                </a:solidFill>
                <a:effectLst/>
                <a:latin typeface="Arial"/>
                <a:ea typeface="Arial"/>
                <a:cs typeface="Arial"/>
                <a:sym typeface="Arial"/>
              </a:rPr>
              <a:t>Image by</a:t>
            </a:r>
            <a:r>
              <a:rPr lang="en-GB" sz="1100" b="0" i="0" u="none" strike="noStrike" cap="none" baseline="0" dirty="0" smtClean="0">
                <a:solidFill>
                  <a:srgbClr val="000000"/>
                </a:solidFill>
                <a:effectLst/>
                <a:latin typeface="Arial"/>
                <a:ea typeface="Arial"/>
                <a:cs typeface="Arial"/>
                <a:sym typeface="Arial"/>
              </a:rPr>
              <a:t> Marco Mogiani</a:t>
            </a:r>
            <a:endParaRPr lang="en-GB"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808098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How do you feel about the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What are your first reactions when seeing the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What do you think the story is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How does this connect to the idea of illegality seen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a:t>
            </a:r>
            <a:r>
              <a:rPr lang="en-GB" sz="1100" b="0" i="0" u="none" strike="noStrike" cap="none" dirty="0" smtClean="0">
                <a:solidFill>
                  <a:srgbClr val="000000"/>
                </a:solidFill>
                <a:effectLst/>
                <a:latin typeface="Arial"/>
                <a:ea typeface="Arial"/>
                <a:cs typeface="Arial"/>
                <a:sym typeface="Arial"/>
              </a:rPr>
              <a:t>Image by</a:t>
            </a:r>
            <a:r>
              <a:rPr lang="en-GB" sz="1100" b="0" i="0" u="none" strike="noStrike" cap="none" baseline="0" dirty="0" smtClean="0">
                <a:solidFill>
                  <a:srgbClr val="000000"/>
                </a:solidFill>
                <a:effectLst/>
                <a:latin typeface="Arial"/>
                <a:ea typeface="Arial"/>
                <a:cs typeface="Arial"/>
                <a:sym typeface="Arial"/>
              </a:rPr>
              <a:t> Marco Mogiani</a:t>
            </a:r>
            <a:endParaRPr lang="en-GB"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052034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How do you feel about the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What are your first reactions when seeing the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What do you think the story is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a:t>
            </a:r>
            <a:r>
              <a:rPr lang="en-GB" sz="1100" b="0" i="0" u="none" strike="noStrike" cap="none" dirty="0" smtClean="0">
                <a:solidFill>
                  <a:srgbClr val="000000"/>
                </a:solidFill>
                <a:effectLst/>
                <a:latin typeface="Arial"/>
                <a:ea typeface="Arial"/>
                <a:cs typeface="Arial"/>
                <a:sym typeface="Arial"/>
              </a:rPr>
              <a:t>Image by</a:t>
            </a:r>
            <a:r>
              <a:rPr lang="en-GB" sz="1100" b="0" i="0" u="none" strike="noStrike" cap="none" baseline="0" dirty="0" smtClean="0">
                <a:solidFill>
                  <a:srgbClr val="000000"/>
                </a:solidFill>
                <a:effectLst/>
                <a:latin typeface="Arial"/>
                <a:ea typeface="Arial"/>
                <a:cs typeface="Arial"/>
                <a:sym typeface="Arial"/>
              </a:rPr>
              <a:t> Marco Mogiani</a:t>
            </a:r>
            <a:endParaRPr lang="en-GB"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179355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How do you feel about the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What are your first reactions when seeing the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What do you think the story is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a:t>
            </a:r>
            <a:r>
              <a:rPr lang="en-GB" sz="1100" b="0" i="0" u="none" strike="noStrike" cap="none" dirty="0" smtClean="0">
                <a:solidFill>
                  <a:srgbClr val="000000"/>
                </a:solidFill>
                <a:effectLst/>
                <a:latin typeface="Arial"/>
                <a:ea typeface="Arial"/>
                <a:cs typeface="Arial"/>
                <a:sym typeface="Arial"/>
              </a:rPr>
              <a:t>Image by</a:t>
            </a:r>
            <a:r>
              <a:rPr lang="en-GB" sz="1100" b="0" i="0" u="none" strike="noStrike" cap="none" baseline="0" dirty="0" smtClean="0">
                <a:solidFill>
                  <a:srgbClr val="000000"/>
                </a:solidFill>
                <a:effectLst/>
                <a:latin typeface="Arial"/>
                <a:ea typeface="Arial"/>
                <a:cs typeface="Arial"/>
                <a:sym typeface="Arial"/>
              </a:rPr>
              <a:t> Marco Mogiani</a:t>
            </a:r>
            <a:endParaRPr lang="en-GB"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3495487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How do you feel about the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What are your first reactions when seeing the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cap="none" dirty="0" smtClean="0">
                <a:solidFill>
                  <a:srgbClr val="000000"/>
                </a:solidFill>
                <a:effectLst/>
                <a:latin typeface="Arial"/>
                <a:ea typeface="Arial"/>
                <a:cs typeface="Arial"/>
                <a:sym typeface="Arial"/>
              </a:rPr>
              <a:t>What do you think the story is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How does this connect to the idea of illegality seen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a:t>
            </a:r>
            <a:r>
              <a:rPr lang="en-GB" sz="1100" b="0" i="0" u="none" strike="noStrike" cap="none" dirty="0" smtClean="0">
                <a:solidFill>
                  <a:srgbClr val="000000"/>
                </a:solidFill>
                <a:effectLst/>
                <a:latin typeface="Arial"/>
                <a:ea typeface="Arial"/>
                <a:cs typeface="Arial"/>
                <a:sym typeface="Arial"/>
              </a:rPr>
              <a:t>Image by</a:t>
            </a:r>
            <a:r>
              <a:rPr lang="en-GB" sz="1100" b="0" i="0" u="none" strike="noStrike" cap="none" baseline="0" dirty="0" smtClean="0">
                <a:solidFill>
                  <a:srgbClr val="000000"/>
                </a:solidFill>
                <a:effectLst/>
                <a:latin typeface="Arial"/>
                <a:ea typeface="Arial"/>
                <a:cs typeface="Arial"/>
                <a:sym typeface="Arial"/>
              </a:rPr>
              <a:t> Marco Mogiani</a:t>
            </a:r>
            <a:endParaRPr lang="en-GB"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Story: the first four images are from fieldwork in Patras (Greece),</a:t>
            </a:r>
            <a:r>
              <a:rPr lang="en-GB" baseline="0" noProof="0" dirty="0" smtClean="0"/>
              <a:t> where groups of migrants (with different legal statuses – see initial exercise) squat an abandoned industrial area in front of the new port. In the factories, migrants gather together to warm up or prepare food (slide 45), they use the disused railway line away from the main street to move easily around the area without being stopped by police (slide 44), and they always attempt to go inside the port area to sneak under lorries that will bring them to Italy (slides 42 and 43). In September 2015, when North Macedonia temporarily opened its borders to incoming migrants during the so-called “refugee crisis”, many migrants moved from Patras to the small village of </a:t>
            </a:r>
            <a:r>
              <a:rPr lang="en-GB" baseline="0" noProof="0" dirty="0" err="1" smtClean="0"/>
              <a:t>Idomeni</a:t>
            </a:r>
            <a:r>
              <a:rPr lang="en-GB" baseline="0" noProof="0" dirty="0" smtClean="0"/>
              <a:t> in northern Greece to continue their journey along the Balkan route (slide 46).</a:t>
            </a:r>
            <a:endParaRPr lang="en-GB" noProof="0" dirty="0"/>
          </a:p>
        </p:txBody>
      </p:sp>
    </p:spTree>
    <p:extLst>
      <p:ext uri="{BB962C8B-B14F-4D97-AF65-F5344CB8AC3E}">
        <p14:creationId xmlns:p14="http://schemas.microsoft.com/office/powerpoint/2010/main" val="1098231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err="1"/>
              <a:t>Ask</a:t>
            </a:r>
            <a:r>
              <a:rPr lang="de-DE" dirty="0"/>
              <a:t> </a:t>
            </a:r>
            <a:r>
              <a:rPr lang="de-DE" dirty="0" err="1"/>
              <a:t>the</a:t>
            </a:r>
            <a:r>
              <a:rPr lang="de-DE" dirty="0"/>
              <a:t> </a:t>
            </a:r>
            <a:r>
              <a:rPr lang="de-DE" dirty="0" err="1"/>
              <a:t>class</a:t>
            </a:r>
            <a:r>
              <a:rPr lang="de-DE" dirty="0"/>
              <a:t> </a:t>
            </a:r>
            <a:r>
              <a:rPr lang="de-DE" dirty="0" err="1"/>
              <a:t>to</a:t>
            </a:r>
            <a:r>
              <a:rPr lang="de-DE" dirty="0"/>
              <a:t> </a:t>
            </a:r>
            <a:r>
              <a:rPr lang="de-DE" dirty="0" err="1"/>
              <a:t>read</a:t>
            </a:r>
            <a:r>
              <a:rPr lang="de-DE" dirty="0"/>
              <a:t> </a:t>
            </a:r>
            <a:r>
              <a:rPr lang="de-DE" dirty="0" err="1"/>
              <a:t>the</a:t>
            </a:r>
            <a:r>
              <a:rPr lang="de-DE" dirty="0"/>
              <a:t> </a:t>
            </a:r>
            <a:r>
              <a:rPr lang="de-DE" dirty="0" err="1"/>
              <a:t>ERUM</a:t>
            </a:r>
            <a:r>
              <a:rPr lang="de-DE" dirty="0"/>
              <a:t> </a:t>
            </a:r>
            <a:r>
              <a:rPr lang="de-DE" dirty="0" err="1"/>
              <a:t>report</a:t>
            </a:r>
            <a:r>
              <a:rPr lang="de-DE" dirty="0"/>
              <a:t> (</a:t>
            </a:r>
            <a:r>
              <a:rPr lang="de-DE" dirty="0" err="1"/>
              <a:t>chapter</a:t>
            </a:r>
            <a:r>
              <a:rPr lang="de-DE" dirty="0"/>
              <a:t> on </a:t>
            </a:r>
            <a:r>
              <a:rPr lang="de-DE" dirty="0" err="1"/>
              <a:t>main</a:t>
            </a:r>
            <a:r>
              <a:rPr lang="de-DE" dirty="0"/>
              <a:t> </a:t>
            </a:r>
            <a:r>
              <a:rPr lang="de-DE" dirty="0" err="1"/>
              <a:t>facts</a:t>
            </a:r>
            <a:r>
              <a:rPr lang="de-DE" dirty="0"/>
              <a:t>) on </a:t>
            </a:r>
            <a:r>
              <a:rPr lang="de-DE" dirty="0" err="1"/>
              <a:t>the</a:t>
            </a:r>
            <a:r>
              <a:rPr lang="de-DE" dirty="0"/>
              <a:t> </a:t>
            </a:r>
            <a:r>
              <a:rPr lang="de-DE" dirty="0" err="1"/>
              <a:t>Sea</a:t>
            </a:r>
            <a:r>
              <a:rPr lang="de-DE" dirty="0"/>
              <a:t> Watch </a:t>
            </a:r>
            <a:r>
              <a:rPr lang="de-DE" dirty="0" err="1"/>
              <a:t>case</a:t>
            </a:r>
            <a:endParaRPr lang="de-D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Show</a:t>
            </a:r>
            <a:r>
              <a:rPr lang="de-DE" baseline="0" dirty="0"/>
              <a:t> </a:t>
            </a:r>
            <a:r>
              <a:rPr lang="de-DE" baseline="0" dirty="0" err="1"/>
              <a:t>this</a:t>
            </a:r>
            <a:r>
              <a:rPr lang="de-DE" baseline="0" dirty="0"/>
              <a:t> </a:t>
            </a:r>
            <a:r>
              <a:rPr lang="de-DE" baseline="0" dirty="0" err="1"/>
              <a:t>video</a:t>
            </a:r>
            <a:r>
              <a:rPr lang="de-DE" baseline="0" dirty="0"/>
              <a:t> in </a:t>
            </a:r>
            <a:r>
              <a:rPr lang="de-DE" baseline="0" dirty="0" err="1"/>
              <a:t>class</a:t>
            </a:r>
            <a:r>
              <a:rPr lang="de-DE"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err="1"/>
              <a:t>Divide</a:t>
            </a:r>
            <a:r>
              <a:rPr lang="de-DE" baseline="0" dirty="0"/>
              <a:t> </a:t>
            </a:r>
            <a:r>
              <a:rPr lang="de-DE" baseline="0" dirty="0" err="1"/>
              <a:t>the</a:t>
            </a:r>
            <a:r>
              <a:rPr lang="de-DE" baseline="0" dirty="0"/>
              <a:t> </a:t>
            </a:r>
            <a:r>
              <a:rPr lang="de-DE" baseline="0" dirty="0" err="1"/>
              <a:t>class</a:t>
            </a:r>
            <a:r>
              <a:rPr lang="de-DE" baseline="0" dirty="0"/>
              <a:t> in </a:t>
            </a:r>
            <a:r>
              <a:rPr lang="de-DE" baseline="0" dirty="0" err="1"/>
              <a:t>three</a:t>
            </a:r>
            <a:r>
              <a:rPr lang="de-DE" baseline="0" dirty="0"/>
              <a:t> </a:t>
            </a:r>
            <a:r>
              <a:rPr lang="de-DE" baseline="0" dirty="0" err="1"/>
              <a:t>groups</a:t>
            </a:r>
            <a:r>
              <a:rPr lang="de-DE" baseline="0" dirty="0"/>
              <a:t> </a:t>
            </a:r>
            <a:r>
              <a:rPr lang="de-DE" baseline="0" dirty="0" err="1"/>
              <a:t>and</a:t>
            </a:r>
            <a:r>
              <a:rPr lang="de-DE" baseline="0" dirty="0"/>
              <a:t> </a:t>
            </a:r>
            <a:r>
              <a:rPr lang="de-DE" baseline="0" dirty="0" err="1"/>
              <a:t>ask</a:t>
            </a:r>
            <a:r>
              <a:rPr lang="de-DE" baseline="0" dirty="0"/>
              <a:t> </a:t>
            </a:r>
            <a:r>
              <a:rPr lang="de-DE" baseline="0" dirty="0" err="1"/>
              <a:t>each</a:t>
            </a:r>
            <a:r>
              <a:rPr lang="de-DE" baseline="0" dirty="0"/>
              <a:t> </a:t>
            </a:r>
            <a:r>
              <a:rPr lang="de-DE" baseline="0" dirty="0" err="1"/>
              <a:t>of</a:t>
            </a:r>
            <a:r>
              <a:rPr lang="de-DE" baseline="0" dirty="0"/>
              <a:t> </a:t>
            </a:r>
            <a:r>
              <a:rPr lang="de-DE" baseline="0" dirty="0" err="1"/>
              <a:t>them</a:t>
            </a:r>
            <a:r>
              <a:rPr lang="de-DE" baseline="0" dirty="0"/>
              <a:t> </a:t>
            </a:r>
            <a:r>
              <a:rPr lang="de-DE" baseline="0" dirty="0" err="1"/>
              <a:t>to</a:t>
            </a:r>
            <a:r>
              <a:rPr lang="de-DE" baseline="0" dirty="0"/>
              <a:t> </a:t>
            </a:r>
            <a:r>
              <a:rPr lang="de-DE" baseline="0" dirty="0" err="1"/>
              <a:t>write</a:t>
            </a:r>
            <a:r>
              <a:rPr lang="de-DE" baseline="0" dirty="0"/>
              <a:t> a </a:t>
            </a:r>
            <a:r>
              <a:rPr lang="de-DE" baseline="0" dirty="0" err="1"/>
              <a:t>commentary</a:t>
            </a:r>
            <a:r>
              <a:rPr lang="de-DE" baseline="0" dirty="0"/>
              <a:t>/</a:t>
            </a:r>
            <a:r>
              <a:rPr lang="de-DE" baseline="0" dirty="0" err="1"/>
              <a:t>short</a:t>
            </a:r>
            <a:r>
              <a:rPr lang="de-DE" baseline="0" dirty="0"/>
              <a:t> </a:t>
            </a:r>
            <a:r>
              <a:rPr lang="de-DE" baseline="0" dirty="0" err="1"/>
              <a:t>article</a:t>
            </a:r>
            <a:r>
              <a:rPr lang="de-DE" baseline="0" dirty="0"/>
              <a:t> </a:t>
            </a:r>
            <a:r>
              <a:rPr lang="de-DE" baseline="0" dirty="0" err="1"/>
              <a:t>about</a:t>
            </a:r>
            <a:r>
              <a:rPr lang="de-DE" baseline="0" dirty="0"/>
              <a:t> </a:t>
            </a:r>
            <a:r>
              <a:rPr lang="de-DE" baseline="0" dirty="0" err="1"/>
              <a:t>the</a:t>
            </a:r>
            <a:r>
              <a:rPr lang="de-DE" baseline="0" dirty="0"/>
              <a:t> </a:t>
            </a:r>
            <a:r>
              <a:rPr lang="de-DE" baseline="0" dirty="0" err="1"/>
              <a:t>video</a:t>
            </a:r>
            <a:endParaRPr lang="de-DE"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err="1"/>
              <a:t>Each</a:t>
            </a:r>
            <a:r>
              <a:rPr lang="de-DE" baseline="0" dirty="0"/>
              <a:t> </a:t>
            </a:r>
            <a:r>
              <a:rPr lang="de-DE" baseline="0" dirty="0" err="1"/>
              <a:t>group</a:t>
            </a:r>
            <a:r>
              <a:rPr lang="de-DE" baseline="0" dirty="0"/>
              <a:t> </a:t>
            </a:r>
            <a:r>
              <a:rPr lang="de-DE" baseline="0" dirty="0" err="1"/>
              <a:t>should</a:t>
            </a:r>
            <a:r>
              <a:rPr lang="de-DE" baseline="0" dirty="0"/>
              <a:t> </a:t>
            </a:r>
            <a:r>
              <a:rPr lang="de-DE" baseline="0" dirty="0" err="1"/>
              <a:t>be</a:t>
            </a:r>
            <a:r>
              <a:rPr lang="de-DE" baseline="0" dirty="0"/>
              <a:t> </a:t>
            </a:r>
            <a:r>
              <a:rPr lang="de-DE" baseline="0" dirty="0" err="1"/>
              <a:t>appointed</a:t>
            </a:r>
            <a:r>
              <a:rPr lang="de-DE" baseline="0" dirty="0"/>
              <a:t> </a:t>
            </a:r>
            <a:r>
              <a:rPr lang="de-DE" baseline="0" dirty="0" err="1"/>
              <a:t>with</a:t>
            </a:r>
            <a:r>
              <a:rPr lang="de-DE" baseline="0" dirty="0"/>
              <a:t> a different </a:t>
            </a:r>
            <a:r>
              <a:rPr lang="de-DE" baseline="0" dirty="0" err="1"/>
              <a:t>writing</a:t>
            </a:r>
            <a:r>
              <a:rPr lang="de-DE" baseline="0" dirty="0"/>
              <a:t> style: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baseline="0" dirty="0" err="1"/>
              <a:t>One</a:t>
            </a:r>
            <a:r>
              <a:rPr lang="de-DE" baseline="0" dirty="0"/>
              <a:t> </a:t>
            </a:r>
            <a:r>
              <a:rPr lang="de-DE" baseline="0" dirty="0" err="1"/>
              <a:t>group</a:t>
            </a:r>
            <a:r>
              <a:rPr lang="de-DE" baseline="0" dirty="0"/>
              <a:t> </a:t>
            </a:r>
            <a:r>
              <a:rPr lang="de-DE" baseline="0" dirty="0" err="1"/>
              <a:t>should</a:t>
            </a:r>
            <a:r>
              <a:rPr lang="de-DE" baseline="0" dirty="0"/>
              <a:t> </a:t>
            </a:r>
            <a:r>
              <a:rPr lang="de-DE" baseline="0" dirty="0" err="1"/>
              <a:t>focus</a:t>
            </a:r>
            <a:r>
              <a:rPr lang="de-DE" baseline="0" dirty="0"/>
              <a:t> on </a:t>
            </a:r>
            <a:r>
              <a:rPr lang="de-DE" baseline="0" dirty="0" err="1"/>
              <a:t>the</a:t>
            </a:r>
            <a:r>
              <a:rPr lang="de-DE" baseline="0" dirty="0"/>
              <a:t> </a:t>
            </a:r>
            <a:r>
              <a:rPr lang="de-DE" baseline="0" dirty="0" err="1"/>
              <a:t>inhumanity</a:t>
            </a:r>
            <a:r>
              <a:rPr lang="de-DE" baseline="0" dirty="0"/>
              <a:t> </a:t>
            </a:r>
            <a:r>
              <a:rPr lang="de-DE" baseline="0" dirty="0" err="1"/>
              <a:t>of</a:t>
            </a:r>
            <a:r>
              <a:rPr lang="de-DE" baseline="0" dirty="0"/>
              <a:t> </a:t>
            </a:r>
            <a:r>
              <a:rPr lang="de-DE" baseline="0" dirty="0" err="1"/>
              <a:t>the</a:t>
            </a:r>
            <a:r>
              <a:rPr lang="de-DE" baseline="0" dirty="0"/>
              <a:t> </a:t>
            </a:r>
            <a:r>
              <a:rPr lang="de-DE" baseline="0" dirty="0" err="1"/>
              <a:t>situation</a:t>
            </a:r>
            <a:r>
              <a:rPr lang="de-DE" baseline="0" dirty="0"/>
              <a:t> (</a:t>
            </a:r>
            <a:r>
              <a:rPr lang="de-DE" baseline="0" dirty="0" err="1"/>
              <a:t>migration</a:t>
            </a:r>
            <a:r>
              <a:rPr lang="de-DE" baseline="0" dirty="0"/>
              <a:t> </a:t>
            </a:r>
            <a:r>
              <a:rPr lang="de-DE" baseline="0" dirty="0" err="1"/>
              <a:t>plight</a:t>
            </a:r>
            <a:r>
              <a:rPr lang="de-DE" baseline="0" dirty="0"/>
              <a:t>, </a:t>
            </a:r>
            <a:r>
              <a:rPr lang="de-DE" baseline="0" dirty="0" err="1"/>
              <a:t>securitisation</a:t>
            </a:r>
            <a:r>
              <a:rPr lang="de-DE" baseline="0" dirty="0"/>
              <a:t>, etc.)</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baseline="0" dirty="0" err="1"/>
              <a:t>One</a:t>
            </a:r>
            <a:r>
              <a:rPr lang="de-DE" baseline="0" dirty="0"/>
              <a:t> </a:t>
            </a:r>
            <a:r>
              <a:rPr lang="de-DE" baseline="0" dirty="0" err="1"/>
              <a:t>group</a:t>
            </a:r>
            <a:r>
              <a:rPr lang="de-DE" baseline="0" dirty="0"/>
              <a:t> </a:t>
            </a:r>
            <a:r>
              <a:rPr lang="de-DE" baseline="0" dirty="0" err="1"/>
              <a:t>should</a:t>
            </a:r>
            <a:r>
              <a:rPr lang="de-DE" baseline="0" dirty="0"/>
              <a:t> express </a:t>
            </a:r>
            <a:r>
              <a:rPr lang="de-DE" baseline="0" dirty="0" err="1"/>
              <a:t>hostility</a:t>
            </a:r>
            <a:r>
              <a:rPr lang="de-DE" baseline="0" dirty="0"/>
              <a:t> </a:t>
            </a:r>
            <a:r>
              <a:rPr lang="de-DE" baseline="0" dirty="0" err="1"/>
              <a:t>towards</a:t>
            </a:r>
            <a:r>
              <a:rPr lang="de-DE" baseline="0" dirty="0"/>
              <a:t> </a:t>
            </a:r>
            <a:r>
              <a:rPr lang="de-DE" baseline="0" dirty="0" err="1"/>
              <a:t>migrants</a:t>
            </a:r>
            <a:r>
              <a:rPr lang="de-DE" baseline="0" dirty="0"/>
              <a:t>/</a:t>
            </a:r>
            <a:r>
              <a:rPr lang="de-DE" baseline="0" dirty="0" err="1"/>
              <a:t>migration</a:t>
            </a:r>
            <a:r>
              <a:rPr lang="de-DE" baseline="0" dirty="0"/>
              <a:t> </a:t>
            </a:r>
            <a:r>
              <a:rPr lang="de-DE" baseline="0" dirty="0" err="1"/>
              <a:t>and</a:t>
            </a:r>
            <a:r>
              <a:rPr lang="de-DE" baseline="0" dirty="0"/>
              <a:t> </a:t>
            </a:r>
            <a:r>
              <a:rPr lang="de-DE" baseline="0" dirty="0" err="1"/>
              <a:t>NGOs</a:t>
            </a:r>
            <a:endParaRPr lang="de-DE" baseline="0"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baseline="0" dirty="0" err="1"/>
              <a:t>One</a:t>
            </a:r>
            <a:r>
              <a:rPr lang="de-DE" baseline="0" dirty="0"/>
              <a:t> </a:t>
            </a:r>
            <a:r>
              <a:rPr lang="de-DE" baseline="0" dirty="0" err="1"/>
              <a:t>group</a:t>
            </a:r>
            <a:r>
              <a:rPr lang="de-DE" baseline="0" dirty="0"/>
              <a:t> </a:t>
            </a:r>
            <a:r>
              <a:rPr lang="de-DE" baseline="0" dirty="0" err="1"/>
              <a:t>should</a:t>
            </a:r>
            <a:r>
              <a:rPr lang="de-DE" baseline="0" dirty="0"/>
              <a:t> </a:t>
            </a:r>
            <a:r>
              <a:rPr lang="de-DE" baseline="0" dirty="0" err="1"/>
              <a:t>remain</a:t>
            </a:r>
            <a:r>
              <a:rPr lang="de-DE" baseline="0" dirty="0"/>
              <a:t> </a:t>
            </a:r>
            <a:r>
              <a:rPr lang="de-DE" baseline="0" dirty="0" err="1"/>
              <a:t>relatively</a:t>
            </a:r>
            <a:r>
              <a:rPr lang="de-DE" baseline="0" dirty="0"/>
              <a:t> neutral </a:t>
            </a:r>
            <a:r>
              <a:rPr lang="de-DE" baseline="0" dirty="0" err="1"/>
              <a:t>about</a:t>
            </a:r>
            <a:r>
              <a:rPr lang="de-DE" baseline="0" dirty="0"/>
              <a:t> </a:t>
            </a:r>
            <a:r>
              <a:rPr lang="de-DE" baseline="0" dirty="0" err="1"/>
              <a:t>the</a:t>
            </a:r>
            <a:r>
              <a:rPr lang="de-DE" baseline="0" dirty="0"/>
              <a:t> </a:t>
            </a:r>
            <a:r>
              <a:rPr lang="de-DE" baseline="0" dirty="0" err="1"/>
              <a:t>situation</a:t>
            </a:r>
            <a:endParaRPr lang="de-DE"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err="1"/>
              <a:t>When</a:t>
            </a:r>
            <a:r>
              <a:rPr lang="de-DE" baseline="0" dirty="0"/>
              <a:t> </a:t>
            </a:r>
            <a:r>
              <a:rPr lang="de-DE" baseline="0" dirty="0" err="1"/>
              <a:t>the</a:t>
            </a:r>
            <a:r>
              <a:rPr lang="de-DE" baseline="0" dirty="0"/>
              <a:t> </a:t>
            </a:r>
            <a:r>
              <a:rPr lang="de-DE" baseline="0" dirty="0" err="1"/>
              <a:t>commentaries</a:t>
            </a:r>
            <a:r>
              <a:rPr lang="de-DE" baseline="0" dirty="0"/>
              <a:t> </a:t>
            </a:r>
            <a:r>
              <a:rPr lang="de-DE" baseline="0" dirty="0" err="1"/>
              <a:t>are</a:t>
            </a:r>
            <a:r>
              <a:rPr lang="de-DE" baseline="0" dirty="0"/>
              <a:t> </a:t>
            </a:r>
            <a:r>
              <a:rPr lang="de-DE" baseline="0" dirty="0" err="1"/>
              <a:t>ready</a:t>
            </a:r>
            <a:r>
              <a:rPr lang="de-DE" baseline="0" dirty="0"/>
              <a:t>, </a:t>
            </a:r>
            <a:r>
              <a:rPr lang="de-DE" baseline="0" dirty="0" err="1"/>
              <a:t>one</a:t>
            </a:r>
            <a:r>
              <a:rPr lang="de-DE" baseline="0" dirty="0"/>
              <a:t> </a:t>
            </a:r>
            <a:r>
              <a:rPr lang="de-DE" baseline="0" dirty="0" err="1"/>
              <a:t>representative</a:t>
            </a:r>
            <a:r>
              <a:rPr lang="de-DE" baseline="0" dirty="0"/>
              <a:t> </a:t>
            </a:r>
            <a:r>
              <a:rPr lang="de-DE" baseline="0" dirty="0" err="1"/>
              <a:t>of</a:t>
            </a:r>
            <a:r>
              <a:rPr lang="de-DE" baseline="0" dirty="0"/>
              <a:t> </a:t>
            </a:r>
            <a:r>
              <a:rPr lang="de-DE" baseline="0" dirty="0" err="1"/>
              <a:t>each</a:t>
            </a:r>
            <a:r>
              <a:rPr lang="de-DE" baseline="0" dirty="0"/>
              <a:t> </a:t>
            </a:r>
            <a:r>
              <a:rPr lang="de-DE" baseline="0" dirty="0" err="1"/>
              <a:t>group</a:t>
            </a:r>
            <a:r>
              <a:rPr lang="de-DE" baseline="0" dirty="0"/>
              <a:t> </a:t>
            </a:r>
            <a:r>
              <a:rPr lang="de-DE" baseline="0" dirty="0" err="1"/>
              <a:t>should</a:t>
            </a:r>
            <a:r>
              <a:rPr lang="de-DE" baseline="0" dirty="0"/>
              <a:t> </a:t>
            </a:r>
            <a:r>
              <a:rPr lang="de-DE" baseline="0" dirty="0" err="1"/>
              <a:t>read</a:t>
            </a:r>
            <a:r>
              <a:rPr lang="de-DE" baseline="0" dirty="0"/>
              <a:t> </a:t>
            </a:r>
            <a:r>
              <a:rPr lang="de-DE" baseline="0" dirty="0" err="1"/>
              <a:t>them</a:t>
            </a:r>
            <a:r>
              <a:rPr lang="de-DE" baseline="0" dirty="0"/>
              <a:t> out </a:t>
            </a:r>
            <a:r>
              <a:rPr lang="de-DE" baseline="0" dirty="0" err="1"/>
              <a:t>loud</a:t>
            </a:r>
            <a:r>
              <a:rPr lang="de-DE" baseline="0" dirty="0"/>
              <a:t> in front </a:t>
            </a:r>
            <a:r>
              <a:rPr lang="de-DE" baseline="0" dirty="0" err="1"/>
              <a:t>of</a:t>
            </a:r>
            <a:r>
              <a:rPr lang="de-DE" baseline="0" dirty="0"/>
              <a:t> </a:t>
            </a:r>
            <a:r>
              <a:rPr lang="de-DE" baseline="0" dirty="0" err="1"/>
              <a:t>the</a:t>
            </a:r>
            <a:r>
              <a:rPr lang="de-DE" baseline="0" dirty="0"/>
              <a:t> </a:t>
            </a:r>
            <a:r>
              <a:rPr lang="de-DE" baseline="0" dirty="0" err="1"/>
              <a:t>class</a:t>
            </a:r>
            <a:endParaRPr lang="de-DE"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a:t>The </a:t>
            </a:r>
            <a:r>
              <a:rPr lang="de-DE" baseline="0" dirty="0" err="1"/>
              <a:t>following</a:t>
            </a:r>
            <a:r>
              <a:rPr lang="de-DE" baseline="0" dirty="0"/>
              <a:t> </a:t>
            </a:r>
            <a:r>
              <a:rPr lang="de-DE" baseline="0" dirty="0" err="1"/>
              <a:t>debate</a:t>
            </a:r>
            <a:r>
              <a:rPr lang="de-DE" baseline="0" dirty="0"/>
              <a:t> </a:t>
            </a:r>
            <a:r>
              <a:rPr lang="de-DE" baseline="0" dirty="0" err="1"/>
              <a:t>can</a:t>
            </a:r>
            <a:r>
              <a:rPr lang="de-DE" baseline="0" dirty="0"/>
              <a:t> </a:t>
            </a:r>
            <a:r>
              <a:rPr lang="de-DE" baseline="0" dirty="0" err="1"/>
              <a:t>focus</a:t>
            </a:r>
            <a:r>
              <a:rPr lang="de-DE" baseline="0" dirty="0"/>
              <a:t> on </a:t>
            </a:r>
            <a:r>
              <a:rPr lang="de-DE" baseline="0" dirty="0" err="1"/>
              <a:t>following</a:t>
            </a:r>
            <a:r>
              <a:rPr lang="de-DE" baseline="0" dirty="0"/>
              <a:t> </a:t>
            </a:r>
            <a:r>
              <a:rPr lang="de-DE" baseline="0" dirty="0" err="1"/>
              <a:t>questions</a:t>
            </a:r>
            <a:r>
              <a:rPr lang="de-DE" baseline="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baseline="0" dirty="0"/>
              <a:t>Was </a:t>
            </a:r>
            <a:r>
              <a:rPr lang="de-DE" baseline="0" dirty="0" err="1"/>
              <a:t>the</a:t>
            </a:r>
            <a:r>
              <a:rPr lang="de-DE" baseline="0" dirty="0"/>
              <a:t> </a:t>
            </a:r>
            <a:r>
              <a:rPr lang="de-DE" baseline="0" dirty="0" err="1" smtClean="0"/>
              <a:t>activity</a:t>
            </a:r>
            <a:r>
              <a:rPr lang="de-DE" baseline="0" dirty="0" smtClean="0"/>
              <a:t> </a:t>
            </a:r>
            <a:r>
              <a:rPr lang="de-DE" baseline="0" dirty="0"/>
              <a:t>easy/</a:t>
            </a:r>
            <a:r>
              <a:rPr lang="de-DE" baseline="0" dirty="0" err="1"/>
              <a:t>difficult</a:t>
            </a:r>
            <a:r>
              <a:rPr lang="de-DE" baseline="0" dirty="0"/>
              <a:t>? </a:t>
            </a:r>
            <a:r>
              <a:rPr lang="de-DE" baseline="0" dirty="0" err="1"/>
              <a:t>Why</a:t>
            </a:r>
            <a:r>
              <a:rPr lang="de-DE" baseline="0" dirty="0"/>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baseline="0" dirty="0" err="1"/>
              <a:t>How</a:t>
            </a:r>
            <a:r>
              <a:rPr lang="de-DE" baseline="0" dirty="0"/>
              <a:t> </a:t>
            </a:r>
            <a:r>
              <a:rPr lang="de-DE" baseline="0" dirty="0" err="1"/>
              <a:t>can</a:t>
            </a:r>
            <a:r>
              <a:rPr lang="de-DE" baseline="0" dirty="0"/>
              <a:t> </a:t>
            </a:r>
            <a:r>
              <a:rPr lang="de-DE" baseline="0" dirty="0" err="1"/>
              <a:t>the</a:t>
            </a:r>
            <a:r>
              <a:rPr lang="de-DE" baseline="0" dirty="0"/>
              <a:t> same </a:t>
            </a:r>
            <a:r>
              <a:rPr lang="de-DE" baseline="0" dirty="0" err="1"/>
              <a:t>news</a:t>
            </a:r>
            <a:r>
              <a:rPr lang="de-DE" baseline="0" dirty="0"/>
              <a:t> </a:t>
            </a:r>
            <a:r>
              <a:rPr lang="de-DE" baseline="0" dirty="0" err="1"/>
              <a:t>be</a:t>
            </a:r>
            <a:r>
              <a:rPr lang="de-DE" baseline="0" dirty="0"/>
              <a:t> </a:t>
            </a:r>
            <a:r>
              <a:rPr lang="de-DE" baseline="0" dirty="0" err="1"/>
              <a:t>reported</a:t>
            </a:r>
            <a:r>
              <a:rPr lang="de-DE" baseline="0" dirty="0"/>
              <a:t> in different </a:t>
            </a:r>
            <a:r>
              <a:rPr lang="de-DE" baseline="0" dirty="0" err="1"/>
              <a:t>ways</a:t>
            </a:r>
            <a:r>
              <a:rPr lang="de-DE" baseline="0" dirty="0"/>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baseline="0" dirty="0" err="1"/>
              <a:t>What</a:t>
            </a:r>
            <a:r>
              <a:rPr lang="de-DE" baseline="0" dirty="0"/>
              <a:t> </a:t>
            </a:r>
            <a:r>
              <a:rPr lang="de-DE" baseline="0" dirty="0" err="1"/>
              <a:t>does</a:t>
            </a:r>
            <a:r>
              <a:rPr lang="de-DE" baseline="0" dirty="0"/>
              <a:t> </a:t>
            </a:r>
            <a:r>
              <a:rPr lang="de-DE" baseline="0" dirty="0" err="1"/>
              <a:t>this</a:t>
            </a:r>
            <a:r>
              <a:rPr lang="de-DE" baseline="0" dirty="0"/>
              <a:t> </a:t>
            </a:r>
            <a:r>
              <a:rPr lang="de-DE" baseline="0" dirty="0" err="1"/>
              <a:t>tell</a:t>
            </a:r>
            <a:r>
              <a:rPr lang="de-DE" baseline="0" dirty="0"/>
              <a:t> </a:t>
            </a:r>
            <a:r>
              <a:rPr lang="de-DE" baseline="0" dirty="0" err="1"/>
              <a:t>us</a:t>
            </a:r>
            <a:r>
              <a:rPr lang="de-DE" baseline="0" dirty="0"/>
              <a:t> </a:t>
            </a:r>
            <a:r>
              <a:rPr lang="de-DE" baseline="0" dirty="0" err="1"/>
              <a:t>about</a:t>
            </a:r>
            <a:r>
              <a:rPr lang="de-DE" baseline="0" dirty="0"/>
              <a:t> </a:t>
            </a:r>
            <a:r>
              <a:rPr lang="de-DE" baseline="0" dirty="0" err="1"/>
              <a:t>information</a:t>
            </a:r>
            <a:r>
              <a:rPr lang="de-DE" baseline="0"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a:t>As a follow-</a:t>
            </a:r>
            <a:r>
              <a:rPr lang="de-DE" baseline="0" dirty="0" err="1"/>
              <a:t>up</a:t>
            </a:r>
            <a:r>
              <a:rPr lang="de-DE" baseline="0" dirty="0"/>
              <a:t>, </a:t>
            </a:r>
            <a:r>
              <a:rPr lang="de-DE" baseline="0" dirty="0" err="1"/>
              <a:t>some</a:t>
            </a:r>
            <a:r>
              <a:rPr lang="de-DE" baseline="0" dirty="0"/>
              <a:t> </a:t>
            </a:r>
            <a:r>
              <a:rPr lang="de-DE" baseline="0" dirty="0" err="1" smtClean="0"/>
              <a:t>newspaper</a:t>
            </a:r>
            <a:r>
              <a:rPr lang="de-DE" baseline="0" dirty="0" smtClean="0"/>
              <a:t> </a:t>
            </a:r>
            <a:r>
              <a:rPr lang="de-DE" baseline="0" dirty="0" err="1"/>
              <a:t>articles</a:t>
            </a:r>
            <a:r>
              <a:rPr lang="de-DE" baseline="0" dirty="0"/>
              <a:t> (</a:t>
            </a:r>
            <a:r>
              <a:rPr lang="de-DE" baseline="0" dirty="0" err="1"/>
              <a:t>from</a:t>
            </a:r>
            <a:r>
              <a:rPr lang="de-DE" baseline="0" dirty="0"/>
              <a:t> </a:t>
            </a:r>
            <a:r>
              <a:rPr lang="de-DE" baseline="0" dirty="0" err="1"/>
              <a:t>the</a:t>
            </a:r>
            <a:r>
              <a:rPr lang="de-DE" baseline="0" dirty="0"/>
              <a:t> </a:t>
            </a:r>
            <a:r>
              <a:rPr lang="de-DE" baseline="0" dirty="0" err="1"/>
              <a:t>ERUM</a:t>
            </a:r>
            <a:r>
              <a:rPr lang="de-DE" baseline="0" dirty="0"/>
              <a:t> </a:t>
            </a:r>
            <a:r>
              <a:rPr lang="de-DE" baseline="0" dirty="0" err="1"/>
              <a:t>report</a:t>
            </a:r>
            <a:r>
              <a:rPr lang="de-DE" baseline="0" dirty="0"/>
              <a:t>) </a:t>
            </a:r>
            <a:r>
              <a:rPr lang="de-DE" baseline="0" dirty="0" err="1"/>
              <a:t>can</a:t>
            </a:r>
            <a:r>
              <a:rPr lang="de-DE" baseline="0" dirty="0"/>
              <a:t> </a:t>
            </a:r>
            <a:r>
              <a:rPr lang="de-DE" baseline="0" dirty="0" err="1"/>
              <a:t>be</a:t>
            </a:r>
            <a:r>
              <a:rPr lang="de-DE" baseline="0" dirty="0"/>
              <a:t> </a:t>
            </a:r>
            <a:r>
              <a:rPr lang="de-DE" baseline="0" dirty="0" err="1"/>
              <a:t>read</a:t>
            </a:r>
            <a:r>
              <a:rPr lang="de-DE" baseline="0" dirty="0"/>
              <a:t> </a:t>
            </a:r>
            <a:r>
              <a:rPr lang="de-DE" baseline="0" dirty="0" err="1"/>
              <a:t>and</a:t>
            </a:r>
            <a:r>
              <a:rPr lang="de-DE" baseline="0" dirty="0"/>
              <a:t> </a:t>
            </a:r>
            <a:r>
              <a:rPr lang="de-DE" baseline="0" dirty="0" err="1"/>
              <a:t>discussed</a:t>
            </a:r>
            <a:r>
              <a:rPr lang="de-DE" baseline="0" dirty="0"/>
              <a:t>, </a:t>
            </a:r>
            <a:r>
              <a:rPr lang="de-DE" baseline="0" dirty="0" err="1"/>
              <a:t>to</a:t>
            </a:r>
            <a:r>
              <a:rPr lang="de-DE" baseline="0" dirty="0"/>
              <a:t> </a:t>
            </a:r>
            <a:r>
              <a:rPr lang="de-DE" baseline="0" dirty="0" err="1"/>
              <a:t>explore</a:t>
            </a:r>
            <a:r>
              <a:rPr lang="de-DE" baseline="0" dirty="0"/>
              <a:t> </a:t>
            </a:r>
            <a:r>
              <a:rPr lang="de-DE" baseline="0" dirty="0" err="1"/>
              <a:t>how</a:t>
            </a:r>
            <a:r>
              <a:rPr lang="de-DE" baseline="0" dirty="0"/>
              <a:t> </a:t>
            </a:r>
            <a:r>
              <a:rPr lang="de-DE" baseline="0" dirty="0" err="1"/>
              <a:t>the</a:t>
            </a:r>
            <a:r>
              <a:rPr lang="de-DE" baseline="0" dirty="0"/>
              <a:t> </a:t>
            </a:r>
            <a:r>
              <a:rPr lang="de-DE" baseline="0" dirty="0" err="1"/>
              <a:t>news</a:t>
            </a:r>
            <a:r>
              <a:rPr lang="de-DE" baseline="0" dirty="0"/>
              <a:t> </a:t>
            </a:r>
            <a:r>
              <a:rPr lang="de-DE" baseline="0" dirty="0" err="1"/>
              <a:t>is</a:t>
            </a:r>
            <a:r>
              <a:rPr lang="de-DE" baseline="0" dirty="0"/>
              <a:t> </a:t>
            </a:r>
            <a:r>
              <a:rPr lang="de-DE" baseline="0" dirty="0" err="1"/>
              <a:t>constructed</a:t>
            </a:r>
            <a:endParaRPr lang="de-DE"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Source </a:t>
            </a:r>
            <a:r>
              <a:rPr lang="de-DE" dirty="0" err="1"/>
              <a:t>video</a:t>
            </a:r>
            <a:r>
              <a:rPr lang="de-DE" dirty="0"/>
              <a:t>: https://www.youtube.com/watch?v=9FJquPlVsRg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Source </a:t>
            </a:r>
            <a:r>
              <a:rPr lang="de-DE" dirty="0" err="1"/>
              <a:t>activity</a:t>
            </a:r>
            <a:r>
              <a:rPr lang="de-DE" dirty="0"/>
              <a:t>:</a:t>
            </a:r>
            <a:r>
              <a:rPr lang="de-DE" baseline="0" dirty="0"/>
              <a:t> https://www.unhcr.org/numbers-toolkit/NJN-MANUAL-EN.pdf</a:t>
            </a:r>
            <a:endParaRPr lang="en-GB" dirty="0"/>
          </a:p>
        </p:txBody>
      </p:sp>
    </p:spTree>
    <p:extLst>
      <p:ext uri="{BB962C8B-B14F-4D97-AF65-F5344CB8AC3E}">
        <p14:creationId xmlns:p14="http://schemas.microsoft.com/office/powerpoint/2010/main" val="124192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026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err="1" smtClean="0"/>
              <a:t>Ask</a:t>
            </a:r>
            <a:r>
              <a:rPr lang="de-DE" dirty="0" smtClean="0"/>
              <a:t> </a:t>
            </a:r>
            <a:r>
              <a:rPr lang="de-DE" dirty="0" err="1" smtClean="0"/>
              <a:t>the</a:t>
            </a:r>
            <a:r>
              <a:rPr lang="de-DE" dirty="0" smtClean="0"/>
              <a:t> </a:t>
            </a:r>
            <a:r>
              <a:rPr lang="de-DE" dirty="0" err="1" smtClean="0"/>
              <a:t>class</a:t>
            </a:r>
            <a:r>
              <a:rPr lang="de-DE" dirty="0" smtClean="0"/>
              <a:t> </a:t>
            </a:r>
            <a:r>
              <a:rPr lang="de-DE" dirty="0" err="1" smtClean="0"/>
              <a:t>to</a:t>
            </a:r>
            <a:r>
              <a:rPr lang="de-DE" dirty="0" smtClean="0"/>
              <a:t> </a:t>
            </a:r>
            <a:r>
              <a:rPr lang="de-DE" dirty="0" err="1" smtClean="0"/>
              <a:t>read</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articles</a:t>
            </a:r>
            <a:endParaRPr lang="de-DE"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err="1" smtClean="0"/>
              <a:t>Divide</a:t>
            </a:r>
            <a:r>
              <a:rPr lang="de-DE" baseline="0" dirty="0" smtClean="0"/>
              <a:t> </a:t>
            </a:r>
            <a:r>
              <a:rPr lang="de-DE" baseline="0" dirty="0" err="1" smtClean="0"/>
              <a:t>the</a:t>
            </a:r>
            <a:r>
              <a:rPr lang="de-DE" baseline="0" dirty="0" smtClean="0"/>
              <a:t> </a:t>
            </a:r>
            <a:r>
              <a:rPr lang="de-DE" baseline="0" dirty="0" err="1" smtClean="0"/>
              <a:t>class</a:t>
            </a:r>
            <a:r>
              <a:rPr lang="de-DE" baseline="0" dirty="0" smtClean="0"/>
              <a:t> in </a:t>
            </a:r>
            <a:r>
              <a:rPr lang="de-DE" baseline="0" dirty="0" err="1" smtClean="0"/>
              <a:t>three</a:t>
            </a:r>
            <a:r>
              <a:rPr lang="de-DE" baseline="0" dirty="0" smtClean="0"/>
              <a:t> </a:t>
            </a:r>
            <a:r>
              <a:rPr lang="de-DE" baseline="0" dirty="0" err="1" smtClean="0"/>
              <a:t>groups</a:t>
            </a:r>
            <a:r>
              <a:rPr lang="de-DE" baseline="0" dirty="0" smtClean="0"/>
              <a:t> </a:t>
            </a:r>
            <a:r>
              <a:rPr lang="de-DE" baseline="0" dirty="0" err="1" smtClean="0"/>
              <a:t>and</a:t>
            </a:r>
            <a:r>
              <a:rPr lang="de-DE" baseline="0" dirty="0" smtClean="0"/>
              <a:t> </a:t>
            </a:r>
            <a:r>
              <a:rPr lang="de-DE" baseline="0" dirty="0" err="1" smtClean="0"/>
              <a:t>ask</a:t>
            </a:r>
            <a:r>
              <a:rPr lang="de-DE" baseline="0" dirty="0" smtClean="0"/>
              <a:t> </a:t>
            </a:r>
            <a:r>
              <a:rPr lang="de-DE" baseline="0" dirty="0" err="1" smtClean="0"/>
              <a:t>each</a:t>
            </a:r>
            <a:r>
              <a:rPr lang="de-DE" baseline="0" dirty="0" smtClean="0"/>
              <a:t> </a:t>
            </a:r>
            <a:r>
              <a:rPr lang="de-DE" baseline="0" dirty="0" err="1" smtClean="0"/>
              <a:t>of</a:t>
            </a:r>
            <a:r>
              <a:rPr lang="de-DE" baseline="0" dirty="0" smtClean="0"/>
              <a:t> </a:t>
            </a:r>
            <a:r>
              <a:rPr lang="de-DE" baseline="0" dirty="0" err="1" smtClean="0"/>
              <a:t>them</a:t>
            </a:r>
            <a:r>
              <a:rPr lang="de-DE" baseline="0" dirty="0" smtClean="0"/>
              <a:t> </a:t>
            </a:r>
            <a:r>
              <a:rPr lang="de-DE" baseline="0" dirty="0" err="1" smtClean="0"/>
              <a:t>to</a:t>
            </a:r>
            <a:r>
              <a:rPr lang="de-DE" baseline="0" dirty="0" smtClean="0"/>
              <a:t> </a:t>
            </a:r>
            <a:r>
              <a:rPr lang="de-DE" baseline="0" dirty="0" err="1" smtClean="0"/>
              <a:t>focus</a:t>
            </a:r>
            <a:r>
              <a:rPr lang="de-DE" baseline="0" dirty="0" smtClean="0"/>
              <a:t> on </a:t>
            </a:r>
            <a:r>
              <a:rPr lang="de-DE" baseline="0" dirty="0" err="1" smtClean="0"/>
              <a:t>the</a:t>
            </a:r>
            <a:r>
              <a:rPr lang="de-DE" baseline="0" dirty="0" smtClean="0"/>
              <a:t> </a:t>
            </a:r>
            <a:r>
              <a:rPr lang="de-DE" baseline="0" dirty="0" err="1" smtClean="0"/>
              <a:t>following</a:t>
            </a:r>
            <a:r>
              <a:rPr lang="de-DE" baseline="0" dirty="0" smtClean="0"/>
              <a:t> </a:t>
            </a:r>
            <a:r>
              <a:rPr lang="de-DE" baseline="0" dirty="0" err="1" smtClean="0"/>
              <a:t>questions</a:t>
            </a:r>
            <a:r>
              <a:rPr lang="de-DE" baseline="0" dirty="0" smtClean="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smtClean="0"/>
              <a:t>What are the dominant attitudes to migrants and migration in these articles?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smtClean="0"/>
              <a:t>What words or phrases do the writers use to heighten emotional impact? Circle/underline these words or phrases.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smtClean="0"/>
              <a:t>What impressions might these articles make on public opinion?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baseline="0" dirty="0" err="1" smtClean="0"/>
              <a:t>How</a:t>
            </a:r>
            <a:r>
              <a:rPr lang="de-DE" baseline="0" dirty="0" smtClean="0"/>
              <a:t> </a:t>
            </a:r>
            <a:r>
              <a:rPr lang="de-DE" baseline="0" dirty="0" err="1" smtClean="0"/>
              <a:t>can</a:t>
            </a:r>
            <a:r>
              <a:rPr lang="de-DE" baseline="0" dirty="0" smtClean="0"/>
              <a:t> </a:t>
            </a:r>
            <a:r>
              <a:rPr lang="de-DE" baseline="0" dirty="0" err="1" smtClean="0"/>
              <a:t>the</a:t>
            </a:r>
            <a:r>
              <a:rPr lang="de-DE" baseline="0" dirty="0" smtClean="0"/>
              <a:t> same </a:t>
            </a:r>
            <a:r>
              <a:rPr lang="de-DE" baseline="0" dirty="0" err="1" smtClean="0"/>
              <a:t>news</a:t>
            </a:r>
            <a:r>
              <a:rPr lang="de-DE" baseline="0" dirty="0" smtClean="0"/>
              <a:t> </a:t>
            </a:r>
            <a:r>
              <a:rPr lang="de-DE" baseline="0" dirty="0" err="1" smtClean="0"/>
              <a:t>be</a:t>
            </a:r>
            <a:r>
              <a:rPr lang="de-DE" baseline="0" dirty="0" smtClean="0"/>
              <a:t> </a:t>
            </a:r>
            <a:r>
              <a:rPr lang="de-DE" baseline="0" dirty="0" err="1" smtClean="0"/>
              <a:t>reported</a:t>
            </a:r>
            <a:r>
              <a:rPr lang="de-DE" baseline="0" dirty="0" smtClean="0"/>
              <a:t> in different </a:t>
            </a:r>
            <a:r>
              <a:rPr lang="de-DE" baseline="0" dirty="0" err="1" smtClean="0"/>
              <a:t>ways</a:t>
            </a:r>
            <a:r>
              <a:rPr lang="de-DE" baseline="0" dirty="0" smtClean="0"/>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baseline="0" dirty="0" err="1" smtClean="0"/>
              <a:t>What</a:t>
            </a:r>
            <a:r>
              <a:rPr lang="de-DE" baseline="0" dirty="0" smtClean="0"/>
              <a:t> </a:t>
            </a:r>
            <a:r>
              <a:rPr lang="de-DE" baseline="0" dirty="0" err="1" smtClean="0"/>
              <a:t>does</a:t>
            </a:r>
            <a:r>
              <a:rPr lang="de-DE" baseline="0" dirty="0" smtClean="0"/>
              <a:t> </a:t>
            </a:r>
            <a:r>
              <a:rPr lang="de-DE" baseline="0" dirty="0" err="1" smtClean="0"/>
              <a:t>this</a:t>
            </a:r>
            <a:r>
              <a:rPr lang="de-DE" baseline="0" dirty="0" smtClean="0"/>
              <a:t> </a:t>
            </a:r>
            <a:r>
              <a:rPr lang="de-DE" baseline="0" dirty="0" err="1" smtClean="0"/>
              <a:t>tell</a:t>
            </a:r>
            <a:r>
              <a:rPr lang="de-DE" baseline="0" dirty="0" smtClean="0"/>
              <a:t> </a:t>
            </a:r>
            <a:r>
              <a:rPr lang="de-DE" baseline="0" dirty="0" err="1" smtClean="0"/>
              <a:t>us</a:t>
            </a:r>
            <a:r>
              <a:rPr lang="de-DE" baseline="0" dirty="0" smtClean="0"/>
              <a:t> </a:t>
            </a:r>
            <a:r>
              <a:rPr lang="de-DE" baseline="0" dirty="0" err="1" smtClean="0"/>
              <a:t>about</a:t>
            </a:r>
            <a:r>
              <a:rPr lang="de-DE" baseline="0" dirty="0" smtClean="0"/>
              <a:t> </a:t>
            </a:r>
            <a:r>
              <a:rPr lang="de-DE" baseline="0" dirty="0" err="1" smtClean="0"/>
              <a:t>information</a:t>
            </a:r>
            <a:r>
              <a:rPr lang="de-DE" baseline="0" dirty="0" smtClean="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Source </a:t>
            </a:r>
            <a:r>
              <a:rPr lang="de-DE" dirty="0" err="1" smtClean="0"/>
              <a:t>activity</a:t>
            </a:r>
            <a:r>
              <a:rPr lang="de-DE" dirty="0" smtClean="0"/>
              <a:t>:</a:t>
            </a:r>
            <a:r>
              <a:rPr lang="de-DE" baseline="0" dirty="0" smtClean="0"/>
              <a:t> House </a:t>
            </a:r>
            <a:r>
              <a:rPr lang="de-DE" baseline="0" dirty="0" err="1" smtClean="0"/>
              <a:t>of</a:t>
            </a:r>
            <a:r>
              <a:rPr lang="de-DE" baseline="0" dirty="0" smtClean="0"/>
              <a:t> European </a:t>
            </a:r>
            <a:r>
              <a:rPr lang="de-DE" baseline="0" dirty="0" err="1" smtClean="0"/>
              <a:t>History</a:t>
            </a:r>
            <a:r>
              <a:rPr lang="de-DE" baseline="0" dirty="0" smtClean="0"/>
              <a:t>: Borders </a:t>
            </a:r>
            <a:r>
              <a:rPr lang="de-DE" baseline="0" dirty="0" err="1" smtClean="0"/>
              <a:t>and</a:t>
            </a:r>
            <a:r>
              <a:rPr lang="de-DE" baseline="0" dirty="0" smtClean="0"/>
              <a:t> Bridges – Migration, </a:t>
            </a:r>
            <a:r>
              <a:rPr lang="de-DE" baseline="0" dirty="0" err="1" smtClean="0"/>
              <a:t>resource</a:t>
            </a:r>
            <a:r>
              <a:rPr lang="de-DE" baseline="0" dirty="0" smtClean="0"/>
              <a:t> 12, https://</a:t>
            </a:r>
            <a:r>
              <a:rPr lang="de-DE" baseline="0" dirty="0" err="1" smtClean="0"/>
              <a:t>historia-europa.ep.eu</a:t>
            </a:r>
            <a:r>
              <a:rPr lang="de-DE" baseline="0" dirty="0" smtClean="0"/>
              <a:t>/</a:t>
            </a:r>
            <a:r>
              <a:rPr lang="de-DE" baseline="0" dirty="0" err="1" smtClean="0"/>
              <a:t>sites</a:t>
            </a:r>
            <a:r>
              <a:rPr lang="de-DE" baseline="0" dirty="0" smtClean="0"/>
              <a:t>/</a:t>
            </a:r>
            <a:r>
              <a:rPr lang="de-DE" baseline="0" dirty="0" err="1" smtClean="0"/>
              <a:t>default</a:t>
            </a:r>
            <a:r>
              <a:rPr lang="de-DE" baseline="0" dirty="0" smtClean="0"/>
              <a:t>/</a:t>
            </a:r>
            <a:r>
              <a:rPr lang="de-DE" baseline="0" dirty="0" err="1" smtClean="0"/>
              <a:t>files</a:t>
            </a:r>
            <a:r>
              <a:rPr lang="de-DE" baseline="0" dirty="0" smtClean="0"/>
              <a:t>/</a:t>
            </a:r>
            <a:r>
              <a:rPr lang="de-DE" baseline="0" dirty="0" err="1" smtClean="0"/>
              <a:t>Discover</a:t>
            </a:r>
            <a:r>
              <a:rPr lang="de-DE" baseline="0" dirty="0" smtClean="0"/>
              <a:t>/</a:t>
            </a:r>
            <a:r>
              <a:rPr lang="de-DE" baseline="0" dirty="0" err="1" smtClean="0"/>
              <a:t>EducatorsTeachers</a:t>
            </a:r>
            <a:r>
              <a:rPr lang="de-DE" baseline="0" dirty="0" smtClean="0"/>
              <a:t>/</a:t>
            </a:r>
            <a:r>
              <a:rPr lang="de-DE" baseline="0" dirty="0" err="1" smtClean="0"/>
              <a:t>ActivitiesForYourClassroom</a:t>
            </a:r>
            <a:r>
              <a:rPr lang="de-DE" baseline="0" dirty="0" smtClean="0"/>
              <a:t>/</a:t>
            </a:r>
            <a:r>
              <a:rPr lang="de-DE" baseline="0" dirty="0" err="1" smtClean="0"/>
              <a:t>migr</a:t>
            </a:r>
            <a:r>
              <a:rPr lang="de-DE" baseline="0" dirty="0" smtClean="0"/>
              <a:t>-</a:t>
            </a:r>
            <a:r>
              <a:rPr lang="de-DE" baseline="0" dirty="0" err="1" smtClean="0"/>
              <a:t>resource</a:t>
            </a:r>
            <a:r>
              <a:rPr lang="de-DE" baseline="0" dirty="0" smtClean="0"/>
              <a:t>-12-</a:t>
            </a:r>
            <a:r>
              <a:rPr lang="de-DE" baseline="0" dirty="0" err="1" smtClean="0"/>
              <a:t>en_0.pdf</a:t>
            </a:r>
            <a:r>
              <a:rPr lang="de-DE" baseline="0" dirty="0" smtClean="0"/>
              <a:t>, </a:t>
            </a:r>
            <a:r>
              <a:rPr lang="de-DE" baseline="0" dirty="0" err="1" smtClean="0"/>
              <a:t>accessed</a:t>
            </a:r>
            <a:r>
              <a:rPr lang="de-DE" baseline="0" dirty="0" smtClean="0"/>
              <a:t> 11 </a:t>
            </a:r>
            <a:r>
              <a:rPr lang="de-DE" baseline="0" dirty="0" err="1" smtClean="0"/>
              <a:t>January</a:t>
            </a:r>
            <a:r>
              <a:rPr lang="de-DE" baseline="0" dirty="0" smtClean="0"/>
              <a:t>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Photo: https://</a:t>
            </a:r>
            <a:r>
              <a:rPr lang="de-DE" baseline="0" dirty="0" err="1" smtClean="0"/>
              <a:t>www.pexels.com</a:t>
            </a:r>
            <a:r>
              <a:rPr lang="de-DE" baseline="0" dirty="0" smtClean="0"/>
              <a:t>/de-de/</a:t>
            </a:r>
            <a:r>
              <a:rPr lang="de-DE" baseline="0" dirty="0" err="1" smtClean="0"/>
              <a:t>foto</a:t>
            </a:r>
            <a:r>
              <a:rPr lang="de-DE" baseline="0" dirty="0" smtClean="0"/>
              <a:t>/holz-schreiben-luxus-</a:t>
            </a:r>
            <a:r>
              <a:rPr lang="de-DE" baseline="0" dirty="0" err="1" smtClean="0"/>
              <a:t>geschaft</a:t>
            </a:r>
            <a:r>
              <a:rPr lang="de-DE" baseline="0" dirty="0" smtClean="0"/>
              <a:t>-5010877/ </a:t>
            </a:r>
            <a:endParaRPr lang="en-GB" dirty="0"/>
          </a:p>
        </p:txBody>
      </p:sp>
    </p:spTree>
    <p:extLst>
      <p:ext uri="{BB962C8B-B14F-4D97-AF65-F5344CB8AC3E}">
        <p14:creationId xmlns:p14="http://schemas.microsoft.com/office/powerpoint/2010/main" val="254286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562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smtClean="0">
                <a:latin typeface="Times New Roman" panose="02020603050405020304" pitchFamily="18" charset="0"/>
                <a:cs typeface="Times New Roman" panose="02020603050405020304" pitchFamily="18" charset="0"/>
              </a:rPr>
              <a:t>Do you know these categories/definitions?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smtClean="0">
                <a:latin typeface="Times New Roman" panose="02020603050405020304" pitchFamily="18" charset="0"/>
                <a:cs typeface="Times New Roman" panose="02020603050405020304" pitchFamily="18" charset="0"/>
              </a:rPr>
              <a:t>What do you notice about them?</a:t>
            </a:r>
            <a:r>
              <a:rPr lang="en-GB" sz="1100" baseline="0" dirty="0" smtClean="0">
                <a:latin typeface="Times New Roman" panose="02020603050405020304" pitchFamily="18" charset="0"/>
                <a:cs typeface="Times New Roman" panose="02020603050405020304" pitchFamily="18" charset="0"/>
              </a:rPr>
              <a:t> Is there anything that strikes you?</a:t>
            </a:r>
            <a:endParaRPr lang="en-GB" sz="1100" dirty="0" smtClean="0">
              <a:latin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latin typeface="Times New Roman" panose="02020603050405020304" pitchFamily="18" charset="0"/>
                <a:cs typeface="Times New Roman" panose="02020603050405020304" pitchFamily="18" charset="0"/>
              </a:rPr>
              <a:t>What </a:t>
            </a:r>
            <a:r>
              <a:rPr lang="en-GB" sz="1100" baseline="0" dirty="0">
                <a:latin typeface="Times New Roman" panose="02020603050405020304" pitchFamily="18" charset="0"/>
                <a:cs typeface="Times New Roman" panose="02020603050405020304" pitchFamily="18" charset="0"/>
              </a:rPr>
              <a:t>differentiates/unites them? </a:t>
            </a:r>
            <a:r>
              <a:rPr lang="en-GB" sz="1100" dirty="0">
                <a:latin typeface="Times New Roman" panose="02020603050405020304" pitchFamily="18" charset="0"/>
                <a:cs typeface="Times New Roman" panose="02020603050405020304" pitchFamily="18" charset="0"/>
              </a:rPr>
              <a:t>(please note that many of them</a:t>
            </a:r>
            <a:r>
              <a:rPr lang="en-GB" sz="1100" baseline="0" dirty="0">
                <a:latin typeface="Times New Roman" panose="02020603050405020304" pitchFamily="18" charset="0"/>
                <a:cs typeface="Times New Roman" panose="02020603050405020304" pitchFamily="18" charset="0"/>
              </a:rPr>
              <a:t> are interrelated with racial and class categories)</a:t>
            </a:r>
            <a:endParaRPr lang="en-GB" sz="1100" dirty="0">
              <a:latin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Times New Roman" panose="02020603050405020304" pitchFamily="18" charset="0"/>
                <a:cs typeface="Times New Roman" panose="02020603050405020304" pitchFamily="18" charset="0"/>
              </a:rPr>
              <a:t>How would you imagine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Times New Roman" panose="02020603050405020304" pitchFamily="18" charset="0"/>
                <a:cs typeface="Times New Roman" panose="02020603050405020304" pitchFamily="18" charset="0"/>
              </a:rPr>
              <a:t>Why do you think there are so many different</a:t>
            </a:r>
            <a:r>
              <a:rPr lang="en-GB" sz="1100" baseline="0" dirty="0">
                <a:latin typeface="Times New Roman" panose="02020603050405020304" pitchFamily="18" charset="0"/>
                <a:cs typeface="Times New Roman" panose="02020603050405020304" pitchFamily="18" charset="0"/>
              </a:rPr>
              <a:t> categories?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latin typeface="Times New Roman" panose="02020603050405020304" pitchFamily="18" charset="0"/>
                <a:cs typeface="Times New Roman" panose="02020603050405020304" pitchFamily="18" charset="0"/>
              </a:rPr>
              <a:t>Can one person be categorised in different ways at the same time? Or can they change these categorisations through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latin typeface="Times New Roman" panose="02020603050405020304" pitchFamily="18" charset="0"/>
                <a:cs typeface="Times New Roman" panose="02020603050405020304" pitchFamily="18" charset="0"/>
              </a:rPr>
              <a:t>How do these different terms/concepts come about? Think of: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latin typeface="Times New Roman" panose="02020603050405020304" pitchFamily="18" charset="0"/>
                <a:cs typeface="Times New Roman" panose="02020603050405020304" pitchFamily="18" charset="0"/>
              </a:rPr>
              <a:t>Laws and policies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latin typeface="Times New Roman" panose="02020603050405020304" pitchFamily="18" charset="0"/>
                <a:cs typeface="Times New Roman" panose="02020603050405020304" pitchFamily="18" charset="0"/>
              </a:rPr>
              <a:t>Political discourses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a:latin typeface="Times New Roman" panose="02020603050405020304" pitchFamily="18" charset="0"/>
                <a:cs typeface="Times New Roman" panose="02020603050405020304" pitchFamily="18" charset="0"/>
              </a:rPr>
              <a:t>Media representation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100" baseline="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de-DE" dirty="0"/>
              <a:t>Source: https://publications.iom.int/system/files/pdf/iml_34_glossary.pdf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8383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63141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1" dirty="0" smtClean="0">
                <a:solidFill>
                  <a:schemeClr val="tx1"/>
                </a:solidFill>
                <a:latin typeface="Lato" panose="020B0604020202020204" charset="0"/>
              </a:rPr>
              <a:t>De Genova, N. (2004) The Legal Production of Mexican/Migrant ‘Illegality’,</a:t>
            </a:r>
            <a:r>
              <a:rPr lang="en-GB" sz="1100" b="0" i="1" baseline="0" dirty="0" smtClean="0">
                <a:solidFill>
                  <a:schemeClr val="tx1"/>
                </a:solidFill>
                <a:latin typeface="Lato" panose="020B0604020202020204" charset="0"/>
              </a:rPr>
              <a:t> Latino Studies 2(2), pp. 160-185. </a:t>
            </a:r>
            <a:r>
              <a:rPr lang="en-GB" sz="1100" b="0" i="1" baseline="0" dirty="0" err="1" smtClean="0">
                <a:solidFill>
                  <a:schemeClr val="tx1"/>
                </a:solidFill>
                <a:latin typeface="Lato" panose="020B0604020202020204" charset="0"/>
              </a:rPr>
              <a:t>doi</a:t>
            </a:r>
            <a:r>
              <a:rPr lang="en-GB" sz="1100" b="0" i="1" baseline="0" dirty="0" smtClean="0">
                <a:solidFill>
                  <a:schemeClr val="tx1"/>
                </a:solidFill>
                <a:latin typeface="Lato" panose="020B0604020202020204" charset="0"/>
              </a:rPr>
              <a:t>: </a:t>
            </a:r>
            <a:r>
              <a:rPr lang="de-DE" dirty="0" smtClean="0">
                <a:hlinkClick r:id="rId3"/>
              </a:rPr>
              <a:t>10.1057/</a:t>
            </a:r>
            <a:r>
              <a:rPr lang="de-DE" dirty="0" err="1" smtClean="0">
                <a:hlinkClick r:id="rId3"/>
              </a:rPr>
              <a:t>palgrave.lst.8600085</a:t>
            </a:r>
            <a:endParaRPr lang="en-GB" dirty="0" smtClean="0"/>
          </a:p>
          <a:p>
            <a:pPr marL="0" indent="0" algn="l">
              <a:buNone/>
            </a:pPr>
            <a:endParaRPr lang="en-GB" dirty="0" smtClean="0"/>
          </a:p>
          <a:p>
            <a:pPr marL="0" indent="0" algn="l">
              <a:buNone/>
            </a:pPr>
            <a:r>
              <a:rPr lang="en-GB" dirty="0" smtClean="0"/>
              <a:t>What is </a:t>
            </a:r>
            <a:r>
              <a:rPr lang="en-GB" dirty="0"/>
              <a:t>illegality? </a:t>
            </a:r>
          </a:p>
          <a:p>
            <a:pPr marL="0" indent="0" algn="l">
              <a:buNone/>
            </a:pPr>
            <a:endParaRPr lang="en-GB" dirty="0"/>
          </a:p>
          <a:p>
            <a:pPr marL="0" indent="0" algn="l">
              <a:buNone/>
            </a:pPr>
            <a:r>
              <a:rPr lang="en-GB" dirty="0"/>
              <a:t>Does this happen in Europe as well</a:t>
            </a:r>
            <a:r>
              <a:rPr lang="en-GB" dirty="0" smtClean="0"/>
              <a:t>?</a:t>
            </a:r>
          </a:p>
          <a:p>
            <a:pPr marL="0" indent="0" algn="l">
              <a:buNone/>
            </a:pPr>
            <a:endParaRPr lang="en-GB" dirty="0" smtClean="0"/>
          </a:p>
          <a:p>
            <a:pPr marL="0" indent="0" algn="l">
              <a:buNone/>
            </a:pPr>
            <a:r>
              <a:rPr lang="en-GB" dirty="0" smtClean="0"/>
              <a:t>As follow-up</a:t>
            </a:r>
            <a:r>
              <a:rPr lang="en-GB" baseline="0" dirty="0" smtClean="0"/>
              <a:t> exercise: look at RESPOND project or AIDA database that analyse legal country situation </a:t>
            </a:r>
          </a:p>
          <a:p>
            <a:pPr marL="0" indent="0" algn="l">
              <a:buNone/>
            </a:pPr>
            <a:r>
              <a:rPr lang="en-GB" baseline="0" dirty="0" smtClean="0"/>
              <a:t>Websites: </a:t>
            </a:r>
          </a:p>
          <a:p>
            <a:pPr marL="171450" indent="-171450" algn="l">
              <a:buFontTx/>
              <a:buChar char="-"/>
            </a:pPr>
            <a:r>
              <a:rPr lang="en-GB" baseline="0" dirty="0" smtClean="0"/>
              <a:t>https://respondmigration.com/ </a:t>
            </a:r>
          </a:p>
          <a:p>
            <a:pPr marL="171450" indent="-171450" algn="l">
              <a:buFontTx/>
              <a:buChar char="-"/>
            </a:pPr>
            <a:r>
              <a:rPr lang="en-GB" dirty="0" smtClean="0"/>
              <a:t>https://asylumineurope.org/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buNone/>
            </a:pPr>
            <a:r>
              <a:rPr lang="de-DE" dirty="0" err="1"/>
              <a:t>How</a:t>
            </a:r>
            <a:r>
              <a:rPr lang="de-DE" dirty="0"/>
              <a:t> </a:t>
            </a:r>
            <a:r>
              <a:rPr lang="de-DE" dirty="0" err="1"/>
              <a:t>does</a:t>
            </a:r>
            <a:r>
              <a:rPr lang="de-DE" baseline="0" dirty="0"/>
              <a:t> </a:t>
            </a:r>
            <a:r>
              <a:rPr lang="de-DE" baseline="0" dirty="0" err="1"/>
              <a:t>this</a:t>
            </a:r>
            <a:r>
              <a:rPr lang="de-DE" baseline="0" dirty="0"/>
              <a:t> </a:t>
            </a:r>
            <a:r>
              <a:rPr lang="de-DE" baseline="0" dirty="0" err="1"/>
              <a:t>story</a:t>
            </a:r>
            <a:r>
              <a:rPr lang="de-DE" baseline="0" dirty="0"/>
              <a:t> </a:t>
            </a:r>
            <a:r>
              <a:rPr lang="de-DE" baseline="0" dirty="0" err="1"/>
              <a:t>make</a:t>
            </a:r>
            <a:r>
              <a:rPr lang="de-DE" baseline="0" dirty="0"/>
              <a:t> </a:t>
            </a:r>
            <a:r>
              <a:rPr lang="de-DE" baseline="0" dirty="0" err="1"/>
              <a:t>you</a:t>
            </a:r>
            <a:r>
              <a:rPr lang="de-DE" baseline="0" dirty="0"/>
              <a:t> </a:t>
            </a:r>
            <a:r>
              <a:rPr lang="de-DE" baseline="0" dirty="0" err="1"/>
              <a:t>feel</a:t>
            </a:r>
            <a:r>
              <a:rPr lang="de-DE" baseline="0" dirty="0" smtClean="0"/>
              <a:t>?</a:t>
            </a:r>
          </a:p>
          <a:p>
            <a:pPr marL="0" indent="0" algn="l">
              <a:buNone/>
            </a:pPr>
            <a:r>
              <a:rPr lang="de-DE" baseline="0" dirty="0" err="1" smtClean="0"/>
              <a:t>Why</a:t>
            </a:r>
            <a:r>
              <a:rPr lang="de-DE" baseline="0" dirty="0" smtClean="0"/>
              <a:t> do </a:t>
            </a:r>
            <a:r>
              <a:rPr lang="de-DE" baseline="0" dirty="0" err="1" smtClean="0"/>
              <a:t>you</a:t>
            </a:r>
            <a:r>
              <a:rPr lang="de-DE" baseline="0" dirty="0" smtClean="0"/>
              <a:t> </a:t>
            </a:r>
            <a:r>
              <a:rPr lang="de-DE" baseline="0" dirty="0" err="1" smtClean="0"/>
              <a:t>think</a:t>
            </a:r>
            <a:r>
              <a:rPr lang="de-DE" baseline="0" dirty="0" smtClean="0"/>
              <a:t> </a:t>
            </a:r>
            <a:r>
              <a:rPr lang="de-DE" baseline="0" dirty="0" err="1" smtClean="0"/>
              <a:t>the</a:t>
            </a:r>
            <a:r>
              <a:rPr lang="de-DE" baseline="0" dirty="0" smtClean="0"/>
              <a:t> </a:t>
            </a:r>
            <a:r>
              <a:rPr lang="de-DE" baseline="0" dirty="0" err="1" smtClean="0"/>
              <a:t>judge</a:t>
            </a:r>
            <a:r>
              <a:rPr lang="de-DE" baseline="0" dirty="0" smtClean="0"/>
              <a:t> </a:t>
            </a:r>
            <a:r>
              <a:rPr lang="de-DE" baseline="0" dirty="0" err="1" smtClean="0"/>
              <a:t>has</a:t>
            </a:r>
            <a:r>
              <a:rPr lang="de-DE" baseline="0" dirty="0" smtClean="0"/>
              <a:t> </a:t>
            </a:r>
            <a:r>
              <a:rPr lang="de-DE" baseline="0" dirty="0" err="1" smtClean="0"/>
              <a:t>pronounced</a:t>
            </a:r>
            <a:r>
              <a:rPr lang="de-DE" baseline="0" dirty="0" smtClean="0"/>
              <a:t> </a:t>
            </a:r>
            <a:r>
              <a:rPr lang="de-DE" baseline="0" dirty="0" err="1" smtClean="0"/>
              <a:t>that</a:t>
            </a:r>
            <a:r>
              <a:rPr lang="de-DE" baseline="0" dirty="0" smtClean="0"/>
              <a:t> </a:t>
            </a:r>
            <a:r>
              <a:rPr lang="de-DE" baseline="0" dirty="0" err="1" smtClean="0"/>
              <a:t>sentence</a:t>
            </a:r>
            <a:r>
              <a:rPr lang="de-DE" baseline="0" dirty="0" smtClean="0"/>
              <a:t>? </a:t>
            </a:r>
            <a:r>
              <a:rPr lang="de-DE" baseline="0" dirty="0" err="1" smtClean="0"/>
              <a:t>What</a:t>
            </a:r>
            <a:r>
              <a:rPr lang="de-DE" baseline="0" dirty="0" smtClean="0"/>
              <a:t> </a:t>
            </a:r>
            <a:r>
              <a:rPr lang="de-DE" baseline="0" dirty="0" err="1" smtClean="0"/>
              <a:t>does</a:t>
            </a:r>
            <a:r>
              <a:rPr lang="de-DE" baseline="0" dirty="0" smtClean="0"/>
              <a:t> </a:t>
            </a:r>
            <a:r>
              <a:rPr lang="de-DE" baseline="0" dirty="0" err="1" smtClean="0"/>
              <a:t>this</a:t>
            </a:r>
            <a:r>
              <a:rPr lang="de-DE" baseline="0" dirty="0" smtClean="0"/>
              <a:t> </a:t>
            </a:r>
            <a:r>
              <a:rPr lang="de-DE" baseline="0" dirty="0" err="1" smtClean="0"/>
              <a:t>sentence</a:t>
            </a:r>
            <a:r>
              <a:rPr lang="de-DE" baseline="0" dirty="0" smtClean="0"/>
              <a:t> </a:t>
            </a:r>
            <a:r>
              <a:rPr lang="de-DE" baseline="0" dirty="0" err="1" smtClean="0"/>
              <a:t>imply</a:t>
            </a:r>
            <a:r>
              <a:rPr lang="de-DE" baseline="0" dirty="0" smtClean="0"/>
              <a:t>? </a:t>
            </a:r>
            <a:endParaRPr lang="de-DE" dirty="0"/>
          </a:p>
          <a:p>
            <a:pPr marL="0" indent="0" algn="l">
              <a:buNone/>
            </a:pPr>
            <a:r>
              <a:rPr lang="de-DE" dirty="0" err="1"/>
              <a:t>How</a:t>
            </a:r>
            <a:r>
              <a:rPr lang="de-DE" dirty="0"/>
              <a:t> </a:t>
            </a:r>
            <a:r>
              <a:rPr lang="de-DE" dirty="0" err="1"/>
              <a:t>have</a:t>
            </a:r>
            <a:r>
              <a:rPr lang="de-DE" dirty="0"/>
              <a:t> EU </a:t>
            </a:r>
            <a:r>
              <a:rPr lang="de-DE" dirty="0" err="1"/>
              <a:t>Policies</a:t>
            </a:r>
            <a:r>
              <a:rPr lang="de-DE" dirty="0"/>
              <a:t> </a:t>
            </a:r>
            <a:r>
              <a:rPr lang="de-DE" dirty="0" err="1"/>
              <a:t>affected</a:t>
            </a:r>
            <a:r>
              <a:rPr lang="de-DE" dirty="0"/>
              <a:t> </a:t>
            </a:r>
            <a:r>
              <a:rPr lang="de-DE" dirty="0" err="1"/>
              <a:t>migration</a:t>
            </a:r>
            <a:r>
              <a:rPr lang="de-DE" dirty="0"/>
              <a:t> </a:t>
            </a:r>
            <a:r>
              <a:rPr lang="de-DE" dirty="0" err="1"/>
              <a:t>movements</a:t>
            </a:r>
            <a:r>
              <a:rPr lang="de-DE" dirty="0"/>
              <a:t> </a:t>
            </a:r>
            <a:r>
              <a:rPr lang="de-DE" dirty="0" err="1"/>
              <a:t>to</a:t>
            </a:r>
            <a:r>
              <a:rPr lang="de-DE" dirty="0"/>
              <a:t> EU?</a:t>
            </a:r>
          </a:p>
          <a:p>
            <a:pPr marL="0" indent="0" algn="l">
              <a:buNone/>
            </a:pPr>
            <a:endParaRPr lang="en-GB" dirty="0"/>
          </a:p>
          <a:p>
            <a:pPr marL="0" indent="0" algn="l">
              <a:buNone/>
            </a:pPr>
            <a:r>
              <a:rPr lang="en-GB" dirty="0" smtClean="0"/>
              <a:t>Sources: </a:t>
            </a:r>
            <a:endParaRPr lang="en-GB" dirty="0"/>
          </a:p>
          <a:p>
            <a:pPr marL="0" indent="0" algn="l">
              <a:buNone/>
            </a:pPr>
            <a:r>
              <a:rPr lang="en-GB" dirty="0" smtClean="0"/>
              <a:t>Borderline-Europe (</a:t>
            </a:r>
            <a:r>
              <a:rPr lang="en-GB" dirty="0" err="1" smtClean="0"/>
              <a:t>2021a</a:t>
            </a:r>
            <a:r>
              <a:rPr lang="en-GB" dirty="0" smtClean="0"/>
              <a:t>)</a:t>
            </a:r>
            <a:r>
              <a:rPr lang="en-GB" baseline="0" dirty="0" smtClean="0"/>
              <a:t> Lesbos: Refugee faces two life sentences after surviving shipwreck and trying to save 33 lives, 11 May 2021, </a:t>
            </a:r>
            <a:r>
              <a:rPr lang="en-GB" dirty="0" smtClean="0"/>
              <a:t>https</a:t>
            </a:r>
            <a:r>
              <a:rPr lang="en-GB" dirty="0"/>
              <a:t>://</a:t>
            </a:r>
            <a:r>
              <a:rPr lang="en-GB" dirty="0" err="1" smtClean="0"/>
              <a:t>www.borderline-europe.de</a:t>
            </a:r>
            <a:r>
              <a:rPr lang="en-GB" dirty="0" smtClean="0"/>
              <a:t>/</a:t>
            </a:r>
            <a:r>
              <a:rPr lang="en-GB" dirty="0" err="1" smtClean="0"/>
              <a:t>unsere-arbeit</a:t>
            </a:r>
            <a:r>
              <a:rPr lang="en-GB" dirty="0" smtClean="0"/>
              <a:t>/lesbos-gefl%C3%BCchtetem-droht-zweimal-lebensl%C3%A4nglich-haft-nachdem-er-bei-einem-schiffbruch?l=</a:t>
            </a:r>
            <a:r>
              <a:rPr lang="en-GB" dirty="0" err="1" smtClean="0"/>
              <a:t>en</a:t>
            </a:r>
            <a:r>
              <a:rPr lang="en-GB" dirty="0" smtClean="0"/>
              <a:t>, accessed 11 January 2022.</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smtClean="0"/>
              <a:t>Borderline-Europe (</a:t>
            </a:r>
            <a:r>
              <a:rPr lang="en-GB" dirty="0" err="1" smtClean="0"/>
              <a:t>2021b</a:t>
            </a:r>
            <a:r>
              <a:rPr lang="en-GB" dirty="0" smtClean="0"/>
              <a:t>) Trial report – Lesbos: Mohamad H. sentenced to 142 years in prison,</a:t>
            </a:r>
            <a:r>
              <a:rPr lang="en-GB" baseline="0" dirty="0" smtClean="0"/>
              <a:t> 17 May 2021,</a:t>
            </a:r>
            <a:r>
              <a:rPr lang="en-GB" dirty="0" smtClean="0"/>
              <a:t> https</a:t>
            </a:r>
            <a:r>
              <a:rPr lang="en-GB" dirty="0"/>
              <a:t>://</a:t>
            </a:r>
            <a:r>
              <a:rPr lang="en-GB" dirty="0" err="1" smtClean="0"/>
              <a:t>www.borderline-europe.de</a:t>
            </a:r>
            <a:r>
              <a:rPr lang="en-GB" dirty="0" smtClean="0"/>
              <a:t>/</a:t>
            </a:r>
            <a:r>
              <a:rPr lang="en-GB" dirty="0" err="1" smtClean="0"/>
              <a:t>unsere-arbeit</a:t>
            </a:r>
            <a:r>
              <a:rPr lang="en-GB" dirty="0" smtClean="0"/>
              <a:t>/</a:t>
            </a:r>
            <a:r>
              <a:rPr lang="en-GB" dirty="0" err="1" smtClean="0"/>
              <a:t>lesbos-mohamad-h-zu-146-jahren-haft-verurteilt?l</a:t>
            </a:r>
            <a:r>
              <a:rPr lang="en-GB" dirty="0" smtClean="0"/>
              <a:t>=</a:t>
            </a:r>
            <a:r>
              <a:rPr lang="en-GB" dirty="0" err="1" smtClean="0"/>
              <a:t>en</a:t>
            </a:r>
            <a:r>
              <a:rPr lang="en-GB" baseline="0" dirty="0" smtClean="0"/>
              <a:t>, </a:t>
            </a:r>
            <a:r>
              <a:rPr lang="en-GB" dirty="0" smtClean="0"/>
              <a:t>accessed 11 January 2022.</a:t>
            </a:r>
          </a:p>
        </p:txBody>
      </p:sp>
    </p:spTree>
    <p:extLst>
      <p:ext uri="{BB962C8B-B14F-4D97-AF65-F5344CB8AC3E}">
        <p14:creationId xmlns:p14="http://schemas.microsoft.com/office/powerpoint/2010/main" val="170209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buNone/>
            </a:pPr>
            <a:r>
              <a:rPr lang="de-DE" dirty="0" err="1"/>
              <a:t>How</a:t>
            </a:r>
            <a:r>
              <a:rPr lang="de-DE" dirty="0"/>
              <a:t> </a:t>
            </a:r>
            <a:r>
              <a:rPr lang="de-DE" dirty="0" err="1"/>
              <a:t>have</a:t>
            </a:r>
            <a:r>
              <a:rPr lang="de-DE" dirty="0"/>
              <a:t> EU </a:t>
            </a:r>
            <a:r>
              <a:rPr lang="de-DE" dirty="0" err="1"/>
              <a:t>p</a:t>
            </a:r>
            <a:r>
              <a:rPr lang="de-DE" dirty="0" err="1" smtClean="0"/>
              <a:t>olicies</a:t>
            </a:r>
            <a:r>
              <a:rPr lang="de-DE" dirty="0" smtClean="0"/>
              <a:t> </a:t>
            </a:r>
            <a:r>
              <a:rPr lang="de-DE" dirty="0" err="1"/>
              <a:t>affected</a:t>
            </a:r>
            <a:r>
              <a:rPr lang="de-DE" dirty="0"/>
              <a:t> </a:t>
            </a:r>
            <a:r>
              <a:rPr lang="de-DE" dirty="0" err="1"/>
              <a:t>migration</a:t>
            </a:r>
            <a:r>
              <a:rPr lang="de-DE" dirty="0"/>
              <a:t> </a:t>
            </a:r>
            <a:r>
              <a:rPr lang="de-DE" dirty="0" err="1"/>
              <a:t>movements</a:t>
            </a:r>
            <a:r>
              <a:rPr lang="de-DE" dirty="0"/>
              <a:t> </a:t>
            </a:r>
            <a:r>
              <a:rPr lang="de-DE" dirty="0" err="1"/>
              <a:t>to</a:t>
            </a:r>
            <a:r>
              <a:rPr lang="de-DE" dirty="0"/>
              <a:t> EU?</a:t>
            </a:r>
          </a:p>
          <a:p>
            <a:pPr marL="0" indent="0" algn="l">
              <a:buNone/>
            </a:pPr>
            <a:r>
              <a:rPr lang="de-DE" dirty="0" err="1"/>
              <a:t>How</a:t>
            </a:r>
            <a:r>
              <a:rPr lang="de-DE" dirty="0"/>
              <a:t> </a:t>
            </a:r>
            <a:r>
              <a:rPr lang="de-DE" dirty="0" err="1"/>
              <a:t>have</a:t>
            </a:r>
            <a:r>
              <a:rPr lang="de-DE" dirty="0"/>
              <a:t> EU </a:t>
            </a:r>
            <a:r>
              <a:rPr lang="de-DE" dirty="0" err="1"/>
              <a:t>p</a:t>
            </a:r>
            <a:r>
              <a:rPr lang="de-DE" dirty="0" err="1" smtClean="0"/>
              <a:t>olicies</a:t>
            </a:r>
            <a:r>
              <a:rPr lang="de-DE" dirty="0" smtClean="0"/>
              <a:t> </a:t>
            </a:r>
            <a:r>
              <a:rPr lang="de-DE" dirty="0" err="1"/>
              <a:t>affected</a:t>
            </a:r>
            <a:r>
              <a:rPr lang="de-DE" dirty="0"/>
              <a:t> </a:t>
            </a:r>
            <a:r>
              <a:rPr lang="de-DE" dirty="0" err="1"/>
              <a:t>search</a:t>
            </a:r>
            <a:r>
              <a:rPr lang="de-DE" dirty="0"/>
              <a:t> </a:t>
            </a:r>
            <a:r>
              <a:rPr lang="de-DE" dirty="0" err="1"/>
              <a:t>and</a:t>
            </a:r>
            <a:r>
              <a:rPr lang="de-DE" dirty="0"/>
              <a:t> </a:t>
            </a:r>
            <a:r>
              <a:rPr lang="de-DE" dirty="0" err="1"/>
              <a:t>rescue</a:t>
            </a:r>
            <a:r>
              <a:rPr lang="de-DE" dirty="0"/>
              <a:t> </a:t>
            </a:r>
            <a:r>
              <a:rPr lang="de-DE" dirty="0" err="1"/>
              <a:t>operations</a:t>
            </a:r>
            <a:r>
              <a:rPr lang="de-DE" dirty="0"/>
              <a:t>?</a:t>
            </a:r>
          </a:p>
          <a:p>
            <a:pPr marL="0" indent="0" algn="l">
              <a:buNone/>
            </a:pPr>
            <a:endParaRPr lang="en-GB" dirty="0"/>
          </a:p>
          <a:p>
            <a:pPr marL="0" indent="0" algn="l">
              <a:buNone/>
            </a:pPr>
            <a:r>
              <a:rPr lang="en-GB" dirty="0"/>
              <a:t>https://forensic-architecture.org/investigation/death-by-rescue-the-lethal-effects-of-non-assistance-at-sea</a:t>
            </a:r>
            <a:endParaRPr dirty="0"/>
          </a:p>
        </p:txBody>
      </p:sp>
    </p:spTree>
    <p:extLst>
      <p:ext uri="{BB962C8B-B14F-4D97-AF65-F5344CB8AC3E}">
        <p14:creationId xmlns:p14="http://schemas.microsoft.com/office/powerpoint/2010/main" val="235433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Translation: “No</a:t>
            </a:r>
            <a:r>
              <a:rPr lang="en-GB" baseline="0" dirty="0" smtClean="0"/>
              <a:t> migrant that came to Austria illegally can be hosted”</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How </a:t>
            </a:r>
            <a:r>
              <a:rPr lang="en-GB" dirty="0"/>
              <a:t>does this connect to the idea of illegality seen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a:t>
            </a:r>
            <a:r>
              <a:rPr lang="en-GB" dirty="0" smtClean="0"/>
              <a:t>:</a:t>
            </a:r>
            <a:r>
              <a:rPr lang="en-GB" baseline="0" dirty="0" smtClean="0"/>
              <a:t> </a:t>
            </a:r>
            <a:r>
              <a:rPr lang="en-GB" baseline="0" dirty="0" err="1" smtClean="0"/>
              <a:t>Kickl</a:t>
            </a:r>
            <a:r>
              <a:rPr lang="en-GB" baseline="0" dirty="0" smtClean="0"/>
              <a:t>, H. (2020) “</a:t>
            </a:r>
            <a:r>
              <a:rPr lang="en-GB" baseline="0" dirty="0" err="1" smtClean="0"/>
              <a:t>Kein</a:t>
            </a:r>
            <a:r>
              <a:rPr lang="en-GB" baseline="0" dirty="0" smtClean="0"/>
              <a:t> Migrant, der </a:t>
            </a:r>
            <a:r>
              <a:rPr lang="en-GB" baseline="0" dirty="0" err="1" smtClean="0"/>
              <a:t>IILLEGAL</a:t>
            </a:r>
            <a:r>
              <a:rPr lang="en-GB" baseline="0" dirty="0" smtClean="0"/>
              <a:t> </a:t>
            </a:r>
            <a:r>
              <a:rPr lang="en-GB" baseline="0" dirty="0" err="1" smtClean="0"/>
              <a:t>nach</a:t>
            </a:r>
            <a:r>
              <a:rPr lang="en-GB" baseline="0" dirty="0" smtClean="0"/>
              <a:t> </a:t>
            </a:r>
            <a:r>
              <a:rPr lang="en-GB" baseline="0" dirty="0" err="1" smtClean="0"/>
              <a:t>Österreich</a:t>
            </a:r>
            <a:r>
              <a:rPr lang="en-GB" baseline="0" dirty="0" smtClean="0"/>
              <a:t> </a:t>
            </a:r>
            <a:r>
              <a:rPr lang="en-GB" baseline="0" dirty="0" err="1" smtClean="0"/>
              <a:t>gekommen</a:t>
            </a:r>
            <a:r>
              <a:rPr lang="en-GB" baseline="0" dirty="0" smtClean="0"/>
              <a:t> </a:t>
            </a:r>
            <a:r>
              <a:rPr lang="en-GB" baseline="0" dirty="0" err="1" smtClean="0"/>
              <a:t>ist</a:t>
            </a:r>
            <a:r>
              <a:rPr lang="en-GB" baseline="0" dirty="0" smtClean="0"/>
              <a:t>, </a:t>
            </a:r>
            <a:r>
              <a:rPr lang="en-GB" baseline="0" dirty="0" err="1" smtClean="0"/>
              <a:t>darf</a:t>
            </a:r>
            <a:r>
              <a:rPr lang="en-GB" baseline="0" dirty="0" smtClean="0"/>
              <a:t> </a:t>
            </a:r>
            <a:r>
              <a:rPr lang="en-GB" baseline="0" dirty="0" err="1" smtClean="0"/>
              <a:t>aufgenommen</a:t>
            </a:r>
            <a:r>
              <a:rPr lang="en-GB" baseline="0" dirty="0" smtClean="0"/>
              <a:t> </a:t>
            </a:r>
            <a:r>
              <a:rPr lang="en-GB" baseline="0" dirty="0" err="1" smtClean="0"/>
              <a:t>werden</a:t>
            </a:r>
            <a:r>
              <a:rPr lang="en-GB" baseline="0" dirty="0" smtClean="0"/>
              <a:t>”</a:t>
            </a:r>
            <a:r>
              <a:rPr lang="en-GB" dirty="0" smtClean="0"/>
              <a:t> [status update],</a:t>
            </a:r>
            <a:r>
              <a:rPr lang="en-GB" baseline="0" dirty="0" smtClean="0"/>
              <a:t> Facebook, </a:t>
            </a:r>
            <a:r>
              <a:rPr lang="en-GB" dirty="0" smtClean="0"/>
              <a:t>https://</a:t>
            </a:r>
            <a:r>
              <a:rPr lang="en-GB" dirty="0" err="1" smtClean="0"/>
              <a:t>www.facebook.com</a:t>
            </a:r>
            <a:r>
              <a:rPr lang="en-GB" dirty="0" smtClean="0"/>
              <a:t>/</a:t>
            </a:r>
            <a:r>
              <a:rPr lang="en-GB" dirty="0" err="1" smtClean="0"/>
              <a:t>herbertkickl</a:t>
            </a:r>
            <a:r>
              <a:rPr lang="en-GB" dirty="0" smtClean="0"/>
              <a:t>/photos/</a:t>
            </a:r>
            <a:r>
              <a:rPr lang="en-GB" dirty="0" err="1" smtClean="0"/>
              <a:t>a.1989046974706936</a:t>
            </a:r>
            <a:r>
              <a:rPr lang="en-GB" dirty="0" smtClean="0"/>
              <a:t>/2686414448303515/,</a:t>
            </a:r>
            <a:r>
              <a:rPr lang="en-GB" baseline="0" dirty="0" smtClean="0"/>
              <a:t> accessed 11 January 2022.</a:t>
            </a:r>
            <a:endParaRPr dirty="0"/>
          </a:p>
        </p:txBody>
      </p:sp>
    </p:spTree>
    <p:extLst>
      <p:ext uri="{BB962C8B-B14F-4D97-AF65-F5344CB8AC3E}">
        <p14:creationId xmlns:p14="http://schemas.microsoft.com/office/powerpoint/2010/main" val="3153553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40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r:embed="rId3">
            <a:alphaModFix/>
          </a:blip>
          <a:srcRect t="14999" b="18338"/>
          <a:stretch/>
        </p:blipFill>
        <p:spPr>
          <a:xfrm>
            <a:off x="5496600" y="414525"/>
            <a:ext cx="3491800" cy="1309049"/>
          </a:xfrm>
          <a:prstGeom prst="rect">
            <a:avLst/>
          </a:prstGeom>
          <a:noFill/>
          <a:ln>
            <a:noFill/>
          </a:ln>
        </p:spPr>
      </p:pic>
      <p:pic>
        <p:nvPicPr>
          <p:cNvPr id="15" name="Google Shape;15;p2"/>
          <p:cNvPicPr preferRelativeResize="0"/>
          <p:nvPr/>
        </p:nvPicPr>
        <p:blipFill>
          <a:blip r:embed="rId4">
            <a:alphaModFix/>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8" name="Google Shape;68;p11"/>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72" name="Google Shape;72;p12"/>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73" name="Google Shape;73;p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9" name="Google Shape;19;p3"/>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20" name="Google Shape;20;p3"/>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21" name="Google Shape;21;p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168425" y="1032300"/>
            <a:ext cx="8664000" cy="3406500"/>
          </a:xfrm>
          <a:prstGeom prst="rect">
            <a:avLst/>
          </a:prstGeom>
          <a:solidFill>
            <a:srgbClr val="FFFFFF"/>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25" name="Google Shape;25;p4"/>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26" name="Google Shape;26;p4"/>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27" name="Google Shape;27;p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297000"/>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297075"/>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32" name="Google Shape;32;p5"/>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33" name="Google Shape;33;p5"/>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34" name="Google Shape;34;p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38" name="Google Shape;38;p6"/>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39" name="Google Shape;39;p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4" name="Google Shape;44;p7"/>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9" name="Google Shape;49;p8"/>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57" name="Google Shape;57;p9"/>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2766125" y="39222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2" name="Google Shape;62;p10"/>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3" name="Google Shape;63;p1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youtu.be/9FJquPlVs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borderline-europe.de/unsere-arbeit/lesbos-mohamad-h-zu-146-jahren-haft-verurteilt?l=en" TargetMode="External"/><Relationship Id="rId2" Type="http://schemas.openxmlformats.org/officeDocument/2006/relationships/hyperlink" Target="https://www.borderline-europe.de/unsere-arbeit/lesbos-gefl%C3%BCchtetem-droht-zweimal-lebensl%C3%A4nglich-haft-nachdem-er-bei-einem-schiffbruch?l=en" TargetMode="External"/><Relationship Id="rId1" Type="http://schemas.openxmlformats.org/officeDocument/2006/relationships/slideLayout" Target="../slideLayouts/slideLayout3.xml"/><Relationship Id="rId6" Type="http://schemas.openxmlformats.org/officeDocument/2006/relationships/hyperlink" Target="https://historia-europa.ep.eu/sites/default/files/Discover/EducatorsTeachers/ActivitiesForYourClassroom/migr-resource-12-en_0.pdf" TargetMode="External"/><Relationship Id="rId5" Type="http://schemas.openxmlformats.org/officeDocument/2006/relationships/hyperlink" Target="https://doi.org/10.1057/palgrave.lst.8600085" TargetMode="External"/><Relationship Id="rId4" Type="http://schemas.openxmlformats.org/officeDocument/2006/relationships/hyperlink" Target="https://twitter.com/cdu/status/1123119794578972672?lang=e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albengameetup/photos/pillolediprogrammam5s-immigrazioneimmigrazioneobiettivo-sbarchi-zerolitalia-non-/1389440871202375/" TargetMode="External"/><Relationship Id="rId2" Type="http://schemas.openxmlformats.org/officeDocument/2006/relationships/hyperlink" Target="https://www.facebook.com/herbertkickl/photos/a.1989046974706936/2686414448303515/" TargetMode="External"/><Relationship Id="rId1" Type="http://schemas.openxmlformats.org/officeDocument/2006/relationships/slideLayout" Target="../slideLayouts/slideLayout3.xml"/><Relationship Id="rId5" Type="http://schemas.openxmlformats.org/officeDocument/2006/relationships/hyperlink" Target="https://twitter.com/UKIP/status/1341370457451352064/photo/1" TargetMode="External"/><Relationship Id="rId4" Type="http://schemas.openxmlformats.org/officeDocument/2006/relationships/hyperlink" Target="https://twitter.com/RNvaucluse/status/997512165354557440/photo/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bit.ly/3GgwlM7"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GB" sz="5400" b="1" dirty="0" smtClean="0"/>
              <a:t>Migration (2/3)</a:t>
            </a:r>
            <a:endParaRPr sz="5400" b="1" dirty="0"/>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pPr marL="0" indent="0"/>
            <a:r>
              <a:rPr lang="en-GB" b="1" dirty="0"/>
              <a:t>Facts, Representations, Stories </a:t>
            </a:r>
            <a:endParaRPr b="1" dirty="0"/>
          </a:p>
        </p:txBody>
      </p:sp>
    </p:spTree>
    <p:extLst>
      <p:ext uri="{BB962C8B-B14F-4D97-AF65-F5344CB8AC3E}">
        <p14:creationId xmlns:p14="http://schemas.microsoft.com/office/powerpoint/2010/main" val="3447023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de-DE" dirty="0" smtClean="0"/>
              <a:t>Political </a:t>
            </a:r>
            <a:r>
              <a:rPr lang="de-DE" dirty="0" err="1" smtClean="0"/>
              <a:t>discourse</a:t>
            </a:r>
            <a:endParaRPr dirty="0"/>
          </a:p>
        </p:txBody>
      </p:sp>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10</a:t>
            </a:fld>
            <a:endParaRPr/>
          </a:p>
        </p:txBody>
      </p:sp>
      <p:sp>
        <p:nvSpPr>
          <p:cNvPr id="9" name="Google Shape;202;p12"/>
          <p:cNvSpPr>
            <a:spLocks noGrp="1"/>
          </p:cNvSpPr>
          <p:nvPr>
            <p:ph type="body" idx="1"/>
          </p:nvPr>
        </p:nvSpPr>
        <p:spPr>
          <a:xfrm>
            <a:off x="168433" y="1115428"/>
            <a:ext cx="8664000" cy="2524945"/>
          </a:xfrm>
          <a:prstGeom prst="wedgeRoundRectCallout">
            <a:avLst>
              <a:gd name="adj1" fmla="val 9745"/>
              <a:gd name="adj2" fmla="val -69892"/>
              <a:gd name="adj3" fmla="val 16667"/>
            </a:avLst>
          </a:prstGeom>
          <a:noFill/>
          <a:ln w="25400" cap="flat" cmpd="sng">
            <a:solidFill>
              <a:srgbClr val="E5362B"/>
            </a:solidFill>
            <a:prstDash val="solid"/>
            <a:round/>
            <a:headEnd type="none" w="sm" len="sm"/>
            <a:tailEnd type="none" w="sm" len="sm"/>
          </a:ln>
        </p:spPr>
        <p:txBody>
          <a:bodyPr spcFirstLastPara="1" wrap="square" lIns="91425" tIns="45700" rIns="91425" bIns="45700" anchor="ctr" anchorCtr="0">
            <a:noAutofit/>
          </a:bodyPr>
          <a:lstStyle/>
          <a:p>
            <a:pPr marL="114300" lvl="0" indent="0" algn="ctr">
              <a:buClrTx/>
              <a:buNone/>
              <a:defRPr/>
            </a:pPr>
            <a:r>
              <a:rPr lang="en-GB" dirty="0">
                <a:solidFill>
                  <a:schemeClr val="tx1"/>
                </a:solidFill>
                <a:latin typeface="Lato" panose="020B0604020202020204" charset="0"/>
              </a:rPr>
              <a:t>“</a:t>
            </a:r>
            <a:r>
              <a:rPr lang="en-GB" dirty="0" err="1">
                <a:solidFill>
                  <a:schemeClr val="tx1"/>
                </a:solidFill>
                <a:latin typeface="Lato" panose="020B0604020202020204" charset="0"/>
              </a:rPr>
              <a:t>IMMIGRAZIONE</a:t>
            </a:r>
            <a:r>
              <a:rPr lang="en-GB" dirty="0">
                <a:solidFill>
                  <a:schemeClr val="tx1"/>
                </a:solidFill>
                <a:latin typeface="Lato" panose="020B0604020202020204" charset="0"/>
              </a:rPr>
              <a:t>: </a:t>
            </a:r>
            <a:r>
              <a:rPr lang="en-GB" dirty="0" err="1">
                <a:solidFill>
                  <a:schemeClr val="tx1"/>
                </a:solidFill>
                <a:latin typeface="Lato" panose="020B0604020202020204" charset="0"/>
              </a:rPr>
              <a:t>OBIETTIVO</a:t>
            </a:r>
            <a:r>
              <a:rPr lang="en-GB" dirty="0">
                <a:solidFill>
                  <a:schemeClr val="tx1"/>
                </a:solidFill>
                <a:latin typeface="Lato" panose="020B0604020202020204" charset="0"/>
              </a:rPr>
              <a:t> </a:t>
            </a:r>
            <a:r>
              <a:rPr lang="en-GB" dirty="0" err="1">
                <a:solidFill>
                  <a:schemeClr val="tx1"/>
                </a:solidFill>
                <a:latin typeface="Lato" panose="020B0604020202020204" charset="0"/>
              </a:rPr>
              <a:t>SBARCHI</a:t>
            </a:r>
            <a:r>
              <a:rPr lang="en-GB" dirty="0">
                <a:solidFill>
                  <a:schemeClr val="tx1"/>
                </a:solidFill>
                <a:latin typeface="Lato" panose="020B0604020202020204" charset="0"/>
              </a:rPr>
              <a:t> ZERO. </a:t>
            </a:r>
            <a:r>
              <a:rPr lang="en-GB" dirty="0" err="1">
                <a:solidFill>
                  <a:schemeClr val="tx1"/>
                </a:solidFill>
                <a:latin typeface="Lato" panose="020B0604020202020204" charset="0"/>
              </a:rPr>
              <a:t>L’ITALIA</a:t>
            </a:r>
            <a:r>
              <a:rPr lang="en-GB" dirty="0">
                <a:solidFill>
                  <a:schemeClr val="tx1"/>
                </a:solidFill>
                <a:latin typeface="Lato" panose="020B0604020202020204" charset="0"/>
              </a:rPr>
              <a:t> NON E’ IL CAMPO </a:t>
            </a:r>
            <a:r>
              <a:rPr lang="en-GB" dirty="0" err="1">
                <a:solidFill>
                  <a:schemeClr val="tx1"/>
                </a:solidFill>
                <a:latin typeface="Lato" panose="020B0604020202020204" charset="0"/>
              </a:rPr>
              <a:t>PROFUGHI</a:t>
            </a:r>
            <a:r>
              <a:rPr lang="en-GB" dirty="0">
                <a:solidFill>
                  <a:schemeClr val="tx1"/>
                </a:solidFill>
                <a:latin typeface="Lato" panose="020B0604020202020204" charset="0"/>
              </a:rPr>
              <a:t> </a:t>
            </a:r>
            <a:r>
              <a:rPr lang="en-GB" dirty="0" err="1">
                <a:solidFill>
                  <a:schemeClr val="tx1"/>
                </a:solidFill>
                <a:latin typeface="Lato" panose="020B0604020202020204" charset="0"/>
              </a:rPr>
              <a:t>D’EUROPA</a:t>
            </a:r>
            <a:r>
              <a:rPr lang="en-GB" dirty="0">
                <a:solidFill>
                  <a:schemeClr val="tx1"/>
                </a:solidFill>
                <a:latin typeface="Lato" panose="020B0604020202020204" charset="0"/>
              </a:rPr>
              <a:t>”</a:t>
            </a:r>
          </a:p>
          <a:p>
            <a:pPr lvl="0" algn="just">
              <a:buClrTx/>
              <a:defRPr/>
            </a:pPr>
            <a:endParaRPr lang="en-GB" dirty="0">
              <a:latin typeface="Lato" panose="020B0604020202020204" charset="0"/>
            </a:endParaRPr>
          </a:p>
          <a:p>
            <a:pPr marL="114300" lvl="0" indent="0" algn="just">
              <a:buClrTx/>
              <a:buNone/>
              <a:defRPr/>
            </a:pPr>
            <a:r>
              <a:rPr lang="en-GB" dirty="0">
                <a:solidFill>
                  <a:schemeClr val="tx1"/>
                </a:solidFill>
                <a:latin typeface="Lato" panose="020B0604020202020204" charset="0"/>
              </a:rPr>
              <a:t>Translation</a:t>
            </a:r>
            <a:r>
              <a:rPr lang="en-GB" dirty="0" smtClean="0">
                <a:solidFill>
                  <a:schemeClr val="tx1"/>
                </a:solidFill>
                <a:latin typeface="Lato" panose="020B0604020202020204" charset="0"/>
              </a:rPr>
              <a:t>:</a:t>
            </a:r>
            <a:r>
              <a:rPr lang="en-GB" sz="1600" dirty="0" smtClean="0">
                <a:solidFill>
                  <a:schemeClr val="tx1"/>
                </a:solidFill>
                <a:latin typeface="Lato" panose="020B0604020202020204" charset="0"/>
              </a:rPr>
              <a:t> </a:t>
            </a:r>
            <a:r>
              <a:rPr lang="en-GB" sz="1600" dirty="0" smtClean="0">
                <a:solidFill>
                  <a:schemeClr val="tx1"/>
                </a:solidFill>
              </a:rPr>
              <a:t>“</a:t>
            </a:r>
            <a:r>
              <a:rPr lang="en-GB" sz="1600" dirty="0">
                <a:solidFill>
                  <a:schemeClr val="tx1"/>
                </a:solidFill>
              </a:rPr>
              <a:t>IMMIGRATION: ZERO LANDINGS TARGET. ITALY IS NOT EUROPE’S REFUGEE CAMP”</a:t>
            </a:r>
          </a:p>
          <a:p>
            <a:pPr lvl="0" algn="just">
              <a:buClrTx/>
              <a:defRPr/>
            </a:pPr>
            <a:endParaRPr lang="en-GB" dirty="0">
              <a:solidFill>
                <a:schemeClr val="tx1"/>
              </a:solidFill>
              <a:latin typeface="Lato" panose="020B0604020202020204" charset="0"/>
            </a:endParaRPr>
          </a:p>
          <a:p>
            <a:pPr marL="114300" lvl="0" indent="0" algn="r">
              <a:lnSpc>
                <a:spcPct val="100000"/>
              </a:lnSpc>
              <a:spcAft>
                <a:spcPts val="600"/>
              </a:spcAft>
              <a:buClrTx/>
              <a:buNone/>
              <a:defRPr/>
            </a:pPr>
            <a:r>
              <a:rPr lang="en-GB" sz="1400" dirty="0" smtClean="0">
                <a:solidFill>
                  <a:schemeClr val="tx1"/>
                </a:solidFill>
                <a:latin typeface="Lato" panose="020B0604020202020204" charset="0"/>
              </a:rPr>
              <a:t>(statement issued by the Italian party </a:t>
            </a:r>
            <a:r>
              <a:rPr lang="en-GB" sz="1400" dirty="0" err="1" smtClean="0">
                <a:solidFill>
                  <a:schemeClr val="tx1"/>
                </a:solidFill>
                <a:latin typeface="Lato" panose="020B0604020202020204" charset="0"/>
              </a:rPr>
              <a:t>Movimento</a:t>
            </a:r>
            <a:r>
              <a:rPr lang="en-GB" sz="1400" dirty="0" smtClean="0">
                <a:solidFill>
                  <a:schemeClr val="tx1"/>
                </a:solidFill>
                <a:latin typeface="Lato" panose="020B0604020202020204" charset="0"/>
              </a:rPr>
              <a:t> </a:t>
            </a:r>
            <a:r>
              <a:rPr lang="en-GB" sz="1400" dirty="0">
                <a:solidFill>
                  <a:schemeClr val="tx1"/>
                </a:solidFill>
                <a:latin typeface="Lato" panose="020B0604020202020204" charset="0"/>
              </a:rPr>
              <a:t>5 </a:t>
            </a:r>
            <a:r>
              <a:rPr lang="en-GB" sz="1400" dirty="0" err="1">
                <a:solidFill>
                  <a:schemeClr val="tx1"/>
                </a:solidFill>
                <a:latin typeface="Lato" panose="020B0604020202020204" charset="0"/>
              </a:rPr>
              <a:t>Stelle</a:t>
            </a:r>
            <a:r>
              <a:rPr lang="en-GB" sz="1400" dirty="0">
                <a:solidFill>
                  <a:schemeClr val="tx1"/>
                </a:solidFill>
                <a:latin typeface="Lato" panose="020B0604020202020204" charset="0"/>
              </a:rPr>
              <a:t> </a:t>
            </a:r>
            <a:r>
              <a:rPr lang="en-GB" sz="1400" dirty="0" smtClean="0">
                <a:solidFill>
                  <a:schemeClr val="tx1"/>
                </a:solidFill>
                <a:latin typeface="Lato" panose="020B0604020202020204" charset="0"/>
              </a:rPr>
              <a:t/>
            </a:r>
            <a:br>
              <a:rPr lang="en-GB" sz="1400" dirty="0" smtClean="0">
                <a:solidFill>
                  <a:schemeClr val="tx1"/>
                </a:solidFill>
                <a:latin typeface="Lato" panose="020B0604020202020204" charset="0"/>
              </a:rPr>
            </a:br>
            <a:r>
              <a:rPr lang="en-GB" sz="1400" dirty="0" smtClean="0">
                <a:solidFill>
                  <a:schemeClr val="tx1"/>
                </a:solidFill>
                <a:latin typeface="Lato" panose="020B0604020202020204" charset="0"/>
              </a:rPr>
              <a:t>via Facebook on 31 January 2018)</a:t>
            </a:r>
            <a:endParaRPr lang="en-GB" sz="1400" dirty="0">
              <a:solidFill>
                <a:schemeClr val="tx1"/>
              </a:solidFill>
              <a:latin typeface="Lato" panose="020B0604020202020204" charset="0"/>
            </a:endParaRPr>
          </a:p>
        </p:txBody>
      </p:sp>
      <p:sp>
        <p:nvSpPr>
          <p:cNvPr id="10" name="Textfeld 9"/>
          <p:cNvSpPr txBox="1"/>
          <p:nvPr/>
        </p:nvSpPr>
        <p:spPr>
          <a:xfrm>
            <a:off x="338763" y="3846351"/>
            <a:ext cx="8493670" cy="369332"/>
          </a:xfrm>
          <a:prstGeom prst="rect">
            <a:avLst/>
          </a:prstGeom>
          <a:noFill/>
        </p:spPr>
        <p:txBody>
          <a:bodyPr wrap="square" rtlCol="0">
            <a:spAutoFit/>
          </a:bodyPr>
          <a:lstStyle/>
          <a:p>
            <a:pPr algn="ctr"/>
            <a:r>
              <a:rPr lang="de-DE" sz="1800" b="1" dirty="0" err="1" smtClean="0">
                <a:solidFill>
                  <a:schemeClr val="bg1"/>
                </a:solidFill>
                <a:latin typeface="Lato" panose="020B0604020202020204" charset="0"/>
              </a:rPr>
              <a:t>How</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does</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this</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connect</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to</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the</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idea</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of</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illegality</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seen</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before</a:t>
            </a:r>
            <a:r>
              <a:rPr lang="de-DE" sz="1800" b="1" dirty="0" smtClean="0">
                <a:solidFill>
                  <a:schemeClr val="bg1"/>
                </a:solidFill>
                <a:latin typeface="Lato" panose="020B0604020202020204" charset="0"/>
              </a:rPr>
              <a:t>?</a:t>
            </a:r>
            <a:endParaRPr lang="de-DE" sz="1800" b="1" dirty="0">
              <a:solidFill>
                <a:schemeClr val="bg1"/>
              </a:solidFill>
              <a:latin typeface="Lato" panose="020B0604020202020204" charset="0"/>
            </a:endParaRPr>
          </a:p>
        </p:txBody>
      </p:sp>
    </p:spTree>
    <p:extLst>
      <p:ext uri="{BB962C8B-B14F-4D97-AF65-F5344CB8AC3E}">
        <p14:creationId xmlns:p14="http://schemas.microsoft.com/office/powerpoint/2010/main" val="184511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de-DE" dirty="0" smtClean="0"/>
              <a:t>Political </a:t>
            </a:r>
            <a:r>
              <a:rPr lang="de-DE" dirty="0" err="1" smtClean="0"/>
              <a:t>discourse</a:t>
            </a:r>
            <a:endParaRPr dirty="0"/>
          </a:p>
        </p:txBody>
      </p:sp>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11</a:t>
            </a:fld>
            <a:endParaRPr/>
          </a:p>
        </p:txBody>
      </p:sp>
      <p:sp>
        <p:nvSpPr>
          <p:cNvPr id="8" name="Google Shape;202;p12"/>
          <p:cNvSpPr/>
          <p:nvPr/>
        </p:nvSpPr>
        <p:spPr>
          <a:xfrm>
            <a:off x="311700" y="1173083"/>
            <a:ext cx="8493670" cy="2415245"/>
          </a:xfrm>
          <a:prstGeom prst="wedgeRoundRectCallout">
            <a:avLst>
              <a:gd name="adj1" fmla="val 9745"/>
              <a:gd name="adj2" fmla="val -69892"/>
              <a:gd name="adj3" fmla="val 16667"/>
            </a:avLst>
          </a:prstGeom>
          <a:noFill/>
          <a:ln w="25400" cap="flat" cmpd="sng">
            <a:solidFill>
              <a:srgbClr val="E5362B"/>
            </a:solidFill>
            <a:prstDash val="solid"/>
            <a:round/>
            <a:headEnd type="none" w="sm" len="sm"/>
            <a:tailEnd type="none" w="sm" len="sm"/>
          </a:ln>
        </p:spPr>
        <p:txBody>
          <a:bodyPr spcFirstLastPara="1" wrap="square" lIns="91425" tIns="45700" rIns="91425" bIns="45700" anchor="ctr" anchorCtr="0">
            <a:noAutofit/>
          </a:bodyPr>
          <a:lstStyle/>
          <a:p>
            <a:pPr lvl="0" algn="ctr">
              <a:buClrTx/>
              <a:defRPr/>
            </a:pPr>
            <a:r>
              <a:rPr lang="en-GB" sz="1800" dirty="0" smtClean="0">
                <a:latin typeface="Lato" panose="020B0604020202020204" charset="0"/>
              </a:rPr>
              <a:t>“WHAT </a:t>
            </a:r>
            <a:r>
              <a:rPr lang="en-GB" sz="1800" dirty="0">
                <a:latin typeface="Lato" panose="020B0604020202020204" charset="0"/>
              </a:rPr>
              <a:t>TIER IS THE ENGLISH CHANNEL UNDER? </a:t>
            </a:r>
          </a:p>
          <a:p>
            <a:pPr lvl="0" algn="ctr">
              <a:buClrTx/>
              <a:defRPr/>
            </a:pPr>
            <a:r>
              <a:rPr lang="en-GB" sz="1800" dirty="0">
                <a:latin typeface="Lato" panose="020B0604020202020204" charset="0"/>
              </a:rPr>
              <a:t>Nearly 10,000 illegal migrants have crossed the Channel in 2020</a:t>
            </a:r>
            <a:r>
              <a:rPr lang="en-GB" sz="1800" dirty="0" smtClean="0">
                <a:latin typeface="Lato" panose="020B0604020202020204" charset="0"/>
              </a:rPr>
              <a:t>”</a:t>
            </a:r>
          </a:p>
          <a:p>
            <a:pPr lvl="0" algn="ctr">
              <a:buClrTx/>
              <a:defRPr/>
            </a:pPr>
            <a:endParaRPr lang="en-GB" sz="1800" dirty="0">
              <a:latin typeface="Lato" panose="020B0604020202020204" charset="0"/>
            </a:endParaRPr>
          </a:p>
          <a:p>
            <a:pPr marL="114300"/>
            <a:endParaRPr lang="en-GB" sz="1000" dirty="0">
              <a:latin typeface="Lato" panose="020B0604020202020204" charset="0"/>
            </a:endParaRPr>
          </a:p>
          <a:p>
            <a:pPr marL="114300" algn="r">
              <a:spcAft>
                <a:spcPts val="600"/>
              </a:spcAft>
            </a:pPr>
            <a:r>
              <a:rPr lang="de-AT" dirty="0" smtClean="0">
                <a:solidFill>
                  <a:schemeClr val="tx1"/>
                </a:solidFill>
                <a:latin typeface="Lato" panose="020B0604020202020204" charset="0"/>
              </a:rPr>
              <a:t>(</a:t>
            </a:r>
            <a:r>
              <a:rPr lang="de-AT" dirty="0" err="1" smtClean="0">
                <a:solidFill>
                  <a:schemeClr val="tx1"/>
                </a:solidFill>
                <a:latin typeface="Lato" panose="020B0604020202020204" charset="0"/>
              </a:rPr>
              <a:t>statement</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issued</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by</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the</a:t>
            </a:r>
            <a:r>
              <a:rPr lang="de-AT" dirty="0" smtClean="0">
                <a:solidFill>
                  <a:schemeClr val="tx1"/>
                </a:solidFill>
                <a:latin typeface="Lato" panose="020B0604020202020204" charset="0"/>
              </a:rPr>
              <a:t> British UKIP</a:t>
            </a:r>
            <a:br>
              <a:rPr lang="de-AT" dirty="0" smtClean="0">
                <a:solidFill>
                  <a:schemeClr val="tx1"/>
                </a:solidFill>
                <a:latin typeface="Lato" panose="020B0604020202020204" charset="0"/>
              </a:rPr>
            </a:br>
            <a:r>
              <a:rPr lang="de-AT" dirty="0" smtClean="0">
                <a:solidFill>
                  <a:schemeClr val="tx1"/>
                </a:solidFill>
                <a:latin typeface="Lato" panose="020B0604020202020204" charset="0"/>
              </a:rPr>
              <a:t>via Twitter on 22 </a:t>
            </a:r>
            <a:r>
              <a:rPr lang="de-AT" dirty="0" err="1" smtClean="0">
                <a:solidFill>
                  <a:schemeClr val="tx1"/>
                </a:solidFill>
                <a:latin typeface="Lato" panose="020B0604020202020204" charset="0"/>
              </a:rPr>
              <a:t>December</a:t>
            </a:r>
            <a:r>
              <a:rPr lang="de-AT" dirty="0" smtClean="0">
                <a:solidFill>
                  <a:schemeClr val="tx1"/>
                </a:solidFill>
                <a:latin typeface="Lato" panose="020B0604020202020204" charset="0"/>
              </a:rPr>
              <a:t> 2020)</a:t>
            </a:r>
            <a:endParaRPr lang="de-AT" dirty="0">
              <a:solidFill>
                <a:schemeClr val="tx1"/>
              </a:solidFill>
              <a:latin typeface="Lato" panose="020B0604020202020204" charset="0"/>
            </a:endParaRPr>
          </a:p>
        </p:txBody>
      </p:sp>
      <p:sp>
        <p:nvSpPr>
          <p:cNvPr id="9" name="Textfeld 8"/>
          <p:cNvSpPr txBox="1"/>
          <p:nvPr/>
        </p:nvSpPr>
        <p:spPr>
          <a:xfrm>
            <a:off x="338763" y="3846351"/>
            <a:ext cx="8493670" cy="369332"/>
          </a:xfrm>
          <a:prstGeom prst="rect">
            <a:avLst/>
          </a:prstGeom>
          <a:noFill/>
        </p:spPr>
        <p:txBody>
          <a:bodyPr wrap="square" rtlCol="0">
            <a:spAutoFit/>
          </a:bodyPr>
          <a:lstStyle/>
          <a:p>
            <a:pPr algn="ctr"/>
            <a:r>
              <a:rPr lang="de-DE" sz="1800" b="1" dirty="0" err="1" smtClean="0">
                <a:solidFill>
                  <a:schemeClr val="bg1"/>
                </a:solidFill>
                <a:latin typeface="Lato" panose="020B0604020202020204" charset="0"/>
              </a:rPr>
              <a:t>How</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does</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this</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connect</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to</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the</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idea</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of</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illegality</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seen</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before</a:t>
            </a:r>
            <a:r>
              <a:rPr lang="de-DE" sz="1800" b="1" dirty="0" smtClean="0">
                <a:solidFill>
                  <a:schemeClr val="bg1"/>
                </a:solidFill>
                <a:latin typeface="Lato" panose="020B0604020202020204" charset="0"/>
              </a:rPr>
              <a:t>?</a:t>
            </a:r>
            <a:endParaRPr lang="de-DE" sz="1800" b="1" dirty="0">
              <a:solidFill>
                <a:schemeClr val="bg1"/>
              </a:solidFill>
              <a:latin typeface="Lato" panose="020B0604020202020204" charset="0"/>
            </a:endParaRPr>
          </a:p>
        </p:txBody>
      </p:sp>
    </p:spTree>
    <p:extLst>
      <p:ext uri="{BB962C8B-B14F-4D97-AF65-F5344CB8AC3E}">
        <p14:creationId xmlns:p14="http://schemas.microsoft.com/office/powerpoint/2010/main" val="165465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12</a:t>
            </a:fld>
            <a:endParaRPr/>
          </a:p>
        </p:txBody>
      </p:sp>
      <p:sp>
        <p:nvSpPr>
          <p:cNvPr id="7" name="Google Shape;202;p12"/>
          <p:cNvSpPr/>
          <p:nvPr/>
        </p:nvSpPr>
        <p:spPr>
          <a:xfrm>
            <a:off x="311700" y="1173083"/>
            <a:ext cx="8493670" cy="2747753"/>
          </a:xfrm>
          <a:prstGeom prst="wedgeRoundRectCallout">
            <a:avLst>
              <a:gd name="adj1" fmla="val 9745"/>
              <a:gd name="adj2" fmla="val -69892"/>
              <a:gd name="adj3" fmla="val 16667"/>
            </a:avLst>
          </a:prstGeom>
          <a:noFill/>
          <a:ln w="25400" cap="flat" cmpd="sng">
            <a:solidFill>
              <a:srgbClr val="E5362B"/>
            </a:solidFill>
            <a:prstDash val="solid"/>
            <a:round/>
            <a:headEnd type="none" w="sm" len="sm"/>
            <a:tailEnd type="none" w="sm" len="sm"/>
          </a:ln>
        </p:spPr>
        <p:txBody>
          <a:bodyPr spcFirstLastPara="1" wrap="square" lIns="91425" tIns="45700" rIns="91425" bIns="45700" anchor="ctr" anchorCtr="0">
            <a:noAutofit/>
          </a:bodyPr>
          <a:lstStyle/>
          <a:p>
            <a:pPr lvl="0" algn="ctr">
              <a:buClrTx/>
              <a:defRPr/>
            </a:pPr>
            <a:r>
              <a:rPr lang="en-GB" sz="1800" dirty="0">
                <a:latin typeface="Lato" panose="020B0604020202020204" charset="0"/>
              </a:rPr>
              <a:t>“</a:t>
            </a:r>
            <a:r>
              <a:rPr lang="en-GB" sz="1800" dirty="0" err="1">
                <a:latin typeface="Lato" panose="020B0604020202020204" charset="0"/>
              </a:rPr>
              <a:t>Offene</a:t>
            </a:r>
            <a:r>
              <a:rPr lang="en-GB" sz="1800" dirty="0">
                <a:latin typeface="Lato" panose="020B0604020202020204" charset="0"/>
              </a:rPr>
              <a:t> </a:t>
            </a:r>
            <a:r>
              <a:rPr lang="en-GB" sz="1800" dirty="0" err="1">
                <a:latin typeface="Lato" panose="020B0604020202020204" charset="0"/>
              </a:rPr>
              <a:t>Grenzen</a:t>
            </a:r>
            <a:r>
              <a:rPr lang="en-GB" sz="1800" dirty="0">
                <a:latin typeface="Lato" panose="020B0604020202020204" charset="0"/>
              </a:rPr>
              <a:t> </a:t>
            </a:r>
            <a:r>
              <a:rPr lang="en-GB" sz="1800" dirty="0" err="1">
                <a:latin typeface="Lato" panose="020B0604020202020204" charset="0"/>
              </a:rPr>
              <a:t>nach</a:t>
            </a:r>
            <a:r>
              <a:rPr lang="en-GB" sz="1800" dirty="0">
                <a:latin typeface="Lato" panose="020B0604020202020204" charset="0"/>
              </a:rPr>
              <a:t> </a:t>
            </a:r>
            <a:r>
              <a:rPr lang="en-GB" sz="1800" dirty="0" err="1">
                <a:latin typeface="Lato" panose="020B0604020202020204" charset="0"/>
              </a:rPr>
              <a:t>innen</a:t>
            </a:r>
            <a:r>
              <a:rPr lang="en-GB" sz="1800" dirty="0">
                <a:latin typeface="Lato" panose="020B0604020202020204" charset="0"/>
              </a:rPr>
              <a:t> und </a:t>
            </a:r>
            <a:r>
              <a:rPr lang="en-GB" sz="1800" dirty="0" err="1">
                <a:latin typeface="Lato" panose="020B0604020202020204" charset="0"/>
              </a:rPr>
              <a:t>sichere</a:t>
            </a:r>
            <a:r>
              <a:rPr lang="en-GB" sz="1800" dirty="0">
                <a:latin typeface="Lato" panose="020B0604020202020204" charset="0"/>
              </a:rPr>
              <a:t> </a:t>
            </a:r>
            <a:r>
              <a:rPr lang="en-GB" sz="1800" dirty="0" err="1">
                <a:latin typeface="Lato" panose="020B0604020202020204" charset="0"/>
              </a:rPr>
              <a:t>Grenzen</a:t>
            </a:r>
            <a:r>
              <a:rPr lang="en-GB" sz="1800" dirty="0">
                <a:latin typeface="Lato" panose="020B0604020202020204" charset="0"/>
              </a:rPr>
              <a:t> </a:t>
            </a:r>
            <a:r>
              <a:rPr lang="en-GB" sz="1800" dirty="0" err="1">
                <a:latin typeface="Lato" panose="020B0604020202020204" charset="0"/>
              </a:rPr>
              <a:t>nach</a:t>
            </a:r>
            <a:r>
              <a:rPr lang="en-GB" sz="1800" dirty="0">
                <a:latin typeface="Lato" panose="020B0604020202020204" charset="0"/>
              </a:rPr>
              <a:t> </a:t>
            </a:r>
            <a:r>
              <a:rPr lang="en-GB" sz="1800" dirty="0" err="1">
                <a:latin typeface="Lato" panose="020B0604020202020204" charset="0"/>
              </a:rPr>
              <a:t>außen</a:t>
            </a:r>
            <a:r>
              <a:rPr lang="en-GB" sz="1800" dirty="0">
                <a:latin typeface="Lato" panose="020B0604020202020204" charset="0"/>
              </a:rPr>
              <a:t>.</a:t>
            </a:r>
          </a:p>
          <a:p>
            <a:pPr lvl="0" algn="ctr">
              <a:buClrTx/>
              <a:defRPr/>
            </a:pPr>
            <a:r>
              <a:rPr lang="en-GB" sz="1800" dirty="0" err="1">
                <a:latin typeface="Lato" panose="020B0604020202020204" charset="0"/>
              </a:rPr>
              <a:t>Für</a:t>
            </a:r>
            <a:r>
              <a:rPr lang="en-GB" sz="1800" dirty="0">
                <a:latin typeface="Lato" panose="020B0604020202020204" charset="0"/>
              </a:rPr>
              <a:t> </a:t>
            </a:r>
            <a:r>
              <a:rPr lang="en-GB" sz="1800" dirty="0" err="1">
                <a:latin typeface="Lato" panose="020B0604020202020204" charset="0"/>
              </a:rPr>
              <a:t>Deutschlands</a:t>
            </a:r>
            <a:r>
              <a:rPr lang="en-GB" sz="1800" dirty="0">
                <a:latin typeface="Lato" panose="020B0604020202020204" charset="0"/>
              </a:rPr>
              <a:t> </a:t>
            </a:r>
            <a:r>
              <a:rPr lang="en-GB" sz="1800" dirty="0" err="1" smtClean="0">
                <a:latin typeface="Lato" panose="020B0604020202020204" charset="0"/>
              </a:rPr>
              <a:t>Zukunft</a:t>
            </a:r>
            <a:r>
              <a:rPr lang="en-GB" sz="1800" dirty="0">
                <a:latin typeface="Lato" panose="020B0604020202020204" charset="0"/>
              </a:rPr>
              <a:t>. </a:t>
            </a:r>
          </a:p>
          <a:p>
            <a:pPr lvl="0" algn="ctr">
              <a:buClrTx/>
              <a:defRPr/>
            </a:pPr>
            <a:r>
              <a:rPr lang="en-GB" sz="1800" dirty="0">
                <a:latin typeface="Lato" panose="020B0604020202020204" charset="0"/>
              </a:rPr>
              <a:t>Unser Europe </a:t>
            </a:r>
            <a:r>
              <a:rPr lang="en-GB" sz="1800" dirty="0" err="1">
                <a:latin typeface="Lato" panose="020B0604020202020204" charset="0"/>
              </a:rPr>
              <a:t>bietet</a:t>
            </a:r>
            <a:r>
              <a:rPr lang="en-GB" sz="1800" dirty="0">
                <a:latin typeface="Lato" panose="020B0604020202020204" charset="0"/>
              </a:rPr>
              <a:t> </a:t>
            </a:r>
            <a:r>
              <a:rPr lang="en-GB" sz="1800" dirty="0" err="1">
                <a:latin typeface="Lato" panose="020B0604020202020204" charset="0"/>
              </a:rPr>
              <a:t>Freiheit</a:t>
            </a:r>
            <a:r>
              <a:rPr lang="en-GB" sz="1800" dirty="0">
                <a:latin typeface="Lato" panose="020B0604020202020204" charset="0"/>
              </a:rPr>
              <a:t> und </a:t>
            </a:r>
            <a:r>
              <a:rPr lang="en-GB" sz="1800" dirty="0" err="1">
                <a:latin typeface="Lato" panose="020B0604020202020204" charset="0"/>
              </a:rPr>
              <a:t>Sicherheit</a:t>
            </a:r>
            <a:r>
              <a:rPr lang="en-GB" sz="1800" dirty="0" smtClean="0">
                <a:latin typeface="Lato" panose="020B0604020202020204" charset="0"/>
              </a:rPr>
              <a:t>”</a:t>
            </a:r>
          </a:p>
          <a:p>
            <a:pPr lvl="0" algn="ctr">
              <a:buClrTx/>
              <a:defRPr/>
            </a:pPr>
            <a:endParaRPr lang="en-GB" sz="1800" dirty="0">
              <a:latin typeface="Lato" panose="020B0604020202020204" charset="0"/>
            </a:endParaRPr>
          </a:p>
          <a:p>
            <a:pPr lvl="0" algn="just">
              <a:buClrTx/>
              <a:defRPr/>
            </a:pPr>
            <a:r>
              <a:rPr lang="en-GB" sz="1500" dirty="0" smtClean="0">
                <a:latin typeface="Lato" panose="020B0604020202020204" charset="0"/>
              </a:rPr>
              <a:t>Translation: </a:t>
            </a:r>
            <a:r>
              <a:rPr lang="en-GB" sz="1600" dirty="0"/>
              <a:t>“Open internal borders and safe external borders. For the future of Germany. Our Europe offers freedom and security”</a:t>
            </a:r>
          </a:p>
          <a:p>
            <a:pPr marL="114300"/>
            <a:endParaRPr lang="en-GB" sz="1000" dirty="0">
              <a:latin typeface="Lato" panose="020B0604020202020204" charset="0"/>
            </a:endParaRPr>
          </a:p>
          <a:p>
            <a:pPr marL="114300" algn="r">
              <a:spcAft>
                <a:spcPts val="600"/>
              </a:spcAft>
            </a:pPr>
            <a:r>
              <a:rPr lang="de-AT" dirty="0" smtClean="0">
                <a:solidFill>
                  <a:schemeClr val="tx1"/>
                </a:solidFill>
                <a:latin typeface="Lato" panose="020B0604020202020204" charset="0"/>
              </a:rPr>
              <a:t>(</a:t>
            </a:r>
            <a:r>
              <a:rPr lang="de-AT" dirty="0" err="1" smtClean="0">
                <a:solidFill>
                  <a:schemeClr val="tx1"/>
                </a:solidFill>
                <a:latin typeface="Lato" panose="020B0604020202020204" charset="0"/>
              </a:rPr>
              <a:t>statement</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issued</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by</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the</a:t>
            </a:r>
            <a:r>
              <a:rPr lang="de-AT" dirty="0" smtClean="0">
                <a:solidFill>
                  <a:schemeClr val="tx1"/>
                </a:solidFill>
                <a:latin typeface="Lato" panose="020B0604020202020204" charset="0"/>
              </a:rPr>
              <a:t> German CDU </a:t>
            </a:r>
            <a:r>
              <a:rPr lang="de-AT" dirty="0" err="1" smtClean="0">
                <a:solidFill>
                  <a:schemeClr val="tx1"/>
                </a:solidFill>
                <a:latin typeface="Lato" panose="020B0604020202020204" charset="0"/>
              </a:rPr>
              <a:t>party</a:t>
            </a:r>
            <a:r>
              <a:rPr lang="de-AT" dirty="0" smtClean="0">
                <a:solidFill>
                  <a:schemeClr val="tx1"/>
                </a:solidFill>
                <a:latin typeface="Lato" panose="020B0604020202020204" charset="0"/>
              </a:rPr>
              <a:t/>
            </a:r>
            <a:br>
              <a:rPr lang="de-AT" dirty="0" smtClean="0">
                <a:solidFill>
                  <a:schemeClr val="tx1"/>
                </a:solidFill>
                <a:latin typeface="Lato" panose="020B0604020202020204" charset="0"/>
              </a:rPr>
            </a:br>
            <a:r>
              <a:rPr lang="de-AT" dirty="0" smtClean="0">
                <a:solidFill>
                  <a:schemeClr val="tx1"/>
                </a:solidFill>
                <a:latin typeface="Lato" panose="020B0604020202020204" charset="0"/>
              </a:rPr>
              <a:t>via Twitter on 30 April 2019)</a:t>
            </a:r>
            <a:endParaRPr lang="de-AT" dirty="0">
              <a:solidFill>
                <a:schemeClr val="tx1"/>
              </a:solidFill>
              <a:latin typeface="Lato" panose="020B0604020202020204" charset="0"/>
            </a:endParaRPr>
          </a:p>
        </p:txBody>
      </p:sp>
      <p:sp>
        <p:nvSpPr>
          <p:cNvPr id="9" name="Google Shape;91;p15"/>
          <p:cNvSpPr txBox="1">
            <a:spLocks/>
          </p:cNvSpPr>
          <p:nvPr/>
        </p:nvSpPr>
        <p:spPr>
          <a:xfrm>
            <a:off x="464100" y="295187"/>
            <a:ext cx="68028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de-DE" dirty="0" smtClean="0"/>
              <a:t>Political </a:t>
            </a:r>
            <a:r>
              <a:rPr lang="de-DE" dirty="0" err="1" smtClean="0"/>
              <a:t>discourse</a:t>
            </a:r>
            <a:endParaRPr lang="de-DE" dirty="0"/>
          </a:p>
        </p:txBody>
      </p:sp>
      <p:sp>
        <p:nvSpPr>
          <p:cNvPr id="10" name="Textfeld 9"/>
          <p:cNvSpPr txBox="1"/>
          <p:nvPr/>
        </p:nvSpPr>
        <p:spPr>
          <a:xfrm>
            <a:off x="338763" y="4041366"/>
            <a:ext cx="8493670" cy="369332"/>
          </a:xfrm>
          <a:prstGeom prst="rect">
            <a:avLst/>
          </a:prstGeom>
          <a:noFill/>
        </p:spPr>
        <p:txBody>
          <a:bodyPr wrap="square" rtlCol="0">
            <a:spAutoFit/>
          </a:bodyPr>
          <a:lstStyle/>
          <a:p>
            <a:pPr algn="ctr"/>
            <a:r>
              <a:rPr lang="de-DE" sz="1800" b="1" dirty="0" err="1" smtClean="0">
                <a:solidFill>
                  <a:schemeClr val="bg1"/>
                </a:solidFill>
                <a:latin typeface="Lato" panose="020B0604020202020204" charset="0"/>
              </a:rPr>
              <a:t>How</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does</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this</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connect</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to</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the</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idea</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of</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illegality</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seen</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before</a:t>
            </a:r>
            <a:r>
              <a:rPr lang="de-DE" sz="1800" b="1" dirty="0" smtClean="0">
                <a:solidFill>
                  <a:schemeClr val="bg1"/>
                </a:solidFill>
                <a:latin typeface="Lato" panose="020B0604020202020204" charset="0"/>
              </a:rPr>
              <a:t>?</a:t>
            </a:r>
            <a:endParaRPr lang="de-DE" sz="1800" b="1" dirty="0">
              <a:solidFill>
                <a:schemeClr val="bg1"/>
              </a:solidFill>
              <a:latin typeface="Lato" panose="020B0604020202020204" charset="0"/>
            </a:endParaRPr>
          </a:p>
        </p:txBody>
      </p:sp>
    </p:spTree>
    <p:extLst>
      <p:ext uri="{BB962C8B-B14F-4D97-AF65-F5344CB8AC3E}">
        <p14:creationId xmlns:p14="http://schemas.microsoft.com/office/powerpoint/2010/main" val="1257335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13</a:t>
            </a:fld>
            <a:endParaRPr/>
          </a:p>
        </p:txBody>
      </p:sp>
      <p:sp>
        <p:nvSpPr>
          <p:cNvPr id="8" name="Google Shape;91;p15"/>
          <p:cNvSpPr txBox="1">
            <a:spLocks/>
          </p:cNvSpPr>
          <p:nvPr/>
        </p:nvSpPr>
        <p:spPr>
          <a:xfrm>
            <a:off x="436391" y="257433"/>
            <a:ext cx="68028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de-DE" smtClean="0"/>
              <a:t>Political discourse</a:t>
            </a:r>
            <a:endParaRPr lang="de-DE" dirty="0"/>
          </a:p>
        </p:txBody>
      </p:sp>
      <p:sp>
        <p:nvSpPr>
          <p:cNvPr id="9" name="Google Shape;202;p12"/>
          <p:cNvSpPr/>
          <p:nvPr/>
        </p:nvSpPr>
        <p:spPr>
          <a:xfrm>
            <a:off x="311700" y="830134"/>
            <a:ext cx="8493670" cy="3104558"/>
          </a:xfrm>
          <a:prstGeom prst="wedgeRoundRectCallout">
            <a:avLst>
              <a:gd name="adj1" fmla="val 9745"/>
              <a:gd name="adj2" fmla="val -69892"/>
              <a:gd name="adj3" fmla="val 16667"/>
            </a:avLst>
          </a:prstGeom>
          <a:noFill/>
          <a:ln w="25400" cap="flat" cmpd="sng">
            <a:solidFill>
              <a:srgbClr val="E5362B"/>
            </a:solidFill>
            <a:prstDash val="solid"/>
            <a:round/>
            <a:headEnd type="none" w="sm" len="sm"/>
            <a:tailEnd type="none" w="sm" len="sm"/>
          </a:ln>
        </p:spPr>
        <p:txBody>
          <a:bodyPr spcFirstLastPara="1" wrap="square" lIns="91425" tIns="45700" rIns="91425" bIns="45700" anchor="ctr" anchorCtr="0">
            <a:noAutofit/>
          </a:bodyPr>
          <a:lstStyle/>
          <a:p>
            <a:pPr lvl="0" algn="ctr">
              <a:buClrTx/>
              <a:defRPr/>
            </a:pPr>
            <a:r>
              <a:rPr lang="en-GB" sz="1600" dirty="0" smtClean="0">
                <a:latin typeface="Lato" panose="020B0604020202020204" charset="0"/>
              </a:rPr>
              <a:t>“</a:t>
            </a:r>
            <a:r>
              <a:rPr lang="en-GB" sz="1600" dirty="0" err="1">
                <a:latin typeface="Lato" panose="020B0604020202020204" charset="0"/>
              </a:rPr>
              <a:t>Mineurs</a:t>
            </a:r>
            <a:r>
              <a:rPr lang="en-GB" sz="1600" dirty="0">
                <a:latin typeface="Lato" panose="020B0604020202020204" charset="0"/>
              </a:rPr>
              <a:t> </a:t>
            </a:r>
            <a:r>
              <a:rPr lang="en-GB" sz="1600" dirty="0" err="1">
                <a:latin typeface="Lato" panose="020B0604020202020204" charset="0"/>
              </a:rPr>
              <a:t>isolés</a:t>
            </a:r>
            <a:r>
              <a:rPr lang="en-GB" sz="1600" dirty="0">
                <a:latin typeface="Lato" panose="020B0604020202020204" charset="0"/>
              </a:rPr>
              <a:t> </a:t>
            </a:r>
            <a:r>
              <a:rPr lang="en-GB" sz="1600" dirty="0" err="1">
                <a:latin typeface="Lato" panose="020B0604020202020204" charset="0"/>
              </a:rPr>
              <a:t>étrangers</a:t>
            </a:r>
            <a:r>
              <a:rPr lang="en-GB" sz="1600" dirty="0">
                <a:latin typeface="Lato" panose="020B0604020202020204" charset="0"/>
              </a:rPr>
              <a:t> / </a:t>
            </a:r>
            <a:r>
              <a:rPr lang="en-GB" sz="1600" dirty="0" err="1">
                <a:latin typeface="Lato" panose="020B0604020202020204" charset="0"/>
              </a:rPr>
              <a:t>Coût</a:t>
            </a:r>
            <a:r>
              <a:rPr lang="en-GB" sz="1600" dirty="0">
                <a:latin typeface="Lato" panose="020B0604020202020204" charset="0"/>
              </a:rPr>
              <a:t> de </a:t>
            </a:r>
            <a:r>
              <a:rPr lang="en-GB" sz="1600" dirty="0" err="1">
                <a:latin typeface="Lato" panose="020B0604020202020204" charset="0"/>
              </a:rPr>
              <a:t>l’A.M.E</a:t>
            </a:r>
            <a:r>
              <a:rPr lang="en-GB" sz="1600" dirty="0">
                <a:latin typeface="Lato" panose="020B0604020202020204" charset="0"/>
              </a:rPr>
              <a:t>. / infiltration des </a:t>
            </a:r>
            <a:r>
              <a:rPr lang="en-GB" sz="1600" dirty="0" err="1">
                <a:latin typeface="Lato" panose="020B0604020202020204" charset="0"/>
              </a:rPr>
              <a:t>terroristes</a:t>
            </a:r>
            <a:r>
              <a:rPr lang="en-GB" sz="1600" dirty="0">
                <a:latin typeface="Lato" panose="020B0604020202020204" charset="0"/>
              </a:rPr>
              <a:t> / </a:t>
            </a:r>
            <a:r>
              <a:rPr lang="en-GB" sz="1600" dirty="0" err="1">
                <a:latin typeface="Lato" panose="020B0604020202020204" charset="0"/>
              </a:rPr>
              <a:t>Enrichissement</a:t>
            </a:r>
            <a:r>
              <a:rPr lang="en-GB" sz="1600" dirty="0">
                <a:latin typeface="Lato" panose="020B0604020202020204" charset="0"/>
              </a:rPr>
              <a:t> des mafias / </a:t>
            </a:r>
            <a:r>
              <a:rPr lang="en-GB" sz="1600" dirty="0" err="1">
                <a:latin typeface="Lato" panose="020B0604020202020204" charset="0"/>
              </a:rPr>
              <a:t>Détournement</a:t>
            </a:r>
            <a:r>
              <a:rPr lang="en-GB" sz="1600" dirty="0">
                <a:latin typeface="Lato" panose="020B0604020202020204" charset="0"/>
              </a:rPr>
              <a:t> du droit </a:t>
            </a:r>
            <a:r>
              <a:rPr lang="en-GB" sz="1600" dirty="0" err="1">
                <a:latin typeface="Lato" panose="020B0604020202020204" charset="0"/>
              </a:rPr>
              <a:t>d’asile</a:t>
            </a:r>
            <a:r>
              <a:rPr lang="en-GB" sz="1600" dirty="0">
                <a:latin typeface="Lato" panose="020B0604020202020204" charset="0"/>
              </a:rPr>
              <a:t> / Nouvelle </a:t>
            </a:r>
            <a:r>
              <a:rPr lang="en-GB" sz="1600" dirty="0" err="1">
                <a:latin typeface="Lato" panose="020B0604020202020204" charset="0"/>
              </a:rPr>
              <a:t>filière</a:t>
            </a:r>
            <a:r>
              <a:rPr lang="en-GB" sz="1600" dirty="0">
                <a:latin typeface="Lato" panose="020B0604020202020204" charset="0"/>
              </a:rPr>
              <a:t> </a:t>
            </a:r>
            <a:r>
              <a:rPr lang="en-GB" sz="1600" dirty="0" err="1">
                <a:latin typeface="Lato" panose="020B0604020202020204" charset="0"/>
              </a:rPr>
              <a:t>d’immigration</a:t>
            </a:r>
            <a:r>
              <a:rPr lang="en-GB" sz="1600" dirty="0">
                <a:latin typeface="Lato" panose="020B0604020202020204" charset="0"/>
              </a:rPr>
              <a:t> </a:t>
            </a:r>
            <a:r>
              <a:rPr lang="en-GB" sz="1600" dirty="0" err="1">
                <a:latin typeface="Lato" panose="020B0604020202020204" charset="0"/>
              </a:rPr>
              <a:t>illégale</a:t>
            </a:r>
            <a:r>
              <a:rPr lang="en-GB" sz="1600" dirty="0">
                <a:latin typeface="Lato" panose="020B0604020202020204" charset="0"/>
              </a:rPr>
              <a:t> / </a:t>
            </a:r>
            <a:r>
              <a:rPr lang="en-GB" sz="1600" dirty="0" err="1">
                <a:latin typeface="Lato" panose="020B0604020202020204" charset="0"/>
              </a:rPr>
              <a:t>Bidonville</a:t>
            </a:r>
            <a:r>
              <a:rPr lang="en-GB" sz="1600" dirty="0">
                <a:latin typeface="Lato" panose="020B0604020202020204" charset="0"/>
              </a:rPr>
              <a:t> de Calais / </a:t>
            </a:r>
            <a:r>
              <a:rPr lang="en-GB" sz="1600" dirty="0" err="1">
                <a:latin typeface="Lato" panose="020B0604020202020204" charset="0"/>
              </a:rPr>
              <a:t>Atteintes</a:t>
            </a:r>
            <a:r>
              <a:rPr lang="en-GB" sz="1600" dirty="0">
                <a:latin typeface="Lato" panose="020B0604020202020204" charset="0"/>
              </a:rPr>
              <a:t> à </a:t>
            </a:r>
            <a:r>
              <a:rPr lang="en-GB" sz="1600" dirty="0" err="1">
                <a:latin typeface="Lato" panose="020B0604020202020204" charset="0"/>
              </a:rPr>
              <a:t>l’identité</a:t>
            </a:r>
            <a:r>
              <a:rPr lang="en-GB" sz="1600" dirty="0">
                <a:latin typeface="Lato" panose="020B0604020202020204" charset="0"/>
              </a:rPr>
              <a:t> / </a:t>
            </a:r>
            <a:r>
              <a:rPr lang="en-GB" sz="1600" dirty="0" err="1">
                <a:latin typeface="Lato" panose="020B0604020202020204" charset="0"/>
              </a:rPr>
              <a:t>Problèmes</a:t>
            </a:r>
            <a:r>
              <a:rPr lang="en-GB" sz="1600" dirty="0">
                <a:latin typeface="Lato" panose="020B0604020202020204" charset="0"/>
              </a:rPr>
              <a:t> </a:t>
            </a:r>
            <a:r>
              <a:rPr lang="en-GB" sz="1600" dirty="0" err="1">
                <a:latin typeface="Lato" panose="020B0604020202020204" charset="0"/>
              </a:rPr>
              <a:t>sanitaires</a:t>
            </a:r>
            <a:r>
              <a:rPr lang="en-GB" sz="1600" dirty="0">
                <a:latin typeface="Lato" panose="020B0604020202020204" charset="0"/>
              </a:rPr>
              <a:t>. </a:t>
            </a:r>
          </a:p>
          <a:p>
            <a:pPr lvl="0" algn="ctr">
              <a:buClrTx/>
              <a:defRPr/>
            </a:pPr>
            <a:r>
              <a:rPr lang="en-GB" sz="1600" dirty="0" err="1">
                <a:latin typeface="Lato" panose="020B0604020202020204" charset="0"/>
              </a:rPr>
              <a:t>PROTÉGEONS</a:t>
            </a:r>
            <a:r>
              <a:rPr lang="en-GB" sz="1600" dirty="0">
                <a:latin typeface="Lato" panose="020B0604020202020204" charset="0"/>
              </a:rPr>
              <a:t> LES </a:t>
            </a:r>
            <a:r>
              <a:rPr lang="en-GB" sz="1600" dirty="0" err="1" smtClean="0">
                <a:latin typeface="Lato" panose="020B0604020202020204" charset="0"/>
              </a:rPr>
              <a:t>FRANÇAIS</a:t>
            </a:r>
            <a:r>
              <a:rPr lang="en-GB" sz="1600" dirty="0" smtClean="0">
                <a:latin typeface="Lato" panose="020B0604020202020204" charset="0"/>
              </a:rPr>
              <a:t>! </a:t>
            </a:r>
            <a:r>
              <a:rPr lang="en-GB" sz="1600" dirty="0" err="1" smtClean="0">
                <a:latin typeface="Lato" panose="020B0604020202020204" charset="0"/>
              </a:rPr>
              <a:t>EXPULSONS</a:t>
            </a:r>
            <a:r>
              <a:rPr lang="en-GB" sz="1600" dirty="0" smtClean="0">
                <a:latin typeface="Lato" panose="020B0604020202020204" charset="0"/>
              </a:rPr>
              <a:t> </a:t>
            </a:r>
            <a:r>
              <a:rPr lang="en-GB" sz="1600" dirty="0">
                <a:latin typeface="Lato" panose="020B0604020202020204" charset="0"/>
              </a:rPr>
              <a:t>LES </a:t>
            </a:r>
            <a:r>
              <a:rPr lang="en-GB" sz="1600" dirty="0" err="1">
                <a:latin typeface="Lato" panose="020B0604020202020204" charset="0"/>
              </a:rPr>
              <a:t>CLANDESTINES</a:t>
            </a:r>
            <a:r>
              <a:rPr lang="en-GB" sz="1600" dirty="0">
                <a:latin typeface="Lato" panose="020B0604020202020204" charset="0"/>
              </a:rPr>
              <a:t>” </a:t>
            </a:r>
            <a:endParaRPr lang="en-GB" sz="1600" dirty="0" smtClean="0">
              <a:latin typeface="Lato" panose="020B0604020202020204" charset="0"/>
            </a:endParaRPr>
          </a:p>
          <a:p>
            <a:pPr lvl="0" algn="ctr">
              <a:buClrTx/>
              <a:defRPr/>
            </a:pPr>
            <a:endParaRPr lang="en-GB" sz="1800" dirty="0" smtClean="0">
              <a:latin typeface="Lato" panose="020B0604020202020204" charset="0"/>
            </a:endParaRPr>
          </a:p>
          <a:p>
            <a:pPr lvl="0" algn="just">
              <a:buClrTx/>
              <a:defRPr/>
            </a:pPr>
            <a:r>
              <a:rPr lang="en-GB" dirty="0" smtClean="0">
                <a:latin typeface="Lato" panose="020B0604020202020204" charset="0"/>
              </a:rPr>
              <a:t>Translation: </a:t>
            </a:r>
            <a:r>
              <a:rPr lang="en-GB" dirty="0">
                <a:latin typeface="Lato" panose="020B0604020202020204" charset="0"/>
              </a:rPr>
              <a:t>“Isolated unaccompanied minors / cost for the State Medical Aid / Terrorist infiltration / Enrichment of mafias / misappropriation of the right of asylum / new source of illegal immigration / Calais slums / attack to the identity / Health problems. Let’s protect the French people. Let’s expel </a:t>
            </a:r>
            <a:r>
              <a:rPr lang="en-GB" dirty="0" err="1">
                <a:latin typeface="Lato" panose="020B0604020202020204" charset="0"/>
              </a:rPr>
              <a:t>clandestines</a:t>
            </a:r>
            <a:r>
              <a:rPr lang="en-GB" dirty="0">
                <a:latin typeface="Lato" panose="020B0604020202020204" charset="0"/>
              </a:rPr>
              <a:t>”</a:t>
            </a:r>
          </a:p>
          <a:p>
            <a:pPr marL="114300"/>
            <a:endParaRPr lang="en-GB" sz="1000" dirty="0">
              <a:latin typeface="Lato" panose="020B0604020202020204" charset="0"/>
            </a:endParaRPr>
          </a:p>
          <a:p>
            <a:pPr marL="114300" algn="r">
              <a:spcAft>
                <a:spcPts val="600"/>
              </a:spcAft>
            </a:pPr>
            <a:r>
              <a:rPr lang="de-AT" dirty="0" smtClean="0">
                <a:solidFill>
                  <a:schemeClr val="tx1"/>
                </a:solidFill>
                <a:latin typeface="Lato" panose="020B0604020202020204" charset="0"/>
              </a:rPr>
              <a:t>(</a:t>
            </a:r>
            <a:r>
              <a:rPr lang="de-AT" dirty="0" err="1" smtClean="0">
                <a:solidFill>
                  <a:schemeClr val="tx1"/>
                </a:solidFill>
                <a:latin typeface="Lato" panose="020B0604020202020204" charset="0"/>
              </a:rPr>
              <a:t>statement</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issued</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by</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the</a:t>
            </a:r>
            <a:r>
              <a:rPr lang="de-AT" dirty="0" smtClean="0">
                <a:solidFill>
                  <a:schemeClr val="tx1"/>
                </a:solidFill>
                <a:latin typeface="Lato" panose="020B0604020202020204" charset="0"/>
              </a:rPr>
              <a:t> French Front National </a:t>
            </a:r>
            <a:r>
              <a:rPr lang="de-AT" dirty="0" err="1" smtClean="0">
                <a:solidFill>
                  <a:schemeClr val="tx1"/>
                </a:solidFill>
                <a:latin typeface="Lato" panose="020B0604020202020204" charset="0"/>
              </a:rPr>
              <a:t>party</a:t>
            </a:r>
            <a:r>
              <a:rPr lang="de-AT" dirty="0" smtClean="0">
                <a:solidFill>
                  <a:schemeClr val="tx1"/>
                </a:solidFill>
                <a:latin typeface="Lato" panose="020B0604020202020204" charset="0"/>
              </a:rPr>
              <a:t/>
            </a:r>
            <a:br>
              <a:rPr lang="de-AT" dirty="0" smtClean="0">
                <a:solidFill>
                  <a:schemeClr val="tx1"/>
                </a:solidFill>
                <a:latin typeface="Lato" panose="020B0604020202020204" charset="0"/>
              </a:rPr>
            </a:br>
            <a:r>
              <a:rPr lang="de-AT" dirty="0" smtClean="0">
                <a:solidFill>
                  <a:schemeClr val="tx1"/>
                </a:solidFill>
                <a:latin typeface="Lato" panose="020B0604020202020204" charset="0"/>
              </a:rPr>
              <a:t>via Twitter  on 18 May 2018)</a:t>
            </a:r>
            <a:endParaRPr lang="de-AT" dirty="0">
              <a:solidFill>
                <a:schemeClr val="tx1"/>
              </a:solidFill>
              <a:latin typeface="Lato" panose="020B0604020202020204" charset="0"/>
            </a:endParaRPr>
          </a:p>
        </p:txBody>
      </p:sp>
      <p:sp>
        <p:nvSpPr>
          <p:cNvPr id="10" name="Textfeld 9"/>
          <p:cNvSpPr txBox="1"/>
          <p:nvPr/>
        </p:nvSpPr>
        <p:spPr>
          <a:xfrm>
            <a:off x="436391" y="4020037"/>
            <a:ext cx="8493670" cy="369332"/>
          </a:xfrm>
          <a:prstGeom prst="rect">
            <a:avLst/>
          </a:prstGeom>
          <a:noFill/>
        </p:spPr>
        <p:txBody>
          <a:bodyPr wrap="square" rtlCol="0">
            <a:spAutoFit/>
          </a:bodyPr>
          <a:lstStyle/>
          <a:p>
            <a:pPr algn="ctr"/>
            <a:r>
              <a:rPr lang="de-DE" sz="1800" b="1" dirty="0" err="1" smtClean="0">
                <a:solidFill>
                  <a:schemeClr val="bg1"/>
                </a:solidFill>
                <a:latin typeface="Lato" panose="020B0604020202020204" charset="0"/>
              </a:rPr>
              <a:t>How</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does</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this</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connect</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to</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the</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idea</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of</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illegality</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seen</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before</a:t>
            </a:r>
            <a:r>
              <a:rPr lang="de-DE" sz="1800" b="1" dirty="0" smtClean="0">
                <a:solidFill>
                  <a:schemeClr val="bg1"/>
                </a:solidFill>
                <a:latin typeface="Lato" panose="020B0604020202020204" charset="0"/>
              </a:rPr>
              <a:t>?</a:t>
            </a:r>
            <a:endParaRPr lang="de-DE" sz="1800" b="1" dirty="0">
              <a:solidFill>
                <a:schemeClr val="bg1"/>
              </a:solidFill>
              <a:latin typeface="Lato" panose="020B0604020202020204" charset="0"/>
            </a:endParaRPr>
          </a:p>
        </p:txBody>
      </p:sp>
    </p:spTree>
    <p:extLst>
      <p:ext uri="{BB962C8B-B14F-4D97-AF65-F5344CB8AC3E}">
        <p14:creationId xmlns:p14="http://schemas.microsoft.com/office/powerpoint/2010/main" val="3040637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de-DE" dirty="0" smtClean="0"/>
              <a:t>Media </a:t>
            </a:r>
            <a:r>
              <a:rPr lang="de-DE" dirty="0" err="1" smtClean="0"/>
              <a:t>representation</a:t>
            </a:r>
            <a:endParaRPr dirty="0"/>
          </a:p>
        </p:txBody>
      </p:sp>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14</a:t>
            </a:fld>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100" y="909450"/>
            <a:ext cx="5071872" cy="3797808"/>
          </a:xfrm>
          <a:prstGeom prst="rect">
            <a:avLst/>
          </a:prstGeom>
        </p:spPr>
      </p:pic>
    </p:spTree>
    <p:extLst>
      <p:ext uri="{BB962C8B-B14F-4D97-AF65-F5344CB8AC3E}">
        <p14:creationId xmlns:p14="http://schemas.microsoft.com/office/powerpoint/2010/main" val="989081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15</a:t>
            </a:fld>
            <a:endParaRPr/>
          </a:p>
        </p:txBody>
      </p:sp>
      <p:sp>
        <p:nvSpPr>
          <p:cNvPr id="9"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de-DE" dirty="0" smtClean="0"/>
              <a:t>Media </a:t>
            </a:r>
            <a:r>
              <a:rPr lang="de-DE" dirty="0" err="1" smtClean="0"/>
              <a:t>representation</a:t>
            </a:r>
            <a:endParaRPr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073" y="916311"/>
            <a:ext cx="5547360" cy="3724656"/>
          </a:xfrm>
          <a:prstGeom prst="rect">
            <a:avLst/>
          </a:prstGeom>
        </p:spPr>
      </p:pic>
    </p:spTree>
    <p:extLst>
      <p:ext uri="{BB962C8B-B14F-4D97-AF65-F5344CB8AC3E}">
        <p14:creationId xmlns:p14="http://schemas.microsoft.com/office/powerpoint/2010/main" val="1436362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16</a:t>
            </a:fld>
            <a:endParaRPr/>
          </a:p>
        </p:txBody>
      </p:sp>
      <p:sp>
        <p:nvSpPr>
          <p:cNvPr id="7"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de-DE" dirty="0" smtClean="0"/>
              <a:t>Media </a:t>
            </a:r>
            <a:r>
              <a:rPr lang="de-DE" dirty="0" err="1" smtClean="0"/>
              <a:t>representation</a:t>
            </a:r>
            <a:endParaRPr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329" y="1019943"/>
            <a:ext cx="5785104" cy="3621024"/>
          </a:xfrm>
          <a:prstGeom prst="rect">
            <a:avLst/>
          </a:prstGeom>
        </p:spPr>
      </p:pic>
    </p:spTree>
    <p:extLst>
      <p:ext uri="{BB962C8B-B14F-4D97-AF65-F5344CB8AC3E}">
        <p14:creationId xmlns:p14="http://schemas.microsoft.com/office/powerpoint/2010/main" val="3094668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17</a:t>
            </a:fld>
            <a:endParaRPr/>
          </a:p>
        </p:txBody>
      </p:sp>
      <p:sp>
        <p:nvSpPr>
          <p:cNvPr id="7"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de-DE" dirty="0" smtClean="0"/>
              <a:t>Media </a:t>
            </a:r>
            <a:r>
              <a:rPr lang="de-DE" dirty="0" err="1" smtClean="0"/>
              <a:t>representation</a:t>
            </a:r>
            <a:endParaRPr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785" y="909450"/>
            <a:ext cx="5565648" cy="3730752"/>
          </a:xfrm>
          <a:prstGeom prst="rect">
            <a:avLst/>
          </a:prstGeom>
        </p:spPr>
      </p:pic>
    </p:spTree>
    <p:extLst>
      <p:ext uri="{BB962C8B-B14F-4D97-AF65-F5344CB8AC3E}">
        <p14:creationId xmlns:p14="http://schemas.microsoft.com/office/powerpoint/2010/main" val="2619240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18</a:t>
            </a:fld>
            <a:endParaRPr/>
          </a:p>
        </p:txBody>
      </p:sp>
      <p:sp>
        <p:nvSpPr>
          <p:cNvPr id="7"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de-DE" dirty="0" smtClean="0"/>
              <a:t>Media </a:t>
            </a:r>
            <a:r>
              <a:rPr lang="de-DE" dirty="0" err="1" smtClean="0"/>
              <a:t>representation</a:t>
            </a:r>
            <a:endParaRPr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185" y="1013847"/>
            <a:ext cx="5413248" cy="3627120"/>
          </a:xfrm>
          <a:prstGeom prst="rect">
            <a:avLst/>
          </a:prstGeom>
        </p:spPr>
      </p:pic>
    </p:spTree>
    <p:extLst>
      <p:ext uri="{BB962C8B-B14F-4D97-AF65-F5344CB8AC3E}">
        <p14:creationId xmlns:p14="http://schemas.microsoft.com/office/powerpoint/2010/main" val="1639664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19</a:t>
            </a:fld>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118" y="1097272"/>
            <a:ext cx="4592809" cy="2591372"/>
          </a:xfrm>
          <a:prstGeom prst="rect">
            <a:avLst/>
          </a:prstGeom>
        </p:spPr>
      </p:pic>
      <p:sp>
        <p:nvSpPr>
          <p:cNvPr id="8"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de-DE" dirty="0" smtClean="0"/>
              <a:t>Media </a:t>
            </a:r>
            <a:r>
              <a:rPr lang="de-DE" dirty="0" err="1" smtClean="0"/>
              <a:t>representation</a:t>
            </a:r>
            <a:endParaRPr dirty="0"/>
          </a:p>
        </p:txBody>
      </p:sp>
      <p:sp>
        <p:nvSpPr>
          <p:cNvPr id="10" name="Title 1">
            <a:extLst>
              <a:ext uri="{FF2B5EF4-FFF2-40B4-BE49-F238E27FC236}">
                <a16:creationId xmlns:a16="http://schemas.microsoft.com/office/drawing/2014/main" id="{C889F3E3-E09A-9C46-9A1D-0F834885666E}"/>
              </a:ext>
            </a:extLst>
          </p:cNvPr>
          <p:cNvSpPr txBox="1">
            <a:spLocks/>
          </p:cNvSpPr>
          <p:nvPr/>
        </p:nvSpPr>
        <p:spPr>
          <a:xfrm>
            <a:off x="914400" y="3344719"/>
            <a:ext cx="4992963" cy="763374"/>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GB" sz="2400" b="1" dirty="0" smtClean="0">
                <a:latin typeface="Lato" panose="020B0604020202020204" charset="0"/>
                <a:cs typeface="Times New Roman" panose="02020603050405020304" pitchFamily="18" charset="0"/>
              </a:rPr>
              <a:t>Video:</a:t>
            </a:r>
          </a:p>
          <a:p>
            <a:pPr algn="ctr"/>
            <a:r>
              <a:rPr lang="en-GB" sz="2600" dirty="0">
                <a:solidFill>
                  <a:schemeClr val="bg1"/>
                </a:solidFill>
                <a:latin typeface="Lato" panose="020B0604020202020204" charset="0"/>
                <a:cs typeface="Times New Roman" panose="02020603050405020304" pitchFamily="18" charset="0"/>
                <a:hlinkClick r:id="rId4"/>
              </a:rPr>
              <a:t>https://</a:t>
            </a:r>
            <a:r>
              <a:rPr lang="en-GB" sz="2600" dirty="0" err="1" smtClean="0">
                <a:solidFill>
                  <a:schemeClr val="bg1"/>
                </a:solidFill>
                <a:latin typeface="Lato" panose="020B0604020202020204" charset="0"/>
                <a:cs typeface="Times New Roman" panose="02020603050405020304" pitchFamily="18" charset="0"/>
                <a:hlinkClick r:id="rId4"/>
              </a:rPr>
              <a:t>youtu.be</a:t>
            </a:r>
            <a:r>
              <a:rPr lang="en-GB" sz="2600" dirty="0" smtClean="0">
                <a:solidFill>
                  <a:schemeClr val="bg1"/>
                </a:solidFill>
                <a:latin typeface="Lato" panose="020B0604020202020204" charset="0"/>
                <a:cs typeface="Times New Roman" panose="02020603050405020304" pitchFamily="18" charset="0"/>
                <a:hlinkClick r:id="rId4"/>
              </a:rPr>
              <a:t>/</a:t>
            </a:r>
            <a:r>
              <a:rPr lang="en-GB" sz="2600" dirty="0" err="1" smtClean="0">
                <a:solidFill>
                  <a:schemeClr val="bg1"/>
                </a:solidFill>
                <a:latin typeface="Lato" panose="020B0604020202020204" charset="0"/>
                <a:cs typeface="Times New Roman" panose="02020603050405020304" pitchFamily="18" charset="0"/>
                <a:hlinkClick r:id="rId4"/>
              </a:rPr>
              <a:t>9FJquPlVsRg</a:t>
            </a:r>
            <a:r>
              <a:rPr lang="en-GB" sz="2600" dirty="0" smtClean="0">
                <a:solidFill>
                  <a:schemeClr val="bg1"/>
                </a:solidFill>
                <a:latin typeface="Lato" panose="020B0604020202020204" charset="0"/>
                <a:cs typeface="Times New Roman" panose="02020603050405020304" pitchFamily="18" charset="0"/>
              </a:rPr>
              <a:t> </a:t>
            </a:r>
            <a:endParaRPr lang="en-GB" sz="2600" dirty="0">
              <a:solidFill>
                <a:schemeClr val="bg1"/>
              </a:solidFill>
              <a:latin typeface="Lato" panose="020B0604020202020204" charset="0"/>
              <a:cs typeface="Times New Roman" panose="02020603050405020304" pitchFamily="18" charset="0"/>
            </a:endParaRPr>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7363" y="1220582"/>
            <a:ext cx="2000828" cy="2000828"/>
          </a:xfrm>
          <a:prstGeom prst="rect">
            <a:avLst/>
          </a:prstGeom>
        </p:spPr>
      </p:pic>
    </p:spTree>
    <p:extLst>
      <p:ext uri="{BB962C8B-B14F-4D97-AF65-F5344CB8AC3E}">
        <p14:creationId xmlns:p14="http://schemas.microsoft.com/office/powerpoint/2010/main" val="634300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err="1" smtClean="0"/>
              <a:t>Overview</a:t>
            </a:r>
            <a:endParaRPr dirty="0"/>
          </a:p>
        </p:txBody>
      </p:sp>
      <p:sp>
        <p:nvSpPr>
          <p:cNvPr id="85" name="Google Shape;85;p14"/>
          <p:cNvSpPr txBox="1">
            <a:spLocks noGrp="1"/>
          </p:cNvSpPr>
          <p:nvPr>
            <p:ph type="body" idx="1"/>
          </p:nvPr>
        </p:nvSpPr>
        <p:spPr>
          <a:xfrm>
            <a:off x="311699" y="1032300"/>
            <a:ext cx="8520725" cy="3406500"/>
          </a:xfrm>
          <a:prstGeom prst="rect">
            <a:avLst/>
          </a:prstGeom>
          <a:solidFill>
            <a:srgbClr val="363F83"/>
          </a:solidFill>
          <a:ln>
            <a:noFill/>
          </a:ln>
        </p:spPr>
        <p:txBody>
          <a:bodyPr spcFirstLastPara="1" wrap="square" lIns="91425" tIns="91425" rIns="91425" bIns="91425" anchor="ctr" anchorCtr="0">
            <a:noAutofit/>
          </a:bodyPr>
          <a:lstStyle/>
          <a:p>
            <a:pPr marL="342900" indent="-355600">
              <a:lnSpc>
                <a:spcPct val="150000"/>
              </a:lnSpc>
              <a:buClr>
                <a:schemeClr val="lt1"/>
              </a:buClr>
              <a:buSzPts val="2000"/>
              <a:buFont typeface="Teko"/>
              <a:buAutoNum type="arabicPeriod"/>
            </a:pPr>
            <a:r>
              <a:rPr lang="en-GB" sz="2000" b="1" dirty="0" smtClean="0">
                <a:solidFill>
                  <a:schemeClr val="lt1"/>
                </a:solidFill>
                <a:latin typeface="Lato" panose="020B0604020202020204" charset="0"/>
                <a:ea typeface="Teko"/>
                <a:cs typeface="Teko"/>
              </a:rPr>
              <a:t>Facts and Figures</a:t>
            </a:r>
            <a:endParaRPr lang="en-GB" sz="2000" b="1" dirty="0">
              <a:solidFill>
                <a:schemeClr val="lt1"/>
              </a:solidFill>
              <a:latin typeface="Lato" panose="020B0604020202020204" charset="0"/>
              <a:ea typeface="Teko"/>
              <a:cs typeface="Teko"/>
            </a:endParaRPr>
          </a:p>
          <a:p>
            <a:pPr marL="342900" indent="-355600">
              <a:lnSpc>
                <a:spcPct val="150000"/>
              </a:lnSpc>
              <a:buClr>
                <a:schemeClr val="lt1"/>
              </a:buClr>
              <a:buSzPts val="2000"/>
              <a:buFont typeface="Teko"/>
              <a:buAutoNum type="arabicPeriod"/>
            </a:pPr>
            <a:r>
              <a:rPr lang="en-GB" sz="2000" b="1" dirty="0">
                <a:solidFill>
                  <a:schemeClr val="lt1"/>
                </a:solidFill>
                <a:latin typeface="Lato" panose="020B0604020202020204" charset="0"/>
                <a:ea typeface="Teko"/>
                <a:cs typeface="Teko"/>
              </a:rPr>
              <a:t>Representations of Migration</a:t>
            </a:r>
          </a:p>
          <a:p>
            <a:pPr marL="342900" indent="-355600">
              <a:lnSpc>
                <a:spcPct val="150000"/>
              </a:lnSpc>
              <a:buClr>
                <a:schemeClr val="lt1"/>
              </a:buClr>
              <a:buSzPts val="2000"/>
              <a:buFont typeface="Teko"/>
              <a:buAutoNum type="arabicPeriod"/>
            </a:pPr>
            <a:r>
              <a:rPr lang="en-GB" sz="2000" b="1" dirty="0" smtClean="0">
                <a:solidFill>
                  <a:schemeClr val="lt1"/>
                </a:solidFill>
                <a:latin typeface="Lato" panose="020B0604020202020204" charset="0"/>
                <a:ea typeface="Teko"/>
                <a:cs typeface="Teko"/>
              </a:rPr>
              <a:t>Migration Stories and Experiences</a:t>
            </a:r>
            <a:endParaRPr lang="en-GB" sz="2000" b="1" dirty="0">
              <a:solidFill>
                <a:schemeClr val="lt1"/>
              </a:solidFill>
              <a:latin typeface="Lato" panose="020B0604020202020204" charset="0"/>
              <a:ea typeface="Teko"/>
              <a:cs typeface="Teko"/>
            </a:endParaRPr>
          </a:p>
        </p:txBody>
      </p:sp>
      <p:sp>
        <p:nvSpPr>
          <p:cNvPr id="86" name="Google Shape;86;p1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a:t>
            </a:fld>
            <a:endParaRPr/>
          </a:p>
        </p:txBody>
      </p:sp>
    </p:spTree>
    <p:extLst>
      <p:ext uri="{BB962C8B-B14F-4D97-AF65-F5344CB8AC3E}">
        <p14:creationId xmlns:p14="http://schemas.microsoft.com/office/powerpoint/2010/main" val="120039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de-DE" dirty="0" smtClean="0"/>
              <a:t>Media </a:t>
            </a:r>
            <a:r>
              <a:rPr lang="de-DE" dirty="0" err="1" smtClean="0"/>
              <a:t>representation</a:t>
            </a:r>
            <a:endParaRPr dirty="0"/>
          </a:p>
        </p:txBody>
      </p:sp>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20</a:t>
            </a:fld>
            <a:endParaRPr/>
          </a:p>
        </p:txBody>
      </p:sp>
      <p:sp>
        <p:nvSpPr>
          <p:cNvPr id="2" name="Rechteck 1"/>
          <p:cNvSpPr/>
          <p:nvPr/>
        </p:nvSpPr>
        <p:spPr>
          <a:xfrm>
            <a:off x="185912" y="965326"/>
            <a:ext cx="5300487" cy="1015663"/>
          </a:xfrm>
          <a:prstGeom prst="rect">
            <a:avLst/>
          </a:prstGeom>
        </p:spPr>
        <p:txBody>
          <a:bodyPr wrap="square">
            <a:spAutoFit/>
          </a:bodyPr>
          <a:lstStyle/>
          <a:p>
            <a:pPr marL="457200" lvl="1" algn="ctr">
              <a:spcAft>
                <a:spcPts val="600"/>
              </a:spcAft>
              <a:defRPr/>
            </a:pPr>
            <a:r>
              <a:rPr lang="en-GB" sz="2000" b="1" dirty="0">
                <a:solidFill>
                  <a:srgbClr val="E5362B"/>
                </a:solidFill>
                <a:latin typeface="Lato" panose="020B0604020202020204" charset="0"/>
              </a:rPr>
              <a:t>Open the annex </a:t>
            </a:r>
            <a:r>
              <a:rPr lang="en-GB" sz="2000" b="1" dirty="0" smtClean="0">
                <a:solidFill>
                  <a:srgbClr val="E5362B"/>
                </a:solidFill>
                <a:latin typeface="Lato" panose="020B0604020202020204" charset="0"/>
              </a:rPr>
              <a:t>“media representation - examples” </a:t>
            </a:r>
            <a:r>
              <a:rPr lang="en-GB" sz="2000" b="1" dirty="0">
                <a:solidFill>
                  <a:srgbClr val="E5362B"/>
                </a:solidFill>
                <a:latin typeface="Lato" panose="020B0604020202020204" charset="0"/>
              </a:rPr>
              <a:t>and read through the </a:t>
            </a:r>
            <a:r>
              <a:rPr lang="en-GB" sz="2000" b="1" dirty="0" smtClean="0">
                <a:solidFill>
                  <a:srgbClr val="E5362B"/>
                </a:solidFill>
                <a:latin typeface="Lato" panose="020B0604020202020204" charset="0"/>
              </a:rPr>
              <a:t>examples provided!</a:t>
            </a:r>
            <a:endParaRPr lang="en-GB" sz="2000" b="1" dirty="0">
              <a:solidFill>
                <a:srgbClr val="E5362B"/>
              </a:solidFill>
              <a:latin typeface="Lato" panose="020B0604020202020204" charset="0"/>
            </a:endParaRPr>
          </a:p>
        </p:txBody>
      </p:sp>
      <p:sp>
        <p:nvSpPr>
          <p:cNvPr id="4" name="Rechteck 3"/>
          <p:cNvSpPr/>
          <p:nvPr/>
        </p:nvSpPr>
        <p:spPr>
          <a:xfrm>
            <a:off x="0" y="2161098"/>
            <a:ext cx="7467601" cy="2123658"/>
          </a:xfrm>
          <a:prstGeom prst="rect">
            <a:avLst/>
          </a:prstGeom>
        </p:spPr>
        <p:txBody>
          <a:bodyPr wrap="square">
            <a:spAutoFit/>
          </a:bodyPr>
          <a:lstStyle/>
          <a:p>
            <a:pPr marL="742950" lvl="1" indent="-285750">
              <a:spcBef>
                <a:spcPts val="300"/>
              </a:spcBef>
              <a:spcAft>
                <a:spcPts val="300"/>
              </a:spcAft>
              <a:buClrTx/>
              <a:buFont typeface="Arial" panose="020B0604020202020204" pitchFamily="34" charset="0"/>
              <a:buChar char="•"/>
              <a:defRPr/>
            </a:pPr>
            <a:r>
              <a:rPr lang="en-GB" sz="1600" b="1" dirty="0">
                <a:latin typeface="Lato" panose="020B0604020202020204" charset="0"/>
              </a:rPr>
              <a:t>What are the dominant attitudes to </a:t>
            </a:r>
            <a:r>
              <a:rPr lang="en-GB" sz="1600" b="1" dirty="0" smtClean="0">
                <a:latin typeface="Lato" panose="020B0604020202020204" charset="0"/>
              </a:rPr>
              <a:t>migrants </a:t>
            </a:r>
            <a:br>
              <a:rPr lang="en-GB" sz="1600" b="1" dirty="0" smtClean="0">
                <a:latin typeface="Lato" panose="020B0604020202020204" charset="0"/>
              </a:rPr>
            </a:br>
            <a:r>
              <a:rPr lang="en-GB" sz="1600" b="1" dirty="0" smtClean="0">
                <a:latin typeface="Lato" panose="020B0604020202020204" charset="0"/>
              </a:rPr>
              <a:t>and </a:t>
            </a:r>
            <a:r>
              <a:rPr lang="en-GB" sz="1600" b="1" dirty="0">
                <a:latin typeface="Lato" panose="020B0604020202020204" charset="0"/>
              </a:rPr>
              <a:t>migration in these articles? </a:t>
            </a:r>
          </a:p>
          <a:p>
            <a:pPr marL="742950" lvl="1" indent="-285750">
              <a:spcBef>
                <a:spcPts val="300"/>
              </a:spcBef>
              <a:spcAft>
                <a:spcPts val="300"/>
              </a:spcAft>
              <a:buClrTx/>
              <a:buFont typeface="Arial" panose="020B0604020202020204" pitchFamily="34" charset="0"/>
              <a:buChar char="•"/>
              <a:defRPr/>
            </a:pPr>
            <a:r>
              <a:rPr lang="en-GB" sz="1600" b="1" dirty="0">
                <a:latin typeface="Lato" panose="020B0604020202020204" charset="0"/>
              </a:rPr>
              <a:t>What words or phrases do the writers use to </a:t>
            </a:r>
            <a:r>
              <a:rPr lang="en-GB" sz="1600" b="1" dirty="0" smtClean="0">
                <a:latin typeface="Lato" panose="020B0604020202020204" charset="0"/>
              </a:rPr>
              <a:t>heighten</a:t>
            </a:r>
            <a:br>
              <a:rPr lang="en-GB" sz="1600" b="1" dirty="0" smtClean="0">
                <a:latin typeface="Lato" panose="020B0604020202020204" charset="0"/>
              </a:rPr>
            </a:br>
            <a:r>
              <a:rPr lang="en-GB" sz="1600" b="1" dirty="0" smtClean="0">
                <a:latin typeface="Lato" panose="020B0604020202020204" charset="0"/>
              </a:rPr>
              <a:t>emotional </a:t>
            </a:r>
            <a:r>
              <a:rPr lang="en-GB" sz="1600" b="1" dirty="0">
                <a:latin typeface="Lato" panose="020B0604020202020204" charset="0"/>
              </a:rPr>
              <a:t>impact? Circle/underline these words or phrases. </a:t>
            </a:r>
          </a:p>
          <a:p>
            <a:pPr marL="742950" lvl="1" indent="-285750">
              <a:spcBef>
                <a:spcPts val="300"/>
              </a:spcBef>
              <a:spcAft>
                <a:spcPts val="300"/>
              </a:spcAft>
              <a:buClrTx/>
              <a:buFont typeface="Arial" panose="020B0604020202020204" pitchFamily="34" charset="0"/>
              <a:buChar char="•"/>
              <a:defRPr/>
            </a:pPr>
            <a:r>
              <a:rPr lang="en-GB" sz="1600" b="1" dirty="0">
                <a:latin typeface="Lato" panose="020B0604020202020204" charset="0"/>
              </a:rPr>
              <a:t>What impressions might these articles make on public opinion? </a:t>
            </a:r>
          </a:p>
          <a:p>
            <a:pPr marL="742950" lvl="1" indent="-285750">
              <a:spcBef>
                <a:spcPts val="300"/>
              </a:spcBef>
              <a:spcAft>
                <a:spcPts val="300"/>
              </a:spcAft>
              <a:buClrTx/>
              <a:buFont typeface="Arial" panose="020B0604020202020204" pitchFamily="34" charset="0"/>
              <a:buChar char="•"/>
              <a:defRPr/>
            </a:pPr>
            <a:r>
              <a:rPr lang="de-DE" sz="1600" b="1" dirty="0" err="1">
                <a:latin typeface="Lato" panose="020B0604020202020204" charset="0"/>
              </a:rPr>
              <a:t>How</a:t>
            </a:r>
            <a:r>
              <a:rPr lang="de-DE" sz="1600" b="1" dirty="0">
                <a:latin typeface="Lato" panose="020B0604020202020204" charset="0"/>
              </a:rPr>
              <a:t> </a:t>
            </a:r>
            <a:r>
              <a:rPr lang="de-DE" sz="1600" b="1" dirty="0" err="1">
                <a:latin typeface="Lato" panose="020B0604020202020204" charset="0"/>
              </a:rPr>
              <a:t>can</a:t>
            </a:r>
            <a:r>
              <a:rPr lang="de-DE" sz="1600" b="1" dirty="0">
                <a:latin typeface="Lato" panose="020B0604020202020204" charset="0"/>
              </a:rPr>
              <a:t> </a:t>
            </a:r>
            <a:r>
              <a:rPr lang="de-DE" sz="1600" b="1" dirty="0" err="1">
                <a:latin typeface="Lato" panose="020B0604020202020204" charset="0"/>
              </a:rPr>
              <a:t>the</a:t>
            </a:r>
            <a:r>
              <a:rPr lang="de-DE" sz="1600" b="1" dirty="0">
                <a:latin typeface="Lato" panose="020B0604020202020204" charset="0"/>
              </a:rPr>
              <a:t> same </a:t>
            </a:r>
            <a:r>
              <a:rPr lang="de-DE" sz="1600" b="1" dirty="0" err="1">
                <a:latin typeface="Lato" panose="020B0604020202020204" charset="0"/>
              </a:rPr>
              <a:t>news</a:t>
            </a:r>
            <a:r>
              <a:rPr lang="de-DE" sz="1600" b="1" dirty="0">
                <a:latin typeface="Lato" panose="020B0604020202020204" charset="0"/>
              </a:rPr>
              <a:t> </a:t>
            </a:r>
            <a:r>
              <a:rPr lang="de-DE" sz="1600" b="1" dirty="0" err="1">
                <a:latin typeface="Lato" panose="020B0604020202020204" charset="0"/>
              </a:rPr>
              <a:t>be</a:t>
            </a:r>
            <a:r>
              <a:rPr lang="de-DE" sz="1600" b="1" dirty="0">
                <a:latin typeface="Lato" panose="020B0604020202020204" charset="0"/>
              </a:rPr>
              <a:t> </a:t>
            </a:r>
            <a:r>
              <a:rPr lang="de-DE" sz="1600" b="1" dirty="0" err="1">
                <a:latin typeface="Lato" panose="020B0604020202020204" charset="0"/>
              </a:rPr>
              <a:t>reported</a:t>
            </a:r>
            <a:r>
              <a:rPr lang="de-DE" sz="1600" b="1" dirty="0">
                <a:latin typeface="Lato" panose="020B0604020202020204" charset="0"/>
              </a:rPr>
              <a:t> in different </a:t>
            </a:r>
            <a:r>
              <a:rPr lang="de-DE" sz="1600" b="1" dirty="0" err="1">
                <a:latin typeface="Lato" panose="020B0604020202020204" charset="0"/>
              </a:rPr>
              <a:t>ways</a:t>
            </a:r>
            <a:r>
              <a:rPr lang="de-DE" sz="1600" b="1" dirty="0">
                <a:latin typeface="Lato" panose="020B0604020202020204" charset="0"/>
              </a:rPr>
              <a:t>?</a:t>
            </a:r>
          </a:p>
          <a:p>
            <a:pPr marL="742950" lvl="1" indent="-285750">
              <a:spcBef>
                <a:spcPts val="300"/>
              </a:spcBef>
              <a:spcAft>
                <a:spcPts val="300"/>
              </a:spcAft>
              <a:buClrTx/>
              <a:buFont typeface="Arial" panose="020B0604020202020204" pitchFamily="34" charset="0"/>
              <a:buChar char="•"/>
              <a:defRPr/>
            </a:pPr>
            <a:r>
              <a:rPr lang="de-DE" sz="1600" b="1" dirty="0" err="1">
                <a:latin typeface="Lato" panose="020B0604020202020204" charset="0"/>
              </a:rPr>
              <a:t>What</a:t>
            </a:r>
            <a:r>
              <a:rPr lang="de-DE" sz="1600" b="1" dirty="0">
                <a:latin typeface="Lato" panose="020B0604020202020204" charset="0"/>
              </a:rPr>
              <a:t> </a:t>
            </a:r>
            <a:r>
              <a:rPr lang="de-DE" sz="1600" b="1" dirty="0" err="1">
                <a:latin typeface="Lato" panose="020B0604020202020204" charset="0"/>
              </a:rPr>
              <a:t>does</a:t>
            </a:r>
            <a:r>
              <a:rPr lang="de-DE" sz="1600" b="1" dirty="0">
                <a:latin typeface="Lato" panose="020B0604020202020204" charset="0"/>
              </a:rPr>
              <a:t> </a:t>
            </a:r>
            <a:r>
              <a:rPr lang="de-DE" sz="1600" b="1" dirty="0" err="1">
                <a:latin typeface="Lato" panose="020B0604020202020204" charset="0"/>
              </a:rPr>
              <a:t>this</a:t>
            </a:r>
            <a:r>
              <a:rPr lang="de-DE" sz="1600" b="1" dirty="0">
                <a:latin typeface="Lato" panose="020B0604020202020204" charset="0"/>
              </a:rPr>
              <a:t> </a:t>
            </a:r>
            <a:r>
              <a:rPr lang="de-DE" sz="1600" b="1" dirty="0" err="1">
                <a:latin typeface="Lato" panose="020B0604020202020204" charset="0"/>
              </a:rPr>
              <a:t>tell</a:t>
            </a:r>
            <a:r>
              <a:rPr lang="de-DE" sz="1600" b="1" dirty="0">
                <a:latin typeface="Lato" panose="020B0604020202020204" charset="0"/>
              </a:rPr>
              <a:t> </a:t>
            </a:r>
            <a:r>
              <a:rPr lang="de-DE" sz="1600" b="1" dirty="0" err="1">
                <a:latin typeface="Lato" panose="020B0604020202020204" charset="0"/>
              </a:rPr>
              <a:t>us</a:t>
            </a:r>
            <a:r>
              <a:rPr lang="de-DE" sz="1600" b="1" dirty="0">
                <a:latin typeface="Lato" panose="020B0604020202020204" charset="0"/>
              </a:rPr>
              <a:t> </a:t>
            </a:r>
            <a:r>
              <a:rPr lang="de-DE" sz="1600" b="1" dirty="0" err="1">
                <a:latin typeface="Lato" panose="020B0604020202020204" charset="0"/>
              </a:rPr>
              <a:t>about</a:t>
            </a:r>
            <a:r>
              <a:rPr lang="de-DE" sz="1600" b="1" dirty="0">
                <a:latin typeface="Lato" panose="020B0604020202020204" charset="0"/>
              </a:rPr>
              <a:t> </a:t>
            </a:r>
            <a:r>
              <a:rPr lang="de-DE" sz="1600" b="1" dirty="0" err="1">
                <a:latin typeface="Lato" panose="020B0604020202020204" charset="0"/>
              </a:rPr>
              <a:t>information</a:t>
            </a:r>
            <a:r>
              <a:rPr lang="de-DE" sz="1600" b="1" dirty="0">
                <a:latin typeface="Lato" panose="020B0604020202020204" charset="0"/>
              </a:rPr>
              <a:t>?</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618" y="909450"/>
            <a:ext cx="2960030" cy="1957888"/>
          </a:xfrm>
          <a:prstGeom prst="rect">
            <a:avLst/>
          </a:prstGeom>
        </p:spPr>
      </p:pic>
    </p:spTree>
    <p:extLst>
      <p:ext uri="{BB962C8B-B14F-4D97-AF65-F5344CB8AC3E}">
        <p14:creationId xmlns:p14="http://schemas.microsoft.com/office/powerpoint/2010/main" val="1348769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8433" y="958078"/>
            <a:ext cx="8664000" cy="3475378"/>
          </a:xfrm>
        </p:spPr>
        <p:txBody>
          <a:bodyPr/>
          <a:lstStyle/>
          <a:p>
            <a:pPr marL="0" indent="0">
              <a:lnSpc>
                <a:spcPct val="100000"/>
              </a:lnSpc>
              <a:spcBef>
                <a:spcPts val="400"/>
              </a:spcBef>
              <a:spcAft>
                <a:spcPts val="400"/>
              </a:spcAft>
              <a:buClr>
                <a:srgbClr val="000000"/>
              </a:buClr>
              <a:buSzPts val="1100"/>
              <a:buNone/>
              <a:defRPr/>
            </a:pPr>
            <a:r>
              <a:rPr lang="en-GB" sz="1400" dirty="0">
                <a:solidFill>
                  <a:schemeClr val="tx1"/>
                </a:solidFill>
                <a:latin typeface="Lato" panose="020B0604020202020204" charset="0"/>
                <a:ea typeface="Lato" panose="020B0604020202020204" charset="0"/>
                <a:cs typeface="Lato" panose="020B0604020202020204" charset="0"/>
              </a:rPr>
              <a:t>Borderline-Europe (</a:t>
            </a:r>
            <a:r>
              <a:rPr lang="en-GB" sz="1400" dirty="0" err="1">
                <a:solidFill>
                  <a:schemeClr val="tx1"/>
                </a:solidFill>
                <a:latin typeface="Lato" panose="020B0604020202020204" charset="0"/>
                <a:ea typeface="Lato" panose="020B0604020202020204" charset="0"/>
                <a:cs typeface="Lato" panose="020B0604020202020204" charset="0"/>
              </a:rPr>
              <a:t>2021a</a:t>
            </a:r>
            <a:r>
              <a:rPr lang="en-GB" sz="1400" dirty="0">
                <a:solidFill>
                  <a:schemeClr val="tx1"/>
                </a:solidFill>
                <a:latin typeface="Lato" panose="020B0604020202020204" charset="0"/>
                <a:ea typeface="Lato" panose="020B0604020202020204" charset="0"/>
                <a:cs typeface="Lato" panose="020B0604020202020204" charset="0"/>
              </a:rPr>
              <a:t>) Lesbos: Refugee faces two life sentences after surviving shipwreck and trying to save 33 lives, 11 May 2021, </a:t>
            </a:r>
            <a:r>
              <a:rPr lang="en-GB" sz="1400" dirty="0">
                <a:solidFill>
                  <a:schemeClr val="tx1"/>
                </a:solidFill>
                <a:latin typeface="Lato" panose="020B0604020202020204" charset="0"/>
                <a:ea typeface="Lato" panose="020B0604020202020204" charset="0"/>
                <a:cs typeface="Lato" panose="020B0604020202020204" charset="0"/>
                <a:hlinkClick r:id="rId2"/>
              </a:rPr>
              <a:t>https://</a:t>
            </a:r>
            <a:r>
              <a:rPr lang="en-GB" sz="1400" dirty="0" err="1" smtClean="0">
                <a:solidFill>
                  <a:schemeClr val="tx1"/>
                </a:solidFill>
                <a:latin typeface="Lato" panose="020B0604020202020204" charset="0"/>
                <a:ea typeface="Lato" panose="020B0604020202020204" charset="0"/>
                <a:cs typeface="Lato" panose="020B0604020202020204" charset="0"/>
                <a:hlinkClick r:id="rId2"/>
              </a:rPr>
              <a:t>www.borderline-europe.de</a:t>
            </a:r>
            <a:r>
              <a:rPr lang="en-GB" sz="1400" dirty="0" smtClean="0">
                <a:solidFill>
                  <a:schemeClr val="tx1"/>
                </a:solidFill>
                <a:latin typeface="Lato" panose="020B0604020202020204" charset="0"/>
                <a:ea typeface="Lato" panose="020B0604020202020204" charset="0"/>
                <a:cs typeface="Lato" panose="020B0604020202020204" charset="0"/>
                <a:hlinkClick r:id="rId2"/>
              </a:rPr>
              <a:t>/</a:t>
            </a:r>
            <a:r>
              <a:rPr lang="en-GB" sz="1400" dirty="0" err="1" smtClean="0">
                <a:solidFill>
                  <a:schemeClr val="tx1"/>
                </a:solidFill>
                <a:latin typeface="Lato" panose="020B0604020202020204" charset="0"/>
                <a:ea typeface="Lato" panose="020B0604020202020204" charset="0"/>
                <a:cs typeface="Lato" panose="020B0604020202020204" charset="0"/>
                <a:hlinkClick r:id="rId2"/>
              </a:rPr>
              <a:t>unsere-arbeit</a:t>
            </a:r>
            <a:r>
              <a:rPr lang="en-GB" sz="1400" dirty="0" smtClean="0">
                <a:solidFill>
                  <a:schemeClr val="tx1"/>
                </a:solidFill>
                <a:latin typeface="Lato" panose="020B0604020202020204" charset="0"/>
                <a:ea typeface="Lato" panose="020B0604020202020204" charset="0"/>
                <a:cs typeface="Lato" panose="020B0604020202020204" charset="0"/>
                <a:hlinkClick r:id="rId2"/>
              </a:rPr>
              <a:t>/lesbos-gefl%C3%BCchtetem-droht-zweimal-lebensl%C3%A4nglich-haft-nachdem-er-bei-einem-schiffbruch?l=</a:t>
            </a:r>
            <a:r>
              <a:rPr lang="en-GB" sz="1400" dirty="0" err="1" smtClean="0">
                <a:solidFill>
                  <a:schemeClr val="tx1"/>
                </a:solidFill>
                <a:latin typeface="Lato" panose="020B0604020202020204" charset="0"/>
                <a:ea typeface="Lato" panose="020B0604020202020204" charset="0"/>
                <a:cs typeface="Lato" panose="020B0604020202020204" charset="0"/>
                <a:hlinkClick r:id="rId2"/>
              </a:rPr>
              <a:t>en</a:t>
            </a:r>
            <a:r>
              <a:rPr lang="en-GB" sz="1400" dirty="0" smtClean="0">
                <a:solidFill>
                  <a:schemeClr val="tx1"/>
                </a:solidFill>
                <a:latin typeface="Lato" panose="020B0604020202020204" charset="0"/>
                <a:ea typeface="Lato" panose="020B0604020202020204" charset="0"/>
                <a:cs typeface="Lato" panose="020B0604020202020204" charset="0"/>
              </a:rPr>
              <a:t> , </a:t>
            </a:r>
            <a:r>
              <a:rPr lang="en-GB" sz="1400" dirty="0">
                <a:solidFill>
                  <a:schemeClr val="tx1"/>
                </a:solidFill>
                <a:latin typeface="Lato" panose="020B0604020202020204" charset="0"/>
                <a:ea typeface="Lato" panose="020B0604020202020204" charset="0"/>
                <a:cs typeface="Lato" panose="020B0604020202020204" charset="0"/>
              </a:rPr>
              <a:t>accessed 11 January 2022.</a:t>
            </a:r>
          </a:p>
          <a:p>
            <a:pPr marL="0" lvl="0" indent="0">
              <a:lnSpc>
                <a:spcPct val="100000"/>
              </a:lnSpc>
              <a:spcBef>
                <a:spcPts val="400"/>
              </a:spcBef>
              <a:spcAft>
                <a:spcPts val="400"/>
              </a:spcAft>
              <a:buClr>
                <a:srgbClr val="000000"/>
              </a:buClr>
              <a:buSzPts val="1100"/>
              <a:buNone/>
              <a:defRPr/>
            </a:pPr>
            <a:r>
              <a:rPr lang="en-GB" sz="1400" dirty="0">
                <a:solidFill>
                  <a:schemeClr val="tx1"/>
                </a:solidFill>
                <a:latin typeface="Lato" panose="020B0604020202020204" charset="0"/>
                <a:ea typeface="Lato" panose="020B0604020202020204" charset="0"/>
                <a:cs typeface="Lato" panose="020B0604020202020204" charset="0"/>
              </a:rPr>
              <a:t>Borderline-Europe (</a:t>
            </a:r>
            <a:r>
              <a:rPr lang="en-GB" sz="1400" dirty="0" err="1">
                <a:solidFill>
                  <a:schemeClr val="tx1"/>
                </a:solidFill>
                <a:latin typeface="Lato" panose="020B0604020202020204" charset="0"/>
                <a:ea typeface="Lato" panose="020B0604020202020204" charset="0"/>
                <a:cs typeface="Lato" panose="020B0604020202020204" charset="0"/>
              </a:rPr>
              <a:t>2021b</a:t>
            </a:r>
            <a:r>
              <a:rPr lang="en-GB" sz="1400" dirty="0">
                <a:solidFill>
                  <a:schemeClr val="tx1"/>
                </a:solidFill>
                <a:latin typeface="Lato" panose="020B0604020202020204" charset="0"/>
                <a:ea typeface="Lato" panose="020B0604020202020204" charset="0"/>
                <a:cs typeface="Lato" panose="020B0604020202020204" charset="0"/>
              </a:rPr>
              <a:t>) Trial report – Lesbos: Mohamad H. sentenced to 142 years in prison, 17 May 2021, </a:t>
            </a:r>
            <a:r>
              <a:rPr lang="en-GB" sz="1400" dirty="0">
                <a:solidFill>
                  <a:schemeClr val="tx1"/>
                </a:solidFill>
                <a:latin typeface="Lato" panose="020B0604020202020204" charset="0"/>
                <a:ea typeface="Lato" panose="020B0604020202020204" charset="0"/>
                <a:cs typeface="Lato" panose="020B0604020202020204" charset="0"/>
                <a:hlinkClick r:id="rId3"/>
              </a:rPr>
              <a:t>https://</a:t>
            </a:r>
            <a:r>
              <a:rPr lang="en-GB" sz="1400" dirty="0" err="1" smtClean="0">
                <a:solidFill>
                  <a:schemeClr val="tx1"/>
                </a:solidFill>
                <a:latin typeface="Lato" panose="020B0604020202020204" charset="0"/>
                <a:ea typeface="Lato" panose="020B0604020202020204" charset="0"/>
                <a:cs typeface="Lato" panose="020B0604020202020204" charset="0"/>
                <a:hlinkClick r:id="rId3"/>
              </a:rPr>
              <a:t>www.borderline-europe.de</a:t>
            </a:r>
            <a:r>
              <a:rPr lang="en-GB" sz="1400" dirty="0" smtClean="0">
                <a:solidFill>
                  <a:schemeClr val="tx1"/>
                </a:solidFill>
                <a:latin typeface="Lato" panose="020B0604020202020204" charset="0"/>
                <a:ea typeface="Lato" panose="020B0604020202020204" charset="0"/>
                <a:cs typeface="Lato" panose="020B0604020202020204" charset="0"/>
                <a:hlinkClick r:id="rId3"/>
              </a:rPr>
              <a:t>/</a:t>
            </a:r>
            <a:r>
              <a:rPr lang="en-GB" sz="1400" dirty="0" err="1" smtClean="0">
                <a:solidFill>
                  <a:schemeClr val="tx1"/>
                </a:solidFill>
                <a:latin typeface="Lato" panose="020B0604020202020204" charset="0"/>
                <a:ea typeface="Lato" panose="020B0604020202020204" charset="0"/>
                <a:cs typeface="Lato" panose="020B0604020202020204" charset="0"/>
                <a:hlinkClick r:id="rId3"/>
              </a:rPr>
              <a:t>unsere-arbeit</a:t>
            </a:r>
            <a:r>
              <a:rPr lang="en-GB" sz="1400" dirty="0" smtClean="0">
                <a:solidFill>
                  <a:schemeClr val="tx1"/>
                </a:solidFill>
                <a:latin typeface="Lato" panose="020B0604020202020204" charset="0"/>
                <a:ea typeface="Lato" panose="020B0604020202020204" charset="0"/>
                <a:cs typeface="Lato" panose="020B0604020202020204" charset="0"/>
                <a:hlinkClick r:id="rId3"/>
              </a:rPr>
              <a:t>/</a:t>
            </a:r>
            <a:r>
              <a:rPr lang="en-GB" sz="1400" dirty="0" err="1" smtClean="0">
                <a:solidFill>
                  <a:schemeClr val="tx1"/>
                </a:solidFill>
                <a:latin typeface="Lato" panose="020B0604020202020204" charset="0"/>
                <a:ea typeface="Lato" panose="020B0604020202020204" charset="0"/>
                <a:cs typeface="Lato" panose="020B0604020202020204" charset="0"/>
                <a:hlinkClick r:id="rId3"/>
              </a:rPr>
              <a:t>lesbos-mohamad-h-zu-146-jahren-haft-verurteilt?l</a:t>
            </a:r>
            <a:r>
              <a:rPr lang="en-GB" sz="1400" dirty="0" smtClean="0">
                <a:solidFill>
                  <a:schemeClr val="tx1"/>
                </a:solidFill>
                <a:latin typeface="Lato" panose="020B0604020202020204" charset="0"/>
                <a:ea typeface="Lato" panose="020B0604020202020204" charset="0"/>
                <a:cs typeface="Lato" panose="020B0604020202020204" charset="0"/>
                <a:hlinkClick r:id="rId3"/>
              </a:rPr>
              <a:t>=</a:t>
            </a:r>
            <a:r>
              <a:rPr lang="en-GB" sz="1400" dirty="0" err="1" smtClean="0">
                <a:solidFill>
                  <a:schemeClr val="tx1"/>
                </a:solidFill>
                <a:latin typeface="Lato" panose="020B0604020202020204" charset="0"/>
                <a:ea typeface="Lato" panose="020B0604020202020204" charset="0"/>
                <a:cs typeface="Lato" panose="020B0604020202020204" charset="0"/>
                <a:hlinkClick r:id="rId3"/>
              </a:rPr>
              <a:t>en</a:t>
            </a:r>
            <a:r>
              <a:rPr lang="en-GB" sz="1400" dirty="0" smtClean="0">
                <a:solidFill>
                  <a:schemeClr val="tx1"/>
                </a:solidFill>
                <a:latin typeface="Lato" panose="020B0604020202020204" charset="0"/>
                <a:ea typeface="Lato" panose="020B0604020202020204" charset="0"/>
                <a:cs typeface="Lato" panose="020B0604020202020204" charset="0"/>
              </a:rPr>
              <a:t> , </a:t>
            </a:r>
            <a:r>
              <a:rPr lang="en-GB" sz="1400" dirty="0">
                <a:solidFill>
                  <a:schemeClr val="tx1"/>
                </a:solidFill>
                <a:latin typeface="Lato" panose="020B0604020202020204" charset="0"/>
                <a:ea typeface="Lato" panose="020B0604020202020204" charset="0"/>
                <a:cs typeface="Lato" panose="020B0604020202020204" charset="0"/>
              </a:rPr>
              <a:t>accessed 11 January 2022.</a:t>
            </a:r>
          </a:p>
          <a:p>
            <a:pPr marL="0" indent="0">
              <a:lnSpc>
                <a:spcPct val="100000"/>
              </a:lnSpc>
              <a:spcBef>
                <a:spcPts val="400"/>
              </a:spcBef>
              <a:spcAft>
                <a:spcPts val="400"/>
              </a:spcAft>
              <a:buClr>
                <a:srgbClr val="000000"/>
              </a:buClr>
              <a:buSzPts val="1100"/>
              <a:buNone/>
              <a:defRPr/>
            </a:pPr>
            <a:r>
              <a:rPr lang="en-GB" sz="1400" dirty="0" err="1">
                <a:solidFill>
                  <a:schemeClr val="tx1"/>
                </a:solidFill>
                <a:latin typeface="Lato" panose="020B0604020202020204" charset="0"/>
                <a:ea typeface="Lato" panose="020B0604020202020204" charset="0"/>
                <a:cs typeface="Lato" panose="020B0604020202020204" charset="0"/>
              </a:rPr>
              <a:t>CDU</a:t>
            </a:r>
            <a:r>
              <a:rPr lang="en-GB" sz="1400" dirty="0">
                <a:solidFill>
                  <a:schemeClr val="tx1"/>
                </a:solidFill>
                <a:latin typeface="Lato" panose="020B0604020202020204" charset="0"/>
                <a:ea typeface="Lato" panose="020B0604020202020204" charset="0"/>
                <a:cs typeface="Lato" panose="020B0604020202020204" charset="0"/>
              </a:rPr>
              <a:t> (2019): “</a:t>
            </a:r>
            <a:r>
              <a:rPr lang="en-GB" sz="1400" dirty="0" err="1">
                <a:solidFill>
                  <a:schemeClr val="tx1"/>
                </a:solidFill>
                <a:latin typeface="Lato" panose="020B0604020202020204" charset="0"/>
                <a:ea typeface="Lato" panose="020B0604020202020204" charset="0"/>
                <a:cs typeface="Lato" panose="020B0604020202020204" charset="0"/>
              </a:rPr>
              <a:t>Offene</a:t>
            </a:r>
            <a:r>
              <a:rPr lang="en-GB" sz="1400" dirty="0">
                <a:solidFill>
                  <a:schemeClr val="tx1"/>
                </a:solidFill>
                <a:latin typeface="Lato" panose="020B0604020202020204" charset="0"/>
                <a:ea typeface="Lato" panose="020B0604020202020204" charset="0"/>
                <a:cs typeface="Lato" panose="020B0604020202020204" charset="0"/>
              </a:rPr>
              <a:t> </a:t>
            </a:r>
            <a:r>
              <a:rPr lang="en-GB" sz="1400" dirty="0" err="1">
                <a:solidFill>
                  <a:schemeClr val="tx1"/>
                </a:solidFill>
                <a:latin typeface="Lato" panose="020B0604020202020204" charset="0"/>
                <a:ea typeface="Lato" panose="020B0604020202020204" charset="0"/>
                <a:cs typeface="Lato" panose="020B0604020202020204" charset="0"/>
              </a:rPr>
              <a:t>Grenzen</a:t>
            </a:r>
            <a:r>
              <a:rPr lang="en-GB" sz="1400" dirty="0">
                <a:solidFill>
                  <a:schemeClr val="tx1"/>
                </a:solidFill>
                <a:latin typeface="Lato" panose="020B0604020202020204" charset="0"/>
                <a:ea typeface="Lato" panose="020B0604020202020204" charset="0"/>
                <a:cs typeface="Lato" panose="020B0604020202020204" charset="0"/>
              </a:rPr>
              <a:t> </a:t>
            </a:r>
            <a:r>
              <a:rPr lang="en-GB" sz="1400" dirty="0" err="1">
                <a:solidFill>
                  <a:schemeClr val="tx1"/>
                </a:solidFill>
                <a:latin typeface="Lato" panose="020B0604020202020204" charset="0"/>
                <a:ea typeface="Lato" panose="020B0604020202020204" charset="0"/>
                <a:cs typeface="Lato" panose="020B0604020202020204" charset="0"/>
              </a:rPr>
              <a:t>nach</a:t>
            </a:r>
            <a:r>
              <a:rPr lang="en-GB" sz="1400" dirty="0">
                <a:solidFill>
                  <a:schemeClr val="tx1"/>
                </a:solidFill>
                <a:latin typeface="Lato" panose="020B0604020202020204" charset="0"/>
                <a:ea typeface="Lato" panose="020B0604020202020204" charset="0"/>
                <a:cs typeface="Lato" panose="020B0604020202020204" charset="0"/>
              </a:rPr>
              <a:t> </a:t>
            </a:r>
            <a:r>
              <a:rPr lang="en-GB" sz="1400" dirty="0" err="1">
                <a:solidFill>
                  <a:schemeClr val="tx1"/>
                </a:solidFill>
                <a:latin typeface="Lato" panose="020B0604020202020204" charset="0"/>
                <a:ea typeface="Lato" panose="020B0604020202020204" charset="0"/>
                <a:cs typeface="Lato" panose="020B0604020202020204" charset="0"/>
              </a:rPr>
              <a:t>innen</a:t>
            </a:r>
            <a:r>
              <a:rPr lang="en-GB" sz="1400" dirty="0">
                <a:solidFill>
                  <a:schemeClr val="tx1"/>
                </a:solidFill>
                <a:latin typeface="Lato" panose="020B0604020202020204" charset="0"/>
                <a:ea typeface="Lato" panose="020B0604020202020204" charset="0"/>
                <a:cs typeface="Lato" panose="020B0604020202020204" charset="0"/>
              </a:rPr>
              <a:t> und </a:t>
            </a:r>
            <a:r>
              <a:rPr lang="en-GB" sz="1400" dirty="0" err="1">
                <a:solidFill>
                  <a:schemeClr val="tx1"/>
                </a:solidFill>
                <a:latin typeface="Lato" panose="020B0604020202020204" charset="0"/>
                <a:ea typeface="Lato" panose="020B0604020202020204" charset="0"/>
                <a:cs typeface="Lato" panose="020B0604020202020204" charset="0"/>
              </a:rPr>
              <a:t>sichere</a:t>
            </a:r>
            <a:r>
              <a:rPr lang="en-GB" sz="1400" dirty="0">
                <a:solidFill>
                  <a:schemeClr val="tx1"/>
                </a:solidFill>
                <a:latin typeface="Lato" panose="020B0604020202020204" charset="0"/>
                <a:ea typeface="Lato" panose="020B0604020202020204" charset="0"/>
                <a:cs typeface="Lato" panose="020B0604020202020204" charset="0"/>
              </a:rPr>
              <a:t> </a:t>
            </a:r>
            <a:r>
              <a:rPr lang="en-GB" sz="1400" dirty="0" err="1">
                <a:solidFill>
                  <a:schemeClr val="tx1"/>
                </a:solidFill>
                <a:latin typeface="Lato" panose="020B0604020202020204" charset="0"/>
                <a:ea typeface="Lato" panose="020B0604020202020204" charset="0"/>
                <a:cs typeface="Lato" panose="020B0604020202020204" charset="0"/>
              </a:rPr>
              <a:t>Grenzen</a:t>
            </a:r>
            <a:r>
              <a:rPr lang="en-GB" sz="1400" dirty="0">
                <a:solidFill>
                  <a:schemeClr val="tx1"/>
                </a:solidFill>
                <a:latin typeface="Lato" panose="020B0604020202020204" charset="0"/>
                <a:ea typeface="Lato" panose="020B0604020202020204" charset="0"/>
                <a:cs typeface="Lato" panose="020B0604020202020204" charset="0"/>
              </a:rPr>
              <a:t> </a:t>
            </a:r>
            <a:r>
              <a:rPr lang="en-GB" sz="1400" dirty="0" err="1">
                <a:solidFill>
                  <a:schemeClr val="tx1"/>
                </a:solidFill>
                <a:latin typeface="Lato" panose="020B0604020202020204" charset="0"/>
                <a:ea typeface="Lato" panose="020B0604020202020204" charset="0"/>
                <a:cs typeface="Lato" panose="020B0604020202020204" charset="0"/>
              </a:rPr>
              <a:t>nach</a:t>
            </a:r>
            <a:r>
              <a:rPr lang="en-GB" sz="1400" dirty="0">
                <a:solidFill>
                  <a:schemeClr val="tx1"/>
                </a:solidFill>
                <a:latin typeface="Lato" panose="020B0604020202020204" charset="0"/>
                <a:ea typeface="Lato" panose="020B0604020202020204" charset="0"/>
                <a:cs typeface="Lato" panose="020B0604020202020204" charset="0"/>
              </a:rPr>
              <a:t> </a:t>
            </a:r>
            <a:r>
              <a:rPr lang="en-GB" sz="1400" dirty="0" err="1">
                <a:solidFill>
                  <a:schemeClr val="tx1"/>
                </a:solidFill>
                <a:latin typeface="Lato" panose="020B0604020202020204" charset="0"/>
                <a:ea typeface="Lato" panose="020B0604020202020204" charset="0"/>
                <a:cs typeface="Lato" panose="020B0604020202020204" charset="0"/>
              </a:rPr>
              <a:t>außen</a:t>
            </a:r>
            <a:r>
              <a:rPr lang="en-GB" sz="1400" dirty="0">
                <a:solidFill>
                  <a:schemeClr val="tx1"/>
                </a:solidFill>
                <a:latin typeface="Lato" panose="020B0604020202020204" charset="0"/>
                <a:ea typeface="Lato" panose="020B0604020202020204" charset="0"/>
                <a:cs typeface="Lato" panose="020B0604020202020204" charset="0"/>
              </a:rPr>
              <a:t>” [tweet], </a:t>
            </a:r>
            <a:r>
              <a:rPr lang="en-GB" sz="1400" dirty="0">
                <a:solidFill>
                  <a:schemeClr val="tx1"/>
                </a:solidFill>
                <a:latin typeface="Lato" panose="020B0604020202020204" charset="0"/>
                <a:ea typeface="Lato" panose="020B0604020202020204" charset="0"/>
                <a:cs typeface="Lato" panose="020B0604020202020204" charset="0"/>
                <a:sym typeface="Arial"/>
                <a:hlinkClick r:id="rId4"/>
              </a:rPr>
              <a:t>https://</a:t>
            </a:r>
            <a:r>
              <a:rPr lang="en-GB" sz="1400" dirty="0" err="1">
                <a:solidFill>
                  <a:schemeClr val="tx1"/>
                </a:solidFill>
                <a:latin typeface="Lato" panose="020B0604020202020204" charset="0"/>
                <a:ea typeface="Lato" panose="020B0604020202020204" charset="0"/>
                <a:cs typeface="Lato" panose="020B0604020202020204" charset="0"/>
                <a:sym typeface="Arial"/>
                <a:hlinkClick r:id="rId4"/>
              </a:rPr>
              <a:t>twitter.com</a:t>
            </a:r>
            <a:r>
              <a:rPr lang="en-GB" sz="1400" dirty="0">
                <a:solidFill>
                  <a:schemeClr val="tx1"/>
                </a:solidFill>
                <a:latin typeface="Lato" panose="020B0604020202020204" charset="0"/>
                <a:ea typeface="Lato" panose="020B0604020202020204" charset="0"/>
                <a:cs typeface="Lato" panose="020B0604020202020204" charset="0"/>
                <a:sym typeface="Arial"/>
                <a:hlinkClick r:id="rId4"/>
              </a:rPr>
              <a:t>/</a:t>
            </a:r>
            <a:r>
              <a:rPr lang="en-GB" sz="1400" dirty="0" err="1">
                <a:solidFill>
                  <a:schemeClr val="tx1"/>
                </a:solidFill>
                <a:latin typeface="Lato" panose="020B0604020202020204" charset="0"/>
                <a:ea typeface="Lato" panose="020B0604020202020204" charset="0"/>
                <a:cs typeface="Lato" panose="020B0604020202020204" charset="0"/>
                <a:sym typeface="Arial"/>
                <a:hlinkClick r:id="rId4"/>
              </a:rPr>
              <a:t>cdu</a:t>
            </a:r>
            <a:r>
              <a:rPr lang="en-GB" sz="1400" dirty="0">
                <a:solidFill>
                  <a:schemeClr val="tx1"/>
                </a:solidFill>
                <a:latin typeface="Lato" panose="020B0604020202020204" charset="0"/>
                <a:ea typeface="Lato" panose="020B0604020202020204" charset="0"/>
                <a:cs typeface="Lato" panose="020B0604020202020204" charset="0"/>
                <a:sym typeface="Arial"/>
                <a:hlinkClick r:id="rId4"/>
              </a:rPr>
              <a:t>/status/</a:t>
            </a:r>
            <a:r>
              <a:rPr lang="en-GB" sz="1400" dirty="0" err="1">
                <a:solidFill>
                  <a:schemeClr val="tx1"/>
                </a:solidFill>
                <a:latin typeface="Lato" panose="020B0604020202020204" charset="0"/>
                <a:ea typeface="Lato" panose="020B0604020202020204" charset="0"/>
                <a:cs typeface="Lato" panose="020B0604020202020204" charset="0"/>
                <a:sym typeface="Arial"/>
                <a:hlinkClick r:id="rId4"/>
              </a:rPr>
              <a:t>1123119794578972672?lang</a:t>
            </a:r>
            <a:r>
              <a:rPr lang="en-GB" sz="1400" dirty="0">
                <a:solidFill>
                  <a:schemeClr val="tx1"/>
                </a:solidFill>
                <a:latin typeface="Lato" panose="020B0604020202020204" charset="0"/>
                <a:ea typeface="Lato" panose="020B0604020202020204" charset="0"/>
                <a:cs typeface="Lato" panose="020B0604020202020204" charset="0"/>
                <a:sym typeface="Arial"/>
                <a:hlinkClick r:id="rId4"/>
              </a:rPr>
              <a:t>=</a:t>
            </a:r>
            <a:r>
              <a:rPr lang="en-GB" sz="1400" dirty="0" err="1">
                <a:solidFill>
                  <a:schemeClr val="tx1"/>
                </a:solidFill>
                <a:latin typeface="Lato" panose="020B0604020202020204" charset="0"/>
                <a:ea typeface="Lato" panose="020B0604020202020204" charset="0"/>
                <a:cs typeface="Lato" panose="020B0604020202020204" charset="0"/>
                <a:sym typeface="Arial"/>
                <a:hlinkClick r:id="rId4"/>
              </a:rPr>
              <a:t>en</a:t>
            </a:r>
            <a:r>
              <a:rPr lang="en-GB" sz="1400" dirty="0">
                <a:solidFill>
                  <a:schemeClr val="tx1"/>
                </a:solidFill>
                <a:latin typeface="Lato" panose="020B0604020202020204" charset="0"/>
                <a:ea typeface="Lato" panose="020B0604020202020204" charset="0"/>
                <a:cs typeface="Lato" panose="020B0604020202020204" charset="0"/>
                <a:sym typeface="Arial"/>
              </a:rPr>
              <a:t>, </a:t>
            </a:r>
            <a:r>
              <a:rPr lang="en-GB" sz="1400" dirty="0">
                <a:solidFill>
                  <a:schemeClr val="tx1"/>
                </a:solidFill>
                <a:latin typeface="Lato" panose="020B0604020202020204" charset="0"/>
                <a:ea typeface="Lato" panose="020B0604020202020204" charset="0"/>
                <a:cs typeface="Lato" panose="020B0604020202020204" charset="0"/>
              </a:rPr>
              <a:t>accessed 11 January 2022.</a:t>
            </a:r>
          </a:p>
          <a:p>
            <a:pPr marL="0" lvl="0" indent="0">
              <a:lnSpc>
                <a:spcPct val="100000"/>
              </a:lnSpc>
              <a:buClr>
                <a:srgbClr val="000000"/>
              </a:buClr>
              <a:buSzPts val="1100"/>
              <a:buNone/>
              <a:defRPr/>
            </a:pPr>
            <a:r>
              <a:rPr lang="en-GB" sz="1400" dirty="0" smtClean="0">
                <a:solidFill>
                  <a:schemeClr val="tx1"/>
                </a:solidFill>
                <a:latin typeface="Lato" panose="020B0604020202020204" charset="0"/>
              </a:rPr>
              <a:t>De </a:t>
            </a:r>
            <a:r>
              <a:rPr lang="en-GB" sz="1400" dirty="0">
                <a:solidFill>
                  <a:schemeClr val="tx1"/>
                </a:solidFill>
                <a:latin typeface="Lato" panose="020B0604020202020204" charset="0"/>
              </a:rPr>
              <a:t>Genova, N. (2004) The Legal Production of Mexican/Migrant ‘Illegality’, Latino Studies 2(2), pp. 160-185. </a:t>
            </a:r>
            <a:r>
              <a:rPr lang="en-GB" sz="1400" dirty="0" err="1">
                <a:solidFill>
                  <a:schemeClr val="tx1"/>
                </a:solidFill>
                <a:latin typeface="Lato" panose="020B0604020202020204" charset="0"/>
              </a:rPr>
              <a:t>doi</a:t>
            </a:r>
            <a:r>
              <a:rPr lang="en-GB" sz="1400" dirty="0">
                <a:solidFill>
                  <a:schemeClr val="tx1"/>
                </a:solidFill>
                <a:latin typeface="Lato" panose="020B0604020202020204" charset="0"/>
              </a:rPr>
              <a:t>: </a:t>
            </a:r>
            <a:r>
              <a:rPr lang="de-DE" sz="1400" dirty="0">
                <a:hlinkClick r:id="rId5"/>
              </a:rPr>
              <a:t>10.1057/</a:t>
            </a:r>
            <a:r>
              <a:rPr lang="de-DE" sz="1400" dirty="0" err="1">
                <a:hlinkClick r:id="rId5"/>
              </a:rPr>
              <a:t>palgrave.lst.8600085</a:t>
            </a:r>
            <a:endParaRPr lang="en-GB" sz="1400" dirty="0"/>
          </a:p>
          <a:p>
            <a:pPr marL="0" indent="0">
              <a:lnSpc>
                <a:spcPct val="100000"/>
              </a:lnSpc>
              <a:spcBef>
                <a:spcPts val="400"/>
              </a:spcBef>
              <a:spcAft>
                <a:spcPts val="400"/>
              </a:spcAft>
              <a:buClr>
                <a:srgbClr val="000000"/>
              </a:buClr>
              <a:buSzPts val="1100"/>
              <a:buNone/>
              <a:defRPr/>
            </a:pPr>
            <a:r>
              <a:rPr lang="de-DE" sz="1400" dirty="0" smtClean="0">
                <a:solidFill>
                  <a:schemeClr val="tx1"/>
                </a:solidFill>
                <a:latin typeface="Lato" panose="020B0604020202020204" charset="0"/>
                <a:ea typeface="Lato" panose="020B0604020202020204" charset="0"/>
                <a:cs typeface="Lato" panose="020B0604020202020204" charset="0"/>
              </a:rPr>
              <a:t>House </a:t>
            </a:r>
            <a:r>
              <a:rPr lang="de-DE" sz="1400" dirty="0" err="1">
                <a:solidFill>
                  <a:schemeClr val="tx1"/>
                </a:solidFill>
                <a:latin typeface="Lato" panose="020B0604020202020204" charset="0"/>
                <a:ea typeface="Lato" panose="020B0604020202020204" charset="0"/>
                <a:cs typeface="Lato" panose="020B0604020202020204" charset="0"/>
              </a:rPr>
              <a:t>of</a:t>
            </a:r>
            <a:r>
              <a:rPr lang="de-DE" sz="1400" dirty="0">
                <a:solidFill>
                  <a:schemeClr val="tx1"/>
                </a:solidFill>
                <a:latin typeface="Lato" panose="020B0604020202020204" charset="0"/>
                <a:ea typeface="Lato" panose="020B0604020202020204" charset="0"/>
                <a:cs typeface="Lato" panose="020B0604020202020204" charset="0"/>
              </a:rPr>
              <a:t> European </a:t>
            </a:r>
            <a:r>
              <a:rPr lang="de-DE" sz="1400" dirty="0" err="1">
                <a:solidFill>
                  <a:schemeClr val="tx1"/>
                </a:solidFill>
                <a:latin typeface="Lato" panose="020B0604020202020204" charset="0"/>
                <a:ea typeface="Lato" panose="020B0604020202020204" charset="0"/>
                <a:cs typeface="Lato" panose="020B0604020202020204" charset="0"/>
              </a:rPr>
              <a:t>History</a:t>
            </a:r>
            <a:r>
              <a:rPr lang="de-DE" sz="1400" dirty="0">
                <a:solidFill>
                  <a:schemeClr val="tx1"/>
                </a:solidFill>
                <a:latin typeface="Lato" panose="020B0604020202020204" charset="0"/>
                <a:ea typeface="Lato" panose="020B0604020202020204" charset="0"/>
                <a:cs typeface="Lato" panose="020B0604020202020204" charset="0"/>
              </a:rPr>
              <a:t>: Borders </a:t>
            </a:r>
            <a:r>
              <a:rPr lang="de-DE" sz="1400" dirty="0" err="1">
                <a:solidFill>
                  <a:schemeClr val="tx1"/>
                </a:solidFill>
                <a:latin typeface="Lato" panose="020B0604020202020204" charset="0"/>
                <a:ea typeface="Lato" panose="020B0604020202020204" charset="0"/>
                <a:cs typeface="Lato" panose="020B0604020202020204" charset="0"/>
              </a:rPr>
              <a:t>and</a:t>
            </a:r>
            <a:r>
              <a:rPr lang="de-DE" sz="1400" dirty="0">
                <a:solidFill>
                  <a:schemeClr val="tx1"/>
                </a:solidFill>
                <a:latin typeface="Lato" panose="020B0604020202020204" charset="0"/>
                <a:ea typeface="Lato" panose="020B0604020202020204" charset="0"/>
                <a:cs typeface="Lato" panose="020B0604020202020204" charset="0"/>
              </a:rPr>
              <a:t> Bridges – Migration, </a:t>
            </a:r>
            <a:r>
              <a:rPr lang="de-DE" sz="1400" dirty="0" err="1">
                <a:solidFill>
                  <a:schemeClr val="tx1"/>
                </a:solidFill>
                <a:latin typeface="Lato" panose="020B0604020202020204" charset="0"/>
                <a:ea typeface="Lato" panose="020B0604020202020204" charset="0"/>
                <a:cs typeface="Lato" panose="020B0604020202020204" charset="0"/>
              </a:rPr>
              <a:t>resource</a:t>
            </a:r>
            <a:r>
              <a:rPr lang="de-DE" sz="1400" dirty="0">
                <a:solidFill>
                  <a:schemeClr val="tx1"/>
                </a:solidFill>
                <a:latin typeface="Lato" panose="020B0604020202020204" charset="0"/>
                <a:ea typeface="Lato" panose="020B0604020202020204" charset="0"/>
                <a:cs typeface="Lato" panose="020B0604020202020204" charset="0"/>
              </a:rPr>
              <a:t> 12, </a:t>
            </a:r>
            <a:r>
              <a:rPr lang="de-DE" sz="1400" dirty="0">
                <a:solidFill>
                  <a:schemeClr val="tx1"/>
                </a:solidFill>
                <a:latin typeface="Lato" panose="020B0604020202020204" charset="0"/>
                <a:ea typeface="Lato" panose="020B0604020202020204" charset="0"/>
                <a:cs typeface="Lato" panose="020B0604020202020204" charset="0"/>
                <a:hlinkClick r:id="rId6"/>
              </a:rPr>
              <a:t>https://</a:t>
            </a:r>
            <a:r>
              <a:rPr lang="de-DE" sz="1400" dirty="0" err="1" smtClean="0">
                <a:solidFill>
                  <a:schemeClr val="tx1"/>
                </a:solidFill>
                <a:latin typeface="Lato" panose="020B0604020202020204" charset="0"/>
                <a:ea typeface="Lato" panose="020B0604020202020204" charset="0"/>
                <a:cs typeface="Lato" panose="020B0604020202020204" charset="0"/>
                <a:hlinkClick r:id="rId6"/>
              </a:rPr>
              <a:t>historia-europa.ep.eu</a:t>
            </a:r>
            <a:r>
              <a:rPr lang="de-DE" sz="1400" dirty="0" smtClean="0">
                <a:solidFill>
                  <a:schemeClr val="tx1"/>
                </a:solidFill>
                <a:latin typeface="Lato" panose="020B0604020202020204" charset="0"/>
                <a:ea typeface="Lato" panose="020B0604020202020204" charset="0"/>
                <a:cs typeface="Lato" panose="020B0604020202020204" charset="0"/>
                <a:hlinkClick r:id="rId6"/>
              </a:rPr>
              <a:t>/</a:t>
            </a:r>
            <a:r>
              <a:rPr lang="de-DE" sz="1400" dirty="0" err="1" smtClean="0">
                <a:solidFill>
                  <a:schemeClr val="tx1"/>
                </a:solidFill>
                <a:latin typeface="Lato" panose="020B0604020202020204" charset="0"/>
                <a:ea typeface="Lato" panose="020B0604020202020204" charset="0"/>
                <a:cs typeface="Lato" panose="020B0604020202020204" charset="0"/>
                <a:hlinkClick r:id="rId6"/>
              </a:rPr>
              <a:t>sites</a:t>
            </a:r>
            <a:r>
              <a:rPr lang="de-DE" sz="1400" dirty="0" smtClean="0">
                <a:solidFill>
                  <a:schemeClr val="tx1"/>
                </a:solidFill>
                <a:latin typeface="Lato" panose="020B0604020202020204" charset="0"/>
                <a:ea typeface="Lato" panose="020B0604020202020204" charset="0"/>
                <a:cs typeface="Lato" panose="020B0604020202020204" charset="0"/>
                <a:hlinkClick r:id="rId6"/>
              </a:rPr>
              <a:t>/</a:t>
            </a:r>
            <a:r>
              <a:rPr lang="de-DE" sz="1400" dirty="0" err="1" smtClean="0">
                <a:solidFill>
                  <a:schemeClr val="tx1"/>
                </a:solidFill>
                <a:latin typeface="Lato" panose="020B0604020202020204" charset="0"/>
                <a:ea typeface="Lato" panose="020B0604020202020204" charset="0"/>
                <a:cs typeface="Lato" panose="020B0604020202020204" charset="0"/>
                <a:hlinkClick r:id="rId6"/>
              </a:rPr>
              <a:t>default</a:t>
            </a:r>
            <a:r>
              <a:rPr lang="de-DE" sz="1400" dirty="0" smtClean="0">
                <a:solidFill>
                  <a:schemeClr val="tx1"/>
                </a:solidFill>
                <a:latin typeface="Lato" panose="020B0604020202020204" charset="0"/>
                <a:ea typeface="Lato" panose="020B0604020202020204" charset="0"/>
                <a:cs typeface="Lato" panose="020B0604020202020204" charset="0"/>
                <a:hlinkClick r:id="rId6"/>
              </a:rPr>
              <a:t>/</a:t>
            </a:r>
            <a:r>
              <a:rPr lang="de-DE" sz="1400" dirty="0" err="1" smtClean="0">
                <a:solidFill>
                  <a:schemeClr val="tx1"/>
                </a:solidFill>
                <a:latin typeface="Lato" panose="020B0604020202020204" charset="0"/>
                <a:ea typeface="Lato" panose="020B0604020202020204" charset="0"/>
                <a:cs typeface="Lato" panose="020B0604020202020204" charset="0"/>
                <a:hlinkClick r:id="rId6"/>
              </a:rPr>
              <a:t>files</a:t>
            </a:r>
            <a:r>
              <a:rPr lang="de-DE" sz="1400" dirty="0" smtClean="0">
                <a:solidFill>
                  <a:schemeClr val="tx1"/>
                </a:solidFill>
                <a:latin typeface="Lato" panose="020B0604020202020204" charset="0"/>
                <a:ea typeface="Lato" panose="020B0604020202020204" charset="0"/>
                <a:cs typeface="Lato" panose="020B0604020202020204" charset="0"/>
                <a:hlinkClick r:id="rId6"/>
              </a:rPr>
              <a:t>/</a:t>
            </a:r>
            <a:r>
              <a:rPr lang="de-DE" sz="1400" dirty="0" err="1" smtClean="0">
                <a:solidFill>
                  <a:schemeClr val="tx1"/>
                </a:solidFill>
                <a:latin typeface="Lato" panose="020B0604020202020204" charset="0"/>
                <a:ea typeface="Lato" panose="020B0604020202020204" charset="0"/>
                <a:cs typeface="Lato" panose="020B0604020202020204" charset="0"/>
                <a:hlinkClick r:id="rId6"/>
              </a:rPr>
              <a:t>Discover</a:t>
            </a:r>
            <a:r>
              <a:rPr lang="de-DE" sz="1400" dirty="0" smtClean="0">
                <a:solidFill>
                  <a:schemeClr val="tx1"/>
                </a:solidFill>
                <a:latin typeface="Lato" panose="020B0604020202020204" charset="0"/>
                <a:ea typeface="Lato" panose="020B0604020202020204" charset="0"/>
                <a:cs typeface="Lato" panose="020B0604020202020204" charset="0"/>
                <a:hlinkClick r:id="rId6"/>
              </a:rPr>
              <a:t>/</a:t>
            </a:r>
            <a:r>
              <a:rPr lang="de-DE" sz="1400" dirty="0" err="1" smtClean="0">
                <a:solidFill>
                  <a:schemeClr val="tx1"/>
                </a:solidFill>
                <a:latin typeface="Lato" panose="020B0604020202020204" charset="0"/>
                <a:ea typeface="Lato" panose="020B0604020202020204" charset="0"/>
                <a:cs typeface="Lato" panose="020B0604020202020204" charset="0"/>
                <a:hlinkClick r:id="rId6"/>
              </a:rPr>
              <a:t>EducatorsTeachers</a:t>
            </a:r>
            <a:r>
              <a:rPr lang="de-DE" sz="1400" dirty="0" smtClean="0">
                <a:solidFill>
                  <a:schemeClr val="tx1"/>
                </a:solidFill>
                <a:latin typeface="Lato" panose="020B0604020202020204" charset="0"/>
                <a:ea typeface="Lato" panose="020B0604020202020204" charset="0"/>
                <a:cs typeface="Lato" panose="020B0604020202020204" charset="0"/>
                <a:hlinkClick r:id="rId6"/>
              </a:rPr>
              <a:t>/</a:t>
            </a:r>
            <a:r>
              <a:rPr lang="de-DE" sz="1400" dirty="0" err="1" smtClean="0">
                <a:solidFill>
                  <a:schemeClr val="tx1"/>
                </a:solidFill>
                <a:latin typeface="Lato" panose="020B0604020202020204" charset="0"/>
                <a:ea typeface="Lato" panose="020B0604020202020204" charset="0"/>
                <a:cs typeface="Lato" panose="020B0604020202020204" charset="0"/>
                <a:hlinkClick r:id="rId6"/>
              </a:rPr>
              <a:t>ActivitiesForYourClassroom</a:t>
            </a:r>
            <a:r>
              <a:rPr lang="de-DE" sz="1400" dirty="0" smtClean="0">
                <a:solidFill>
                  <a:schemeClr val="tx1"/>
                </a:solidFill>
                <a:latin typeface="Lato" panose="020B0604020202020204" charset="0"/>
                <a:ea typeface="Lato" panose="020B0604020202020204" charset="0"/>
                <a:cs typeface="Lato" panose="020B0604020202020204" charset="0"/>
                <a:hlinkClick r:id="rId6"/>
              </a:rPr>
              <a:t>/</a:t>
            </a:r>
            <a:r>
              <a:rPr lang="de-DE" sz="1400" dirty="0" err="1" smtClean="0">
                <a:solidFill>
                  <a:schemeClr val="tx1"/>
                </a:solidFill>
                <a:latin typeface="Lato" panose="020B0604020202020204" charset="0"/>
                <a:ea typeface="Lato" panose="020B0604020202020204" charset="0"/>
                <a:cs typeface="Lato" panose="020B0604020202020204" charset="0"/>
                <a:hlinkClick r:id="rId6"/>
              </a:rPr>
              <a:t>migr</a:t>
            </a:r>
            <a:r>
              <a:rPr lang="de-DE" sz="1400" dirty="0" smtClean="0">
                <a:solidFill>
                  <a:schemeClr val="tx1"/>
                </a:solidFill>
                <a:latin typeface="Lato" panose="020B0604020202020204" charset="0"/>
                <a:ea typeface="Lato" panose="020B0604020202020204" charset="0"/>
                <a:cs typeface="Lato" panose="020B0604020202020204" charset="0"/>
                <a:hlinkClick r:id="rId6"/>
              </a:rPr>
              <a:t>-</a:t>
            </a:r>
            <a:r>
              <a:rPr lang="de-DE" sz="1400" dirty="0" err="1" smtClean="0">
                <a:solidFill>
                  <a:schemeClr val="tx1"/>
                </a:solidFill>
                <a:latin typeface="Lato" panose="020B0604020202020204" charset="0"/>
                <a:ea typeface="Lato" panose="020B0604020202020204" charset="0"/>
                <a:cs typeface="Lato" panose="020B0604020202020204" charset="0"/>
                <a:hlinkClick r:id="rId6"/>
              </a:rPr>
              <a:t>resource</a:t>
            </a:r>
            <a:r>
              <a:rPr lang="de-DE" sz="1400" dirty="0" smtClean="0">
                <a:solidFill>
                  <a:schemeClr val="tx1"/>
                </a:solidFill>
                <a:latin typeface="Lato" panose="020B0604020202020204" charset="0"/>
                <a:ea typeface="Lato" panose="020B0604020202020204" charset="0"/>
                <a:cs typeface="Lato" panose="020B0604020202020204" charset="0"/>
                <a:hlinkClick r:id="rId6"/>
              </a:rPr>
              <a:t>-12-</a:t>
            </a:r>
            <a:r>
              <a:rPr lang="de-DE" sz="1400" dirty="0" err="1" smtClean="0">
                <a:solidFill>
                  <a:schemeClr val="tx1"/>
                </a:solidFill>
                <a:latin typeface="Lato" panose="020B0604020202020204" charset="0"/>
                <a:ea typeface="Lato" panose="020B0604020202020204" charset="0"/>
                <a:cs typeface="Lato" panose="020B0604020202020204" charset="0"/>
                <a:hlinkClick r:id="rId6"/>
              </a:rPr>
              <a:t>en_0.pdf</a:t>
            </a:r>
            <a:r>
              <a:rPr lang="de-DE" sz="1400" dirty="0" smtClean="0">
                <a:solidFill>
                  <a:schemeClr val="tx1"/>
                </a:solidFill>
                <a:latin typeface="Lato" panose="020B0604020202020204" charset="0"/>
                <a:ea typeface="Lato" panose="020B0604020202020204" charset="0"/>
                <a:cs typeface="Lato" panose="020B0604020202020204" charset="0"/>
              </a:rPr>
              <a:t> , </a:t>
            </a:r>
            <a:r>
              <a:rPr lang="de-DE" sz="1400" dirty="0" err="1">
                <a:solidFill>
                  <a:schemeClr val="tx1"/>
                </a:solidFill>
                <a:latin typeface="Lato" panose="020B0604020202020204" charset="0"/>
                <a:ea typeface="Lato" panose="020B0604020202020204" charset="0"/>
                <a:cs typeface="Lato" panose="020B0604020202020204" charset="0"/>
              </a:rPr>
              <a:t>accessed</a:t>
            </a:r>
            <a:r>
              <a:rPr lang="de-DE" sz="1400" dirty="0">
                <a:solidFill>
                  <a:schemeClr val="tx1"/>
                </a:solidFill>
                <a:latin typeface="Lato" panose="020B0604020202020204" charset="0"/>
                <a:ea typeface="Lato" panose="020B0604020202020204" charset="0"/>
                <a:cs typeface="Lato" panose="020B0604020202020204" charset="0"/>
              </a:rPr>
              <a:t> 11 </a:t>
            </a:r>
            <a:r>
              <a:rPr lang="de-DE" sz="1400" dirty="0" err="1">
                <a:solidFill>
                  <a:schemeClr val="tx1"/>
                </a:solidFill>
                <a:latin typeface="Lato" panose="020B0604020202020204" charset="0"/>
                <a:ea typeface="Lato" panose="020B0604020202020204" charset="0"/>
                <a:cs typeface="Lato" panose="020B0604020202020204" charset="0"/>
              </a:rPr>
              <a:t>January</a:t>
            </a:r>
            <a:r>
              <a:rPr lang="de-DE" sz="1400" dirty="0">
                <a:solidFill>
                  <a:schemeClr val="tx1"/>
                </a:solidFill>
                <a:latin typeface="Lato" panose="020B0604020202020204" charset="0"/>
                <a:ea typeface="Lato" panose="020B0604020202020204" charset="0"/>
                <a:cs typeface="Lato" panose="020B0604020202020204" charset="0"/>
              </a:rPr>
              <a:t> 2022</a:t>
            </a:r>
            <a:r>
              <a:rPr lang="de-DE" sz="1400" dirty="0" smtClean="0">
                <a:solidFill>
                  <a:schemeClr val="tx1"/>
                </a:solidFill>
                <a:latin typeface="Lato" panose="020B0604020202020204" charset="0"/>
                <a:ea typeface="Lato" panose="020B0604020202020204" charset="0"/>
                <a:cs typeface="Lato" panose="020B0604020202020204" charset="0"/>
              </a:rPr>
              <a:t>.</a:t>
            </a:r>
            <a:endParaRPr lang="en-GB" sz="1400" dirty="0">
              <a:solidFill>
                <a:schemeClr val="tx1"/>
              </a:solidFill>
              <a:latin typeface="Lato" panose="020B0604020202020204" charset="0"/>
              <a:ea typeface="Lato" panose="020B0604020202020204" charset="0"/>
              <a:cs typeface="Lato" panose="020B0604020202020204" charset="0"/>
            </a:endParaRPr>
          </a:p>
        </p:txBody>
      </p:sp>
      <p:sp>
        <p:nvSpPr>
          <p:cNvPr id="4" name="Foliennummernplatzhalt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21</a:t>
            </a:fld>
            <a:endParaRPr lang="de-DE"/>
          </a:p>
        </p:txBody>
      </p:sp>
      <p:sp>
        <p:nvSpPr>
          <p:cNvPr id="7" name="Titel 1"/>
          <p:cNvSpPr>
            <a:spLocks noGrp="1"/>
          </p:cNvSpPr>
          <p:nvPr>
            <p:ph type="title"/>
          </p:nvPr>
        </p:nvSpPr>
        <p:spPr>
          <a:xfrm>
            <a:off x="311700" y="336750"/>
            <a:ext cx="6802800" cy="572700"/>
          </a:xfrm>
        </p:spPr>
        <p:txBody>
          <a:bodyPr/>
          <a:lstStyle/>
          <a:p>
            <a:r>
              <a:rPr lang="de-DE" dirty="0" err="1" smtClean="0"/>
              <a:t>Literature</a:t>
            </a:r>
            <a:r>
              <a:rPr lang="de-DE" dirty="0" smtClean="0"/>
              <a:t> </a:t>
            </a:r>
            <a:r>
              <a:rPr lang="de-DE" dirty="0" err="1" smtClean="0"/>
              <a:t>and</a:t>
            </a:r>
            <a:r>
              <a:rPr lang="de-DE" dirty="0" smtClean="0"/>
              <a:t> </a:t>
            </a:r>
            <a:r>
              <a:rPr lang="de-DE" dirty="0" err="1" smtClean="0"/>
              <a:t>other</a:t>
            </a:r>
            <a:r>
              <a:rPr lang="de-DE" dirty="0" smtClean="0"/>
              <a:t> </a:t>
            </a:r>
            <a:r>
              <a:rPr lang="de-DE" dirty="0" err="1"/>
              <a:t>s</a:t>
            </a:r>
            <a:r>
              <a:rPr lang="de-DE" dirty="0" err="1" smtClean="0"/>
              <a:t>ources</a:t>
            </a:r>
            <a:endParaRPr lang="de-DE" dirty="0"/>
          </a:p>
        </p:txBody>
      </p:sp>
    </p:spTree>
    <p:extLst>
      <p:ext uri="{BB962C8B-B14F-4D97-AF65-F5344CB8AC3E}">
        <p14:creationId xmlns:p14="http://schemas.microsoft.com/office/powerpoint/2010/main" val="2389189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Literature</a:t>
            </a:r>
            <a:r>
              <a:rPr lang="de-DE" dirty="0" smtClean="0"/>
              <a:t> </a:t>
            </a:r>
            <a:r>
              <a:rPr lang="de-DE" dirty="0" err="1" smtClean="0"/>
              <a:t>and</a:t>
            </a:r>
            <a:r>
              <a:rPr lang="de-DE" dirty="0" smtClean="0"/>
              <a:t> </a:t>
            </a:r>
            <a:r>
              <a:rPr lang="de-DE" dirty="0" err="1" smtClean="0"/>
              <a:t>other</a:t>
            </a:r>
            <a:r>
              <a:rPr lang="de-DE" dirty="0" smtClean="0"/>
              <a:t> </a:t>
            </a:r>
            <a:r>
              <a:rPr lang="de-DE" dirty="0" err="1"/>
              <a:t>s</a:t>
            </a:r>
            <a:r>
              <a:rPr lang="de-DE" dirty="0" err="1" smtClean="0"/>
              <a:t>ources</a:t>
            </a:r>
            <a:endParaRPr lang="de-DE" dirty="0"/>
          </a:p>
        </p:txBody>
      </p:sp>
      <p:sp>
        <p:nvSpPr>
          <p:cNvPr id="3" name="Textplatzhalter 2"/>
          <p:cNvSpPr>
            <a:spLocks noGrp="1"/>
          </p:cNvSpPr>
          <p:nvPr>
            <p:ph type="body" idx="1"/>
          </p:nvPr>
        </p:nvSpPr>
        <p:spPr/>
        <p:txBody>
          <a:bodyPr/>
          <a:lstStyle/>
          <a:p>
            <a:pPr marL="0" indent="0">
              <a:lnSpc>
                <a:spcPct val="100000"/>
              </a:lnSpc>
              <a:spcBef>
                <a:spcPts val="400"/>
              </a:spcBef>
              <a:spcAft>
                <a:spcPts val="400"/>
              </a:spcAft>
              <a:buClr>
                <a:srgbClr val="000000"/>
              </a:buClr>
              <a:buSzPts val="1100"/>
              <a:buNone/>
              <a:defRPr/>
            </a:pPr>
            <a:r>
              <a:rPr lang="de-DE" sz="1400" dirty="0" err="1" smtClean="0">
                <a:solidFill>
                  <a:schemeClr val="tx1"/>
                </a:solidFill>
                <a:latin typeface="Lato" panose="020B0604020202020204" charset="0"/>
                <a:ea typeface="Lato" panose="020B0604020202020204" charset="0"/>
                <a:cs typeface="Lato" panose="020B0604020202020204" charset="0"/>
              </a:rPr>
              <a:t>Kickl</a:t>
            </a:r>
            <a:r>
              <a:rPr lang="de-DE" sz="1400" dirty="0">
                <a:solidFill>
                  <a:schemeClr val="tx1"/>
                </a:solidFill>
                <a:latin typeface="Lato" panose="020B0604020202020204" charset="0"/>
                <a:ea typeface="Lato" panose="020B0604020202020204" charset="0"/>
                <a:cs typeface="Lato" panose="020B0604020202020204" charset="0"/>
              </a:rPr>
              <a:t>, H. (2020) “Kein Migrant, der </a:t>
            </a:r>
            <a:r>
              <a:rPr lang="de-DE" sz="1400" dirty="0" err="1">
                <a:solidFill>
                  <a:schemeClr val="tx1"/>
                </a:solidFill>
                <a:latin typeface="Lato" panose="020B0604020202020204" charset="0"/>
                <a:ea typeface="Lato" panose="020B0604020202020204" charset="0"/>
                <a:cs typeface="Lato" panose="020B0604020202020204" charset="0"/>
              </a:rPr>
              <a:t>IILLEGAL</a:t>
            </a:r>
            <a:r>
              <a:rPr lang="de-DE" sz="1400" dirty="0">
                <a:solidFill>
                  <a:schemeClr val="tx1"/>
                </a:solidFill>
                <a:latin typeface="Lato" panose="020B0604020202020204" charset="0"/>
                <a:ea typeface="Lato" panose="020B0604020202020204" charset="0"/>
                <a:cs typeface="Lato" panose="020B0604020202020204" charset="0"/>
              </a:rPr>
              <a:t> nach Österreich gekommen ist, darf aufgenommen werden” [</a:t>
            </a:r>
            <a:r>
              <a:rPr lang="de-DE" sz="1400" dirty="0" err="1">
                <a:solidFill>
                  <a:schemeClr val="tx1"/>
                </a:solidFill>
                <a:latin typeface="Lato" panose="020B0604020202020204" charset="0"/>
                <a:ea typeface="Lato" panose="020B0604020202020204" charset="0"/>
                <a:cs typeface="Lato" panose="020B0604020202020204" charset="0"/>
              </a:rPr>
              <a:t>status</a:t>
            </a:r>
            <a:r>
              <a:rPr lang="de-DE" sz="1400" dirty="0">
                <a:solidFill>
                  <a:schemeClr val="tx1"/>
                </a:solidFill>
                <a:latin typeface="Lato" panose="020B0604020202020204" charset="0"/>
                <a:ea typeface="Lato" panose="020B0604020202020204" charset="0"/>
                <a:cs typeface="Lato" panose="020B0604020202020204" charset="0"/>
              </a:rPr>
              <a:t> update], Facebook, </a:t>
            </a:r>
            <a:r>
              <a:rPr lang="de-DE" sz="1400" dirty="0">
                <a:solidFill>
                  <a:schemeClr val="tx1"/>
                </a:solidFill>
                <a:latin typeface="Lato" panose="020B0604020202020204" charset="0"/>
                <a:ea typeface="Lato" panose="020B0604020202020204" charset="0"/>
                <a:cs typeface="Lato" panose="020B0604020202020204" charset="0"/>
                <a:hlinkClick r:id="rId2"/>
              </a:rPr>
              <a:t>https://</a:t>
            </a:r>
            <a:r>
              <a:rPr lang="de-DE" sz="1400" dirty="0" err="1">
                <a:solidFill>
                  <a:schemeClr val="tx1"/>
                </a:solidFill>
                <a:latin typeface="Lato" panose="020B0604020202020204" charset="0"/>
                <a:ea typeface="Lato" panose="020B0604020202020204" charset="0"/>
                <a:cs typeface="Lato" panose="020B0604020202020204" charset="0"/>
                <a:hlinkClick r:id="rId2"/>
              </a:rPr>
              <a:t>www.facebook.com</a:t>
            </a:r>
            <a:r>
              <a:rPr lang="de-DE" sz="1400" dirty="0">
                <a:solidFill>
                  <a:schemeClr val="tx1"/>
                </a:solidFill>
                <a:latin typeface="Lato" panose="020B0604020202020204" charset="0"/>
                <a:ea typeface="Lato" panose="020B0604020202020204" charset="0"/>
                <a:cs typeface="Lato" panose="020B0604020202020204" charset="0"/>
                <a:hlinkClick r:id="rId2"/>
              </a:rPr>
              <a:t>/</a:t>
            </a:r>
            <a:r>
              <a:rPr lang="de-DE" sz="1400" dirty="0" err="1">
                <a:solidFill>
                  <a:schemeClr val="tx1"/>
                </a:solidFill>
                <a:latin typeface="Lato" panose="020B0604020202020204" charset="0"/>
                <a:ea typeface="Lato" panose="020B0604020202020204" charset="0"/>
                <a:cs typeface="Lato" panose="020B0604020202020204" charset="0"/>
                <a:hlinkClick r:id="rId2"/>
              </a:rPr>
              <a:t>herbertkickl</a:t>
            </a:r>
            <a:r>
              <a:rPr lang="de-DE" sz="1400" dirty="0">
                <a:solidFill>
                  <a:schemeClr val="tx1"/>
                </a:solidFill>
                <a:latin typeface="Lato" panose="020B0604020202020204" charset="0"/>
                <a:ea typeface="Lato" panose="020B0604020202020204" charset="0"/>
                <a:cs typeface="Lato" panose="020B0604020202020204" charset="0"/>
                <a:hlinkClick r:id="rId2"/>
              </a:rPr>
              <a:t>/</a:t>
            </a:r>
            <a:r>
              <a:rPr lang="de-DE" sz="1400" dirty="0" err="1">
                <a:solidFill>
                  <a:schemeClr val="tx1"/>
                </a:solidFill>
                <a:latin typeface="Lato" panose="020B0604020202020204" charset="0"/>
                <a:ea typeface="Lato" panose="020B0604020202020204" charset="0"/>
                <a:cs typeface="Lato" panose="020B0604020202020204" charset="0"/>
                <a:hlinkClick r:id="rId2"/>
              </a:rPr>
              <a:t>photos</a:t>
            </a:r>
            <a:r>
              <a:rPr lang="de-DE" sz="1400" dirty="0">
                <a:solidFill>
                  <a:schemeClr val="tx1"/>
                </a:solidFill>
                <a:latin typeface="Lato" panose="020B0604020202020204" charset="0"/>
                <a:ea typeface="Lato" panose="020B0604020202020204" charset="0"/>
                <a:cs typeface="Lato" panose="020B0604020202020204" charset="0"/>
                <a:hlinkClick r:id="rId2"/>
              </a:rPr>
              <a:t>/</a:t>
            </a:r>
            <a:r>
              <a:rPr lang="de-DE" sz="1400" dirty="0" err="1">
                <a:solidFill>
                  <a:schemeClr val="tx1"/>
                </a:solidFill>
                <a:latin typeface="Lato" panose="020B0604020202020204" charset="0"/>
                <a:ea typeface="Lato" panose="020B0604020202020204" charset="0"/>
                <a:cs typeface="Lato" panose="020B0604020202020204" charset="0"/>
                <a:hlinkClick r:id="rId2"/>
              </a:rPr>
              <a:t>a.1989046974706936</a:t>
            </a:r>
            <a:r>
              <a:rPr lang="de-DE" sz="1400" dirty="0">
                <a:solidFill>
                  <a:schemeClr val="tx1"/>
                </a:solidFill>
                <a:latin typeface="Lato" panose="020B0604020202020204" charset="0"/>
                <a:ea typeface="Lato" panose="020B0604020202020204" charset="0"/>
                <a:cs typeface="Lato" panose="020B0604020202020204" charset="0"/>
                <a:hlinkClick r:id="rId2"/>
              </a:rPr>
              <a:t>/2686414448303515</a:t>
            </a:r>
            <a:r>
              <a:rPr lang="de-DE" sz="1400" dirty="0" smtClean="0">
                <a:solidFill>
                  <a:schemeClr val="tx1"/>
                </a:solidFill>
                <a:latin typeface="Lato" panose="020B0604020202020204" charset="0"/>
                <a:ea typeface="Lato" panose="020B0604020202020204" charset="0"/>
                <a:cs typeface="Lato" panose="020B0604020202020204" charset="0"/>
                <a:hlinkClick r:id="rId2"/>
              </a:rPr>
              <a:t>/</a:t>
            </a:r>
            <a:r>
              <a:rPr lang="de-DE" sz="1400" dirty="0" smtClean="0">
                <a:solidFill>
                  <a:schemeClr val="tx1"/>
                </a:solidFill>
                <a:latin typeface="Lato" panose="020B0604020202020204" charset="0"/>
                <a:ea typeface="Lato" panose="020B0604020202020204" charset="0"/>
                <a:cs typeface="Lato" panose="020B0604020202020204" charset="0"/>
              </a:rPr>
              <a:t> , </a:t>
            </a:r>
            <a:r>
              <a:rPr lang="de-DE" sz="1400" dirty="0" err="1">
                <a:solidFill>
                  <a:schemeClr val="tx1"/>
                </a:solidFill>
                <a:latin typeface="Lato" panose="020B0604020202020204" charset="0"/>
                <a:ea typeface="Lato" panose="020B0604020202020204" charset="0"/>
                <a:cs typeface="Lato" panose="020B0604020202020204" charset="0"/>
              </a:rPr>
              <a:t>accessed</a:t>
            </a:r>
            <a:r>
              <a:rPr lang="de-DE" sz="1400" dirty="0">
                <a:solidFill>
                  <a:schemeClr val="tx1"/>
                </a:solidFill>
                <a:latin typeface="Lato" panose="020B0604020202020204" charset="0"/>
                <a:ea typeface="Lato" panose="020B0604020202020204" charset="0"/>
                <a:cs typeface="Lato" panose="020B0604020202020204" charset="0"/>
              </a:rPr>
              <a:t> 11 </a:t>
            </a:r>
            <a:r>
              <a:rPr lang="de-DE" sz="1400" dirty="0" err="1">
                <a:solidFill>
                  <a:schemeClr val="tx1"/>
                </a:solidFill>
                <a:latin typeface="Lato" panose="020B0604020202020204" charset="0"/>
                <a:ea typeface="Lato" panose="020B0604020202020204" charset="0"/>
                <a:cs typeface="Lato" panose="020B0604020202020204" charset="0"/>
              </a:rPr>
              <a:t>January</a:t>
            </a:r>
            <a:r>
              <a:rPr lang="de-DE" sz="1400" dirty="0">
                <a:solidFill>
                  <a:schemeClr val="tx1"/>
                </a:solidFill>
                <a:latin typeface="Lato" panose="020B0604020202020204" charset="0"/>
                <a:ea typeface="Lato" panose="020B0604020202020204" charset="0"/>
                <a:cs typeface="Lato" panose="020B0604020202020204" charset="0"/>
              </a:rPr>
              <a:t> 2022</a:t>
            </a:r>
            <a:r>
              <a:rPr lang="de-DE" sz="1400" dirty="0" smtClean="0">
                <a:solidFill>
                  <a:schemeClr val="tx1"/>
                </a:solidFill>
                <a:latin typeface="Lato" panose="020B0604020202020204" charset="0"/>
                <a:ea typeface="Lato" panose="020B0604020202020204" charset="0"/>
                <a:cs typeface="Lato" panose="020B0604020202020204" charset="0"/>
              </a:rPr>
              <a:t>.</a:t>
            </a:r>
          </a:p>
          <a:p>
            <a:pPr marL="0" indent="0">
              <a:lnSpc>
                <a:spcPct val="100000"/>
              </a:lnSpc>
              <a:spcBef>
                <a:spcPts val="400"/>
              </a:spcBef>
              <a:spcAft>
                <a:spcPts val="400"/>
              </a:spcAft>
              <a:buClr>
                <a:srgbClr val="000000"/>
              </a:buClr>
              <a:buSzPts val="1100"/>
              <a:buNone/>
              <a:defRPr/>
            </a:pPr>
            <a:r>
              <a:rPr lang="it-IT" sz="1400" dirty="0" smtClean="0">
                <a:solidFill>
                  <a:schemeClr val="tx1"/>
                </a:solidFill>
                <a:latin typeface="Lato" panose="020B0604020202020204" charset="0"/>
                <a:ea typeface="Lato" panose="020B0604020202020204" charset="0"/>
                <a:cs typeface="Lato" panose="020B0604020202020204" charset="0"/>
              </a:rPr>
              <a:t>Movimento 5 Stelle Albenga (2018) “IMMIGRAZIONE: OBIETTIVO SBARCHI ZERO” [status update], </a:t>
            </a:r>
            <a:r>
              <a:rPr lang="it-IT" sz="1400" dirty="0" err="1" smtClean="0">
                <a:solidFill>
                  <a:schemeClr val="tx1"/>
                </a:solidFill>
                <a:latin typeface="Lato" panose="020B0604020202020204" charset="0"/>
                <a:ea typeface="Lato" panose="020B0604020202020204" charset="0"/>
                <a:cs typeface="Lato" panose="020B0604020202020204" charset="0"/>
              </a:rPr>
              <a:t>Facebook</a:t>
            </a:r>
            <a:r>
              <a:rPr lang="it-IT" sz="1400" dirty="0" smtClean="0">
                <a:solidFill>
                  <a:schemeClr val="tx1"/>
                </a:solidFill>
                <a:latin typeface="Lato" panose="020B0604020202020204" charset="0"/>
                <a:ea typeface="Lato" panose="020B0604020202020204" charset="0"/>
                <a:cs typeface="Lato" panose="020B0604020202020204" charset="0"/>
              </a:rPr>
              <a:t>, </a:t>
            </a:r>
            <a:r>
              <a:rPr lang="it-IT" sz="1400" dirty="0" err="1" smtClean="0">
                <a:solidFill>
                  <a:schemeClr val="tx1"/>
                </a:solidFill>
                <a:latin typeface="Lato" panose="020B0604020202020204" charset="0"/>
                <a:ea typeface="Lato" panose="020B0604020202020204" charset="0"/>
                <a:cs typeface="Lato" panose="020B0604020202020204" charset="0"/>
                <a:hlinkClick r:id="rId3"/>
              </a:rPr>
              <a:t>https</a:t>
            </a:r>
            <a:r>
              <a:rPr lang="it-IT" sz="1400" dirty="0" smtClean="0">
                <a:solidFill>
                  <a:schemeClr val="tx1"/>
                </a:solidFill>
                <a:latin typeface="Lato" panose="020B0604020202020204" charset="0"/>
                <a:ea typeface="Lato" panose="020B0604020202020204" charset="0"/>
                <a:cs typeface="Lato" panose="020B0604020202020204" charset="0"/>
                <a:hlinkClick r:id="rId3"/>
              </a:rPr>
              <a:t>://</a:t>
            </a:r>
            <a:r>
              <a:rPr lang="it-IT" sz="1400" dirty="0" err="1" smtClean="0">
                <a:solidFill>
                  <a:schemeClr val="tx1"/>
                </a:solidFill>
                <a:latin typeface="Lato" panose="020B0604020202020204" charset="0"/>
                <a:ea typeface="Lato" panose="020B0604020202020204" charset="0"/>
                <a:cs typeface="Lato" panose="020B0604020202020204" charset="0"/>
                <a:hlinkClick r:id="rId3"/>
              </a:rPr>
              <a:t>www.facebook.com</a:t>
            </a:r>
            <a:r>
              <a:rPr lang="it-IT" sz="1400" dirty="0" smtClean="0">
                <a:solidFill>
                  <a:schemeClr val="tx1"/>
                </a:solidFill>
                <a:latin typeface="Lato" panose="020B0604020202020204" charset="0"/>
                <a:ea typeface="Lato" panose="020B0604020202020204" charset="0"/>
                <a:cs typeface="Lato" panose="020B0604020202020204" charset="0"/>
                <a:hlinkClick r:id="rId3"/>
              </a:rPr>
              <a:t>/</a:t>
            </a:r>
            <a:r>
              <a:rPr lang="it-IT" sz="1400" dirty="0" err="1" smtClean="0">
                <a:solidFill>
                  <a:schemeClr val="tx1"/>
                </a:solidFill>
                <a:latin typeface="Lato" panose="020B0604020202020204" charset="0"/>
                <a:ea typeface="Lato" panose="020B0604020202020204" charset="0"/>
                <a:cs typeface="Lato" panose="020B0604020202020204" charset="0"/>
                <a:hlinkClick r:id="rId3"/>
              </a:rPr>
              <a:t>albengameetup</a:t>
            </a:r>
            <a:r>
              <a:rPr lang="it-IT" sz="1400" dirty="0" smtClean="0">
                <a:solidFill>
                  <a:schemeClr val="tx1"/>
                </a:solidFill>
                <a:latin typeface="Lato" panose="020B0604020202020204" charset="0"/>
                <a:ea typeface="Lato" panose="020B0604020202020204" charset="0"/>
                <a:cs typeface="Lato" panose="020B0604020202020204" charset="0"/>
                <a:hlinkClick r:id="rId3"/>
              </a:rPr>
              <a:t>/</a:t>
            </a:r>
            <a:r>
              <a:rPr lang="it-IT" sz="1400" dirty="0" err="1" smtClean="0">
                <a:solidFill>
                  <a:schemeClr val="tx1"/>
                </a:solidFill>
                <a:latin typeface="Lato" panose="020B0604020202020204" charset="0"/>
                <a:ea typeface="Lato" panose="020B0604020202020204" charset="0"/>
                <a:cs typeface="Lato" panose="020B0604020202020204" charset="0"/>
                <a:hlinkClick r:id="rId3"/>
              </a:rPr>
              <a:t>photos</a:t>
            </a:r>
            <a:r>
              <a:rPr lang="it-IT" sz="1400" dirty="0" smtClean="0">
                <a:solidFill>
                  <a:schemeClr val="tx1"/>
                </a:solidFill>
                <a:latin typeface="Lato" panose="020B0604020202020204" charset="0"/>
                <a:ea typeface="Lato" panose="020B0604020202020204" charset="0"/>
                <a:cs typeface="Lato" panose="020B0604020202020204" charset="0"/>
                <a:hlinkClick r:id="rId3"/>
              </a:rPr>
              <a:t>/pillolediprogrammam5s-immigrazioneimmigrazioneobiettivo-sbarchi-zerolitalia-non-/1389440871202375/</a:t>
            </a:r>
            <a:r>
              <a:rPr lang="it-IT" sz="1400" dirty="0" smtClean="0">
                <a:solidFill>
                  <a:schemeClr val="tx1"/>
                </a:solidFill>
                <a:latin typeface="Lato" panose="020B0604020202020204" charset="0"/>
                <a:ea typeface="Lato" panose="020B0604020202020204" charset="0"/>
                <a:cs typeface="Lato" panose="020B0604020202020204" charset="0"/>
              </a:rPr>
              <a:t> , </a:t>
            </a:r>
            <a:r>
              <a:rPr lang="it-IT" sz="1400" dirty="0" err="1" smtClean="0">
                <a:solidFill>
                  <a:schemeClr val="tx1"/>
                </a:solidFill>
                <a:latin typeface="Lato" panose="020B0604020202020204" charset="0"/>
                <a:ea typeface="Lato" panose="020B0604020202020204" charset="0"/>
                <a:cs typeface="Lato" panose="020B0604020202020204" charset="0"/>
              </a:rPr>
              <a:t>accessed</a:t>
            </a:r>
            <a:r>
              <a:rPr lang="it-IT" sz="1400" dirty="0" smtClean="0">
                <a:solidFill>
                  <a:schemeClr val="tx1"/>
                </a:solidFill>
                <a:latin typeface="Lato" panose="020B0604020202020204" charset="0"/>
                <a:ea typeface="Lato" panose="020B0604020202020204" charset="0"/>
                <a:cs typeface="Lato" panose="020B0604020202020204" charset="0"/>
              </a:rPr>
              <a:t> 11 </a:t>
            </a:r>
            <a:r>
              <a:rPr lang="it-IT" sz="1400" dirty="0" err="1" smtClean="0">
                <a:solidFill>
                  <a:schemeClr val="tx1"/>
                </a:solidFill>
                <a:latin typeface="Lato" panose="020B0604020202020204" charset="0"/>
                <a:ea typeface="Lato" panose="020B0604020202020204" charset="0"/>
                <a:cs typeface="Lato" panose="020B0604020202020204" charset="0"/>
              </a:rPr>
              <a:t>January</a:t>
            </a:r>
            <a:r>
              <a:rPr lang="it-IT" sz="1400" dirty="0" smtClean="0">
                <a:solidFill>
                  <a:schemeClr val="tx1"/>
                </a:solidFill>
                <a:latin typeface="Lato" panose="020B0604020202020204" charset="0"/>
                <a:ea typeface="Lato" panose="020B0604020202020204" charset="0"/>
                <a:cs typeface="Lato" panose="020B0604020202020204" charset="0"/>
              </a:rPr>
              <a:t> 2022.</a:t>
            </a:r>
          </a:p>
          <a:p>
            <a:pPr marL="0" indent="0">
              <a:lnSpc>
                <a:spcPct val="100000"/>
              </a:lnSpc>
              <a:spcBef>
                <a:spcPts val="400"/>
              </a:spcBef>
              <a:spcAft>
                <a:spcPts val="400"/>
              </a:spcAft>
              <a:buClr>
                <a:srgbClr val="000000"/>
              </a:buClr>
              <a:buSzPts val="1100"/>
              <a:buNone/>
              <a:defRPr/>
            </a:pPr>
            <a:r>
              <a:rPr lang="fr-FR" sz="1400" dirty="0" smtClean="0">
                <a:solidFill>
                  <a:schemeClr val="tx1"/>
                </a:solidFill>
                <a:latin typeface="Lato" panose="020B0604020202020204" charset="0"/>
                <a:ea typeface="Lato" panose="020B0604020202020204" charset="0"/>
                <a:cs typeface="Lato" panose="020B0604020202020204" charset="0"/>
              </a:rPr>
              <a:t>Rassemblement National 84 (2018) « Protégeons les Français ! Expulsons les clandestins ! » [tweet], </a:t>
            </a:r>
            <a:r>
              <a:rPr lang="fr-FR" sz="1400" dirty="0" smtClean="0">
                <a:solidFill>
                  <a:schemeClr val="tx1"/>
                </a:solidFill>
                <a:latin typeface="Lato" panose="020B0604020202020204" charset="0"/>
                <a:ea typeface="Lato" panose="020B0604020202020204" charset="0"/>
                <a:cs typeface="Lato" panose="020B0604020202020204" charset="0"/>
                <a:hlinkClick r:id="rId4"/>
              </a:rPr>
              <a:t>https://</a:t>
            </a:r>
            <a:r>
              <a:rPr lang="fr-FR" sz="1400" dirty="0" err="1" smtClean="0">
                <a:solidFill>
                  <a:schemeClr val="tx1"/>
                </a:solidFill>
                <a:latin typeface="Lato" panose="020B0604020202020204" charset="0"/>
                <a:ea typeface="Lato" panose="020B0604020202020204" charset="0"/>
                <a:cs typeface="Lato" panose="020B0604020202020204" charset="0"/>
                <a:hlinkClick r:id="rId4"/>
              </a:rPr>
              <a:t>twitter.com</a:t>
            </a:r>
            <a:r>
              <a:rPr lang="fr-FR" sz="1400" dirty="0" smtClean="0">
                <a:solidFill>
                  <a:schemeClr val="tx1"/>
                </a:solidFill>
                <a:latin typeface="Lato" panose="020B0604020202020204" charset="0"/>
                <a:ea typeface="Lato" panose="020B0604020202020204" charset="0"/>
                <a:cs typeface="Lato" panose="020B0604020202020204" charset="0"/>
                <a:hlinkClick r:id="rId4"/>
              </a:rPr>
              <a:t>/</a:t>
            </a:r>
            <a:r>
              <a:rPr lang="fr-FR" sz="1400" dirty="0" err="1" smtClean="0">
                <a:solidFill>
                  <a:schemeClr val="tx1"/>
                </a:solidFill>
                <a:latin typeface="Lato" panose="020B0604020202020204" charset="0"/>
                <a:ea typeface="Lato" panose="020B0604020202020204" charset="0"/>
                <a:cs typeface="Lato" panose="020B0604020202020204" charset="0"/>
                <a:hlinkClick r:id="rId4"/>
              </a:rPr>
              <a:t>RNvaucluse</a:t>
            </a:r>
            <a:r>
              <a:rPr lang="fr-FR" sz="1400" dirty="0" smtClean="0">
                <a:solidFill>
                  <a:schemeClr val="tx1"/>
                </a:solidFill>
                <a:latin typeface="Lato" panose="020B0604020202020204" charset="0"/>
                <a:ea typeface="Lato" panose="020B0604020202020204" charset="0"/>
                <a:cs typeface="Lato" panose="020B0604020202020204" charset="0"/>
                <a:hlinkClick r:id="rId4"/>
              </a:rPr>
              <a:t>/</a:t>
            </a:r>
            <a:r>
              <a:rPr lang="fr-FR" sz="1400" dirty="0" err="1" smtClean="0">
                <a:solidFill>
                  <a:schemeClr val="tx1"/>
                </a:solidFill>
                <a:latin typeface="Lato" panose="020B0604020202020204" charset="0"/>
                <a:ea typeface="Lato" panose="020B0604020202020204" charset="0"/>
                <a:cs typeface="Lato" panose="020B0604020202020204" charset="0"/>
                <a:hlinkClick r:id="rId4"/>
              </a:rPr>
              <a:t>status</a:t>
            </a:r>
            <a:r>
              <a:rPr lang="fr-FR" sz="1400" dirty="0" smtClean="0">
                <a:solidFill>
                  <a:schemeClr val="tx1"/>
                </a:solidFill>
                <a:latin typeface="Lato" panose="020B0604020202020204" charset="0"/>
                <a:ea typeface="Lato" panose="020B0604020202020204" charset="0"/>
                <a:cs typeface="Lato" panose="020B0604020202020204" charset="0"/>
                <a:hlinkClick r:id="rId4"/>
              </a:rPr>
              <a:t>/997512165354557440/photo/1</a:t>
            </a:r>
            <a:r>
              <a:rPr lang="fr-FR" sz="1400" dirty="0" smtClean="0">
                <a:solidFill>
                  <a:schemeClr val="tx1"/>
                </a:solidFill>
                <a:latin typeface="Lato" panose="020B0604020202020204" charset="0"/>
                <a:ea typeface="Lato" panose="020B0604020202020204" charset="0"/>
                <a:cs typeface="Lato" panose="020B0604020202020204" charset="0"/>
              </a:rPr>
              <a:t> , </a:t>
            </a:r>
            <a:r>
              <a:rPr lang="fr-FR" sz="1400" dirty="0" err="1" smtClean="0">
                <a:solidFill>
                  <a:schemeClr val="tx1"/>
                </a:solidFill>
                <a:latin typeface="Lato" panose="020B0604020202020204" charset="0"/>
                <a:ea typeface="Lato" panose="020B0604020202020204" charset="0"/>
                <a:cs typeface="Lato" panose="020B0604020202020204" charset="0"/>
              </a:rPr>
              <a:t>accessed</a:t>
            </a:r>
            <a:r>
              <a:rPr lang="fr-FR" sz="1400" dirty="0" smtClean="0">
                <a:solidFill>
                  <a:schemeClr val="tx1"/>
                </a:solidFill>
                <a:latin typeface="Lato" panose="020B0604020202020204" charset="0"/>
                <a:ea typeface="Lato" panose="020B0604020202020204" charset="0"/>
                <a:cs typeface="Lato" panose="020B0604020202020204" charset="0"/>
              </a:rPr>
              <a:t> 11 </a:t>
            </a:r>
            <a:r>
              <a:rPr lang="fr-FR" sz="1400" dirty="0" err="1" smtClean="0">
                <a:solidFill>
                  <a:schemeClr val="tx1"/>
                </a:solidFill>
                <a:latin typeface="Lato" panose="020B0604020202020204" charset="0"/>
                <a:ea typeface="Lato" panose="020B0604020202020204" charset="0"/>
                <a:cs typeface="Lato" panose="020B0604020202020204" charset="0"/>
              </a:rPr>
              <a:t>January</a:t>
            </a:r>
            <a:r>
              <a:rPr lang="fr-FR" sz="1400" dirty="0" smtClean="0">
                <a:solidFill>
                  <a:schemeClr val="tx1"/>
                </a:solidFill>
                <a:latin typeface="Lato" panose="020B0604020202020204" charset="0"/>
                <a:ea typeface="Lato" panose="020B0604020202020204" charset="0"/>
                <a:cs typeface="Lato" panose="020B0604020202020204" charset="0"/>
              </a:rPr>
              <a:t> 2022.</a:t>
            </a:r>
            <a:endParaRPr lang="it-IT" sz="1400" dirty="0" smtClean="0">
              <a:solidFill>
                <a:schemeClr val="tx1"/>
              </a:solidFill>
              <a:latin typeface="Lato" panose="020B0604020202020204" charset="0"/>
              <a:ea typeface="Lato" panose="020B0604020202020204" charset="0"/>
              <a:cs typeface="Lato" panose="020B0604020202020204" charset="0"/>
            </a:endParaRPr>
          </a:p>
          <a:p>
            <a:pPr marL="0" indent="0">
              <a:lnSpc>
                <a:spcPct val="100000"/>
              </a:lnSpc>
              <a:spcBef>
                <a:spcPts val="400"/>
              </a:spcBef>
              <a:spcAft>
                <a:spcPts val="400"/>
              </a:spcAft>
              <a:buClr>
                <a:srgbClr val="000000"/>
              </a:buClr>
              <a:buSzPts val="1100"/>
              <a:buNone/>
              <a:defRPr/>
            </a:pPr>
            <a:r>
              <a:rPr lang="en-US" sz="1400" dirty="0" err="1" smtClean="0">
                <a:solidFill>
                  <a:schemeClr val="tx1"/>
                </a:solidFill>
                <a:latin typeface="Lato" panose="020B0604020202020204" charset="0"/>
                <a:ea typeface="Lato" panose="020B0604020202020204" charset="0"/>
                <a:cs typeface="Lato" panose="020B0604020202020204" charset="0"/>
              </a:rPr>
              <a:t>UKIP</a:t>
            </a:r>
            <a:r>
              <a:rPr lang="en-US" sz="1400" dirty="0" smtClean="0">
                <a:solidFill>
                  <a:schemeClr val="tx1"/>
                </a:solidFill>
                <a:latin typeface="Lato" panose="020B0604020202020204" charset="0"/>
                <a:ea typeface="Lato" panose="020B0604020202020204" charset="0"/>
                <a:cs typeface="Lato" panose="020B0604020202020204" charset="0"/>
              </a:rPr>
              <a:t> (2020): “Whilst we’re all being locked away, illegal migrants continue to flood through the Channel at an alarming rate” [tweet], </a:t>
            </a:r>
            <a:r>
              <a:rPr lang="en-US" sz="1400" dirty="0" smtClean="0">
                <a:solidFill>
                  <a:schemeClr val="tx1"/>
                </a:solidFill>
                <a:latin typeface="Lato" panose="020B0604020202020204" charset="0"/>
                <a:ea typeface="Lato" panose="020B0604020202020204" charset="0"/>
                <a:cs typeface="Lato" panose="020B0604020202020204" charset="0"/>
                <a:hlinkClick r:id="rId5"/>
              </a:rPr>
              <a:t>https://</a:t>
            </a:r>
            <a:r>
              <a:rPr lang="en-US" sz="1400" dirty="0" err="1" smtClean="0">
                <a:solidFill>
                  <a:schemeClr val="tx1"/>
                </a:solidFill>
                <a:latin typeface="Lato" panose="020B0604020202020204" charset="0"/>
                <a:ea typeface="Lato" panose="020B0604020202020204" charset="0"/>
                <a:cs typeface="Lato" panose="020B0604020202020204" charset="0"/>
                <a:hlinkClick r:id="rId5"/>
              </a:rPr>
              <a:t>twitter.com</a:t>
            </a:r>
            <a:r>
              <a:rPr lang="en-US" sz="1400" dirty="0" smtClean="0">
                <a:solidFill>
                  <a:schemeClr val="tx1"/>
                </a:solidFill>
                <a:latin typeface="Lato" panose="020B0604020202020204" charset="0"/>
                <a:ea typeface="Lato" panose="020B0604020202020204" charset="0"/>
                <a:cs typeface="Lato" panose="020B0604020202020204" charset="0"/>
                <a:hlinkClick r:id="rId5"/>
              </a:rPr>
              <a:t>/</a:t>
            </a:r>
            <a:r>
              <a:rPr lang="en-US" sz="1400" dirty="0" err="1" smtClean="0">
                <a:solidFill>
                  <a:schemeClr val="tx1"/>
                </a:solidFill>
                <a:latin typeface="Lato" panose="020B0604020202020204" charset="0"/>
                <a:ea typeface="Lato" panose="020B0604020202020204" charset="0"/>
                <a:cs typeface="Lato" panose="020B0604020202020204" charset="0"/>
                <a:hlinkClick r:id="rId5"/>
              </a:rPr>
              <a:t>UKIP</a:t>
            </a:r>
            <a:r>
              <a:rPr lang="en-US" sz="1400" dirty="0" smtClean="0">
                <a:solidFill>
                  <a:schemeClr val="tx1"/>
                </a:solidFill>
                <a:latin typeface="Lato" panose="020B0604020202020204" charset="0"/>
                <a:ea typeface="Lato" panose="020B0604020202020204" charset="0"/>
                <a:cs typeface="Lato" panose="020B0604020202020204" charset="0"/>
                <a:hlinkClick r:id="rId5"/>
              </a:rPr>
              <a:t>/status/1341370457451352064/photo/1</a:t>
            </a:r>
            <a:r>
              <a:rPr lang="en-US" sz="1400" dirty="0" smtClean="0">
                <a:solidFill>
                  <a:schemeClr val="tx1"/>
                </a:solidFill>
                <a:latin typeface="Lato" panose="020B0604020202020204" charset="0"/>
                <a:ea typeface="Lato" panose="020B0604020202020204" charset="0"/>
                <a:cs typeface="Lato" panose="020B0604020202020204" charset="0"/>
              </a:rPr>
              <a:t> , accessed 11 January 2022.</a:t>
            </a:r>
          </a:p>
          <a:p>
            <a:pPr marL="0" indent="0">
              <a:lnSpc>
                <a:spcPct val="100000"/>
              </a:lnSpc>
              <a:buClr>
                <a:srgbClr val="000000"/>
              </a:buClr>
              <a:buSzPts val="1100"/>
              <a:buNone/>
              <a:defRPr/>
            </a:pPr>
            <a:endParaRPr lang="it-IT" sz="1400" dirty="0" smtClean="0"/>
          </a:p>
          <a:p>
            <a:pPr marL="0" lvl="0" indent="0">
              <a:lnSpc>
                <a:spcPct val="100000"/>
              </a:lnSpc>
              <a:buClr>
                <a:srgbClr val="000000"/>
              </a:buClr>
              <a:buSzPts val="1100"/>
              <a:buNone/>
              <a:defRPr/>
            </a:pPr>
            <a:endParaRPr lang="en-GB" sz="1400" i="1" dirty="0" smtClean="0">
              <a:solidFill>
                <a:srgbClr val="FFFF00"/>
              </a:solidFill>
              <a:latin typeface="Lato" panose="020B0604020202020204" charset="0"/>
            </a:endParaRPr>
          </a:p>
          <a:p>
            <a:pPr marL="0" lvl="0" indent="0">
              <a:lnSpc>
                <a:spcPct val="100000"/>
              </a:lnSpc>
              <a:buClr>
                <a:srgbClr val="000000"/>
              </a:buClr>
              <a:buSzPts val="1100"/>
              <a:buNone/>
              <a:defRPr/>
            </a:pPr>
            <a:endParaRPr lang="en-GB" sz="1400" i="1" dirty="0">
              <a:solidFill>
                <a:schemeClr val="tx1"/>
              </a:solidFill>
              <a:latin typeface="Lato" panose="020B0604020202020204" charset="0"/>
            </a:endParaRPr>
          </a:p>
        </p:txBody>
      </p:sp>
      <p:sp>
        <p:nvSpPr>
          <p:cNvPr id="4" name="Foliennummernplatzhalt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22</a:t>
            </a:fld>
            <a:endParaRPr lang="de-DE"/>
          </a:p>
        </p:txBody>
      </p:sp>
    </p:spTree>
    <p:extLst>
      <p:ext uri="{BB962C8B-B14F-4D97-AF65-F5344CB8AC3E}">
        <p14:creationId xmlns:p14="http://schemas.microsoft.com/office/powerpoint/2010/main" val="257549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1170600" y="1426500"/>
            <a:ext cx="6802800" cy="2704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de-DE" sz="3600" b="1" dirty="0" err="1" smtClean="0">
                <a:latin typeface="Lato" panose="020B0604020202020204" charset="0"/>
                <a:ea typeface="Teko"/>
                <a:cs typeface="Teko"/>
                <a:sym typeface="Teko"/>
              </a:rPr>
              <a:t>Representations</a:t>
            </a:r>
            <a:r>
              <a:rPr lang="de-DE" sz="3600" b="1" dirty="0" smtClean="0">
                <a:latin typeface="Lato" panose="020B0604020202020204" charset="0"/>
                <a:ea typeface="Teko"/>
                <a:cs typeface="Teko"/>
                <a:sym typeface="Teko"/>
              </a:rPr>
              <a:t> </a:t>
            </a:r>
            <a:r>
              <a:rPr lang="de-DE" sz="3600" b="1" dirty="0" err="1" smtClean="0">
                <a:latin typeface="Lato" panose="020B0604020202020204" charset="0"/>
                <a:ea typeface="Teko"/>
                <a:cs typeface="Teko"/>
                <a:sym typeface="Teko"/>
              </a:rPr>
              <a:t>of</a:t>
            </a:r>
            <a:r>
              <a:rPr lang="de-DE" sz="3600" b="1" dirty="0" smtClean="0">
                <a:latin typeface="Lato" panose="020B0604020202020204" charset="0"/>
                <a:ea typeface="Teko"/>
                <a:cs typeface="Teko"/>
                <a:sym typeface="Teko"/>
              </a:rPr>
              <a:t> Migration</a:t>
            </a:r>
            <a:endParaRPr sz="3600" b="1" dirty="0">
              <a:latin typeface="Lato" panose="020B0604020202020204" charset="0"/>
              <a:ea typeface="Teko"/>
              <a:cs typeface="Teko"/>
              <a:sym typeface="Teko"/>
            </a:endParaRPr>
          </a:p>
        </p:txBody>
      </p:sp>
      <p:sp>
        <p:nvSpPr>
          <p:cNvPr id="92" name="Google Shape;92;p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3</a:t>
            </a:fld>
            <a:endParaRPr/>
          </a:p>
        </p:txBody>
      </p:sp>
      <p:sp>
        <p:nvSpPr>
          <p:cNvPr id="93" name="Google Shape;93;p3"/>
          <p:cNvSpPr txBox="1"/>
          <p:nvPr/>
        </p:nvSpPr>
        <p:spPr>
          <a:xfrm>
            <a:off x="1170600" y="1278750"/>
            <a:ext cx="1329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200" b="1" dirty="0" smtClean="0">
                <a:solidFill>
                  <a:srgbClr val="E5362B"/>
                </a:solidFill>
                <a:latin typeface="Lato"/>
                <a:ea typeface="Lato"/>
                <a:cs typeface="Lato"/>
                <a:sym typeface="Lato"/>
              </a:rPr>
              <a:t>2</a:t>
            </a:r>
            <a:endParaRPr sz="7200" b="1" dirty="0">
              <a:solidFill>
                <a:srgbClr val="E5362B"/>
              </a:solidFill>
              <a:latin typeface="Lato"/>
              <a:ea typeface="Lato"/>
              <a:cs typeface="Lato"/>
              <a:sym typeface="Lato"/>
            </a:endParaRPr>
          </a:p>
        </p:txBody>
      </p:sp>
    </p:spTree>
    <p:extLst>
      <p:ext uri="{BB962C8B-B14F-4D97-AF65-F5344CB8AC3E}">
        <p14:creationId xmlns:p14="http://schemas.microsoft.com/office/powerpoint/2010/main" val="59368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4</a:t>
            </a:fld>
            <a:endParaRPr/>
          </a:p>
        </p:txBody>
      </p:sp>
      <p:sp>
        <p:nvSpPr>
          <p:cNvPr id="50" name="Textfeld 49"/>
          <p:cNvSpPr txBox="1"/>
          <p:nvPr/>
        </p:nvSpPr>
        <p:spPr>
          <a:xfrm>
            <a:off x="6253454" y="1108595"/>
            <a:ext cx="1623919"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Economic</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migrant</a:t>
            </a:r>
            <a:endParaRPr lang="en-GB" b="1" dirty="0">
              <a:solidFill>
                <a:schemeClr val="bg1"/>
              </a:solidFill>
              <a:latin typeface="Lato" panose="020B0604020202020204" charset="0"/>
            </a:endParaRPr>
          </a:p>
        </p:txBody>
      </p:sp>
      <p:sp>
        <p:nvSpPr>
          <p:cNvPr id="51" name="Textfeld 50"/>
          <p:cNvSpPr txBox="1"/>
          <p:nvPr/>
        </p:nvSpPr>
        <p:spPr>
          <a:xfrm>
            <a:off x="1464088" y="4184762"/>
            <a:ext cx="1895664"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International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migrant</a:t>
            </a:r>
            <a:endParaRPr lang="en-GB" b="1" dirty="0">
              <a:solidFill>
                <a:schemeClr val="bg1"/>
              </a:solidFill>
              <a:latin typeface="Lato" panose="020B0604020202020204" charset="0"/>
            </a:endParaRPr>
          </a:p>
        </p:txBody>
      </p:sp>
      <p:sp>
        <p:nvSpPr>
          <p:cNvPr id="52" name="Textfeld 51"/>
          <p:cNvSpPr txBox="1"/>
          <p:nvPr/>
        </p:nvSpPr>
        <p:spPr>
          <a:xfrm>
            <a:off x="2752741" y="1462486"/>
            <a:ext cx="999280"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Emigrant </a:t>
            </a:r>
            <a:endParaRPr lang="en-GB" b="1" dirty="0">
              <a:solidFill>
                <a:schemeClr val="bg1"/>
              </a:solidFill>
              <a:latin typeface="Lato" panose="020B0604020202020204" charset="0"/>
            </a:endParaRPr>
          </a:p>
        </p:txBody>
      </p:sp>
      <p:sp>
        <p:nvSpPr>
          <p:cNvPr id="53" name="Textfeld 52"/>
          <p:cNvSpPr txBox="1"/>
          <p:nvPr/>
        </p:nvSpPr>
        <p:spPr>
          <a:xfrm>
            <a:off x="204432" y="1953599"/>
            <a:ext cx="1259656"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Immigrant</a:t>
            </a:r>
            <a:endParaRPr lang="en-GB" b="1" dirty="0">
              <a:solidFill>
                <a:schemeClr val="bg1"/>
              </a:solidFill>
              <a:latin typeface="Lato" panose="020B0604020202020204" charset="0"/>
            </a:endParaRPr>
          </a:p>
        </p:txBody>
      </p:sp>
      <p:sp>
        <p:nvSpPr>
          <p:cNvPr id="54" name="Textfeld 53"/>
          <p:cNvSpPr txBox="1"/>
          <p:nvPr/>
        </p:nvSpPr>
        <p:spPr>
          <a:xfrm>
            <a:off x="4417740" y="4003596"/>
            <a:ext cx="1331439" cy="480131"/>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Asylum</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seeker</a:t>
            </a:r>
            <a:endParaRPr lang="de-DE" b="1" dirty="0">
              <a:solidFill>
                <a:schemeClr val="bg1"/>
              </a:solidFill>
              <a:latin typeface="Lato" panose="020B0604020202020204" charset="0"/>
              <a:cs typeface="Times New Roman" panose="02020603050405020304" pitchFamily="18" charset="0"/>
              <a:sym typeface="Wingdings" panose="05000000000000000000" pitchFamily="2" charset="2"/>
            </a:endParaRPr>
          </a:p>
        </p:txBody>
      </p:sp>
      <p:sp>
        <p:nvSpPr>
          <p:cNvPr id="55" name="Textfeld 54"/>
          <p:cNvSpPr txBox="1"/>
          <p:nvPr/>
        </p:nvSpPr>
        <p:spPr>
          <a:xfrm>
            <a:off x="694560" y="2484808"/>
            <a:ext cx="958746"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Refugee</a:t>
            </a:r>
            <a:endParaRPr lang="en-GB" b="1" dirty="0">
              <a:solidFill>
                <a:schemeClr val="bg1"/>
              </a:solidFill>
              <a:latin typeface="Lato" panose="020B0604020202020204" charset="0"/>
            </a:endParaRPr>
          </a:p>
        </p:txBody>
      </p:sp>
      <p:sp>
        <p:nvSpPr>
          <p:cNvPr id="56" name="Textfeld 55"/>
          <p:cNvSpPr txBox="1"/>
          <p:nvPr/>
        </p:nvSpPr>
        <p:spPr>
          <a:xfrm>
            <a:off x="2714903" y="2850272"/>
            <a:ext cx="1447849" cy="480131"/>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Internal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migrant</a:t>
            </a:r>
            <a:endParaRPr lang="en-GB" b="1" dirty="0">
              <a:solidFill>
                <a:schemeClr val="bg1"/>
              </a:solidFill>
              <a:latin typeface="Lato" panose="020B0604020202020204" charset="0"/>
            </a:endParaRPr>
          </a:p>
        </p:txBody>
      </p:sp>
      <p:sp>
        <p:nvSpPr>
          <p:cNvPr id="57" name="Textfeld 56"/>
          <p:cNvSpPr txBox="1"/>
          <p:nvPr/>
        </p:nvSpPr>
        <p:spPr>
          <a:xfrm>
            <a:off x="2038221" y="2042278"/>
            <a:ext cx="2379519" cy="480131"/>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Highly</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skilled</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migrant</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worker</a:t>
            </a:r>
            <a:endParaRPr lang="en-GB" b="1" dirty="0">
              <a:solidFill>
                <a:schemeClr val="bg1"/>
              </a:solidFill>
              <a:latin typeface="Lato" panose="020B0604020202020204" charset="0"/>
            </a:endParaRPr>
          </a:p>
        </p:txBody>
      </p:sp>
      <p:sp>
        <p:nvSpPr>
          <p:cNvPr id="58" name="Textfeld 57"/>
          <p:cNvSpPr txBox="1"/>
          <p:nvPr/>
        </p:nvSpPr>
        <p:spPr>
          <a:xfrm>
            <a:off x="4015502" y="1319370"/>
            <a:ext cx="1587721"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Illegal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immigrant</a:t>
            </a:r>
            <a:endParaRPr lang="en-GB" b="1" dirty="0">
              <a:solidFill>
                <a:schemeClr val="bg1"/>
              </a:solidFill>
              <a:latin typeface="Lato" panose="020B0604020202020204" charset="0"/>
            </a:endParaRPr>
          </a:p>
        </p:txBody>
      </p:sp>
      <p:sp>
        <p:nvSpPr>
          <p:cNvPr id="59" name="Textfeld 58"/>
          <p:cNvSpPr txBox="1"/>
          <p:nvPr/>
        </p:nvSpPr>
        <p:spPr>
          <a:xfrm>
            <a:off x="4802655" y="1896525"/>
            <a:ext cx="1288877"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Guest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worker</a:t>
            </a:r>
            <a:endParaRPr lang="en-GB" b="1" dirty="0">
              <a:solidFill>
                <a:schemeClr val="bg1"/>
              </a:solidFill>
              <a:latin typeface="Lato" panose="020B0604020202020204" charset="0"/>
            </a:endParaRPr>
          </a:p>
        </p:txBody>
      </p:sp>
      <p:sp>
        <p:nvSpPr>
          <p:cNvPr id="60" name="Textfeld 59"/>
          <p:cNvSpPr txBox="1"/>
          <p:nvPr/>
        </p:nvSpPr>
        <p:spPr>
          <a:xfrm>
            <a:off x="403548" y="3583887"/>
            <a:ext cx="1384278" cy="480131"/>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Itinerant</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worker</a:t>
            </a:r>
            <a:endParaRPr lang="en-GB" b="1" dirty="0">
              <a:solidFill>
                <a:schemeClr val="bg1"/>
              </a:solidFill>
              <a:latin typeface="Lato" panose="020B0604020202020204" charset="0"/>
            </a:endParaRPr>
          </a:p>
        </p:txBody>
      </p:sp>
      <p:sp>
        <p:nvSpPr>
          <p:cNvPr id="61" name="Textfeld 60"/>
          <p:cNvSpPr txBox="1"/>
          <p:nvPr/>
        </p:nvSpPr>
        <p:spPr>
          <a:xfrm>
            <a:off x="3428083" y="797608"/>
            <a:ext cx="808686"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Expat</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endParaRPr lang="en-GB" b="1" dirty="0">
              <a:solidFill>
                <a:schemeClr val="bg1"/>
              </a:solidFill>
              <a:latin typeface="Lato" panose="020B0604020202020204" charset="0"/>
            </a:endParaRPr>
          </a:p>
        </p:txBody>
      </p:sp>
      <p:sp>
        <p:nvSpPr>
          <p:cNvPr id="62" name="Textfeld 61"/>
          <p:cNvSpPr txBox="1"/>
          <p:nvPr/>
        </p:nvSpPr>
        <p:spPr>
          <a:xfrm>
            <a:off x="4678681" y="3497186"/>
            <a:ext cx="2321831"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International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civil</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servant</a:t>
            </a:r>
            <a:endParaRPr lang="en-GB" b="1" dirty="0">
              <a:solidFill>
                <a:schemeClr val="bg1"/>
              </a:solidFill>
              <a:latin typeface="Lato" panose="020B0604020202020204" charset="0"/>
            </a:endParaRPr>
          </a:p>
        </p:txBody>
      </p:sp>
      <p:sp>
        <p:nvSpPr>
          <p:cNvPr id="63" name="Textfeld 62"/>
          <p:cNvSpPr txBox="1"/>
          <p:nvPr/>
        </p:nvSpPr>
        <p:spPr>
          <a:xfrm>
            <a:off x="5264697" y="2488797"/>
            <a:ext cx="1977514"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International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student</a:t>
            </a:r>
            <a:endParaRPr lang="en-GB" b="1" dirty="0">
              <a:solidFill>
                <a:schemeClr val="bg1"/>
              </a:solidFill>
              <a:latin typeface="Lato" panose="020B0604020202020204" charset="0"/>
            </a:endParaRPr>
          </a:p>
        </p:txBody>
      </p:sp>
      <p:sp>
        <p:nvSpPr>
          <p:cNvPr id="64" name="Textfeld 63"/>
          <p:cNvSpPr txBox="1"/>
          <p:nvPr/>
        </p:nvSpPr>
        <p:spPr>
          <a:xfrm>
            <a:off x="2267181" y="3519884"/>
            <a:ext cx="1747078" cy="480131"/>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Permanent Resident</a:t>
            </a:r>
            <a:endParaRPr lang="en-GB" b="1" dirty="0">
              <a:solidFill>
                <a:schemeClr val="bg1"/>
              </a:solidFill>
              <a:latin typeface="Lato" panose="020B0604020202020204" charset="0"/>
            </a:endParaRPr>
          </a:p>
        </p:txBody>
      </p:sp>
      <p:sp>
        <p:nvSpPr>
          <p:cNvPr id="65" name="Textfeld 64"/>
          <p:cNvSpPr txBox="1"/>
          <p:nvPr/>
        </p:nvSpPr>
        <p:spPr>
          <a:xfrm>
            <a:off x="6407669" y="3933111"/>
            <a:ext cx="2125936"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Undocumented</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migrant</a:t>
            </a:r>
            <a:endParaRPr lang="en-GB" b="1" dirty="0">
              <a:solidFill>
                <a:schemeClr val="bg1"/>
              </a:solidFill>
              <a:latin typeface="Lato" panose="020B0604020202020204" charset="0"/>
            </a:endParaRPr>
          </a:p>
        </p:txBody>
      </p:sp>
      <p:sp>
        <p:nvSpPr>
          <p:cNvPr id="66" name="Textfeld 65"/>
          <p:cNvSpPr txBox="1"/>
          <p:nvPr/>
        </p:nvSpPr>
        <p:spPr>
          <a:xfrm>
            <a:off x="226998" y="511376"/>
            <a:ext cx="2474180"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Internally</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displaced</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person</a:t>
            </a:r>
            <a:endParaRPr lang="en-GB" b="1" dirty="0">
              <a:solidFill>
                <a:schemeClr val="bg1"/>
              </a:solidFill>
              <a:latin typeface="Lato" panose="020B0604020202020204" charset="0"/>
            </a:endParaRPr>
          </a:p>
        </p:txBody>
      </p:sp>
      <p:sp>
        <p:nvSpPr>
          <p:cNvPr id="67" name="Textfeld 66"/>
          <p:cNvSpPr txBox="1"/>
          <p:nvPr/>
        </p:nvSpPr>
        <p:spPr>
          <a:xfrm>
            <a:off x="969352" y="1159618"/>
            <a:ext cx="1406378" cy="480131"/>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Migrant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worker</a:t>
            </a:r>
            <a:endParaRPr lang="en-GB" b="1" dirty="0">
              <a:solidFill>
                <a:schemeClr val="bg1"/>
              </a:solidFill>
              <a:latin typeface="Lato" panose="020B0604020202020204" charset="0"/>
            </a:endParaRPr>
          </a:p>
        </p:txBody>
      </p:sp>
      <p:sp>
        <p:nvSpPr>
          <p:cNvPr id="68" name="Textfeld 67"/>
          <p:cNvSpPr txBox="1"/>
          <p:nvPr/>
        </p:nvSpPr>
        <p:spPr>
          <a:xfrm>
            <a:off x="597380" y="3008394"/>
            <a:ext cx="1787711"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Long-term Migrant</a:t>
            </a:r>
            <a:endParaRPr lang="en-GB" b="1" dirty="0">
              <a:solidFill>
                <a:schemeClr val="bg1"/>
              </a:solidFill>
              <a:latin typeface="Lato" panose="020B0604020202020204" charset="0"/>
            </a:endParaRPr>
          </a:p>
        </p:txBody>
      </p:sp>
      <p:sp>
        <p:nvSpPr>
          <p:cNvPr id="69" name="Textfeld 68"/>
          <p:cNvSpPr txBox="1"/>
          <p:nvPr/>
        </p:nvSpPr>
        <p:spPr>
          <a:xfrm>
            <a:off x="6497818" y="1669764"/>
            <a:ext cx="2267812" cy="480131"/>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Low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skilled</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migrant</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worker</a:t>
            </a:r>
            <a:endParaRPr lang="en-GB" b="1" dirty="0">
              <a:solidFill>
                <a:schemeClr val="bg1"/>
              </a:solidFill>
              <a:latin typeface="Lato" panose="020B0604020202020204" charset="0"/>
            </a:endParaRPr>
          </a:p>
        </p:txBody>
      </p:sp>
      <p:sp>
        <p:nvSpPr>
          <p:cNvPr id="70" name="Textfeld 69"/>
          <p:cNvSpPr txBox="1"/>
          <p:nvPr/>
        </p:nvSpPr>
        <p:spPr>
          <a:xfrm>
            <a:off x="4617646" y="270313"/>
            <a:ext cx="1971155" cy="523220"/>
          </a:xfrm>
          <a:prstGeom prst="rect">
            <a:avLst/>
          </a:prstGeom>
          <a:solidFill>
            <a:srgbClr val="E5362B"/>
          </a:solidFill>
          <a:ln w="28575">
            <a:solidFill>
              <a:schemeClr val="bg1"/>
            </a:solidFill>
          </a:ln>
        </p:spPr>
        <p:txBody>
          <a:bodyPr wrap="square" rtlCol="0">
            <a:spAutoFit/>
          </a:bodyPr>
          <a:lstStyle/>
          <a:p>
            <a:pPr algn="ctr"/>
            <a:r>
              <a:rPr lang="en-GB" b="1" dirty="0" err="1">
                <a:solidFill>
                  <a:schemeClr val="bg1"/>
                </a:solidFill>
                <a:latin typeface="Lato" panose="020B0604020202020204" charset="0"/>
                <a:cs typeface="Times New Roman" panose="02020603050405020304" pitchFamily="18" charset="0"/>
              </a:rPr>
              <a:t>Intracorporate</a:t>
            </a:r>
            <a:r>
              <a:rPr lang="en-GB" b="1" dirty="0">
                <a:solidFill>
                  <a:schemeClr val="bg1"/>
                </a:solidFill>
                <a:latin typeface="Lato" panose="020B0604020202020204" charset="0"/>
                <a:cs typeface="Times New Roman" panose="02020603050405020304" pitchFamily="18" charset="0"/>
              </a:rPr>
              <a:t> transferee</a:t>
            </a:r>
          </a:p>
        </p:txBody>
      </p:sp>
      <p:sp>
        <p:nvSpPr>
          <p:cNvPr id="71" name="Textfeld 70"/>
          <p:cNvSpPr txBox="1"/>
          <p:nvPr/>
        </p:nvSpPr>
        <p:spPr>
          <a:xfrm>
            <a:off x="4497943" y="2936017"/>
            <a:ext cx="2366669" cy="286232"/>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Second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generation</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a:t>
            </a: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migrant</a:t>
            </a:r>
            <a:endParaRPr lang="en-GB" b="1" dirty="0">
              <a:solidFill>
                <a:schemeClr val="bg1"/>
              </a:solidFill>
              <a:latin typeface="Lato" panose="020B0604020202020204" charset="0"/>
            </a:endParaRPr>
          </a:p>
        </p:txBody>
      </p:sp>
      <p:sp>
        <p:nvSpPr>
          <p:cNvPr id="72" name="Textfeld 71"/>
          <p:cNvSpPr txBox="1"/>
          <p:nvPr/>
        </p:nvSpPr>
        <p:spPr>
          <a:xfrm>
            <a:off x="7086632" y="3017055"/>
            <a:ext cx="1855017" cy="480131"/>
          </a:xfrm>
          <a:prstGeom prst="rect">
            <a:avLst/>
          </a:prstGeom>
          <a:solidFill>
            <a:srgbClr val="E5362B"/>
          </a:solidFill>
          <a:ln w="28575">
            <a:solidFill>
              <a:schemeClr val="bg1"/>
            </a:solidFill>
          </a:ln>
        </p:spPr>
        <p:txBody>
          <a:bodyPr wrap="square" rtlCol="0">
            <a:spAutoFit/>
          </a:bodyPr>
          <a:lstStyle/>
          <a:p>
            <a:pPr lvl="0" algn="ctr" defTabSz="685800">
              <a:lnSpc>
                <a:spcPct val="90000"/>
              </a:lnSpc>
              <a:spcBef>
                <a:spcPts val="750"/>
              </a:spcBef>
            </a:pPr>
            <a:r>
              <a:rPr lang="de-DE" b="1" dirty="0" err="1">
                <a:solidFill>
                  <a:schemeClr val="bg1"/>
                </a:solidFill>
                <a:latin typeface="Lato" panose="020B0604020202020204" charset="0"/>
                <a:cs typeface="Times New Roman" panose="02020603050405020304" pitchFamily="18" charset="0"/>
                <a:sym typeface="Wingdings" panose="05000000000000000000" pitchFamily="2" charset="2"/>
              </a:rPr>
              <a:t>Unaccompanied</a:t>
            </a:r>
            <a:r>
              <a:rPr lang="de-DE" b="1" dirty="0">
                <a:solidFill>
                  <a:schemeClr val="bg1"/>
                </a:solidFill>
                <a:latin typeface="Lato" panose="020B0604020202020204" charset="0"/>
                <a:cs typeface="Times New Roman" panose="02020603050405020304" pitchFamily="18" charset="0"/>
                <a:sym typeface="Wingdings" panose="05000000000000000000" pitchFamily="2" charset="2"/>
              </a:rPr>
              <a:t> minor</a:t>
            </a:r>
            <a:endParaRPr lang="en-GB" b="1" dirty="0">
              <a:solidFill>
                <a:schemeClr val="bg1"/>
              </a:solidFill>
              <a:latin typeface="Lato" panose="020B0604020202020204" charset="0"/>
            </a:endParaRPr>
          </a:p>
        </p:txBody>
      </p:sp>
    </p:spTree>
    <p:extLst>
      <p:ext uri="{BB962C8B-B14F-4D97-AF65-F5344CB8AC3E}">
        <p14:creationId xmlns:p14="http://schemas.microsoft.com/office/powerpoint/2010/main" val="4163055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5</a:t>
            </a:fld>
            <a:endParaRPr/>
          </a:p>
        </p:txBody>
      </p:sp>
      <p:sp>
        <p:nvSpPr>
          <p:cNvPr id="6" name="Google Shape;194;p11"/>
          <p:cNvSpPr/>
          <p:nvPr/>
        </p:nvSpPr>
        <p:spPr>
          <a:xfrm>
            <a:off x="741096" y="856999"/>
            <a:ext cx="3110468" cy="565291"/>
          </a:xfrm>
          <a:prstGeom prst="hexagon">
            <a:avLst>
              <a:gd name="adj" fmla="val 25000"/>
              <a:gd name="vf" fmla="val 115470"/>
            </a:avLst>
          </a:prstGeom>
          <a:solidFill>
            <a:schemeClr val="bg1"/>
          </a:solidFill>
          <a:ln w="25400" cap="flat" cmpd="sng">
            <a:solidFill>
              <a:srgbClr val="E5362B"/>
            </a:solidFill>
            <a:prstDash val="solid"/>
            <a:round/>
            <a:headEnd type="none" w="sm" len="sm"/>
            <a:tailEnd type="none" w="sm" len="sm"/>
          </a:ln>
        </p:spPr>
        <p:txBody>
          <a:bodyPr spcFirstLastPara="1" wrap="square" lIns="91425" tIns="45700" rIns="91425" bIns="45700" anchor="ctr" anchorCtr="0">
            <a:noAutofit/>
          </a:bodyPr>
          <a:lstStyle/>
          <a:p>
            <a:pPr lvl="0" algn="ctr">
              <a:buClrTx/>
              <a:defRPr/>
            </a:pPr>
            <a:r>
              <a:rPr lang="en-GB" sz="1600" b="1" dirty="0">
                <a:solidFill>
                  <a:schemeClr val="tx1"/>
                </a:solidFill>
                <a:latin typeface="Lato" panose="020B0604020202020204" charset="0"/>
                <a:cs typeface="Times New Roman" panose="02020603050405020304" pitchFamily="18" charset="0"/>
              </a:rPr>
              <a:t>Do you know these categories/definitions?</a:t>
            </a:r>
          </a:p>
        </p:txBody>
      </p:sp>
      <p:sp>
        <p:nvSpPr>
          <p:cNvPr id="7" name="Google Shape;194;p11"/>
          <p:cNvSpPr/>
          <p:nvPr/>
        </p:nvSpPr>
        <p:spPr>
          <a:xfrm>
            <a:off x="4724399" y="883101"/>
            <a:ext cx="4108033" cy="657323"/>
          </a:xfrm>
          <a:prstGeom prst="hexagon">
            <a:avLst>
              <a:gd name="adj" fmla="val 25000"/>
              <a:gd name="vf" fmla="val 115470"/>
            </a:avLst>
          </a:prstGeom>
          <a:solidFill>
            <a:schemeClr val="bg1"/>
          </a:solidFill>
          <a:ln w="25400" cap="flat" cmpd="sng">
            <a:solidFill>
              <a:srgbClr val="E5362B"/>
            </a:solidFill>
            <a:prstDash val="solid"/>
            <a:round/>
            <a:headEnd type="none" w="sm" len="sm"/>
            <a:tailEnd type="none" w="sm" len="sm"/>
          </a:ln>
        </p:spPr>
        <p:txBody>
          <a:bodyPr spcFirstLastPara="1" wrap="square" lIns="91425" tIns="45700" rIns="91425" bIns="45700" anchor="ctr" anchorCtr="0">
            <a:noAutofit/>
          </a:bodyPr>
          <a:lstStyle/>
          <a:p>
            <a:pPr algn="ctr">
              <a:buClrTx/>
              <a:defRPr/>
            </a:pPr>
            <a:r>
              <a:rPr lang="en-GB" sz="1600" b="1" dirty="0">
                <a:solidFill>
                  <a:schemeClr val="tx1"/>
                </a:solidFill>
                <a:latin typeface="Lato" panose="020B0604020202020204" charset="0"/>
                <a:cs typeface="Times New Roman" panose="02020603050405020304" pitchFamily="18" charset="0"/>
              </a:rPr>
              <a:t>What do you notice about them? Is there anything that strikes you?</a:t>
            </a:r>
          </a:p>
        </p:txBody>
      </p:sp>
      <p:sp>
        <p:nvSpPr>
          <p:cNvPr id="8" name="Google Shape;194;p11"/>
          <p:cNvSpPr/>
          <p:nvPr/>
        </p:nvSpPr>
        <p:spPr>
          <a:xfrm>
            <a:off x="186916" y="1645342"/>
            <a:ext cx="4218830" cy="1081224"/>
          </a:xfrm>
          <a:prstGeom prst="hexagon">
            <a:avLst>
              <a:gd name="adj" fmla="val 25000"/>
              <a:gd name="vf" fmla="val 115470"/>
            </a:avLst>
          </a:prstGeom>
          <a:solidFill>
            <a:schemeClr val="bg1"/>
          </a:solidFill>
          <a:ln w="25400" cap="flat" cmpd="sng">
            <a:solidFill>
              <a:srgbClr val="E5362B"/>
            </a:solidFill>
            <a:prstDash val="solid"/>
            <a:round/>
            <a:headEnd type="none" w="sm" len="sm"/>
            <a:tailEnd type="none" w="sm" len="sm"/>
          </a:ln>
        </p:spPr>
        <p:txBody>
          <a:bodyPr spcFirstLastPara="1" wrap="square" lIns="91425" tIns="45700" rIns="91425" bIns="45700" anchor="ctr" anchorCtr="0">
            <a:noAutofit/>
          </a:bodyPr>
          <a:lstStyle/>
          <a:p>
            <a:pPr algn="ctr">
              <a:buClrTx/>
              <a:defRPr/>
            </a:pPr>
            <a:r>
              <a:rPr lang="en-GB" sz="1600" b="1" dirty="0">
                <a:solidFill>
                  <a:schemeClr val="tx1"/>
                </a:solidFill>
                <a:latin typeface="Lato" panose="020B0604020202020204" charset="0"/>
                <a:cs typeface="Times New Roman" panose="02020603050405020304" pitchFamily="18" charset="0"/>
              </a:rPr>
              <a:t>What differentiates/unites them? (please note that many of them are interrelated with racial and class categories)</a:t>
            </a:r>
          </a:p>
        </p:txBody>
      </p:sp>
      <p:sp>
        <p:nvSpPr>
          <p:cNvPr id="9" name="Google Shape;194;p11"/>
          <p:cNvSpPr/>
          <p:nvPr/>
        </p:nvSpPr>
        <p:spPr>
          <a:xfrm>
            <a:off x="4802085" y="1703540"/>
            <a:ext cx="4030347" cy="657323"/>
          </a:xfrm>
          <a:prstGeom prst="hexagon">
            <a:avLst>
              <a:gd name="adj" fmla="val 25000"/>
              <a:gd name="vf" fmla="val 115470"/>
            </a:avLst>
          </a:prstGeom>
          <a:solidFill>
            <a:schemeClr val="bg1"/>
          </a:solidFill>
          <a:ln w="25400" cap="flat" cmpd="sng">
            <a:solidFill>
              <a:srgbClr val="E5362B"/>
            </a:solidFill>
            <a:prstDash val="solid"/>
            <a:round/>
            <a:headEnd type="none" w="sm" len="sm"/>
            <a:tailEnd type="none" w="sm" len="sm"/>
          </a:ln>
        </p:spPr>
        <p:txBody>
          <a:bodyPr spcFirstLastPara="1" wrap="square" lIns="91425" tIns="45700" rIns="91425" bIns="45700" anchor="ctr" anchorCtr="0">
            <a:noAutofit/>
          </a:bodyPr>
          <a:lstStyle/>
          <a:p>
            <a:pPr algn="ctr">
              <a:buClrTx/>
              <a:defRPr/>
            </a:pPr>
            <a:r>
              <a:rPr lang="en-GB" sz="1600" b="1" dirty="0">
                <a:solidFill>
                  <a:schemeClr val="tx1"/>
                </a:solidFill>
                <a:latin typeface="Lato" panose="020B0604020202020204" charset="0"/>
                <a:cs typeface="Times New Roman" panose="02020603050405020304" pitchFamily="18" charset="0"/>
              </a:rPr>
              <a:t>How would you imagine them?</a:t>
            </a:r>
          </a:p>
        </p:txBody>
      </p:sp>
      <p:sp>
        <p:nvSpPr>
          <p:cNvPr id="11" name="Google Shape;194;p11"/>
          <p:cNvSpPr/>
          <p:nvPr/>
        </p:nvSpPr>
        <p:spPr>
          <a:xfrm>
            <a:off x="4802085" y="2586726"/>
            <a:ext cx="4030347" cy="657323"/>
          </a:xfrm>
          <a:prstGeom prst="hexagon">
            <a:avLst>
              <a:gd name="adj" fmla="val 25000"/>
              <a:gd name="vf" fmla="val 115470"/>
            </a:avLst>
          </a:prstGeom>
          <a:solidFill>
            <a:schemeClr val="bg1"/>
          </a:solidFill>
          <a:ln w="25400" cap="flat" cmpd="sng">
            <a:solidFill>
              <a:srgbClr val="E5362B"/>
            </a:solidFill>
            <a:prstDash val="solid"/>
            <a:round/>
            <a:headEnd type="none" w="sm" len="sm"/>
            <a:tailEnd type="none" w="sm" len="sm"/>
          </a:ln>
        </p:spPr>
        <p:txBody>
          <a:bodyPr spcFirstLastPara="1" wrap="square" lIns="91425" tIns="45700" rIns="91425" bIns="45700" anchor="ctr" anchorCtr="0">
            <a:noAutofit/>
          </a:bodyPr>
          <a:lstStyle/>
          <a:p>
            <a:pPr lvl="0" algn="ctr">
              <a:buClrTx/>
              <a:defRPr/>
            </a:pPr>
            <a:r>
              <a:rPr lang="en-GB" sz="1600" b="1" dirty="0">
                <a:solidFill>
                  <a:schemeClr val="tx1"/>
                </a:solidFill>
                <a:latin typeface="Lato" panose="020B0604020202020204" charset="0"/>
                <a:cs typeface="Times New Roman" panose="02020603050405020304" pitchFamily="18" charset="0"/>
              </a:rPr>
              <a:t>Why do you think there are so many different categories?</a:t>
            </a:r>
          </a:p>
        </p:txBody>
      </p:sp>
      <p:sp>
        <p:nvSpPr>
          <p:cNvPr id="12" name="Google Shape;194;p11"/>
          <p:cNvSpPr/>
          <p:nvPr/>
        </p:nvSpPr>
        <p:spPr>
          <a:xfrm>
            <a:off x="186915" y="2949618"/>
            <a:ext cx="4218831" cy="1063522"/>
          </a:xfrm>
          <a:prstGeom prst="hexagon">
            <a:avLst>
              <a:gd name="adj" fmla="val 25000"/>
              <a:gd name="vf" fmla="val 115470"/>
            </a:avLst>
          </a:prstGeom>
          <a:solidFill>
            <a:schemeClr val="bg1"/>
          </a:solidFill>
          <a:ln w="25400" cap="flat" cmpd="sng">
            <a:solidFill>
              <a:srgbClr val="E5362B"/>
            </a:solidFill>
            <a:prstDash val="solid"/>
            <a:round/>
            <a:headEnd type="none" w="sm" len="sm"/>
            <a:tailEnd type="none" w="sm" len="sm"/>
          </a:ln>
        </p:spPr>
        <p:txBody>
          <a:bodyPr spcFirstLastPara="1" wrap="square" lIns="91425" tIns="45700" rIns="91425" bIns="45700" anchor="ctr" anchorCtr="0">
            <a:noAutofit/>
          </a:bodyPr>
          <a:lstStyle/>
          <a:p>
            <a:pPr algn="ctr">
              <a:buClrTx/>
              <a:defRPr/>
            </a:pPr>
            <a:r>
              <a:rPr lang="en-GB" sz="1600" b="1" dirty="0">
                <a:solidFill>
                  <a:schemeClr val="tx1"/>
                </a:solidFill>
                <a:latin typeface="Lato" panose="020B0604020202020204" charset="0"/>
                <a:cs typeface="Times New Roman" panose="02020603050405020304" pitchFamily="18" charset="0"/>
              </a:rPr>
              <a:t>Can one person be categorised in different ways at the same time? Or can they change these categorisations through time?</a:t>
            </a:r>
          </a:p>
        </p:txBody>
      </p:sp>
      <p:sp>
        <p:nvSpPr>
          <p:cNvPr id="13" name="Google Shape;194;p11"/>
          <p:cNvSpPr/>
          <p:nvPr/>
        </p:nvSpPr>
        <p:spPr>
          <a:xfrm>
            <a:off x="4405747" y="3469912"/>
            <a:ext cx="4615170" cy="1063522"/>
          </a:xfrm>
          <a:prstGeom prst="hexagon">
            <a:avLst>
              <a:gd name="adj" fmla="val 25000"/>
              <a:gd name="vf" fmla="val 115470"/>
            </a:avLst>
          </a:prstGeom>
          <a:solidFill>
            <a:schemeClr val="bg1"/>
          </a:solidFill>
          <a:ln w="25400" cap="flat" cmpd="sng">
            <a:solidFill>
              <a:srgbClr val="E5362B"/>
            </a:solidFill>
            <a:prstDash val="solid"/>
            <a:round/>
            <a:headEnd type="none" w="sm" len="sm"/>
            <a:tailEnd type="none" w="sm" len="sm"/>
          </a:ln>
        </p:spPr>
        <p:txBody>
          <a:bodyPr spcFirstLastPara="1" wrap="square" lIns="91425" tIns="45700" rIns="91425" bIns="45700" anchor="ctr" anchorCtr="0">
            <a:noAutofit/>
          </a:bodyPr>
          <a:lstStyle/>
          <a:p>
            <a:pPr algn="ctr">
              <a:buClrTx/>
              <a:defRPr/>
            </a:pPr>
            <a:r>
              <a:rPr lang="en-GB" sz="1600" b="1" dirty="0">
                <a:solidFill>
                  <a:schemeClr val="tx1"/>
                </a:solidFill>
                <a:latin typeface="Lato" panose="020B0604020202020204" charset="0"/>
                <a:cs typeface="Times New Roman" panose="02020603050405020304" pitchFamily="18" charset="0"/>
              </a:rPr>
              <a:t>How do these different terms/concepts come about? </a:t>
            </a:r>
            <a:r>
              <a:rPr lang="en-GB" sz="1600" b="1" dirty="0" smtClean="0">
                <a:solidFill>
                  <a:schemeClr val="tx1"/>
                </a:solidFill>
                <a:latin typeface="Lato" panose="020B0604020202020204" charset="0"/>
                <a:cs typeface="Times New Roman" panose="02020603050405020304" pitchFamily="18" charset="0"/>
              </a:rPr>
              <a:t/>
            </a:r>
            <a:br>
              <a:rPr lang="en-GB" sz="1600" b="1" dirty="0" smtClean="0">
                <a:solidFill>
                  <a:schemeClr val="tx1"/>
                </a:solidFill>
                <a:latin typeface="Lato" panose="020B0604020202020204" charset="0"/>
                <a:cs typeface="Times New Roman" panose="02020603050405020304" pitchFamily="18" charset="0"/>
              </a:rPr>
            </a:br>
            <a:r>
              <a:rPr lang="en-GB" sz="1600" dirty="0" smtClean="0">
                <a:solidFill>
                  <a:schemeClr val="tx1"/>
                </a:solidFill>
                <a:latin typeface="Lato" panose="020B0604020202020204" charset="0"/>
                <a:cs typeface="Times New Roman" panose="02020603050405020304" pitchFamily="18" charset="0"/>
              </a:rPr>
              <a:t>Think of laws </a:t>
            </a:r>
            <a:r>
              <a:rPr lang="en-GB" sz="1600" dirty="0">
                <a:solidFill>
                  <a:schemeClr val="tx1"/>
                </a:solidFill>
                <a:latin typeface="Lato" panose="020B0604020202020204" charset="0"/>
                <a:cs typeface="Times New Roman" panose="02020603050405020304" pitchFamily="18" charset="0"/>
              </a:rPr>
              <a:t>and </a:t>
            </a:r>
            <a:r>
              <a:rPr lang="en-GB" sz="1600" dirty="0" smtClean="0">
                <a:solidFill>
                  <a:schemeClr val="tx1"/>
                </a:solidFill>
                <a:latin typeface="Lato" panose="020B0604020202020204" charset="0"/>
                <a:cs typeface="Times New Roman" panose="02020603050405020304" pitchFamily="18" charset="0"/>
              </a:rPr>
              <a:t>policies, political discourses, media </a:t>
            </a:r>
            <a:r>
              <a:rPr lang="en-GB" sz="1600" dirty="0">
                <a:solidFill>
                  <a:schemeClr val="tx1"/>
                </a:solidFill>
                <a:latin typeface="Lato" panose="020B0604020202020204" charset="0"/>
                <a:cs typeface="Times New Roman" panose="02020603050405020304" pitchFamily="18" charset="0"/>
              </a:rPr>
              <a:t>representation</a:t>
            </a:r>
          </a:p>
        </p:txBody>
      </p:sp>
    </p:spTree>
    <p:extLst>
      <p:ext uri="{BB962C8B-B14F-4D97-AF65-F5344CB8AC3E}">
        <p14:creationId xmlns:p14="http://schemas.microsoft.com/office/powerpoint/2010/main" val="2711397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de-DE" dirty="0" smtClean="0"/>
              <a:t>Laws </a:t>
            </a:r>
            <a:r>
              <a:rPr lang="de-DE" dirty="0" err="1" smtClean="0"/>
              <a:t>and</a:t>
            </a:r>
            <a:r>
              <a:rPr lang="de-DE" dirty="0" smtClean="0"/>
              <a:t> </a:t>
            </a:r>
            <a:r>
              <a:rPr lang="de-DE" dirty="0" err="1" smtClean="0"/>
              <a:t>policies</a:t>
            </a:r>
            <a:endParaRPr dirty="0"/>
          </a:p>
        </p:txBody>
      </p:sp>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6</a:t>
            </a:fld>
            <a:endParaRPr/>
          </a:p>
        </p:txBody>
      </p:sp>
      <p:sp>
        <p:nvSpPr>
          <p:cNvPr id="7" name="Google Shape;194;p11"/>
          <p:cNvSpPr/>
          <p:nvPr/>
        </p:nvSpPr>
        <p:spPr>
          <a:xfrm>
            <a:off x="415634" y="1086307"/>
            <a:ext cx="8217237" cy="695958"/>
          </a:xfrm>
          <a:prstGeom prst="hexagon">
            <a:avLst>
              <a:gd name="adj" fmla="val 25000"/>
              <a:gd name="vf" fmla="val 115470"/>
            </a:avLst>
          </a:prstGeom>
          <a:solidFill>
            <a:srgbClr val="E5362B"/>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r>
              <a:rPr lang="en-GB" sz="1800" b="1" dirty="0" smtClean="0">
                <a:solidFill>
                  <a:schemeClr val="bg1"/>
                </a:solidFill>
                <a:latin typeface="Lato" panose="020B0604020202020204" charset="0"/>
              </a:rPr>
              <a:t>Read through the excerpt from De Genova (2004), </a:t>
            </a:r>
          </a:p>
          <a:p>
            <a:pPr algn="ctr"/>
            <a:r>
              <a:rPr lang="en-GB" sz="1800" b="1" dirty="0" smtClean="0">
                <a:solidFill>
                  <a:schemeClr val="bg1"/>
                </a:solidFill>
                <a:latin typeface="Lato" panose="020B0604020202020204" charset="0"/>
              </a:rPr>
              <a:t>provided under annex “ Laws and policies”</a:t>
            </a:r>
            <a:endParaRPr lang="en-GB" sz="1800" b="1" dirty="0">
              <a:solidFill>
                <a:schemeClr val="bg1"/>
              </a:solidFill>
              <a:latin typeface="Lato" panose="020B0604020202020204" charset="0"/>
            </a:endParaRPr>
          </a:p>
        </p:txBody>
      </p:sp>
      <p:sp>
        <p:nvSpPr>
          <p:cNvPr id="3" name="Rechteck 2"/>
          <p:cNvSpPr/>
          <p:nvPr/>
        </p:nvSpPr>
        <p:spPr>
          <a:xfrm>
            <a:off x="1554538" y="1959122"/>
            <a:ext cx="5835496" cy="738664"/>
          </a:xfrm>
          <a:prstGeom prst="rect">
            <a:avLst/>
          </a:prstGeom>
        </p:spPr>
        <p:txBody>
          <a:bodyPr wrap="square">
            <a:spAutoFit/>
          </a:bodyPr>
          <a:lstStyle/>
          <a:p>
            <a:pPr algn="ctr">
              <a:spcBef>
                <a:spcPts val="600"/>
              </a:spcBef>
              <a:spcAft>
                <a:spcPts val="600"/>
              </a:spcAft>
              <a:buClr>
                <a:srgbClr val="E5362B"/>
              </a:buClr>
              <a:buSzPts val="1800"/>
            </a:pPr>
            <a:r>
              <a:rPr lang="en-GB" sz="1600" b="1" dirty="0">
                <a:solidFill>
                  <a:schemeClr val="tx1"/>
                </a:solidFill>
                <a:latin typeface="Lato"/>
                <a:ea typeface="Lato"/>
                <a:cs typeface="Lato"/>
              </a:rPr>
              <a:t>What is illegality? </a:t>
            </a:r>
          </a:p>
          <a:p>
            <a:pPr algn="ctr">
              <a:spcBef>
                <a:spcPts val="600"/>
              </a:spcBef>
              <a:spcAft>
                <a:spcPts val="600"/>
              </a:spcAft>
              <a:buClr>
                <a:srgbClr val="E5362B"/>
              </a:buClr>
              <a:buSzPts val="1800"/>
            </a:pPr>
            <a:r>
              <a:rPr lang="en-GB" sz="1600" b="1" dirty="0" smtClean="0">
                <a:solidFill>
                  <a:schemeClr val="tx1"/>
                </a:solidFill>
                <a:latin typeface="Lato"/>
                <a:ea typeface="Lato"/>
                <a:cs typeface="Lato"/>
              </a:rPr>
              <a:t>Does </a:t>
            </a:r>
            <a:r>
              <a:rPr lang="en-GB" sz="1600" b="1" dirty="0">
                <a:solidFill>
                  <a:schemeClr val="tx1"/>
                </a:solidFill>
                <a:latin typeface="Lato"/>
                <a:ea typeface="Lato"/>
                <a:cs typeface="Lato"/>
              </a:rPr>
              <a:t>the situation described happen in Europe as well?</a:t>
            </a:r>
          </a:p>
        </p:txBody>
      </p:sp>
      <p:sp>
        <p:nvSpPr>
          <p:cNvPr id="9" name="Google Shape;194;p11"/>
          <p:cNvSpPr/>
          <p:nvPr/>
        </p:nvSpPr>
        <p:spPr>
          <a:xfrm>
            <a:off x="415635" y="3228109"/>
            <a:ext cx="8142447" cy="1149926"/>
          </a:xfrm>
          <a:prstGeom prst="hexagon">
            <a:avLst>
              <a:gd name="adj" fmla="val 25000"/>
              <a:gd name="vf" fmla="val 115470"/>
            </a:avLst>
          </a:prstGeom>
          <a:solidFill>
            <a:srgbClr val="E5362B"/>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r>
              <a:rPr lang="en-GB" sz="1800" b="1" dirty="0" smtClean="0">
                <a:solidFill>
                  <a:schemeClr val="bg1"/>
                </a:solidFill>
                <a:latin typeface="Lato" panose="020B0604020202020204" charset="0"/>
              </a:rPr>
              <a:t>As a follow-up exercise: look at the RESPOND project or the AIDA database that analyse legal country situations:</a:t>
            </a:r>
          </a:p>
          <a:p>
            <a:pPr marL="285750" indent="-285750" algn="ctr">
              <a:buFont typeface="Arial" panose="020B0604020202020204" pitchFamily="34" charset="0"/>
              <a:buChar char="•"/>
            </a:pPr>
            <a:r>
              <a:rPr lang="en-GB" b="1" dirty="0">
                <a:solidFill>
                  <a:schemeClr val="bg1"/>
                </a:solidFill>
                <a:latin typeface="Lato" panose="020B0604020202020204" charset="0"/>
              </a:rPr>
              <a:t>https://</a:t>
            </a:r>
            <a:r>
              <a:rPr lang="en-GB" b="1" dirty="0" err="1">
                <a:solidFill>
                  <a:schemeClr val="bg1"/>
                </a:solidFill>
                <a:latin typeface="Lato" panose="020B0604020202020204" charset="0"/>
              </a:rPr>
              <a:t>respondmigration.com</a:t>
            </a:r>
            <a:r>
              <a:rPr lang="en-GB" b="1" dirty="0">
                <a:solidFill>
                  <a:schemeClr val="bg1"/>
                </a:solidFill>
                <a:latin typeface="Lato" panose="020B0604020202020204" charset="0"/>
              </a:rPr>
              <a:t>/ </a:t>
            </a:r>
          </a:p>
          <a:p>
            <a:pPr marL="285750" indent="-285750" algn="ctr">
              <a:buFont typeface="Arial" panose="020B0604020202020204" pitchFamily="34" charset="0"/>
              <a:buChar char="•"/>
            </a:pPr>
            <a:r>
              <a:rPr lang="en-GB" b="1" dirty="0">
                <a:solidFill>
                  <a:schemeClr val="bg1"/>
                </a:solidFill>
                <a:latin typeface="Lato" panose="020B0604020202020204" charset="0"/>
              </a:rPr>
              <a:t>https://</a:t>
            </a:r>
            <a:r>
              <a:rPr lang="en-GB" b="1" dirty="0" err="1">
                <a:solidFill>
                  <a:schemeClr val="bg1"/>
                </a:solidFill>
                <a:latin typeface="Lato" panose="020B0604020202020204" charset="0"/>
              </a:rPr>
              <a:t>asylumineurope.org</a:t>
            </a:r>
            <a:r>
              <a:rPr lang="en-GB" b="1" dirty="0">
                <a:solidFill>
                  <a:schemeClr val="bg1"/>
                </a:solidFill>
                <a:latin typeface="Lato" panose="020B060402020202020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de-DE" dirty="0" smtClean="0"/>
              <a:t>Laws </a:t>
            </a:r>
            <a:r>
              <a:rPr lang="de-DE" dirty="0" err="1" smtClean="0"/>
              <a:t>and</a:t>
            </a:r>
            <a:r>
              <a:rPr lang="de-DE" dirty="0" smtClean="0"/>
              <a:t> </a:t>
            </a:r>
            <a:r>
              <a:rPr lang="de-DE" dirty="0" err="1" smtClean="0"/>
              <a:t>policies</a:t>
            </a:r>
            <a:endParaRPr dirty="0"/>
          </a:p>
        </p:txBody>
      </p:sp>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7</a:t>
            </a:fld>
            <a:endParaRPr/>
          </a:p>
        </p:txBody>
      </p:sp>
      <p:sp>
        <p:nvSpPr>
          <p:cNvPr id="5" name="Google Shape;194;p11"/>
          <p:cNvSpPr/>
          <p:nvPr/>
        </p:nvSpPr>
        <p:spPr>
          <a:xfrm>
            <a:off x="488787" y="1031453"/>
            <a:ext cx="8217237" cy="695958"/>
          </a:xfrm>
          <a:prstGeom prst="hexagon">
            <a:avLst>
              <a:gd name="adj" fmla="val 25000"/>
              <a:gd name="vf" fmla="val 115470"/>
            </a:avLst>
          </a:prstGeom>
          <a:solidFill>
            <a:srgbClr val="E5362B"/>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r>
              <a:rPr lang="en-GB" sz="1800" b="1" dirty="0" smtClean="0">
                <a:solidFill>
                  <a:schemeClr val="bg1"/>
                </a:solidFill>
                <a:latin typeface="Lato" panose="020B0604020202020204" charset="0"/>
              </a:rPr>
              <a:t>Read about the case of Somali refugee Mohamad,</a:t>
            </a:r>
            <a:endParaRPr lang="en-GB" sz="1800" b="1" dirty="0">
              <a:solidFill>
                <a:schemeClr val="bg1"/>
              </a:solidFill>
              <a:latin typeface="Lato" panose="020B0604020202020204" charset="0"/>
            </a:endParaRPr>
          </a:p>
          <a:p>
            <a:pPr algn="ctr"/>
            <a:r>
              <a:rPr lang="en-GB" sz="1800" b="1" dirty="0">
                <a:solidFill>
                  <a:schemeClr val="bg1"/>
                </a:solidFill>
                <a:latin typeface="Lato" panose="020B0604020202020204" charset="0"/>
              </a:rPr>
              <a:t>provided under annex “ Laws and </a:t>
            </a:r>
            <a:r>
              <a:rPr lang="en-GB" sz="1800" b="1" dirty="0" smtClean="0">
                <a:solidFill>
                  <a:schemeClr val="bg1"/>
                </a:solidFill>
                <a:latin typeface="Lato" panose="020B0604020202020204" charset="0"/>
              </a:rPr>
              <a:t>policies”</a:t>
            </a:r>
            <a:endParaRPr lang="en-GB" sz="1800" b="1" dirty="0">
              <a:solidFill>
                <a:schemeClr val="bg1"/>
              </a:solidFill>
              <a:latin typeface="Lato" panose="020B0604020202020204" charset="0"/>
            </a:endParaRPr>
          </a:p>
        </p:txBody>
      </p:sp>
      <p:sp>
        <p:nvSpPr>
          <p:cNvPr id="4" name="Rechteck 3"/>
          <p:cNvSpPr/>
          <p:nvPr/>
        </p:nvSpPr>
        <p:spPr>
          <a:xfrm>
            <a:off x="637309" y="1986975"/>
            <a:ext cx="7855527" cy="1384995"/>
          </a:xfrm>
          <a:prstGeom prst="rect">
            <a:avLst/>
          </a:prstGeom>
        </p:spPr>
        <p:txBody>
          <a:bodyPr wrap="square">
            <a:spAutoFit/>
          </a:bodyPr>
          <a:lstStyle/>
          <a:p>
            <a:pPr algn="ctr">
              <a:spcBef>
                <a:spcPts val="600"/>
              </a:spcBef>
              <a:spcAft>
                <a:spcPts val="600"/>
              </a:spcAft>
              <a:buClr>
                <a:srgbClr val="E5362B"/>
              </a:buClr>
              <a:buSzPts val="1800"/>
            </a:pPr>
            <a:r>
              <a:rPr lang="de-DE" sz="1600" b="1" dirty="0" err="1">
                <a:solidFill>
                  <a:schemeClr val="tx1"/>
                </a:solidFill>
                <a:latin typeface="Lato"/>
                <a:ea typeface="Lato"/>
                <a:cs typeface="Lato"/>
              </a:rPr>
              <a:t>How</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does</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this</a:t>
            </a:r>
            <a:r>
              <a:rPr lang="de-DE" sz="1600" b="1" dirty="0">
                <a:solidFill>
                  <a:schemeClr val="tx1"/>
                </a:solidFill>
                <a:latin typeface="Lato"/>
                <a:ea typeface="Lato"/>
                <a:cs typeface="Lato"/>
              </a:rPr>
              <a:t> story </a:t>
            </a:r>
            <a:r>
              <a:rPr lang="de-DE" sz="1600" b="1" dirty="0" err="1">
                <a:solidFill>
                  <a:schemeClr val="tx1"/>
                </a:solidFill>
                <a:latin typeface="Lato"/>
                <a:ea typeface="Lato"/>
                <a:cs typeface="Lato"/>
              </a:rPr>
              <a:t>make</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you</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feel</a:t>
            </a:r>
            <a:r>
              <a:rPr lang="de-DE" sz="1600" b="1" dirty="0">
                <a:solidFill>
                  <a:schemeClr val="tx1"/>
                </a:solidFill>
                <a:latin typeface="Lato"/>
                <a:ea typeface="Lato"/>
                <a:cs typeface="Lato"/>
              </a:rPr>
              <a:t>?</a:t>
            </a:r>
          </a:p>
          <a:p>
            <a:pPr algn="ctr">
              <a:spcBef>
                <a:spcPts val="600"/>
              </a:spcBef>
              <a:spcAft>
                <a:spcPts val="600"/>
              </a:spcAft>
              <a:buClr>
                <a:srgbClr val="E5362B"/>
              </a:buClr>
              <a:buSzPts val="1800"/>
            </a:pPr>
            <a:r>
              <a:rPr lang="de-DE" sz="1600" b="1" dirty="0" err="1">
                <a:solidFill>
                  <a:schemeClr val="tx1"/>
                </a:solidFill>
                <a:latin typeface="Lato"/>
                <a:ea typeface="Lato"/>
                <a:cs typeface="Lato"/>
              </a:rPr>
              <a:t>Why</a:t>
            </a:r>
            <a:r>
              <a:rPr lang="de-DE" sz="1600" b="1" dirty="0">
                <a:solidFill>
                  <a:schemeClr val="tx1"/>
                </a:solidFill>
                <a:latin typeface="Lato"/>
                <a:ea typeface="Lato"/>
                <a:cs typeface="Lato"/>
              </a:rPr>
              <a:t> do </a:t>
            </a:r>
            <a:r>
              <a:rPr lang="de-DE" sz="1600" b="1" dirty="0" err="1">
                <a:solidFill>
                  <a:schemeClr val="tx1"/>
                </a:solidFill>
                <a:latin typeface="Lato"/>
                <a:ea typeface="Lato"/>
                <a:cs typeface="Lato"/>
              </a:rPr>
              <a:t>you</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think</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the</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judge</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has</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pronounced</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that</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sentence</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What</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does</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this</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sentence</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imply</a:t>
            </a:r>
            <a:r>
              <a:rPr lang="de-DE" sz="1600" b="1" dirty="0">
                <a:solidFill>
                  <a:schemeClr val="tx1"/>
                </a:solidFill>
                <a:latin typeface="Lato"/>
                <a:ea typeface="Lato"/>
                <a:cs typeface="Lato"/>
              </a:rPr>
              <a:t>? </a:t>
            </a:r>
          </a:p>
          <a:p>
            <a:pPr algn="ctr">
              <a:spcBef>
                <a:spcPts val="600"/>
              </a:spcBef>
              <a:spcAft>
                <a:spcPts val="600"/>
              </a:spcAft>
              <a:buClr>
                <a:srgbClr val="E5362B"/>
              </a:buClr>
              <a:buSzPts val="1800"/>
            </a:pPr>
            <a:r>
              <a:rPr lang="de-DE" sz="1600" b="1" dirty="0" err="1">
                <a:solidFill>
                  <a:schemeClr val="tx1"/>
                </a:solidFill>
                <a:latin typeface="Lato"/>
                <a:ea typeface="Lato"/>
                <a:cs typeface="Lato"/>
              </a:rPr>
              <a:t>How</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have</a:t>
            </a:r>
            <a:r>
              <a:rPr lang="de-DE" sz="1600" b="1" dirty="0">
                <a:solidFill>
                  <a:schemeClr val="tx1"/>
                </a:solidFill>
                <a:latin typeface="Lato"/>
                <a:ea typeface="Lato"/>
                <a:cs typeface="Lato"/>
              </a:rPr>
              <a:t> EU </a:t>
            </a:r>
            <a:r>
              <a:rPr lang="de-DE" sz="1600" b="1" dirty="0" err="1">
                <a:solidFill>
                  <a:schemeClr val="tx1"/>
                </a:solidFill>
                <a:latin typeface="Lato"/>
                <a:ea typeface="Lato"/>
                <a:cs typeface="Lato"/>
              </a:rPr>
              <a:t>p</a:t>
            </a:r>
            <a:r>
              <a:rPr lang="de-DE" sz="1600" b="1" dirty="0" err="1" smtClean="0">
                <a:solidFill>
                  <a:schemeClr val="tx1"/>
                </a:solidFill>
                <a:latin typeface="Lato"/>
                <a:ea typeface="Lato"/>
                <a:cs typeface="Lato"/>
              </a:rPr>
              <a:t>olicies</a:t>
            </a:r>
            <a:r>
              <a:rPr lang="de-DE" sz="1600" b="1" dirty="0" smtClean="0">
                <a:solidFill>
                  <a:schemeClr val="tx1"/>
                </a:solidFill>
                <a:latin typeface="Lato"/>
                <a:ea typeface="Lato"/>
                <a:cs typeface="Lato"/>
              </a:rPr>
              <a:t> </a:t>
            </a:r>
            <a:r>
              <a:rPr lang="de-DE" sz="1600" b="1" dirty="0" err="1">
                <a:solidFill>
                  <a:schemeClr val="tx1"/>
                </a:solidFill>
                <a:latin typeface="Lato"/>
                <a:ea typeface="Lato"/>
                <a:cs typeface="Lato"/>
              </a:rPr>
              <a:t>affected</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migration</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movements</a:t>
            </a:r>
            <a:r>
              <a:rPr lang="de-DE" sz="1600" b="1" dirty="0">
                <a:solidFill>
                  <a:schemeClr val="tx1"/>
                </a:solidFill>
                <a:latin typeface="Lato"/>
                <a:ea typeface="Lato"/>
                <a:cs typeface="Lato"/>
              </a:rPr>
              <a:t> </a:t>
            </a:r>
            <a:r>
              <a:rPr lang="de-DE" sz="1600" b="1" dirty="0" err="1">
                <a:solidFill>
                  <a:schemeClr val="tx1"/>
                </a:solidFill>
                <a:latin typeface="Lato"/>
                <a:ea typeface="Lato"/>
                <a:cs typeface="Lato"/>
              </a:rPr>
              <a:t>to</a:t>
            </a:r>
            <a:r>
              <a:rPr lang="de-DE" sz="1600" b="1" dirty="0">
                <a:solidFill>
                  <a:schemeClr val="tx1"/>
                </a:solidFill>
                <a:latin typeface="Lato"/>
                <a:ea typeface="Lato"/>
                <a:cs typeface="Lato"/>
              </a:rPr>
              <a:t> EU?</a:t>
            </a:r>
          </a:p>
        </p:txBody>
      </p:sp>
    </p:spTree>
    <p:extLst>
      <p:ext uri="{BB962C8B-B14F-4D97-AF65-F5344CB8AC3E}">
        <p14:creationId xmlns:p14="http://schemas.microsoft.com/office/powerpoint/2010/main" val="2083240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de-DE" dirty="0" smtClean="0"/>
              <a:t>Laws </a:t>
            </a:r>
            <a:r>
              <a:rPr lang="de-DE" dirty="0" err="1" smtClean="0"/>
              <a:t>and</a:t>
            </a:r>
            <a:r>
              <a:rPr lang="de-DE" dirty="0" smtClean="0"/>
              <a:t> </a:t>
            </a:r>
            <a:r>
              <a:rPr lang="de-DE" dirty="0" err="1" smtClean="0"/>
              <a:t>policies</a:t>
            </a:r>
            <a:endParaRPr dirty="0"/>
          </a:p>
        </p:txBody>
      </p:sp>
      <p:sp>
        <p:nvSpPr>
          <p:cNvPr id="92" name="Google Shape;92;p15"/>
          <p:cNvSpPr txBox="1">
            <a:spLocks noGrp="1"/>
          </p:cNvSpPr>
          <p:nvPr>
            <p:ph type="body" idx="1"/>
          </p:nvPr>
        </p:nvSpPr>
        <p:spPr>
          <a:xfrm>
            <a:off x="4267199" y="1032300"/>
            <a:ext cx="4565225" cy="540425"/>
          </a:xfrm>
          <a:prstGeom prst="rect">
            <a:avLst/>
          </a:prstGeom>
          <a:noFill/>
        </p:spPr>
        <p:txBody>
          <a:bodyPr spcFirstLastPara="1" wrap="square" lIns="91425" tIns="91425" rIns="91425" bIns="91425" anchor="t" anchorCtr="0">
            <a:noAutofit/>
          </a:bodyPr>
          <a:lstStyle/>
          <a:p>
            <a:pPr marL="0" indent="0" algn="ctr">
              <a:spcAft>
                <a:spcPts val="1600"/>
              </a:spcAft>
              <a:buNone/>
            </a:pPr>
            <a:r>
              <a:rPr lang="en-GB" dirty="0" smtClean="0">
                <a:solidFill>
                  <a:schemeClr val="tx1"/>
                </a:solidFill>
              </a:rPr>
              <a:t>Forensic </a:t>
            </a:r>
            <a:r>
              <a:rPr lang="en-GB" dirty="0">
                <a:solidFill>
                  <a:schemeClr val="tx1"/>
                </a:solidFill>
              </a:rPr>
              <a:t>Architecture: Death by rescue</a:t>
            </a:r>
          </a:p>
          <a:p>
            <a:pPr marL="0" lvl="0" indent="0" algn="l" rtl="0">
              <a:spcBef>
                <a:spcPts val="0"/>
              </a:spcBef>
              <a:spcAft>
                <a:spcPts val="1600"/>
              </a:spcAft>
              <a:buNone/>
            </a:pPr>
            <a:endParaRPr dirty="0"/>
          </a:p>
        </p:txBody>
      </p:sp>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8</a:t>
            </a:fld>
            <a:endParaRPr/>
          </a:p>
        </p:txBody>
      </p:sp>
      <p:pic>
        <p:nvPicPr>
          <p:cNvPr id="5" name="Picture 2" descr="Map&#10;&#10;Description automatically generated">
            <a:extLst>
              <a:ext uri="{FF2B5EF4-FFF2-40B4-BE49-F238E27FC236}">
                <a16:creationId xmlns:a16="http://schemas.microsoft.com/office/drawing/2014/main" id="{414703AD-63DA-8A44-960F-559E4978407C}"/>
              </a:ext>
            </a:extLst>
          </p:cNvPr>
          <p:cNvPicPr>
            <a:picLocks noChangeAspect="1"/>
          </p:cNvPicPr>
          <p:nvPr/>
        </p:nvPicPr>
        <p:blipFill>
          <a:blip r:embed="rId3"/>
          <a:stretch>
            <a:fillRect/>
          </a:stretch>
        </p:blipFill>
        <p:spPr>
          <a:xfrm>
            <a:off x="4267198" y="1469377"/>
            <a:ext cx="4565225" cy="2228904"/>
          </a:xfrm>
          <a:prstGeom prst="rect">
            <a:avLst/>
          </a:prstGeom>
        </p:spPr>
      </p:pic>
      <p:sp>
        <p:nvSpPr>
          <p:cNvPr id="6" name="Title 1">
            <a:extLst>
              <a:ext uri="{FF2B5EF4-FFF2-40B4-BE49-F238E27FC236}">
                <a16:creationId xmlns:a16="http://schemas.microsoft.com/office/drawing/2014/main" id="{C889F3E3-E09A-9C46-9A1D-0F834885666E}"/>
              </a:ext>
            </a:extLst>
          </p:cNvPr>
          <p:cNvSpPr txBox="1">
            <a:spLocks/>
          </p:cNvSpPr>
          <p:nvPr/>
        </p:nvSpPr>
        <p:spPr>
          <a:xfrm>
            <a:off x="4168122" y="3698281"/>
            <a:ext cx="2565187" cy="763374"/>
          </a:xfrm>
          <a:prstGeom prst="rect">
            <a:avLst/>
          </a:prstGeom>
          <a:no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GB" sz="3200" b="1" dirty="0" smtClean="0">
                <a:latin typeface="Lato" panose="020B0604020202020204" charset="0"/>
                <a:cs typeface="Times New Roman" panose="02020603050405020304" pitchFamily="18" charset="0"/>
              </a:rPr>
              <a:t>Video:</a:t>
            </a:r>
          </a:p>
          <a:p>
            <a:pPr algn="ctr"/>
            <a:r>
              <a:rPr lang="en-GB" sz="2600" dirty="0">
                <a:solidFill>
                  <a:schemeClr val="bg1"/>
                </a:solidFill>
                <a:latin typeface="Lato" panose="020B0604020202020204" charset="0"/>
                <a:cs typeface="Times New Roman" panose="02020603050405020304" pitchFamily="18" charset="0"/>
                <a:hlinkClick r:id="rId4"/>
              </a:rPr>
              <a:t>https://</a:t>
            </a:r>
            <a:r>
              <a:rPr lang="en-GB" sz="2600" dirty="0" err="1" smtClean="0">
                <a:solidFill>
                  <a:schemeClr val="bg1"/>
                </a:solidFill>
                <a:latin typeface="Lato" panose="020B0604020202020204" charset="0"/>
                <a:cs typeface="Times New Roman" panose="02020603050405020304" pitchFamily="18" charset="0"/>
                <a:hlinkClick r:id="rId4"/>
              </a:rPr>
              <a:t>bit.ly</a:t>
            </a:r>
            <a:r>
              <a:rPr lang="en-GB" sz="2600" dirty="0" smtClean="0">
                <a:solidFill>
                  <a:schemeClr val="bg1"/>
                </a:solidFill>
                <a:latin typeface="Lato" panose="020B0604020202020204" charset="0"/>
                <a:cs typeface="Times New Roman" panose="02020603050405020304" pitchFamily="18" charset="0"/>
                <a:hlinkClick r:id="rId4"/>
              </a:rPr>
              <a:t>/</a:t>
            </a:r>
            <a:r>
              <a:rPr lang="en-GB" sz="2600" dirty="0" err="1" smtClean="0">
                <a:solidFill>
                  <a:schemeClr val="bg1"/>
                </a:solidFill>
                <a:latin typeface="Lato" panose="020B0604020202020204" charset="0"/>
                <a:cs typeface="Times New Roman" panose="02020603050405020304" pitchFamily="18" charset="0"/>
                <a:hlinkClick r:id="rId4"/>
              </a:rPr>
              <a:t>3GgwlM7</a:t>
            </a:r>
            <a:r>
              <a:rPr lang="en-GB" sz="2600" dirty="0" smtClean="0">
                <a:solidFill>
                  <a:schemeClr val="bg1"/>
                </a:solidFill>
                <a:latin typeface="Lato" panose="020B0604020202020204" charset="0"/>
                <a:cs typeface="Times New Roman" panose="02020603050405020304" pitchFamily="18" charset="0"/>
              </a:rPr>
              <a:t> </a:t>
            </a:r>
            <a:endParaRPr lang="en-GB" sz="2600" dirty="0">
              <a:solidFill>
                <a:schemeClr val="bg1"/>
              </a:solidFill>
              <a:latin typeface="Lato" panose="020B0604020202020204" charset="0"/>
              <a:cs typeface="Times New Roman" panose="02020603050405020304" pitchFamily="18" charset="0"/>
            </a:endParaRPr>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3309" y="2442776"/>
            <a:ext cx="2198191" cy="2198191"/>
          </a:xfrm>
          <a:prstGeom prst="rect">
            <a:avLst/>
          </a:prstGeom>
        </p:spPr>
      </p:pic>
      <p:sp>
        <p:nvSpPr>
          <p:cNvPr id="3" name="Textfeld 2"/>
          <p:cNvSpPr txBox="1"/>
          <p:nvPr/>
        </p:nvSpPr>
        <p:spPr>
          <a:xfrm>
            <a:off x="311700" y="1402312"/>
            <a:ext cx="3706118" cy="2677656"/>
          </a:xfrm>
          <a:prstGeom prst="rect">
            <a:avLst/>
          </a:prstGeom>
          <a:noFill/>
        </p:spPr>
        <p:txBody>
          <a:bodyPr wrap="square" rtlCol="0">
            <a:spAutoFit/>
          </a:bodyPr>
          <a:lstStyle/>
          <a:p>
            <a:pPr algn="ctr"/>
            <a:r>
              <a:rPr lang="de-DE" sz="2400" b="1" dirty="0" err="1">
                <a:solidFill>
                  <a:srgbClr val="E5362B"/>
                </a:solidFill>
                <a:latin typeface="Lato" panose="020B0604020202020204" charset="0"/>
              </a:rPr>
              <a:t>How</a:t>
            </a:r>
            <a:r>
              <a:rPr lang="de-DE" sz="2400" b="1" dirty="0">
                <a:solidFill>
                  <a:srgbClr val="E5362B"/>
                </a:solidFill>
                <a:latin typeface="Lato" panose="020B0604020202020204" charset="0"/>
              </a:rPr>
              <a:t> </a:t>
            </a:r>
            <a:r>
              <a:rPr lang="de-DE" sz="2400" b="1" dirty="0" err="1">
                <a:solidFill>
                  <a:srgbClr val="E5362B"/>
                </a:solidFill>
                <a:latin typeface="Lato" panose="020B0604020202020204" charset="0"/>
              </a:rPr>
              <a:t>have</a:t>
            </a:r>
            <a:r>
              <a:rPr lang="de-DE" sz="2400" b="1" dirty="0">
                <a:solidFill>
                  <a:srgbClr val="E5362B"/>
                </a:solidFill>
                <a:latin typeface="Lato" panose="020B0604020202020204" charset="0"/>
              </a:rPr>
              <a:t> EU </a:t>
            </a:r>
            <a:r>
              <a:rPr lang="de-DE" sz="2400" b="1" dirty="0" err="1" smtClean="0">
                <a:solidFill>
                  <a:srgbClr val="E5362B"/>
                </a:solidFill>
                <a:latin typeface="Lato" panose="020B0604020202020204" charset="0"/>
              </a:rPr>
              <a:t>policies</a:t>
            </a:r>
            <a:r>
              <a:rPr lang="de-DE" sz="2400" b="1" dirty="0" smtClean="0">
                <a:solidFill>
                  <a:srgbClr val="E5362B"/>
                </a:solidFill>
                <a:latin typeface="Lato" panose="020B0604020202020204" charset="0"/>
              </a:rPr>
              <a:t> </a:t>
            </a:r>
            <a:r>
              <a:rPr lang="de-DE" sz="2400" b="1" dirty="0" err="1">
                <a:solidFill>
                  <a:srgbClr val="E5362B"/>
                </a:solidFill>
                <a:latin typeface="Lato" panose="020B0604020202020204" charset="0"/>
              </a:rPr>
              <a:t>affected</a:t>
            </a:r>
            <a:r>
              <a:rPr lang="de-DE" sz="2400" b="1" dirty="0">
                <a:solidFill>
                  <a:srgbClr val="E5362B"/>
                </a:solidFill>
                <a:latin typeface="Lato" panose="020B0604020202020204" charset="0"/>
              </a:rPr>
              <a:t> </a:t>
            </a:r>
            <a:r>
              <a:rPr lang="de-DE" sz="2400" b="1" dirty="0" err="1">
                <a:solidFill>
                  <a:srgbClr val="E5362B"/>
                </a:solidFill>
                <a:latin typeface="Lato" panose="020B0604020202020204" charset="0"/>
              </a:rPr>
              <a:t>migration</a:t>
            </a:r>
            <a:r>
              <a:rPr lang="de-DE" sz="2400" b="1" dirty="0">
                <a:solidFill>
                  <a:srgbClr val="E5362B"/>
                </a:solidFill>
                <a:latin typeface="Lato" panose="020B0604020202020204" charset="0"/>
              </a:rPr>
              <a:t> </a:t>
            </a:r>
            <a:r>
              <a:rPr lang="de-DE" sz="2400" b="1" dirty="0" err="1">
                <a:solidFill>
                  <a:srgbClr val="E5362B"/>
                </a:solidFill>
                <a:latin typeface="Lato" panose="020B0604020202020204" charset="0"/>
              </a:rPr>
              <a:t>movements</a:t>
            </a:r>
            <a:r>
              <a:rPr lang="de-DE" sz="2400" b="1" dirty="0">
                <a:solidFill>
                  <a:srgbClr val="E5362B"/>
                </a:solidFill>
                <a:latin typeface="Lato" panose="020B0604020202020204" charset="0"/>
              </a:rPr>
              <a:t> </a:t>
            </a:r>
            <a:r>
              <a:rPr lang="de-DE" sz="2400" b="1" dirty="0" err="1">
                <a:solidFill>
                  <a:srgbClr val="E5362B"/>
                </a:solidFill>
                <a:latin typeface="Lato" panose="020B0604020202020204" charset="0"/>
              </a:rPr>
              <a:t>to</a:t>
            </a:r>
            <a:r>
              <a:rPr lang="de-DE" sz="2400" b="1" dirty="0">
                <a:solidFill>
                  <a:srgbClr val="E5362B"/>
                </a:solidFill>
                <a:latin typeface="Lato" panose="020B0604020202020204" charset="0"/>
              </a:rPr>
              <a:t> EU</a:t>
            </a:r>
            <a:r>
              <a:rPr lang="de-DE" sz="2400" b="1" dirty="0" smtClean="0">
                <a:solidFill>
                  <a:srgbClr val="E5362B"/>
                </a:solidFill>
                <a:latin typeface="Lato" panose="020B0604020202020204" charset="0"/>
              </a:rPr>
              <a:t>?</a:t>
            </a:r>
          </a:p>
          <a:p>
            <a:pPr algn="ctr"/>
            <a:endParaRPr lang="de-DE" sz="2400" b="1" dirty="0">
              <a:solidFill>
                <a:srgbClr val="E5362B"/>
              </a:solidFill>
              <a:latin typeface="Lato" panose="020B0604020202020204" charset="0"/>
            </a:endParaRPr>
          </a:p>
          <a:p>
            <a:pPr algn="ctr"/>
            <a:r>
              <a:rPr lang="de-DE" sz="2400" b="1" dirty="0" err="1">
                <a:solidFill>
                  <a:srgbClr val="E5362B"/>
                </a:solidFill>
                <a:latin typeface="Lato" panose="020B0604020202020204" charset="0"/>
              </a:rPr>
              <a:t>How</a:t>
            </a:r>
            <a:r>
              <a:rPr lang="de-DE" sz="2400" b="1" dirty="0">
                <a:solidFill>
                  <a:srgbClr val="E5362B"/>
                </a:solidFill>
                <a:latin typeface="Lato" panose="020B0604020202020204" charset="0"/>
              </a:rPr>
              <a:t> </a:t>
            </a:r>
            <a:r>
              <a:rPr lang="de-DE" sz="2400" b="1" dirty="0" err="1">
                <a:solidFill>
                  <a:srgbClr val="E5362B"/>
                </a:solidFill>
                <a:latin typeface="Lato" panose="020B0604020202020204" charset="0"/>
              </a:rPr>
              <a:t>have</a:t>
            </a:r>
            <a:r>
              <a:rPr lang="de-DE" sz="2400" b="1" dirty="0">
                <a:solidFill>
                  <a:srgbClr val="E5362B"/>
                </a:solidFill>
                <a:latin typeface="Lato" panose="020B0604020202020204" charset="0"/>
              </a:rPr>
              <a:t> EU </a:t>
            </a:r>
            <a:r>
              <a:rPr lang="de-DE" sz="2400" b="1" dirty="0" err="1" smtClean="0">
                <a:solidFill>
                  <a:srgbClr val="E5362B"/>
                </a:solidFill>
                <a:latin typeface="Lato" panose="020B0604020202020204" charset="0"/>
              </a:rPr>
              <a:t>policies</a:t>
            </a:r>
            <a:r>
              <a:rPr lang="de-DE" sz="2400" b="1" dirty="0" smtClean="0">
                <a:solidFill>
                  <a:srgbClr val="E5362B"/>
                </a:solidFill>
                <a:latin typeface="Lato" panose="020B0604020202020204" charset="0"/>
              </a:rPr>
              <a:t> </a:t>
            </a:r>
            <a:r>
              <a:rPr lang="de-DE" sz="2400" b="1" dirty="0" err="1">
                <a:solidFill>
                  <a:srgbClr val="E5362B"/>
                </a:solidFill>
                <a:latin typeface="Lato" panose="020B0604020202020204" charset="0"/>
              </a:rPr>
              <a:t>affected</a:t>
            </a:r>
            <a:r>
              <a:rPr lang="de-DE" sz="2400" b="1" dirty="0">
                <a:solidFill>
                  <a:srgbClr val="E5362B"/>
                </a:solidFill>
                <a:latin typeface="Lato" panose="020B0604020202020204" charset="0"/>
              </a:rPr>
              <a:t> </a:t>
            </a:r>
            <a:r>
              <a:rPr lang="de-DE" sz="2400" b="1" dirty="0" err="1">
                <a:solidFill>
                  <a:srgbClr val="E5362B"/>
                </a:solidFill>
                <a:latin typeface="Lato" panose="020B0604020202020204" charset="0"/>
              </a:rPr>
              <a:t>search</a:t>
            </a:r>
            <a:r>
              <a:rPr lang="de-DE" sz="2400" b="1" dirty="0">
                <a:solidFill>
                  <a:srgbClr val="E5362B"/>
                </a:solidFill>
                <a:latin typeface="Lato" panose="020B0604020202020204" charset="0"/>
              </a:rPr>
              <a:t> </a:t>
            </a:r>
            <a:r>
              <a:rPr lang="de-DE" sz="2400" b="1" dirty="0" err="1">
                <a:solidFill>
                  <a:srgbClr val="E5362B"/>
                </a:solidFill>
                <a:latin typeface="Lato" panose="020B0604020202020204" charset="0"/>
              </a:rPr>
              <a:t>and</a:t>
            </a:r>
            <a:r>
              <a:rPr lang="de-DE" sz="2400" b="1" dirty="0">
                <a:solidFill>
                  <a:srgbClr val="E5362B"/>
                </a:solidFill>
                <a:latin typeface="Lato" panose="020B0604020202020204" charset="0"/>
              </a:rPr>
              <a:t> </a:t>
            </a:r>
            <a:r>
              <a:rPr lang="de-DE" sz="2400" b="1" dirty="0" err="1">
                <a:solidFill>
                  <a:srgbClr val="E5362B"/>
                </a:solidFill>
                <a:latin typeface="Lato" panose="020B0604020202020204" charset="0"/>
              </a:rPr>
              <a:t>rescue</a:t>
            </a:r>
            <a:r>
              <a:rPr lang="de-DE" sz="2400" b="1" dirty="0">
                <a:solidFill>
                  <a:srgbClr val="E5362B"/>
                </a:solidFill>
                <a:latin typeface="Lato" panose="020B0604020202020204" charset="0"/>
              </a:rPr>
              <a:t> </a:t>
            </a:r>
            <a:r>
              <a:rPr lang="de-DE" sz="2400" b="1" dirty="0" err="1">
                <a:solidFill>
                  <a:srgbClr val="E5362B"/>
                </a:solidFill>
                <a:latin typeface="Lato" panose="020B0604020202020204" charset="0"/>
              </a:rPr>
              <a:t>operations</a:t>
            </a:r>
            <a:r>
              <a:rPr lang="de-DE" sz="2400" b="1" dirty="0">
                <a:solidFill>
                  <a:srgbClr val="E5362B"/>
                </a:solidFill>
                <a:latin typeface="Lato" panose="020B0604020202020204" charset="0"/>
              </a:rPr>
              <a:t>?</a:t>
            </a:r>
          </a:p>
        </p:txBody>
      </p:sp>
    </p:spTree>
    <p:extLst>
      <p:ext uri="{BB962C8B-B14F-4D97-AF65-F5344CB8AC3E}">
        <p14:creationId xmlns:p14="http://schemas.microsoft.com/office/powerpoint/2010/main" val="2219058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lvl="0"/>
            <a:r>
              <a:rPr lang="de-DE" dirty="0" smtClean="0"/>
              <a:t>Political </a:t>
            </a:r>
            <a:r>
              <a:rPr lang="de-DE" dirty="0" err="1" smtClean="0"/>
              <a:t>discourse</a:t>
            </a:r>
            <a:endParaRPr dirty="0"/>
          </a:p>
        </p:txBody>
      </p:sp>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9</a:t>
            </a:fld>
            <a:endParaRPr/>
          </a:p>
        </p:txBody>
      </p:sp>
      <p:sp>
        <p:nvSpPr>
          <p:cNvPr id="7" name="Google Shape;202;p12"/>
          <p:cNvSpPr/>
          <p:nvPr/>
        </p:nvSpPr>
        <p:spPr>
          <a:xfrm>
            <a:off x="311700" y="1173083"/>
            <a:ext cx="8493670" cy="2415245"/>
          </a:xfrm>
          <a:prstGeom prst="wedgeRoundRectCallout">
            <a:avLst>
              <a:gd name="adj1" fmla="val 9745"/>
              <a:gd name="adj2" fmla="val -69892"/>
              <a:gd name="adj3" fmla="val 16667"/>
            </a:avLst>
          </a:prstGeom>
          <a:noFill/>
          <a:ln w="25400" cap="flat" cmpd="sng">
            <a:solidFill>
              <a:srgbClr val="E5362B"/>
            </a:solidFill>
            <a:prstDash val="solid"/>
            <a:round/>
            <a:headEnd type="none" w="sm" len="sm"/>
            <a:tailEnd type="none" w="sm" len="sm"/>
          </a:ln>
        </p:spPr>
        <p:txBody>
          <a:bodyPr spcFirstLastPara="1" wrap="square" lIns="91425" tIns="45700" rIns="91425" bIns="45700" anchor="ctr" anchorCtr="0">
            <a:noAutofit/>
          </a:bodyPr>
          <a:lstStyle/>
          <a:p>
            <a:pPr marL="114300" algn="ctr">
              <a:lnSpc>
                <a:spcPct val="150000"/>
              </a:lnSpc>
              <a:spcBef>
                <a:spcPts val="600"/>
              </a:spcBef>
              <a:spcAft>
                <a:spcPts val="600"/>
              </a:spcAft>
            </a:pPr>
            <a:r>
              <a:rPr lang="en-GB" sz="1800" dirty="0">
                <a:latin typeface="Lato" panose="020B0604020202020204" charset="0"/>
              </a:rPr>
              <a:t>“</a:t>
            </a:r>
            <a:r>
              <a:rPr lang="en-GB" sz="1800" dirty="0" err="1">
                <a:latin typeface="Lato" panose="020B0604020202020204" charset="0"/>
              </a:rPr>
              <a:t>Kein</a:t>
            </a:r>
            <a:r>
              <a:rPr lang="en-GB" sz="1800" dirty="0">
                <a:latin typeface="Lato" panose="020B0604020202020204" charset="0"/>
              </a:rPr>
              <a:t> Migrant, der </a:t>
            </a:r>
            <a:r>
              <a:rPr lang="en-GB" sz="1800" dirty="0">
                <a:solidFill>
                  <a:srgbClr val="FF0000"/>
                </a:solidFill>
                <a:latin typeface="Lato" panose="020B0604020202020204" charset="0"/>
              </a:rPr>
              <a:t>ILLEGAL</a:t>
            </a:r>
            <a:r>
              <a:rPr lang="en-GB" sz="1800" dirty="0">
                <a:latin typeface="Lato" panose="020B0604020202020204" charset="0"/>
              </a:rPr>
              <a:t> </a:t>
            </a:r>
            <a:r>
              <a:rPr lang="en-GB" sz="1800" dirty="0" err="1">
                <a:latin typeface="Lato" panose="020B0604020202020204" charset="0"/>
              </a:rPr>
              <a:t>nach</a:t>
            </a:r>
            <a:r>
              <a:rPr lang="en-GB" sz="1800" dirty="0">
                <a:latin typeface="Lato" panose="020B0604020202020204" charset="0"/>
              </a:rPr>
              <a:t> </a:t>
            </a:r>
            <a:r>
              <a:rPr lang="en-GB" sz="1800" dirty="0" err="1">
                <a:latin typeface="Lato" panose="020B0604020202020204" charset="0"/>
              </a:rPr>
              <a:t>Österreich</a:t>
            </a:r>
            <a:r>
              <a:rPr lang="en-GB" sz="1800" dirty="0">
                <a:latin typeface="Lato" panose="020B0604020202020204" charset="0"/>
              </a:rPr>
              <a:t> </a:t>
            </a:r>
            <a:r>
              <a:rPr lang="en-GB" sz="1800" dirty="0" err="1">
                <a:latin typeface="Lato" panose="020B0604020202020204" charset="0"/>
              </a:rPr>
              <a:t>gekommen</a:t>
            </a:r>
            <a:r>
              <a:rPr lang="en-GB" sz="1800" dirty="0">
                <a:latin typeface="Lato" panose="020B0604020202020204" charset="0"/>
              </a:rPr>
              <a:t> </a:t>
            </a:r>
            <a:r>
              <a:rPr lang="en-GB" sz="1800" dirty="0" err="1">
                <a:latin typeface="Lato" panose="020B0604020202020204" charset="0"/>
              </a:rPr>
              <a:t>ist</a:t>
            </a:r>
            <a:r>
              <a:rPr lang="en-GB" sz="1800" dirty="0">
                <a:latin typeface="Lato" panose="020B0604020202020204" charset="0"/>
              </a:rPr>
              <a:t>, </a:t>
            </a:r>
            <a:r>
              <a:rPr lang="en-GB" sz="1800" dirty="0" err="1">
                <a:latin typeface="Lato" panose="020B0604020202020204" charset="0"/>
              </a:rPr>
              <a:t>darf</a:t>
            </a:r>
            <a:r>
              <a:rPr lang="en-GB" sz="1800" dirty="0">
                <a:latin typeface="Lato" panose="020B0604020202020204" charset="0"/>
              </a:rPr>
              <a:t> </a:t>
            </a:r>
            <a:r>
              <a:rPr lang="en-GB" sz="1800" dirty="0" err="1">
                <a:latin typeface="Lato" panose="020B0604020202020204" charset="0"/>
              </a:rPr>
              <a:t>aufgenommen</a:t>
            </a:r>
            <a:r>
              <a:rPr lang="en-GB" sz="1800" dirty="0">
                <a:latin typeface="Lato" panose="020B0604020202020204" charset="0"/>
              </a:rPr>
              <a:t> </a:t>
            </a:r>
            <a:r>
              <a:rPr lang="en-GB" sz="1800" dirty="0" err="1">
                <a:latin typeface="Lato" panose="020B0604020202020204" charset="0"/>
              </a:rPr>
              <a:t>werden</a:t>
            </a:r>
            <a:r>
              <a:rPr lang="en-GB" sz="1800" dirty="0" smtClean="0">
                <a:latin typeface="Lato" panose="020B0604020202020204" charset="0"/>
              </a:rPr>
              <a:t>” </a:t>
            </a:r>
          </a:p>
          <a:p>
            <a:pPr marL="114300">
              <a:lnSpc>
                <a:spcPct val="150000"/>
              </a:lnSpc>
              <a:spcAft>
                <a:spcPts val="1200"/>
              </a:spcAft>
            </a:pPr>
            <a:r>
              <a:rPr lang="en-GB" sz="1500" dirty="0" smtClean="0">
                <a:latin typeface="Lato" panose="020B0604020202020204" charset="0"/>
              </a:rPr>
              <a:t>Translation: </a:t>
            </a:r>
            <a:r>
              <a:rPr lang="en-GB" sz="1600" dirty="0" smtClean="0">
                <a:latin typeface="Lato" panose="020B0604020202020204" charset="0"/>
              </a:rPr>
              <a:t>“No </a:t>
            </a:r>
            <a:r>
              <a:rPr lang="en-GB" sz="1600" dirty="0">
                <a:latin typeface="Lato" panose="020B0604020202020204" charset="0"/>
              </a:rPr>
              <a:t>migrant that came to Austria </a:t>
            </a:r>
            <a:r>
              <a:rPr lang="en-GB" sz="1600" dirty="0">
                <a:solidFill>
                  <a:srgbClr val="FF0000"/>
                </a:solidFill>
                <a:latin typeface="Lato" panose="020B0604020202020204" charset="0"/>
              </a:rPr>
              <a:t>ILLEGALLY</a:t>
            </a:r>
            <a:r>
              <a:rPr lang="en-GB" sz="1600" dirty="0">
                <a:latin typeface="Lato" panose="020B0604020202020204" charset="0"/>
              </a:rPr>
              <a:t> can be </a:t>
            </a:r>
            <a:r>
              <a:rPr lang="en-GB" sz="1600" dirty="0" smtClean="0">
                <a:latin typeface="Lato" panose="020B0604020202020204" charset="0"/>
              </a:rPr>
              <a:t>hosted”</a:t>
            </a:r>
          </a:p>
          <a:p>
            <a:pPr marL="114300"/>
            <a:endParaRPr lang="en-GB" sz="1000" dirty="0">
              <a:latin typeface="Lato" panose="020B0604020202020204" charset="0"/>
            </a:endParaRPr>
          </a:p>
          <a:p>
            <a:pPr marL="114300" algn="r">
              <a:spcAft>
                <a:spcPts val="600"/>
              </a:spcAft>
            </a:pPr>
            <a:r>
              <a:rPr lang="de-AT" dirty="0" smtClean="0">
                <a:solidFill>
                  <a:schemeClr val="tx1"/>
                </a:solidFill>
                <a:latin typeface="Lato" panose="020B0604020202020204" charset="0"/>
              </a:rPr>
              <a:t>(</a:t>
            </a:r>
            <a:r>
              <a:rPr lang="de-AT" dirty="0" err="1" smtClean="0">
                <a:solidFill>
                  <a:schemeClr val="tx1"/>
                </a:solidFill>
                <a:latin typeface="Lato" panose="020B0604020202020204" charset="0"/>
              </a:rPr>
              <a:t>statement</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issued</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by</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the</a:t>
            </a:r>
            <a:r>
              <a:rPr lang="de-AT" dirty="0" smtClean="0">
                <a:solidFill>
                  <a:schemeClr val="tx1"/>
                </a:solidFill>
                <a:latin typeface="Lato" panose="020B0604020202020204" charset="0"/>
              </a:rPr>
              <a:t> Austrian </a:t>
            </a:r>
            <a:r>
              <a:rPr lang="de-AT" dirty="0" err="1" smtClean="0">
                <a:solidFill>
                  <a:schemeClr val="tx1"/>
                </a:solidFill>
                <a:latin typeface="Lato" panose="020B0604020202020204" charset="0"/>
              </a:rPr>
              <a:t>politician</a:t>
            </a:r>
            <a:r>
              <a:rPr lang="de-AT" dirty="0" smtClean="0">
                <a:solidFill>
                  <a:schemeClr val="tx1"/>
                </a:solidFill>
                <a:latin typeface="Lato" panose="020B0604020202020204" charset="0"/>
              </a:rPr>
              <a:t> Herbert </a:t>
            </a:r>
            <a:r>
              <a:rPr lang="de-AT" dirty="0" err="1" smtClean="0">
                <a:solidFill>
                  <a:schemeClr val="tx1"/>
                </a:solidFill>
                <a:latin typeface="Lato" panose="020B0604020202020204" charset="0"/>
              </a:rPr>
              <a:t>Kickl</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of</a:t>
            </a:r>
            <a:r>
              <a:rPr lang="de-AT" dirty="0" smtClean="0">
                <a:solidFill>
                  <a:schemeClr val="tx1"/>
                </a:solidFill>
                <a:latin typeface="Lato" panose="020B0604020202020204" charset="0"/>
              </a:rPr>
              <a:t> </a:t>
            </a:r>
            <a:r>
              <a:rPr lang="de-AT" dirty="0" err="1" smtClean="0">
                <a:solidFill>
                  <a:schemeClr val="tx1"/>
                </a:solidFill>
                <a:latin typeface="Lato" panose="020B0604020202020204" charset="0"/>
              </a:rPr>
              <a:t>the</a:t>
            </a:r>
            <a:r>
              <a:rPr lang="de-AT" dirty="0" smtClean="0">
                <a:solidFill>
                  <a:schemeClr val="tx1"/>
                </a:solidFill>
                <a:latin typeface="Lato" panose="020B0604020202020204" charset="0"/>
              </a:rPr>
              <a:t> Freedom Party </a:t>
            </a:r>
            <a:br>
              <a:rPr lang="de-AT" dirty="0" smtClean="0">
                <a:solidFill>
                  <a:schemeClr val="tx1"/>
                </a:solidFill>
                <a:latin typeface="Lato" panose="020B0604020202020204" charset="0"/>
              </a:rPr>
            </a:br>
            <a:r>
              <a:rPr lang="de-AT" dirty="0" smtClean="0">
                <a:solidFill>
                  <a:schemeClr val="tx1"/>
                </a:solidFill>
                <a:latin typeface="Lato" panose="020B0604020202020204" charset="0"/>
              </a:rPr>
              <a:t>via Facebook on 29 </a:t>
            </a:r>
            <a:r>
              <a:rPr lang="de-AT" dirty="0" err="1" smtClean="0">
                <a:solidFill>
                  <a:schemeClr val="tx1"/>
                </a:solidFill>
                <a:latin typeface="Lato" panose="020B0604020202020204" charset="0"/>
              </a:rPr>
              <a:t>July</a:t>
            </a:r>
            <a:r>
              <a:rPr lang="de-AT" dirty="0" smtClean="0">
                <a:solidFill>
                  <a:schemeClr val="tx1"/>
                </a:solidFill>
                <a:latin typeface="Lato" panose="020B0604020202020204" charset="0"/>
              </a:rPr>
              <a:t> 2020)</a:t>
            </a:r>
            <a:endParaRPr lang="de-AT" dirty="0">
              <a:solidFill>
                <a:schemeClr val="tx1"/>
              </a:solidFill>
              <a:latin typeface="Lato" panose="020B0604020202020204" charset="0"/>
            </a:endParaRPr>
          </a:p>
        </p:txBody>
      </p:sp>
      <p:sp>
        <p:nvSpPr>
          <p:cNvPr id="2" name="Textfeld 1"/>
          <p:cNvSpPr txBox="1"/>
          <p:nvPr/>
        </p:nvSpPr>
        <p:spPr>
          <a:xfrm>
            <a:off x="338763" y="3796145"/>
            <a:ext cx="8493670" cy="369332"/>
          </a:xfrm>
          <a:prstGeom prst="rect">
            <a:avLst/>
          </a:prstGeom>
          <a:noFill/>
        </p:spPr>
        <p:txBody>
          <a:bodyPr wrap="square" rtlCol="0">
            <a:spAutoFit/>
          </a:bodyPr>
          <a:lstStyle/>
          <a:p>
            <a:pPr algn="ctr"/>
            <a:r>
              <a:rPr lang="de-DE" sz="1800" b="1" dirty="0" err="1" smtClean="0">
                <a:solidFill>
                  <a:schemeClr val="bg1"/>
                </a:solidFill>
                <a:latin typeface="Lato" panose="020B0604020202020204" charset="0"/>
              </a:rPr>
              <a:t>How</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does</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this</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connect</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to</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the</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idea</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of</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illegality</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seen</a:t>
            </a:r>
            <a:r>
              <a:rPr lang="de-DE" sz="1800" b="1" dirty="0" smtClean="0">
                <a:solidFill>
                  <a:schemeClr val="bg1"/>
                </a:solidFill>
                <a:latin typeface="Lato" panose="020B0604020202020204" charset="0"/>
              </a:rPr>
              <a:t> </a:t>
            </a:r>
            <a:r>
              <a:rPr lang="de-DE" sz="1800" b="1" dirty="0" err="1" smtClean="0">
                <a:solidFill>
                  <a:schemeClr val="bg1"/>
                </a:solidFill>
                <a:latin typeface="Lato" panose="020B0604020202020204" charset="0"/>
              </a:rPr>
              <a:t>before</a:t>
            </a:r>
            <a:r>
              <a:rPr lang="de-DE" sz="1800" b="1" dirty="0" smtClean="0">
                <a:solidFill>
                  <a:schemeClr val="bg1"/>
                </a:solidFill>
                <a:latin typeface="Lato" panose="020B0604020202020204" charset="0"/>
              </a:rPr>
              <a:t>?</a:t>
            </a:r>
            <a:endParaRPr lang="de-DE" sz="1800" b="1" dirty="0">
              <a:solidFill>
                <a:schemeClr val="bg1"/>
              </a:solidFill>
              <a:latin typeface="Lato" panose="020B0604020202020204" charset="0"/>
            </a:endParaRPr>
          </a:p>
        </p:txBody>
      </p:sp>
    </p:spTree>
    <p:extLst>
      <p:ext uri="{BB962C8B-B14F-4D97-AF65-F5344CB8AC3E}">
        <p14:creationId xmlns:p14="http://schemas.microsoft.com/office/powerpoint/2010/main" val="2774051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2393</Words>
  <Application>Microsoft Office PowerPoint</Application>
  <PresentationFormat>Bildschirmpräsentation (16:9)</PresentationFormat>
  <Paragraphs>255</Paragraphs>
  <Slides>22</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Lato</vt:lpstr>
      <vt:lpstr>Teko</vt:lpstr>
      <vt:lpstr>Arial</vt:lpstr>
      <vt:lpstr>Wingdings</vt:lpstr>
      <vt:lpstr>Times New Roman</vt:lpstr>
      <vt:lpstr>Simple Light</vt:lpstr>
      <vt:lpstr>Migration (2/3)</vt:lpstr>
      <vt:lpstr>Overview</vt:lpstr>
      <vt:lpstr>Representations of Migration</vt:lpstr>
      <vt:lpstr>PowerPoint-Präsentation</vt:lpstr>
      <vt:lpstr>PowerPoint-Präsentation</vt:lpstr>
      <vt:lpstr>Laws and policies</vt:lpstr>
      <vt:lpstr>Laws and policies</vt:lpstr>
      <vt:lpstr>Laws and policies</vt:lpstr>
      <vt:lpstr>Political discourse</vt:lpstr>
      <vt:lpstr>Political discourse</vt:lpstr>
      <vt:lpstr>Political discourse</vt:lpstr>
      <vt:lpstr>PowerPoint-Präsentation</vt:lpstr>
      <vt:lpstr>PowerPoint-Präsentation</vt:lpstr>
      <vt:lpstr>Media representation</vt:lpstr>
      <vt:lpstr>Media representation</vt:lpstr>
      <vt:lpstr>Media representation</vt:lpstr>
      <vt:lpstr>Media representation</vt:lpstr>
      <vt:lpstr>Media representation</vt:lpstr>
      <vt:lpstr>Media representation</vt:lpstr>
      <vt:lpstr>Media representation</vt:lpstr>
      <vt:lpstr>Literature and other sources</vt:lpstr>
      <vt:lpstr>Literature and other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Marco Mogiani</dc:creator>
  <cp:lastModifiedBy>Johanna Urban</cp:lastModifiedBy>
  <cp:revision>215</cp:revision>
  <dcterms:modified xsi:type="dcterms:W3CDTF">2022-03-28T11:42:29Z</dcterms:modified>
</cp:coreProperties>
</file>