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80" r:id="rId4"/>
    <p:sldId id="281" r:id="rId5"/>
    <p:sldId id="282" r:id="rId6"/>
    <p:sldId id="283" r:id="rId7"/>
    <p:sldId id="284" r:id="rId8"/>
    <p:sldId id="285" r:id="rId9"/>
    <p:sldId id="286" r:id="rId10"/>
    <p:sldId id="287" r:id="rId11"/>
    <p:sldId id="288" r:id="rId12"/>
  </p:sldIdLst>
  <p:sldSz cx="9144000" cy="5143500" type="screen16x9"/>
  <p:notesSz cx="6858000" cy="9144000"/>
  <p:embeddedFontLst>
    <p:embeddedFont>
      <p:font typeface="Lato" panose="020F0502020204030203" pitchFamily="34" charset="0"/>
      <p:regular r:id="rId14"/>
      <p:bold r:id="rId15"/>
      <p:italic r:id="rId16"/>
      <p:boldItalic r:id="rId17"/>
    </p:embeddedFont>
    <p:embeddedFont>
      <p:font typeface="Lobster" pitchFamily="2" charset="77"/>
      <p:regular r:id="rId18"/>
    </p:embeddedFont>
    <p:embeddedFont>
      <p:font typeface="Teko" panose="02000000000000000000" pitchFamily="2" charset="77"/>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pjkGfsjXk5Wv+Ls+H+cDoZPH68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anna Urb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1FD339-97B0-4775-BAE0-AB9450EF28B8}">
  <a:tblStyle styleId="{C81FD339-97B0-4775-BAE0-AB9450EF28B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016" autoAdjust="0"/>
  </p:normalViewPr>
  <p:slideViewPr>
    <p:cSldViewPr snapToGrid="0">
      <p:cViewPr varScale="1">
        <p:scale>
          <a:sx n="110" d="100"/>
          <a:sy n="110" d="100"/>
        </p:scale>
        <p:origin x="168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6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de/illustrations/puzzle-zusammenarbeit-gemeinsam-102041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de/illustrations/puzzle-zusammenarbeit-gemeinsam-102040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0b8c5e5f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f0b8c5e5f5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u="sng">
                <a:solidFill>
                  <a:schemeClr val="hlink"/>
                </a:solidFill>
                <a:hlinkClick r:id="rId3"/>
              </a:rPr>
              <a:t>https://pixabay.com/de/illustrations/puzzle-zusammenarbeit-gemeinsam-1020413/</a:t>
            </a:r>
            <a:endParaRPr/>
          </a:p>
          <a:p>
            <a:pPr marL="0" marR="0" lvl="0" indent="0" algn="l" rtl="0">
              <a:lnSpc>
                <a:spcPct val="100000"/>
              </a:lnSpc>
              <a:spcBef>
                <a:spcPts val="0"/>
              </a:spcBef>
              <a:spcAft>
                <a:spcPts val="0"/>
              </a:spcAft>
              <a:buClr>
                <a:srgbClr val="000000"/>
              </a:buClr>
              <a:buSzPts val="1100"/>
              <a:buFont typeface="Arial"/>
              <a:buNone/>
            </a:pPr>
            <a:r>
              <a:rPr lang="de-DE" u="sng">
                <a:solidFill>
                  <a:schemeClr val="hlink"/>
                </a:solidFill>
                <a:hlinkClick r:id="rId4"/>
              </a:rPr>
              <a:t>https://pixabay.com/de/illustrations/puzzle-zusammenarbeit-gemeinsam-1020408/</a:t>
            </a: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f21e7843e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f21e7843ed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f0b8c5e5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f0b8c5e5f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f0b8c5e5f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f0b8c5e5f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f0b8c5e5f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f0b8c5e5f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Clr>
                <a:schemeClr val="dk1"/>
              </a:buClr>
              <a:buSzPts val="1400"/>
              <a:buFont typeface="Lato"/>
              <a:buChar char="★"/>
            </a:pPr>
            <a:r>
              <a:rPr lang="de-DE" sz="1400">
                <a:solidFill>
                  <a:schemeClr val="dk1"/>
                </a:solidFill>
                <a:latin typeface="Lato"/>
                <a:ea typeface="Lato"/>
                <a:cs typeface="Lato"/>
                <a:sym typeface="Lato"/>
              </a:rPr>
              <a:t>Group 1: Controversial topics in class/school? (In which subjects, on which topics are there differences of opinion, are topics discussed controversially?)</a:t>
            </a:r>
            <a:endParaRPr>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de-DE" sz="1400">
                <a:solidFill>
                  <a:schemeClr val="dk1"/>
                </a:solidFill>
                <a:latin typeface="Lato"/>
                <a:ea typeface="Lato"/>
                <a:cs typeface="Lato"/>
                <a:sym typeface="Lato"/>
              </a:rPr>
              <a:t>Group 2: Controversial topics in society / politics? (On which topics are there disagreements and controversies in society / politics?)</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de-DE" sz="1400">
                <a:solidFill>
                  <a:schemeClr val="dk1"/>
                </a:solidFill>
                <a:latin typeface="Lato"/>
                <a:ea typeface="Lato"/>
                <a:cs typeface="Lato"/>
                <a:sym typeface="Lato"/>
              </a:rPr>
              <a:t>Group 3: Controversial topics in the social environment? (Which topics cause heated discussions or controversies among friends, parents, neighbors, etc.?)</a:t>
            </a:r>
            <a:endParaRPr>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de-DE" sz="1400">
                <a:solidFill>
                  <a:schemeClr val="dk1"/>
                </a:solidFill>
                <a:latin typeface="Lato"/>
                <a:ea typeface="Lato"/>
                <a:cs typeface="Lato"/>
                <a:sym typeface="Lato"/>
              </a:rPr>
              <a:t>Group 4: Controversial topics among young people? (Which topics cause differences of opinion, discussions or controversies in different youth cultures, peer groups or youth organizations?)</a:t>
            </a:r>
            <a:endParaRPr sz="14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f0b8c5e5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f0b8c5e5f5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1200"/>
              </a:spcBef>
              <a:spcAft>
                <a:spcPts val="0"/>
              </a:spcAft>
              <a:buClr>
                <a:schemeClr val="dk1"/>
              </a:buClr>
              <a:buSzPts val="1500"/>
              <a:buFont typeface="Lato"/>
              <a:buChar char="➔"/>
            </a:pPr>
            <a:r>
              <a:rPr lang="de-DE" sz="150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each student gets 9 points (3 each in 3 different colors) (either stickers or the points can also be painted with different colors on the posters)</a:t>
            </a:r>
            <a:endParaRPr sz="150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0b8c5e5f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f0b8c5e5f5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de-DE" sz="1400">
                <a:solidFill>
                  <a:schemeClr val="dk1"/>
                </a:solidFill>
                <a:latin typeface="Lato"/>
                <a:ea typeface="Lato"/>
                <a:cs typeface="Lato"/>
                <a:sym typeface="Lato"/>
              </a:rPr>
              <a:t>Form s</a:t>
            </a:r>
            <a:r>
              <a:rPr lang="de-DE" sz="140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mall groups around the hottest controversial topics and discuss the questions</a:t>
            </a:r>
            <a:r>
              <a:rPr lang="de-DE" sz="1400">
                <a:solidFill>
                  <a:schemeClr val="dk1"/>
                </a:solidFill>
                <a:latin typeface="Lato"/>
                <a:ea typeface="Lato"/>
                <a:cs typeface="Lato"/>
                <a:sym typeface="Lato"/>
              </a:rPr>
              <a:t> on the slide</a:t>
            </a:r>
            <a:endParaRPr sz="1400">
              <a:solidFill>
                <a:schemeClr val="dk1"/>
              </a:solidFill>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de-DE" sz="140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This is followed by a presentation of the small group discussion. The most important factors that influence a topic, make it controversial and evoke emotions are collected on a poster.</a:t>
            </a:r>
            <a:endParaRPr sz="1400">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0b8c5e5f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f0b8c5e5f5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a:t>https://pixabay.com/de/photos/schuhe-turnschuhe-converse-1433925/</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7"/>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7"/>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7"/>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7"/>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27"/>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27"/>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27"/>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36"/>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3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3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3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3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3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3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28"/>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2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2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2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2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2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2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0"/>
          <p:cNvSpPr txBox="1">
            <a:spLocks noGrp="1"/>
          </p:cNvSpPr>
          <p:nvPr>
            <p:ph type="body" idx="1"/>
          </p:nvPr>
        </p:nvSpPr>
        <p:spPr>
          <a:xfrm>
            <a:off x="311700" y="1297000"/>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30"/>
          <p:cNvSpPr txBox="1">
            <a:spLocks noGrp="1"/>
          </p:cNvSpPr>
          <p:nvPr>
            <p:ph type="body" idx="2"/>
          </p:nvPr>
        </p:nvSpPr>
        <p:spPr>
          <a:xfrm>
            <a:off x="4832400" y="1297075"/>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2" name="Google Shape;32;p30"/>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3" name="Google Shape;33;p3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3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3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3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3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311700" y="539675"/>
            <a:ext cx="60072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32"/>
          <p:cNvSpPr txBox="1">
            <a:spLocks noGrp="1"/>
          </p:cNvSpPr>
          <p:nvPr>
            <p:ph type="body" idx="1"/>
          </p:nvPr>
        </p:nvSpPr>
        <p:spPr>
          <a:xfrm>
            <a:off x="311700" y="1176700"/>
            <a:ext cx="2808000" cy="3224400"/>
          </a:xfrm>
          <a:prstGeom prst="rect">
            <a:avLst/>
          </a:prstGeom>
          <a:solidFill>
            <a:srgbClr val="FFFFFF"/>
          </a:solid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3" name="Google Shape;43;p32"/>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4" name="Google Shape;44;p3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3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3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3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3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34"/>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34"/>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3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3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3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35"/>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3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3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3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hyperlink" Target="http://www.demokratiezentrum.org/fileadmin/media/pdf/Materialien/Teaching_Controversial_issues_-_professional_development_pack_for_teachers_E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ctr" anchorCtr="0">
            <a:noAutofit/>
          </a:bodyPr>
          <a:lstStyle/>
          <a:p>
            <a:pPr marL="0" lvl="0" indent="0" algn="l" rtl="0">
              <a:lnSpc>
                <a:spcPct val="100000"/>
              </a:lnSpc>
              <a:spcBef>
                <a:spcPts val="0"/>
              </a:spcBef>
              <a:spcAft>
                <a:spcPts val="0"/>
              </a:spcAft>
              <a:buSzPts val="4000"/>
              <a:buNone/>
            </a:pPr>
            <a:r>
              <a:rPr lang="de-DE" sz="3600" b="1" dirty="0" err="1"/>
              <a:t>FROM</a:t>
            </a:r>
            <a:r>
              <a:rPr lang="de-DE" sz="3600" b="1" dirty="0"/>
              <a:t> SCIENCE </a:t>
            </a:r>
            <a:r>
              <a:rPr lang="de-DE" sz="3600" b="1" dirty="0" err="1"/>
              <a:t>TO</a:t>
            </a:r>
            <a:r>
              <a:rPr lang="de-DE" sz="3600" b="1" dirty="0"/>
              <a:t> FREEDOM </a:t>
            </a:r>
            <a:r>
              <a:rPr lang="de-DE" sz="3600" b="1" dirty="0" err="1"/>
              <a:t>OF</a:t>
            </a:r>
            <a:r>
              <a:rPr lang="de-DE" sz="3600" b="1" dirty="0"/>
              <a:t> SPEECH (4/6)</a:t>
            </a:r>
            <a:endParaRPr sz="3600" dirty="0"/>
          </a:p>
        </p:txBody>
      </p:sp>
      <p:sp>
        <p:nvSpPr>
          <p:cNvPr id="79" name="Google Shape;79;p1"/>
          <p:cNvSpPr txBox="1">
            <a:spLocks noGrp="1"/>
          </p:cNvSpPr>
          <p:nvPr>
            <p:ph type="subTitle" idx="1"/>
          </p:nvPr>
        </p:nvSpPr>
        <p:spPr>
          <a:xfrm>
            <a:off x="0" y="2491352"/>
            <a:ext cx="5496600" cy="1196475"/>
          </a:xfrm>
          <a:prstGeom prst="rect">
            <a:avLst/>
          </a:prstGeom>
          <a:solidFill>
            <a:srgbClr val="FFFFFF"/>
          </a:solidFill>
          <a:ln>
            <a:noFill/>
          </a:ln>
        </p:spPr>
        <p:txBody>
          <a:bodyPr spcFirstLastPara="1" wrap="square" lIns="360000" tIns="91425" rIns="91425" bIns="91425" anchor="t" anchorCtr="0">
            <a:noAutofit/>
          </a:bodyPr>
          <a:lstStyle/>
          <a:p>
            <a:pPr marL="0" lvl="0" indent="0" algn="l" rtl="0">
              <a:lnSpc>
                <a:spcPct val="100000"/>
              </a:lnSpc>
              <a:spcBef>
                <a:spcPts val="0"/>
              </a:spcBef>
              <a:spcAft>
                <a:spcPts val="0"/>
              </a:spcAft>
              <a:buSzPts val="2000"/>
              <a:buNone/>
            </a:pPr>
            <a:r>
              <a:rPr lang="de-DE"/>
              <a:t>Addressing Controversial Issues </a:t>
            </a:r>
            <a:br>
              <a:rPr lang="de-DE"/>
            </a:br>
            <a:r>
              <a:rPr lang="de-DE"/>
              <a:t>in the Classroom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f0b8c5e5f5_0_99"/>
          <p:cNvSpPr txBox="1">
            <a:spLocks noGrp="1"/>
          </p:cNvSpPr>
          <p:nvPr>
            <p:ph type="body" idx="2"/>
          </p:nvPr>
        </p:nvSpPr>
        <p:spPr>
          <a:xfrm>
            <a:off x="4460866" y="1248350"/>
            <a:ext cx="4252334" cy="3582600"/>
          </a:xfrm>
          <a:prstGeom prst="rect">
            <a:avLst/>
          </a:prstGeom>
          <a:noFill/>
          <a:ln>
            <a:noFill/>
          </a:ln>
        </p:spPr>
        <p:txBody>
          <a:bodyPr spcFirstLastPara="1" wrap="square" lIns="91425" tIns="91425" rIns="91425" bIns="91425" anchor="ctr" anchorCtr="0">
            <a:noAutofit/>
          </a:bodyPr>
          <a:lstStyle/>
          <a:p>
            <a:pPr indent="-330200">
              <a:buSzPts val="1600"/>
            </a:pP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On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which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arguments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there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consensus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in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the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discussion</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On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which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arguments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there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dissent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indent="-330200">
              <a:buSzPts val="1600"/>
            </a:pP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Which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arguments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could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reach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compromise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indent="-330200">
              <a:buSzPts val="1600"/>
            </a:pP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which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aspects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would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approximations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be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important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indent="-330200">
              <a:buSzPts val="1600"/>
            </a:pP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there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need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for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compromise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or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can</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contradictions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remain</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indent="-330200">
              <a:buSzPts val="1600"/>
            </a:pP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Which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strategies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could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be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used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to</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reach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compromise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or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consensus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indent="-330200">
              <a:buSzPts val="1600"/>
            </a:pP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which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cases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won’t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be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able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to</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reach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consensus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In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which</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cases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dissent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or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disagreement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would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be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okay?</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457200" lvl="0" indent="0" algn="l" rtl="0">
              <a:spcBef>
                <a:spcPts val="1200"/>
              </a:spcBef>
              <a:spcAft>
                <a:spcPts val="0"/>
              </a:spcAft>
              <a:buNone/>
            </a:pPr>
            <a:endParaRPr sz="1300" dirty="0">
              <a:solidFill>
                <a:schemeClr val="dk1"/>
              </a:solidFill>
              <a:latin typeface="Arial"/>
              <a:ea typeface="Arial"/>
              <a:cs typeface="Arial"/>
              <a:sym typeface="Arial"/>
            </a:endParaRPr>
          </a:p>
        </p:txBody>
      </p:sp>
      <p:sp>
        <p:nvSpPr>
          <p:cNvPr id="386" name="Google Shape;386;gf0b8c5e5f5_0_9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10</a:t>
            </a:fld>
            <a:endParaRPr/>
          </a:p>
        </p:txBody>
      </p:sp>
      <p:sp>
        <p:nvSpPr>
          <p:cNvPr id="387" name="Google Shape;387;gf0b8c5e5f5_0_99"/>
          <p:cNvSpPr txBox="1">
            <a:spLocks noGrp="1"/>
          </p:cNvSpPr>
          <p:nvPr>
            <p:ph type="subTitle" idx="1"/>
          </p:nvPr>
        </p:nvSpPr>
        <p:spPr>
          <a:xfrm>
            <a:off x="201225" y="3188975"/>
            <a:ext cx="3976200" cy="9615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Arial"/>
              <a:buNone/>
            </a:pPr>
            <a:r>
              <a:rPr lang="de-DE" sz="2400">
                <a:solidFill>
                  <a:srgbClr val="363F83"/>
                </a:solidFill>
              </a:rPr>
              <a:t>How could a consensus / compromise be found?</a:t>
            </a:r>
            <a:endParaRPr sz="2400">
              <a:solidFill>
                <a:srgbClr val="363F83"/>
              </a:solidFill>
            </a:endParaRPr>
          </a:p>
        </p:txBody>
      </p:sp>
      <p:pic>
        <p:nvPicPr>
          <p:cNvPr id="388" name="Google Shape;388;gf0b8c5e5f5_0_99"/>
          <p:cNvPicPr preferRelativeResize="0"/>
          <p:nvPr/>
        </p:nvPicPr>
        <p:blipFill>
          <a:blip r:embed="rId3">
            <a:alphaModFix/>
          </a:blip>
          <a:stretch>
            <a:fillRect/>
          </a:stretch>
        </p:blipFill>
        <p:spPr>
          <a:xfrm>
            <a:off x="201225" y="1153400"/>
            <a:ext cx="2035575" cy="2035575"/>
          </a:xfrm>
          <a:prstGeom prst="rect">
            <a:avLst/>
          </a:prstGeom>
          <a:noFill/>
          <a:ln>
            <a:noFill/>
          </a:ln>
        </p:spPr>
      </p:pic>
      <p:pic>
        <p:nvPicPr>
          <p:cNvPr id="389" name="Google Shape;389;gf0b8c5e5f5_0_99"/>
          <p:cNvPicPr preferRelativeResize="0"/>
          <p:nvPr/>
        </p:nvPicPr>
        <p:blipFill>
          <a:blip r:embed="rId4">
            <a:alphaModFix/>
          </a:blip>
          <a:stretch>
            <a:fillRect/>
          </a:stretch>
        </p:blipFill>
        <p:spPr>
          <a:xfrm>
            <a:off x="2141850" y="1153400"/>
            <a:ext cx="2035575" cy="2035575"/>
          </a:xfrm>
          <a:prstGeom prst="rect">
            <a:avLst/>
          </a:prstGeom>
          <a:noFill/>
          <a:ln>
            <a:noFill/>
          </a:ln>
        </p:spPr>
      </p:pic>
      <p:sp>
        <p:nvSpPr>
          <p:cNvPr id="390" name="Google Shape;390;gf0b8c5e5f5_0_99"/>
          <p:cNvSpPr/>
          <p:nvPr/>
        </p:nvSpPr>
        <p:spPr>
          <a:xfrm>
            <a:off x="1422633" y="597650"/>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0"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DISCUSSION</a:t>
            </a:r>
            <a:endParaRPr sz="2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a:t>Literature</a:t>
            </a:r>
            <a:endParaRPr lang="de-DE" dirty="0"/>
          </a:p>
        </p:txBody>
      </p:sp>
      <p:sp>
        <p:nvSpPr>
          <p:cNvPr id="7" name="Textplatzhalter 6"/>
          <p:cNvSpPr>
            <a:spLocks noGrp="1"/>
          </p:cNvSpPr>
          <p:nvPr>
            <p:ph type="body" idx="1"/>
          </p:nvPr>
        </p:nvSpPr>
        <p:spPr/>
        <p:txBody>
          <a:bodyPr/>
          <a:lstStyle/>
          <a:p>
            <a:pPr marL="114300" indent="0">
              <a:buNone/>
            </a:pPr>
            <a:r>
              <a:rPr lang="en-US" sz="1100" dirty="0">
                <a:solidFill>
                  <a:schemeClr val="tx1"/>
                </a:solidFill>
                <a:latin typeface="Lato" panose="020B0604020202020204" charset="0"/>
                <a:ea typeface="Lato" panose="020B0604020202020204" charset="0"/>
                <a:cs typeface="Lato" panose="020B0604020202020204" charset="0"/>
              </a:rPr>
              <a:t>Council of Europe (2015) Living with Controversy. Teaching Controversial Issues through Education for Democratic Citizenship and Human Rights (EDC/</a:t>
            </a:r>
            <a:r>
              <a:rPr lang="en-US" sz="1100" dirty="0" err="1">
                <a:solidFill>
                  <a:schemeClr val="tx1"/>
                </a:solidFill>
                <a:latin typeface="Lato" panose="020B0604020202020204" charset="0"/>
                <a:ea typeface="Lato" panose="020B0604020202020204" charset="0"/>
                <a:cs typeface="Lato" panose="020B0604020202020204" charset="0"/>
              </a:rPr>
              <a:t>HRE</a:t>
            </a:r>
            <a:r>
              <a:rPr lang="en-US" sz="1100" dirty="0">
                <a:solidFill>
                  <a:schemeClr val="tx1"/>
                </a:solidFill>
                <a:latin typeface="Lato" panose="020B0604020202020204" charset="0"/>
                <a:ea typeface="Lato" panose="020B0604020202020204" charset="0"/>
                <a:cs typeface="Lato" panose="020B0604020202020204" charset="0"/>
              </a:rPr>
              <a:t>). Training Pack for Teachers, </a:t>
            </a:r>
            <a:r>
              <a:rPr lang="en-US" sz="1100" u="sng" dirty="0">
                <a:solidFill>
                  <a:schemeClr val="tx1"/>
                </a:solidFill>
                <a:latin typeface="Lato" panose="020B0604020202020204" charset="0"/>
                <a:ea typeface="Lato" panose="020B0604020202020204" charset="0"/>
                <a:cs typeface="Lato" panose="020B0604020202020204" charset="0"/>
                <a:hlinkClick r:id="rId2"/>
              </a:rPr>
              <a:t>http://</a:t>
            </a:r>
            <a:r>
              <a:rPr lang="en-US" sz="1100" u="sng" dirty="0" err="1">
                <a:solidFill>
                  <a:schemeClr val="tx1"/>
                </a:solidFill>
                <a:latin typeface="Lato" panose="020B0604020202020204" charset="0"/>
                <a:ea typeface="Lato" panose="020B0604020202020204" charset="0"/>
                <a:cs typeface="Lato" panose="020B0604020202020204" charset="0"/>
                <a:hlinkClick r:id="rId2"/>
              </a:rPr>
              <a:t>www.demokratiezentrum.org</a:t>
            </a:r>
            <a:r>
              <a:rPr lang="en-US" sz="1100" u="sng" dirty="0">
                <a:solidFill>
                  <a:schemeClr val="tx1"/>
                </a:solidFill>
                <a:latin typeface="Lato" panose="020B0604020202020204" charset="0"/>
                <a:ea typeface="Lato" panose="020B0604020202020204" charset="0"/>
                <a:cs typeface="Lato" panose="020B0604020202020204" charset="0"/>
                <a:hlinkClick r:id="rId2"/>
              </a:rPr>
              <a:t>/</a:t>
            </a:r>
            <a:r>
              <a:rPr lang="en-US" sz="1100" u="sng" dirty="0" err="1">
                <a:solidFill>
                  <a:schemeClr val="tx1"/>
                </a:solidFill>
                <a:latin typeface="Lato" panose="020B0604020202020204" charset="0"/>
                <a:ea typeface="Lato" panose="020B0604020202020204" charset="0"/>
                <a:cs typeface="Lato" panose="020B0604020202020204" charset="0"/>
                <a:hlinkClick r:id="rId2"/>
              </a:rPr>
              <a:t>fileadmin</a:t>
            </a:r>
            <a:r>
              <a:rPr lang="en-US" sz="1100" u="sng" dirty="0">
                <a:solidFill>
                  <a:schemeClr val="tx1"/>
                </a:solidFill>
                <a:latin typeface="Lato" panose="020B0604020202020204" charset="0"/>
                <a:ea typeface="Lato" panose="020B0604020202020204" charset="0"/>
                <a:cs typeface="Lato" panose="020B0604020202020204" charset="0"/>
                <a:hlinkClick r:id="rId2"/>
              </a:rPr>
              <a:t>/media/pdf/</a:t>
            </a:r>
            <a:r>
              <a:rPr lang="en-US" sz="1100" u="sng" dirty="0" err="1">
                <a:solidFill>
                  <a:schemeClr val="tx1"/>
                </a:solidFill>
                <a:latin typeface="Lato" panose="020B0604020202020204" charset="0"/>
                <a:ea typeface="Lato" panose="020B0604020202020204" charset="0"/>
                <a:cs typeface="Lato" panose="020B0604020202020204" charset="0"/>
                <a:hlinkClick r:id="rId2"/>
              </a:rPr>
              <a:t>Materialien</a:t>
            </a:r>
            <a:r>
              <a:rPr lang="en-US" sz="1100" u="sng" dirty="0">
                <a:solidFill>
                  <a:schemeClr val="tx1"/>
                </a:solidFill>
                <a:latin typeface="Lato" panose="020B0604020202020204" charset="0"/>
                <a:ea typeface="Lato" panose="020B0604020202020204" charset="0"/>
                <a:cs typeface="Lato" panose="020B0604020202020204" charset="0"/>
                <a:hlinkClick r:id="rId2"/>
              </a:rPr>
              <a:t>/Teaching_Controversial_issues_-_professional_development_pack_for_teachers_EN.pdf</a:t>
            </a:r>
            <a:r>
              <a:rPr lang="en-US" sz="1100" u="sng" dirty="0">
                <a:solidFill>
                  <a:schemeClr val="tx1"/>
                </a:solidFill>
                <a:latin typeface="Lato" panose="020B0604020202020204" charset="0"/>
                <a:ea typeface="Lato" panose="020B0604020202020204" charset="0"/>
                <a:cs typeface="Lato" panose="020B0604020202020204" charset="0"/>
              </a:rPr>
              <a:t> ,</a:t>
            </a:r>
            <a:r>
              <a:rPr lang="en-US" sz="1100" dirty="0">
                <a:solidFill>
                  <a:schemeClr val="tx1"/>
                </a:solidFill>
                <a:latin typeface="Lato" panose="020B0604020202020204" charset="0"/>
                <a:ea typeface="Lato" panose="020B0604020202020204" charset="0"/>
                <a:cs typeface="Lato" panose="020B0604020202020204" charset="0"/>
              </a:rPr>
              <a:t> </a:t>
            </a:r>
            <a:r>
              <a:rPr lang="en-US" sz="1100" dirty="0">
                <a:solidFill>
                  <a:schemeClr val="tx1"/>
                </a:solidFill>
                <a:latin typeface="Lato" panose="020B0604020202020204" charset="0"/>
                <a:ea typeface="Lato" panose="020B0604020202020204" charset="0"/>
                <a:cs typeface="Lato" panose="020B0604020202020204" charset="0"/>
                <a:sym typeface="Arial"/>
              </a:rPr>
              <a:t>accessed 13 October 2021.</a:t>
            </a:r>
          </a:p>
          <a:p>
            <a:pPr marL="114300" indent="0">
              <a:buNone/>
            </a:pPr>
            <a:endParaRPr lang="en-US" sz="2400" b="1" dirty="0">
              <a:solidFill>
                <a:schemeClr val="dk1"/>
              </a:solidFill>
            </a:endParaRPr>
          </a:p>
          <a:p>
            <a:pPr marL="114300" indent="0">
              <a:buNone/>
            </a:pPr>
            <a:endParaRPr lang="de-DE" dirty="0"/>
          </a:p>
        </p:txBody>
      </p:sp>
      <p:sp>
        <p:nvSpPr>
          <p:cNvPr id="5" name="Foliennummernplatzhalt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11</a:t>
            </a:fld>
            <a:endParaRPr lang="de-DE"/>
          </a:p>
        </p:txBody>
      </p:sp>
    </p:spTree>
    <p:extLst>
      <p:ext uri="{BB962C8B-B14F-4D97-AF65-F5344CB8AC3E}">
        <p14:creationId xmlns:p14="http://schemas.microsoft.com/office/powerpoint/2010/main" val="290615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a:t>Overview</a:t>
            </a:r>
            <a:endParaRPr/>
          </a:p>
        </p:txBody>
      </p:sp>
      <p:sp>
        <p:nvSpPr>
          <p:cNvPr id="85" name="Google Shape;85;p2"/>
          <p:cNvSpPr txBox="1">
            <a:spLocks noGrp="1"/>
          </p:cNvSpPr>
          <p:nvPr>
            <p:ph type="body" idx="1"/>
          </p:nvPr>
        </p:nvSpPr>
        <p:spPr>
          <a:xfrm>
            <a:off x="311700" y="1032300"/>
            <a:ext cx="8520600" cy="3256500"/>
          </a:xfrm>
          <a:prstGeom prst="rect">
            <a:avLst/>
          </a:prstGeom>
          <a:solidFill>
            <a:srgbClr val="363F83"/>
          </a:solidFill>
          <a:ln>
            <a:noFill/>
          </a:ln>
        </p:spPr>
        <p:txBody>
          <a:bodyPr spcFirstLastPara="1" wrap="square" lIns="91425" tIns="91425" rIns="91425" bIns="91425" anchor="ctr" anchorCtr="0">
            <a:noAutofit/>
          </a:bodyPr>
          <a:lstStyle/>
          <a:p>
            <a:pPr marL="342900" lvl="0" indent="-355600" algn="l" rtl="0">
              <a:lnSpc>
                <a:spcPct val="115000"/>
              </a:lnSpc>
              <a:spcBef>
                <a:spcPts val="0"/>
              </a:spcBef>
              <a:spcAft>
                <a:spcPts val="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Science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its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Role</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in Relation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Models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Science Communication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Scientific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Literacy</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Refined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Models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Scientific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Literacy</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Opinion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formation</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II</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60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Key Take-</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aways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the</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Classroom</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
        <p:nvSpPr>
          <p:cNvPr id="86" name="Google Shape;86;p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f21e7843ed_0_35"/>
          <p:cNvSpPr txBox="1">
            <a:spLocks noGrp="1"/>
          </p:cNvSpPr>
          <p:nvPr>
            <p:ph type="title"/>
          </p:nvPr>
        </p:nvSpPr>
        <p:spPr>
          <a:xfrm>
            <a:off x="1170600" y="1426500"/>
            <a:ext cx="6802800" cy="2290500"/>
          </a:xfrm>
          <a:prstGeom prst="rect">
            <a:avLst/>
          </a:prstGeom>
          <a:solidFill>
            <a:schemeClr val="lt1"/>
          </a:solidFill>
          <a:ln>
            <a:noFill/>
          </a:ln>
        </p:spPr>
        <p:txBody>
          <a:bodyPr spcFirstLastPara="1" wrap="square" lIns="91425" tIns="91425" rIns="91425" bIns="91425" anchor="ctr" anchorCtr="0">
            <a:noAutofit/>
          </a:bodyPr>
          <a:lstStyle/>
          <a:p>
            <a:pPr marL="630000" lvl="0" indent="0" algn="ctr" rtl="0">
              <a:lnSpc>
                <a:spcPct val="100000"/>
              </a:lnSpc>
              <a:spcBef>
                <a:spcPts val="0"/>
              </a:spcBef>
              <a:spcAft>
                <a:spcPts val="0"/>
              </a:spcAft>
              <a:buSzPts val="2800"/>
              <a:buNone/>
            </a:pPr>
            <a:r>
              <a:rPr lang="de-DE" sz="4400" b="1" dirty="0" err="1">
                <a:latin typeface="Lato" panose="020F0502020204030203" pitchFamily="34" charset="0"/>
                <a:ea typeface="Lato" panose="020F0502020204030203" pitchFamily="34" charset="0"/>
                <a:cs typeface="Lato" panose="020F0502020204030203" pitchFamily="34" charset="0"/>
                <a:sym typeface="Teko"/>
              </a:rPr>
              <a:t>Controversial</a:t>
            </a:r>
            <a:r>
              <a:rPr lang="de-DE" sz="4400" b="1" dirty="0">
                <a:latin typeface="Lato" panose="020F0502020204030203" pitchFamily="34" charset="0"/>
                <a:ea typeface="Lato" panose="020F0502020204030203" pitchFamily="34" charset="0"/>
                <a:cs typeface="Lato" panose="020F0502020204030203" pitchFamily="34" charset="0"/>
                <a:sym typeface="Teko"/>
              </a:rPr>
              <a:t> </a:t>
            </a:r>
            <a:r>
              <a:rPr lang="de-DE" sz="4400" b="1" dirty="0" err="1">
                <a:latin typeface="Lato" panose="020F0502020204030203" pitchFamily="34" charset="0"/>
                <a:ea typeface="Lato" panose="020F0502020204030203" pitchFamily="34" charset="0"/>
                <a:cs typeface="Lato" panose="020F0502020204030203" pitchFamily="34" charset="0"/>
                <a:sym typeface="Teko"/>
              </a:rPr>
              <a:t>Issues</a:t>
            </a:r>
            <a:r>
              <a:rPr lang="de-DE" sz="4400" b="1" dirty="0">
                <a:latin typeface="Lato" panose="020F0502020204030203" pitchFamily="34" charset="0"/>
                <a:ea typeface="Lato" panose="020F0502020204030203" pitchFamily="34" charset="0"/>
                <a:cs typeface="Lato" panose="020F0502020204030203" pitchFamily="34" charset="0"/>
                <a:sym typeface="Teko"/>
              </a:rPr>
              <a:t> I</a:t>
            </a:r>
            <a:endParaRPr sz="4400" b="1" dirty="0">
              <a:latin typeface="Lato" panose="020F0502020204030203" pitchFamily="34" charset="0"/>
              <a:ea typeface="Lato" panose="020F0502020204030203" pitchFamily="34" charset="0"/>
              <a:cs typeface="Lato" panose="020F0502020204030203" pitchFamily="34" charset="0"/>
              <a:sym typeface="Teko"/>
            </a:endParaRPr>
          </a:p>
        </p:txBody>
      </p:sp>
      <p:sp>
        <p:nvSpPr>
          <p:cNvPr id="324" name="Google Shape;324;gf21e7843ed_0_3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3</a:t>
            </a:fld>
            <a:endParaRPr/>
          </a:p>
        </p:txBody>
      </p:sp>
      <p:sp>
        <p:nvSpPr>
          <p:cNvPr id="325" name="Google Shape;325;gf21e7843ed_0_35"/>
          <p:cNvSpPr txBox="1"/>
          <p:nvPr/>
        </p:nvSpPr>
        <p:spPr>
          <a:xfrm>
            <a:off x="1170600" y="127875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a:solidFill>
                  <a:srgbClr val="E5362B"/>
                </a:solidFill>
                <a:latin typeface="Lato"/>
                <a:ea typeface="Lato"/>
                <a:cs typeface="Lato"/>
                <a:sym typeface="Lato"/>
              </a:rPr>
              <a:t>4</a:t>
            </a:r>
            <a:endParaRPr sz="7200" b="1">
              <a:solidFill>
                <a:srgbClr val="E5362B"/>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f0b8c5e5f5_0_0"/>
          <p:cNvSpPr txBox="1">
            <a:spLocks noGrp="1"/>
          </p:cNvSpPr>
          <p:nvPr>
            <p:ph type="body" idx="1"/>
          </p:nvPr>
        </p:nvSpPr>
        <p:spPr>
          <a:xfrm>
            <a:off x="168425" y="1032300"/>
            <a:ext cx="8664000" cy="3406500"/>
          </a:xfrm>
          <a:prstGeom prst="rect">
            <a:avLst/>
          </a:prstGeom>
          <a:solidFill>
            <a:schemeClr val="lt1"/>
          </a:solidFill>
          <a:ln>
            <a:noFill/>
          </a:ln>
        </p:spPr>
        <p:txBody>
          <a:bodyPr spcFirstLastPara="1" wrap="square" lIns="91425" tIns="91425" rIns="91425" bIns="91425" anchor="ctr" anchorCtr="0">
            <a:noAutofit/>
          </a:bodyPr>
          <a:lstStyle/>
          <a:p>
            <a:pPr marL="457200" marR="2002817" lvl="0" indent="-342900" algn="l" rtl="0">
              <a:spcBef>
                <a:spcPts val="1200"/>
              </a:spcBef>
              <a:spcAft>
                <a:spcPts val="0"/>
              </a:spcAft>
              <a:buClr>
                <a:schemeClr val="dk1"/>
              </a:buClr>
              <a:buSzPts val="1800"/>
              <a:buChar char="●"/>
            </a:pPr>
            <a:r>
              <a:rPr lang="de-DE">
                <a:solidFill>
                  <a:schemeClr val="dk1"/>
                </a:solidFill>
              </a:rPr>
              <a:t> crop up everywhere in everyday life (school, work, family, friends, ….) </a:t>
            </a:r>
            <a:endParaRPr>
              <a:solidFill>
                <a:schemeClr val="dk1"/>
              </a:solidFill>
            </a:endParaRPr>
          </a:p>
          <a:p>
            <a:pPr marL="457200" marR="2002817" lvl="0" indent="-342900" algn="l" rtl="0">
              <a:spcBef>
                <a:spcPts val="0"/>
              </a:spcBef>
              <a:spcAft>
                <a:spcPts val="0"/>
              </a:spcAft>
              <a:buClr>
                <a:schemeClr val="dk1"/>
              </a:buClr>
              <a:buSzPts val="1800"/>
              <a:buChar char="●"/>
            </a:pPr>
            <a:r>
              <a:rPr lang="de-DE">
                <a:solidFill>
                  <a:schemeClr val="dk1"/>
                </a:solidFill>
              </a:rPr>
              <a:t>dealing with them brings some challenges</a:t>
            </a:r>
            <a:endParaRPr>
              <a:solidFill>
                <a:schemeClr val="dk1"/>
              </a:solidFill>
            </a:endParaRPr>
          </a:p>
          <a:p>
            <a:pPr marL="457200" marR="2002817" lvl="0" indent="-342900" algn="l" rtl="0">
              <a:spcBef>
                <a:spcPts val="0"/>
              </a:spcBef>
              <a:spcAft>
                <a:spcPts val="0"/>
              </a:spcAft>
              <a:buClr>
                <a:schemeClr val="dk1"/>
              </a:buClr>
              <a:buSzPts val="1800"/>
              <a:buChar char="●"/>
            </a:pPr>
            <a:r>
              <a:rPr lang="de-DE">
                <a:solidFill>
                  <a:schemeClr val="dk1"/>
                </a:solidFill>
              </a:rPr>
              <a:t>identification of controversial topics in different areas of life</a:t>
            </a:r>
            <a:endParaRPr>
              <a:solidFill>
                <a:schemeClr val="dk1"/>
              </a:solidFill>
            </a:endParaRPr>
          </a:p>
          <a:p>
            <a:pPr marL="457200" marR="2002817" lvl="0" indent="-342900" algn="l" rtl="0">
              <a:spcBef>
                <a:spcPts val="0"/>
              </a:spcBef>
              <a:spcAft>
                <a:spcPts val="0"/>
              </a:spcAft>
              <a:buClr>
                <a:schemeClr val="dk1"/>
              </a:buClr>
              <a:buSzPts val="1800"/>
              <a:buChar char="●"/>
            </a:pPr>
            <a:r>
              <a:rPr lang="de-DE">
                <a:solidFill>
                  <a:schemeClr val="dk1"/>
                </a:solidFill>
              </a:rPr>
              <a:t>development of ways to deal with them</a:t>
            </a:r>
            <a:endParaRPr>
              <a:solidFill>
                <a:schemeClr val="dk1"/>
              </a:solidFill>
            </a:endParaRPr>
          </a:p>
          <a:p>
            <a:pPr marL="457200" marR="2002817" lvl="0" indent="-342900" algn="l" rtl="0">
              <a:spcBef>
                <a:spcPts val="0"/>
              </a:spcBef>
              <a:spcAft>
                <a:spcPts val="0"/>
              </a:spcAft>
              <a:buClr>
                <a:schemeClr val="dk1"/>
              </a:buClr>
              <a:buSzPts val="1800"/>
              <a:buChar char="●"/>
            </a:pPr>
            <a:r>
              <a:rPr lang="de-DE">
                <a:solidFill>
                  <a:schemeClr val="dk1"/>
                </a:solidFill>
              </a:rPr>
              <a:t>look at the question what makes a topic controversial, why it evokes strong emotions and sometimes leads to conflicts</a:t>
            </a:r>
            <a:endParaRPr>
              <a:solidFill>
                <a:schemeClr val="dk1"/>
              </a:solidFill>
            </a:endParaRPr>
          </a:p>
          <a:p>
            <a:pPr marL="457200" marR="2002817" lvl="0" indent="-342900" algn="l" rtl="0">
              <a:spcBef>
                <a:spcPts val="0"/>
              </a:spcBef>
              <a:spcAft>
                <a:spcPts val="0"/>
              </a:spcAft>
              <a:buClr>
                <a:schemeClr val="dk1"/>
              </a:buClr>
              <a:buSzPts val="1800"/>
              <a:buChar char="●"/>
            </a:pPr>
            <a:r>
              <a:rPr lang="de-DE">
                <a:solidFill>
                  <a:schemeClr val="dk1"/>
                </a:solidFill>
              </a:rPr>
              <a:t>equip the students with strategies how to deal with controversial topics and generate conflict solutions</a:t>
            </a:r>
            <a:endParaRPr b="0">
              <a:solidFill>
                <a:schemeClr val="dk1"/>
              </a:solidFill>
            </a:endParaRPr>
          </a:p>
        </p:txBody>
      </p:sp>
      <p:sp>
        <p:nvSpPr>
          <p:cNvPr id="331" name="Google Shape;331;gf0b8c5e5f5_0_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DE"/>
              <a:t>4</a:t>
            </a:fld>
            <a:endParaRPr/>
          </a:p>
        </p:txBody>
      </p:sp>
      <p:sp>
        <p:nvSpPr>
          <p:cNvPr id="332" name="Google Shape;332;gf0b8c5e5f5_0_0"/>
          <p:cNvSpPr/>
          <p:nvPr/>
        </p:nvSpPr>
        <p:spPr>
          <a:xfrm>
            <a:off x="6740300" y="891475"/>
            <a:ext cx="2238300" cy="1311900"/>
          </a:xfrm>
          <a:prstGeom prst="wedgeRoundRectCallout">
            <a:avLst>
              <a:gd name="adj1" fmla="val -20833"/>
              <a:gd name="adj2" fmla="val 62500"/>
              <a:gd name="adj3" fmla="val 0"/>
            </a:avLst>
          </a:prstGeom>
          <a:solidFill>
            <a:srgbClr val="E5362B"/>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err="1">
                <a:solidFill>
                  <a:schemeClr val="lt1"/>
                </a:solidFill>
                <a:latin typeface="Lato" panose="020F0502020204030203" pitchFamily="34" charset="0"/>
                <a:ea typeface="Lato" panose="020F0502020204030203" pitchFamily="34" charset="0"/>
                <a:cs typeface="Lato" panose="020F0502020204030203" pitchFamily="34" charset="0"/>
              </a:rPr>
              <a:t>Controversial</a:t>
            </a:r>
            <a:r>
              <a:rPr lang="de-DE" sz="2400" b="1" dirty="0">
                <a:solidFill>
                  <a:schemeClr val="lt1"/>
                </a:solidFill>
                <a:latin typeface="Lato" panose="020F0502020204030203" pitchFamily="34" charset="0"/>
                <a:ea typeface="Lato" panose="020F0502020204030203" pitchFamily="34" charset="0"/>
                <a:cs typeface="Lato" panose="020F0502020204030203" pitchFamily="34" charset="0"/>
              </a:rPr>
              <a:t> </a:t>
            </a:r>
            <a:r>
              <a:rPr lang="de-DE" sz="2400" b="1" dirty="0" err="1">
                <a:solidFill>
                  <a:schemeClr val="lt1"/>
                </a:solidFill>
                <a:latin typeface="Lato" panose="020F0502020204030203" pitchFamily="34" charset="0"/>
                <a:ea typeface="Lato" panose="020F0502020204030203" pitchFamily="34" charset="0"/>
                <a:cs typeface="Lato" panose="020F0502020204030203" pitchFamily="34" charset="0"/>
              </a:rPr>
              <a:t>Issues</a:t>
            </a:r>
            <a:endParaRPr sz="24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f0b8c5e5f5_0_30"/>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Definition</a:t>
            </a:r>
            <a:endParaRPr sz="2400"/>
          </a:p>
        </p:txBody>
      </p:sp>
      <p:sp>
        <p:nvSpPr>
          <p:cNvPr id="338" name="Google Shape;338;gf0b8c5e5f5_0_30"/>
          <p:cNvSpPr txBox="1">
            <a:spLocks noGrp="1"/>
          </p:cNvSpPr>
          <p:nvPr>
            <p:ph type="body" idx="1"/>
          </p:nvPr>
        </p:nvSpPr>
        <p:spPr>
          <a:xfrm>
            <a:off x="168425" y="1032300"/>
            <a:ext cx="8664000" cy="3406500"/>
          </a:xfrm>
          <a:prstGeom prst="rect">
            <a:avLst/>
          </a:prstGeom>
          <a:noFill/>
          <a:ln>
            <a:noFill/>
          </a:ln>
        </p:spPr>
        <p:txBody>
          <a:bodyPr spcFirstLastPara="1" wrap="square" lIns="91425" tIns="91425" rIns="91425" bIns="91425" anchor="ctr" anchorCtr="0">
            <a:noAutofit/>
          </a:bodyPr>
          <a:lstStyle/>
          <a:p>
            <a:pPr marL="0" lvl="0" indent="0" algn="just" rtl="0">
              <a:spcBef>
                <a:spcPts val="1200"/>
              </a:spcBef>
              <a:spcAft>
                <a:spcPts val="0"/>
              </a:spcAft>
              <a:buNone/>
            </a:pPr>
            <a:r>
              <a:rPr lang="de-DE" sz="1500" b="1" dirty="0">
                <a:solidFill>
                  <a:srgbClr val="E5362B"/>
                </a:solidFill>
              </a:rPr>
              <a:t>“</a:t>
            </a:r>
            <a:r>
              <a:rPr lang="de-DE" sz="1500" b="1" dirty="0" err="1">
                <a:solidFill>
                  <a:srgbClr val="E5362B"/>
                </a:solidFill>
              </a:rPr>
              <a:t>It</a:t>
            </a:r>
            <a:r>
              <a:rPr lang="de-DE" sz="1500" b="1" dirty="0">
                <a:solidFill>
                  <a:srgbClr val="E5362B"/>
                </a:solidFill>
              </a:rPr>
              <a:t> </a:t>
            </a:r>
            <a:r>
              <a:rPr lang="de-DE" sz="1500" b="1" dirty="0" err="1">
                <a:solidFill>
                  <a:srgbClr val="E5362B"/>
                </a:solidFill>
              </a:rPr>
              <a:t>is</a:t>
            </a:r>
            <a:r>
              <a:rPr lang="de-DE" sz="1500" b="1" dirty="0">
                <a:solidFill>
                  <a:srgbClr val="E5362B"/>
                </a:solidFill>
              </a:rPr>
              <a:t> </a:t>
            </a:r>
            <a:r>
              <a:rPr lang="de-DE" sz="1500" b="1" dirty="0" err="1">
                <a:solidFill>
                  <a:srgbClr val="E5362B"/>
                </a:solidFill>
              </a:rPr>
              <a:t>generally</a:t>
            </a:r>
            <a:r>
              <a:rPr lang="de-DE" sz="1500" b="1" dirty="0">
                <a:solidFill>
                  <a:srgbClr val="E5362B"/>
                </a:solidFill>
              </a:rPr>
              <a:t> </a:t>
            </a:r>
            <a:r>
              <a:rPr lang="de-DE" sz="1500" b="1" dirty="0" err="1">
                <a:solidFill>
                  <a:srgbClr val="E5362B"/>
                </a:solidFill>
              </a:rPr>
              <a:t>understood</a:t>
            </a:r>
            <a:r>
              <a:rPr lang="de-DE" sz="1500" b="1" dirty="0">
                <a:solidFill>
                  <a:srgbClr val="E5362B"/>
                </a:solidFill>
              </a:rPr>
              <a:t> </a:t>
            </a:r>
            <a:r>
              <a:rPr lang="de-DE" sz="1500" b="1" dirty="0" err="1">
                <a:solidFill>
                  <a:srgbClr val="E5362B"/>
                </a:solidFill>
              </a:rPr>
              <a:t>that</a:t>
            </a:r>
            <a:r>
              <a:rPr lang="de-DE" sz="1500" b="1" dirty="0">
                <a:solidFill>
                  <a:srgbClr val="E5362B"/>
                </a:solidFill>
              </a:rPr>
              <a:t> </a:t>
            </a:r>
            <a:r>
              <a:rPr lang="de-DE" sz="1500" b="1" dirty="0" err="1">
                <a:solidFill>
                  <a:srgbClr val="E5362B"/>
                </a:solidFill>
              </a:rPr>
              <a:t>there</a:t>
            </a:r>
            <a:r>
              <a:rPr lang="de-DE" sz="1500" b="1" dirty="0">
                <a:solidFill>
                  <a:srgbClr val="E5362B"/>
                </a:solidFill>
              </a:rPr>
              <a:t> </a:t>
            </a:r>
            <a:r>
              <a:rPr lang="de-DE" sz="1500" b="1" dirty="0" err="1">
                <a:solidFill>
                  <a:srgbClr val="E5362B"/>
                </a:solidFill>
              </a:rPr>
              <a:t>is</a:t>
            </a:r>
            <a:r>
              <a:rPr lang="de-DE" sz="1500" b="1" dirty="0">
                <a:solidFill>
                  <a:srgbClr val="E5362B"/>
                </a:solidFill>
              </a:rPr>
              <a:t> </a:t>
            </a:r>
            <a:r>
              <a:rPr lang="de-DE" sz="1500" b="1" dirty="0" err="1">
                <a:solidFill>
                  <a:srgbClr val="E5362B"/>
                </a:solidFill>
              </a:rPr>
              <a:t>no</a:t>
            </a:r>
            <a:r>
              <a:rPr lang="de-DE" sz="1500" b="1" dirty="0">
                <a:solidFill>
                  <a:srgbClr val="E5362B"/>
                </a:solidFill>
              </a:rPr>
              <a:t> </a:t>
            </a:r>
            <a:r>
              <a:rPr lang="de-DE" sz="1500" b="1" dirty="0" err="1">
                <a:solidFill>
                  <a:srgbClr val="E5362B"/>
                </a:solidFill>
              </a:rPr>
              <a:t>one</a:t>
            </a:r>
            <a:r>
              <a:rPr lang="de-DE" sz="1500" b="1" dirty="0">
                <a:solidFill>
                  <a:srgbClr val="E5362B"/>
                </a:solidFill>
              </a:rPr>
              <a:t> simple </a:t>
            </a:r>
            <a:r>
              <a:rPr lang="de-DE" sz="1500" b="1" dirty="0" err="1">
                <a:solidFill>
                  <a:srgbClr val="E5362B"/>
                </a:solidFill>
              </a:rPr>
              <a:t>response</a:t>
            </a:r>
            <a:r>
              <a:rPr lang="de-DE" sz="1500" b="1" dirty="0">
                <a:solidFill>
                  <a:srgbClr val="E5362B"/>
                </a:solidFill>
              </a:rPr>
              <a:t> </a:t>
            </a:r>
            <a:r>
              <a:rPr lang="de-DE" sz="1500" b="1" dirty="0" err="1">
                <a:solidFill>
                  <a:srgbClr val="E5362B"/>
                </a:solidFill>
              </a:rPr>
              <a:t>to</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challenges</a:t>
            </a:r>
            <a:r>
              <a:rPr lang="de-DE" sz="1500" b="1" dirty="0">
                <a:solidFill>
                  <a:srgbClr val="E5362B"/>
                </a:solidFill>
              </a:rPr>
              <a:t> </a:t>
            </a:r>
            <a:r>
              <a:rPr lang="de-DE" sz="1500" b="1" dirty="0" err="1">
                <a:solidFill>
                  <a:srgbClr val="E5362B"/>
                </a:solidFill>
              </a:rPr>
              <a:t>associated</a:t>
            </a:r>
            <a:r>
              <a:rPr lang="de-DE" sz="1500" b="1" dirty="0">
                <a:solidFill>
                  <a:srgbClr val="E5362B"/>
                </a:solidFill>
              </a:rPr>
              <a:t> </a:t>
            </a:r>
            <a:r>
              <a:rPr lang="de-DE" sz="1500" b="1" dirty="0" err="1">
                <a:solidFill>
                  <a:srgbClr val="E5362B"/>
                </a:solidFill>
              </a:rPr>
              <a:t>with</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teaching</a:t>
            </a:r>
            <a:r>
              <a:rPr lang="de-DE" sz="1500" b="1" dirty="0">
                <a:solidFill>
                  <a:srgbClr val="E5362B"/>
                </a:solidFill>
              </a:rPr>
              <a:t> </a:t>
            </a:r>
            <a:r>
              <a:rPr lang="de-DE" sz="1500" b="1" dirty="0" err="1">
                <a:solidFill>
                  <a:srgbClr val="E5362B"/>
                </a:solidFill>
              </a:rPr>
              <a:t>of</a:t>
            </a:r>
            <a:r>
              <a:rPr lang="de-DE" sz="1500" b="1" dirty="0">
                <a:solidFill>
                  <a:srgbClr val="E5362B"/>
                </a:solidFill>
              </a:rPr>
              <a:t> </a:t>
            </a:r>
            <a:r>
              <a:rPr lang="de-DE" sz="1500" b="1" dirty="0" err="1">
                <a:solidFill>
                  <a:srgbClr val="E5362B"/>
                </a:solidFill>
              </a:rPr>
              <a:t>controversial</a:t>
            </a:r>
            <a:r>
              <a:rPr lang="de-DE" sz="1500" b="1" dirty="0">
                <a:solidFill>
                  <a:srgbClr val="E5362B"/>
                </a:solidFill>
              </a:rPr>
              <a:t> </a:t>
            </a:r>
            <a:r>
              <a:rPr lang="de-DE" sz="1500" b="1" dirty="0" err="1">
                <a:solidFill>
                  <a:srgbClr val="E5362B"/>
                </a:solidFill>
              </a:rPr>
              <a:t>issues</a:t>
            </a:r>
            <a:r>
              <a:rPr lang="de-DE" sz="1500" b="1" dirty="0">
                <a:solidFill>
                  <a:srgbClr val="E5362B"/>
                </a:solidFill>
              </a:rPr>
              <a:t>. Thus, </a:t>
            </a:r>
            <a:r>
              <a:rPr lang="de-DE" sz="1500" b="1" dirty="0" err="1">
                <a:solidFill>
                  <a:srgbClr val="E5362B"/>
                </a:solidFill>
              </a:rPr>
              <a:t>for</a:t>
            </a:r>
            <a:r>
              <a:rPr lang="de-DE" sz="1500" b="1" dirty="0">
                <a:solidFill>
                  <a:srgbClr val="E5362B"/>
                </a:solidFill>
              </a:rPr>
              <a:t> </a:t>
            </a:r>
            <a:r>
              <a:rPr lang="de-DE" sz="1500" b="1" dirty="0" err="1">
                <a:solidFill>
                  <a:srgbClr val="E5362B"/>
                </a:solidFill>
              </a:rPr>
              <a:t>example</a:t>
            </a:r>
            <a:r>
              <a:rPr lang="de-DE" sz="1500" b="1" dirty="0">
                <a:solidFill>
                  <a:srgbClr val="E5362B"/>
                </a:solidFill>
              </a:rPr>
              <a:t>, </a:t>
            </a:r>
            <a:r>
              <a:rPr lang="de-DE" sz="15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Stradling</a:t>
            </a:r>
            <a:r>
              <a:rPr lang="de-DE" sz="15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(1984) </a:t>
            </a:r>
            <a:r>
              <a:rPr lang="de-DE" sz="1500" b="1" dirty="0" err="1">
                <a:solidFill>
                  <a:srgbClr val="E5362B"/>
                </a:solidFill>
              </a:rPr>
              <a:t>says</a:t>
            </a:r>
            <a:r>
              <a:rPr lang="de-DE" sz="1500" b="1" dirty="0">
                <a:solidFill>
                  <a:srgbClr val="E5362B"/>
                </a:solidFill>
              </a:rPr>
              <a:t>:</a:t>
            </a:r>
            <a:endParaRPr sz="1500" b="1" dirty="0">
              <a:solidFill>
                <a:srgbClr val="E5362B"/>
              </a:solidFill>
            </a:endParaRPr>
          </a:p>
          <a:p>
            <a:pPr marL="0" lvl="0" indent="0" algn="just" rtl="0">
              <a:spcBef>
                <a:spcPts val="1200"/>
              </a:spcBef>
              <a:spcAft>
                <a:spcPts val="0"/>
              </a:spcAft>
              <a:buNone/>
            </a:pPr>
            <a:r>
              <a:rPr lang="de-DE" sz="1400" b="1" dirty="0">
                <a:solidFill>
                  <a:srgbClr val="E5362B"/>
                </a:solidFill>
              </a:rPr>
              <a:t>‘</a:t>
            </a:r>
            <a:r>
              <a:rPr lang="de-DE" sz="1500" b="1" dirty="0" err="1">
                <a:solidFill>
                  <a:srgbClr val="E5362B"/>
                </a:solidFill>
              </a:rPr>
              <a:t>It</a:t>
            </a:r>
            <a:r>
              <a:rPr lang="de-DE" sz="1500" b="1" dirty="0">
                <a:solidFill>
                  <a:srgbClr val="E5362B"/>
                </a:solidFill>
              </a:rPr>
              <a:t> </a:t>
            </a:r>
            <a:r>
              <a:rPr lang="de-DE" sz="1500" b="1" dirty="0" err="1">
                <a:solidFill>
                  <a:srgbClr val="E5362B"/>
                </a:solidFill>
              </a:rPr>
              <a:t>simply</a:t>
            </a:r>
            <a:r>
              <a:rPr lang="de-DE" sz="1500" b="1" dirty="0">
                <a:solidFill>
                  <a:srgbClr val="E5362B"/>
                </a:solidFill>
              </a:rPr>
              <a:t> </a:t>
            </a:r>
            <a:r>
              <a:rPr lang="de-DE" sz="1500" b="1" dirty="0" err="1">
                <a:solidFill>
                  <a:srgbClr val="E5362B"/>
                </a:solidFill>
              </a:rPr>
              <a:t>is</a:t>
            </a:r>
            <a:r>
              <a:rPr lang="de-DE" sz="1500" b="1" dirty="0">
                <a:solidFill>
                  <a:srgbClr val="E5362B"/>
                </a:solidFill>
              </a:rPr>
              <a:t> not </a:t>
            </a:r>
            <a:r>
              <a:rPr lang="de-DE" sz="1500" b="1" dirty="0" err="1">
                <a:solidFill>
                  <a:srgbClr val="E5362B"/>
                </a:solidFill>
              </a:rPr>
              <a:t>possible</a:t>
            </a:r>
            <a:r>
              <a:rPr lang="de-DE" sz="1500" b="1" dirty="0">
                <a:solidFill>
                  <a:srgbClr val="E5362B"/>
                </a:solidFill>
              </a:rPr>
              <a:t> </a:t>
            </a:r>
            <a:r>
              <a:rPr lang="de-DE" sz="1500" b="1" dirty="0" err="1">
                <a:solidFill>
                  <a:srgbClr val="E5362B"/>
                </a:solidFill>
              </a:rPr>
              <a:t>to</a:t>
            </a:r>
            <a:r>
              <a:rPr lang="de-DE" sz="1500" b="1" dirty="0">
                <a:solidFill>
                  <a:srgbClr val="E5362B"/>
                </a:solidFill>
              </a:rPr>
              <a:t> </a:t>
            </a:r>
            <a:r>
              <a:rPr lang="de-DE" sz="1500" b="1" dirty="0" err="1">
                <a:solidFill>
                  <a:srgbClr val="E5362B"/>
                </a:solidFill>
              </a:rPr>
              <a:t>lay</a:t>
            </a:r>
            <a:r>
              <a:rPr lang="de-DE" sz="1500" b="1" dirty="0">
                <a:solidFill>
                  <a:srgbClr val="E5362B"/>
                </a:solidFill>
              </a:rPr>
              <a:t> down </a:t>
            </a:r>
            <a:r>
              <a:rPr lang="de-DE" sz="1500" b="1" dirty="0" err="1">
                <a:solidFill>
                  <a:srgbClr val="E5362B"/>
                </a:solidFill>
              </a:rPr>
              <a:t>hard</a:t>
            </a:r>
            <a:r>
              <a:rPr lang="de-DE" sz="1500" b="1" dirty="0">
                <a:solidFill>
                  <a:srgbClr val="E5362B"/>
                </a:solidFill>
              </a:rPr>
              <a:t>-</a:t>
            </a:r>
            <a:r>
              <a:rPr lang="de-DE" sz="1500" b="1" dirty="0" err="1">
                <a:solidFill>
                  <a:srgbClr val="E5362B"/>
                </a:solidFill>
              </a:rPr>
              <a:t>and</a:t>
            </a:r>
            <a:r>
              <a:rPr lang="de-DE" sz="1500" b="1" dirty="0">
                <a:solidFill>
                  <a:srgbClr val="E5362B"/>
                </a:solidFill>
              </a:rPr>
              <a:t>-fast </a:t>
            </a:r>
            <a:r>
              <a:rPr lang="de-DE" sz="1500" b="1" dirty="0" err="1">
                <a:solidFill>
                  <a:srgbClr val="E5362B"/>
                </a:solidFill>
              </a:rPr>
              <a:t>rules</a:t>
            </a:r>
            <a:r>
              <a:rPr lang="de-DE" sz="1500" b="1" dirty="0">
                <a:solidFill>
                  <a:srgbClr val="E5362B"/>
                </a:solidFill>
              </a:rPr>
              <a:t> </a:t>
            </a:r>
            <a:r>
              <a:rPr lang="de-DE" sz="1500" b="1" dirty="0" err="1">
                <a:solidFill>
                  <a:srgbClr val="E5362B"/>
                </a:solidFill>
              </a:rPr>
              <a:t>about</a:t>
            </a:r>
            <a:r>
              <a:rPr lang="de-DE" sz="1500" b="1" dirty="0">
                <a:solidFill>
                  <a:srgbClr val="E5362B"/>
                </a:solidFill>
              </a:rPr>
              <a:t> </a:t>
            </a:r>
            <a:r>
              <a:rPr lang="de-DE" sz="1500" b="1" dirty="0" err="1">
                <a:solidFill>
                  <a:srgbClr val="E5362B"/>
                </a:solidFill>
              </a:rPr>
              <a:t>teaching</a:t>
            </a:r>
            <a:r>
              <a:rPr lang="de-DE" sz="1500" b="1" dirty="0">
                <a:solidFill>
                  <a:srgbClr val="E5362B"/>
                </a:solidFill>
              </a:rPr>
              <a:t> </a:t>
            </a:r>
            <a:r>
              <a:rPr lang="de-DE" sz="1500" b="1" dirty="0" err="1">
                <a:solidFill>
                  <a:srgbClr val="E5362B"/>
                </a:solidFill>
              </a:rPr>
              <a:t>controversial</a:t>
            </a:r>
            <a:r>
              <a:rPr lang="de-DE" sz="1500" b="1" dirty="0">
                <a:solidFill>
                  <a:srgbClr val="E5362B"/>
                </a:solidFill>
              </a:rPr>
              <a:t> </a:t>
            </a:r>
            <a:r>
              <a:rPr lang="de-DE" sz="1500" b="1" dirty="0" err="1">
                <a:solidFill>
                  <a:srgbClr val="E5362B"/>
                </a:solidFill>
              </a:rPr>
              <a:t>subjectmatter</a:t>
            </a:r>
            <a:r>
              <a:rPr lang="de-DE" sz="1500" b="1" dirty="0">
                <a:solidFill>
                  <a:srgbClr val="E5362B"/>
                </a:solidFill>
              </a:rPr>
              <a:t> </a:t>
            </a:r>
            <a:r>
              <a:rPr lang="de-DE" sz="1500" b="1" dirty="0" err="1">
                <a:solidFill>
                  <a:srgbClr val="E5362B"/>
                </a:solidFill>
              </a:rPr>
              <a:t>to</a:t>
            </a:r>
            <a:r>
              <a:rPr lang="de-DE" sz="1500" b="1" dirty="0">
                <a:solidFill>
                  <a:srgbClr val="E5362B"/>
                </a:solidFill>
              </a:rPr>
              <a:t> </a:t>
            </a:r>
            <a:r>
              <a:rPr lang="de-DE" sz="1500" b="1" dirty="0" err="1">
                <a:solidFill>
                  <a:srgbClr val="E5362B"/>
                </a:solidFill>
              </a:rPr>
              <a:t>be</a:t>
            </a:r>
            <a:r>
              <a:rPr lang="de-DE" sz="1500" b="1" dirty="0">
                <a:solidFill>
                  <a:srgbClr val="E5362B"/>
                </a:solidFill>
              </a:rPr>
              <a:t> </a:t>
            </a:r>
            <a:r>
              <a:rPr lang="de-DE" sz="1500" b="1" dirty="0" err="1">
                <a:solidFill>
                  <a:srgbClr val="E5362B"/>
                </a:solidFill>
              </a:rPr>
              <a:t>applied</a:t>
            </a:r>
            <a:r>
              <a:rPr lang="de-DE" sz="1500" b="1" dirty="0">
                <a:solidFill>
                  <a:srgbClr val="E5362B"/>
                </a:solidFill>
              </a:rPr>
              <a:t> at all </a:t>
            </a:r>
            <a:r>
              <a:rPr lang="de-DE" sz="1500" b="1" dirty="0" err="1">
                <a:solidFill>
                  <a:srgbClr val="E5362B"/>
                </a:solidFill>
              </a:rPr>
              <a:t>times</a:t>
            </a:r>
            <a:r>
              <a:rPr lang="de-DE" sz="1500" b="1" dirty="0">
                <a:solidFill>
                  <a:srgbClr val="E5362B"/>
                </a:solidFill>
              </a:rPr>
              <a:t>. The </a:t>
            </a:r>
            <a:r>
              <a:rPr lang="de-DE" sz="1500" b="1" dirty="0" err="1">
                <a:solidFill>
                  <a:srgbClr val="E5362B"/>
                </a:solidFill>
              </a:rPr>
              <a:t>teacher</a:t>
            </a:r>
            <a:r>
              <a:rPr lang="de-DE" sz="1500" b="1" dirty="0">
                <a:solidFill>
                  <a:srgbClr val="E5362B"/>
                </a:solidFill>
              </a:rPr>
              <a:t> </a:t>
            </a:r>
            <a:r>
              <a:rPr lang="de-DE" sz="1500" b="1" dirty="0" err="1">
                <a:solidFill>
                  <a:srgbClr val="E5362B"/>
                </a:solidFill>
              </a:rPr>
              <a:t>has</a:t>
            </a:r>
            <a:r>
              <a:rPr lang="de-DE" sz="1500" b="1" dirty="0">
                <a:solidFill>
                  <a:srgbClr val="E5362B"/>
                </a:solidFill>
              </a:rPr>
              <a:t> </a:t>
            </a:r>
            <a:r>
              <a:rPr lang="de-DE" sz="1500" b="1" dirty="0" err="1">
                <a:solidFill>
                  <a:srgbClr val="E5362B"/>
                </a:solidFill>
              </a:rPr>
              <a:t>to</a:t>
            </a:r>
            <a:r>
              <a:rPr lang="de-DE" sz="1500" b="1" dirty="0">
                <a:solidFill>
                  <a:srgbClr val="E5362B"/>
                </a:solidFill>
              </a:rPr>
              <a:t> </a:t>
            </a:r>
            <a:r>
              <a:rPr lang="de-DE" sz="1500" b="1" dirty="0" err="1">
                <a:solidFill>
                  <a:srgbClr val="E5362B"/>
                </a:solidFill>
              </a:rPr>
              <a:t>take</a:t>
            </a:r>
            <a:r>
              <a:rPr lang="de-DE" sz="1500" b="1" dirty="0">
                <a:solidFill>
                  <a:srgbClr val="E5362B"/>
                </a:solidFill>
              </a:rPr>
              <a:t> </a:t>
            </a:r>
            <a:r>
              <a:rPr lang="de-DE" sz="1500" b="1" dirty="0" err="1">
                <a:solidFill>
                  <a:srgbClr val="E5362B"/>
                </a:solidFill>
              </a:rPr>
              <a:t>account</a:t>
            </a:r>
            <a:r>
              <a:rPr lang="de-DE" sz="1500" b="1" dirty="0">
                <a:solidFill>
                  <a:srgbClr val="E5362B"/>
                </a:solidFill>
              </a:rPr>
              <a:t> </a:t>
            </a:r>
            <a:r>
              <a:rPr lang="de-DE" sz="1500" b="1" dirty="0" err="1">
                <a:solidFill>
                  <a:srgbClr val="E5362B"/>
                </a:solidFill>
              </a:rPr>
              <a:t>of</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knowledge</a:t>
            </a:r>
            <a:r>
              <a:rPr lang="de-DE" sz="1500" b="1" dirty="0">
                <a:solidFill>
                  <a:srgbClr val="E5362B"/>
                </a:solidFill>
              </a:rPr>
              <a:t>, </a:t>
            </a:r>
            <a:r>
              <a:rPr lang="de-DE" sz="1500" b="1" dirty="0" err="1">
                <a:solidFill>
                  <a:srgbClr val="E5362B"/>
                </a:solidFill>
              </a:rPr>
              <a:t>values</a:t>
            </a:r>
            <a:r>
              <a:rPr lang="de-DE" sz="1500" b="1" dirty="0">
                <a:solidFill>
                  <a:srgbClr val="E5362B"/>
                </a:solidFill>
              </a:rPr>
              <a:t> </a:t>
            </a:r>
            <a:r>
              <a:rPr lang="de-DE" sz="1500" b="1" dirty="0" err="1">
                <a:solidFill>
                  <a:srgbClr val="E5362B"/>
                </a:solidFill>
              </a:rPr>
              <a:t>and</a:t>
            </a:r>
            <a:r>
              <a:rPr lang="de-DE" sz="1500" b="1" dirty="0">
                <a:solidFill>
                  <a:srgbClr val="E5362B"/>
                </a:solidFill>
              </a:rPr>
              <a:t> </a:t>
            </a:r>
            <a:r>
              <a:rPr lang="de-DE" sz="1500" b="1" dirty="0" err="1">
                <a:solidFill>
                  <a:srgbClr val="E5362B"/>
                </a:solidFill>
              </a:rPr>
              <a:t>experiences</a:t>
            </a:r>
            <a:r>
              <a:rPr lang="de-DE" sz="1500" b="1" dirty="0">
                <a:solidFill>
                  <a:srgbClr val="E5362B"/>
                </a:solidFill>
              </a:rPr>
              <a:t> </a:t>
            </a:r>
            <a:r>
              <a:rPr lang="de-DE" sz="1500" b="1" dirty="0" err="1">
                <a:solidFill>
                  <a:srgbClr val="E5362B"/>
                </a:solidFill>
              </a:rPr>
              <a:t>which</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students</a:t>
            </a:r>
            <a:r>
              <a:rPr lang="de-DE" sz="1500" b="1" dirty="0">
                <a:solidFill>
                  <a:srgbClr val="E5362B"/>
                </a:solidFill>
              </a:rPr>
              <a:t> bring </a:t>
            </a:r>
            <a:r>
              <a:rPr lang="de-DE" sz="1500" b="1" dirty="0" err="1">
                <a:solidFill>
                  <a:srgbClr val="E5362B"/>
                </a:solidFill>
              </a:rPr>
              <a:t>with</a:t>
            </a:r>
            <a:r>
              <a:rPr lang="de-DE" sz="1500" b="1" dirty="0">
                <a:solidFill>
                  <a:srgbClr val="E5362B"/>
                </a:solidFill>
              </a:rPr>
              <a:t> </a:t>
            </a:r>
            <a:r>
              <a:rPr lang="de-DE" sz="1500" b="1" dirty="0" err="1">
                <a:solidFill>
                  <a:srgbClr val="E5362B"/>
                </a:solidFill>
              </a:rPr>
              <a:t>them</a:t>
            </a:r>
            <a:r>
              <a:rPr lang="de-DE" sz="1500" b="1" dirty="0">
                <a:solidFill>
                  <a:srgbClr val="E5362B"/>
                </a:solidFill>
              </a:rPr>
              <a:t> </a:t>
            </a:r>
            <a:r>
              <a:rPr lang="de-DE" sz="1500" b="1" dirty="0" err="1">
                <a:solidFill>
                  <a:srgbClr val="E5362B"/>
                </a:solidFill>
              </a:rPr>
              <a:t>into</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classroom</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teaching</a:t>
            </a:r>
            <a:r>
              <a:rPr lang="de-DE" sz="1500" b="1" dirty="0">
                <a:solidFill>
                  <a:srgbClr val="E5362B"/>
                </a:solidFill>
              </a:rPr>
              <a:t> </a:t>
            </a:r>
            <a:r>
              <a:rPr lang="de-DE" sz="1500" b="1" dirty="0" err="1">
                <a:solidFill>
                  <a:srgbClr val="E5362B"/>
                </a:solidFill>
              </a:rPr>
              <a:t>methods</a:t>
            </a:r>
            <a:r>
              <a:rPr lang="de-DE" sz="1500" b="1" dirty="0">
                <a:solidFill>
                  <a:srgbClr val="E5362B"/>
                </a:solidFill>
              </a:rPr>
              <a:t> </a:t>
            </a:r>
            <a:r>
              <a:rPr lang="de-DE" sz="1500" b="1" dirty="0" err="1">
                <a:solidFill>
                  <a:srgbClr val="E5362B"/>
                </a:solidFill>
              </a:rPr>
              <a:t>which</a:t>
            </a:r>
            <a:r>
              <a:rPr lang="de-DE" sz="1500" b="1" dirty="0">
                <a:solidFill>
                  <a:srgbClr val="E5362B"/>
                </a:solidFill>
              </a:rPr>
              <a:t> </a:t>
            </a:r>
            <a:r>
              <a:rPr lang="de-DE" sz="1500" b="1" dirty="0" err="1">
                <a:solidFill>
                  <a:srgbClr val="E5362B"/>
                </a:solidFill>
              </a:rPr>
              <a:t>predominate</a:t>
            </a:r>
            <a:r>
              <a:rPr lang="de-DE" sz="1500" b="1" dirty="0">
                <a:solidFill>
                  <a:srgbClr val="E5362B"/>
                </a:solidFill>
              </a:rPr>
              <a:t> in </a:t>
            </a:r>
            <a:r>
              <a:rPr lang="de-DE" sz="1500" b="1" dirty="0" err="1">
                <a:solidFill>
                  <a:srgbClr val="E5362B"/>
                </a:solidFill>
              </a:rPr>
              <a:t>other</a:t>
            </a:r>
            <a:r>
              <a:rPr lang="de-DE" sz="1500" b="1" dirty="0">
                <a:solidFill>
                  <a:srgbClr val="E5362B"/>
                </a:solidFill>
              </a:rPr>
              <a:t> </a:t>
            </a:r>
            <a:r>
              <a:rPr lang="de-DE" sz="1500" b="1" dirty="0" err="1">
                <a:solidFill>
                  <a:srgbClr val="E5362B"/>
                </a:solidFill>
              </a:rPr>
              <a:t>lessons</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classroom</a:t>
            </a:r>
            <a:r>
              <a:rPr lang="de-DE" sz="1500" b="1" dirty="0">
                <a:solidFill>
                  <a:srgbClr val="E5362B"/>
                </a:solidFill>
              </a:rPr>
              <a:t> </a:t>
            </a:r>
            <a:r>
              <a:rPr lang="de-DE" sz="1500" b="1" dirty="0" err="1">
                <a:solidFill>
                  <a:srgbClr val="E5362B"/>
                </a:solidFill>
              </a:rPr>
              <a:t>climate</a:t>
            </a:r>
            <a:r>
              <a:rPr lang="de-DE" sz="1500" b="1" dirty="0">
                <a:solidFill>
                  <a:srgbClr val="E5362B"/>
                </a:solidFill>
              </a:rPr>
              <a:t> … </a:t>
            </a:r>
            <a:r>
              <a:rPr lang="de-DE" sz="1500" b="1" dirty="0" err="1">
                <a:solidFill>
                  <a:srgbClr val="E5362B"/>
                </a:solidFill>
              </a:rPr>
              <a:t>and</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age</a:t>
            </a:r>
            <a:r>
              <a:rPr lang="de-DE" sz="1500" b="1" dirty="0">
                <a:solidFill>
                  <a:srgbClr val="E5362B"/>
                </a:solidFill>
              </a:rPr>
              <a:t> </a:t>
            </a:r>
            <a:r>
              <a:rPr lang="de-DE" sz="1500" b="1" dirty="0" err="1">
                <a:solidFill>
                  <a:srgbClr val="E5362B"/>
                </a:solidFill>
              </a:rPr>
              <a:t>and</a:t>
            </a:r>
            <a:r>
              <a:rPr lang="de-DE" sz="1500" b="1" dirty="0">
                <a:solidFill>
                  <a:srgbClr val="E5362B"/>
                </a:solidFill>
              </a:rPr>
              <a:t> </a:t>
            </a:r>
            <a:r>
              <a:rPr lang="de-DE" sz="1500" b="1" dirty="0" err="1">
                <a:solidFill>
                  <a:srgbClr val="E5362B"/>
                </a:solidFill>
              </a:rPr>
              <a:t>ability</a:t>
            </a:r>
            <a:r>
              <a:rPr lang="de-DE" sz="1500" b="1" dirty="0">
                <a:solidFill>
                  <a:srgbClr val="E5362B"/>
                </a:solidFill>
              </a:rPr>
              <a:t> </a:t>
            </a:r>
            <a:r>
              <a:rPr lang="de-DE" sz="1500" b="1" dirty="0" err="1">
                <a:solidFill>
                  <a:srgbClr val="E5362B"/>
                </a:solidFill>
              </a:rPr>
              <a:t>of</a:t>
            </a:r>
            <a:r>
              <a:rPr lang="de-DE" sz="1500" b="1" dirty="0">
                <a:solidFill>
                  <a:srgbClr val="E5362B"/>
                </a:solidFill>
              </a:rPr>
              <a:t> </a:t>
            </a:r>
            <a:r>
              <a:rPr lang="de-DE" sz="1500" b="1" dirty="0" err="1">
                <a:solidFill>
                  <a:srgbClr val="E5362B"/>
                </a:solidFill>
              </a:rPr>
              <a:t>the</a:t>
            </a:r>
            <a:r>
              <a:rPr lang="de-DE" sz="1500" b="1" dirty="0">
                <a:solidFill>
                  <a:srgbClr val="E5362B"/>
                </a:solidFill>
              </a:rPr>
              <a:t> </a:t>
            </a:r>
            <a:r>
              <a:rPr lang="de-DE" sz="1500" b="1" dirty="0" err="1">
                <a:solidFill>
                  <a:srgbClr val="E5362B"/>
                </a:solidFill>
              </a:rPr>
              <a:t>students</a:t>
            </a:r>
            <a:r>
              <a:rPr lang="de-DE" sz="1500" b="1" dirty="0">
                <a:solidFill>
                  <a:srgbClr val="E5362B"/>
                </a:solidFill>
              </a:rPr>
              <a:t>’. (1984: 11)</a:t>
            </a:r>
            <a:endParaRPr sz="1500" b="1" dirty="0">
              <a:solidFill>
                <a:srgbClr val="E5362B"/>
              </a:solidFill>
            </a:endParaRPr>
          </a:p>
          <a:p>
            <a:pPr marL="0" lvl="0" indent="0" algn="just" rtl="0">
              <a:spcBef>
                <a:spcPts val="1200"/>
              </a:spcBef>
              <a:spcAft>
                <a:spcPts val="0"/>
              </a:spcAft>
              <a:buNone/>
            </a:pPr>
            <a:r>
              <a:rPr lang="de-DE" sz="1500" b="1" dirty="0" err="1">
                <a:solidFill>
                  <a:srgbClr val="E5362B"/>
                </a:solidFill>
              </a:rPr>
              <a:t>Since</a:t>
            </a:r>
            <a:r>
              <a:rPr lang="de-DE" sz="1500" b="1" dirty="0">
                <a:solidFill>
                  <a:srgbClr val="E5362B"/>
                </a:solidFill>
              </a:rPr>
              <a:t> different </a:t>
            </a:r>
            <a:r>
              <a:rPr lang="de-DE" sz="1500" b="1" dirty="0" err="1">
                <a:solidFill>
                  <a:srgbClr val="E5362B"/>
                </a:solidFill>
              </a:rPr>
              <a:t>circumstances</a:t>
            </a:r>
            <a:r>
              <a:rPr lang="de-DE" sz="1500" b="1" dirty="0">
                <a:solidFill>
                  <a:srgbClr val="E5362B"/>
                </a:solidFill>
              </a:rPr>
              <a:t> in </a:t>
            </a:r>
            <a:r>
              <a:rPr lang="de-DE" sz="1500" b="1" dirty="0" err="1">
                <a:solidFill>
                  <a:srgbClr val="E5362B"/>
                </a:solidFill>
              </a:rPr>
              <a:t>the</a:t>
            </a:r>
            <a:r>
              <a:rPr lang="de-DE" sz="1500" b="1" dirty="0">
                <a:solidFill>
                  <a:srgbClr val="E5362B"/>
                </a:solidFill>
              </a:rPr>
              <a:t> </a:t>
            </a:r>
            <a:r>
              <a:rPr lang="de-DE" sz="1500" b="1" dirty="0" err="1">
                <a:solidFill>
                  <a:srgbClr val="E5362B"/>
                </a:solidFill>
              </a:rPr>
              <a:t>classroom</a:t>
            </a:r>
            <a:r>
              <a:rPr lang="de-DE" sz="1500" b="1" dirty="0">
                <a:solidFill>
                  <a:srgbClr val="E5362B"/>
                </a:solidFill>
              </a:rPr>
              <a:t> </a:t>
            </a:r>
            <a:r>
              <a:rPr lang="de-DE" sz="1500" b="1" dirty="0" err="1">
                <a:solidFill>
                  <a:srgbClr val="E5362B"/>
                </a:solidFill>
              </a:rPr>
              <a:t>require</a:t>
            </a:r>
            <a:r>
              <a:rPr lang="de-DE" sz="1500" b="1" dirty="0">
                <a:solidFill>
                  <a:srgbClr val="E5362B"/>
                </a:solidFill>
              </a:rPr>
              <a:t> different </a:t>
            </a:r>
            <a:r>
              <a:rPr lang="de-DE" sz="1500" b="1" dirty="0" err="1">
                <a:solidFill>
                  <a:srgbClr val="E5362B"/>
                </a:solidFill>
              </a:rPr>
              <a:t>methods</a:t>
            </a:r>
            <a:r>
              <a:rPr lang="de-DE" sz="1500" b="1" dirty="0">
                <a:solidFill>
                  <a:srgbClr val="E5362B"/>
                </a:solidFill>
              </a:rPr>
              <a:t> </a:t>
            </a:r>
            <a:r>
              <a:rPr lang="de-DE" sz="1500" b="1" dirty="0" err="1">
                <a:solidFill>
                  <a:srgbClr val="E5362B"/>
                </a:solidFill>
              </a:rPr>
              <a:t>and</a:t>
            </a:r>
            <a:r>
              <a:rPr lang="de-DE" sz="1500" b="1" dirty="0">
                <a:solidFill>
                  <a:srgbClr val="E5362B"/>
                </a:solidFill>
              </a:rPr>
              <a:t> </a:t>
            </a:r>
            <a:r>
              <a:rPr lang="de-DE" sz="1500" b="1" dirty="0" err="1">
                <a:solidFill>
                  <a:srgbClr val="E5362B"/>
                </a:solidFill>
              </a:rPr>
              <a:t>strategies</a:t>
            </a:r>
            <a:r>
              <a:rPr lang="de-DE" sz="1500" b="1" dirty="0">
                <a:solidFill>
                  <a:srgbClr val="E5362B"/>
                </a:solidFill>
              </a:rPr>
              <a:t> </a:t>
            </a:r>
            <a:r>
              <a:rPr lang="de-DE" sz="1500" b="1" dirty="0" err="1">
                <a:solidFill>
                  <a:srgbClr val="E5362B"/>
                </a:solidFill>
              </a:rPr>
              <a:t>and</a:t>
            </a:r>
            <a:r>
              <a:rPr lang="de-DE" sz="1500" b="1" dirty="0">
                <a:solidFill>
                  <a:srgbClr val="E5362B"/>
                </a:solidFill>
              </a:rPr>
              <a:t> </a:t>
            </a:r>
            <a:r>
              <a:rPr lang="de-DE" sz="1500" b="1" dirty="0" err="1">
                <a:solidFill>
                  <a:srgbClr val="E5362B"/>
                </a:solidFill>
              </a:rPr>
              <a:t>there</a:t>
            </a:r>
            <a:r>
              <a:rPr lang="de-DE" sz="1500" b="1" dirty="0">
                <a:solidFill>
                  <a:srgbClr val="E5362B"/>
                </a:solidFill>
              </a:rPr>
              <a:t> </a:t>
            </a:r>
            <a:r>
              <a:rPr lang="de-DE" sz="1500" b="1" dirty="0" err="1">
                <a:solidFill>
                  <a:srgbClr val="E5362B"/>
                </a:solidFill>
              </a:rPr>
              <a:t>is</a:t>
            </a:r>
            <a:r>
              <a:rPr lang="de-DE" sz="1500" b="1" dirty="0">
                <a:solidFill>
                  <a:srgbClr val="E5362B"/>
                </a:solidFill>
              </a:rPr>
              <a:t> </a:t>
            </a:r>
            <a:r>
              <a:rPr lang="de-DE" sz="1500" b="1" dirty="0" err="1">
                <a:solidFill>
                  <a:srgbClr val="E5362B"/>
                </a:solidFill>
              </a:rPr>
              <a:t>no</a:t>
            </a:r>
            <a:r>
              <a:rPr lang="de-DE" sz="1500" b="1" dirty="0">
                <a:solidFill>
                  <a:srgbClr val="E5362B"/>
                </a:solidFill>
              </a:rPr>
              <a:t> </a:t>
            </a:r>
            <a:r>
              <a:rPr lang="de-DE" sz="1500" b="1" dirty="0" err="1">
                <a:solidFill>
                  <a:srgbClr val="E5362B"/>
                </a:solidFill>
              </a:rPr>
              <a:t>guarantee</a:t>
            </a:r>
            <a:r>
              <a:rPr lang="de-DE" sz="1500" b="1" dirty="0">
                <a:solidFill>
                  <a:srgbClr val="E5362B"/>
                </a:solidFill>
              </a:rPr>
              <a:t> </a:t>
            </a:r>
            <a:r>
              <a:rPr lang="de-DE" sz="1500" b="1" dirty="0" err="1">
                <a:solidFill>
                  <a:srgbClr val="E5362B"/>
                </a:solidFill>
              </a:rPr>
              <a:t>that</a:t>
            </a:r>
            <a:r>
              <a:rPr lang="de-DE" sz="1500" b="1" dirty="0">
                <a:solidFill>
                  <a:srgbClr val="E5362B"/>
                </a:solidFill>
              </a:rPr>
              <a:t> a </a:t>
            </a:r>
            <a:r>
              <a:rPr lang="de-DE" sz="1500" b="1" dirty="0" err="1">
                <a:solidFill>
                  <a:srgbClr val="E5362B"/>
                </a:solidFill>
              </a:rPr>
              <a:t>strategy</a:t>
            </a:r>
            <a:r>
              <a:rPr lang="de-DE" sz="1500" b="1" dirty="0">
                <a:solidFill>
                  <a:srgbClr val="E5362B"/>
                </a:solidFill>
              </a:rPr>
              <a:t> </a:t>
            </a:r>
            <a:r>
              <a:rPr lang="de-DE" sz="1500" b="1" dirty="0" err="1">
                <a:solidFill>
                  <a:srgbClr val="E5362B"/>
                </a:solidFill>
              </a:rPr>
              <a:t>which</a:t>
            </a:r>
            <a:r>
              <a:rPr lang="de-DE" sz="1500" b="1" dirty="0">
                <a:solidFill>
                  <a:srgbClr val="E5362B"/>
                </a:solidFill>
              </a:rPr>
              <a:t> </a:t>
            </a:r>
            <a:r>
              <a:rPr lang="de-DE" sz="1500" b="1" dirty="0" err="1">
                <a:solidFill>
                  <a:srgbClr val="E5362B"/>
                </a:solidFill>
              </a:rPr>
              <a:t>works</a:t>
            </a:r>
            <a:r>
              <a:rPr lang="de-DE" sz="1500" b="1" dirty="0">
                <a:solidFill>
                  <a:srgbClr val="E5362B"/>
                </a:solidFill>
              </a:rPr>
              <a:t> </a:t>
            </a:r>
            <a:r>
              <a:rPr lang="de-DE" sz="1500" b="1" dirty="0" err="1">
                <a:solidFill>
                  <a:srgbClr val="E5362B"/>
                </a:solidFill>
              </a:rPr>
              <a:t>with</a:t>
            </a:r>
            <a:r>
              <a:rPr lang="de-DE" sz="1500" b="1" dirty="0">
                <a:solidFill>
                  <a:srgbClr val="E5362B"/>
                </a:solidFill>
              </a:rPr>
              <a:t> </a:t>
            </a:r>
            <a:r>
              <a:rPr lang="de-DE" sz="1500" b="1" dirty="0" err="1">
                <a:solidFill>
                  <a:srgbClr val="E5362B"/>
                </a:solidFill>
              </a:rPr>
              <a:t>one</a:t>
            </a:r>
            <a:r>
              <a:rPr lang="de-DE" sz="1500" b="1" dirty="0">
                <a:solidFill>
                  <a:srgbClr val="E5362B"/>
                </a:solidFill>
              </a:rPr>
              <a:t> </a:t>
            </a:r>
            <a:r>
              <a:rPr lang="de-DE" sz="1500" b="1" dirty="0" err="1">
                <a:solidFill>
                  <a:srgbClr val="E5362B"/>
                </a:solidFill>
              </a:rPr>
              <a:t>set</a:t>
            </a:r>
            <a:r>
              <a:rPr lang="de-DE" sz="1500" b="1" dirty="0">
                <a:solidFill>
                  <a:srgbClr val="E5362B"/>
                </a:solidFill>
              </a:rPr>
              <a:t> </a:t>
            </a:r>
            <a:r>
              <a:rPr lang="de-DE" sz="1500" b="1" dirty="0" err="1">
                <a:solidFill>
                  <a:srgbClr val="E5362B"/>
                </a:solidFill>
              </a:rPr>
              <a:t>of</a:t>
            </a:r>
            <a:r>
              <a:rPr lang="de-DE" sz="1500" b="1" dirty="0">
                <a:solidFill>
                  <a:srgbClr val="E5362B"/>
                </a:solidFill>
              </a:rPr>
              <a:t> </a:t>
            </a:r>
            <a:r>
              <a:rPr lang="de-DE" sz="1500" b="1" dirty="0" err="1">
                <a:solidFill>
                  <a:srgbClr val="E5362B"/>
                </a:solidFill>
              </a:rPr>
              <a:t>students</a:t>
            </a:r>
            <a:r>
              <a:rPr lang="de-DE" sz="1500" b="1" dirty="0">
                <a:solidFill>
                  <a:srgbClr val="E5362B"/>
                </a:solidFill>
              </a:rPr>
              <a:t> will </a:t>
            </a:r>
            <a:r>
              <a:rPr lang="de-DE" sz="1500" b="1" dirty="0" err="1">
                <a:solidFill>
                  <a:srgbClr val="E5362B"/>
                </a:solidFill>
              </a:rPr>
              <a:t>necessarily</a:t>
            </a:r>
            <a:r>
              <a:rPr lang="de-DE" sz="1500" b="1" dirty="0">
                <a:solidFill>
                  <a:srgbClr val="E5362B"/>
                </a:solidFill>
              </a:rPr>
              <a:t> </a:t>
            </a:r>
            <a:r>
              <a:rPr lang="de-DE" sz="1500" b="1" dirty="0" err="1">
                <a:solidFill>
                  <a:srgbClr val="E5362B"/>
                </a:solidFill>
              </a:rPr>
              <a:t>work</a:t>
            </a:r>
            <a:r>
              <a:rPr lang="de-DE" sz="1500" b="1" dirty="0">
                <a:solidFill>
                  <a:srgbClr val="E5362B"/>
                </a:solidFill>
              </a:rPr>
              <a:t> </a:t>
            </a:r>
            <a:r>
              <a:rPr lang="de-DE" sz="1500" b="1" dirty="0" err="1">
                <a:solidFill>
                  <a:srgbClr val="E5362B"/>
                </a:solidFill>
              </a:rPr>
              <a:t>with</a:t>
            </a:r>
            <a:r>
              <a:rPr lang="de-DE" sz="1500" b="1" dirty="0">
                <a:solidFill>
                  <a:srgbClr val="E5362B"/>
                </a:solidFill>
              </a:rPr>
              <a:t> </a:t>
            </a:r>
            <a:r>
              <a:rPr lang="de-DE" sz="1500" b="1" dirty="0" err="1">
                <a:solidFill>
                  <a:srgbClr val="E5362B"/>
                </a:solidFill>
              </a:rPr>
              <a:t>another</a:t>
            </a:r>
            <a:r>
              <a:rPr lang="de-DE" sz="1500" b="1" dirty="0">
                <a:solidFill>
                  <a:srgbClr val="E5362B"/>
                </a:solidFill>
              </a:rPr>
              <a:t> </a:t>
            </a:r>
            <a:r>
              <a:rPr lang="de-DE" sz="1500" b="1" dirty="0" err="1">
                <a:solidFill>
                  <a:srgbClr val="E5362B"/>
                </a:solidFill>
              </a:rPr>
              <a:t>group</a:t>
            </a:r>
            <a:r>
              <a:rPr lang="de-DE" sz="1500" b="1" dirty="0">
                <a:solidFill>
                  <a:srgbClr val="E5362B"/>
                </a:solidFill>
              </a:rPr>
              <a:t>, </a:t>
            </a:r>
            <a:r>
              <a:rPr lang="de-DE" sz="1500" b="1" dirty="0" err="1">
                <a:solidFill>
                  <a:srgbClr val="E5362B"/>
                </a:solidFill>
              </a:rPr>
              <a:t>what</a:t>
            </a:r>
            <a:r>
              <a:rPr lang="de-DE" sz="1500" b="1" dirty="0">
                <a:solidFill>
                  <a:srgbClr val="E5362B"/>
                </a:solidFill>
              </a:rPr>
              <a:t> </a:t>
            </a:r>
            <a:r>
              <a:rPr lang="de-DE" sz="1500" b="1" dirty="0" err="1">
                <a:solidFill>
                  <a:srgbClr val="E5362B"/>
                </a:solidFill>
              </a:rPr>
              <a:t>is</a:t>
            </a:r>
            <a:r>
              <a:rPr lang="de-DE" sz="1500" b="1" dirty="0">
                <a:solidFill>
                  <a:srgbClr val="E5362B"/>
                </a:solidFill>
              </a:rPr>
              <a:t> </a:t>
            </a:r>
            <a:r>
              <a:rPr lang="de-DE" sz="1500" b="1" dirty="0" err="1">
                <a:solidFill>
                  <a:srgbClr val="E5362B"/>
                </a:solidFill>
              </a:rPr>
              <a:t>needed</a:t>
            </a:r>
            <a:r>
              <a:rPr lang="de-DE" sz="1500" b="1" dirty="0">
                <a:solidFill>
                  <a:srgbClr val="E5362B"/>
                </a:solidFill>
              </a:rPr>
              <a:t>, </a:t>
            </a:r>
            <a:r>
              <a:rPr lang="de-DE" sz="1500" b="1" dirty="0" err="1">
                <a:solidFill>
                  <a:srgbClr val="E5362B"/>
                </a:solidFill>
              </a:rPr>
              <a:t>it</a:t>
            </a:r>
            <a:r>
              <a:rPr lang="de-DE" sz="1500" b="1" dirty="0">
                <a:solidFill>
                  <a:srgbClr val="E5362B"/>
                </a:solidFill>
              </a:rPr>
              <a:t> </a:t>
            </a:r>
            <a:r>
              <a:rPr lang="de-DE" sz="1500" b="1" dirty="0" err="1">
                <a:solidFill>
                  <a:srgbClr val="E5362B"/>
                </a:solidFill>
              </a:rPr>
              <a:t>is</a:t>
            </a:r>
            <a:r>
              <a:rPr lang="de-DE" sz="1500" b="1" dirty="0">
                <a:solidFill>
                  <a:srgbClr val="E5362B"/>
                </a:solidFill>
              </a:rPr>
              <a:t> </a:t>
            </a:r>
            <a:r>
              <a:rPr lang="de-DE" sz="1500" b="1" dirty="0" err="1">
                <a:solidFill>
                  <a:srgbClr val="E5362B"/>
                </a:solidFill>
              </a:rPr>
              <a:t>argued</a:t>
            </a:r>
            <a:r>
              <a:rPr lang="de-DE" sz="1500" b="1" dirty="0">
                <a:solidFill>
                  <a:srgbClr val="E5362B"/>
                </a:solidFill>
              </a:rPr>
              <a:t>, </a:t>
            </a:r>
            <a:r>
              <a:rPr lang="de-DE" sz="1500" b="1" dirty="0" err="1">
                <a:solidFill>
                  <a:srgbClr val="E5362B"/>
                </a:solidFill>
              </a:rPr>
              <a:t>is</a:t>
            </a:r>
            <a:r>
              <a:rPr lang="de-DE" sz="1500" b="1" dirty="0">
                <a:solidFill>
                  <a:srgbClr val="E5362B"/>
                </a:solidFill>
              </a:rPr>
              <a:t> </a:t>
            </a:r>
            <a:r>
              <a:rPr lang="de-DE" sz="1500" b="1" dirty="0" err="1">
                <a:solidFill>
                  <a:srgbClr val="E5362B"/>
                </a:solidFill>
              </a:rPr>
              <a:t>sensitivity</a:t>
            </a:r>
            <a:r>
              <a:rPr lang="de-DE" sz="1500" b="1" dirty="0">
                <a:solidFill>
                  <a:srgbClr val="E5362B"/>
                </a:solidFill>
              </a:rPr>
              <a:t> </a:t>
            </a:r>
            <a:r>
              <a:rPr lang="de-DE" sz="1500" b="1" dirty="0" err="1">
                <a:solidFill>
                  <a:srgbClr val="E5362B"/>
                </a:solidFill>
              </a:rPr>
              <a:t>to</a:t>
            </a:r>
            <a:r>
              <a:rPr lang="de-DE" sz="1500" b="1" dirty="0">
                <a:solidFill>
                  <a:srgbClr val="E5362B"/>
                </a:solidFill>
              </a:rPr>
              <a:t> </a:t>
            </a:r>
            <a:r>
              <a:rPr lang="de-DE" sz="1500" b="1" dirty="0" err="1">
                <a:solidFill>
                  <a:srgbClr val="E5362B"/>
                </a:solidFill>
              </a:rPr>
              <a:t>context</a:t>
            </a:r>
            <a:r>
              <a:rPr lang="de-DE" sz="1500" b="1" dirty="0">
                <a:solidFill>
                  <a:srgbClr val="E5362B"/>
                </a:solidFill>
              </a:rPr>
              <a:t> </a:t>
            </a:r>
            <a:r>
              <a:rPr lang="de-DE" sz="1500" b="1" dirty="0" err="1">
                <a:solidFill>
                  <a:srgbClr val="E5362B"/>
                </a:solidFill>
              </a:rPr>
              <a:t>and</a:t>
            </a:r>
            <a:r>
              <a:rPr lang="de-DE" sz="1500" b="1" dirty="0">
                <a:solidFill>
                  <a:srgbClr val="E5362B"/>
                </a:solidFill>
              </a:rPr>
              <a:t> </a:t>
            </a:r>
            <a:r>
              <a:rPr lang="de-DE" sz="1500" b="1" dirty="0" err="1">
                <a:solidFill>
                  <a:srgbClr val="E5362B"/>
                </a:solidFill>
              </a:rPr>
              <a:t>flexibility</a:t>
            </a:r>
            <a:r>
              <a:rPr lang="de-DE" sz="1500" b="1" dirty="0">
                <a:solidFill>
                  <a:srgbClr val="E5362B"/>
                </a:solidFill>
              </a:rPr>
              <a:t> </a:t>
            </a:r>
            <a:r>
              <a:rPr lang="de-DE" sz="1500" b="1" dirty="0" err="1">
                <a:solidFill>
                  <a:srgbClr val="E5362B"/>
                </a:solidFill>
              </a:rPr>
              <a:t>of</a:t>
            </a:r>
            <a:r>
              <a:rPr lang="de-DE" sz="1500" b="1" dirty="0">
                <a:solidFill>
                  <a:srgbClr val="E5362B"/>
                </a:solidFill>
              </a:rPr>
              <a:t> </a:t>
            </a:r>
            <a:r>
              <a:rPr lang="de-DE" sz="1500" b="1" dirty="0" err="1">
                <a:solidFill>
                  <a:srgbClr val="E5362B"/>
                </a:solidFill>
              </a:rPr>
              <a:t>response</a:t>
            </a:r>
            <a:r>
              <a:rPr lang="de-DE" sz="1500" b="1" dirty="0">
                <a:solidFill>
                  <a:srgbClr val="E5362B"/>
                </a:solidFill>
              </a:rPr>
              <a:t>.”</a:t>
            </a:r>
            <a:endParaRPr sz="900" b="1" dirty="0">
              <a:solidFill>
                <a:srgbClr val="E5362B"/>
              </a:solidFill>
            </a:endParaRPr>
          </a:p>
          <a:p>
            <a:pPr marL="0" lvl="0" indent="0" algn="r" rtl="0">
              <a:spcBef>
                <a:spcPts val="1200"/>
              </a:spcBef>
              <a:spcAft>
                <a:spcPts val="600"/>
              </a:spcAft>
              <a:buNone/>
            </a:pPr>
            <a:r>
              <a:rPr lang="de-DE" sz="1000" dirty="0">
                <a:solidFill>
                  <a:schemeClr val="dk1"/>
                </a:solidFill>
              </a:rPr>
              <a:t>(Council </a:t>
            </a:r>
            <a:r>
              <a:rPr lang="de-DE" sz="1000" dirty="0" err="1">
                <a:solidFill>
                  <a:schemeClr val="dk1"/>
                </a:solidFill>
              </a:rPr>
              <a:t>of</a:t>
            </a:r>
            <a:r>
              <a:rPr lang="de-DE" sz="1000" dirty="0">
                <a:solidFill>
                  <a:schemeClr val="dk1"/>
                </a:solidFill>
              </a:rPr>
              <a:t> Europe 2015, p. 18)</a:t>
            </a:r>
            <a:endParaRPr sz="1000" dirty="0">
              <a:solidFill>
                <a:schemeClr val="dk1"/>
              </a:solidFill>
            </a:endParaRPr>
          </a:p>
        </p:txBody>
      </p:sp>
      <p:sp>
        <p:nvSpPr>
          <p:cNvPr id="339" name="Google Shape;339;gf0b8c5e5f5_0_3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0b8c5e5f5_0_38"/>
          <p:cNvSpPr txBox="1">
            <a:spLocks noGrp="1"/>
          </p:cNvSpPr>
          <p:nvPr>
            <p:ph type="title"/>
          </p:nvPr>
        </p:nvSpPr>
        <p:spPr>
          <a:xfrm>
            <a:off x="347675" y="287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Brainstorming: Controversial Topics</a:t>
            </a:r>
            <a:endParaRPr sz="2400"/>
          </a:p>
        </p:txBody>
      </p:sp>
      <p:sp>
        <p:nvSpPr>
          <p:cNvPr id="345" name="Google Shape;345;gf0b8c5e5f5_0_38"/>
          <p:cNvSpPr txBox="1">
            <a:spLocks noGrp="1"/>
          </p:cNvSpPr>
          <p:nvPr>
            <p:ph type="body" idx="1"/>
          </p:nvPr>
        </p:nvSpPr>
        <p:spPr>
          <a:xfrm>
            <a:off x="311700" y="981225"/>
            <a:ext cx="3999900" cy="34803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Collect</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controversial</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topics</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in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groups</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of</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4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5 people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and</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write</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them</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down on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posters</a:t>
            </a:r>
            <a:r>
              <a:rPr lang="de-DE" sz="1600" b="1" dirty="0">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 a </a:t>
            </a:r>
            <a:r>
              <a:rPr lang="de-DE" sz="1600" b="1" dirty="0" err="1">
                <a:solidFill>
                  <a:srgbClr val="E5362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whiteboard</a:t>
            </a:r>
            <a:endParaRPr sz="1300" b="1" dirty="0">
              <a:solidFill>
                <a:srgbClr val="E5362B"/>
              </a:solidFill>
            </a:endParaRPr>
          </a:p>
          <a:p>
            <a:pPr marL="0" lvl="0" indent="0" algn="l" rtl="0">
              <a:spcBef>
                <a:spcPts val="1200"/>
              </a:spcBef>
              <a:spcAft>
                <a:spcPts val="0"/>
              </a:spcAft>
              <a:buNone/>
            </a:pPr>
            <a:endParaRPr sz="1000" b="1" dirty="0">
              <a:solidFill>
                <a:schemeClr val="dk1"/>
              </a:solidFill>
            </a:endParaRPr>
          </a:p>
        </p:txBody>
      </p:sp>
      <p:sp>
        <p:nvSpPr>
          <p:cNvPr id="346" name="Google Shape;346;gf0b8c5e5f5_0_3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DE"/>
              <a:t>6</a:t>
            </a:fld>
            <a:endParaRPr/>
          </a:p>
        </p:txBody>
      </p:sp>
      <p:sp>
        <p:nvSpPr>
          <p:cNvPr id="347" name="Google Shape;347;gf0b8c5e5f5_0_38"/>
          <p:cNvSpPr txBox="1">
            <a:spLocks noGrp="1"/>
          </p:cNvSpPr>
          <p:nvPr>
            <p:ph type="body" idx="2"/>
          </p:nvPr>
        </p:nvSpPr>
        <p:spPr>
          <a:xfrm>
            <a:off x="4737575" y="1642224"/>
            <a:ext cx="3999900" cy="2061000"/>
          </a:xfrm>
          <a:prstGeom prst="rect">
            <a:avLst/>
          </a:prstGeom>
          <a:noFill/>
        </p:spPr>
        <p:txBody>
          <a:bodyPr spcFirstLastPara="1" wrap="square" lIns="91425" tIns="91425" rIns="91425" bIns="91425" anchor="ctr" anchorCtr="0">
            <a:noAutofit/>
          </a:bodyPr>
          <a:lstStyle/>
          <a:p>
            <a:pPr marL="0" lvl="0" indent="0" algn="l" rtl="0">
              <a:spcBef>
                <a:spcPts val="1200"/>
              </a:spcBef>
              <a:spcAft>
                <a:spcPts val="0"/>
              </a:spcAft>
              <a:buNone/>
            </a:pPr>
            <a:r>
              <a:rPr lang="de-DE" sz="1600" b="1">
                <a:solidFill>
                  <a:schemeClr val="dk1"/>
                </a:solidFill>
              </a:rPr>
              <a:t>→ </a:t>
            </a:r>
            <a:r>
              <a:rPr lang="de-DE" sz="16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Present the posters/whiteboards to the rest of the group</a:t>
            </a:r>
            <a:endParaRPr sz="16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lvl="0" indent="0" algn="l" rtl="0">
              <a:spcBef>
                <a:spcPts val="1200"/>
              </a:spcBef>
              <a:spcAft>
                <a:spcPts val="0"/>
              </a:spcAft>
              <a:buNone/>
            </a:pPr>
            <a:r>
              <a:rPr lang="de-DE" sz="16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Clarify open questions </a:t>
            </a:r>
            <a:endParaRPr sz="1600" b="1"/>
          </a:p>
        </p:txBody>
      </p:sp>
      <p:sp>
        <p:nvSpPr>
          <p:cNvPr id="348" name="Google Shape;348;gf0b8c5e5f5_0_38"/>
          <p:cNvSpPr/>
          <p:nvPr/>
        </p:nvSpPr>
        <p:spPr>
          <a:xfrm>
            <a:off x="5430875" y="287750"/>
            <a:ext cx="1830384" cy="1785024"/>
          </a:xfrm>
          <a:prstGeom prst="lightningBolt">
            <a:avLst/>
          </a:prstGeom>
          <a:solidFill>
            <a:srgbClr val="E5362B"/>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gf0b8c5e5f5_0_38"/>
          <p:cNvSpPr/>
          <p:nvPr/>
        </p:nvSpPr>
        <p:spPr>
          <a:xfrm rot="6217511">
            <a:off x="3617245" y="2999562"/>
            <a:ext cx="1909502" cy="2157080"/>
          </a:xfrm>
          <a:prstGeom prst="lightningBolt">
            <a:avLst/>
          </a:prstGeom>
          <a:solidFill>
            <a:srgbClr val="E5362B"/>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gf0b8c5e5f5_0_38"/>
          <p:cNvSpPr txBox="1"/>
          <p:nvPr/>
        </p:nvSpPr>
        <p:spPr>
          <a:xfrm>
            <a:off x="6210575" y="2748325"/>
            <a:ext cx="14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351" name="Google Shape;351;gf0b8c5e5f5_0_38"/>
          <p:cNvSpPr/>
          <p:nvPr/>
        </p:nvSpPr>
        <p:spPr>
          <a:xfrm>
            <a:off x="1457675" y="2272250"/>
            <a:ext cx="2126400" cy="1785000"/>
          </a:xfrm>
          <a:prstGeom prst="verticalScroll">
            <a:avLst>
              <a:gd name="adj" fmla="val 12500"/>
            </a:avLst>
          </a:prstGeom>
          <a:solidFill>
            <a:schemeClr val="lt2"/>
          </a:solidFill>
          <a:ln w="28575" cap="flat" cmpd="sng">
            <a:solidFill>
              <a:srgbClr val="E536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DE" sz="1600" dirty="0" err="1">
                <a:solidFill>
                  <a:schemeClr val="dk1"/>
                </a:solidFill>
                <a:latin typeface="Lobster"/>
                <a:ea typeface="Lobster"/>
                <a:cs typeface="Lobster"/>
                <a:sym typeface="Lobster"/>
              </a:rPr>
              <a:t>Vaccinations</a:t>
            </a:r>
            <a:endParaRPr sz="1600" dirty="0">
              <a:solidFill>
                <a:schemeClr val="dk1"/>
              </a:solidFill>
              <a:latin typeface="Lobster"/>
              <a:ea typeface="Lobster"/>
              <a:cs typeface="Lobster"/>
              <a:sym typeface="Lobster"/>
            </a:endParaRPr>
          </a:p>
          <a:p>
            <a:pPr marL="0" lvl="0" indent="0" algn="l" rtl="0">
              <a:spcBef>
                <a:spcPts val="0"/>
              </a:spcBef>
              <a:spcAft>
                <a:spcPts val="0"/>
              </a:spcAft>
              <a:buClr>
                <a:schemeClr val="dk1"/>
              </a:buClr>
              <a:buSzPts val="1100"/>
              <a:buFont typeface="Arial"/>
              <a:buNone/>
            </a:pPr>
            <a:r>
              <a:rPr lang="de-DE" sz="1600" dirty="0" err="1">
                <a:solidFill>
                  <a:schemeClr val="dk1"/>
                </a:solidFill>
                <a:latin typeface="Lobster"/>
                <a:ea typeface="Lobster"/>
                <a:cs typeface="Lobster"/>
                <a:sym typeface="Lobster"/>
              </a:rPr>
              <a:t>Climate</a:t>
            </a:r>
            <a:r>
              <a:rPr lang="de-DE" sz="1600" dirty="0">
                <a:solidFill>
                  <a:schemeClr val="dk1"/>
                </a:solidFill>
                <a:latin typeface="Lobster"/>
                <a:ea typeface="Lobster"/>
                <a:cs typeface="Lobster"/>
                <a:sym typeface="Lobster"/>
              </a:rPr>
              <a:t> Change</a:t>
            </a:r>
          </a:p>
          <a:p>
            <a:pPr marL="0" lvl="0" indent="0" algn="l" rtl="0">
              <a:spcBef>
                <a:spcPts val="0"/>
              </a:spcBef>
              <a:spcAft>
                <a:spcPts val="0"/>
              </a:spcAft>
              <a:buClr>
                <a:schemeClr val="dk1"/>
              </a:buClr>
              <a:buSzPts val="1100"/>
              <a:buFont typeface="Arial"/>
              <a:buNone/>
            </a:pPr>
            <a:r>
              <a:rPr lang="de-DE" sz="1600" dirty="0">
                <a:solidFill>
                  <a:schemeClr val="dk1"/>
                </a:solidFill>
                <a:latin typeface="Lobster"/>
                <a:ea typeface="Lobster"/>
                <a:cs typeface="Lobster"/>
                <a:sym typeface="Lobster"/>
              </a:rPr>
              <a:t>...</a:t>
            </a:r>
            <a:endParaRPr sz="1600" dirty="0">
              <a:solidFill>
                <a:schemeClr val="dk1"/>
              </a:solidFill>
              <a:latin typeface="Lobster"/>
              <a:ea typeface="Lobster"/>
              <a:cs typeface="Lobster"/>
              <a:sym typeface="Lobs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f0b8c5e5f5_0_50"/>
          <p:cNvSpPr txBox="1">
            <a:spLocks noGrp="1"/>
          </p:cNvSpPr>
          <p:nvPr>
            <p:ph type="title"/>
          </p:nvPr>
        </p:nvSpPr>
        <p:spPr>
          <a:xfrm>
            <a:off x="833975" y="391050"/>
            <a:ext cx="6007200" cy="75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a:t>Hot or cold topics?</a:t>
            </a:r>
            <a:endParaRPr sz="2400"/>
          </a:p>
        </p:txBody>
      </p:sp>
      <p:sp>
        <p:nvSpPr>
          <p:cNvPr id="357" name="Google Shape;357;gf0b8c5e5f5_0_50"/>
          <p:cNvSpPr txBox="1">
            <a:spLocks noGrp="1"/>
          </p:cNvSpPr>
          <p:nvPr>
            <p:ph type="body" idx="1"/>
          </p:nvPr>
        </p:nvSpPr>
        <p:spPr>
          <a:xfrm>
            <a:off x="422475" y="1146750"/>
            <a:ext cx="3303000" cy="2850000"/>
          </a:xfrm>
          <a:prstGeom prst="rect">
            <a:avLst/>
          </a:prstGeom>
          <a:noFill/>
          <a:ln>
            <a:noFill/>
          </a:ln>
        </p:spPr>
        <p:txBody>
          <a:bodyPr spcFirstLastPara="1" wrap="square" lIns="91425" tIns="91425" rIns="91425" bIns="91425" anchor="ctr" anchorCtr="0">
            <a:noAutofit/>
          </a:bodyPr>
          <a:lstStyle/>
          <a:p>
            <a:pPr marL="457200" lvl="0" indent="0" algn="l" rtl="0">
              <a:spcBef>
                <a:spcPts val="1200"/>
              </a:spcBef>
              <a:spcAft>
                <a:spcPts val="0"/>
              </a:spcAft>
              <a:buClr>
                <a:schemeClr val="dk1"/>
              </a:buClr>
              <a:buSzPts val="1100"/>
              <a:buFont typeface="Arial"/>
              <a:buNone/>
            </a:pPr>
            <a:r>
              <a:rPr lang="de-DE">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0" indent="-342900" algn="l" rtl="0">
              <a:spcBef>
                <a:spcPts val="1200"/>
              </a:spcBef>
              <a:spcAft>
                <a:spcPts val="0"/>
              </a:spcAft>
              <a:buClr>
                <a:schemeClr val="dk1"/>
              </a:buClr>
              <a:buSzPts val="1800"/>
              <a:buChar char="➔"/>
            </a:pPr>
            <a:r>
              <a:rPr lang="de-DE" sz="18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You will get 9 points (3 each in 3 different colors) to vote for the hottest/coldest topics</a:t>
            </a:r>
            <a:endParaRPr sz="18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42900" algn="l" rtl="0">
              <a:spcBef>
                <a:spcPts val="500"/>
              </a:spcBef>
              <a:spcAft>
                <a:spcPts val="0"/>
              </a:spcAft>
              <a:buClr>
                <a:schemeClr val="dk1"/>
              </a:buClr>
              <a:buSzPts val="1800"/>
              <a:buChar char="➔"/>
            </a:pPr>
            <a:r>
              <a:rPr lang="de-DE" sz="18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Award the 9 points individually, distribute them over all 4 posters</a:t>
            </a:r>
            <a:endParaRPr sz="1800" b="1">
              <a:solidFill>
                <a:schemeClr val="dk1"/>
              </a:solidFill>
            </a:endParaRPr>
          </a:p>
          <a:p>
            <a:pPr marL="457200" lvl="0" indent="0" algn="l" rtl="0">
              <a:spcBef>
                <a:spcPts val="1200"/>
              </a:spcBef>
              <a:spcAft>
                <a:spcPts val="0"/>
              </a:spcAft>
              <a:buNone/>
            </a:pPr>
            <a:endParaRPr sz="1900">
              <a:solidFill>
                <a:schemeClr val="dk1"/>
              </a:solidFill>
              <a:latin typeface="Arial"/>
              <a:ea typeface="Arial"/>
              <a:cs typeface="Arial"/>
              <a:sym typeface="Arial"/>
            </a:endParaRPr>
          </a:p>
        </p:txBody>
      </p:sp>
      <p:sp>
        <p:nvSpPr>
          <p:cNvPr id="358" name="Google Shape;358;gf0b8c5e5f5_0_5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DE"/>
              <a:t>7</a:t>
            </a:fld>
            <a:endParaRPr/>
          </a:p>
        </p:txBody>
      </p:sp>
      <p:sp>
        <p:nvSpPr>
          <p:cNvPr id="359" name="Google Shape;359;gf0b8c5e5f5_0_50"/>
          <p:cNvSpPr txBox="1">
            <a:spLocks noGrp="1"/>
          </p:cNvSpPr>
          <p:nvPr>
            <p:ph type="body" idx="4294967295"/>
          </p:nvPr>
        </p:nvSpPr>
        <p:spPr>
          <a:xfrm>
            <a:off x="4359213" y="969375"/>
            <a:ext cx="3999900" cy="2173218"/>
          </a:xfrm>
          <a:prstGeom prst="rect">
            <a:avLst/>
          </a:prstGeom>
        </p:spPr>
        <p:txBody>
          <a:bodyPr spcFirstLastPara="1" wrap="square" lIns="91425" tIns="91425" rIns="91425" bIns="91425" anchor="ctr" anchorCtr="0">
            <a:noAutofit/>
          </a:bodyPr>
          <a:lstStyle/>
          <a:p>
            <a:pPr marL="0" lvl="0" indent="0" algn="l" rtl="0">
              <a:spcBef>
                <a:spcPts val="1200"/>
              </a:spcBef>
              <a:spcAft>
                <a:spcPts val="0"/>
              </a:spcAft>
              <a:buClr>
                <a:schemeClr val="dk1"/>
              </a:buClr>
              <a:buSzPts val="1100"/>
              <a:buFont typeface="Arial"/>
              <a:buNone/>
            </a:pPr>
            <a:r>
              <a:rPr lang="de-DE" sz="1500" b="1" dirty="0">
                <a:solidFill>
                  <a:schemeClr val="dk1"/>
                </a:solidFill>
                <a:highlight>
                  <a:srgbClr val="3C78D8"/>
                </a:highlight>
              </a:rPr>
              <a:t>Color 1</a:t>
            </a:r>
            <a:r>
              <a:rPr lang="de-DE" sz="1500" b="1" dirty="0">
                <a:solidFill>
                  <a:schemeClr val="dk1"/>
                </a:solidFill>
              </a:rPr>
              <a:t>: This </a:t>
            </a:r>
            <a:r>
              <a:rPr lang="de-DE" sz="1500" b="1" dirty="0" err="1">
                <a:solidFill>
                  <a:schemeClr val="dk1"/>
                </a:solidFill>
              </a:rPr>
              <a:t>topic</a:t>
            </a:r>
            <a:r>
              <a:rPr lang="de-DE" sz="1500" b="1" dirty="0">
                <a:solidFill>
                  <a:schemeClr val="dk1"/>
                </a:solidFill>
              </a:rPr>
              <a:t> </a:t>
            </a:r>
            <a:r>
              <a:rPr lang="de-DE" sz="1500" b="1" dirty="0" err="1">
                <a:solidFill>
                  <a:schemeClr val="dk1"/>
                </a:solidFill>
              </a:rPr>
              <a:t>arouses</a:t>
            </a:r>
            <a:r>
              <a:rPr lang="de-DE" sz="1500" b="1" dirty="0">
                <a:solidFill>
                  <a:schemeClr val="dk1"/>
                </a:solidFill>
              </a:rPr>
              <a:t> a </a:t>
            </a:r>
            <a:r>
              <a:rPr lang="de-DE" sz="1500" b="1" dirty="0" err="1">
                <a:solidFill>
                  <a:schemeClr val="dk1"/>
                </a:solidFill>
              </a:rPr>
              <a:t>lot</a:t>
            </a:r>
            <a:r>
              <a:rPr lang="de-DE" sz="1500" b="1" dirty="0">
                <a:solidFill>
                  <a:schemeClr val="dk1"/>
                </a:solidFill>
              </a:rPr>
              <a:t> </a:t>
            </a:r>
            <a:r>
              <a:rPr lang="de-DE" sz="1500" b="1" dirty="0" err="1">
                <a:solidFill>
                  <a:schemeClr val="dk1"/>
                </a:solidFill>
              </a:rPr>
              <a:t>of</a:t>
            </a:r>
            <a:r>
              <a:rPr lang="de-DE" sz="1500" b="1" dirty="0">
                <a:solidFill>
                  <a:schemeClr val="dk1"/>
                </a:solidFill>
              </a:rPr>
              <a:t> </a:t>
            </a:r>
            <a:r>
              <a:rPr lang="de-DE" sz="1500" b="1" dirty="0" err="1">
                <a:solidFill>
                  <a:schemeClr val="dk1"/>
                </a:solidFill>
              </a:rPr>
              <a:t>emotions</a:t>
            </a:r>
            <a:r>
              <a:rPr lang="de-DE" sz="1500" b="1" dirty="0">
                <a:solidFill>
                  <a:schemeClr val="dk1"/>
                </a:solidFill>
              </a:rPr>
              <a:t> in </a:t>
            </a:r>
            <a:r>
              <a:rPr lang="de-DE" sz="1500" b="1" dirty="0" err="1">
                <a:solidFill>
                  <a:schemeClr val="dk1"/>
                </a:solidFill>
              </a:rPr>
              <a:t>me</a:t>
            </a:r>
            <a:r>
              <a:rPr lang="de-DE" sz="1500" b="1" dirty="0">
                <a:solidFill>
                  <a:schemeClr val="dk1"/>
                </a:solidFill>
              </a:rPr>
              <a:t>!</a:t>
            </a:r>
            <a:endParaRPr sz="1500" b="1" dirty="0">
              <a:solidFill>
                <a:schemeClr val="dk1"/>
              </a:solidFill>
            </a:endParaRPr>
          </a:p>
          <a:p>
            <a:pPr marL="0" lvl="0" indent="0" algn="l" rtl="0">
              <a:spcBef>
                <a:spcPts val="1200"/>
              </a:spcBef>
              <a:spcAft>
                <a:spcPts val="0"/>
              </a:spcAft>
              <a:buClr>
                <a:schemeClr val="dk1"/>
              </a:buClr>
              <a:buSzPts val="1100"/>
              <a:buFont typeface="Arial"/>
              <a:buNone/>
            </a:pPr>
            <a:r>
              <a:rPr lang="de-DE" sz="1500" b="1" dirty="0">
                <a:solidFill>
                  <a:schemeClr val="dk1"/>
                </a:solidFill>
                <a:highlight>
                  <a:srgbClr val="FF00FF"/>
                </a:highlight>
              </a:rPr>
              <a:t>Color 2</a:t>
            </a:r>
            <a:r>
              <a:rPr lang="de-DE" sz="1500" b="1" dirty="0">
                <a:solidFill>
                  <a:schemeClr val="dk1"/>
                </a:solidFill>
              </a:rPr>
              <a:t>: This </a:t>
            </a:r>
            <a:r>
              <a:rPr lang="de-DE" sz="1500" b="1" dirty="0" err="1">
                <a:solidFill>
                  <a:schemeClr val="dk1"/>
                </a:solidFill>
              </a:rPr>
              <a:t>topic</a:t>
            </a:r>
            <a:r>
              <a:rPr lang="de-DE" sz="1500" b="1" dirty="0">
                <a:solidFill>
                  <a:schemeClr val="dk1"/>
                </a:solidFill>
              </a:rPr>
              <a:t> </a:t>
            </a:r>
            <a:r>
              <a:rPr lang="de-DE" sz="1500" b="1" dirty="0" err="1">
                <a:solidFill>
                  <a:schemeClr val="dk1"/>
                </a:solidFill>
              </a:rPr>
              <a:t>evokes</a:t>
            </a:r>
            <a:r>
              <a:rPr lang="de-DE" sz="1500" b="1" dirty="0">
                <a:solidFill>
                  <a:schemeClr val="dk1"/>
                </a:solidFill>
              </a:rPr>
              <a:t> strong </a:t>
            </a:r>
            <a:r>
              <a:rPr lang="de-DE" sz="1500" b="1" dirty="0" err="1">
                <a:solidFill>
                  <a:schemeClr val="dk1"/>
                </a:solidFill>
              </a:rPr>
              <a:t>emotions</a:t>
            </a:r>
            <a:r>
              <a:rPr lang="de-DE" sz="1500" b="1" dirty="0">
                <a:solidFill>
                  <a:schemeClr val="dk1"/>
                </a:solidFill>
              </a:rPr>
              <a:t> in </a:t>
            </a:r>
            <a:r>
              <a:rPr lang="de-DE" sz="1500" b="1" dirty="0" err="1">
                <a:solidFill>
                  <a:schemeClr val="dk1"/>
                </a:solidFill>
              </a:rPr>
              <a:t>others</a:t>
            </a:r>
            <a:r>
              <a:rPr lang="de-DE" sz="1500" b="1" dirty="0">
                <a:solidFill>
                  <a:schemeClr val="dk1"/>
                </a:solidFill>
              </a:rPr>
              <a:t>, but not so </a:t>
            </a:r>
            <a:r>
              <a:rPr lang="de-DE" sz="1500" b="1" dirty="0" err="1">
                <a:solidFill>
                  <a:schemeClr val="dk1"/>
                </a:solidFill>
              </a:rPr>
              <a:t>much</a:t>
            </a:r>
            <a:r>
              <a:rPr lang="de-DE" sz="1500" b="1" dirty="0">
                <a:solidFill>
                  <a:schemeClr val="dk1"/>
                </a:solidFill>
              </a:rPr>
              <a:t> in </a:t>
            </a:r>
            <a:r>
              <a:rPr lang="de-DE" sz="1500" b="1" dirty="0" err="1">
                <a:solidFill>
                  <a:schemeClr val="dk1"/>
                </a:solidFill>
              </a:rPr>
              <a:t>me</a:t>
            </a:r>
            <a:r>
              <a:rPr lang="de-DE" sz="1500" b="1" dirty="0">
                <a:solidFill>
                  <a:schemeClr val="dk1"/>
                </a:solidFill>
              </a:rPr>
              <a:t>!</a:t>
            </a:r>
            <a:endParaRPr sz="1500" b="1" dirty="0">
              <a:solidFill>
                <a:schemeClr val="dk1"/>
              </a:solidFill>
            </a:endParaRPr>
          </a:p>
          <a:p>
            <a:pPr marL="0" lvl="0" indent="0" algn="l" rtl="0">
              <a:spcBef>
                <a:spcPts val="1200"/>
              </a:spcBef>
              <a:spcAft>
                <a:spcPts val="0"/>
              </a:spcAft>
              <a:buNone/>
            </a:pPr>
            <a:r>
              <a:rPr lang="de-DE" sz="1500" b="1" dirty="0">
                <a:solidFill>
                  <a:schemeClr val="dk1"/>
                </a:solidFill>
                <a:highlight>
                  <a:srgbClr val="38761D"/>
                </a:highlight>
              </a:rPr>
              <a:t>Color 3:</a:t>
            </a:r>
            <a:r>
              <a:rPr lang="de-DE" sz="1500" b="1" dirty="0">
                <a:solidFill>
                  <a:schemeClr val="dk1"/>
                </a:solidFill>
              </a:rPr>
              <a:t> This </a:t>
            </a:r>
            <a:r>
              <a:rPr lang="de-DE" sz="1500" b="1" dirty="0" err="1">
                <a:solidFill>
                  <a:schemeClr val="dk1"/>
                </a:solidFill>
              </a:rPr>
              <a:t>topic</a:t>
            </a:r>
            <a:r>
              <a:rPr lang="de-DE" sz="1500" b="1" dirty="0">
                <a:solidFill>
                  <a:schemeClr val="dk1"/>
                </a:solidFill>
              </a:rPr>
              <a:t> </a:t>
            </a:r>
            <a:r>
              <a:rPr lang="de-DE" sz="1500" b="1" dirty="0" err="1">
                <a:solidFill>
                  <a:schemeClr val="dk1"/>
                </a:solidFill>
              </a:rPr>
              <a:t>doesn't</a:t>
            </a:r>
            <a:r>
              <a:rPr lang="de-DE" sz="1500" b="1" dirty="0">
                <a:solidFill>
                  <a:schemeClr val="dk1"/>
                </a:solidFill>
              </a:rPr>
              <a:t> </a:t>
            </a:r>
            <a:r>
              <a:rPr lang="de-DE" sz="1500" b="1" dirty="0" err="1">
                <a:solidFill>
                  <a:schemeClr val="dk1"/>
                </a:solidFill>
              </a:rPr>
              <a:t>affect</a:t>
            </a:r>
            <a:r>
              <a:rPr lang="de-DE" sz="1500" b="1" dirty="0">
                <a:solidFill>
                  <a:schemeClr val="dk1"/>
                </a:solidFill>
              </a:rPr>
              <a:t> </a:t>
            </a:r>
            <a:r>
              <a:rPr lang="de-DE" sz="1500" b="1" dirty="0" err="1">
                <a:solidFill>
                  <a:schemeClr val="dk1"/>
                </a:solidFill>
              </a:rPr>
              <a:t>me</a:t>
            </a:r>
            <a:r>
              <a:rPr lang="de-DE" sz="1500" b="1" dirty="0">
                <a:solidFill>
                  <a:schemeClr val="dk1"/>
                </a:solidFill>
              </a:rPr>
              <a:t> (</a:t>
            </a:r>
            <a:r>
              <a:rPr lang="de-DE" sz="1500" b="1" dirty="0" err="1">
                <a:solidFill>
                  <a:schemeClr val="dk1"/>
                </a:solidFill>
              </a:rPr>
              <a:t>and</a:t>
            </a:r>
            <a:r>
              <a:rPr lang="de-DE" sz="1500" b="1" dirty="0">
                <a:solidFill>
                  <a:schemeClr val="dk1"/>
                </a:solidFill>
              </a:rPr>
              <a:t> </a:t>
            </a:r>
            <a:r>
              <a:rPr lang="de-DE" sz="1500" b="1" dirty="0" err="1">
                <a:solidFill>
                  <a:schemeClr val="dk1"/>
                </a:solidFill>
              </a:rPr>
              <a:t>most</a:t>
            </a:r>
            <a:r>
              <a:rPr lang="de-DE" sz="1500" b="1" dirty="0">
                <a:solidFill>
                  <a:schemeClr val="dk1"/>
                </a:solidFill>
              </a:rPr>
              <a:t> </a:t>
            </a:r>
            <a:r>
              <a:rPr lang="de-DE" sz="1500" b="1" dirty="0" err="1">
                <a:solidFill>
                  <a:schemeClr val="dk1"/>
                </a:solidFill>
              </a:rPr>
              <a:t>other</a:t>
            </a:r>
            <a:r>
              <a:rPr lang="de-DE" sz="1500" b="1" dirty="0">
                <a:solidFill>
                  <a:schemeClr val="dk1"/>
                </a:solidFill>
              </a:rPr>
              <a:t> people) </a:t>
            </a:r>
            <a:r>
              <a:rPr lang="de-DE" sz="1500" b="1" dirty="0" err="1">
                <a:solidFill>
                  <a:schemeClr val="dk1"/>
                </a:solidFill>
              </a:rPr>
              <a:t>emotionally</a:t>
            </a:r>
            <a:r>
              <a:rPr lang="de-DE" sz="1500" b="1" dirty="0">
                <a:solidFill>
                  <a:schemeClr val="dk1"/>
                </a:solidFill>
              </a:rPr>
              <a:t>!</a:t>
            </a:r>
            <a:endParaRPr sz="1500" b="1" dirty="0">
              <a:solidFill>
                <a:schemeClr val="dk1"/>
              </a:solidFill>
              <a:latin typeface="Arial"/>
              <a:ea typeface="Arial"/>
              <a:cs typeface="Arial"/>
              <a:sym typeface="Arial"/>
            </a:endParaRPr>
          </a:p>
        </p:txBody>
      </p:sp>
      <p:sp>
        <p:nvSpPr>
          <p:cNvPr id="360" name="Google Shape;360;gf0b8c5e5f5_0_50"/>
          <p:cNvSpPr/>
          <p:nvPr/>
        </p:nvSpPr>
        <p:spPr>
          <a:xfrm>
            <a:off x="4199250" y="3324075"/>
            <a:ext cx="1865475" cy="1374175"/>
          </a:xfrm>
          <a:prstGeom prst="flowChartMagneticDisk">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700" b="1" dirty="0" err="1">
                <a:solidFill>
                  <a:schemeClr val="lt1"/>
                </a:solidFill>
                <a:latin typeface="Lato" panose="020F0502020204030203" pitchFamily="34" charset="0"/>
                <a:ea typeface="Lato" panose="020F0502020204030203" pitchFamily="34" charset="0"/>
                <a:cs typeface="Lato" panose="020F0502020204030203" pitchFamily="34" charset="0"/>
              </a:rPr>
              <a:t>Cold</a:t>
            </a:r>
            <a:endParaRPr sz="27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361" name="Google Shape;361;gf0b8c5e5f5_0_50"/>
          <p:cNvSpPr/>
          <p:nvPr/>
        </p:nvSpPr>
        <p:spPr>
          <a:xfrm>
            <a:off x="6678875" y="3285700"/>
            <a:ext cx="1880825" cy="1412550"/>
          </a:xfrm>
          <a:prstGeom prst="flowChartMagneticDisk">
            <a:avLst/>
          </a:prstGeom>
          <a:solidFill>
            <a:srgbClr val="E5362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700" b="1" dirty="0">
                <a:solidFill>
                  <a:schemeClr val="lt1"/>
                </a:solidFill>
                <a:latin typeface="Lato" panose="020F0502020204030203" pitchFamily="34" charset="0"/>
                <a:ea typeface="Lato" panose="020F0502020204030203" pitchFamily="34" charset="0"/>
                <a:cs typeface="Lato" panose="020F0502020204030203" pitchFamily="34" charset="0"/>
              </a:rPr>
              <a:t>Hot</a:t>
            </a:r>
            <a:endParaRPr sz="27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f0b8c5e5f5_0_69"/>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Hot of cold topics II</a:t>
            </a:r>
            <a:endParaRPr sz="2400"/>
          </a:p>
        </p:txBody>
      </p:sp>
      <p:sp>
        <p:nvSpPr>
          <p:cNvPr id="367" name="Google Shape;367;gf0b8c5e5f5_0_69"/>
          <p:cNvSpPr txBox="1">
            <a:spLocks noGrp="1"/>
          </p:cNvSpPr>
          <p:nvPr>
            <p:ph type="body" idx="1"/>
          </p:nvPr>
        </p:nvSpPr>
        <p:spPr>
          <a:xfrm>
            <a:off x="168425" y="1032300"/>
            <a:ext cx="5946300" cy="34065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None/>
            </a:pPr>
            <a:endParaRPr sz="1400" dirty="0">
              <a:solidFill>
                <a:schemeClr val="dk1"/>
              </a:solidFill>
            </a:endParaRPr>
          </a:p>
          <a:p>
            <a:pPr marL="457200" lvl="0" indent="-336550" algn="l" rtl="0">
              <a:spcBef>
                <a:spcPts val="1200"/>
              </a:spcBef>
              <a:spcAft>
                <a:spcPts val="0"/>
              </a:spcAft>
              <a:buClr>
                <a:schemeClr val="dk1"/>
              </a:buClr>
              <a:buSzPts val="1700"/>
              <a:buChar char="●"/>
            </a:pPr>
            <a:r>
              <a:rPr lang="de-DE" sz="1700" dirty="0" err="1">
                <a:solidFill>
                  <a:schemeClr val="dk1"/>
                </a:solidFill>
              </a:rPr>
              <a:t>What</a:t>
            </a:r>
            <a:r>
              <a:rPr lang="de-DE" sz="1700" dirty="0">
                <a:solidFill>
                  <a:schemeClr val="dk1"/>
                </a:solidFill>
              </a:rPr>
              <a:t> </a:t>
            </a:r>
            <a:r>
              <a:rPr lang="de-DE" sz="1700" dirty="0" err="1">
                <a:solidFill>
                  <a:schemeClr val="dk1"/>
                </a:solidFill>
              </a:rPr>
              <a:t>makes</a:t>
            </a:r>
            <a:r>
              <a:rPr lang="de-DE" sz="1700" dirty="0">
                <a:solidFill>
                  <a:schemeClr val="dk1"/>
                </a:solidFill>
              </a:rPr>
              <a:t> </a:t>
            </a:r>
            <a:r>
              <a:rPr lang="de-DE" sz="1700" dirty="0" err="1">
                <a:solidFill>
                  <a:schemeClr val="dk1"/>
                </a:solidFill>
              </a:rPr>
              <a:t>the</a:t>
            </a:r>
            <a:r>
              <a:rPr lang="de-DE" sz="1700" dirty="0">
                <a:solidFill>
                  <a:schemeClr val="dk1"/>
                </a:solidFill>
              </a:rPr>
              <a:t> </a:t>
            </a:r>
            <a:r>
              <a:rPr lang="de-DE" sz="1700" dirty="0" err="1">
                <a:solidFill>
                  <a:schemeClr val="dk1"/>
                </a:solidFill>
              </a:rPr>
              <a:t>topic</a:t>
            </a:r>
            <a:r>
              <a:rPr lang="de-DE" sz="1700" dirty="0">
                <a:solidFill>
                  <a:schemeClr val="dk1"/>
                </a:solidFill>
              </a:rPr>
              <a:t> </a:t>
            </a:r>
            <a:r>
              <a:rPr lang="de-DE" sz="1700" dirty="0" err="1">
                <a:solidFill>
                  <a:schemeClr val="dk1"/>
                </a:solidFill>
              </a:rPr>
              <a:t>controversial</a:t>
            </a:r>
            <a:r>
              <a:rPr lang="de-DE" sz="1700" dirty="0">
                <a:solidFill>
                  <a:schemeClr val="dk1"/>
                </a:solidFill>
              </a:rPr>
              <a:t>?</a:t>
            </a:r>
            <a:endParaRPr sz="1700" dirty="0">
              <a:solidFill>
                <a:schemeClr val="dk1"/>
              </a:solidFill>
            </a:endParaRPr>
          </a:p>
          <a:p>
            <a:pPr marL="457200" lvl="0" indent="-336550" algn="l" rtl="0">
              <a:spcBef>
                <a:spcPts val="0"/>
              </a:spcBef>
              <a:spcAft>
                <a:spcPts val="0"/>
              </a:spcAft>
              <a:buClr>
                <a:schemeClr val="dk1"/>
              </a:buClr>
              <a:buSzPts val="1700"/>
              <a:buChar char="●"/>
            </a:pPr>
            <a:r>
              <a:rPr lang="de-DE" sz="1700" dirty="0" err="1">
                <a:solidFill>
                  <a:schemeClr val="dk1"/>
                </a:solidFill>
              </a:rPr>
              <a:t>Which</a:t>
            </a:r>
            <a:r>
              <a:rPr lang="de-DE" sz="1700" dirty="0">
                <a:solidFill>
                  <a:schemeClr val="dk1"/>
                </a:solidFill>
              </a:rPr>
              <a:t> </a:t>
            </a:r>
            <a:r>
              <a:rPr lang="de-DE" sz="1700" dirty="0" err="1">
                <a:solidFill>
                  <a:schemeClr val="dk1"/>
                </a:solidFill>
              </a:rPr>
              <a:t>factors</a:t>
            </a:r>
            <a:r>
              <a:rPr lang="de-DE" sz="1700" dirty="0">
                <a:solidFill>
                  <a:schemeClr val="dk1"/>
                </a:solidFill>
              </a:rPr>
              <a:t> </a:t>
            </a:r>
            <a:r>
              <a:rPr lang="de-DE" sz="1700" dirty="0" err="1">
                <a:solidFill>
                  <a:schemeClr val="dk1"/>
                </a:solidFill>
              </a:rPr>
              <a:t>influence</a:t>
            </a:r>
            <a:r>
              <a:rPr lang="de-DE" sz="1700" dirty="0">
                <a:solidFill>
                  <a:schemeClr val="dk1"/>
                </a:solidFill>
              </a:rPr>
              <a:t> </a:t>
            </a:r>
            <a:r>
              <a:rPr lang="de-DE" sz="1700" dirty="0" err="1">
                <a:solidFill>
                  <a:schemeClr val="dk1"/>
                </a:solidFill>
              </a:rPr>
              <a:t>the</a:t>
            </a:r>
            <a:r>
              <a:rPr lang="de-DE" sz="1700" dirty="0">
                <a:solidFill>
                  <a:schemeClr val="dk1"/>
                </a:solidFill>
              </a:rPr>
              <a:t> </a:t>
            </a:r>
            <a:r>
              <a:rPr lang="de-DE" sz="1700" dirty="0" err="1">
                <a:solidFill>
                  <a:schemeClr val="dk1"/>
                </a:solidFill>
              </a:rPr>
              <a:t>perception</a:t>
            </a:r>
            <a:r>
              <a:rPr lang="de-DE" sz="1700" dirty="0">
                <a:solidFill>
                  <a:schemeClr val="dk1"/>
                </a:solidFill>
              </a:rPr>
              <a:t> </a:t>
            </a:r>
            <a:r>
              <a:rPr lang="de-DE" sz="1700" dirty="0" err="1">
                <a:solidFill>
                  <a:schemeClr val="dk1"/>
                </a:solidFill>
              </a:rPr>
              <a:t>of</a:t>
            </a:r>
            <a:r>
              <a:rPr lang="de-DE" sz="1700" dirty="0">
                <a:solidFill>
                  <a:schemeClr val="dk1"/>
                </a:solidFill>
              </a:rPr>
              <a:t> </a:t>
            </a:r>
            <a:r>
              <a:rPr lang="de-DE" sz="1700" dirty="0" err="1">
                <a:solidFill>
                  <a:schemeClr val="dk1"/>
                </a:solidFill>
              </a:rPr>
              <a:t>this</a:t>
            </a:r>
            <a:r>
              <a:rPr lang="de-DE" sz="1700" dirty="0">
                <a:solidFill>
                  <a:schemeClr val="dk1"/>
                </a:solidFill>
              </a:rPr>
              <a:t> </a:t>
            </a:r>
            <a:r>
              <a:rPr lang="de-DE" sz="1700" dirty="0" err="1">
                <a:solidFill>
                  <a:schemeClr val="dk1"/>
                </a:solidFill>
              </a:rPr>
              <a:t>topic</a:t>
            </a:r>
            <a:r>
              <a:rPr lang="de-DE" sz="1700" dirty="0">
                <a:solidFill>
                  <a:schemeClr val="dk1"/>
                </a:solidFill>
              </a:rPr>
              <a:t>?</a:t>
            </a:r>
            <a:endParaRPr sz="1700" dirty="0">
              <a:solidFill>
                <a:schemeClr val="dk1"/>
              </a:solidFill>
            </a:endParaRPr>
          </a:p>
          <a:p>
            <a:pPr marL="457200" lvl="0" indent="-336550" algn="l" rtl="0">
              <a:spcBef>
                <a:spcPts val="0"/>
              </a:spcBef>
              <a:spcAft>
                <a:spcPts val="0"/>
              </a:spcAft>
              <a:buClr>
                <a:schemeClr val="dk1"/>
              </a:buClr>
              <a:buSzPts val="1700"/>
              <a:buChar char="●"/>
            </a:pPr>
            <a:r>
              <a:rPr lang="de-DE" sz="1700" dirty="0" err="1">
                <a:solidFill>
                  <a:schemeClr val="dk1"/>
                </a:solidFill>
              </a:rPr>
              <a:t>Why</a:t>
            </a:r>
            <a:r>
              <a:rPr lang="de-DE" sz="1700" dirty="0">
                <a:solidFill>
                  <a:schemeClr val="dk1"/>
                </a:solidFill>
              </a:rPr>
              <a:t> </a:t>
            </a:r>
            <a:r>
              <a:rPr lang="de-DE" sz="1700" dirty="0" err="1">
                <a:solidFill>
                  <a:schemeClr val="dk1"/>
                </a:solidFill>
              </a:rPr>
              <a:t>does</a:t>
            </a:r>
            <a:r>
              <a:rPr lang="de-DE" sz="1700" dirty="0">
                <a:solidFill>
                  <a:schemeClr val="dk1"/>
                </a:solidFill>
              </a:rPr>
              <a:t> </a:t>
            </a:r>
            <a:r>
              <a:rPr lang="de-DE" sz="1700" dirty="0" err="1">
                <a:solidFill>
                  <a:schemeClr val="dk1"/>
                </a:solidFill>
              </a:rPr>
              <a:t>the</a:t>
            </a:r>
            <a:r>
              <a:rPr lang="de-DE" sz="1700" dirty="0">
                <a:solidFill>
                  <a:schemeClr val="dk1"/>
                </a:solidFill>
              </a:rPr>
              <a:t> </a:t>
            </a:r>
            <a:r>
              <a:rPr lang="de-DE" sz="1700" dirty="0" err="1">
                <a:solidFill>
                  <a:schemeClr val="dk1"/>
                </a:solidFill>
              </a:rPr>
              <a:t>topic</a:t>
            </a:r>
            <a:r>
              <a:rPr lang="de-DE" sz="1700" dirty="0">
                <a:solidFill>
                  <a:schemeClr val="dk1"/>
                </a:solidFill>
              </a:rPr>
              <a:t> </a:t>
            </a:r>
            <a:r>
              <a:rPr lang="de-DE" sz="1700" dirty="0" err="1">
                <a:solidFill>
                  <a:schemeClr val="dk1"/>
                </a:solidFill>
              </a:rPr>
              <a:t>evoke</a:t>
            </a:r>
            <a:r>
              <a:rPr lang="de-DE" sz="1700" dirty="0">
                <a:solidFill>
                  <a:schemeClr val="dk1"/>
                </a:solidFill>
              </a:rPr>
              <a:t> so </a:t>
            </a:r>
            <a:r>
              <a:rPr lang="de-DE" sz="1700" dirty="0" err="1">
                <a:solidFill>
                  <a:schemeClr val="dk1"/>
                </a:solidFill>
              </a:rPr>
              <a:t>much</a:t>
            </a:r>
            <a:r>
              <a:rPr lang="de-DE" sz="1700" dirty="0">
                <a:solidFill>
                  <a:schemeClr val="dk1"/>
                </a:solidFill>
              </a:rPr>
              <a:t> </a:t>
            </a:r>
            <a:r>
              <a:rPr lang="de-DE" sz="1700" dirty="0" err="1">
                <a:solidFill>
                  <a:schemeClr val="dk1"/>
                </a:solidFill>
              </a:rPr>
              <a:t>emotion</a:t>
            </a:r>
            <a:r>
              <a:rPr lang="de-DE" sz="1700" dirty="0">
                <a:solidFill>
                  <a:schemeClr val="dk1"/>
                </a:solidFill>
              </a:rPr>
              <a:t>?</a:t>
            </a:r>
            <a:endParaRPr sz="1700" dirty="0">
              <a:solidFill>
                <a:schemeClr val="dk1"/>
              </a:solidFill>
            </a:endParaRPr>
          </a:p>
          <a:p>
            <a:pPr marL="457200" lvl="0" indent="-336550" algn="l" rtl="0">
              <a:spcBef>
                <a:spcPts val="0"/>
              </a:spcBef>
              <a:spcAft>
                <a:spcPts val="0"/>
              </a:spcAft>
              <a:buClr>
                <a:schemeClr val="dk1"/>
              </a:buClr>
              <a:buSzPts val="1700"/>
              <a:buChar char="●"/>
            </a:pPr>
            <a:r>
              <a:rPr lang="de-DE" sz="1700" dirty="0" err="1">
                <a:solidFill>
                  <a:schemeClr val="dk1"/>
                </a:solidFill>
              </a:rPr>
              <a:t>What</a:t>
            </a:r>
            <a:r>
              <a:rPr lang="de-DE" sz="1700" dirty="0">
                <a:solidFill>
                  <a:schemeClr val="dk1"/>
                </a:solidFill>
              </a:rPr>
              <a:t> </a:t>
            </a:r>
            <a:r>
              <a:rPr lang="de-DE" sz="1700" dirty="0" err="1">
                <a:solidFill>
                  <a:schemeClr val="dk1"/>
                </a:solidFill>
              </a:rPr>
              <a:t>are</a:t>
            </a:r>
            <a:r>
              <a:rPr lang="de-DE" sz="1700" dirty="0">
                <a:solidFill>
                  <a:schemeClr val="dk1"/>
                </a:solidFill>
              </a:rPr>
              <a:t> </a:t>
            </a:r>
            <a:r>
              <a:rPr lang="de-DE" sz="1700" dirty="0" err="1">
                <a:solidFill>
                  <a:schemeClr val="dk1"/>
                </a:solidFill>
              </a:rPr>
              <a:t>the</a:t>
            </a:r>
            <a:r>
              <a:rPr lang="de-DE" sz="1700" dirty="0">
                <a:solidFill>
                  <a:schemeClr val="dk1"/>
                </a:solidFill>
              </a:rPr>
              <a:t> different </a:t>
            </a:r>
            <a:r>
              <a:rPr lang="de-DE" sz="1700" dirty="0" err="1">
                <a:solidFill>
                  <a:schemeClr val="dk1"/>
                </a:solidFill>
              </a:rPr>
              <a:t>positions</a:t>
            </a:r>
            <a:r>
              <a:rPr lang="de-DE" sz="1700" dirty="0">
                <a:solidFill>
                  <a:schemeClr val="dk1"/>
                </a:solidFill>
              </a:rPr>
              <a:t> on </a:t>
            </a:r>
            <a:r>
              <a:rPr lang="de-DE" sz="1700" dirty="0" err="1">
                <a:solidFill>
                  <a:schemeClr val="dk1"/>
                </a:solidFill>
              </a:rPr>
              <a:t>the</a:t>
            </a:r>
            <a:r>
              <a:rPr lang="de-DE" sz="1700" dirty="0">
                <a:solidFill>
                  <a:schemeClr val="dk1"/>
                </a:solidFill>
              </a:rPr>
              <a:t> </a:t>
            </a:r>
            <a:r>
              <a:rPr lang="de-DE" sz="1700" dirty="0" err="1">
                <a:solidFill>
                  <a:schemeClr val="dk1"/>
                </a:solidFill>
              </a:rPr>
              <a:t>topic</a:t>
            </a:r>
            <a:r>
              <a:rPr lang="de-DE" sz="1700" dirty="0">
                <a:solidFill>
                  <a:schemeClr val="dk1"/>
                </a:solidFill>
              </a:rPr>
              <a:t>?</a:t>
            </a:r>
            <a:endParaRPr sz="1700" dirty="0">
              <a:solidFill>
                <a:schemeClr val="dk1"/>
              </a:solidFill>
            </a:endParaRPr>
          </a:p>
          <a:p>
            <a:pPr marL="457200" lvl="0" indent="-336550" algn="l" rtl="0">
              <a:spcBef>
                <a:spcPts val="0"/>
              </a:spcBef>
              <a:spcAft>
                <a:spcPts val="0"/>
              </a:spcAft>
              <a:buClr>
                <a:schemeClr val="dk1"/>
              </a:buClr>
              <a:buSzPts val="1700"/>
              <a:buChar char="●"/>
            </a:pPr>
            <a:r>
              <a:rPr lang="de-DE" sz="1700" dirty="0" err="1">
                <a:solidFill>
                  <a:schemeClr val="dk1"/>
                </a:solidFill>
              </a:rPr>
              <a:t>What</a:t>
            </a:r>
            <a:r>
              <a:rPr lang="de-DE" sz="1700" dirty="0">
                <a:solidFill>
                  <a:schemeClr val="dk1"/>
                </a:solidFill>
              </a:rPr>
              <a:t> </a:t>
            </a:r>
            <a:r>
              <a:rPr lang="de-DE" sz="1700" dirty="0" err="1">
                <a:solidFill>
                  <a:schemeClr val="dk1"/>
                </a:solidFill>
              </a:rPr>
              <a:t>are</a:t>
            </a:r>
            <a:r>
              <a:rPr lang="de-DE" sz="1700" dirty="0">
                <a:solidFill>
                  <a:schemeClr val="dk1"/>
                </a:solidFill>
              </a:rPr>
              <a:t> </a:t>
            </a:r>
            <a:r>
              <a:rPr lang="de-DE" sz="1700" dirty="0" err="1">
                <a:solidFill>
                  <a:schemeClr val="dk1"/>
                </a:solidFill>
              </a:rPr>
              <a:t>the</a:t>
            </a:r>
            <a:r>
              <a:rPr lang="de-DE" sz="1700" dirty="0">
                <a:solidFill>
                  <a:schemeClr val="dk1"/>
                </a:solidFill>
              </a:rPr>
              <a:t> </a:t>
            </a:r>
            <a:r>
              <a:rPr lang="de-DE" sz="1700" dirty="0" err="1">
                <a:solidFill>
                  <a:schemeClr val="dk1"/>
                </a:solidFill>
              </a:rPr>
              <a:t>positions</a:t>
            </a:r>
            <a:r>
              <a:rPr lang="de-DE" sz="1700" dirty="0">
                <a:solidFill>
                  <a:schemeClr val="dk1"/>
                </a:solidFill>
              </a:rPr>
              <a:t> </a:t>
            </a:r>
            <a:r>
              <a:rPr lang="de-DE" sz="1700" dirty="0" err="1">
                <a:solidFill>
                  <a:schemeClr val="dk1"/>
                </a:solidFill>
              </a:rPr>
              <a:t>of</a:t>
            </a:r>
            <a:r>
              <a:rPr lang="de-DE" sz="1700" dirty="0">
                <a:solidFill>
                  <a:schemeClr val="dk1"/>
                </a:solidFill>
              </a:rPr>
              <a:t> </a:t>
            </a:r>
            <a:r>
              <a:rPr lang="de-DE" sz="1700" dirty="0" err="1">
                <a:solidFill>
                  <a:schemeClr val="dk1"/>
                </a:solidFill>
              </a:rPr>
              <a:t>the</a:t>
            </a:r>
            <a:r>
              <a:rPr lang="de-DE" sz="1700" dirty="0">
                <a:solidFill>
                  <a:schemeClr val="dk1"/>
                </a:solidFill>
              </a:rPr>
              <a:t> </a:t>
            </a:r>
            <a:r>
              <a:rPr lang="de-DE" sz="1700" dirty="0" err="1">
                <a:solidFill>
                  <a:schemeClr val="dk1"/>
                </a:solidFill>
              </a:rPr>
              <a:t>other</a:t>
            </a:r>
            <a:r>
              <a:rPr lang="de-DE" sz="1700" dirty="0">
                <a:solidFill>
                  <a:schemeClr val="dk1"/>
                </a:solidFill>
              </a:rPr>
              <a:t> </a:t>
            </a:r>
            <a:r>
              <a:rPr lang="de-DE" sz="1700" dirty="0" err="1">
                <a:solidFill>
                  <a:schemeClr val="dk1"/>
                </a:solidFill>
              </a:rPr>
              <a:t>participants</a:t>
            </a:r>
            <a:r>
              <a:rPr lang="de-DE" sz="1700" dirty="0">
                <a:solidFill>
                  <a:schemeClr val="dk1"/>
                </a:solidFill>
              </a:rPr>
              <a:t> in </a:t>
            </a:r>
            <a:r>
              <a:rPr lang="de-DE" sz="1700" dirty="0" err="1">
                <a:solidFill>
                  <a:schemeClr val="dk1"/>
                </a:solidFill>
              </a:rPr>
              <a:t>the</a:t>
            </a:r>
            <a:r>
              <a:rPr lang="de-DE" sz="1700" dirty="0">
                <a:solidFill>
                  <a:schemeClr val="dk1"/>
                </a:solidFill>
              </a:rPr>
              <a:t> </a:t>
            </a:r>
            <a:r>
              <a:rPr lang="de-DE" sz="1700" dirty="0" err="1">
                <a:solidFill>
                  <a:schemeClr val="dk1"/>
                </a:solidFill>
              </a:rPr>
              <a:t>discussion</a:t>
            </a:r>
            <a:r>
              <a:rPr lang="de-DE" sz="1700" dirty="0">
                <a:solidFill>
                  <a:schemeClr val="dk1"/>
                </a:solidFill>
              </a:rPr>
              <a:t> in </a:t>
            </a:r>
            <a:r>
              <a:rPr lang="de-DE" sz="1700" dirty="0" err="1">
                <a:solidFill>
                  <a:schemeClr val="dk1"/>
                </a:solidFill>
              </a:rPr>
              <a:t>each</a:t>
            </a:r>
            <a:r>
              <a:rPr lang="de-DE" sz="1700" dirty="0">
                <a:solidFill>
                  <a:schemeClr val="dk1"/>
                </a:solidFill>
              </a:rPr>
              <a:t> </a:t>
            </a:r>
            <a:r>
              <a:rPr lang="de-DE" sz="1700" dirty="0" err="1">
                <a:solidFill>
                  <a:schemeClr val="dk1"/>
                </a:solidFill>
              </a:rPr>
              <a:t>small</a:t>
            </a:r>
            <a:r>
              <a:rPr lang="de-DE" sz="1700" dirty="0">
                <a:solidFill>
                  <a:schemeClr val="dk1"/>
                </a:solidFill>
              </a:rPr>
              <a:t> </a:t>
            </a:r>
            <a:r>
              <a:rPr lang="de-DE" sz="1700" dirty="0" err="1">
                <a:solidFill>
                  <a:schemeClr val="dk1"/>
                </a:solidFill>
              </a:rPr>
              <a:t>group</a:t>
            </a:r>
            <a:r>
              <a:rPr lang="de-DE" sz="1700" dirty="0">
                <a:solidFill>
                  <a:schemeClr val="dk1"/>
                </a:solidFill>
              </a:rPr>
              <a:t>?</a:t>
            </a:r>
            <a:endParaRPr sz="1700" dirty="0">
              <a:solidFill>
                <a:schemeClr val="dk1"/>
              </a:solidFill>
            </a:endParaRPr>
          </a:p>
          <a:p>
            <a:pPr marL="457200" lvl="0" indent="-336550" algn="l" rtl="0">
              <a:spcBef>
                <a:spcPts val="0"/>
              </a:spcBef>
              <a:spcAft>
                <a:spcPts val="0"/>
              </a:spcAft>
              <a:buClr>
                <a:schemeClr val="dk1"/>
              </a:buClr>
              <a:buSzPts val="1700"/>
              <a:buChar char="●"/>
            </a:pPr>
            <a:r>
              <a:rPr lang="de-DE" sz="1700" dirty="0" err="1">
                <a:solidFill>
                  <a:schemeClr val="dk1"/>
                </a:solidFill>
              </a:rPr>
              <a:t>Which</a:t>
            </a:r>
            <a:r>
              <a:rPr lang="de-DE" sz="1700" dirty="0">
                <a:solidFill>
                  <a:schemeClr val="dk1"/>
                </a:solidFill>
              </a:rPr>
              <a:t> </a:t>
            </a:r>
            <a:r>
              <a:rPr lang="de-DE" sz="1700" dirty="0" err="1">
                <a:solidFill>
                  <a:schemeClr val="dk1"/>
                </a:solidFill>
              </a:rPr>
              <a:t>positions</a:t>
            </a:r>
            <a:r>
              <a:rPr lang="de-DE" sz="1700" dirty="0">
                <a:solidFill>
                  <a:schemeClr val="dk1"/>
                </a:solidFill>
              </a:rPr>
              <a:t> </a:t>
            </a:r>
            <a:r>
              <a:rPr lang="de-DE" sz="1700" dirty="0" err="1">
                <a:solidFill>
                  <a:schemeClr val="dk1"/>
                </a:solidFill>
              </a:rPr>
              <a:t>are</a:t>
            </a:r>
            <a:r>
              <a:rPr lang="de-DE" sz="1700" dirty="0">
                <a:solidFill>
                  <a:schemeClr val="dk1"/>
                </a:solidFill>
              </a:rPr>
              <a:t> </a:t>
            </a:r>
            <a:r>
              <a:rPr lang="de-DE" sz="1700" dirty="0" err="1">
                <a:solidFill>
                  <a:schemeClr val="dk1"/>
                </a:solidFill>
              </a:rPr>
              <a:t>discriminatory</a:t>
            </a:r>
            <a:r>
              <a:rPr lang="de-DE" sz="1700" dirty="0">
                <a:solidFill>
                  <a:schemeClr val="dk1"/>
                </a:solidFill>
              </a:rPr>
              <a:t> </a:t>
            </a:r>
            <a:r>
              <a:rPr lang="de-DE" sz="1700" dirty="0" err="1">
                <a:solidFill>
                  <a:schemeClr val="dk1"/>
                </a:solidFill>
              </a:rPr>
              <a:t>towards</a:t>
            </a:r>
            <a:r>
              <a:rPr lang="de-DE" sz="1700" dirty="0">
                <a:solidFill>
                  <a:schemeClr val="dk1"/>
                </a:solidFill>
              </a:rPr>
              <a:t> </a:t>
            </a:r>
            <a:r>
              <a:rPr lang="de-DE" sz="1700" dirty="0" err="1">
                <a:solidFill>
                  <a:schemeClr val="dk1"/>
                </a:solidFill>
              </a:rPr>
              <a:t>affected</a:t>
            </a:r>
            <a:r>
              <a:rPr lang="de-DE" sz="1700" dirty="0">
                <a:solidFill>
                  <a:schemeClr val="dk1"/>
                </a:solidFill>
              </a:rPr>
              <a:t> </a:t>
            </a:r>
            <a:r>
              <a:rPr lang="de-DE" sz="1700" dirty="0" err="1">
                <a:solidFill>
                  <a:schemeClr val="dk1"/>
                </a:solidFill>
              </a:rPr>
              <a:t>groups</a:t>
            </a:r>
            <a:r>
              <a:rPr lang="de-DE" sz="1700" dirty="0">
                <a:solidFill>
                  <a:schemeClr val="dk1"/>
                </a:solidFill>
              </a:rPr>
              <a:t> </a:t>
            </a:r>
            <a:r>
              <a:rPr lang="de-DE" sz="1700" dirty="0" err="1">
                <a:solidFill>
                  <a:schemeClr val="dk1"/>
                </a:solidFill>
              </a:rPr>
              <a:t>of</a:t>
            </a:r>
            <a:r>
              <a:rPr lang="de-DE" sz="1700" dirty="0">
                <a:solidFill>
                  <a:schemeClr val="dk1"/>
                </a:solidFill>
              </a:rPr>
              <a:t> people?</a:t>
            </a:r>
            <a:endParaRPr sz="1600" dirty="0">
              <a:solidFill>
                <a:schemeClr val="dk1"/>
              </a:solidFill>
            </a:endParaRPr>
          </a:p>
          <a:p>
            <a:pPr marL="0" lvl="0" indent="0" algn="l" rtl="0">
              <a:spcBef>
                <a:spcPts val="1200"/>
              </a:spcBef>
              <a:spcAft>
                <a:spcPts val="0"/>
              </a:spcAft>
              <a:buNone/>
            </a:pPr>
            <a:endParaRPr sz="2000" dirty="0">
              <a:solidFill>
                <a:schemeClr val="dk1"/>
              </a:solidFill>
            </a:endParaRPr>
          </a:p>
        </p:txBody>
      </p:sp>
      <p:sp>
        <p:nvSpPr>
          <p:cNvPr id="368" name="Google Shape;368;gf0b8c5e5f5_0_6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8</a:t>
            </a:fld>
            <a:endParaRPr/>
          </a:p>
        </p:txBody>
      </p:sp>
      <p:sp>
        <p:nvSpPr>
          <p:cNvPr id="369" name="Google Shape;369;gf0b8c5e5f5_0_69"/>
          <p:cNvSpPr/>
          <p:nvPr/>
        </p:nvSpPr>
        <p:spPr>
          <a:xfrm>
            <a:off x="2913325" y="3608150"/>
            <a:ext cx="2752200" cy="1197600"/>
          </a:xfrm>
          <a:prstGeom prst="upArrowCallout">
            <a:avLst>
              <a:gd name="adj1" fmla="val 25000"/>
              <a:gd name="adj2" fmla="val 25000"/>
              <a:gd name="adj3" fmla="val 25000"/>
              <a:gd name="adj4" fmla="val 64977"/>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err="1">
                <a:solidFill>
                  <a:schemeClr val="lt1"/>
                </a:solidFill>
                <a:latin typeface="Lato" panose="020F0502020204030203" pitchFamily="34" charset="0"/>
                <a:ea typeface="Lato" panose="020F0502020204030203" pitchFamily="34" charset="0"/>
                <a:cs typeface="Lato" panose="020F0502020204030203" pitchFamily="34" charset="0"/>
              </a:rPr>
              <a:t>Debate</a:t>
            </a:r>
            <a:endParaRPr sz="28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370" name="Google Shape;370;gf0b8c5e5f5_0_69"/>
          <p:cNvSpPr/>
          <p:nvPr/>
        </p:nvSpPr>
        <p:spPr>
          <a:xfrm>
            <a:off x="6356600" y="1532775"/>
            <a:ext cx="2126400" cy="1343400"/>
          </a:xfrm>
          <a:prstGeom prst="leftArrowCallout">
            <a:avLst>
              <a:gd name="adj1" fmla="val 25000"/>
              <a:gd name="adj2" fmla="val 25000"/>
              <a:gd name="adj3" fmla="val 25000"/>
              <a:gd name="adj4" fmla="val 64977"/>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rPr>
              <a:t>Dissent</a:t>
            </a:r>
            <a:endParaRPr sz="28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371" name="Google Shape;371;gf0b8c5e5f5_0_69"/>
          <p:cNvSpPr/>
          <p:nvPr/>
        </p:nvSpPr>
        <p:spPr>
          <a:xfrm>
            <a:off x="6272000" y="3239625"/>
            <a:ext cx="2211000" cy="1512300"/>
          </a:xfrm>
          <a:prstGeom prst="downArrowCallout">
            <a:avLst>
              <a:gd name="adj1" fmla="val 25000"/>
              <a:gd name="adj2" fmla="val 25000"/>
              <a:gd name="adj3" fmla="val 25000"/>
              <a:gd name="adj4" fmla="val 64977"/>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rPr>
              <a:t>Controversy</a:t>
            </a:r>
            <a:endParaRPr sz="28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372" name="Google Shape;372;gf0b8c5e5f5_0_69"/>
          <p:cNvSpPr/>
          <p:nvPr/>
        </p:nvSpPr>
        <p:spPr>
          <a:xfrm>
            <a:off x="4310475" y="336750"/>
            <a:ext cx="2211000" cy="1289700"/>
          </a:xfrm>
          <a:prstGeom prst="rightArrowCallout">
            <a:avLst>
              <a:gd name="adj1" fmla="val 25000"/>
              <a:gd name="adj2" fmla="val 25000"/>
              <a:gd name="adj3" fmla="val 25000"/>
              <a:gd name="adj4" fmla="val 64977"/>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rPr>
              <a:t>Argument</a:t>
            </a:r>
            <a:endParaRPr sz="28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f0b8c5e5f5_0_79"/>
          <p:cNvSpPr txBox="1">
            <a:spLocks noGrp="1"/>
          </p:cNvSpPr>
          <p:nvPr>
            <p:ph type="title"/>
          </p:nvPr>
        </p:nvSpPr>
        <p:spPr>
          <a:xfrm>
            <a:off x="157575" y="585825"/>
            <a:ext cx="4045200" cy="88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Change of perspective: </a:t>
            </a:r>
            <a:endParaRPr sz="2400"/>
          </a:p>
          <a:p>
            <a:pPr marL="0" lvl="0" indent="0" algn="l" rtl="0">
              <a:lnSpc>
                <a:spcPct val="100000"/>
              </a:lnSpc>
              <a:spcBef>
                <a:spcPts val="0"/>
              </a:spcBef>
              <a:spcAft>
                <a:spcPts val="0"/>
              </a:spcAft>
              <a:buSzPts val="2800"/>
              <a:buNone/>
            </a:pPr>
            <a:r>
              <a:rPr lang="de-DE" sz="2400"/>
              <a:t>Slip into another's shoe</a:t>
            </a:r>
            <a:endParaRPr sz="2400"/>
          </a:p>
        </p:txBody>
      </p:sp>
      <p:sp>
        <p:nvSpPr>
          <p:cNvPr id="378" name="Google Shape;378;gf0b8c5e5f5_0_79"/>
          <p:cNvSpPr txBox="1">
            <a:spLocks noGrp="1"/>
          </p:cNvSpPr>
          <p:nvPr>
            <p:ph type="body" idx="2"/>
          </p:nvPr>
        </p:nvSpPr>
        <p:spPr>
          <a:xfrm>
            <a:off x="4582510" y="836275"/>
            <a:ext cx="4193990" cy="3804600"/>
          </a:xfrm>
          <a:prstGeom prst="rect">
            <a:avLst/>
          </a:prstGeom>
          <a:noFill/>
          <a:ln>
            <a:noFill/>
          </a:ln>
        </p:spPr>
        <p:txBody>
          <a:bodyPr spcFirstLastPara="1" wrap="square" lIns="91425" tIns="91425" rIns="91425" bIns="91425" anchor="ctr" anchorCtr="0">
            <a:noAutofit/>
          </a:bodyPr>
          <a:lstStyle/>
          <a:p>
            <a:pPr marL="457200" lvl="0" indent="-330200" algn="l" rtl="0">
              <a:spcBef>
                <a:spcPts val="1200"/>
              </a:spcBef>
              <a:spcAft>
                <a:spcPts val="0"/>
              </a:spcAft>
              <a:buClr>
                <a:srgbClr val="E5362B"/>
              </a:buClr>
              <a:buSzPts val="1600"/>
              <a:buChar char="●"/>
            </a:pP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Select </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controversial</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topic</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457200" lvl="0" indent="-330200" algn="l" rtl="0">
              <a:spcBef>
                <a:spcPts val="0"/>
              </a:spcBef>
              <a:spcAft>
                <a:spcPts val="0"/>
              </a:spcAft>
              <a:buClr>
                <a:srgbClr val="E5362B"/>
              </a:buClr>
              <a:buSzPts val="1600"/>
              <a:buChar char="●"/>
            </a:pP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draw</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imprint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of</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shoe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foot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cut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it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out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and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write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few</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catchwords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for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given</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fictional</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position</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related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to</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the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hot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topic</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(e.g.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conservative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liberal,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experts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opponents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  on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the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cutout</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457200" lvl="0" indent="-330200" algn="l" rtl="0">
              <a:spcBef>
                <a:spcPts val="0"/>
              </a:spcBef>
              <a:spcAft>
                <a:spcPts val="0"/>
              </a:spcAft>
              <a:buClr>
                <a:srgbClr val="E5362B"/>
              </a:buClr>
              <a:buSzPts val="1600"/>
              <a:buChar char="●"/>
            </a:pP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mix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the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shoes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feet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are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mixed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and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pick a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cutout</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and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step</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into</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the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other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person's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shoe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t>
            </a:r>
            <a:endParaRPr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457200" lvl="0" indent="-330200" algn="l" rtl="0">
              <a:spcBef>
                <a:spcPts val="0"/>
              </a:spcBef>
              <a:spcAft>
                <a:spcPts val="0"/>
              </a:spcAft>
              <a:buClr>
                <a:srgbClr val="E5362B"/>
              </a:buClr>
              <a:buSzPts val="1600"/>
              <a:buChar char="●"/>
            </a:pP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take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on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your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new</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role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and</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discuss</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the</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controversial</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topic</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according</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to</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your</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new</a:t>
            </a:r>
            <a:r>
              <a:rPr lang="de-DE" sz="16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de-DE" sz="1600" b="1" dirty="0" err="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position</a:t>
            </a:r>
            <a:endParaRPr sz="1600" b="1" dirty="0">
              <a:solidFill>
                <a:schemeClr val="tx1"/>
              </a:solidFill>
            </a:endParaRPr>
          </a:p>
        </p:txBody>
      </p:sp>
      <p:sp>
        <p:nvSpPr>
          <p:cNvPr id="379" name="Google Shape;379;gf0b8c5e5f5_0_7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9</a:t>
            </a:fld>
            <a:endParaRPr/>
          </a:p>
        </p:txBody>
      </p:sp>
      <p:pic>
        <p:nvPicPr>
          <p:cNvPr id="380" name="Google Shape;380;gf0b8c5e5f5_0_79"/>
          <p:cNvPicPr preferRelativeResize="0"/>
          <p:nvPr/>
        </p:nvPicPr>
        <p:blipFill>
          <a:blip r:embed="rId3">
            <a:alphaModFix/>
          </a:blip>
          <a:stretch>
            <a:fillRect/>
          </a:stretch>
        </p:blipFill>
        <p:spPr>
          <a:xfrm>
            <a:off x="265500" y="1474725"/>
            <a:ext cx="4045200" cy="2779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989</Words>
  <Application>Microsoft Macintosh PowerPoint</Application>
  <PresentationFormat>On-screen Show (16:9)</PresentationFormat>
  <Paragraphs>87</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Lato</vt:lpstr>
      <vt:lpstr>Arial</vt:lpstr>
      <vt:lpstr>Lobster</vt:lpstr>
      <vt:lpstr>Teko</vt:lpstr>
      <vt:lpstr>Simple Light</vt:lpstr>
      <vt:lpstr>FROM SCIENCE TO FREEDOM OF SPEECH (4/6)</vt:lpstr>
      <vt:lpstr>Overview</vt:lpstr>
      <vt:lpstr>Controversial Issues I</vt:lpstr>
      <vt:lpstr>PowerPoint Presentation</vt:lpstr>
      <vt:lpstr>Definition</vt:lpstr>
      <vt:lpstr>Brainstorming: Controversial Topics</vt:lpstr>
      <vt:lpstr>Hot or cold topics?</vt:lpstr>
      <vt:lpstr>Hot of cold topics II</vt:lpstr>
      <vt:lpstr>Change of perspective:  Slip into another's shoe</vt:lpstr>
      <vt:lpstr>PowerPoint Presentation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SCIENCE TO FREEDOM OF SPEECH</dc:title>
  <dc:creator>Johanna Urban</dc:creator>
  <cp:lastModifiedBy>Debora Lucque</cp:lastModifiedBy>
  <cp:revision>15</cp:revision>
  <dcterms:modified xsi:type="dcterms:W3CDTF">2022-04-21T19:31:57Z</dcterms:modified>
</cp:coreProperties>
</file>