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7"/>
  </p:notesMasterIdLst>
  <p:sldIdLst>
    <p:sldId id="256" r:id="rId2"/>
    <p:sldId id="257" r:id="rId3"/>
    <p:sldId id="300" r:id="rId4"/>
    <p:sldId id="288" r:id="rId5"/>
    <p:sldId id="289" r:id="rId6"/>
    <p:sldId id="290" r:id="rId7"/>
    <p:sldId id="291" r:id="rId8"/>
    <p:sldId id="292" r:id="rId9"/>
    <p:sldId id="293" r:id="rId10"/>
    <p:sldId id="294" r:id="rId11"/>
    <p:sldId id="295" r:id="rId12"/>
    <p:sldId id="296" r:id="rId13"/>
    <p:sldId id="297" r:id="rId14"/>
    <p:sldId id="298" r:id="rId15"/>
    <p:sldId id="299" r:id="rId16"/>
  </p:sldIdLst>
  <p:sldSz cx="9144000" cy="5143500" type="screen16x9"/>
  <p:notesSz cx="6858000" cy="9144000"/>
  <p:embeddedFontLst>
    <p:embeddedFont>
      <p:font typeface="Lato" panose="020F0502020204030203"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8" roundtripDataSignature="AMtx7miIAdwnwG3cBsTVW5G4O/dVmOlib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4"/>
  </p:normalViewPr>
  <p:slideViewPr>
    <p:cSldViewPr snapToGrid="0">
      <p:cViewPr varScale="1">
        <p:scale>
          <a:sx n="138" d="100"/>
          <a:sy n="138" d="100"/>
        </p:scale>
        <p:origin x="88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59"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8"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Google Shape;378;ged086a897a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9" name="Google Shape;379;ged086a897a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
        <p:cNvGrpSpPr/>
        <p:nvPr/>
      </p:nvGrpSpPr>
      <p:grpSpPr>
        <a:xfrm>
          <a:off x="0" y="0"/>
          <a:ext cx="0" cy="0"/>
          <a:chOff x="0" y="0"/>
          <a:chExt cx="0" cy="0"/>
        </a:xfrm>
      </p:grpSpPr>
      <p:sp>
        <p:nvSpPr>
          <p:cNvPr id="385" name="Google Shape;385;ged086a897a_0_1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6" name="Google Shape;386;ged086a897a_0_1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gefc4d5b67f_1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3" name="Google Shape;393;gefc4d5b67f_1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Google Shape;399;geebb530ace_0_2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0" name="Google Shape;400;geebb530ace_0_2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ed086a897a_0_2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 name="Google Shape;330;ged086a897a_0_2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ged086a897a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7" name="Google Shape;337;ged086a897a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ged086a897a_0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4" name="Google Shape;344;ged086a897a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ged086a897a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1" name="Google Shape;351;ged086a897a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ged086a897a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8" name="Google Shape;358;ged086a897a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ged086a897a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5" name="Google Shape;365;ged086a897a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ed086a897a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ed086a897a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5"/>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lgn="l">
              <a:lnSpc>
                <a:spcPct val="100000"/>
              </a:lnSpc>
              <a:spcBef>
                <a:spcPts val="0"/>
              </a:spcBef>
              <a:spcAft>
                <a:spcPts val="0"/>
              </a:spcAft>
              <a:buClr>
                <a:srgbClr val="000000"/>
              </a:buClr>
              <a:buSzPts val="4000"/>
              <a:buNone/>
              <a:defRPr sz="4000">
                <a:solidFill>
                  <a:srgbClr val="00000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5"/>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gn="l">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5"/>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5"/>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de" sz="900" b="0" i="0" u="none" strike="noStrike" cap="none">
                <a:solidFill>
                  <a:srgbClr val="000000"/>
                </a:solidFill>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b="0" i="0" u="none" strike="noStrike" cap="none">
              <a:solidFill>
                <a:srgbClr val="000000"/>
              </a:solidFill>
              <a:latin typeface="Lato"/>
              <a:ea typeface="Lato"/>
              <a:cs typeface="Lato"/>
              <a:sym typeface="Lato"/>
            </a:endParaRPr>
          </a:p>
        </p:txBody>
      </p:sp>
      <p:pic>
        <p:nvPicPr>
          <p:cNvPr id="14" name="Google Shape;14;p5"/>
          <p:cNvPicPr preferRelativeResize="0"/>
          <p:nvPr/>
        </p:nvPicPr>
        <p:blipFill rotWithShape="1">
          <a:blip r:embed="rId3">
            <a:alphaModFix/>
          </a:blip>
          <a:srcRect t="14999" b="18337"/>
          <a:stretch/>
        </p:blipFill>
        <p:spPr>
          <a:xfrm>
            <a:off x="5496600" y="414525"/>
            <a:ext cx="3491800" cy="1309049"/>
          </a:xfrm>
          <a:prstGeom prst="rect">
            <a:avLst/>
          </a:prstGeom>
          <a:noFill/>
          <a:ln>
            <a:noFill/>
          </a:ln>
        </p:spPr>
      </p:pic>
      <p:pic>
        <p:nvPicPr>
          <p:cNvPr id="15" name="Google Shape;15;p5"/>
          <p:cNvPicPr preferRelativeResize="0"/>
          <p:nvPr/>
        </p:nvPicPr>
        <p:blipFill rotWithShape="1">
          <a:blip r:embed="rId4">
            <a:alphaModFix/>
          </a:blip>
          <a:srcRect/>
          <a:stretch/>
        </p:blipFill>
        <p:spPr>
          <a:xfrm>
            <a:off x="131525" y="4393800"/>
            <a:ext cx="2175863" cy="472925"/>
          </a:xfrm>
          <a:prstGeom prst="rect">
            <a:avLst/>
          </a:prstGeom>
          <a:noFill/>
          <a:ln>
            <a:noFill/>
          </a:ln>
        </p:spPr>
      </p:pic>
      <p:sp>
        <p:nvSpPr>
          <p:cNvPr id="16" name="Google Shape;16;p5"/>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de" sz="1300" b="0" i="0" u="none" strike="noStrike" cap="none">
                <a:solidFill>
                  <a:schemeClr val="dk1"/>
                </a:solidFill>
                <a:latin typeface="Lato"/>
                <a:ea typeface="Lato"/>
                <a:cs typeface="Lato"/>
                <a:sym typeface="Lato"/>
              </a:rPr>
              <a:t>Enhancing Research</a:t>
            </a:r>
            <a:endParaRPr sz="1300" b="0" i="0" u="none" strike="noStrike" cap="none">
              <a:solidFill>
                <a:schemeClr val="dk1"/>
              </a:solidFill>
              <a:latin typeface="Lato"/>
              <a:ea typeface="Lato"/>
              <a:cs typeface="Lato"/>
              <a:sym typeface="Lato"/>
            </a:endParaRPr>
          </a:p>
          <a:p>
            <a:pPr marL="0" marR="0" lvl="0" indent="0" algn="l" rtl="0">
              <a:lnSpc>
                <a:spcPct val="100000"/>
              </a:lnSpc>
              <a:spcBef>
                <a:spcPts val="0"/>
              </a:spcBef>
              <a:spcAft>
                <a:spcPts val="0"/>
              </a:spcAft>
              <a:buClr>
                <a:srgbClr val="000000"/>
              </a:buClr>
              <a:buSzPts val="1300"/>
              <a:buFont typeface="Arial"/>
              <a:buNone/>
            </a:pPr>
            <a:r>
              <a:rPr lang="de" sz="1300" b="0" i="0" u="none" strike="noStrike" cap="none">
                <a:solidFill>
                  <a:schemeClr val="dk1"/>
                </a:solidFill>
                <a:latin typeface="Lato"/>
                <a:ea typeface="Lato"/>
                <a:cs typeface="Lato"/>
                <a:sym typeface="Lato"/>
              </a:rPr>
              <a:t>Understanding through Media</a:t>
            </a:r>
            <a:endParaRPr sz="1700" b="0" i="0" u="none" strike="noStrike" cap="none">
              <a:solidFill>
                <a:srgbClr val="000000"/>
              </a:solidFill>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4"/>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6" name="Google Shape;66;p14"/>
          <p:cNvSpPr txBox="1">
            <a:spLocks noGrp="1"/>
          </p:cNvSpPr>
          <p:nvPr>
            <p:ph type="body" idx="1"/>
          </p:nvPr>
        </p:nvSpPr>
        <p:spPr>
          <a:xfrm>
            <a:off x="311700" y="3152225"/>
            <a:ext cx="8520600" cy="13008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pic>
        <p:nvPicPr>
          <p:cNvPr id="67" name="Google Shape;67;p14"/>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8" name="Google Shape;68;p14"/>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9" name="Google Shape;69;p1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5"/>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72" name="Google Shape;72;p15"/>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73" name="Google Shape;73;p1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6"/>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20" name="Google Shape;20;p6"/>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1" name="Google Shape;21;p6"/>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2" name="Google Shape;22;p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pic>
        <p:nvPicPr>
          <p:cNvPr id="25" name="Google Shape;25;p7"/>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6" name="Google Shape;26;p7"/>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7" name="Google Shape;27;p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0" name="Google Shape;30;p8"/>
          <p:cNvSpPr txBox="1">
            <a:spLocks noGrp="1"/>
          </p:cNvSpPr>
          <p:nvPr>
            <p:ph type="body" idx="1"/>
          </p:nvPr>
        </p:nvSpPr>
        <p:spPr>
          <a:xfrm>
            <a:off x="311700" y="1297000"/>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8"/>
          <p:cNvSpPr txBox="1">
            <a:spLocks noGrp="1"/>
          </p:cNvSpPr>
          <p:nvPr>
            <p:ph type="body" idx="2"/>
          </p:nvPr>
        </p:nvSpPr>
        <p:spPr>
          <a:xfrm>
            <a:off x="4832400" y="1297075"/>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32" name="Google Shape;32;p8"/>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3" name="Google Shape;33;p8"/>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4" name="Google Shape;34;p8"/>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9"/>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37" name="Google Shape;37;p9"/>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8" name="Google Shape;38;p9"/>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9" name="Google Shape;39;p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311700" y="539675"/>
            <a:ext cx="60072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2" name="Google Shape;42;p10"/>
          <p:cNvSpPr txBox="1">
            <a:spLocks noGrp="1"/>
          </p:cNvSpPr>
          <p:nvPr>
            <p:ph type="body" idx="1"/>
          </p:nvPr>
        </p:nvSpPr>
        <p:spPr>
          <a:xfrm>
            <a:off x="311700" y="1176700"/>
            <a:ext cx="2808000" cy="3224400"/>
          </a:xfrm>
          <a:prstGeom prst="rect">
            <a:avLst/>
          </a:prstGeom>
          <a:solidFill>
            <a:srgbClr val="FFFFFF"/>
          </a:solid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43" name="Google Shape;43;p10"/>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4" name="Google Shape;44;p10"/>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45" name="Google Shape;45;p10"/>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pic>
        <p:nvPicPr>
          <p:cNvPr id="48" name="Google Shape;48;p11"/>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9" name="Google Shape;49;p11"/>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0" name="Google Shape;50;p1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12"/>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1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54" name="Google Shape;54;p12"/>
          <p:cNvSpPr txBox="1">
            <a:spLocks noGrp="1"/>
          </p:cNvSpPr>
          <p:nvPr>
            <p:ph type="subTitle" idx="1"/>
          </p:nvPr>
        </p:nvSpPr>
        <p:spPr>
          <a:xfrm>
            <a:off x="265500" y="2803075"/>
            <a:ext cx="4045200" cy="1235100"/>
          </a:xfrm>
          <a:prstGeom prst="rect">
            <a:avLst/>
          </a:prstGeom>
          <a:solidFill>
            <a:srgbClr val="FFFFFF"/>
          </a:solid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12"/>
          <p:cNvSpPr txBox="1">
            <a:spLocks noGrp="1"/>
          </p:cNvSpPr>
          <p:nvPr>
            <p:ph type="body" idx="2"/>
          </p:nvPr>
        </p:nvSpPr>
        <p:spPr>
          <a:xfrm>
            <a:off x="4939500" y="724075"/>
            <a:ext cx="3837000" cy="3695100"/>
          </a:xfrm>
          <a:prstGeom prst="rect">
            <a:avLst/>
          </a:prstGeom>
          <a:solidFill>
            <a:srgbClr val="FFFFFF"/>
          </a:solid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56" name="Google Shape;56;p12"/>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57" name="Google Shape;57;p12"/>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8" name="Google Shape;58;p1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3"/>
          <p:cNvSpPr txBox="1">
            <a:spLocks noGrp="1"/>
          </p:cNvSpPr>
          <p:nvPr>
            <p:ph type="body" idx="1"/>
          </p:nvPr>
        </p:nvSpPr>
        <p:spPr>
          <a:xfrm>
            <a:off x="2766125" y="3922225"/>
            <a:ext cx="5998800" cy="605100"/>
          </a:xfrm>
          <a:prstGeom prst="rect">
            <a:avLst/>
          </a:prstGeom>
          <a:solidFill>
            <a:srgbClr val="FFFFFF"/>
          </a:solid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pic>
        <p:nvPicPr>
          <p:cNvPr id="61" name="Google Shape;61;p13"/>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2" name="Google Shape;62;p13"/>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3" name="Google Shape;63;p1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4"/>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endParaRPr/>
          </a:p>
        </p:txBody>
      </p:sp>
      <p:sp>
        <p:nvSpPr>
          <p:cNvPr id="8" name="Google Shape;8;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getbadnews.com/#intro"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ijzijndrog.nl/" TargetMode="External"/><Relationship Id="rId5" Type="http://schemas.openxmlformats.org/officeDocument/2006/relationships/hyperlink" Target="https://www.psychol.cam.ac.uk/people/sander-van-der-linden/" TargetMode="External"/><Relationship Id="rId4" Type="http://schemas.openxmlformats.org/officeDocument/2006/relationships/hyperlink" Target="https://www.getbadnews.co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txBox="1">
            <a:spLocks noGrp="1"/>
          </p:cNvSpPr>
          <p:nvPr>
            <p:ph type="ctrTitle"/>
          </p:nvPr>
        </p:nvSpPr>
        <p:spPr>
          <a:xfrm>
            <a:off x="0" y="650350"/>
            <a:ext cx="5496600" cy="2920500"/>
          </a:xfrm>
          <a:prstGeom prst="rect">
            <a:avLst/>
          </a:prstGeom>
          <a:solidFill>
            <a:srgbClr val="FFFFFF"/>
          </a:solidFill>
          <a:ln>
            <a:noFill/>
          </a:ln>
        </p:spPr>
        <p:txBody>
          <a:bodyPr spcFirstLastPara="1" wrap="square" lIns="360000" tIns="91425" rIns="91425" bIns="91425" anchor="b" anchorCtr="0">
            <a:noAutofit/>
          </a:bodyPr>
          <a:lstStyle/>
          <a:p>
            <a:pPr marL="0" lvl="0" indent="0" algn="l" rtl="0">
              <a:spcBef>
                <a:spcPts val="0"/>
              </a:spcBef>
              <a:spcAft>
                <a:spcPts val="0"/>
              </a:spcAft>
              <a:buClr>
                <a:schemeClr val="dk1"/>
              </a:buClr>
              <a:buSzPts val="1100"/>
              <a:buFont typeface="Arial"/>
              <a:buNone/>
            </a:pPr>
            <a:r>
              <a:rPr lang="de" sz="3700">
                <a:solidFill>
                  <a:schemeClr val="dk1"/>
                </a:solidFill>
              </a:rPr>
              <a:t>The Psychology behind Fake News &amp; Applying the methodology and mechanisms to detect Fake News</a:t>
            </a:r>
            <a:endParaRPr sz="37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4" name="Google Shape;374;ged086a897a_0_144"/>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dirty="0" err="1">
                <a:latin typeface="Lato" panose="020F0502020204030203" pitchFamily="34" charset="0"/>
                <a:ea typeface="Lato" panose="020F0502020204030203" pitchFamily="34" charset="0"/>
                <a:cs typeface="Lato" panose="020F0502020204030203" pitchFamily="34" charset="0"/>
              </a:rPr>
              <a:t>What</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tactics</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are</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you</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using</a:t>
            </a:r>
            <a:r>
              <a:rPr lang="de" dirty="0">
                <a:latin typeface="Lato" panose="020F0502020204030203" pitchFamily="34" charset="0"/>
                <a:ea typeface="Lato" panose="020F0502020204030203" pitchFamily="34" charset="0"/>
                <a:cs typeface="Lato" panose="020F0502020204030203" pitchFamily="34" charset="0"/>
              </a:rPr>
              <a:t>?</a:t>
            </a:r>
            <a:endParaRPr dirty="0">
              <a:latin typeface="Lato" panose="020F0502020204030203" pitchFamily="34" charset="0"/>
              <a:ea typeface="Lato" panose="020F0502020204030203" pitchFamily="34" charset="0"/>
              <a:cs typeface="Lato" panose="020F0502020204030203" pitchFamily="34" charset="0"/>
            </a:endParaRPr>
          </a:p>
          <a:p>
            <a:pPr marL="0" lvl="0" indent="0" algn="l" rtl="0">
              <a:spcBef>
                <a:spcPts val="0"/>
              </a:spcBef>
              <a:spcAft>
                <a:spcPts val="0"/>
              </a:spcAft>
              <a:buClr>
                <a:schemeClr val="dk1"/>
              </a:buClr>
              <a:buSzPts val="1100"/>
              <a:buFont typeface="Arial"/>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Creating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emotion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Does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make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reader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angry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scared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Do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use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emotionally-loaded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words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images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Do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include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scientific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references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Do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include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scientific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research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results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Do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include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graphs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and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figures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Do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include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supportive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evidence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Do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include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personal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opinion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Do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show</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opposing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viewpoints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dirty="0">
              <a:latin typeface="Lato" panose="020F0502020204030203" pitchFamily="34" charset="0"/>
              <a:ea typeface="Lato" panose="020F0502020204030203" pitchFamily="34" charset="0"/>
              <a:cs typeface="Lato" panose="020F0502020204030203" pitchFamily="34" charset="0"/>
            </a:endParaRPr>
          </a:p>
        </p:txBody>
      </p:sp>
      <p:sp>
        <p:nvSpPr>
          <p:cNvPr id="375" name="Google Shape;375;ged086a897a_0_14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10</a:t>
            </a:fld>
            <a:endParaRPr/>
          </a:p>
        </p:txBody>
      </p:sp>
      <p:sp>
        <p:nvSpPr>
          <p:cNvPr id="376" name="Google Shape;376;ged086a897a_0_14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Create Fake News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ged086a897a_0_150"/>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a:latin typeface="Lato" panose="020F0502020204030203" pitchFamily="34" charset="0"/>
                <a:ea typeface="Lato" panose="020F0502020204030203" pitchFamily="34" charset="0"/>
                <a:cs typeface="Lato" panose="020F0502020204030203" pitchFamily="34" charset="0"/>
              </a:rPr>
              <a:t>Who </a:t>
            </a:r>
            <a:r>
              <a:rPr lang="de" dirty="0" err="1">
                <a:latin typeface="Lato" panose="020F0502020204030203" pitchFamily="34" charset="0"/>
                <a:ea typeface="Lato" panose="020F0502020204030203" pitchFamily="34" charset="0"/>
                <a:cs typeface="Lato" panose="020F0502020204030203" pitchFamily="34" charset="0"/>
              </a:rPr>
              <a:t>is</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the</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target</a:t>
            </a:r>
            <a:r>
              <a:rPr lang="de" dirty="0">
                <a:latin typeface="Lato" panose="020F0502020204030203" pitchFamily="34" charset="0"/>
                <a:ea typeface="Lato" panose="020F0502020204030203" pitchFamily="34" charset="0"/>
                <a:cs typeface="Lato" panose="020F0502020204030203" pitchFamily="34" charset="0"/>
              </a:rPr>
              <a:t>?</a:t>
            </a:r>
            <a:endParaRPr dirty="0">
              <a:latin typeface="Lato" panose="020F0502020204030203" pitchFamily="34" charset="0"/>
              <a:ea typeface="Lato" panose="020F0502020204030203" pitchFamily="34" charset="0"/>
              <a:cs typeface="Lato" panose="020F0502020204030203" pitchFamily="34" charset="0"/>
            </a:endParaRPr>
          </a:p>
          <a:p>
            <a:pPr marL="0" lvl="0" indent="0" algn="l" rtl="0">
              <a:lnSpc>
                <a:spcPct val="150000"/>
              </a:lnSpc>
              <a:spcBef>
                <a:spcPts val="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What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characteristics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audience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want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attract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Are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going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base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important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decision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Describe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audience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age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education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level</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financial</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situation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general</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beliefs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etc.)</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Does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beliefs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audience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reflect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beliefs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included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in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Are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targeting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well-</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known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person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through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politician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celebrity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etc.)?</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a:p>
            <a:pPr marL="0" lvl="0" indent="0" algn="l" rtl="0">
              <a:spcBef>
                <a:spcPts val="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382" name="Google Shape;382;ged086a897a_0_15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11</a:t>
            </a:fld>
            <a:endParaRPr/>
          </a:p>
        </p:txBody>
      </p:sp>
      <p:sp>
        <p:nvSpPr>
          <p:cNvPr id="383" name="Google Shape;383;ged086a897a_0_150"/>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Create Fake News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87"/>
        <p:cNvGrpSpPr/>
        <p:nvPr/>
      </p:nvGrpSpPr>
      <p:grpSpPr>
        <a:xfrm>
          <a:off x="0" y="0"/>
          <a:ext cx="0" cy="0"/>
          <a:chOff x="0" y="0"/>
          <a:chExt cx="0" cy="0"/>
        </a:xfrm>
      </p:grpSpPr>
      <p:sp>
        <p:nvSpPr>
          <p:cNvPr id="388" name="Google Shape;388;ged086a897a_0_15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*Add headline here*</a:t>
            </a:r>
            <a:endParaRPr/>
          </a:p>
        </p:txBody>
      </p:sp>
      <p:sp>
        <p:nvSpPr>
          <p:cNvPr id="389" name="Google Shape;389;ged086a897a_0_15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a:latin typeface="Lato" panose="020F0502020204030203" pitchFamily="34" charset="0"/>
                <a:ea typeface="Lato" panose="020F0502020204030203" pitchFamily="34" charset="0"/>
                <a:cs typeface="Lato" panose="020F0502020204030203" pitchFamily="34" charset="0"/>
              </a:rPr>
              <a:t>*Add </a:t>
            </a:r>
            <a:r>
              <a:rPr lang="de" dirty="0" err="1">
                <a:latin typeface="Lato" panose="020F0502020204030203" pitchFamily="34" charset="0"/>
                <a:ea typeface="Lato" panose="020F0502020204030203" pitchFamily="34" charset="0"/>
                <a:cs typeface="Lato" panose="020F0502020204030203" pitchFamily="34" charset="0"/>
              </a:rPr>
              <a:t>your</a:t>
            </a:r>
            <a:r>
              <a:rPr lang="de" dirty="0">
                <a:latin typeface="Lato" panose="020F0502020204030203" pitchFamily="34" charset="0"/>
                <a:ea typeface="Lato" panose="020F0502020204030203" pitchFamily="34" charset="0"/>
                <a:cs typeface="Lato" panose="020F0502020204030203" pitchFamily="34" charset="0"/>
              </a:rPr>
              <a:t> fake </a:t>
            </a:r>
            <a:r>
              <a:rPr lang="de" dirty="0" err="1">
                <a:latin typeface="Lato" panose="020F0502020204030203" pitchFamily="34" charset="0"/>
                <a:ea typeface="Lato" panose="020F0502020204030203" pitchFamily="34" charset="0"/>
                <a:cs typeface="Lato" panose="020F0502020204030203" pitchFamily="34" charset="0"/>
              </a:rPr>
              <a:t>news</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structure</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here</a:t>
            </a:r>
            <a:r>
              <a:rPr lang="de" dirty="0">
                <a:latin typeface="Lato" panose="020F0502020204030203" pitchFamily="34" charset="0"/>
                <a:ea typeface="Lato" panose="020F0502020204030203" pitchFamily="34" charset="0"/>
                <a:cs typeface="Lato" panose="020F0502020204030203" pitchFamily="34" charset="0"/>
              </a:rPr>
              <a:t>*</a:t>
            </a:r>
            <a:endParaRPr dirty="0">
              <a:latin typeface="Lato" panose="020F0502020204030203" pitchFamily="34" charset="0"/>
              <a:ea typeface="Lato" panose="020F0502020204030203" pitchFamily="34" charset="0"/>
              <a:cs typeface="Lato" panose="020F0502020204030203" pitchFamily="34" charset="0"/>
            </a:endParaRPr>
          </a:p>
          <a:p>
            <a:pPr marL="0" lvl="0" indent="0" algn="l" rtl="0">
              <a:spcBef>
                <a:spcPts val="0"/>
              </a:spcBef>
              <a:spcAft>
                <a:spcPts val="0"/>
              </a:spcAft>
              <a:buNone/>
            </a:pPr>
            <a:endParaRPr sz="1200" dirty="0">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Who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author</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What</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What</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headline</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When</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are</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publishing</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What</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tactics</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are</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using</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Who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2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target</a:t>
            </a:r>
            <a:r>
              <a:rPr lang="de"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2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p:txBody>
      </p:sp>
      <p:sp>
        <p:nvSpPr>
          <p:cNvPr id="390" name="Google Shape;390;ged086a897a_0_15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gefc4d5b67f_1_40"/>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*Add headline here*</a:t>
            </a:r>
            <a:endParaRPr/>
          </a:p>
        </p:txBody>
      </p:sp>
      <p:sp>
        <p:nvSpPr>
          <p:cNvPr id="396" name="Google Shape;396;gefc4d5b67f_1_40"/>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*Add your fake news story here*</a:t>
            </a:r>
            <a:endParaRPr/>
          </a:p>
        </p:txBody>
      </p:sp>
      <p:sp>
        <p:nvSpPr>
          <p:cNvPr id="397" name="Google Shape;397;gefc4d5b67f_1_4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4" name="Google Shape;404;geebb530ace_0_240"/>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de"/>
              <a:t>14</a:t>
            </a:fld>
            <a:endParaRPr/>
          </a:p>
        </p:txBody>
      </p:sp>
      <p:sp>
        <p:nvSpPr>
          <p:cNvPr id="5" name="Textplatzhalter 2">
            <a:extLst>
              <a:ext uri="{FF2B5EF4-FFF2-40B4-BE49-F238E27FC236}">
                <a16:creationId xmlns:a16="http://schemas.microsoft.com/office/drawing/2014/main" id="{EE227E72-5E19-CF4C-9476-EB069D345EB9}"/>
              </a:ext>
            </a:extLst>
          </p:cNvPr>
          <p:cNvSpPr txBox="1">
            <a:spLocks/>
          </p:cNvSpPr>
          <p:nvPr/>
        </p:nvSpPr>
        <p:spPr>
          <a:xfrm>
            <a:off x="168433" y="1399853"/>
            <a:ext cx="8664000" cy="2374288"/>
          </a:xfrm>
          <a:prstGeom prst="rect">
            <a:avLst/>
          </a:prstGeom>
          <a:solidFill>
            <a:srgbClr val="E5362B"/>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pPr marL="0" indent="0">
              <a:spcAft>
                <a:spcPts val="1600"/>
              </a:spcAft>
              <a:buFont typeface="Lato"/>
              <a:buNone/>
            </a:pPr>
            <a:r>
              <a:rPr lang="en-GB" b="1" dirty="0">
                <a:solidFill>
                  <a:srgbClr val="F2F2F2"/>
                </a:solidFill>
              </a:rPr>
              <a:t>How did you feel about creating fake news?</a:t>
            </a:r>
          </a:p>
          <a:p>
            <a:pPr marL="0" indent="0">
              <a:spcAft>
                <a:spcPts val="1600"/>
              </a:spcAft>
              <a:buFont typeface="Lato"/>
              <a:buNone/>
            </a:pPr>
            <a:r>
              <a:rPr lang="en-GB" b="1" dirty="0">
                <a:solidFill>
                  <a:srgbClr val="F2F2F2"/>
                </a:solidFill>
              </a:rPr>
              <a:t>Which do you think is more work: creating fake news or reporting real news?</a:t>
            </a:r>
          </a:p>
          <a:p>
            <a:pPr marL="0" indent="0">
              <a:spcAft>
                <a:spcPts val="1600"/>
              </a:spcAft>
              <a:buFont typeface="Lato"/>
              <a:buNone/>
            </a:pPr>
            <a:r>
              <a:rPr lang="en-GB" b="1" dirty="0">
                <a:solidFill>
                  <a:srgbClr val="F2F2F2"/>
                </a:solidFill>
              </a:rPr>
              <a:t>Critical thinking: What can actually help prevent the spread of fake news?</a:t>
            </a:r>
          </a:p>
        </p:txBody>
      </p:sp>
      <p:sp>
        <p:nvSpPr>
          <p:cNvPr id="6" name="Google Shape;101;gf21e7843ed_0_14">
            <a:extLst>
              <a:ext uri="{FF2B5EF4-FFF2-40B4-BE49-F238E27FC236}">
                <a16:creationId xmlns:a16="http://schemas.microsoft.com/office/drawing/2014/main" id="{BC4777E4-6467-0646-B6F7-45765E73EF56}"/>
              </a:ext>
            </a:extLst>
          </p:cNvPr>
          <p:cNvSpPr/>
          <p:nvPr/>
        </p:nvSpPr>
        <p:spPr>
          <a:xfrm>
            <a:off x="5364733" y="3698427"/>
            <a:ext cx="2919000" cy="650700"/>
          </a:xfrm>
          <a:prstGeom prst="round2DiagRect">
            <a:avLst>
              <a:gd name="adj1" fmla="val 16667"/>
              <a:gd name="adj2" fmla="val 0"/>
            </a:avLst>
          </a:prstGeom>
          <a:solidFill>
            <a:srgbClr val="363F8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de-DE" sz="2800" b="1" i="0" u="none" strike="noStrike" cap="none" dirty="0" err="1">
                <a:solidFill>
                  <a:schemeClr val="lt1"/>
                </a:solidFill>
                <a:latin typeface="Arial" panose="020B0604020202020204" pitchFamily="34" charset="0"/>
                <a:ea typeface="Teko"/>
                <a:cs typeface="Arial" panose="020B0604020202020204" pitchFamily="34" charset="0"/>
                <a:sym typeface="Teko"/>
              </a:rPr>
              <a:t>DISCUSS</a:t>
            </a:r>
            <a:r>
              <a:rPr lang="de-DE" sz="2800" b="1" i="0" u="none" strike="noStrike" cap="none" dirty="0">
                <a:solidFill>
                  <a:schemeClr val="lt1"/>
                </a:solidFill>
                <a:latin typeface="Arial" panose="020B0604020202020204" pitchFamily="34" charset="0"/>
                <a:ea typeface="Teko"/>
                <a:cs typeface="Arial" panose="020B0604020202020204" pitchFamily="34" charset="0"/>
                <a:sym typeface="Teko"/>
              </a:rPr>
              <a:t>!</a:t>
            </a:r>
            <a:endParaRPr sz="2800" b="1" i="0" u="none" strike="noStrike" cap="none" dirty="0">
              <a:solidFill>
                <a:schemeClr val="lt1"/>
              </a:solidFill>
              <a:latin typeface="Arial" panose="020B0604020202020204" pitchFamily="34" charset="0"/>
              <a:ea typeface="Teko"/>
              <a:cs typeface="Arial" panose="020B0604020202020204" pitchFamily="34" charset="0"/>
              <a:sym typeface="Teko"/>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A44CA-F483-4242-91F0-9A05D4EBDDB3}"/>
              </a:ext>
            </a:extLst>
          </p:cNvPr>
          <p:cNvSpPr>
            <a:spLocks noGrp="1"/>
          </p:cNvSpPr>
          <p:nvPr>
            <p:ph type="title"/>
          </p:nvPr>
        </p:nvSpPr>
        <p:spPr/>
        <p:txBody>
          <a:bodyPr/>
          <a:lstStyle/>
          <a:p>
            <a:r>
              <a:rPr lang="en-GB" dirty="0"/>
              <a:t>Literature</a:t>
            </a:r>
          </a:p>
        </p:txBody>
      </p:sp>
      <p:sp>
        <p:nvSpPr>
          <p:cNvPr id="3" name="Text Placeholder 2">
            <a:extLst>
              <a:ext uri="{FF2B5EF4-FFF2-40B4-BE49-F238E27FC236}">
                <a16:creationId xmlns:a16="http://schemas.microsoft.com/office/drawing/2014/main" id="{2FED299B-484A-A348-BFF2-5EBE0366A242}"/>
              </a:ext>
            </a:extLst>
          </p:cNvPr>
          <p:cNvSpPr>
            <a:spLocks noGrp="1"/>
          </p:cNvSpPr>
          <p:nvPr>
            <p:ph type="body" idx="1"/>
          </p:nvPr>
        </p:nvSpPr>
        <p:spPr/>
        <p:txBody>
          <a:bodyPr/>
          <a:lstStyle/>
          <a:p>
            <a:pPr marL="114300" indent="0">
              <a:buNone/>
            </a:pPr>
            <a:r>
              <a:rPr lang="en-GB" sz="1200" dirty="0">
                <a:solidFill>
                  <a:schemeClr val="tx1"/>
                </a:solidFill>
              </a:rPr>
              <a:t>Schwab, K., 2018. </a:t>
            </a:r>
            <a:r>
              <a:rPr lang="en-GB" sz="1200" i="1" dirty="0">
                <a:solidFill>
                  <a:schemeClr val="tx1"/>
                </a:solidFill>
              </a:rPr>
              <a:t>Can You Build A Fake News Empire? Test Your Conspiracy Skills With This Game</a:t>
            </a:r>
            <a:r>
              <a:rPr lang="en-GB" sz="1200" dirty="0">
                <a:solidFill>
                  <a:schemeClr val="tx1"/>
                </a:solidFill>
              </a:rPr>
              <a:t>. [online] Fast Company. Available at: &lt;https://</a:t>
            </a:r>
            <a:r>
              <a:rPr lang="en-GB" sz="1200" dirty="0" err="1">
                <a:solidFill>
                  <a:schemeClr val="tx1"/>
                </a:solidFill>
              </a:rPr>
              <a:t>www.fastcompany.com</a:t>
            </a:r>
            <a:r>
              <a:rPr lang="en-GB" sz="1200" dirty="0">
                <a:solidFill>
                  <a:schemeClr val="tx1"/>
                </a:solidFill>
              </a:rPr>
              <a:t>/90161176/can-you-build-a-fake-news-empire-test-your-conspiracy-skills-with-this-game&gt; [Accessed 4 October 2021].</a:t>
            </a:r>
          </a:p>
        </p:txBody>
      </p:sp>
      <p:sp>
        <p:nvSpPr>
          <p:cNvPr id="4" name="Slide Number Placeholder 3">
            <a:extLst>
              <a:ext uri="{FF2B5EF4-FFF2-40B4-BE49-F238E27FC236}">
                <a16:creationId xmlns:a16="http://schemas.microsoft.com/office/drawing/2014/main" id="{74B12A93-EA43-004C-8C06-2A430150BBF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15</a:t>
            </a:fld>
            <a:endParaRPr lang="de"/>
          </a:p>
        </p:txBody>
      </p:sp>
    </p:spTree>
    <p:extLst>
      <p:ext uri="{BB962C8B-B14F-4D97-AF65-F5344CB8AC3E}">
        <p14:creationId xmlns:p14="http://schemas.microsoft.com/office/powerpoint/2010/main" val="4191232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 dirty="0" err="1"/>
              <a:t>Overview</a:t>
            </a:r>
            <a:endParaRPr dirty="0"/>
          </a:p>
        </p:txBody>
      </p:sp>
      <p:sp>
        <p:nvSpPr>
          <p:cNvPr id="84" name="Google Shape;84;p3"/>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ctr" anchorCtr="0">
            <a:noAutofit/>
          </a:bodyPr>
          <a:lstStyle/>
          <a:p>
            <a:pPr marL="457200" lvl="0" indent="-317500" algn="l" rtl="0">
              <a:lnSpc>
                <a:spcPct val="150000"/>
              </a:lnSpc>
              <a:spcBef>
                <a:spcPts val="0"/>
              </a:spcBef>
              <a:spcAft>
                <a:spcPts val="0"/>
              </a:spcAft>
              <a:buClr>
                <a:srgbClr val="363F83"/>
              </a:buClr>
              <a:buSzPts val="1400"/>
              <a:buFont typeface="Arial"/>
              <a:buAutoNum type="arabicPeriod"/>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The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Psychology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behind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Fake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News</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Activity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Fact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Fake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Trust in Media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Statistics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2021</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b="1"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Activities</a:t>
            </a: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Can </a:t>
            </a:r>
            <a:r>
              <a:rPr lang="de" sz="1400" b="1"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b="1"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build</a:t>
            </a: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fake </a:t>
            </a:r>
            <a:r>
              <a:rPr lang="de" sz="1400" b="1"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b="1"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empire</a:t>
            </a: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&amp; Reverse </a:t>
            </a:r>
            <a:r>
              <a:rPr lang="de" sz="1400" b="1"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Theory</a:t>
            </a: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 Create </a:t>
            </a:r>
            <a:r>
              <a:rPr lang="de" sz="1400" b="1"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Fake</a:t>
            </a: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News</a:t>
            </a:r>
            <a:endParaRPr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457200" lvl="0" indent="0" algn="l" rtl="0">
              <a:lnSpc>
                <a:spcPct val="150000"/>
              </a:lnSpc>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p:txBody>
      </p:sp>
      <p:sp>
        <p:nvSpPr>
          <p:cNvPr id="85" name="Google Shape;85;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798A097-6FA0-5A47-9FCF-078E0823B6C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
        <p:nvSpPr>
          <p:cNvPr id="5" name="Google Shape;91;p3">
            <a:extLst>
              <a:ext uri="{FF2B5EF4-FFF2-40B4-BE49-F238E27FC236}">
                <a16:creationId xmlns:a16="http://schemas.microsoft.com/office/drawing/2014/main" id="{8A05E2AF-C1D1-AD49-8CF1-51688132612D}"/>
              </a:ext>
            </a:extLst>
          </p:cNvPr>
          <p:cNvSpPr txBox="1">
            <a:spLocks/>
          </p:cNvSpPr>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de-DE" b="1" dirty="0" err="1">
                <a:latin typeface="Lato" panose="020F0502020204030203" pitchFamily="34" charset="0"/>
                <a:ea typeface="Lato" panose="020F0502020204030203" pitchFamily="34" charset="0"/>
                <a:cs typeface="Lato" panose="020F0502020204030203" pitchFamily="34" charset="0"/>
                <a:sym typeface="Teko"/>
              </a:rPr>
              <a:t>Activities</a:t>
            </a:r>
            <a:r>
              <a:rPr lang="de-DE" b="1" dirty="0">
                <a:latin typeface="Lato" panose="020F0502020204030203" pitchFamily="34" charset="0"/>
                <a:ea typeface="Lato" panose="020F0502020204030203" pitchFamily="34" charset="0"/>
                <a:cs typeface="Lato" panose="020F0502020204030203" pitchFamily="34" charset="0"/>
                <a:sym typeface="Teko"/>
              </a:rPr>
              <a:t>: Can </a:t>
            </a:r>
            <a:r>
              <a:rPr lang="de-DE" b="1" dirty="0" err="1">
                <a:latin typeface="Lato" panose="020F0502020204030203" pitchFamily="34" charset="0"/>
                <a:ea typeface="Lato" panose="020F0502020204030203" pitchFamily="34" charset="0"/>
                <a:cs typeface="Lato" panose="020F0502020204030203" pitchFamily="34" charset="0"/>
                <a:sym typeface="Teko"/>
              </a:rPr>
              <a:t>you</a:t>
            </a:r>
            <a:r>
              <a:rPr lang="de-DE" b="1" dirty="0">
                <a:latin typeface="Lato" panose="020F0502020204030203" pitchFamily="34" charset="0"/>
                <a:ea typeface="Lato" panose="020F0502020204030203" pitchFamily="34" charset="0"/>
                <a:cs typeface="Lato" panose="020F0502020204030203" pitchFamily="34" charset="0"/>
                <a:sym typeface="Teko"/>
              </a:rPr>
              <a:t> </a:t>
            </a:r>
            <a:r>
              <a:rPr lang="de-DE" b="1" dirty="0" err="1">
                <a:latin typeface="Lato" panose="020F0502020204030203" pitchFamily="34" charset="0"/>
                <a:ea typeface="Lato" panose="020F0502020204030203" pitchFamily="34" charset="0"/>
                <a:cs typeface="Lato" panose="020F0502020204030203" pitchFamily="34" charset="0"/>
                <a:sym typeface="Teko"/>
              </a:rPr>
              <a:t>build</a:t>
            </a:r>
            <a:r>
              <a:rPr lang="de-DE" b="1" dirty="0">
                <a:latin typeface="Lato" panose="020F0502020204030203" pitchFamily="34" charset="0"/>
                <a:ea typeface="Lato" panose="020F0502020204030203" pitchFamily="34" charset="0"/>
                <a:cs typeface="Lato" panose="020F0502020204030203" pitchFamily="34" charset="0"/>
                <a:sym typeface="Teko"/>
              </a:rPr>
              <a:t> a fake </a:t>
            </a:r>
            <a:r>
              <a:rPr lang="de-DE" b="1" dirty="0" err="1">
                <a:latin typeface="Lato" panose="020F0502020204030203" pitchFamily="34" charset="0"/>
                <a:ea typeface="Lato" panose="020F0502020204030203" pitchFamily="34" charset="0"/>
                <a:cs typeface="Lato" panose="020F0502020204030203" pitchFamily="34" charset="0"/>
                <a:sym typeface="Teko"/>
              </a:rPr>
              <a:t>news</a:t>
            </a:r>
            <a:r>
              <a:rPr lang="de-DE" b="1" dirty="0">
                <a:latin typeface="Lato" panose="020F0502020204030203" pitchFamily="34" charset="0"/>
                <a:ea typeface="Lato" panose="020F0502020204030203" pitchFamily="34" charset="0"/>
                <a:cs typeface="Lato" panose="020F0502020204030203" pitchFamily="34" charset="0"/>
                <a:sym typeface="Teko"/>
              </a:rPr>
              <a:t> </a:t>
            </a:r>
            <a:r>
              <a:rPr lang="de-DE" b="1" dirty="0" err="1">
                <a:latin typeface="Lato" panose="020F0502020204030203" pitchFamily="34" charset="0"/>
                <a:ea typeface="Lato" panose="020F0502020204030203" pitchFamily="34" charset="0"/>
                <a:cs typeface="Lato" panose="020F0502020204030203" pitchFamily="34" charset="0"/>
                <a:sym typeface="Teko"/>
              </a:rPr>
              <a:t>empire</a:t>
            </a:r>
            <a:r>
              <a:rPr lang="de-DE" b="1" dirty="0">
                <a:latin typeface="Lato" panose="020F0502020204030203" pitchFamily="34" charset="0"/>
                <a:ea typeface="Lato" panose="020F0502020204030203" pitchFamily="34" charset="0"/>
                <a:cs typeface="Lato" panose="020F0502020204030203" pitchFamily="34" charset="0"/>
                <a:sym typeface="Teko"/>
              </a:rPr>
              <a:t>? &amp; Reverse </a:t>
            </a:r>
            <a:r>
              <a:rPr lang="de-DE" b="1" dirty="0" err="1">
                <a:latin typeface="Lato" panose="020F0502020204030203" pitchFamily="34" charset="0"/>
                <a:ea typeface="Lato" panose="020F0502020204030203" pitchFamily="34" charset="0"/>
                <a:cs typeface="Lato" panose="020F0502020204030203" pitchFamily="34" charset="0"/>
                <a:sym typeface="Teko"/>
              </a:rPr>
              <a:t>Theory</a:t>
            </a:r>
            <a:r>
              <a:rPr lang="de-DE" b="1" dirty="0">
                <a:latin typeface="Lato" panose="020F0502020204030203" pitchFamily="34" charset="0"/>
                <a:ea typeface="Lato" panose="020F0502020204030203" pitchFamily="34" charset="0"/>
                <a:cs typeface="Lato" panose="020F0502020204030203" pitchFamily="34" charset="0"/>
                <a:sym typeface="Teko"/>
              </a:rPr>
              <a:t> – Create fake </a:t>
            </a:r>
            <a:r>
              <a:rPr lang="de-DE" b="1" dirty="0" err="1">
                <a:latin typeface="Lato" panose="020F0502020204030203" pitchFamily="34" charset="0"/>
                <a:ea typeface="Lato" panose="020F0502020204030203" pitchFamily="34" charset="0"/>
                <a:cs typeface="Lato" panose="020F0502020204030203" pitchFamily="34" charset="0"/>
                <a:sym typeface="Teko"/>
              </a:rPr>
              <a:t>news</a:t>
            </a:r>
            <a:endParaRPr lang="de-DE" b="1" dirty="0">
              <a:latin typeface="Lato" panose="020F0502020204030203" pitchFamily="34" charset="0"/>
              <a:ea typeface="Lato" panose="020F0502020204030203" pitchFamily="34" charset="0"/>
              <a:cs typeface="Lato" panose="020F0502020204030203" pitchFamily="34" charset="0"/>
              <a:sym typeface="Teko"/>
            </a:endParaRPr>
          </a:p>
        </p:txBody>
      </p:sp>
      <p:sp>
        <p:nvSpPr>
          <p:cNvPr id="6" name="Google Shape;93;p3">
            <a:extLst>
              <a:ext uri="{FF2B5EF4-FFF2-40B4-BE49-F238E27FC236}">
                <a16:creationId xmlns:a16="http://schemas.microsoft.com/office/drawing/2014/main" id="{63ABEE2B-CA2F-4E4C-9045-539114BEAE1B}"/>
              </a:ext>
            </a:extLst>
          </p:cNvPr>
          <p:cNvSpPr txBox="1"/>
          <p:nvPr/>
        </p:nvSpPr>
        <p:spPr>
          <a:xfrm>
            <a:off x="1170600" y="1198555"/>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Arial" panose="020B0604020202020204" pitchFamily="34" charset="0"/>
                <a:ea typeface="Lato"/>
                <a:cs typeface="Arial" panose="020B0604020202020204" pitchFamily="34" charset="0"/>
                <a:sym typeface="Lato"/>
              </a:rPr>
              <a:t>4</a:t>
            </a:r>
            <a:endParaRPr sz="7200" b="1" dirty="0">
              <a:solidFill>
                <a:srgbClr val="E5362B"/>
              </a:solidFill>
              <a:latin typeface="Arial" panose="020B0604020202020204" pitchFamily="34" charset="0"/>
              <a:ea typeface="Lato"/>
              <a:cs typeface="Arial" panose="020B0604020202020204" pitchFamily="34" charset="0"/>
              <a:sym typeface="Lato"/>
            </a:endParaRPr>
          </a:p>
        </p:txBody>
      </p:sp>
    </p:spTree>
    <p:extLst>
      <p:ext uri="{BB962C8B-B14F-4D97-AF65-F5344CB8AC3E}">
        <p14:creationId xmlns:p14="http://schemas.microsoft.com/office/powerpoint/2010/main" val="2727458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ged086a897a_0_299"/>
          <p:cNvSpPr txBox="1">
            <a:spLocks noGrp="1"/>
          </p:cNvSpPr>
          <p:nvPr>
            <p:ph type="title"/>
          </p:nvPr>
        </p:nvSpPr>
        <p:spPr>
          <a:xfrm>
            <a:off x="311700" y="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Can you build a fake news empire?</a:t>
            </a:r>
            <a:endParaRPr/>
          </a:p>
        </p:txBody>
      </p:sp>
      <p:sp>
        <p:nvSpPr>
          <p:cNvPr id="333" name="Google Shape;333;ged086a897a_0_299"/>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de" sz="1400" dirty="0">
                <a:solidFill>
                  <a:srgbClr val="E5362B"/>
                </a:solidFill>
                <a:latin typeface="Lato" panose="020F0502020204030203" pitchFamily="34" charset="0"/>
                <a:ea typeface="Lato" panose="020F0502020204030203" pitchFamily="34" charset="0"/>
                <a:cs typeface="Lato" panose="020F0502020204030203" pitchFamily="34" charset="0"/>
                <a:sym typeface="Arial"/>
              </a:rPr>
              <a:t>Individual </a:t>
            </a:r>
            <a:r>
              <a:rPr lang="de" sz="1400" dirty="0" err="1">
                <a:solidFill>
                  <a:srgbClr val="E5362B"/>
                </a:solidFill>
                <a:latin typeface="Lato" panose="020F0502020204030203" pitchFamily="34" charset="0"/>
                <a:ea typeface="Lato" panose="020F0502020204030203" pitchFamily="34" charset="0"/>
                <a:cs typeface="Lato" panose="020F0502020204030203" pitchFamily="34" charset="0"/>
                <a:sym typeface="Arial"/>
              </a:rPr>
              <a:t>activity</a:t>
            </a:r>
            <a:endParaRPr sz="1400" dirty="0">
              <a:solidFill>
                <a:srgbClr val="E5362B"/>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Access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activity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through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link: </a:t>
            </a:r>
            <a:r>
              <a:rPr lang="de" sz="1400" u="sng" dirty="0">
                <a:solidFill>
                  <a:srgbClr val="363F83"/>
                </a:solidFill>
                <a:latin typeface="Lato" panose="020F0502020204030203" pitchFamily="34" charset="0"/>
                <a:ea typeface="Lato" panose="020F0502020204030203" pitchFamily="34" charset="0"/>
                <a:cs typeface="Lato" panose="020F0502020204030203" pitchFamily="34" charset="0"/>
                <a:sym typeface="Arial"/>
                <a:hlinkClick r:id="rId3">
                  <a:extLst>
                    <a:ext uri="{A12FA001-AC4F-418D-AE19-62706E023703}">
                      <ahyp:hlinkClr xmlns:ahyp="http://schemas.microsoft.com/office/drawing/2018/hyperlinkcolor" val="tx"/>
                    </a:ext>
                  </a:extLst>
                </a:hlinkClick>
              </a:rPr>
              <a:t>https://www.getbadnews.com/#intro</a:t>
            </a:r>
            <a:r>
              <a:rPr lang="de" sz="1400" u="sng"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endParaRPr sz="1400" u="sng"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0"/>
              </a:spcBef>
              <a:spcAft>
                <a:spcPts val="0"/>
              </a:spcAft>
              <a:buNone/>
            </a:pPr>
            <a:endParaRPr sz="1400" u="sng"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The game,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called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a:solidFill>
                  <a:srgbClr val="363F83"/>
                </a:solidFill>
                <a:uFill>
                  <a:noFill/>
                </a:uFill>
                <a:latin typeface="Lato" panose="020F0502020204030203" pitchFamily="34" charset="0"/>
                <a:ea typeface="Lato" panose="020F0502020204030203" pitchFamily="34" charset="0"/>
                <a:cs typeface="Lato" panose="020F0502020204030203" pitchFamily="34" charset="0"/>
                <a:sym typeface="Arial"/>
                <a:hlinkClick r:id="rId4">
                  <a:extLst>
                    <a:ext uri="{A12FA001-AC4F-418D-AE19-62706E023703}">
                      <ahyp:hlinkClr xmlns:ahyp="http://schemas.microsoft.com/office/drawing/2018/hyperlinkcolor" val="tx"/>
                    </a:ext>
                  </a:extLst>
                </a:hlinkClick>
              </a:rPr>
              <a:t>Bad 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was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created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social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psychology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professor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a:solidFill>
                  <a:srgbClr val="363F83"/>
                </a:solidFill>
                <a:uFill>
                  <a:noFill/>
                </a:uFill>
                <a:latin typeface="Lato" panose="020F0502020204030203" pitchFamily="34" charset="0"/>
                <a:ea typeface="Lato" panose="020F0502020204030203" pitchFamily="34" charset="0"/>
                <a:cs typeface="Lato" panose="020F0502020204030203" pitchFamily="34" charset="0"/>
                <a:sym typeface="Arial"/>
                <a:hlinkClick r:id="rId5">
                  <a:extLst>
                    <a:ext uri="{A12FA001-AC4F-418D-AE19-62706E023703}">
                      <ahyp:hlinkClr xmlns:ahyp="http://schemas.microsoft.com/office/drawing/2018/hyperlinkcolor" val="tx"/>
                    </a:ext>
                  </a:extLst>
                </a:hlinkClick>
              </a:rPr>
              <a:t>Sander van der Linden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director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Cambridge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University’s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Social</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Decision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-Making Lab,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his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colleague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Jon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Roozenbeek</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and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Dutch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organization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a:solidFill>
                  <a:srgbClr val="363F83"/>
                </a:solidFill>
                <a:uFill>
                  <a:noFill/>
                </a:uFill>
                <a:latin typeface="Lato" panose="020F0502020204030203" pitchFamily="34" charset="0"/>
                <a:ea typeface="Lato" panose="020F0502020204030203" pitchFamily="34" charset="0"/>
                <a:cs typeface="Lato" panose="020F0502020204030203" pitchFamily="34" charset="0"/>
                <a:sym typeface="Arial"/>
                <a:hlinkClick r:id="rId6">
                  <a:extLst>
                    <a:ext uri="{A12FA001-AC4F-418D-AE19-62706E023703}">
                      <ahyp:hlinkClr xmlns:ahyp="http://schemas.microsoft.com/office/drawing/2018/hyperlinkcolor" val="tx"/>
                    </a:ext>
                  </a:extLst>
                </a:hlinkClick>
              </a:rPr>
              <a:t>Drog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composed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journalists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and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designers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committed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fighting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misinformation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online.</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0"/>
              </a:spcBef>
              <a:spcAft>
                <a:spcPts val="0"/>
              </a:spcAft>
              <a:buNone/>
            </a:pPr>
            <a:endParaRPr sz="1400" u="sng"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goal</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gain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many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Twitter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followers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possible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while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retaining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credibility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combination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Van der Linden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using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proxy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influence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“send”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one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tweet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through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simple,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conversational</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interface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guides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through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game,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asks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complete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survey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about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Van der Linden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plans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use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see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how</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much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understanding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changes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after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playing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game.</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endParaRPr sz="1400" u="sng"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None/>
            </a:pPr>
            <a:endParaRPr sz="1200" dirty="0">
              <a:solidFill>
                <a:schemeClr val="dk1"/>
              </a:solidFill>
              <a:latin typeface="Lato" panose="020F0502020204030203" pitchFamily="34" charset="0"/>
              <a:ea typeface="Lato" panose="020F0502020204030203" pitchFamily="34" charset="0"/>
              <a:cs typeface="Lato" panose="020F0502020204030203" pitchFamily="34" charset="0"/>
              <a:sym typeface="Century Gothic"/>
            </a:endParaRPr>
          </a:p>
        </p:txBody>
      </p:sp>
      <p:sp>
        <p:nvSpPr>
          <p:cNvPr id="334" name="Google Shape;334;ged086a897a_0_29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ged086a897a_0_114"/>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a:latin typeface="Lato" panose="020F0502020204030203" pitchFamily="34" charset="0"/>
                <a:ea typeface="Lato" panose="020F0502020204030203" pitchFamily="34" charset="0"/>
                <a:cs typeface="Lato" panose="020F0502020204030203" pitchFamily="34" charset="0"/>
                <a:sym typeface="Arial"/>
              </a:rPr>
              <a:t>Individual </a:t>
            </a:r>
            <a:r>
              <a:rPr lang="de" dirty="0" err="1">
                <a:latin typeface="Lato" panose="020F0502020204030203" pitchFamily="34" charset="0"/>
                <a:ea typeface="Lato" panose="020F0502020204030203" pitchFamily="34" charset="0"/>
                <a:cs typeface="Lato" panose="020F0502020204030203" pitchFamily="34" charset="0"/>
                <a:sym typeface="Arial"/>
              </a:rPr>
              <a:t>activity</a:t>
            </a:r>
            <a:endParaRPr dirty="0">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400" dirty="0">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have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follow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process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creating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reverse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learning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method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should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apply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methods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identifying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in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order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create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Choose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and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apply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tips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next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slides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in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Prepare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2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slides</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The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first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slide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will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structure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and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will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have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answer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questions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next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slides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see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slide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template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The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second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slide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will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(1-2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paragraphs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needed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can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include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images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graphs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400" dirty="0">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400" dirty="0">
              <a:latin typeface="Lato" panose="020F0502020204030203" pitchFamily="34" charset="0"/>
              <a:ea typeface="Lato" panose="020F0502020204030203" pitchFamily="34" charset="0"/>
              <a:cs typeface="Lato" panose="020F0502020204030203" pitchFamily="34" charset="0"/>
              <a:sym typeface="Arial"/>
            </a:endParaRPr>
          </a:p>
        </p:txBody>
      </p:sp>
      <p:sp>
        <p:nvSpPr>
          <p:cNvPr id="340" name="Google Shape;340;ged086a897a_0_1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5</a:t>
            </a:fld>
            <a:endParaRPr/>
          </a:p>
        </p:txBody>
      </p:sp>
      <p:sp>
        <p:nvSpPr>
          <p:cNvPr id="341" name="Google Shape;341;ged086a897a_0_1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Create Fake News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ged086a897a_0_120"/>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a:latin typeface="Lato" panose="020F0502020204030203" pitchFamily="34" charset="0"/>
                <a:ea typeface="Lato" panose="020F0502020204030203" pitchFamily="34" charset="0"/>
                <a:cs typeface="Lato" panose="020F0502020204030203" pitchFamily="34" charset="0"/>
              </a:rPr>
              <a:t>Who </a:t>
            </a:r>
            <a:r>
              <a:rPr lang="de" dirty="0" err="1">
                <a:latin typeface="Lato" panose="020F0502020204030203" pitchFamily="34" charset="0"/>
                <a:ea typeface="Lato" panose="020F0502020204030203" pitchFamily="34" charset="0"/>
                <a:cs typeface="Lato" panose="020F0502020204030203" pitchFamily="34" charset="0"/>
              </a:rPr>
              <a:t>is</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the</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author</a:t>
            </a:r>
            <a:r>
              <a:rPr lang="de" dirty="0">
                <a:latin typeface="Lato" panose="020F0502020204030203" pitchFamily="34" charset="0"/>
                <a:ea typeface="Lato" panose="020F0502020204030203" pitchFamily="34" charset="0"/>
                <a:cs typeface="Lato" panose="020F0502020204030203" pitchFamily="34" charset="0"/>
              </a:rPr>
              <a:t>?</a:t>
            </a:r>
            <a:endParaRPr dirty="0">
              <a:latin typeface="Lato" panose="020F0502020204030203" pitchFamily="34" charset="0"/>
              <a:ea typeface="Lato" panose="020F0502020204030203" pitchFamily="34" charset="0"/>
              <a:cs typeface="Lato" panose="020F0502020204030203" pitchFamily="34" charset="0"/>
            </a:endParaRPr>
          </a:p>
          <a:p>
            <a:pPr marL="0" lvl="0" indent="0" algn="l" rtl="0">
              <a:lnSpc>
                <a:spcPct val="150000"/>
              </a:lnSpc>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Are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an expert on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Are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keeping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identity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private?</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Are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freelancer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Do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work</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outlet?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an online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printed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source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What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name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outlet?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credible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What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main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published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outlet?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another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shared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outlet on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same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347" name="Google Shape;347;ged086a897a_0_12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6</a:t>
            </a:fld>
            <a:endParaRPr/>
          </a:p>
        </p:txBody>
      </p:sp>
      <p:sp>
        <p:nvSpPr>
          <p:cNvPr id="348" name="Google Shape;348;ged086a897a_0_120"/>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Create Fake News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Google Shape;353;ged086a897a_0_12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dirty="0" err="1">
                <a:latin typeface="Lato" panose="020F0502020204030203" pitchFamily="34" charset="0"/>
                <a:ea typeface="Lato" panose="020F0502020204030203" pitchFamily="34" charset="0"/>
                <a:cs typeface="Lato" panose="020F0502020204030203" pitchFamily="34" charset="0"/>
              </a:rPr>
              <a:t>What</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is</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the</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topic</a:t>
            </a:r>
            <a:r>
              <a:rPr lang="de" dirty="0">
                <a:latin typeface="Lato" panose="020F0502020204030203" pitchFamily="34" charset="0"/>
                <a:ea typeface="Lato" panose="020F0502020204030203" pitchFamily="34" charset="0"/>
                <a:cs typeface="Lato" panose="020F0502020204030203" pitchFamily="34" charset="0"/>
              </a:rPr>
              <a:t>?</a:t>
            </a:r>
            <a:endParaRPr dirty="0">
              <a:latin typeface="Lato" panose="020F0502020204030203" pitchFamily="34" charset="0"/>
              <a:ea typeface="Lato" panose="020F0502020204030203" pitchFamily="34" charset="0"/>
              <a:cs typeface="Lato" panose="020F0502020204030203" pitchFamily="34" charset="0"/>
            </a:endParaRPr>
          </a:p>
          <a:p>
            <a:pPr marL="0" lvl="0" indent="0" algn="l" rtl="0">
              <a:spcBef>
                <a:spcPts val="0"/>
              </a:spcBef>
              <a:spcAft>
                <a:spcPts val="0"/>
              </a:spcAft>
              <a:buClr>
                <a:schemeClr val="dk1"/>
              </a:buClr>
              <a:buSzPts val="1100"/>
              <a:buFont typeface="Arial"/>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personal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experience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misinformation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disinformation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about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politics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religion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health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science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technology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finance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etc.? </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controversial</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based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on an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existing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completely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made-up</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sensitive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majority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Clr>
                <a:schemeClr val="dk1"/>
              </a:buClr>
              <a:buSzPts val="1100"/>
              <a:buFont typeface="Arial"/>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Clr>
                <a:schemeClr val="dk1"/>
              </a:buClr>
              <a:buSzPts val="1100"/>
              <a:buFont typeface="Arial"/>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Clr>
                <a:schemeClr val="dk1"/>
              </a:buClr>
              <a:buSzPts val="1100"/>
              <a:buFont typeface="Arial"/>
              <a:buNone/>
            </a:pPr>
            <a:endParaRPr dirty="0">
              <a:latin typeface="Lato" panose="020F0502020204030203" pitchFamily="34" charset="0"/>
              <a:ea typeface="Lato" panose="020F0502020204030203" pitchFamily="34" charset="0"/>
              <a:cs typeface="Lato" panose="020F0502020204030203" pitchFamily="34" charset="0"/>
            </a:endParaRPr>
          </a:p>
          <a:p>
            <a:pPr marL="0" lvl="0" indent="0" algn="l" rtl="0">
              <a:spcBef>
                <a:spcPts val="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354" name="Google Shape;354;ged086a897a_0_12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7</a:t>
            </a:fld>
            <a:endParaRPr/>
          </a:p>
        </p:txBody>
      </p:sp>
      <p:sp>
        <p:nvSpPr>
          <p:cNvPr id="355" name="Google Shape;355;ged086a897a_0_12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Create Fake News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Google Shape;360;ged086a897a_0_132"/>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err="1">
                <a:latin typeface="Lato" panose="020F0502020204030203" pitchFamily="34" charset="0"/>
                <a:ea typeface="Lato" panose="020F0502020204030203" pitchFamily="34" charset="0"/>
                <a:cs typeface="Lato" panose="020F0502020204030203" pitchFamily="34" charset="0"/>
              </a:rPr>
              <a:t>What</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is</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the</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headline</a:t>
            </a:r>
            <a:r>
              <a:rPr lang="de" dirty="0">
                <a:latin typeface="Lato" panose="020F0502020204030203" pitchFamily="34" charset="0"/>
                <a:ea typeface="Lato" panose="020F0502020204030203" pitchFamily="34" charset="0"/>
                <a:cs typeface="Lato" panose="020F0502020204030203" pitchFamily="34" charset="0"/>
              </a:rPr>
              <a:t>?</a:t>
            </a:r>
            <a:endParaRPr dirty="0">
              <a:latin typeface="Lato" panose="020F0502020204030203" pitchFamily="34" charset="0"/>
              <a:ea typeface="Lato" panose="020F0502020204030203" pitchFamily="34" charset="0"/>
              <a:cs typeface="Lato" panose="020F0502020204030203" pitchFamily="34" charset="0"/>
            </a:endParaRPr>
          </a:p>
          <a:p>
            <a:pPr marL="0" lvl="0" indent="0" algn="l" rtl="0">
              <a:lnSpc>
                <a:spcPct val="150000"/>
              </a:lnSpc>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Does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headline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reflect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content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article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clickbait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headline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controversial</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Does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create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emotion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Does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encourage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click</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Does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provide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enough</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share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even</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without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reading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article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p:txBody>
      </p:sp>
      <p:sp>
        <p:nvSpPr>
          <p:cNvPr id="361" name="Google Shape;361;ged086a897a_0_13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8</a:t>
            </a:fld>
            <a:endParaRPr/>
          </a:p>
        </p:txBody>
      </p:sp>
      <p:sp>
        <p:nvSpPr>
          <p:cNvPr id="362" name="Google Shape;362;ged086a897a_0_132"/>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Create Fake News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ged086a897a_0_138"/>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dirty="0" err="1">
                <a:latin typeface="Lato" panose="020F0502020204030203" pitchFamily="34" charset="0"/>
                <a:ea typeface="Lato" panose="020F0502020204030203" pitchFamily="34" charset="0"/>
                <a:cs typeface="Lato" panose="020F0502020204030203" pitchFamily="34" charset="0"/>
              </a:rPr>
              <a:t>When</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are</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you</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publishing</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your</a:t>
            </a:r>
            <a:r>
              <a:rPr lang="de" dirty="0">
                <a:latin typeface="Lato" panose="020F0502020204030203" pitchFamily="34" charset="0"/>
                <a:ea typeface="Lato" panose="020F0502020204030203" pitchFamily="34" charset="0"/>
                <a:cs typeface="Lato" panose="020F0502020204030203" pitchFamily="34" charset="0"/>
              </a:rPr>
              <a:t> </a:t>
            </a:r>
            <a:r>
              <a:rPr lang="de" dirty="0" err="1">
                <a:latin typeface="Lato" panose="020F0502020204030203" pitchFamily="34" charset="0"/>
                <a:ea typeface="Lato" panose="020F0502020204030203" pitchFamily="34" charset="0"/>
                <a:cs typeface="Lato" panose="020F0502020204030203" pitchFamily="34" charset="0"/>
              </a:rPr>
              <a:t>story</a:t>
            </a:r>
            <a:r>
              <a:rPr lang="de" dirty="0">
                <a:latin typeface="Lato" panose="020F0502020204030203" pitchFamily="34" charset="0"/>
                <a:ea typeface="Lato" panose="020F0502020204030203" pitchFamily="34" charset="0"/>
                <a:cs typeface="Lato" panose="020F0502020204030203" pitchFamily="34" charset="0"/>
              </a:rPr>
              <a:t>?</a:t>
            </a:r>
            <a:endParaRPr dirty="0">
              <a:latin typeface="Lato" panose="020F0502020204030203" pitchFamily="34" charset="0"/>
              <a:ea typeface="Lato" panose="020F0502020204030203" pitchFamily="34" charset="0"/>
              <a:cs typeface="Lato" panose="020F0502020204030203" pitchFamily="34" charset="0"/>
            </a:endParaRPr>
          </a:p>
          <a:p>
            <a:pPr marL="0" lvl="0" indent="0" algn="l" rtl="0">
              <a:spcBef>
                <a:spcPts val="0"/>
              </a:spcBef>
              <a:spcAft>
                <a:spcPts val="0"/>
              </a:spcAft>
              <a:buClr>
                <a:schemeClr val="dk1"/>
              </a:buClr>
              <a:buSzPts val="1100"/>
              <a:buFont typeface="Arial"/>
              <a:buNone/>
            </a:pPr>
            <a:endParaRPr dirty="0">
              <a:latin typeface="Lato" panose="020F0502020204030203" pitchFamily="34" charset="0"/>
              <a:ea typeface="Lato" panose="020F0502020204030203" pitchFamily="34" charset="0"/>
              <a:cs typeface="Lato" panose="020F0502020204030203" pitchFamily="34" charset="0"/>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current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recurring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topic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after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specific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event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before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specific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event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50000"/>
              </a:lnSpc>
              <a:spcBef>
                <a:spcPts val="0"/>
              </a:spcBef>
              <a:spcAft>
                <a:spcPts val="0"/>
              </a:spcAft>
              <a:buClr>
                <a:schemeClr val="dk1"/>
              </a:buClr>
              <a:buSzPts val="1100"/>
              <a:buFont typeface="Arial"/>
              <a:buNone/>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during</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specific</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event</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Clr>
                <a:schemeClr val="dk1"/>
              </a:buClr>
              <a:buSzPts val="1100"/>
              <a:buFont typeface="Arial"/>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Clr>
                <a:schemeClr val="dk1"/>
              </a:buClr>
              <a:buSzPts val="1100"/>
              <a:buFont typeface="Arial"/>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368" name="Google Shape;368;ged086a897a_0_13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9</a:t>
            </a:fld>
            <a:endParaRPr/>
          </a:p>
        </p:txBody>
      </p:sp>
      <p:sp>
        <p:nvSpPr>
          <p:cNvPr id="369" name="Google Shape;369;ged086a897a_0_138"/>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Activity: Create Fake News</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968</Words>
  <Application>Microsoft Macintosh PowerPoint</Application>
  <PresentationFormat>On-screen Show (16:9)</PresentationFormat>
  <Paragraphs>124</Paragraphs>
  <Slides>15</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Lato</vt:lpstr>
      <vt:lpstr>Simple Light</vt:lpstr>
      <vt:lpstr>The Psychology behind Fake News &amp; Applying the methodology and mechanisms to detect Fake News</vt:lpstr>
      <vt:lpstr>Overview</vt:lpstr>
      <vt:lpstr>PowerPoint Presentation</vt:lpstr>
      <vt:lpstr>Activity: Can you build a fake news empire?</vt:lpstr>
      <vt:lpstr>Activity: Create Fake News</vt:lpstr>
      <vt:lpstr>Activity: Create Fake News</vt:lpstr>
      <vt:lpstr>Activity: Create Fake News</vt:lpstr>
      <vt:lpstr>Activity: Create Fake News</vt:lpstr>
      <vt:lpstr>Activity: Create Fake News</vt:lpstr>
      <vt:lpstr>Activity: Create Fake News</vt:lpstr>
      <vt:lpstr>Activity: Create Fake News</vt:lpstr>
      <vt:lpstr>*Add headline here*</vt:lpstr>
      <vt:lpstr>*Add headline here*</vt:lpstr>
      <vt:lpstr>PowerPoint Presentation</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Psychology behind Fake News &amp; Applying the methodology and mechanisms to detect Fake News</dc:title>
  <cp:lastModifiedBy>Debora Lucque</cp:lastModifiedBy>
  <cp:revision>3</cp:revision>
  <dcterms:modified xsi:type="dcterms:W3CDTF">2022-04-22T19:46:56Z</dcterms:modified>
</cp:coreProperties>
</file>