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57" r:id="rId3"/>
    <p:sldId id="300" r:id="rId4"/>
    <p:sldId id="269" r:id="rId5"/>
    <p:sldId id="270" r:id="rId6"/>
    <p:sldId id="271" r:id="rId7"/>
    <p:sldId id="272" r:id="rId8"/>
    <p:sldId id="273" r:id="rId9"/>
    <p:sldId id="274" r:id="rId10"/>
    <p:sldId id="275" r:id="rId11"/>
    <p:sldId id="276" r:id="rId12"/>
    <p:sldId id="277" r:id="rId13"/>
    <p:sldId id="301"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IAdwnwG3cBsTVW5G4O/dVmOli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4"/>
  </p:normalViewPr>
  <p:slideViewPr>
    <p:cSldViewPr snapToGrid="0">
      <p:cViewPr varScale="1">
        <p:scale>
          <a:sx n="120" d="100"/>
          <a:sy n="120" d="100"/>
        </p:scale>
        <p:origin x="200" y="4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d086a897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ed086a897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d086a897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d086a897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d086a897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d086a897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d086a897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d086a897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d086a897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d086a897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d086a897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d086a897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d086a897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d086a897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d086a897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d086a897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d086a897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d086a897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lgn="l">
              <a:lnSpc>
                <a:spcPct val="100000"/>
              </a:lnSpc>
              <a:spcBef>
                <a:spcPts val="0"/>
              </a:spcBef>
              <a:spcAft>
                <a:spcPts val="0"/>
              </a:spcAft>
              <a:buClr>
                <a:srgbClr val="000000"/>
              </a:buClr>
              <a:buSzPts val="4000"/>
              <a:buNone/>
              <a:defRPr sz="4000">
                <a:solidFill>
                  <a:srgbClr val="000000"/>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gn="l">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5"/>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5"/>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 sz="900" b="0" i="0" u="none" strike="noStrike" cap="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b="0" i="0" u="none" strike="noStrike" cap="none">
              <a:solidFill>
                <a:srgbClr val="000000"/>
              </a:solidFill>
              <a:latin typeface="Lato"/>
              <a:ea typeface="Lato"/>
              <a:cs typeface="Lato"/>
              <a:sym typeface="Lato"/>
            </a:endParaRPr>
          </a:p>
        </p:txBody>
      </p:sp>
      <p:pic>
        <p:nvPicPr>
          <p:cNvPr id="14" name="Google Shape;14;p5"/>
          <p:cNvPicPr preferRelativeResize="0"/>
          <p:nvPr/>
        </p:nvPicPr>
        <p:blipFill rotWithShape="1">
          <a:blip r:embed="rId3">
            <a:alphaModFix/>
          </a:blip>
          <a:srcRect t="14999" b="18337"/>
          <a:stretch/>
        </p:blipFill>
        <p:spPr>
          <a:xfrm>
            <a:off x="5496600" y="414525"/>
            <a:ext cx="3491800" cy="1309049"/>
          </a:xfrm>
          <a:prstGeom prst="rect">
            <a:avLst/>
          </a:prstGeom>
          <a:noFill/>
          <a:ln>
            <a:noFill/>
          </a:ln>
        </p:spPr>
      </p:pic>
      <p:pic>
        <p:nvPicPr>
          <p:cNvPr id="15" name="Google Shape;15;p5"/>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5"/>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 sz="1300" b="0" i="0" u="none" strike="noStrike" cap="none">
                <a:solidFill>
                  <a:schemeClr val="dk1"/>
                </a:solidFill>
                <a:latin typeface="Lato"/>
                <a:ea typeface="Lato"/>
                <a:cs typeface="Lato"/>
                <a:sym typeface="Lato"/>
              </a:rPr>
              <a:t>Enhancing Research</a:t>
            </a:r>
            <a:endParaRPr sz="1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300"/>
              <a:buFont typeface="Arial"/>
              <a:buNone/>
            </a:pPr>
            <a:r>
              <a:rPr lang="de" sz="1300" b="0" i="0" u="none" strike="noStrike" cap="none">
                <a:solidFill>
                  <a:schemeClr val="dk1"/>
                </a:solidFill>
                <a:latin typeface="Lato"/>
                <a:ea typeface="Lato"/>
                <a:cs typeface="Lato"/>
                <a:sym typeface="Lato"/>
              </a:rPr>
              <a:t>Understanding through Media</a:t>
            </a:r>
            <a:endParaRPr sz="17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6" name="Google Shape;66;p14"/>
          <p:cNvSpPr txBox="1">
            <a:spLocks noGrp="1"/>
          </p:cNvSpPr>
          <p:nvPr>
            <p:ph type="body" idx="1"/>
          </p:nvPr>
        </p:nvSpPr>
        <p:spPr>
          <a:xfrm>
            <a:off x="311700" y="3152225"/>
            <a:ext cx="8520600" cy="13008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67" name="Google Shape;67;p14"/>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8" name="Google Shape;68;p14"/>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14"/>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72" name="Google Shape;72;p1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15"/>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6"/>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20" name="Google Shape;20;p6"/>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1" name="Google Shape;21;p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6"/>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pic>
        <p:nvPicPr>
          <p:cNvPr id="25" name="Google Shape;25;p7"/>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26" name="Google Shape;26;p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7"/>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8"/>
          <p:cNvSpPr txBox="1">
            <a:spLocks noGrp="1"/>
          </p:cNvSpPr>
          <p:nvPr>
            <p:ph type="body" idx="1"/>
          </p:nvPr>
        </p:nvSpPr>
        <p:spPr>
          <a:xfrm>
            <a:off x="311700" y="1297000"/>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8"/>
          <p:cNvSpPr txBox="1">
            <a:spLocks noGrp="1"/>
          </p:cNvSpPr>
          <p:nvPr>
            <p:ph type="body" idx="2"/>
          </p:nvPr>
        </p:nvSpPr>
        <p:spPr>
          <a:xfrm>
            <a:off x="4832400" y="1297075"/>
            <a:ext cx="3999900" cy="3164400"/>
          </a:xfrm>
          <a:prstGeom prst="rect">
            <a:avLst/>
          </a:prstGeom>
          <a:solidFill>
            <a:srgbClr val="FFFFFF"/>
          </a:solid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32" name="Google Shape;32;p8"/>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3" name="Google Shape;33;p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4" name="Google Shape;34;p8"/>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7" name="Google Shape;37;p9"/>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38" name="Google Shape;38;p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9"/>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11700" y="539675"/>
            <a:ext cx="60072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10"/>
          <p:cNvSpPr txBox="1">
            <a:spLocks noGrp="1"/>
          </p:cNvSpPr>
          <p:nvPr>
            <p:ph type="body" idx="1"/>
          </p:nvPr>
        </p:nvSpPr>
        <p:spPr>
          <a:xfrm>
            <a:off x="311700" y="1176700"/>
            <a:ext cx="2808000" cy="3224400"/>
          </a:xfrm>
          <a:prstGeom prst="rect">
            <a:avLst/>
          </a:prstGeom>
          <a:solidFill>
            <a:srgbClr val="FFFFFF"/>
          </a:solid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43" name="Google Shape;43;p10"/>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4" name="Google Shape;44;p10"/>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45" name="Google Shape;45;p10"/>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48" name="Google Shape;48;p11"/>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49" name="Google Shape;49;p1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11"/>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4" name="Google Shape;54;p12"/>
          <p:cNvSpPr txBox="1">
            <a:spLocks noGrp="1"/>
          </p:cNvSpPr>
          <p:nvPr>
            <p:ph type="subTitle" idx="1"/>
          </p:nvPr>
        </p:nvSpPr>
        <p:spPr>
          <a:xfrm>
            <a:off x="265500" y="2803075"/>
            <a:ext cx="4045200" cy="1235100"/>
          </a:xfrm>
          <a:prstGeom prst="rect">
            <a:avLst/>
          </a:prstGeom>
          <a:solidFill>
            <a:srgbClr val="FFFFFF"/>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12"/>
          <p:cNvSpPr txBox="1">
            <a:spLocks noGrp="1"/>
          </p:cNvSpPr>
          <p:nvPr>
            <p:ph type="body" idx="2"/>
          </p:nvPr>
        </p:nvSpPr>
        <p:spPr>
          <a:xfrm>
            <a:off x="4939500" y="724075"/>
            <a:ext cx="3837000" cy="3695100"/>
          </a:xfrm>
          <a:prstGeom prst="rect">
            <a:avLst/>
          </a:prstGeom>
          <a:solidFill>
            <a:srgbClr val="FFFFFF"/>
          </a:solid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6" name="Google Shape;56;p12"/>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57" name="Google Shape;57;p12"/>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8" name="Google Shape;58;p12"/>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3"/>
          <p:cNvSpPr txBox="1">
            <a:spLocks noGrp="1"/>
          </p:cNvSpPr>
          <p:nvPr>
            <p:ph type="body" idx="1"/>
          </p:nvPr>
        </p:nvSpPr>
        <p:spPr>
          <a:xfrm>
            <a:off x="2766125" y="3922225"/>
            <a:ext cx="5998800" cy="605100"/>
          </a:xfrm>
          <a:prstGeom prst="rect">
            <a:avLst/>
          </a:prstGeom>
          <a:solidFill>
            <a:srgbClr val="FFFFFF"/>
          </a:solid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pic>
        <p:nvPicPr>
          <p:cNvPr id="61" name="Google Shape;61;p13"/>
          <p:cNvPicPr preferRelativeResize="0"/>
          <p:nvPr/>
        </p:nvPicPr>
        <p:blipFill rotWithShape="1">
          <a:blip r:embed="rId2">
            <a:alphaModFix/>
          </a:blip>
          <a:srcRect t="14999" b="18337"/>
          <a:stretch/>
        </p:blipFill>
        <p:spPr>
          <a:xfrm>
            <a:off x="6929706" y="0"/>
            <a:ext cx="2214295" cy="830125"/>
          </a:xfrm>
          <a:prstGeom prst="rect">
            <a:avLst/>
          </a:prstGeom>
          <a:noFill/>
          <a:ln>
            <a:noFill/>
          </a:ln>
        </p:spPr>
      </p:pic>
      <p:pic>
        <p:nvPicPr>
          <p:cNvPr id="62" name="Google Shape;62;p1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1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twitter.com/search?q=%23imeachbiden&amp;src=typeahead_click"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920500"/>
          </a:xfrm>
          <a:prstGeom prst="rect">
            <a:avLst/>
          </a:prstGeom>
          <a:solidFill>
            <a:srgbClr val="FFFFFF"/>
          </a:solidFill>
          <a:ln>
            <a:noFill/>
          </a:ln>
        </p:spPr>
        <p:txBody>
          <a:bodyPr spcFirstLastPara="1" wrap="square" lIns="360000" tIns="91425" rIns="91425" bIns="91425" anchor="b" anchorCtr="0">
            <a:noAutofit/>
          </a:bodyPr>
          <a:lstStyle/>
          <a:p>
            <a:pPr marL="0" lvl="0" indent="0" algn="l" rtl="0">
              <a:spcBef>
                <a:spcPts val="0"/>
              </a:spcBef>
              <a:spcAft>
                <a:spcPts val="0"/>
              </a:spcAft>
              <a:buClr>
                <a:schemeClr val="dk1"/>
              </a:buClr>
              <a:buSzPts val="1100"/>
              <a:buFont typeface="Arial"/>
              <a:buNone/>
            </a:pPr>
            <a:r>
              <a:rPr lang="de" sz="3700">
                <a:solidFill>
                  <a:schemeClr val="dk1"/>
                </a:solidFill>
              </a:rPr>
              <a:t>The Psychology behind Fake News &amp; Applying the methodology and mechanisms to detect Fake News</a:t>
            </a:r>
            <a:endParaRPr sz="3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ed086a897a_0_7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ed086a897a_0_7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10</a:t>
            </a:fld>
            <a:endParaRPr/>
          </a:p>
        </p:txBody>
      </p:sp>
      <p:sp>
        <p:nvSpPr>
          <p:cNvPr id="237" name="Google Shape;237;ged086a897a_0_7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Activity: Fact or Fake?</a:t>
            </a:r>
            <a:endParaRPr/>
          </a:p>
        </p:txBody>
      </p:sp>
      <p:pic>
        <p:nvPicPr>
          <p:cNvPr id="238" name="Google Shape;238;ged086a897a_0_72"/>
          <p:cNvPicPr preferRelativeResize="0"/>
          <p:nvPr/>
        </p:nvPicPr>
        <p:blipFill>
          <a:blip r:embed="rId3">
            <a:alphaModFix/>
          </a:blip>
          <a:stretch>
            <a:fillRect/>
          </a:stretch>
        </p:blipFill>
        <p:spPr>
          <a:xfrm>
            <a:off x="3700875" y="1332793"/>
            <a:ext cx="2509726" cy="2904182"/>
          </a:xfrm>
          <a:prstGeom prst="rect">
            <a:avLst/>
          </a:prstGeom>
          <a:noFill/>
          <a:ln>
            <a:noFill/>
          </a:ln>
        </p:spPr>
      </p:pic>
      <p:pic>
        <p:nvPicPr>
          <p:cNvPr id="239" name="Google Shape;239;ged086a897a_0_72"/>
          <p:cNvPicPr preferRelativeResize="0"/>
          <p:nvPr/>
        </p:nvPicPr>
        <p:blipFill>
          <a:blip r:embed="rId4">
            <a:alphaModFix/>
          </a:blip>
          <a:stretch>
            <a:fillRect/>
          </a:stretch>
        </p:blipFill>
        <p:spPr>
          <a:xfrm>
            <a:off x="6256951" y="1313450"/>
            <a:ext cx="2509748" cy="2923524"/>
          </a:xfrm>
          <a:prstGeom prst="rect">
            <a:avLst/>
          </a:prstGeom>
          <a:noFill/>
          <a:ln>
            <a:noFill/>
          </a:ln>
        </p:spPr>
      </p:pic>
      <p:sp>
        <p:nvSpPr>
          <p:cNvPr id="240" name="Google Shape;240;ged086a897a_0_72"/>
          <p:cNvSpPr txBox="1">
            <a:spLocks noGrp="1"/>
          </p:cNvSpPr>
          <p:nvPr>
            <p:ph type="body" idx="1"/>
          </p:nvPr>
        </p:nvSpPr>
        <p:spPr>
          <a:xfrm>
            <a:off x="168425" y="1032300"/>
            <a:ext cx="32127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latin typeface="Lato" panose="020F0502020204030203" pitchFamily="34" charset="0"/>
                <a:ea typeface="Lato" panose="020F0502020204030203" pitchFamily="34" charset="0"/>
                <a:cs typeface="Lato" panose="020F0502020204030203" pitchFamily="34" charset="0"/>
              </a:rPr>
              <a:t>FACT</a:t>
            </a:r>
            <a:endParaRPr dirty="0">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None/>
            </a:pPr>
            <a:endParaRPr sz="12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On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afternoon</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Sept. 24,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Boebert</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issued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news</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release in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which</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she</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announced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she</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had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prepared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articles</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impeachment</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against</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both</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Biden and Harris.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announcement</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contained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exactly</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misspelled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logo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shared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on social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media</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by</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Sherman and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many</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others</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and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by</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later</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on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afternoon</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u="sng"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hlinkClick r:id="rId5">
                  <a:extLst>
                    <a:ext uri="{A12FA001-AC4F-418D-AE19-62706E023703}">
                      <ahyp:hlinkClr xmlns:ahyp="http://schemas.microsoft.com/office/drawing/2018/hyperlinkcolor" val="tx"/>
                    </a:ext>
                  </a:extLst>
                </a:hlinkClick>
              </a:rPr>
              <a:t>#IMEACHBIDEN</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was a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trending</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topic</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on Twitter.</a:t>
            </a:r>
            <a:endParaRPr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endParaRPr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second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version</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announcement</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with</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spelling</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word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impeach</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corrected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was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quickly</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2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issued</a:t>
            </a:r>
            <a:r>
              <a:rPr lang="de"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2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p:txBody>
      </p:sp>
      <p:sp>
        <p:nvSpPr>
          <p:cNvPr id="8" name="Google Shape;102;gdfc22fcbb0_0_0">
            <a:extLst>
              <a:ext uri="{FF2B5EF4-FFF2-40B4-BE49-F238E27FC236}">
                <a16:creationId xmlns:a16="http://schemas.microsoft.com/office/drawing/2014/main" id="{43698D39-1C6E-534F-8669-3D18F3EF6232}"/>
              </a:ext>
            </a:extLst>
          </p:cNvPr>
          <p:cNvSpPr txBox="1"/>
          <p:nvPr/>
        </p:nvSpPr>
        <p:spPr>
          <a:xfrm>
            <a:off x="5160936" y="4362600"/>
            <a:ext cx="3777234" cy="338524"/>
          </a:xfrm>
          <a:prstGeom prst="rect">
            <a:avLst/>
          </a:prstGeom>
          <a:noFill/>
          <a:ln>
            <a:noFill/>
          </a:ln>
        </p:spPr>
        <p:txBody>
          <a:bodyPr spcFirstLastPara="1" wrap="square" lIns="91425" tIns="91425" rIns="91425" bIns="91425" anchor="t" anchorCtr="0">
            <a:spAutoFit/>
          </a:bodyPr>
          <a:lstStyle/>
          <a:p>
            <a:pPr algn="r" fontAlgn="base"/>
            <a:r>
              <a:rPr lang="en-GB" sz="500" dirty="0" err="1"/>
              <a:t>MacGuill</a:t>
            </a:r>
            <a:r>
              <a:rPr lang="en-GB" sz="500" dirty="0"/>
              <a:t>, D., 2021. </a:t>
            </a:r>
            <a:r>
              <a:rPr lang="en-GB" sz="500" i="1" dirty="0"/>
              <a:t>Yes, Lauren </a:t>
            </a:r>
            <a:r>
              <a:rPr lang="en-GB" sz="500" i="1" dirty="0" err="1"/>
              <a:t>Boebert</a:t>
            </a:r>
            <a:r>
              <a:rPr lang="en-GB" sz="500" i="1" dirty="0"/>
              <a:t> Called for Biden's Impeachment With the Slogan '</a:t>
            </a:r>
            <a:r>
              <a:rPr lang="en-GB" sz="500" i="1" dirty="0" err="1"/>
              <a:t>Imeach</a:t>
            </a:r>
            <a:r>
              <a:rPr lang="en-GB" sz="500" i="1" dirty="0"/>
              <a:t> Biden'</a:t>
            </a:r>
            <a:r>
              <a:rPr lang="en-GB" sz="500" dirty="0"/>
              <a:t>. [online] </a:t>
            </a:r>
            <a:r>
              <a:rPr lang="en-GB" sz="500" dirty="0" err="1"/>
              <a:t>Snopes.com</a:t>
            </a:r>
            <a:r>
              <a:rPr lang="en-GB" sz="500" dirty="0"/>
              <a:t>. Available at: &lt;https://</a:t>
            </a:r>
            <a:r>
              <a:rPr lang="en-GB" sz="500" dirty="0" err="1"/>
              <a:t>www.snopes.com</a:t>
            </a:r>
            <a:r>
              <a:rPr lang="en-GB" sz="500" dirty="0"/>
              <a:t>/fact-check/</a:t>
            </a:r>
            <a:r>
              <a:rPr lang="en-GB" sz="500" dirty="0" err="1"/>
              <a:t>lauren-boebert-imeach-biden</a:t>
            </a:r>
            <a:r>
              <a:rPr lang="en-GB" sz="500" dirty="0"/>
              <a:t>/&gt; [Accessed 4 October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ed086a897a_0_78"/>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Are these headlines Fact or Fake?</a:t>
            </a:r>
            <a:endParaRPr/>
          </a:p>
        </p:txBody>
      </p:sp>
      <p:sp>
        <p:nvSpPr>
          <p:cNvPr id="246" name="Google Shape;246;ged086a897a_0_7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11</a:t>
            </a:fld>
            <a:endParaRPr/>
          </a:p>
        </p:txBody>
      </p:sp>
      <p:sp>
        <p:nvSpPr>
          <p:cNvPr id="247" name="Google Shape;247;ged086a897a_0_78"/>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Activity: Fact or Fake?</a:t>
            </a:r>
            <a:endParaRPr/>
          </a:p>
        </p:txBody>
      </p:sp>
      <p:pic>
        <p:nvPicPr>
          <p:cNvPr id="248" name="Google Shape;248;ged086a897a_0_78"/>
          <p:cNvPicPr preferRelativeResize="0"/>
          <p:nvPr/>
        </p:nvPicPr>
        <p:blipFill>
          <a:blip r:embed="rId3">
            <a:alphaModFix/>
          </a:blip>
          <a:stretch>
            <a:fillRect/>
          </a:stretch>
        </p:blipFill>
        <p:spPr>
          <a:xfrm>
            <a:off x="1974363" y="3115355"/>
            <a:ext cx="4985017" cy="826862"/>
          </a:xfrm>
          <a:prstGeom prst="rect">
            <a:avLst/>
          </a:prstGeom>
          <a:noFill/>
          <a:ln>
            <a:noFill/>
          </a:ln>
        </p:spPr>
      </p:pic>
      <p:pic>
        <p:nvPicPr>
          <p:cNvPr id="249" name="Google Shape;249;ged086a897a_0_78"/>
          <p:cNvPicPr preferRelativeResize="0"/>
          <p:nvPr/>
        </p:nvPicPr>
        <p:blipFill>
          <a:blip r:embed="rId4">
            <a:alphaModFix/>
          </a:blip>
          <a:stretch>
            <a:fillRect/>
          </a:stretch>
        </p:blipFill>
        <p:spPr>
          <a:xfrm>
            <a:off x="1974363" y="3967970"/>
            <a:ext cx="3629782" cy="368155"/>
          </a:xfrm>
          <a:prstGeom prst="rect">
            <a:avLst/>
          </a:prstGeom>
          <a:noFill/>
          <a:ln>
            <a:noFill/>
          </a:ln>
        </p:spPr>
      </p:pic>
      <p:pic>
        <p:nvPicPr>
          <p:cNvPr id="250" name="Google Shape;250;ged086a897a_0_78"/>
          <p:cNvPicPr preferRelativeResize="0"/>
          <p:nvPr/>
        </p:nvPicPr>
        <p:blipFill>
          <a:blip r:embed="rId5">
            <a:alphaModFix/>
          </a:blip>
          <a:stretch>
            <a:fillRect/>
          </a:stretch>
        </p:blipFill>
        <p:spPr>
          <a:xfrm>
            <a:off x="1974363" y="1400025"/>
            <a:ext cx="5052124" cy="1689588"/>
          </a:xfrm>
          <a:prstGeom prst="rect">
            <a:avLst/>
          </a:prstGeom>
          <a:noFill/>
          <a:ln>
            <a:noFill/>
          </a:ln>
        </p:spPr>
      </p:pic>
      <p:sp>
        <p:nvSpPr>
          <p:cNvPr id="8" name="Google Shape;102;gdfc22fcbb0_0_0">
            <a:extLst>
              <a:ext uri="{FF2B5EF4-FFF2-40B4-BE49-F238E27FC236}">
                <a16:creationId xmlns:a16="http://schemas.microsoft.com/office/drawing/2014/main" id="{FE86DDC8-19B6-904B-B739-9712FAB9426A}"/>
              </a:ext>
            </a:extLst>
          </p:cNvPr>
          <p:cNvSpPr txBox="1"/>
          <p:nvPr/>
        </p:nvSpPr>
        <p:spPr>
          <a:xfrm>
            <a:off x="5160936" y="4362600"/>
            <a:ext cx="3777234" cy="338524"/>
          </a:xfrm>
          <a:prstGeom prst="rect">
            <a:avLst/>
          </a:prstGeom>
          <a:noFill/>
          <a:ln>
            <a:noFill/>
          </a:ln>
        </p:spPr>
        <p:txBody>
          <a:bodyPr spcFirstLastPara="1" wrap="square" lIns="91425" tIns="91425" rIns="91425" bIns="91425" anchor="t" anchorCtr="0">
            <a:spAutoFit/>
          </a:bodyPr>
          <a:lstStyle/>
          <a:p>
            <a:pPr algn="r" fontAlgn="base"/>
            <a:r>
              <a:rPr lang="en-GB" sz="500" dirty="0" err="1"/>
              <a:t>Kasprak</a:t>
            </a:r>
            <a:r>
              <a:rPr lang="en-GB" sz="500" dirty="0"/>
              <a:t>, A., 2017. </a:t>
            </a:r>
            <a:r>
              <a:rPr lang="en-GB" sz="500" i="1" dirty="0"/>
              <a:t>Did Bill Gates 'Admit' Vaccinations Are Designed So Governments Can 'Depopulate' the World?</a:t>
            </a:r>
            <a:r>
              <a:rPr lang="en-GB" sz="500" dirty="0"/>
              <a:t>. [online] Snopes. Available at: &lt;https://</a:t>
            </a:r>
            <a:r>
              <a:rPr lang="en-GB" sz="500" dirty="0" err="1"/>
              <a:t>www.snopes.com</a:t>
            </a:r>
            <a:r>
              <a:rPr lang="en-GB" sz="500" dirty="0"/>
              <a:t>/fact-check/bill-gates-vaccinations-depopulation/&gt; [Accessed 4 October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ed086a897a_0_8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latin typeface="Lato" panose="020F0502020204030203" pitchFamily="34" charset="0"/>
                <a:ea typeface="Lato" panose="020F0502020204030203" pitchFamily="34" charset="0"/>
                <a:cs typeface="Lato" panose="020F0502020204030203" pitchFamily="34" charset="0"/>
              </a:rPr>
              <a:t>FAKE</a:t>
            </a:r>
            <a:endParaRPr dirty="0">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None/>
            </a:pPr>
            <a:endParaRPr sz="1400" dirty="0">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r>
              <a:rPr lang="de" sz="1400" dirty="0">
                <a:latin typeface="Lato" panose="020F0502020204030203" pitchFamily="34" charset="0"/>
                <a:ea typeface="Lato" panose="020F0502020204030203" pitchFamily="34" charset="0"/>
                <a:cs typeface="Lato" panose="020F0502020204030203" pitchFamily="34" charset="0"/>
                <a:sym typeface="Arial"/>
              </a:rPr>
              <a:t>CNN interview:</a:t>
            </a:r>
            <a:endParaRPr sz="1400" dirty="0">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Dr. Sanjay Gupta: Ten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billion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dollars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over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next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10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years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make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year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vaccines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does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mean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exactly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1200"/>
              </a:spcBef>
              <a:spcAft>
                <a:spcPts val="0"/>
              </a:spcAft>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Bill Gates: Over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this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decade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believe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unbelievable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progress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can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made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both</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inventing</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new</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vaccines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and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making</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sure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get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out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all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children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them</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only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about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six</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seven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more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 and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would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have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all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tools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reduce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childhood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death</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reduce</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population</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growth</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and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everything</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stability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environment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benefits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from</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Clr>
                <a:schemeClr val="dk1"/>
              </a:buClr>
              <a:buSzPts val="1100"/>
              <a:buFont typeface="Arial"/>
              <a:buNone/>
            </a:pP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In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society</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after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society</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he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saw</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when</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mortality</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rate falls—</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specifically</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below</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10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deaths</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per 1,000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people</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birth</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rate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follows</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and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population</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growth</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stabilizes</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It</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goes</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against</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common</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sense,” Gates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says</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256" name="Google Shape;256;ged086a897a_0_8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12</a:t>
            </a:fld>
            <a:endParaRPr/>
          </a:p>
        </p:txBody>
      </p:sp>
      <p:sp>
        <p:nvSpPr>
          <p:cNvPr id="257" name="Google Shape;257;ged086a897a_0_8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Activity: Fact or Fake?</a:t>
            </a:r>
            <a:endParaRPr/>
          </a:p>
        </p:txBody>
      </p:sp>
      <p:sp>
        <p:nvSpPr>
          <p:cNvPr id="5" name="Google Shape;102;gdfc22fcbb0_0_0">
            <a:extLst>
              <a:ext uri="{FF2B5EF4-FFF2-40B4-BE49-F238E27FC236}">
                <a16:creationId xmlns:a16="http://schemas.microsoft.com/office/drawing/2014/main" id="{1D24D4AA-27DC-F04F-A60B-06ECFF8420DC}"/>
              </a:ext>
            </a:extLst>
          </p:cNvPr>
          <p:cNvSpPr txBox="1"/>
          <p:nvPr/>
        </p:nvSpPr>
        <p:spPr>
          <a:xfrm>
            <a:off x="5160936" y="4362600"/>
            <a:ext cx="3777234" cy="338524"/>
          </a:xfrm>
          <a:prstGeom prst="rect">
            <a:avLst/>
          </a:prstGeom>
          <a:noFill/>
          <a:ln>
            <a:noFill/>
          </a:ln>
        </p:spPr>
        <p:txBody>
          <a:bodyPr spcFirstLastPara="1" wrap="square" lIns="91425" tIns="91425" rIns="91425" bIns="91425" anchor="t" anchorCtr="0">
            <a:spAutoFit/>
          </a:bodyPr>
          <a:lstStyle/>
          <a:p>
            <a:pPr algn="r" fontAlgn="base"/>
            <a:r>
              <a:rPr lang="en-GB" sz="500" dirty="0" err="1"/>
              <a:t>Kasprak</a:t>
            </a:r>
            <a:r>
              <a:rPr lang="en-GB" sz="500" dirty="0"/>
              <a:t>, A., 2017. </a:t>
            </a:r>
            <a:r>
              <a:rPr lang="en-GB" sz="500" i="1" dirty="0"/>
              <a:t>Did Bill Gates 'Admit' Vaccinations Are Designed So Governments Can 'Depopulate' the World?</a:t>
            </a:r>
            <a:r>
              <a:rPr lang="en-GB" sz="500" dirty="0"/>
              <a:t>. [online] Snopes. Available at: &lt;https://</a:t>
            </a:r>
            <a:r>
              <a:rPr lang="en-GB" sz="500" dirty="0" err="1"/>
              <a:t>www.snopes.com</a:t>
            </a:r>
            <a:r>
              <a:rPr lang="en-GB" sz="500" dirty="0"/>
              <a:t>/fact-check/bill-gates-vaccinations-depopulation/&gt; [Accessed 4 October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FE7C-0EF9-F04D-89EE-58F726033783}"/>
              </a:ext>
            </a:extLst>
          </p:cNvPr>
          <p:cNvSpPr>
            <a:spLocks noGrp="1"/>
          </p:cNvSpPr>
          <p:nvPr>
            <p:ph type="title"/>
          </p:nvPr>
        </p:nvSpPr>
        <p:spPr/>
        <p:txBody>
          <a:bodyPr/>
          <a:lstStyle/>
          <a:p>
            <a:r>
              <a:rPr lang="en-GB" dirty="0"/>
              <a:t>Literature</a:t>
            </a:r>
          </a:p>
        </p:txBody>
      </p:sp>
      <p:sp>
        <p:nvSpPr>
          <p:cNvPr id="3" name="Text Placeholder 2">
            <a:extLst>
              <a:ext uri="{FF2B5EF4-FFF2-40B4-BE49-F238E27FC236}">
                <a16:creationId xmlns:a16="http://schemas.microsoft.com/office/drawing/2014/main" id="{19F64889-6194-7B49-B3A6-57E9D8C01579}"/>
              </a:ext>
            </a:extLst>
          </p:cNvPr>
          <p:cNvSpPr>
            <a:spLocks noGrp="1"/>
          </p:cNvSpPr>
          <p:nvPr>
            <p:ph type="body" idx="1"/>
          </p:nvPr>
        </p:nvSpPr>
        <p:spPr/>
        <p:txBody>
          <a:bodyPr/>
          <a:lstStyle/>
          <a:p>
            <a:pPr marL="114300" indent="0">
              <a:buNone/>
            </a:pPr>
            <a:r>
              <a:rPr lang="en-GB" sz="1200" dirty="0" err="1">
                <a:solidFill>
                  <a:schemeClr val="tx1"/>
                </a:solidFill>
              </a:rPr>
              <a:t>Evon</a:t>
            </a:r>
            <a:r>
              <a:rPr lang="en-GB" sz="1200" dirty="0">
                <a:solidFill>
                  <a:schemeClr val="tx1"/>
                </a:solidFill>
              </a:rPr>
              <a:t>, D., 2021. </a:t>
            </a:r>
            <a:r>
              <a:rPr lang="en-GB" sz="1200" i="1" dirty="0">
                <a:solidFill>
                  <a:schemeClr val="tx1"/>
                </a:solidFill>
              </a:rPr>
              <a:t>Is This Journalism Before and After Taliban Takeover?</a:t>
            </a:r>
            <a:r>
              <a:rPr lang="en-GB" sz="1200" dirty="0">
                <a:solidFill>
                  <a:schemeClr val="tx1"/>
                </a:solidFill>
              </a:rPr>
              <a:t>. [online] Snopes. Available at: &lt;https://</a:t>
            </a:r>
            <a:r>
              <a:rPr lang="en-GB" sz="1200" dirty="0" err="1">
                <a:solidFill>
                  <a:schemeClr val="tx1"/>
                </a:solidFill>
              </a:rPr>
              <a:t>www.snopes.com</a:t>
            </a:r>
            <a:r>
              <a:rPr lang="en-GB" sz="1200" dirty="0">
                <a:solidFill>
                  <a:schemeClr val="tx1"/>
                </a:solidFill>
              </a:rPr>
              <a:t>/fact-check/journalism-</a:t>
            </a:r>
            <a:r>
              <a:rPr lang="en-GB" sz="1200" dirty="0" err="1">
                <a:solidFill>
                  <a:schemeClr val="tx1"/>
                </a:solidFill>
              </a:rPr>
              <a:t>taliban</a:t>
            </a:r>
            <a:r>
              <a:rPr lang="en-GB" sz="1200" dirty="0">
                <a:solidFill>
                  <a:schemeClr val="tx1"/>
                </a:solidFill>
              </a:rPr>
              <a:t>-takeover/&gt; [Accessed 4 October 2021].</a:t>
            </a:r>
          </a:p>
          <a:p>
            <a:pPr marL="114300" indent="0">
              <a:buNone/>
            </a:pPr>
            <a:endParaRPr lang="en-GB" sz="1200" dirty="0">
              <a:solidFill>
                <a:schemeClr val="tx1"/>
              </a:solidFill>
            </a:endParaRPr>
          </a:p>
          <a:p>
            <a:pPr marL="114300" indent="0">
              <a:buNone/>
            </a:pPr>
            <a:r>
              <a:rPr lang="en-GB" sz="1200" dirty="0" err="1">
                <a:solidFill>
                  <a:schemeClr val="tx1"/>
                </a:solidFill>
              </a:rPr>
              <a:t>Kasprak</a:t>
            </a:r>
            <a:r>
              <a:rPr lang="en-GB" sz="1200" dirty="0">
                <a:solidFill>
                  <a:schemeClr val="tx1"/>
                </a:solidFill>
              </a:rPr>
              <a:t>, A., 2017. </a:t>
            </a:r>
            <a:r>
              <a:rPr lang="en-GB" sz="1200" i="1" dirty="0">
                <a:solidFill>
                  <a:schemeClr val="tx1"/>
                </a:solidFill>
              </a:rPr>
              <a:t>Did Bill Gates 'Admit' Vaccinations Are Designed So Governments Can 'Depopulate' the World?</a:t>
            </a:r>
            <a:r>
              <a:rPr lang="en-GB" sz="1200" dirty="0">
                <a:solidFill>
                  <a:schemeClr val="tx1"/>
                </a:solidFill>
              </a:rPr>
              <a:t>. [online] Snopes. Available at: &lt;https://</a:t>
            </a:r>
            <a:r>
              <a:rPr lang="en-GB" sz="1200" dirty="0" err="1">
                <a:solidFill>
                  <a:schemeClr val="tx1"/>
                </a:solidFill>
              </a:rPr>
              <a:t>www.snopes.com</a:t>
            </a:r>
            <a:r>
              <a:rPr lang="en-GB" sz="1200" dirty="0">
                <a:solidFill>
                  <a:schemeClr val="tx1"/>
                </a:solidFill>
              </a:rPr>
              <a:t>/fact-check/bill-gates-vaccinations-depopulation/&gt; [Accessed 4 October 2021].</a:t>
            </a:r>
          </a:p>
          <a:p>
            <a:pPr marL="114300" indent="0">
              <a:buNone/>
            </a:pPr>
            <a:endParaRPr lang="en-GB" sz="1200" dirty="0">
              <a:solidFill>
                <a:schemeClr val="tx1"/>
              </a:solidFill>
            </a:endParaRPr>
          </a:p>
          <a:p>
            <a:pPr marL="114300" indent="0">
              <a:buNone/>
            </a:pPr>
            <a:r>
              <a:rPr lang="en-GB" sz="1200" dirty="0" err="1">
                <a:solidFill>
                  <a:schemeClr val="tx1"/>
                </a:solidFill>
              </a:rPr>
              <a:t>MacGuill</a:t>
            </a:r>
            <a:r>
              <a:rPr lang="en-GB" sz="1200" dirty="0">
                <a:solidFill>
                  <a:schemeClr val="tx1"/>
                </a:solidFill>
              </a:rPr>
              <a:t>, D., 2021. </a:t>
            </a:r>
            <a:r>
              <a:rPr lang="en-GB" sz="1200" i="1" dirty="0">
                <a:solidFill>
                  <a:schemeClr val="tx1"/>
                </a:solidFill>
              </a:rPr>
              <a:t>Yes, Lauren </a:t>
            </a:r>
            <a:r>
              <a:rPr lang="en-GB" sz="1200" i="1" dirty="0" err="1">
                <a:solidFill>
                  <a:schemeClr val="tx1"/>
                </a:solidFill>
              </a:rPr>
              <a:t>Boebert</a:t>
            </a:r>
            <a:r>
              <a:rPr lang="en-GB" sz="1200" i="1" dirty="0">
                <a:solidFill>
                  <a:schemeClr val="tx1"/>
                </a:solidFill>
              </a:rPr>
              <a:t> Called for Biden's Impeachment With the Slogan '</a:t>
            </a:r>
            <a:r>
              <a:rPr lang="en-GB" sz="1200" i="1" dirty="0" err="1">
                <a:solidFill>
                  <a:schemeClr val="tx1"/>
                </a:solidFill>
              </a:rPr>
              <a:t>Imeach</a:t>
            </a:r>
            <a:r>
              <a:rPr lang="en-GB" sz="1200" i="1" dirty="0">
                <a:solidFill>
                  <a:schemeClr val="tx1"/>
                </a:solidFill>
              </a:rPr>
              <a:t> Biden'</a:t>
            </a:r>
            <a:r>
              <a:rPr lang="en-GB" sz="1200" dirty="0">
                <a:solidFill>
                  <a:schemeClr val="tx1"/>
                </a:solidFill>
              </a:rPr>
              <a:t>. [online] Snopes. Available at: &lt;https://</a:t>
            </a:r>
            <a:r>
              <a:rPr lang="en-GB" sz="1200" dirty="0" err="1">
                <a:solidFill>
                  <a:schemeClr val="tx1"/>
                </a:solidFill>
              </a:rPr>
              <a:t>www.snopes.com</a:t>
            </a:r>
            <a:r>
              <a:rPr lang="en-GB" sz="1200" dirty="0">
                <a:solidFill>
                  <a:schemeClr val="tx1"/>
                </a:solidFill>
              </a:rPr>
              <a:t>/fact-check/</a:t>
            </a:r>
            <a:r>
              <a:rPr lang="en-GB" sz="1200" dirty="0" err="1">
                <a:solidFill>
                  <a:schemeClr val="tx1"/>
                </a:solidFill>
              </a:rPr>
              <a:t>lauren-boebert-imeach-biden</a:t>
            </a:r>
            <a:r>
              <a:rPr lang="en-GB" sz="1200" dirty="0">
                <a:solidFill>
                  <a:schemeClr val="tx1"/>
                </a:solidFill>
              </a:rPr>
              <a:t>/&gt; [Accessed 4 October 2021].</a:t>
            </a:r>
          </a:p>
          <a:p>
            <a:pPr marL="114300" indent="0">
              <a:buNone/>
            </a:pPr>
            <a:endParaRPr lang="en-GB" sz="1200" dirty="0">
              <a:solidFill>
                <a:schemeClr val="tx1"/>
              </a:solidFill>
            </a:endParaRPr>
          </a:p>
          <a:p>
            <a:pPr marL="114300" indent="0">
              <a:buNone/>
            </a:pPr>
            <a:r>
              <a:rPr lang="en-GB" sz="1200" dirty="0" err="1">
                <a:solidFill>
                  <a:schemeClr val="tx1"/>
                </a:solidFill>
              </a:rPr>
              <a:t>MacGuill</a:t>
            </a:r>
            <a:r>
              <a:rPr lang="en-GB" sz="1200" dirty="0">
                <a:solidFill>
                  <a:schemeClr val="tx1"/>
                </a:solidFill>
              </a:rPr>
              <a:t>, D., 2021. </a:t>
            </a:r>
            <a:r>
              <a:rPr lang="en-GB" sz="1200" i="1" dirty="0">
                <a:solidFill>
                  <a:schemeClr val="tx1"/>
                </a:solidFill>
              </a:rPr>
              <a:t>No, Australian Officials Did Not Say They Would 'Seize' and Forcibly Vaccinate 24K Kids</a:t>
            </a:r>
            <a:r>
              <a:rPr lang="en-GB" sz="1200" dirty="0">
                <a:solidFill>
                  <a:schemeClr val="tx1"/>
                </a:solidFill>
              </a:rPr>
              <a:t>. [online] Snopes. Available at: &lt;https://</a:t>
            </a:r>
            <a:r>
              <a:rPr lang="en-GB" sz="1200" dirty="0" err="1">
                <a:solidFill>
                  <a:schemeClr val="tx1"/>
                </a:solidFill>
              </a:rPr>
              <a:t>www.snopes.com</a:t>
            </a:r>
            <a:r>
              <a:rPr lang="en-GB" sz="1200" dirty="0">
                <a:solidFill>
                  <a:schemeClr val="tx1"/>
                </a:solidFill>
              </a:rPr>
              <a:t>/fact-check/</a:t>
            </a:r>
            <a:r>
              <a:rPr lang="en-GB" sz="1200" dirty="0" err="1">
                <a:solidFill>
                  <a:schemeClr val="tx1"/>
                </a:solidFill>
              </a:rPr>
              <a:t>australia</a:t>
            </a:r>
            <a:r>
              <a:rPr lang="en-GB" sz="1200" dirty="0">
                <a:solidFill>
                  <a:schemeClr val="tx1"/>
                </a:solidFill>
              </a:rPr>
              <a:t>-forced-vaccination-stadium/&gt; [Accessed 4 October 2021].</a:t>
            </a:r>
          </a:p>
          <a:p>
            <a:pPr marL="114300" indent="0">
              <a:buNone/>
            </a:pPr>
            <a:endParaRPr lang="en-GB" sz="1200" dirty="0">
              <a:solidFill>
                <a:schemeClr val="tx1"/>
              </a:solidFill>
            </a:endParaRPr>
          </a:p>
        </p:txBody>
      </p:sp>
      <p:sp>
        <p:nvSpPr>
          <p:cNvPr id="4" name="Slide Number Placeholder 3">
            <a:extLst>
              <a:ext uri="{FF2B5EF4-FFF2-40B4-BE49-F238E27FC236}">
                <a16:creationId xmlns:a16="http://schemas.microsoft.com/office/drawing/2014/main" id="{BF49C137-21C9-B14C-9928-9E079CB023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13</a:t>
            </a:fld>
            <a:endParaRPr lang="de"/>
          </a:p>
        </p:txBody>
      </p:sp>
    </p:spTree>
    <p:extLst>
      <p:ext uri="{BB962C8B-B14F-4D97-AF65-F5344CB8AC3E}">
        <p14:creationId xmlns:p14="http://schemas.microsoft.com/office/powerpoint/2010/main" val="334878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Overview</a:t>
            </a:r>
            <a:endParaRPr dirty="0"/>
          </a:p>
        </p:txBody>
      </p:sp>
      <p:sp>
        <p:nvSpPr>
          <p:cNvPr id="84" name="Google Shape;84;p3"/>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ctr" anchorCtr="0">
            <a:noAutofit/>
          </a:bodyPr>
          <a:lstStyle/>
          <a:p>
            <a:pPr marL="457200" lvl="0" indent="-317500" algn="l" rtl="0">
              <a:lnSpc>
                <a:spcPct val="150000"/>
              </a:lnSpc>
              <a:spcBef>
                <a:spcPts val="0"/>
              </a:spcBef>
              <a:spcAft>
                <a:spcPts val="0"/>
              </a:spcAft>
              <a:buClr>
                <a:srgbClr val="363F83"/>
              </a:buClr>
              <a:buSzPts val="1400"/>
              <a:buFont typeface="Arial"/>
              <a:buAutoNum type="arabicPeriod"/>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The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Psychology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behind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Fake News</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Activity</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Fact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Fake</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Trust in Media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Statistics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2021</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Activities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Can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build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 fake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news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empire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&amp; Reverse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Theory</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 Create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Fake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News</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457200" lvl="0" indent="0" algn="l" rtl="0">
              <a:lnSpc>
                <a:spcPct val="150000"/>
              </a:lnSpc>
              <a:spcBef>
                <a:spcPts val="0"/>
              </a:spcBef>
              <a:spcAft>
                <a:spcPts val="0"/>
              </a:spcAft>
              <a:buNone/>
            </a:pP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85" name="Google Shape;85;p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B83C24-FAB5-B34C-9DB2-8A6E0D9B78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
        <p:nvSpPr>
          <p:cNvPr id="5" name="Google Shape;91;p3">
            <a:extLst>
              <a:ext uri="{FF2B5EF4-FFF2-40B4-BE49-F238E27FC236}">
                <a16:creationId xmlns:a16="http://schemas.microsoft.com/office/drawing/2014/main" id="{3A74EFC5-0ABE-494D-BEC4-8F68A371B238}"/>
              </a:ext>
            </a:extLst>
          </p:cNvPr>
          <p:cNvSpPr txBox="1">
            <a:spLocks/>
          </p:cNvSpPr>
          <p:nvPr/>
        </p:nvSpPr>
        <p:spPr>
          <a:xfrm>
            <a:off x="1170600" y="1426500"/>
            <a:ext cx="6802800" cy="27042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de-DE" sz="3600" b="1" dirty="0" err="1">
                <a:latin typeface="Lato" panose="020F0502020204030203" pitchFamily="34" charset="0"/>
                <a:ea typeface="Lato" panose="020F0502020204030203" pitchFamily="34" charset="0"/>
                <a:cs typeface="Lato" panose="020F0502020204030203" pitchFamily="34" charset="0"/>
                <a:sym typeface="Teko"/>
              </a:rPr>
              <a:t>Activity</a:t>
            </a:r>
            <a:r>
              <a:rPr lang="de-DE" sz="3600" b="1" dirty="0">
                <a:latin typeface="Lato" panose="020F0502020204030203" pitchFamily="34" charset="0"/>
                <a:ea typeface="Lato" panose="020F0502020204030203" pitchFamily="34" charset="0"/>
                <a:cs typeface="Lato" panose="020F0502020204030203" pitchFamily="34" charset="0"/>
                <a:sym typeface="Teko"/>
              </a:rPr>
              <a:t>: Fact </a:t>
            </a:r>
            <a:r>
              <a:rPr lang="de-DE" sz="3600" b="1" dirty="0" err="1">
                <a:latin typeface="Lato" panose="020F0502020204030203" pitchFamily="34" charset="0"/>
                <a:ea typeface="Lato" panose="020F0502020204030203" pitchFamily="34" charset="0"/>
                <a:cs typeface="Lato" panose="020F0502020204030203" pitchFamily="34" charset="0"/>
                <a:sym typeface="Teko"/>
              </a:rPr>
              <a:t>or</a:t>
            </a:r>
            <a:r>
              <a:rPr lang="de-DE" sz="3600" b="1" dirty="0">
                <a:latin typeface="Lato" panose="020F0502020204030203" pitchFamily="34" charset="0"/>
                <a:ea typeface="Lato" panose="020F0502020204030203" pitchFamily="34" charset="0"/>
                <a:cs typeface="Lato" panose="020F0502020204030203" pitchFamily="34" charset="0"/>
                <a:sym typeface="Teko"/>
              </a:rPr>
              <a:t> </a:t>
            </a:r>
            <a:r>
              <a:rPr lang="de-DE" sz="3600" b="1" dirty="0" err="1">
                <a:latin typeface="Lato" panose="020F0502020204030203" pitchFamily="34" charset="0"/>
                <a:ea typeface="Lato" panose="020F0502020204030203" pitchFamily="34" charset="0"/>
                <a:cs typeface="Lato" panose="020F0502020204030203" pitchFamily="34" charset="0"/>
                <a:sym typeface="Teko"/>
              </a:rPr>
              <a:t>Fake</a:t>
            </a:r>
            <a:r>
              <a:rPr lang="de-DE" sz="3600" b="1" dirty="0">
                <a:latin typeface="Lato" panose="020F0502020204030203" pitchFamily="34" charset="0"/>
                <a:ea typeface="Lato" panose="020F0502020204030203" pitchFamily="34" charset="0"/>
                <a:cs typeface="Lato" panose="020F0502020204030203" pitchFamily="34" charset="0"/>
                <a:sym typeface="Teko"/>
              </a:rPr>
              <a:t>?</a:t>
            </a:r>
          </a:p>
        </p:txBody>
      </p:sp>
      <p:sp>
        <p:nvSpPr>
          <p:cNvPr id="6" name="Google Shape;93;p3">
            <a:extLst>
              <a:ext uri="{FF2B5EF4-FFF2-40B4-BE49-F238E27FC236}">
                <a16:creationId xmlns:a16="http://schemas.microsoft.com/office/drawing/2014/main" id="{F7602637-66C2-A546-839E-E79437633350}"/>
              </a:ext>
            </a:extLst>
          </p:cNvPr>
          <p:cNvSpPr txBox="1"/>
          <p:nvPr/>
        </p:nvSpPr>
        <p:spPr>
          <a:xfrm>
            <a:off x="1170600" y="127875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dirty="0">
                <a:solidFill>
                  <a:srgbClr val="E5362B"/>
                </a:solidFill>
                <a:latin typeface="Arial" panose="020B0604020202020204" pitchFamily="34" charset="0"/>
                <a:ea typeface="Lato"/>
                <a:cs typeface="Arial" panose="020B0604020202020204" pitchFamily="34" charset="0"/>
                <a:sym typeface="Lato"/>
              </a:rPr>
              <a:t>2</a:t>
            </a:r>
            <a:endParaRPr sz="7200" b="1" dirty="0">
              <a:solidFill>
                <a:srgbClr val="E5362B"/>
              </a:solidFill>
              <a:latin typeface="Arial" panose="020B0604020202020204" pitchFamily="34" charset="0"/>
              <a:ea typeface="Lato"/>
              <a:cs typeface="Arial" panose="020B0604020202020204" pitchFamily="34" charset="0"/>
              <a:sym typeface="Lato"/>
            </a:endParaRPr>
          </a:p>
        </p:txBody>
      </p:sp>
    </p:spTree>
    <p:extLst>
      <p:ext uri="{BB962C8B-B14F-4D97-AF65-F5344CB8AC3E}">
        <p14:creationId xmlns:p14="http://schemas.microsoft.com/office/powerpoint/2010/main" val="54111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ed086a897a_0_3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Activity: Fact or Fake?</a:t>
            </a:r>
            <a:endParaRPr/>
          </a:p>
        </p:txBody>
      </p:sp>
      <p:sp>
        <p:nvSpPr>
          <p:cNvPr id="177" name="Google Shape;177;ged086a897a_0_3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400" dirty="0">
                <a:latin typeface="Lato" panose="020F0502020204030203" pitchFamily="34" charset="0"/>
                <a:ea typeface="Lato" panose="020F0502020204030203" pitchFamily="34" charset="0"/>
                <a:cs typeface="Lato" panose="020F0502020204030203" pitchFamily="34" charset="0"/>
                <a:sym typeface="Arial"/>
              </a:rPr>
              <a:t>Group </a:t>
            </a:r>
            <a:r>
              <a:rPr lang="de" sz="1400" dirty="0" err="1">
                <a:latin typeface="Lato" panose="020F0502020204030203" pitchFamily="34" charset="0"/>
                <a:ea typeface="Lato" panose="020F0502020204030203" pitchFamily="34" charset="0"/>
                <a:cs typeface="Lato" panose="020F0502020204030203" pitchFamily="34" charset="0"/>
                <a:sym typeface="Arial"/>
              </a:rPr>
              <a:t>activity</a:t>
            </a:r>
            <a:endParaRPr sz="1400" dirty="0">
              <a:latin typeface="Lato" panose="020F0502020204030203" pitchFamily="34" charset="0"/>
              <a:ea typeface="Lato" panose="020F0502020204030203" pitchFamily="34" charset="0"/>
              <a:cs typeface="Lato" panose="020F0502020204030203" pitchFamily="34" charset="0"/>
              <a:sym typeface="Arial"/>
            </a:endParaRPr>
          </a:p>
          <a:p>
            <a:pPr marL="0" lvl="0" indent="0" algn="l" rtl="0">
              <a:spcBef>
                <a:spcPts val="0"/>
              </a:spcBef>
              <a:spcAft>
                <a:spcPts val="0"/>
              </a:spcAft>
              <a:buNone/>
            </a:pP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50000"/>
              </a:lnSpc>
              <a:spcBef>
                <a:spcPts val="0"/>
              </a:spcBef>
              <a:spcAft>
                <a:spcPts val="0"/>
              </a:spcAft>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will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given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4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topics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one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 time</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50000"/>
              </a:lnSpc>
              <a:spcBef>
                <a:spcPts val="0"/>
              </a:spcBef>
              <a:spcAft>
                <a:spcPts val="0"/>
              </a:spcAft>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group</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will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have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5min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research</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about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topic</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order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distinguish</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whether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it’s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fact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fake.</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50000"/>
              </a:lnSpc>
              <a:spcBef>
                <a:spcPts val="0"/>
              </a:spcBef>
              <a:spcAft>
                <a:spcPts val="0"/>
              </a:spcAft>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should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use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one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more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“fake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news</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detection</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b="1"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methods</a:t>
            </a:r>
            <a:r>
              <a:rPr lang="de" sz="1400" b="1"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explained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previous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module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50000"/>
              </a:lnSpc>
              <a:spcBef>
                <a:spcPts val="0"/>
              </a:spcBef>
              <a:spcAft>
                <a:spcPts val="0"/>
              </a:spcAft>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Take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notes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your</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research</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steps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how</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you’ve</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distinguished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between</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fact</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fake. </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50000"/>
              </a:lnSpc>
              <a:spcBef>
                <a:spcPts val="0"/>
              </a:spcBef>
              <a:spcAft>
                <a:spcPts val="0"/>
              </a:spcAft>
              <a:buNone/>
            </a:pP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Discuss</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latin typeface="Lato" panose="020F0502020204030203" pitchFamily="34" charset="0"/>
                <a:ea typeface="Lato" panose="020F0502020204030203" pitchFamily="34" charset="0"/>
                <a:cs typeface="Lato" panose="020F0502020204030203" pitchFamily="34" charset="0"/>
                <a:sym typeface="Arial"/>
              </a:rPr>
              <a:t>plenum</a:t>
            </a:r>
            <a:r>
              <a:rPr lang="de"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rPr>
              <a:t> </a:t>
            </a: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78" name="Google Shape;178;ged086a897a_0_3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ed086a897a_0_48"/>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Are </a:t>
            </a:r>
            <a:r>
              <a:rPr lang="de" dirty="0" err="1"/>
              <a:t>the</a:t>
            </a:r>
            <a:r>
              <a:rPr lang="de" dirty="0"/>
              <a:t> </a:t>
            </a:r>
            <a:r>
              <a:rPr lang="de" dirty="0" err="1"/>
              <a:t>articles</a:t>
            </a:r>
            <a:r>
              <a:rPr lang="de" dirty="0"/>
              <a:t> </a:t>
            </a:r>
            <a:r>
              <a:rPr lang="de" dirty="0" err="1"/>
              <a:t>below</a:t>
            </a:r>
            <a:r>
              <a:rPr lang="de" dirty="0"/>
              <a:t> fake </a:t>
            </a:r>
            <a:r>
              <a:rPr lang="de" dirty="0" err="1"/>
              <a:t>news</a:t>
            </a:r>
            <a:r>
              <a:rPr lang="de" dirty="0"/>
              <a:t>? </a:t>
            </a:r>
            <a:endParaRPr dirty="0"/>
          </a:p>
        </p:txBody>
      </p:sp>
      <p:sp>
        <p:nvSpPr>
          <p:cNvPr id="184" name="Google Shape;184;ged086a897a_0_4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5</a:t>
            </a:fld>
            <a:endParaRPr/>
          </a:p>
        </p:txBody>
      </p:sp>
      <p:sp>
        <p:nvSpPr>
          <p:cNvPr id="185" name="Google Shape;185;ged086a897a_0_48"/>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err="1"/>
              <a:t>Activity</a:t>
            </a:r>
            <a:r>
              <a:rPr lang="de" dirty="0"/>
              <a:t>: Fact </a:t>
            </a:r>
            <a:r>
              <a:rPr lang="de" dirty="0" err="1"/>
              <a:t>or</a:t>
            </a:r>
            <a:r>
              <a:rPr lang="de" dirty="0"/>
              <a:t> Fake?</a:t>
            </a:r>
            <a:endParaRPr dirty="0"/>
          </a:p>
        </p:txBody>
      </p:sp>
      <p:pic>
        <p:nvPicPr>
          <p:cNvPr id="186" name="Google Shape;186;ged086a897a_0_48"/>
          <p:cNvPicPr preferRelativeResize="0"/>
          <p:nvPr/>
        </p:nvPicPr>
        <p:blipFill>
          <a:blip r:embed="rId3">
            <a:alphaModFix/>
          </a:blip>
          <a:stretch>
            <a:fillRect/>
          </a:stretch>
        </p:blipFill>
        <p:spPr>
          <a:xfrm>
            <a:off x="275025" y="1444225"/>
            <a:ext cx="3158200" cy="1342500"/>
          </a:xfrm>
          <a:prstGeom prst="rect">
            <a:avLst/>
          </a:prstGeom>
          <a:noFill/>
          <a:ln>
            <a:noFill/>
          </a:ln>
        </p:spPr>
      </p:pic>
      <p:pic>
        <p:nvPicPr>
          <p:cNvPr id="187" name="Google Shape;187;ged086a897a_0_48"/>
          <p:cNvPicPr preferRelativeResize="0"/>
          <p:nvPr/>
        </p:nvPicPr>
        <p:blipFill>
          <a:blip r:embed="rId4">
            <a:alphaModFix/>
          </a:blip>
          <a:stretch>
            <a:fillRect/>
          </a:stretch>
        </p:blipFill>
        <p:spPr>
          <a:xfrm>
            <a:off x="275025" y="2926875"/>
            <a:ext cx="5953799" cy="1426150"/>
          </a:xfrm>
          <a:prstGeom prst="rect">
            <a:avLst/>
          </a:prstGeom>
          <a:noFill/>
          <a:ln>
            <a:noFill/>
          </a:ln>
        </p:spPr>
      </p:pic>
      <p:pic>
        <p:nvPicPr>
          <p:cNvPr id="188" name="Google Shape;188;ged086a897a_0_48"/>
          <p:cNvPicPr preferRelativeResize="0"/>
          <p:nvPr/>
        </p:nvPicPr>
        <p:blipFill>
          <a:blip r:embed="rId5">
            <a:alphaModFix/>
          </a:blip>
          <a:stretch>
            <a:fillRect/>
          </a:stretch>
        </p:blipFill>
        <p:spPr>
          <a:xfrm>
            <a:off x="4097637" y="1402400"/>
            <a:ext cx="4318813" cy="1426150"/>
          </a:xfrm>
          <a:prstGeom prst="rect">
            <a:avLst/>
          </a:prstGeom>
          <a:noFill/>
          <a:ln>
            <a:noFill/>
          </a:ln>
        </p:spPr>
      </p:pic>
      <p:sp>
        <p:nvSpPr>
          <p:cNvPr id="8" name="Google Shape;102;gdfc22fcbb0_0_0">
            <a:extLst>
              <a:ext uri="{FF2B5EF4-FFF2-40B4-BE49-F238E27FC236}">
                <a16:creationId xmlns:a16="http://schemas.microsoft.com/office/drawing/2014/main" id="{BDF631A0-0DA8-8744-9AEF-60639FB3E42D}"/>
              </a:ext>
            </a:extLst>
          </p:cNvPr>
          <p:cNvSpPr txBox="1"/>
          <p:nvPr/>
        </p:nvSpPr>
        <p:spPr>
          <a:xfrm>
            <a:off x="5036949" y="4362600"/>
            <a:ext cx="3901221" cy="338524"/>
          </a:xfrm>
          <a:prstGeom prst="rect">
            <a:avLst/>
          </a:prstGeom>
          <a:noFill/>
          <a:ln>
            <a:noFill/>
          </a:ln>
        </p:spPr>
        <p:txBody>
          <a:bodyPr spcFirstLastPara="1" wrap="square" lIns="91425" tIns="91425" rIns="91425" bIns="91425" anchor="t" anchorCtr="0">
            <a:spAutoFit/>
          </a:bodyPr>
          <a:lstStyle/>
          <a:p>
            <a:pPr algn="r" fontAlgn="base"/>
            <a:r>
              <a:rPr lang="en-GB" sz="500" dirty="0" err="1"/>
              <a:t>MacGuill</a:t>
            </a:r>
            <a:r>
              <a:rPr lang="en-GB" sz="500" dirty="0"/>
              <a:t>, D., 2021. </a:t>
            </a:r>
            <a:r>
              <a:rPr lang="en-GB" sz="500" i="1" dirty="0"/>
              <a:t>No, Australian Officials Did Not Say They Would 'Seize' and Forcibly Vaccinate 24K Kids</a:t>
            </a:r>
            <a:r>
              <a:rPr lang="en-GB" sz="500" dirty="0"/>
              <a:t>. [online] </a:t>
            </a:r>
            <a:r>
              <a:rPr lang="en-GB" sz="500" dirty="0" err="1"/>
              <a:t>Snopes.com</a:t>
            </a:r>
            <a:r>
              <a:rPr lang="en-GB" sz="500" dirty="0"/>
              <a:t>. Available at: &lt;https://</a:t>
            </a:r>
            <a:r>
              <a:rPr lang="en-GB" sz="500" dirty="0" err="1"/>
              <a:t>www.snopes.com</a:t>
            </a:r>
            <a:r>
              <a:rPr lang="en-GB" sz="500" dirty="0"/>
              <a:t>/fact-check/</a:t>
            </a:r>
            <a:r>
              <a:rPr lang="en-GB" sz="500" dirty="0" err="1"/>
              <a:t>australia</a:t>
            </a:r>
            <a:r>
              <a:rPr lang="en-GB" sz="500" dirty="0"/>
              <a:t>-forced-vaccination-stadium/&gt; [Accessed 4 October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ed086a897a_0_4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latin typeface="Lato" panose="020F0502020204030203" pitchFamily="34" charset="0"/>
                <a:ea typeface="Lato" panose="020F0502020204030203" pitchFamily="34" charset="0"/>
                <a:cs typeface="Lato" panose="020F0502020204030203" pitchFamily="34" charset="0"/>
              </a:rPr>
              <a:t>FAKE</a:t>
            </a: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0000"/>
              </a:lnSpc>
              <a:spcBef>
                <a:spcPts val="0"/>
              </a:spcBef>
              <a:spcAft>
                <a:spcPts val="0"/>
              </a:spcAft>
              <a:buNone/>
            </a:pPr>
            <a:endParaRPr sz="14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 August 2021,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government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officials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state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New South Wales (NSW)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announced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addition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adults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most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age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brackets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high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school</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students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aged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between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16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18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would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soon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invited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get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their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first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dose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Pfizer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vaccine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Qudos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Arena (also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known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Super Dome)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state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capital</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Sydney. </a:t>
            </a:r>
            <a:endParaRPr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endParaRPr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Mindful</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high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school</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students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are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expected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sit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Higher School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Certificate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(HSC)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exams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October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officials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state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urged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cohort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students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get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vaccinated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order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facilitate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smooth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running</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exams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prevent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further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outbreaks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t>
            </a:r>
            <a:endParaRPr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endParaRPr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a:p>
            <a:pPr marL="0" lvl="0" indent="0" algn="l" rtl="0">
              <a:lnSpc>
                <a:spcPct val="100000"/>
              </a:lnSpc>
              <a:spcBef>
                <a:spcPts val="0"/>
              </a:spcBef>
              <a:spcAft>
                <a:spcPts val="0"/>
              </a:spcAft>
              <a:buNone/>
            </a:pP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story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was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posted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Twitter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without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any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context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forming</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basis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subsequent online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articles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those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articles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did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not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made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clear</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was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mass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vaccination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was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voluntary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not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forced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children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question</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were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aged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16-18,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effectively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young</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adults</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they</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were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invited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come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stadium</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not “</a:t>
            </a:r>
            <a:r>
              <a:rPr lang="de" sz="14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seized</a:t>
            </a:r>
            <a:r>
              <a:rPr lang="de"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endParaRPr sz="14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endParaRPr>
          </a:p>
        </p:txBody>
      </p:sp>
      <p:sp>
        <p:nvSpPr>
          <p:cNvPr id="194" name="Google Shape;194;ged086a897a_0_4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6</a:t>
            </a:fld>
            <a:endParaRPr/>
          </a:p>
        </p:txBody>
      </p:sp>
      <p:sp>
        <p:nvSpPr>
          <p:cNvPr id="195" name="Google Shape;195;ged086a897a_0_4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Activity: Fact or Fake?</a:t>
            </a:r>
            <a:endParaRPr/>
          </a:p>
        </p:txBody>
      </p:sp>
      <p:sp>
        <p:nvSpPr>
          <p:cNvPr id="6" name="Google Shape;102;gdfc22fcbb0_0_0">
            <a:extLst>
              <a:ext uri="{FF2B5EF4-FFF2-40B4-BE49-F238E27FC236}">
                <a16:creationId xmlns:a16="http://schemas.microsoft.com/office/drawing/2014/main" id="{D466247A-BF8D-0F45-A5F3-3D2D79AAB6EE}"/>
              </a:ext>
            </a:extLst>
          </p:cNvPr>
          <p:cNvSpPr txBox="1"/>
          <p:nvPr/>
        </p:nvSpPr>
        <p:spPr>
          <a:xfrm>
            <a:off x="5036949" y="4362600"/>
            <a:ext cx="3901221" cy="338524"/>
          </a:xfrm>
          <a:prstGeom prst="rect">
            <a:avLst/>
          </a:prstGeom>
          <a:noFill/>
          <a:ln>
            <a:noFill/>
          </a:ln>
        </p:spPr>
        <p:txBody>
          <a:bodyPr spcFirstLastPara="1" wrap="square" lIns="91425" tIns="91425" rIns="91425" bIns="91425" anchor="t" anchorCtr="0">
            <a:spAutoFit/>
          </a:bodyPr>
          <a:lstStyle/>
          <a:p>
            <a:pPr algn="r" fontAlgn="base"/>
            <a:r>
              <a:rPr lang="en-GB" sz="500" dirty="0" err="1"/>
              <a:t>MacGuill</a:t>
            </a:r>
            <a:r>
              <a:rPr lang="en-GB" sz="500" dirty="0"/>
              <a:t>, D., 2021. </a:t>
            </a:r>
            <a:r>
              <a:rPr lang="en-GB" sz="500" i="1" dirty="0"/>
              <a:t>No, Australian Officials Did Not Say They Would 'Seize' and Forcibly Vaccinate 24K Kids</a:t>
            </a:r>
            <a:r>
              <a:rPr lang="en-GB" sz="500" dirty="0"/>
              <a:t>. [online] </a:t>
            </a:r>
            <a:r>
              <a:rPr lang="en-GB" sz="500" dirty="0" err="1"/>
              <a:t>Snopes.com</a:t>
            </a:r>
            <a:r>
              <a:rPr lang="en-GB" sz="500" dirty="0"/>
              <a:t>. Available at: &lt;https://</a:t>
            </a:r>
            <a:r>
              <a:rPr lang="en-GB" sz="500" dirty="0" err="1"/>
              <a:t>www.snopes.com</a:t>
            </a:r>
            <a:r>
              <a:rPr lang="en-GB" sz="500" dirty="0"/>
              <a:t>/fact-check/</a:t>
            </a:r>
            <a:r>
              <a:rPr lang="en-GB" sz="500" dirty="0" err="1"/>
              <a:t>australia</a:t>
            </a:r>
            <a:r>
              <a:rPr lang="en-GB" sz="500" dirty="0"/>
              <a:t>-forced-vaccination-stadium/&gt; [Accessed 4 October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ed086a897a_0_5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Are these claims fake news?</a:t>
            </a:r>
            <a:endParaRPr/>
          </a:p>
        </p:txBody>
      </p:sp>
      <p:sp>
        <p:nvSpPr>
          <p:cNvPr id="201" name="Google Shape;201;ged086a897a_0_5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7</a:t>
            </a:fld>
            <a:endParaRPr/>
          </a:p>
        </p:txBody>
      </p:sp>
      <p:sp>
        <p:nvSpPr>
          <p:cNvPr id="202" name="Google Shape;202;ged086a897a_0_5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Activity: Fact or Fake?</a:t>
            </a:r>
            <a:endParaRPr/>
          </a:p>
        </p:txBody>
      </p:sp>
      <p:pic>
        <p:nvPicPr>
          <p:cNvPr id="203" name="Google Shape;203;ged086a897a_0_54"/>
          <p:cNvPicPr preferRelativeResize="0"/>
          <p:nvPr/>
        </p:nvPicPr>
        <p:blipFill>
          <a:blip r:embed="rId3">
            <a:alphaModFix/>
          </a:blip>
          <a:stretch>
            <a:fillRect/>
          </a:stretch>
        </p:blipFill>
        <p:spPr>
          <a:xfrm>
            <a:off x="3203350" y="1793950"/>
            <a:ext cx="1616801" cy="1931862"/>
          </a:xfrm>
          <a:prstGeom prst="rect">
            <a:avLst/>
          </a:prstGeom>
          <a:noFill/>
          <a:ln>
            <a:noFill/>
          </a:ln>
        </p:spPr>
      </p:pic>
      <p:pic>
        <p:nvPicPr>
          <p:cNvPr id="204" name="Google Shape;204;ged086a897a_0_54"/>
          <p:cNvPicPr preferRelativeResize="0"/>
          <p:nvPr/>
        </p:nvPicPr>
        <p:blipFill>
          <a:blip r:embed="rId4">
            <a:alphaModFix/>
          </a:blip>
          <a:stretch>
            <a:fillRect/>
          </a:stretch>
        </p:blipFill>
        <p:spPr>
          <a:xfrm>
            <a:off x="6894323" y="2739796"/>
            <a:ext cx="1938100" cy="1699003"/>
          </a:xfrm>
          <a:prstGeom prst="rect">
            <a:avLst/>
          </a:prstGeom>
          <a:noFill/>
          <a:ln>
            <a:noFill/>
          </a:ln>
        </p:spPr>
      </p:pic>
      <p:pic>
        <p:nvPicPr>
          <p:cNvPr id="205" name="Google Shape;205;ged086a897a_0_54"/>
          <p:cNvPicPr preferRelativeResize="0"/>
          <p:nvPr/>
        </p:nvPicPr>
        <p:blipFill>
          <a:blip r:embed="rId5">
            <a:alphaModFix/>
          </a:blip>
          <a:stretch>
            <a:fillRect/>
          </a:stretch>
        </p:blipFill>
        <p:spPr>
          <a:xfrm>
            <a:off x="6894325" y="1032311"/>
            <a:ext cx="1938100" cy="1633615"/>
          </a:xfrm>
          <a:prstGeom prst="rect">
            <a:avLst/>
          </a:prstGeom>
          <a:noFill/>
          <a:ln>
            <a:noFill/>
          </a:ln>
        </p:spPr>
      </p:pic>
      <p:pic>
        <p:nvPicPr>
          <p:cNvPr id="206" name="Google Shape;206;ged086a897a_0_54"/>
          <p:cNvPicPr preferRelativeResize="0"/>
          <p:nvPr/>
        </p:nvPicPr>
        <p:blipFill>
          <a:blip r:embed="rId6">
            <a:alphaModFix/>
          </a:blip>
          <a:stretch>
            <a:fillRect/>
          </a:stretch>
        </p:blipFill>
        <p:spPr>
          <a:xfrm>
            <a:off x="4882450" y="2690405"/>
            <a:ext cx="1900350" cy="1428820"/>
          </a:xfrm>
          <a:prstGeom prst="rect">
            <a:avLst/>
          </a:prstGeom>
          <a:noFill/>
          <a:ln>
            <a:noFill/>
          </a:ln>
        </p:spPr>
      </p:pic>
      <p:pic>
        <p:nvPicPr>
          <p:cNvPr id="207" name="Google Shape;207;ged086a897a_0_54"/>
          <p:cNvPicPr preferRelativeResize="0"/>
          <p:nvPr/>
        </p:nvPicPr>
        <p:blipFill>
          <a:blip r:embed="rId7">
            <a:alphaModFix/>
          </a:blip>
          <a:stretch>
            <a:fillRect/>
          </a:stretch>
        </p:blipFill>
        <p:spPr>
          <a:xfrm>
            <a:off x="1628351" y="1793938"/>
            <a:ext cx="1567900" cy="1883224"/>
          </a:xfrm>
          <a:prstGeom prst="rect">
            <a:avLst/>
          </a:prstGeom>
          <a:noFill/>
          <a:ln>
            <a:noFill/>
          </a:ln>
        </p:spPr>
      </p:pic>
      <p:pic>
        <p:nvPicPr>
          <p:cNvPr id="208" name="Google Shape;208;ged086a897a_0_54"/>
          <p:cNvPicPr preferRelativeResize="0"/>
          <p:nvPr/>
        </p:nvPicPr>
        <p:blipFill>
          <a:blip r:embed="rId8">
            <a:alphaModFix/>
          </a:blip>
          <a:stretch>
            <a:fillRect/>
          </a:stretch>
        </p:blipFill>
        <p:spPr>
          <a:xfrm>
            <a:off x="4882450" y="1032300"/>
            <a:ext cx="1938100" cy="1535239"/>
          </a:xfrm>
          <a:prstGeom prst="rect">
            <a:avLst/>
          </a:prstGeom>
          <a:noFill/>
          <a:ln>
            <a:noFill/>
          </a:ln>
        </p:spPr>
      </p:pic>
      <p:pic>
        <p:nvPicPr>
          <p:cNvPr id="209" name="Google Shape;209;ged086a897a_0_54"/>
          <p:cNvPicPr preferRelativeResize="0"/>
          <p:nvPr/>
        </p:nvPicPr>
        <p:blipFill>
          <a:blip r:embed="rId9">
            <a:alphaModFix/>
          </a:blip>
          <a:stretch>
            <a:fillRect/>
          </a:stretch>
        </p:blipFill>
        <p:spPr>
          <a:xfrm>
            <a:off x="217650" y="1793950"/>
            <a:ext cx="1426851" cy="1883199"/>
          </a:xfrm>
          <a:prstGeom prst="rect">
            <a:avLst/>
          </a:prstGeom>
          <a:noFill/>
          <a:ln>
            <a:noFill/>
          </a:ln>
        </p:spPr>
      </p:pic>
      <p:sp>
        <p:nvSpPr>
          <p:cNvPr id="12" name="Google Shape;102;gdfc22fcbb0_0_0">
            <a:extLst>
              <a:ext uri="{FF2B5EF4-FFF2-40B4-BE49-F238E27FC236}">
                <a16:creationId xmlns:a16="http://schemas.microsoft.com/office/drawing/2014/main" id="{1512BD1E-837C-5540-BD37-02F108FD73A5}"/>
              </a:ext>
            </a:extLst>
          </p:cNvPr>
          <p:cNvSpPr txBox="1"/>
          <p:nvPr/>
        </p:nvSpPr>
        <p:spPr>
          <a:xfrm>
            <a:off x="5160936" y="4362600"/>
            <a:ext cx="3777234" cy="338524"/>
          </a:xfrm>
          <a:prstGeom prst="rect">
            <a:avLst/>
          </a:prstGeom>
          <a:noFill/>
          <a:ln>
            <a:noFill/>
          </a:ln>
        </p:spPr>
        <p:txBody>
          <a:bodyPr spcFirstLastPara="1" wrap="square" lIns="91425" tIns="91425" rIns="91425" bIns="91425" anchor="t" anchorCtr="0">
            <a:spAutoFit/>
          </a:bodyPr>
          <a:lstStyle/>
          <a:p>
            <a:pPr algn="r" fontAlgn="base"/>
            <a:r>
              <a:rPr lang="en-GB" sz="500" dirty="0" err="1"/>
              <a:t>Evon</a:t>
            </a:r>
            <a:r>
              <a:rPr lang="en-GB" sz="500" dirty="0"/>
              <a:t>, D., 2021. </a:t>
            </a:r>
            <a:r>
              <a:rPr lang="en-GB" sz="500" i="1" dirty="0"/>
              <a:t>Is This Journalism Before and After Taliban Takeover?</a:t>
            </a:r>
            <a:r>
              <a:rPr lang="en-GB" sz="500" dirty="0"/>
              <a:t>. [online] Snopes. Available at: &lt;https://</a:t>
            </a:r>
            <a:r>
              <a:rPr lang="en-GB" sz="500" dirty="0" err="1"/>
              <a:t>www.snopes.com</a:t>
            </a:r>
            <a:r>
              <a:rPr lang="en-GB" sz="500" dirty="0"/>
              <a:t>/fact-check/journalism-</a:t>
            </a:r>
            <a:r>
              <a:rPr lang="en-GB" sz="500" dirty="0" err="1"/>
              <a:t>taliban</a:t>
            </a:r>
            <a:r>
              <a:rPr lang="en-GB" sz="500" dirty="0"/>
              <a:t>-takeover/&gt; [Accessed 4 October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ed086a897a_0_6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ed086a897a_0_6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8</a:t>
            </a:fld>
            <a:endParaRPr/>
          </a:p>
        </p:txBody>
      </p:sp>
      <p:sp>
        <p:nvSpPr>
          <p:cNvPr id="216" name="Google Shape;216;ged086a897a_0_6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Activity: Fact or Fake?</a:t>
            </a:r>
            <a:endParaRPr/>
          </a:p>
        </p:txBody>
      </p:sp>
      <p:pic>
        <p:nvPicPr>
          <p:cNvPr id="217" name="Google Shape;217;ged086a897a_0_60"/>
          <p:cNvPicPr preferRelativeResize="0"/>
          <p:nvPr/>
        </p:nvPicPr>
        <p:blipFill>
          <a:blip r:embed="rId3">
            <a:alphaModFix/>
          </a:blip>
          <a:stretch>
            <a:fillRect/>
          </a:stretch>
        </p:blipFill>
        <p:spPr>
          <a:xfrm>
            <a:off x="6938750" y="1055925"/>
            <a:ext cx="1271325" cy="3359249"/>
          </a:xfrm>
          <a:prstGeom prst="rect">
            <a:avLst/>
          </a:prstGeom>
          <a:noFill/>
          <a:ln>
            <a:noFill/>
          </a:ln>
        </p:spPr>
      </p:pic>
      <p:pic>
        <p:nvPicPr>
          <p:cNvPr id="218" name="Google Shape;218;ged086a897a_0_60"/>
          <p:cNvPicPr preferRelativeResize="0"/>
          <p:nvPr/>
        </p:nvPicPr>
        <p:blipFill rotWithShape="1">
          <a:blip r:embed="rId3">
            <a:alphaModFix/>
          </a:blip>
          <a:srcRect b="84503"/>
          <a:stretch/>
        </p:blipFill>
        <p:spPr>
          <a:xfrm>
            <a:off x="3931575" y="1055925"/>
            <a:ext cx="2943875" cy="1205401"/>
          </a:xfrm>
          <a:prstGeom prst="rect">
            <a:avLst/>
          </a:prstGeom>
          <a:noFill/>
          <a:ln>
            <a:noFill/>
          </a:ln>
        </p:spPr>
      </p:pic>
      <p:sp>
        <p:nvSpPr>
          <p:cNvPr id="219" name="Google Shape;219;ged086a897a_0_60"/>
          <p:cNvSpPr txBox="1">
            <a:spLocks noGrp="1"/>
          </p:cNvSpPr>
          <p:nvPr>
            <p:ph type="body" idx="1"/>
          </p:nvPr>
        </p:nvSpPr>
        <p:spPr>
          <a:xfrm>
            <a:off x="168425" y="1032300"/>
            <a:ext cx="36285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latin typeface="Lato" panose="020F0502020204030203" pitchFamily="34" charset="0"/>
                <a:ea typeface="Lato" panose="020F0502020204030203" pitchFamily="34" charset="0"/>
                <a:cs typeface="Lato" panose="020F0502020204030203" pitchFamily="34" charset="0"/>
              </a:rPr>
              <a:t>MIXTURE</a:t>
            </a:r>
            <a:endParaRPr dirty="0">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None/>
            </a:pPr>
            <a:endParaRPr sz="1200" dirty="0">
              <a:latin typeface="Lato" panose="020F0502020204030203" pitchFamily="34" charset="0"/>
              <a:ea typeface="Lato" panose="020F0502020204030203" pitchFamily="34" charset="0"/>
              <a:cs typeface="Lato" panose="020F0502020204030203" pitchFamily="34" charset="0"/>
            </a:endParaRPr>
          </a:p>
          <a:p>
            <a:pPr marL="0" lvl="0" indent="0" algn="l" rtl="0">
              <a:spcBef>
                <a:spcPts val="0"/>
              </a:spcBef>
              <a:spcAft>
                <a:spcPts val="0"/>
              </a:spcAft>
              <a:buNone/>
            </a:pP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These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images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show</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single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example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and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are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not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necessarily</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indicative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of</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how</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all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women</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reporters</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dressed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before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and after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Taliban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seized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power.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Furthermore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Ward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explained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on Twitter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before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image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showed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her in a private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area</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and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had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regularly</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worn</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head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scarf</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while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public</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Afghanistan.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However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Ward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acknowledged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that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she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decided</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to</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wear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abaya</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full-length</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outer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garment</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and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cover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her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hair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after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the</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Taliban </a:t>
            </a:r>
            <a:r>
              <a:rPr lang="de" sz="1300" dirty="0" err="1">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takeover</a:t>
            </a:r>
            <a:r>
              <a:rPr lang="de" sz="1300" dirty="0">
                <a:solidFill>
                  <a:srgbClr val="363F83"/>
                </a:solidFill>
                <a:highlight>
                  <a:srgbClr val="FFFFFF"/>
                </a:highlight>
                <a:latin typeface="Lato" panose="020F0502020204030203" pitchFamily="34" charset="0"/>
                <a:ea typeface="Lato" panose="020F0502020204030203" pitchFamily="34" charset="0"/>
                <a:cs typeface="Lato" panose="020F0502020204030203" pitchFamily="34" charset="0"/>
                <a:sym typeface="Arial"/>
              </a:rPr>
              <a:t> in August 2021.</a:t>
            </a:r>
            <a:endParaRPr sz="1300" dirty="0">
              <a:solidFill>
                <a:srgbClr val="363F83"/>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8" name="Google Shape;102;gdfc22fcbb0_0_0">
            <a:extLst>
              <a:ext uri="{FF2B5EF4-FFF2-40B4-BE49-F238E27FC236}">
                <a16:creationId xmlns:a16="http://schemas.microsoft.com/office/drawing/2014/main" id="{1E5F7E6E-940D-DF48-A7C8-4035AC7CE3D5}"/>
              </a:ext>
            </a:extLst>
          </p:cNvPr>
          <p:cNvSpPr txBox="1"/>
          <p:nvPr/>
        </p:nvSpPr>
        <p:spPr>
          <a:xfrm>
            <a:off x="5160936" y="4362600"/>
            <a:ext cx="3777234" cy="338524"/>
          </a:xfrm>
          <a:prstGeom prst="rect">
            <a:avLst/>
          </a:prstGeom>
          <a:noFill/>
          <a:ln>
            <a:noFill/>
          </a:ln>
        </p:spPr>
        <p:txBody>
          <a:bodyPr spcFirstLastPara="1" wrap="square" lIns="91425" tIns="91425" rIns="91425" bIns="91425" anchor="t" anchorCtr="0">
            <a:spAutoFit/>
          </a:bodyPr>
          <a:lstStyle/>
          <a:p>
            <a:pPr algn="r" fontAlgn="base"/>
            <a:r>
              <a:rPr lang="en-GB" sz="500" dirty="0" err="1"/>
              <a:t>Evon</a:t>
            </a:r>
            <a:r>
              <a:rPr lang="en-GB" sz="500" dirty="0"/>
              <a:t>, D., 2021. </a:t>
            </a:r>
            <a:r>
              <a:rPr lang="en-GB" sz="500" i="1" dirty="0"/>
              <a:t>Is This Journalism Before and After Taliban Takeover?</a:t>
            </a:r>
            <a:r>
              <a:rPr lang="en-GB" sz="500" dirty="0"/>
              <a:t>. [online] Snopes. Available at: &lt;https://</a:t>
            </a:r>
            <a:r>
              <a:rPr lang="en-GB" sz="500" dirty="0" err="1"/>
              <a:t>www.snopes.com</a:t>
            </a:r>
            <a:r>
              <a:rPr lang="en-GB" sz="500" dirty="0"/>
              <a:t>/fact-check/journalism-</a:t>
            </a:r>
            <a:r>
              <a:rPr lang="en-GB" sz="500" dirty="0" err="1"/>
              <a:t>taliban</a:t>
            </a:r>
            <a:r>
              <a:rPr lang="en-GB" sz="500" dirty="0"/>
              <a:t>-takeover/&gt; [Accessed 4 October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ed086a897a_0_6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Fact or Fake?</a:t>
            </a:r>
            <a:endParaRPr/>
          </a:p>
        </p:txBody>
      </p:sp>
      <p:sp>
        <p:nvSpPr>
          <p:cNvPr id="225" name="Google Shape;225;ged086a897a_0_6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9</a:t>
            </a:fld>
            <a:endParaRPr/>
          </a:p>
        </p:txBody>
      </p:sp>
      <p:sp>
        <p:nvSpPr>
          <p:cNvPr id="226" name="Google Shape;226;ged086a897a_0_6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Activity: Fact or Fake?</a:t>
            </a:r>
            <a:endParaRPr/>
          </a:p>
        </p:txBody>
      </p:sp>
      <p:pic>
        <p:nvPicPr>
          <p:cNvPr id="227" name="Google Shape;227;ged086a897a_0_66"/>
          <p:cNvPicPr preferRelativeResize="0"/>
          <p:nvPr/>
        </p:nvPicPr>
        <p:blipFill>
          <a:blip r:embed="rId3">
            <a:alphaModFix/>
          </a:blip>
          <a:stretch>
            <a:fillRect/>
          </a:stretch>
        </p:blipFill>
        <p:spPr>
          <a:xfrm>
            <a:off x="2252388" y="1094101"/>
            <a:ext cx="2288971" cy="1595466"/>
          </a:xfrm>
          <a:prstGeom prst="rect">
            <a:avLst/>
          </a:prstGeom>
          <a:noFill/>
          <a:ln>
            <a:noFill/>
          </a:ln>
        </p:spPr>
      </p:pic>
      <p:pic>
        <p:nvPicPr>
          <p:cNvPr id="228" name="Google Shape;228;ged086a897a_0_66"/>
          <p:cNvPicPr preferRelativeResize="0"/>
          <p:nvPr/>
        </p:nvPicPr>
        <p:blipFill>
          <a:blip r:embed="rId4">
            <a:alphaModFix/>
          </a:blip>
          <a:stretch>
            <a:fillRect/>
          </a:stretch>
        </p:blipFill>
        <p:spPr>
          <a:xfrm>
            <a:off x="4602638" y="1094102"/>
            <a:ext cx="2288975" cy="1822627"/>
          </a:xfrm>
          <a:prstGeom prst="rect">
            <a:avLst/>
          </a:prstGeom>
          <a:noFill/>
          <a:ln>
            <a:noFill/>
          </a:ln>
        </p:spPr>
      </p:pic>
      <p:pic>
        <p:nvPicPr>
          <p:cNvPr id="229" name="Google Shape;229;ged086a897a_0_66"/>
          <p:cNvPicPr preferRelativeResize="0"/>
          <p:nvPr/>
        </p:nvPicPr>
        <p:blipFill>
          <a:blip r:embed="rId5">
            <a:alphaModFix/>
          </a:blip>
          <a:stretch>
            <a:fillRect/>
          </a:stretch>
        </p:blipFill>
        <p:spPr>
          <a:xfrm>
            <a:off x="4602638" y="2897050"/>
            <a:ext cx="2288974" cy="1479946"/>
          </a:xfrm>
          <a:prstGeom prst="rect">
            <a:avLst/>
          </a:prstGeom>
          <a:noFill/>
          <a:ln>
            <a:noFill/>
          </a:ln>
        </p:spPr>
      </p:pic>
      <p:pic>
        <p:nvPicPr>
          <p:cNvPr id="230" name="Google Shape;230;ged086a897a_0_66"/>
          <p:cNvPicPr preferRelativeResize="0"/>
          <p:nvPr/>
        </p:nvPicPr>
        <p:blipFill>
          <a:blip r:embed="rId6">
            <a:alphaModFix/>
          </a:blip>
          <a:stretch>
            <a:fillRect/>
          </a:stretch>
        </p:blipFill>
        <p:spPr>
          <a:xfrm>
            <a:off x="2252387" y="2689569"/>
            <a:ext cx="2288972" cy="1687432"/>
          </a:xfrm>
          <a:prstGeom prst="rect">
            <a:avLst/>
          </a:prstGeom>
          <a:noFill/>
          <a:ln>
            <a:noFill/>
          </a:ln>
        </p:spPr>
      </p:pic>
      <p:sp>
        <p:nvSpPr>
          <p:cNvPr id="9" name="Google Shape;102;gdfc22fcbb0_0_0">
            <a:extLst>
              <a:ext uri="{FF2B5EF4-FFF2-40B4-BE49-F238E27FC236}">
                <a16:creationId xmlns:a16="http://schemas.microsoft.com/office/drawing/2014/main" id="{2F079861-DC88-2A47-BD9F-C6FB4FDE7473}"/>
              </a:ext>
            </a:extLst>
          </p:cNvPr>
          <p:cNvSpPr txBox="1"/>
          <p:nvPr/>
        </p:nvSpPr>
        <p:spPr>
          <a:xfrm>
            <a:off x="5160936" y="4362600"/>
            <a:ext cx="3777234" cy="338524"/>
          </a:xfrm>
          <a:prstGeom prst="rect">
            <a:avLst/>
          </a:prstGeom>
          <a:noFill/>
          <a:ln>
            <a:noFill/>
          </a:ln>
        </p:spPr>
        <p:txBody>
          <a:bodyPr spcFirstLastPara="1" wrap="square" lIns="91425" tIns="91425" rIns="91425" bIns="91425" anchor="t" anchorCtr="0">
            <a:spAutoFit/>
          </a:bodyPr>
          <a:lstStyle/>
          <a:p>
            <a:pPr algn="r" fontAlgn="base"/>
            <a:r>
              <a:rPr lang="en-GB" sz="500" dirty="0" err="1"/>
              <a:t>MacGuill</a:t>
            </a:r>
            <a:r>
              <a:rPr lang="en-GB" sz="500" dirty="0"/>
              <a:t>, D., 2021. </a:t>
            </a:r>
            <a:r>
              <a:rPr lang="en-GB" sz="500" i="1" dirty="0"/>
              <a:t>Yes, Lauren </a:t>
            </a:r>
            <a:r>
              <a:rPr lang="en-GB" sz="500" i="1" dirty="0" err="1"/>
              <a:t>Boebert</a:t>
            </a:r>
            <a:r>
              <a:rPr lang="en-GB" sz="500" i="1" dirty="0"/>
              <a:t> Called for Biden's Impeachment With the Slogan '</a:t>
            </a:r>
            <a:r>
              <a:rPr lang="en-GB" sz="500" i="1" dirty="0" err="1"/>
              <a:t>Imeach</a:t>
            </a:r>
            <a:r>
              <a:rPr lang="en-GB" sz="500" i="1" dirty="0"/>
              <a:t> Biden'</a:t>
            </a:r>
            <a:r>
              <a:rPr lang="en-GB" sz="500" dirty="0"/>
              <a:t>. [online] </a:t>
            </a:r>
            <a:r>
              <a:rPr lang="en-GB" sz="500" dirty="0" err="1"/>
              <a:t>Snopes.com</a:t>
            </a:r>
            <a:r>
              <a:rPr lang="en-GB" sz="500" dirty="0"/>
              <a:t>. Available at: &lt;https://</a:t>
            </a:r>
            <a:r>
              <a:rPr lang="en-GB" sz="500" dirty="0" err="1"/>
              <a:t>www.snopes.com</a:t>
            </a:r>
            <a:r>
              <a:rPr lang="en-GB" sz="500" dirty="0"/>
              <a:t>/fact-check/</a:t>
            </a:r>
            <a:r>
              <a:rPr lang="en-GB" sz="500" dirty="0" err="1"/>
              <a:t>lauren-boebert-imeach-biden</a:t>
            </a:r>
            <a:r>
              <a:rPr lang="en-GB" sz="500" dirty="0"/>
              <a:t>/&gt; [Accessed 4 October 2021].</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1301</Words>
  <Application>Microsoft Macintosh PowerPoint</Application>
  <PresentationFormat>On-screen Show (16:9)</PresentationFormat>
  <Paragraphs>78</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Lato</vt:lpstr>
      <vt:lpstr>Simple Light</vt:lpstr>
      <vt:lpstr>The Psychology behind Fake News &amp; Applying the methodology and mechanisms to detect Fake News</vt:lpstr>
      <vt:lpstr>Overview</vt:lpstr>
      <vt:lpstr>PowerPoint Presentation</vt:lpstr>
      <vt:lpstr>Activity: Fact or Fake?</vt:lpstr>
      <vt:lpstr>Activity: Fact or Fake?</vt:lpstr>
      <vt:lpstr>Activity: Fact or Fake?</vt:lpstr>
      <vt:lpstr>Activity: Fact or Fake?</vt:lpstr>
      <vt:lpstr>Activity: Fact or Fake?</vt:lpstr>
      <vt:lpstr>Activity: Fact or Fake?</vt:lpstr>
      <vt:lpstr>Activity: Fact or Fake?</vt:lpstr>
      <vt:lpstr>Activity: Fact or Fake?</vt:lpstr>
      <vt:lpstr>Activity: Fact or Fake?</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Psychology behind Fake News &amp; Applying the methodology and mechanisms to detect Fake News</dc:title>
  <cp:lastModifiedBy>Debora Lucque</cp:lastModifiedBy>
  <cp:revision>4</cp:revision>
  <dcterms:modified xsi:type="dcterms:W3CDTF">2022-04-22T19:41:52Z</dcterms:modified>
</cp:coreProperties>
</file>