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7"/>
  </p:notesMasterIdLst>
  <p:sldIdLst>
    <p:sldId id="256" r:id="rId2"/>
    <p:sldId id="257" r:id="rId3"/>
    <p:sldId id="270"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Century Gothic" panose="020B0502020202020204" pitchFamily="34" charset="0"/>
      <p:regular r:id="rId18"/>
      <p:bold r:id="rId19"/>
      <p:italic r:id="rId20"/>
      <p:boldItalic r:id="rId21"/>
    </p:embeddedFont>
    <p:embeddedFont>
      <p:font typeface="Lato" panose="020F0502020204030203"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iIAdwnwG3cBsTVW5G4O/dVmOlib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22"/>
    <p:restoredTop sz="94654"/>
  </p:normalViewPr>
  <p:slideViewPr>
    <p:cSldViewPr snapToGrid="0">
      <p:cViewPr varScale="1">
        <p:scale>
          <a:sx n="138" d="100"/>
          <a:sy n="138" d="100"/>
        </p:scale>
        <p:origin x="912"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59"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8"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ed086a897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ed086a897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efc4d5b67f_1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efc4d5b67f_1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ed086a897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ed086a897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efc4d5b67f_1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efc4d5b67f_1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https://</a:t>
            </a:r>
            <a:r>
              <a:rPr lang="en-GB" dirty="0" err="1"/>
              <a:t>www.youtube.com</a:t>
            </a:r>
            <a:r>
              <a:rPr lang="en-GB" dirty="0"/>
              <a:t>/</a:t>
            </a:r>
            <a:r>
              <a:rPr lang="en-GB" dirty="0" err="1"/>
              <a:t>watch?v</a:t>
            </a:r>
            <a:r>
              <a:rPr lang="en-GB" dirty="0"/>
              <a:t>=5tc2X8xLGPI</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ed086a897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ed086a89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ed086a897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ed086a897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efc4d5b67f_1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efc4d5b67f_1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https://</a:t>
            </a:r>
            <a:r>
              <a:rPr lang="en-GB" dirty="0" err="1"/>
              <a:t>www.youtube.com</a:t>
            </a:r>
            <a:r>
              <a:rPr lang="en-GB" dirty="0"/>
              <a:t>/</a:t>
            </a:r>
            <a:r>
              <a:rPr lang="en-GB" dirty="0" err="1"/>
              <a:t>watch?v</a:t>
            </a:r>
            <a:r>
              <a:rPr lang="en-GB" dirty="0"/>
              <a:t>=vKA4w2O61Xo&amp;feature=</a:t>
            </a:r>
            <a:r>
              <a:rPr lang="en-GB" dirty="0" err="1"/>
              <a:t>emb_title</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ed086a897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ed086a897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efc4d5b67f_1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efc4d5b67f_1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https://</a:t>
            </a:r>
            <a:r>
              <a:rPr lang="en-GB" dirty="0" err="1"/>
              <a:t>www.youtube.com</a:t>
            </a:r>
            <a:r>
              <a:rPr lang="en-GB" dirty="0"/>
              <a:t>/</a:t>
            </a:r>
            <a:r>
              <a:rPr lang="en-GB" dirty="0" err="1"/>
              <a:t>watch?v</a:t>
            </a:r>
            <a:r>
              <a:rPr lang="en-GB" dirty="0"/>
              <a:t>=</a:t>
            </a:r>
            <a:r>
              <a:rPr lang="en-GB" dirty="0" err="1"/>
              <a:t>jqDZ-Hpdnck&amp;t</a:t>
            </a:r>
            <a:r>
              <a:rPr lang="en-GB" dirty="0"/>
              <a:t>=1s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ed086a897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ed086a897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efc4d5b67f_1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efc4d5b67f_1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5"/>
          <p:cNvSpPr txBox="1">
            <a:spLocks noGrp="1"/>
          </p:cNvSpPr>
          <p:nvPr>
            <p:ph type="ctrTitle"/>
          </p:nvPr>
        </p:nvSpPr>
        <p:spPr>
          <a:xfrm>
            <a:off x="0" y="650350"/>
            <a:ext cx="5496600" cy="2052600"/>
          </a:xfrm>
          <a:prstGeom prst="rect">
            <a:avLst/>
          </a:prstGeom>
          <a:solidFill>
            <a:srgbClr val="FFFFFF"/>
          </a:solidFill>
          <a:ln>
            <a:noFill/>
          </a:ln>
        </p:spPr>
        <p:txBody>
          <a:bodyPr spcFirstLastPara="1" wrap="square" lIns="360000" tIns="91425" rIns="91425" bIns="91425" anchor="b" anchorCtr="0">
            <a:noAutofit/>
          </a:bodyPr>
          <a:lstStyle>
            <a:lvl1pPr lvl="0" algn="l">
              <a:lnSpc>
                <a:spcPct val="100000"/>
              </a:lnSpc>
              <a:spcBef>
                <a:spcPts val="0"/>
              </a:spcBef>
              <a:spcAft>
                <a:spcPts val="0"/>
              </a:spcAft>
              <a:buClr>
                <a:srgbClr val="000000"/>
              </a:buClr>
              <a:buSzPts val="4000"/>
              <a:buNone/>
              <a:defRPr sz="4000">
                <a:solidFill>
                  <a:srgbClr val="000000"/>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5"/>
          <p:cNvSpPr txBox="1">
            <a:spLocks noGrp="1"/>
          </p:cNvSpPr>
          <p:nvPr>
            <p:ph type="subTitle" idx="1"/>
          </p:nvPr>
        </p:nvSpPr>
        <p:spPr>
          <a:xfrm>
            <a:off x="50" y="2702950"/>
            <a:ext cx="5496600" cy="867900"/>
          </a:xfrm>
          <a:prstGeom prst="rect">
            <a:avLst/>
          </a:prstGeom>
          <a:solidFill>
            <a:srgbClr val="FFFFFF"/>
          </a:solidFill>
          <a:ln>
            <a:noFill/>
          </a:ln>
        </p:spPr>
        <p:txBody>
          <a:bodyPr spcFirstLastPara="1" wrap="square" lIns="360000" tIns="91425" rIns="91425" bIns="91425" anchor="t" anchorCtr="0">
            <a:noAutofit/>
          </a:bodyPr>
          <a:lstStyle>
            <a:lvl1pPr lvl="0" algn="l">
              <a:lnSpc>
                <a:spcPct val="100000"/>
              </a:lnSpc>
              <a:spcBef>
                <a:spcPts val="0"/>
              </a:spcBef>
              <a:spcAft>
                <a:spcPts val="0"/>
              </a:spcAft>
              <a:buClr>
                <a:srgbClr val="363F83"/>
              </a:buClr>
              <a:buSzPts val="2000"/>
              <a:buNone/>
              <a:defRPr sz="2000">
                <a:solidFill>
                  <a:srgbClr val="363F8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2" name="Google Shape;12;p5"/>
          <p:cNvPicPr preferRelativeResize="0"/>
          <p:nvPr/>
        </p:nvPicPr>
        <p:blipFill rotWithShape="1">
          <a:blip r:embed="rId2">
            <a:alphaModFix/>
          </a:blip>
          <a:srcRect l="9173"/>
          <a:stretch/>
        </p:blipFill>
        <p:spPr>
          <a:xfrm>
            <a:off x="5681400" y="2612075"/>
            <a:ext cx="3435150" cy="2531416"/>
          </a:xfrm>
          <a:prstGeom prst="rect">
            <a:avLst/>
          </a:prstGeom>
          <a:noFill/>
          <a:ln>
            <a:noFill/>
          </a:ln>
        </p:spPr>
      </p:pic>
      <p:sp>
        <p:nvSpPr>
          <p:cNvPr id="13" name="Google Shape;13;p5"/>
          <p:cNvSpPr txBox="1"/>
          <p:nvPr/>
        </p:nvSpPr>
        <p:spPr>
          <a:xfrm>
            <a:off x="2307388" y="4234988"/>
            <a:ext cx="3435000" cy="55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de" sz="900" b="0" i="0" u="none" strike="noStrike" cap="none">
                <a:solidFill>
                  <a:srgbClr val="000000"/>
                </a:solidFill>
                <a:latin typeface="Lato"/>
                <a:ea typeface="Lato"/>
                <a:cs typeface="Lato"/>
                <a:sym typeface="La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b="0" i="0" u="none" strike="noStrike" cap="none">
              <a:solidFill>
                <a:srgbClr val="000000"/>
              </a:solidFill>
              <a:latin typeface="Lato"/>
              <a:ea typeface="Lato"/>
              <a:cs typeface="Lato"/>
              <a:sym typeface="Lato"/>
            </a:endParaRPr>
          </a:p>
        </p:txBody>
      </p:sp>
      <p:pic>
        <p:nvPicPr>
          <p:cNvPr id="14" name="Google Shape;14;p5"/>
          <p:cNvPicPr preferRelativeResize="0"/>
          <p:nvPr/>
        </p:nvPicPr>
        <p:blipFill rotWithShape="1">
          <a:blip r:embed="rId3">
            <a:alphaModFix/>
          </a:blip>
          <a:srcRect t="14999" b="18337"/>
          <a:stretch/>
        </p:blipFill>
        <p:spPr>
          <a:xfrm>
            <a:off x="5496600" y="414525"/>
            <a:ext cx="3491800" cy="1309049"/>
          </a:xfrm>
          <a:prstGeom prst="rect">
            <a:avLst/>
          </a:prstGeom>
          <a:noFill/>
          <a:ln>
            <a:noFill/>
          </a:ln>
        </p:spPr>
      </p:pic>
      <p:pic>
        <p:nvPicPr>
          <p:cNvPr id="15" name="Google Shape;15;p5"/>
          <p:cNvPicPr preferRelativeResize="0"/>
          <p:nvPr/>
        </p:nvPicPr>
        <p:blipFill rotWithShape="1">
          <a:blip r:embed="rId4">
            <a:alphaModFix/>
          </a:blip>
          <a:srcRect/>
          <a:stretch/>
        </p:blipFill>
        <p:spPr>
          <a:xfrm>
            <a:off x="131525" y="4393800"/>
            <a:ext cx="2175863" cy="472925"/>
          </a:xfrm>
          <a:prstGeom prst="rect">
            <a:avLst/>
          </a:prstGeom>
          <a:noFill/>
          <a:ln>
            <a:noFill/>
          </a:ln>
        </p:spPr>
      </p:pic>
      <p:sp>
        <p:nvSpPr>
          <p:cNvPr id="16" name="Google Shape;16;p5"/>
          <p:cNvSpPr txBox="1"/>
          <p:nvPr/>
        </p:nvSpPr>
        <p:spPr>
          <a:xfrm>
            <a:off x="6439475" y="1383225"/>
            <a:ext cx="2466300" cy="86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de" sz="1300" b="0" i="0" u="none" strike="noStrike" cap="none">
                <a:solidFill>
                  <a:schemeClr val="dk1"/>
                </a:solidFill>
                <a:latin typeface="Lato"/>
                <a:ea typeface="Lato"/>
                <a:cs typeface="Lato"/>
                <a:sym typeface="Lato"/>
              </a:rPr>
              <a:t>Enhancing Research</a:t>
            </a:r>
            <a:endParaRPr sz="13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300"/>
              <a:buFont typeface="Arial"/>
              <a:buNone/>
            </a:pPr>
            <a:r>
              <a:rPr lang="de" sz="1300" b="0" i="0" u="none" strike="noStrike" cap="none">
                <a:solidFill>
                  <a:schemeClr val="dk1"/>
                </a:solidFill>
                <a:latin typeface="Lato"/>
                <a:ea typeface="Lato"/>
                <a:cs typeface="Lato"/>
                <a:sym typeface="Lato"/>
              </a:rPr>
              <a:t>Understanding through Media</a:t>
            </a:r>
            <a:endParaRPr sz="1700" b="0" i="0" u="none" strike="noStrike" cap="none">
              <a:solidFill>
                <a:srgbClr val="000000"/>
              </a:solidFill>
              <a:latin typeface="Lato"/>
              <a:ea typeface="Lato"/>
              <a:cs typeface="Lato"/>
              <a:sym typeface="La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6" name="Google Shape;66;p14"/>
          <p:cNvSpPr txBox="1">
            <a:spLocks noGrp="1"/>
          </p:cNvSpPr>
          <p:nvPr>
            <p:ph type="body" idx="1"/>
          </p:nvPr>
        </p:nvSpPr>
        <p:spPr>
          <a:xfrm>
            <a:off x="311700" y="3152225"/>
            <a:ext cx="8520600" cy="13008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pic>
        <p:nvPicPr>
          <p:cNvPr id="67" name="Google Shape;67;p14"/>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68" name="Google Shape;68;p14"/>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69" name="Google Shape;69;p14"/>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pic>
        <p:nvPicPr>
          <p:cNvPr id="71" name="Google Shape;71;p15"/>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72" name="Google Shape;72;p15"/>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73" name="Google Shape;73;p15"/>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6"/>
          <p:cNvSpPr txBox="1">
            <a:spLocks noGrp="1"/>
          </p:cNvSpPr>
          <p:nvPr>
            <p:ph type="body" idx="1"/>
          </p:nvPr>
        </p:nvSpPr>
        <p:spPr>
          <a:xfrm>
            <a:off x="168425" y="1032300"/>
            <a:ext cx="8664000" cy="34065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pic>
        <p:nvPicPr>
          <p:cNvPr id="20" name="Google Shape;20;p6"/>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21" name="Google Shape;21;p6"/>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22" name="Google Shape;22;p6"/>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pic>
        <p:nvPicPr>
          <p:cNvPr id="25" name="Google Shape;25;p7"/>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26" name="Google Shape;26;p7"/>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27" name="Google Shape;27;p7"/>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8"/>
          <p:cNvSpPr txBox="1">
            <a:spLocks noGrp="1"/>
          </p:cNvSpPr>
          <p:nvPr>
            <p:ph type="body" idx="1"/>
          </p:nvPr>
        </p:nvSpPr>
        <p:spPr>
          <a:xfrm>
            <a:off x="311700" y="1297000"/>
            <a:ext cx="3999900" cy="3164400"/>
          </a:xfrm>
          <a:prstGeom prst="rect">
            <a:avLst/>
          </a:prstGeom>
          <a:solidFill>
            <a:srgbClr val="FFFFFF"/>
          </a:solid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8"/>
          <p:cNvSpPr txBox="1">
            <a:spLocks noGrp="1"/>
          </p:cNvSpPr>
          <p:nvPr>
            <p:ph type="body" idx="2"/>
          </p:nvPr>
        </p:nvSpPr>
        <p:spPr>
          <a:xfrm>
            <a:off x="4832400" y="1297075"/>
            <a:ext cx="3999900" cy="3164400"/>
          </a:xfrm>
          <a:prstGeom prst="rect">
            <a:avLst/>
          </a:prstGeom>
          <a:solidFill>
            <a:srgbClr val="FFFFFF"/>
          </a:solid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pic>
        <p:nvPicPr>
          <p:cNvPr id="32" name="Google Shape;32;p8"/>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33" name="Google Shape;33;p8"/>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34" name="Google Shape;34;p8"/>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37" name="Google Shape;37;p9"/>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38" name="Google Shape;38;p9"/>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39" name="Google Shape;39;p9"/>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311700" y="539675"/>
            <a:ext cx="60072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2" name="Google Shape;42;p10"/>
          <p:cNvSpPr txBox="1">
            <a:spLocks noGrp="1"/>
          </p:cNvSpPr>
          <p:nvPr>
            <p:ph type="body" idx="1"/>
          </p:nvPr>
        </p:nvSpPr>
        <p:spPr>
          <a:xfrm>
            <a:off x="311700" y="1176700"/>
            <a:ext cx="2808000" cy="3224400"/>
          </a:xfrm>
          <a:prstGeom prst="rect">
            <a:avLst/>
          </a:prstGeom>
          <a:solidFill>
            <a:srgbClr val="FFFFFF"/>
          </a:solid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pic>
        <p:nvPicPr>
          <p:cNvPr id="43" name="Google Shape;43;p10"/>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44" name="Google Shape;44;p10"/>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45" name="Google Shape;45;p10"/>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pic>
        <p:nvPicPr>
          <p:cNvPr id="48" name="Google Shape;48;p11"/>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49" name="Google Shape;49;p11"/>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50" name="Google Shape;50;p11"/>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1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4" name="Google Shape;54;p12"/>
          <p:cNvSpPr txBox="1">
            <a:spLocks noGrp="1"/>
          </p:cNvSpPr>
          <p:nvPr>
            <p:ph type="subTitle" idx="1"/>
          </p:nvPr>
        </p:nvSpPr>
        <p:spPr>
          <a:xfrm>
            <a:off x="265500" y="2803075"/>
            <a:ext cx="4045200" cy="1235100"/>
          </a:xfrm>
          <a:prstGeom prst="rect">
            <a:avLst/>
          </a:prstGeom>
          <a:solidFill>
            <a:srgbClr val="FFFFFF"/>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12"/>
          <p:cNvSpPr txBox="1">
            <a:spLocks noGrp="1"/>
          </p:cNvSpPr>
          <p:nvPr>
            <p:ph type="body" idx="2"/>
          </p:nvPr>
        </p:nvSpPr>
        <p:spPr>
          <a:xfrm>
            <a:off x="4939500" y="724075"/>
            <a:ext cx="3837000" cy="3695100"/>
          </a:xfrm>
          <a:prstGeom prst="rect">
            <a:avLst/>
          </a:prstGeom>
          <a:solidFill>
            <a:srgbClr val="FFFFFF"/>
          </a:solid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pic>
        <p:nvPicPr>
          <p:cNvPr id="56" name="Google Shape;56;p12"/>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57" name="Google Shape;57;p12"/>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58" name="Google Shape;58;p12"/>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3"/>
          <p:cNvSpPr txBox="1">
            <a:spLocks noGrp="1"/>
          </p:cNvSpPr>
          <p:nvPr>
            <p:ph type="body" idx="1"/>
          </p:nvPr>
        </p:nvSpPr>
        <p:spPr>
          <a:xfrm>
            <a:off x="2766125" y="3922225"/>
            <a:ext cx="5998800" cy="605100"/>
          </a:xfrm>
          <a:prstGeom prst="rect">
            <a:avLst/>
          </a:prstGeom>
          <a:solidFill>
            <a:srgbClr val="FFFFFF"/>
          </a:solid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pic>
        <p:nvPicPr>
          <p:cNvPr id="61" name="Google Shape;61;p13"/>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62" name="Google Shape;62;p13"/>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63" name="Google Shape;63;p13"/>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BD3D3"/>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363F83"/>
              </a:buClr>
              <a:buSzPts val="2800"/>
              <a:buFont typeface="Lato"/>
              <a:buNone/>
              <a:defRPr sz="2800" b="0" i="0" u="none" strike="noStrike" cap="none">
                <a:solidFill>
                  <a:srgbClr val="363F83"/>
                </a:solidFill>
                <a:latin typeface="Lato"/>
                <a:ea typeface="Lato"/>
                <a:cs typeface="Lato"/>
                <a:sym typeface="La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311700" y="1270413"/>
            <a:ext cx="8520600" cy="3070500"/>
          </a:xfrm>
          <a:prstGeom prst="rect">
            <a:avLst/>
          </a:prstGeom>
          <a:solidFill>
            <a:srgbClr val="FFFFFF"/>
          </a:solid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E5362B"/>
              </a:buClr>
              <a:buSzPts val="1800"/>
              <a:buFont typeface="Lato"/>
              <a:buChar char="●"/>
              <a:defRPr sz="1800" b="0" i="0" u="none" strike="noStrike" cap="none">
                <a:solidFill>
                  <a:srgbClr val="E5362B"/>
                </a:solidFill>
                <a:latin typeface="Lato"/>
                <a:ea typeface="Lato"/>
                <a:cs typeface="Lato"/>
                <a:sym typeface="Lato"/>
              </a:defRPr>
            </a:lvl1pPr>
            <a:lvl2pPr marL="914400" marR="0" lvl="1" indent="-317500" algn="l" rtl="0">
              <a:lnSpc>
                <a:spcPct val="115000"/>
              </a:lnSpc>
              <a:spcBef>
                <a:spcPts val="1600"/>
              </a:spcBef>
              <a:spcAft>
                <a:spcPts val="0"/>
              </a:spcAft>
              <a:buClr>
                <a:srgbClr val="8BACEE"/>
              </a:buClr>
              <a:buSzPts val="1400"/>
              <a:buFont typeface="Lato"/>
              <a:buChar char="○"/>
              <a:defRPr sz="1400" b="1" i="0" u="none" strike="noStrike" cap="none">
                <a:solidFill>
                  <a:srgbClr val="8BACEE"/>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8" name="Google Shape;8;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joeuscinski.com/uploads/7/1/9/5/71957435/codebook_pdf_version.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hyperlink" Target="https://people.miami.edu/profile/uscinski@miami.ed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nypost.com/2020/04/05/woody-harrelson-sharing-coronavirus-conspiracy-theory-tied-to-5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nature.com/articles/s41599-019-0279-9"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5tc2X8xLGPI"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vKA4w2O61X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jqDZ-Hpdnc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hyperlink" Target="https://pubmed.ncbi.nlm.nih.gov/2651128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a:spLocks noGrp="1"/>
          </p:cNvSpPr>
          <p:nvPr>
            <p:ph type="ctrTitle"/>
          </p:nvPr>
        </p:nvSpPr>
        <p:spPr>
          <a:xfrm>
            <a:off x="0" y="650350"/>
            <a:ext cx="5496600" cy="2920500"/>
          </a:xfrm>
          <a:prstGeom prst="rect">
            <a:avLst/>
          </a:prstGeom>
          <a:solidFill>
            <a:srgbClr val="FFFFFF"/>
          </a:solidFill>
          <a:ln>
            <a:noFill/>
          </a:ln>
        </p:spPr>
        <p:txBody>
          <a:bodyPr spcFirstLastPara="1" wrap="square" lIns="360000" tIns="91425" rIns="91425" bIns="91425" anchor="b" anchorCtr="0">
            <a:noAutofit/>
          </a:bodyPr>
          <a:lstStyle/>
          <a:p>
            <a:pPr marL="0" lvl="0" indent="0" algn="l" rtl="0">
              <a:spcBef>
                <a:spcPts val="0"/>
              </a:spcBef>
              <a:spcAft>
                <a:spcPts val="0"/>
              </a:spcAft>
              <a:buClr>
                <a:schemeClr val="dk1"/>
              </a:buClr>
              <a:buSzPts val="1100"/>
              <a:buFont typeface="Arial"/>
              <a:buNone/>
            </a:pPr>
            <a:r>
              <a:rPr lang="de" sz="3700" dirty="0">
                <a:solidFill>
                  <a:schemeClr val="dk1"/>
                </a:solidFill>
              </a:rPr>
              <a:t>The </a:t>
            </a:r>
            <a:r>
              <a:rPr lang="de" sz="3700" dirty="0" err="1">
                <a:solidFill>
                  <a:schemeClr val="dk1"/>
                </a:solidFill>
              </a:rPr>
              <a:t>Psychology</a:t>
            </a:r>
            <a:r>
              <a:rPr lang="de" sz="3700" dirty="0">
                <a:solidFill>
                  <a:schemeClr val="dk1"/>
                </a:solidFill>
              </a:rPr>
              <a:t> </a:t>
            </a:r>
            <a:r>
              <a:rPr lang="de" sz="3700" dirty="0" err="1">
                <a:solidFill>
                  <a:schemeClr val="dk1"/>
                </a:solidFill>
              </a:rPr>
              <a:t>behind</a:t>
            </a:r>
            <a:r>
              <a:rPr lang="de" sz="3700" dirty="0">
                <a:solidFill>
                  <a:schemeClr val="dk1"/>
                </a:solidFill>
              </a:rPr>
              <a:t> </a:t>
            </a:r>
            <a:r>
              <a:rPr lang="de" sz="3700" dirty="0" err="1">
                <a:solidFill>
                  <a:schemeClr val="dk1"/>
                </a:solidFill>
              </a:rPr>
              <a:t>Fake</a:t>
            </a:r>
            <a:r>
              <a:rPr lang="de" sz="3700" dirty="0">
                <a:solidFill>
                  <a:schemeClr val="dk1"/>
                </a:solidFill>
              </a:rPr>
              <a:t> News &amp; </a:t>
            </a:r>
            <a:r>
              <a:rPr lang="de" sz="3700" dirty="0" err="1">
                <a:solidFill>
                  <a:schemeClr val="dk1"/>
                </a:solidFill>
              </a:rPr>
              <a:t>Applying</a:t>
            </a:r>
            <a:r>
              <a:rPr lang="de" sz="3700" dirty="0">
                <a:solidFill>
                  <a:schemeClr val="dk1"/>
                </a:solidFill>
              </a:rPr>
              <a:t> </a:t>
            </a:r>
            <a:r>
              <a:rPr lang="de" sz="3700" dirty="0" err="1">
                <a:solidFill>
                  <a:schemeClr val="dk1"/>
                </a:solidFill>
              </a:rPr>
              <a:t>the</a:t>
            </a:r>
            <a:r>
              <a:rPr lang="de" sz="3700" dirty="0">
                <a:solidFill>
                  <a:schemeClr val="dk1"/>
                </a:solidFill>
              </a:rPr>
              <a:t> </a:t>
            </a:r>
            <a:r>
              <a:rPr lang="de" sz="3700" dirty="0" err="1">
                <a:solidFill>
                  <a:schemeClr val="dk1"/>
                </a:solidFill>
              </a:rPr>
              <a:t>methodology</a:t>
            </a:r>
            <a:r>
              <a:rPr lang="de" sz="3700" dirty="0">
                <a:solidFill>
                  <a:schemeClr val="dk1"/>
                </a:solidFill>
              </a:rPr>
              <a:t> </a:t>
            </a:r>
            <a:r>
              <a:rPr lang="de" sz="3700" dirty="0" err="1">
                <a:solidFill>
                  <a:schemeClr val="dk1"/>
                </a:solidFill>
              </a:rPr>
              <a:t>and</a:t>
            </a:r>
            <a:r>
              <a:rPr lang="de" sz="3700" dirty="0">
                <a:solidFill>
                  <a:schemeClr val="dk1"/>
                </a:solidFill>
              </a:rPr>
              <a:t> </a:t>
            </a:r>
            <a:r>
              <a:rPr lang="de" sz="3700" dirty="0" err="1">
                <a:solidFill>
                  <a:schemeClr val="dk1"/>
                </a:solidFill>
              </a:rPr>
              <a:t>mechanisms</a:t>
            </a:r>
            <a:r>
              <a:rPr lang="de" sz="3700" dirty="0">
                <a:solidFill>
                  <a:schemeClr val="dk1"/>
                </a:solidFill>
              </a:rPr>
              <a:t> </a:t>
            </a:r>
            <a:r>
              <a:rPr lang="de" sz="3700" dirty="0" err="1">
                <a:solidFill>
                  <a:schemeClr val="dk1"/>
                </a:solidFill>
              </a:rPr>
              <a:t>to</a:t>
            </a:r>
            <a:r>
              <a:rPr lang="de" sz="3700" dirty="0">
                <a:solidFill>
                  <a:schemeClr val="dk1"/>
                </a:solidFill>
              </a:rPr>
              <a:t> </a:t>
            </a:r>
            <a:r>
              <a:rPr lang="de" sz="3700" dirty="0" err="1">
                <a:solidFill>
                  <a:schemeClr val="dk1"/>
                </a:solidFill>
              </a:rPr>
              <a:t>detect</a:t>
            </a:r>
            <a:r>
              <a:rPr lang="de" sz="3700" dirty="0">
                <a:solidFill>
                  <a:schemeClr val="dk1"/>
                </a:solidFill>
              </a:rPr>
              <a:t> </a:t>
            </a:r>
            <a:r>
              <a:rPr lang="de" sz="3700" dirty="0" err="1">
                <a:solidFill>
                  <a:schemeClr val="dk1"/>
                </a:solidFill>
              </a:rPr>
              <a:t>Fake</a:t>
            </a:r>
            <a:r>
              <a:rPr lang="de" sz="3700" dirty="0">
                <a:solidFill>
                  <a:schemeClr val="dk1"/>
                </a:solidFill>
              </a:rPr>
              <a:t> News</a:t>
            </a:r>
            <a:endParaRPr sz="37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efc4d5b67f_1_181"/>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solidFill>
                <a:srgbClr val="363F83"/>
              </a:solidFill>
              <a:highlight>
                <a:srgbClr val="FFFFFF"/>
              </a:highlight>
              <a:latin typeface="Arial"/>
              <a:ea typeface="Arial"/>
              <a:cs typeface="Arial"/>
              <a:sym typeface="Arial"/>
            </a:endParaRPr>
          </a:p>
        </p:txBody>
      </p:sp>
      <p:sp>
        <p:nvSpPr>
          <p:cNvPr id="137" name="Google Shape;137;gefc4d5b67f_1_181"/>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10</a:t>
            </a:fld>
            <a:endParaRPr/>
          </a:p>
        </p:txBody>
      </p:sp>
      <p:sp>
        <p:nvSpPr>
          <p:cNvPr id="138" name="Google Shape;138;gefc4d5b67f_1_181"/>
          <p:cNvSpPr txBox="1">
            <a:spLocks noGrp="1"/>
          </p:cNvSpPr>
          <p:nvPr>
            <p:ph type="body" idx="1"/>
          </p:nvPr>
        </p:nvSpPr>
        <p:spPr>
          <a:xfrm>
            <a:off x="168425" y="1032300"/>
            <a:ext cx="36888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400" b="1" dirty="0">
                <a:solidFill>
                  <a:srgbClr val="E5362B"/>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t>
            </a:r>
            <a:r>
              <a:rPr lang="de" sz="1400" b="1" dirty="0" err="1">
                <a:solidFill>
                  <a:srgbClr val="E5362B"/>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Make</a:t>
            </a:r>
            <a:r>
              <a:rPr lang="de" sz="1400" b="1" dirty="0">
                <a:solidFill>
                  <a:srgbClr val="E5362B"/>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b="1" dirty="0" err="1">
                <a:solidFill>
                  <a:srgbClr val="E5362B"/>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America</a:t>
            </a:r>
            <a:r>
              <a:rPr lang="de" sz="1400" b="1" dirty="0">
                <a:solidFill>
                  <a:srgbClr val="E5362B"/>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b="1" dirty="0" err="1">
                <a:solidFill>
                  <a:srgbClr val="E5362B"/>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great</a:t>
            </a:r>
            <a:r>
              <a:rPr lang="de" sz="1400" b="1" dirty="0">
                <a:solidFill>
                  <a:srgbClr val="E5362B"/>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b="1" dirty="0" err="1">
                <a:solidFill>
                  <a:srgbClr val="E5362B"/>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again</a:t>
            </a:r>
            <a:r>
              <a:rPr lang="de" sz="1400" b="1" dirty="0">
                <a:solidFill>
                  <a:srgbClr val="E5362B"/>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t>
            </a:r>
            <a:endParaRPr sz="1400" b="1" dirty="0">
              <a:solidFill>
                <a:srgbClr val="E5362B"/>
              </a:solidFill>
              <a:highlight>
                <a:srgbClr val="FFFFFF"/>
              </a:highlight>
              <a:latin typeface="Lato" panose="020F0502020204030203" pitchFamily="34" charset="0"/>
              <a:ea typeface="Lato" panose="020F0502020204030203" pitchFamily="34" charset="0"/>
              <a:cs typeface="Lato" panose="020F0502020204030203" pitchFamily="34" charset="0"/>
              <a:sym typeface="Arial"/>
            </a:endParaRPr>
          </a:p>
          <a:p>
            <a:pPr marL="0" lvl="0" indent="0" algn="l" rtl="0">
              <a:spcBef>
                <a:spcPts val="0"/>
              </a:spcBef>
              <a:spcAft>
                <a:spcPts val="0"/>
              </a:spcAft>
              <a:buNone/>
            </a:pPr>
            <a:endParaRPr sz="1400" b="1" dirty="0">
              <a:solidFill>
                <a:srgbClr val="E5362B"/>
              </a:solidFill>
              <a:highlight>
                <a:srgbClr val="FFFFFF"/>
              </a:highlight>
              <a:latin typeface="Lato" panose="020F0502020204030203" pitchFamily="34" charset="0"/>
              <a:ea typeface="Lato" panose="020F0502020204030203" pitchFamily="34" charset="0"/>
              <a:cs typeface="Lato" panose="020F0502020204030203" pitchFamily="34" charset="0"/>
              <a:sym typeface="Arial"/>
            </a:endParaRPr>
          </a:p>
          <a:p>
            <a:pPr marL="0" lvl="0" indent="0" algn="l" rtl="0">
              <a:spcBef>
                <a:spcPts val="0"/>
              </a:spcBef>
              <a:spcAft>
                <a:spcPts val="0"/>
              </a:spcAft>
              <a:buNone/>
            </a:pPr>
            <a:r>
              <a:rPr lang="de" sz="1400" b="1" dirty="0">
                <a:solidFill>
                  <a:srgbClr val="E5362B"/>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“Take back </a:t>
            </a:r>
            <a:r>
              <a:rPr lang="de" sz="1400" b="1" dirty="0" err="1">
                <a:solidFill>
                  <a:srgbClr val="E5362B"/>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control</a:t>
            </a:r>
            <a:r>
              <a:rPr lang="de" sz="1400" b="1" dirty="0">
                <a:solidFill>
                  <a:srgbClr val="E5362B"/>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t>
            </a:r>
            <a:endParaRPr sz="1400" b="1" dirty="0">
              <a:solidFill>
                <a:srgbClr val="E5362B"/>
              </a:solidFill>
              <a:highlight>
                <a:srgbClr val="FFFFFF"/>
              </a:highlight>
              <a:latin typeface="Lato" panose="020F0502020204030203" pitchFamily="34" charset="0"/>
              <a:ea typeface="Lato" panose="020F0502020204030203" pitchFamily="34" charset="0"/>
              <a:cs typeface="Lato" panose="020F0502020204030203" pitchFamily="34" charset="0"/>
              <a:sym typeface="Arial"/>
            </a:endParaRPr>
          </a:p>
          <a:p>
            <a:pPr marL="0" lvl="0" indent="0" algn="l" rtl="0">
              <a:spcBef>
                <a:spcPts val="0"/>
              </a:spcBef>
              <a:spcAft>
                <a:spcPts val="0"/>
              </a:spcAft>
              <a:buNone/>
            </a:pPr>
            <a:endParaRPr sz="1400" b="1" dirty="0">
              <a:solidFill>
                <a:srgbClr val="E5362B"/>
              </a:solidFill>
              <a:highlight>
                <a:srgbClr val="FFFFFF"/>
              </a:highlight>
              <a:latin typeface="Lato" panose="020F0502020204030203" pitchFamily="34" charset="0"/>
              <a:ea typeface="Lato" panose="020F0502020204030203" pitchFamily="34" charset="0"/>
              <a:cs typeface="Lato" panose="020F0502020204030203" pitchFamily="34" charset="0"/>
              <a:sym typeface="Arial"/>
            </a:endParaRPr>
          </a:p>
          <a:p>
            <a:pPr marL="0" lvl="0" indent="0" algn="l" rtl="0">
              <a:spcBef>
                <a:spcPts val="0"/>
              </a:spcBef>
              <a:spcAft>
                <a:spcPts val="0"/>
              </a:spcAft>
              <a:buNone/>
            </a:pP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These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statements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suggest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that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in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US and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UK,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unique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position</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of</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nation</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has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somehow</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been</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undermined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 and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that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somehow</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needs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to</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be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restored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t>
            </a:r>
            <a:endParaRPr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endParaRPr>
          </a:p>
        </p:txBody>
      </p:sp>
      <p:pic>
        <p:nvPicPr>
          <p:cNvPr id="139" name="Google Shape;139;gefc4d5b67f_1_181"/>
          <p:cNvPicPr preferRelativeResize="0"/>
          <p:nvPr/>
        </p:nvPicPr>
        <p:blipFill>
          <a:blip r:embed="rId3">
            <a:alphaModFix/>
          </a:blip>
          <a:stretch>
            <a:fillRect/>
          </a:stretch>
        </p:blipFill>
        <p:spPr>
          <a:xfrm>
            <a:off x="4200424" y="1189000"/>
            <a:ext cx="4375200" cy="3093101"/>
          </a:xfrm>
          <a:prstGeom prst="rect">
            <a:avLst/>
          </a:prstGeom>
          <a:noFill/>
          <a:ln>
            <a:noFill/>
          </a:ln>
        </p:spPr>
      </p:pic>
      <p:sp>
        <p:nvSpPr>
          <p:cNvPr id="140" name="Google Shape;140;gefc4d5b67f_1_181"/>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The Psychology Behind Fake News</a:t>
            </a:r>
            <a:endParaRPr/>
          </a:p>
        </p:txBody>
      </p:sp>
      <p:sp>
        <p:nvSpPr>
          <p:cNvPr id="7" name="Google Shape;102;gdfc22fcbb0_0_0">
            <a:extLst>
              <a:ext uri="{FF2B5EF4-FFF2-40B4-BE49-F238E27FC236}">
                <a16:creationId xmlns:a16="http://schemas.microsoft.com/office/drawing/2014/main" id="{49F6DCB5-7C5D-914B-810D-6FD14D07AED2}"/>
              </a:ext>
            </a:extLst>
          </p:cNvPr>
          <p:cNvSpPr txBox="1"/>
          <p:nvPr/>
        </p:nvSpPr>
        <p:spPr>
          <a:xfrm>
            <a:off x="4878870" y="4362600"/>
            <a:ext cx="4059300" cy="338524"/>
          </a:xfrm>
          <a:prstGeom prst="rect">
            <a:avLst/>
          </a:prstGeom>
          <a:noFill/>
          <a:ln>
            <a:noFill/>
          </a:ln>
        </p:spPr>
        <p:txBody>
          <a:bodyPr spcFirstLastPara="1" wrap="square" lIns="91425" tIns="91425" rIns="91425" bIns="91425" anchor="t" anchorCtr="0">
            <a:spAutoFit/>
          </a:bodyPr>
          <a:lstStyle/>
          <a:p>
            <a:pPr algn="r" fontAlgn="base"/>
            <a:r>
              <a:rPr lang="en-GB" sz="500" dirty="0"/>
              <a:t>Zavala, A., 2017. </a:t>
            </a:r>
            <a:r>
              <a:rPr lang="en-GB" sz="500" i="1" dirty="0"/>
              <a:t>Welcome to the age of collective narcissism</a:t>
            </a:r>
            <a:r>
              <a:rPr lang="en-GB" sz="500" dirty="0"/>
              <a:t>. [online] The Conversation. Available at: &lt;https://</a:t>
            </a:r>
            <a:r>
              <a:rPr lang="en-GB" sz="500" dirty="0" err="1"/>
              <a:t>theconversation.com</a:t>
            </a:r>
            <a:r>
              <a:rPr lang="en-GB" sz="500" dirty="0"/>
              <a:t>/welcome-to-the-age-of-collective-narcissism-71196&gt; [Accessed 4 October 2021].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ed086a897a_0_24"/>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lnSpc>
                <a:spcPct val="100000"/>
              </a:lnSpc>
              <a:spcBef>
                <a:spcPts val="900"/>
              </a:spcBef>
              <a:spcAft>
                <a:spcPts val="0"/>
              </a:spcAft>
              <a:buNone/>
            </a:pPr>
            <a:endParaRPr sz="1200">
              <a:solidFill>
                <a:schemeClr val="dk1"/>
              </a:solidFill>
              <a:latin typeface="Century Gothic"/>
              <a:ea typeface="Century Gothic"/>
              <a:cs typeface="Century Gothic"/>
              <a:sym typeface="Century Gothic"/>
            </a:endParaRPr>
          </a:p>
          <a:p>
            <a:pPr marL="0" lvl="0" indent="0" algn="l" rtl="0">
              <a:lnSpc>
                <a:spcPct val="100000"/>
              </a:lnSpc>
              <a:spcBef>
                <a:spcPts val="1800"/>
              </a:spcBef>
              <a:spcAft>
                <a:spcPts val="1800"/>
              </a:spcAft>
              <a:buClr>
                <a:schemeClr val="dk1"/>
              </a:buClr>
              <a:buSzPts val="1100"/>
              <a:buFont typeface="Arial"/>
              <a:buNone/>
            </a:pPr>
            <a:endParaRPr sz="1200">
              <a:solidFill>
                <a:schemeClr val="dk1"/>
              </a:solidFill>
              <a:latin typeface="Century Gothic"/>
              <a:ea typeface="Century Gothic"/>
              <a:cs typeface="Century Gothic"/>
              <a:sym typeface="Century Gothic"/>
            </a:endParaRPr>
          </a:p>
        </p:txBody>
      </p:sp>
      <p:sp>
        <p:nvSpPr>
          <p:cNvPr id="146" name="Google Shape;146;ged086a897a_0_2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11</a:t>
            </a:fld>
            <a:endParaRPr/>
          </a:p>
        </p:txBody>
      </p:sp>
      <p:sp>
        <p:nvSpPr>
          <p:cNvPr id="147" name="Google Shape;147;ged086a897a_0_24"/>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The Psychology Behind Fake News</a:t>
            </a:r>
            <a:endParaRPr/>
          </a:p>
        </p:txBody>
      </p:sp>
      <p:sp>
        <p:nvSpPr>
          <p:cNvPr id="148" name="Google Shape;148;ged086a897a_0_24"/>
          <p:cNvSpPr txBox="1">
            <a:spLocks noGrp="1"/>
          </p:cNvSpPr>
          <p:nvPr>
            <p:ph type="body" idx="1"/>
          </p:nvPr>
        </p:nvSpPr>
        <p:spPr>
          <a:xfrm>
            <a:off x="168425" y="1032300"/>
            <a:ext cx="5706600" cy="3406500"/>
          </a:xfrm>
          <a:prstGeom prst="rect">
            <a:avLst/>
          </a:prstGeom>
        </p:spPr>
        <p:txBody>
          <a:bodyPr spcFirstLastPara="1" wrap="square" lIns="91425" tIns="91425" rIns="91425" bIns="91425" anchor="t" anchorCtr="0">
            <a:noAutofit/>
          </a:bodyPr>
          <a:lstStyle/>
          <a:p>
            <a:pPr marL="0" lvl="0" indent="0" algn="l" rtl="0">
              <a:lnSpc>
                <a:spcPct val="100000"/>
              </a:lnSpc>
              <a:spcBef>
                <a:spcPts val="900"/>
              </a:spcBef>
              <a:spcAft>
                <a:spcPts val="0"/>
              </a:spcAft>
              <a:buClr>
                <a:schemeClr val="dk1"/>
              </a:buClr>
              <a:buSzPts val="1100"/>
              <a:buFont typeface="Arial"/>
              <a:buNone/>
            </a:pPr>
            <a:r>
              <a:rPr lang="de" dirty="0">
                <a:solidFill>
                  <a:srgbClr val="E5362B"/>
                </a:solidFill>
                <a:latin typeface="Lato" panose="020F0502020204030203" pitchFamily="34" charset="0"/>
                <a:ea typeface="Lato" panose="020F0502020204030203" pitchFamily="34" charset="0"/>
                <a:cs typeface="Lato" panose="020F0502020204030203" pitchFamily="34" charset="0"/>
                <a:sym typeface="Arial"/>
              </a:rPr>
              <a:t>Follow </a:t>
            </a:r>
            <a:r>
              <a:rPr lang="de" dirty="0" err="1">
                <a:solidFill>
                  <a:srgbClr val="E5362B"/>
                </a:solidFill>
                <a:latin typeface="Lato" panose="020F0502020204030203" pitchFamily="34" charset="0"/>
                <a:ea typeface="Lato" panose="020F0502020204030203" pitchFamily="34" charset="0"/>
                <a:cs typeface="Lato" panose="020F0502020204030203" pitchFamily="34" charset="0"/>
                <a:sym typeface="Arial"/>
              </a:rPr>
              <a:t>the</a:t>
            </a:r>
            <a:r>
              <a:rPr lang="de" dirty="0">
                <a:solidFill>
                  <a:srgbClr val="E5362B"/>
                </a:solidFill>
                <a:latin typeface="Lato" panose="020F0502020204030203" pitchFamily="34" charset="0"/>
                <a:ea typeface="Lato" panose="020F0502020204030203" pitchFamily="34" charset="0"/>
                <a:cs typeface="Lato" panose="020F0502020204030203" pitchFamily="34" charset="0"/>
                <a:sym typeface="Arial"/>
              </a:rPr>
              <a:t> </a:t>
            </a:r>
            <a:r>
              <a:rPr lang="de" dirty="0" err="1">
                <a:solidFill>
                  <a:srgbClr val="E5362B"/>
                </a:solidFill>
                <a:latin typeface="Lato" panose="020F0502020204030203" pitchFamily="34" charset="0"/>
                <a:ea typeface="Lato" panose="020F0502020204030203" pitchFamily="34" charset="0"/>
                <a:cs typeface="Lato" panose="020F0502020204030203" pitchFamily="34" charset="0"/>
                <a:sym typeface="Arial"/>
              </a:rPr>
              <a:t>leader</a:t>
            </a:r>
            <a:endParaRPr dirty="0">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1800"/>
              </a:spcBef>
              <a:spcAft>
                <a:spcPts val="0"/>
              </a:spcAft>
              <a:buClr>
                <a:schemeClr val="dk1"/>
              </a:buClr>
              <a:buSzPts val="1100"/>
              <a:buFont typeface="Arial"/>
              <a:buNone/>
            </a:pP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While</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groups</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tend</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to</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share</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common</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beliefs</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those</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beliefs</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are</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often</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sculpted</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by</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handful</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of</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influential</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people</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a:t>
            </a:r>
            <a:endParaRPr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1800"/>
              </a:spcBef>
              <a:spcAft>
                <a:spcPts val="0"/>
              </a:spcAft>
              <a:buNone/>
            </a:pP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People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who</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believe</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in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conspiracy</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theories</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usually</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seek</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savior</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someone</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who</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will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help</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them</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protect</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their</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in-group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from</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conspiring</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enemies</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a:t>
            </a:r>
            <a:endParaRPr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1800"/>
              </a:spcBef>
              <a:spcAft>
                <a:spcPts val="0"/>
              </a:spcAft>
              <a:buNone/>
            </a:pP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a:solidFill>
                  <a:srgbClr val="363F83"/>
                </a:solidFill>
                <a:uFill>
                  <a:noFill/>
                </a:uFill>
                <a:latin typeface="Lato" panose="020F0502020204030203" pitchFamily="34" charset="0"/>
                <a:ea typeface="Lato" panose="020F0502020204030203" pitchFamily="34" charset="0"/>
                <a:cs typeface="Lato" panose="020F0502020204030203" pitchFamily="34" charset="0"/>
                <a:sym typeface="Arial"/>
                <a:hlinkClick r:id="rId3">
                  <a:extLst>
                    <a:ext uri="{A12FA001-AC4F-418D-AE19-62706E023703}">
                      <ahyp:hlinkClr xmlns:ahyp="http://schemas.microsoft.com/office/drawing/2018/hyperlinkcolor" val="tx"/>
                    </a:ext>
                  </a:extLst>
                </a:hlinkClick>
              </a:rPr>
              <a:t>An October 2020 poll of more than 2,000 Americans</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conducted</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by</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a:solidFill>
                  <a:srgbClr val="363F83"/>
                </a:solidFill>
                <a:uFill>
                  <a:noFill/>
                </a:uFill>
                <a:latin typeface="Lato" panose="020F0502020204030203" pitchFamily="34" charset="0"/>
                <a:ea typeface="Lato" panose="020F0502020204030203" pitchFamily="34" charset="0"/>
                <a:cs typeface="Lato" panose="020F0502020204030203" pitchFamily="34" charset="0"/>
                <a:sym typeface="Arial"/>
                <a:hlinkClick r:id="rId4">
                  <a:extLst>
                    <a:ext uri="{A12FA001-AC4F-418D-AE19-62706E023703}">
                      <ahyp:hlinkClr xmlns:ahyp="http://schemas.microsoft.com/office/drawing/2018/hyperlinkcolor" val="tx"/>
                    </a:ext>
                  </a:extLst>
                </a:hlinkClick>
              </a:rPr>
              <a:t>Joseph Uscinski</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found</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that</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what</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people</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believed</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was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closely</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aligned</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with</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what</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they</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had</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been</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told</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by</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their</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political</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leaders</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For</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example</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56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percent</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of</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people</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who</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identified</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as</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Democrats</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agreed</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that</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there</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was a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conspiracy</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to</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stop</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U.S. Post Office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from</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processing</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mail-in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ballots</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compared</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to</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only</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31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percent</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of</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Republicans</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a:t>
            </a:r>
            <a:endParaRPr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1800"/>
              </a:spcBef>
              <a:spcAft>
                <a:spcPts val="1800"/>
              </a:spcAft>
              <a:buNone/>
            </a:pPr>
            <a:endParaRPr sz="1200" dirty="0">
              <a:solidFill>
                <a:schemeClr val="dk1"/>
              </a:solidFill>
              <a:latin typeface="Lato" panose="020F0502020204030203" pitchFamily="34" charset="0"/>
              <a:ea typeface="Lato" panose="020F0502020204030203" pitchFamily="34" charset="0"/>
              <a:cs typeface="Lato" panose="020F0502020204030203" pitchFamily="34" charset="0"/>
              <a:sym typeface="Century Gothic"/>
            </a:endParaRPr>
          </a:p>
        </p:txBody>
      </p:sp>
      <p:pic>
        <p:nvPicPr>
          <p:cNvPr id="149" name="Google Shape;149;ged086a897a_0_24"/>
          <p:cNvPicPr preferRelativeResize="0"/>
          <p:nvPr/>
        </p:nvPicPr>
        <p:blipFill>
          <a:blip r:embed="rId5">
            <a:alphaModFix/>
          </a:blip>
          <a:stretch>
            <a:fillRect/>
          </a:stretch>
        </p:blipFill>
        <p:spPr>
          <a:xfrm>
            <a:off x="6049450" y="1097925"/>
            <a:ext cx="2619551" cy="3275249"/>
          </a:xfrm>
          <a:prstGeom prst="rect">
            <a:avLst/>
          </a:prstGeom>
          <a:noFill/>
          <a:ln>
            <a:noFill/>
          </a:ln>
        </p:spPr>
      </p:pic>
      <p:sp>
        <p:nvSpPr>
          <p:cNvPr id="7" name="Google Shape;102;gdfc22fcbb0_0_0">
            <a:extLst>
              <a:ext uri="{FF2B5EF4-FFF2-40B4-BE49-F238E27FC236}">
                <a16:creationId xmlns:a16="http://schemas.microsoft.com/office/drawing/2014/main" id="{120E60C0-780F-5545-BEAF-200B80FEE6BA}"/>
              </a:ext>
            </a:extLst>
          </p:cNvPr>
          <p:cNvSpPr txBox="1"/>
          <p:nvPr/>
        </p:nvSpPr>
        <p:spPr>
          <a:xfrm>
            <a:off x="5160936" y="4362600"/>
            <a:ext cx="3777234" cy="415468"/>
          </a:xfrm>
          <a:prstGeom prst="rect">
            <a:avLst/>
          </a:prstGeom>
          <a:noFill/>
          <a:ln>
            <a:noFill/>
          </a:ln>
        </p:spPr>
        <p:txBody>
          <a:bodyPr spcFirstLastPara="1" wrap="square" lIns="91425" tIns="91425" rIns="91425" bIns="91425" anchor="t" anchorCtr="0">
            <a:spAutoFit/>
          </a:bodyPr>
          <a:lstStyle/>
          <a:p>
            <a:pPr algn="r" fontAlgn="base"/>
            <a:r>
              <a:rPr lang="en-GB" sz="500" dirty="0"/>
              <a:t>Kramer, J., 2021. </a:t>
            </a:r>
            <a:r>
              <a:rPr lang="en-GB" sz="500" i="1" dirty="0"/>
              <a:t>Why people latch on to conspiracy theories, according to science</a:t>
            </a:r>
            <a:r>
              <a:rPr lang="en-GB" sz="500" dirty="0"/>
              <a:t>. [online] National </a:t>
            </a:r>
            <a:r>
              <a:rPr lang="en-GB" sz="500" dirty="0" err="1"/>
              <a:t>Georaphic</a:t>
            </a:r>
            <a:r>
              <a:rPr lang="en-GB" sz="500" dirty="0"/>
              <a:t>. Available at: &lt;https://</a:t>
            </a:r>
            <a:r>
              <a:rPr lang="en-GB" sz="500" dirty="0" err="1"/>
              <a:t>www.nationalgeographic.com</a:t>
            </a:r>
            <a:r>
              <a:rPr lang="en-GB" sz="500" dirty="0"/>
              <a:t>/science/article/why-people-latch-on-to-conspiracy-theories-according-to-science&gt; [Accessed 4 October 2021].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efc4d5b67f_1_187"/>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de" dirty="0" err="1">
                <a:solidFill>
                  <a:srgbClr val="E5362B"/>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Celebrities</a:t>
            </a:r>
            <a:r>
              <a:rPr lang="de" dirty="0">
                <a:solidFill>
                  <a:srgbClr val="E5362B"/>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dirty="0" err="1">
                <a:solidFill>
                  <a:srgbClr val="E5362B"/>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breading</a:t>
            </a:r>
            <a:r>
              <a:rPr lang="de" dirty="0">
                <a:solidFill>
                  <a:srgbClr val="E5362B"/>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fake </a:t>
            </a:r>
            <a:r>
              <a:rPr lang="de" dirty="0" err="1">
                <a:solidFill>
                  <a:srgbClr val="E5362B"/>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news</a:t>
            </a:r>
            <a:endParaRPr dirty="0">
              <a:solidFill>
                <a:srgbClr val="E5362B"/>
              </a:solidFill>
              <a:highlight>
                <a:srgbClr val="FFFFFF"/>
              </a:highlight>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1500"/>
              </a:spcBef>
              <a:spcAft>
                <a:spcPts val="0"/>
              </a:spcAft>
              <a:buClr>
                <a:schemeClr val="dk1"/>
              </a:buClr>
              <a:buSzPts val="1100"/>
              <a:buFont typeface="Arial"/>
              <a:buNone/>
            </a:pP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Researchers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found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that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spikes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in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circulation</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of</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COVID-19-related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misinformation</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online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were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almost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always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linked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to</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celebrity</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or</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media</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endorsements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t>
            </a:r>
            <a:endParaRPr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1500"/>
              </a:spcBef>
              <a:spcAft>
                <a:spcPts val="0"/>
              </a:spcAft>
              <a:buClr>
                <a:schemeClr val="dk1"/>
              </a:buClr>
              <a:buSzPts val="1100"/>
              <a:buFont typeface="Arial"/>
              <a:buNone/>
            </a:pP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In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one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example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they</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examined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recent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fake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news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that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5G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cellphone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towers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spread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coronavirus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and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found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that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most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shares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about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happened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after “The Hunger Games”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actor</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Woody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Harrelson</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a:solidFill>
                  <a:srgbClr val="363F83"/>
                </a:solidFill>
                <a:highlight>
                  <a:srgbClr val="FFFFFF"/>
                </a:highlight>
                <a:uFill>
                  <a:noFill/>
                </a:uFill>
                <a:latin typeface="Lato" panose="020F0502020204030203" pitchFamily="34" charset="0"/>
                <a:ea typeface="Lato" panose="020F0502020204030203" pitchFamily="34" charset="0"/>
                <a:cs typeface="Lato" panose="020F0502020204030203" pitchFamily="34" charset="0"/>
                <a:sym typeface="Arial"/>
                <a:hlinkClick r:id="rId3">
                  <a:extLst>
                    <a:ext uri="{A12FA001-AC4F-418D-AE19-62706E023703}">
                      <ahyp:hlinkClr xmlns:ahyp="http://schemas.microsoft.com/office/drawing/2018/hyperlinkcolor" val="tx"/>
                    </a:ext>
                  </a:extLst>
                </a:hlinkClick>
              </a:rPr>
              <a:t>promoted the conspiracy theory on Instagram</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and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rapper</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Whiz</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Khalifa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spoke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about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in a Facebook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video</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t>
            </a:r>
            <a:endParaRPr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1500"/>
              </a:spcBef>
              <a:spcAft>
                <a:spcPts val="0"/>
              </a:spcAft>
              <a:buNone/>
            </a:pP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In a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now-deleted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Instagram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post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Harrelson</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58,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told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his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more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than</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2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million</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followers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that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he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found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report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about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negative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effects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of</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5G”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and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its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supposed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role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in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coronavirus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pandemic</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very</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interesting</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t>
            </a:r>
            <a:endParaRPr sz="1400" dirty="0">
              <a:solidFill>
                <a:srgbClr val="363F83"/>
              </a:solidFill>
              <a:latin typeface="Lato" panose="020F0502020204030203" pitchFamily="34" charset="0"/>
              <a:ea typeface="Lato" panose="020F0502020204030203" pitchFamily="34" charset="0"/>
              <a:cs typeface="Lato" panose="020F0502020204030203" pitchFamily="34" charset="0"/>
            </a:endParaRPr>
          </a:p>
        </p:txBody>
      </p:sp>
      <p:sp>
        <p:nvSpPr>
          <p:cNvPr id="155" name="Google Shape;155;gefc4d5b67f_1_187"/>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12</a:t>
            </a:fld>
            <a:endParaRPr/>
          </a:p>
        </p:txBody>
      </p:sp>
      <p:sp>
        <p:nvSpPr>
          <p:cNvPr id="156" name="Google Shape;156;gefc4d5b67f_1_187"/>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The Psychology Behind Fake News</a:t>
            </a:r>
            <a:endParaRPr/>
          </a:p>
        </p:txBody>
      </p:sp>
      <p:sp>
        <p:nvSpPr>
          <p:cNvPr id="6" name="Google Shape;102;gdfc22fcbb0_0_0">
            <a:extLst>
              <a:ext uri="{FF2B5EF4-FFF2-40B4-BE49-F238E27FC236}">
                <a16:creationId xmlns:a16="http://schemas.microsoft.com/office/drawing/2014/main" id="{EE145D37-CDE6-814D-95E4-F209D482EC59}"/>
              </a:ext>
            </a:extLst>
          </p:cNvPr>
          <p:cNvSpPr txBox="1"/>
          <p:nvPr/>
        </p:nvSpPr>
        <p:spPr>
          <a:xfrm>
            <a:off x="5160936" y="4362600"/>
            <a:ext cx="3777234" cy="338524"/>
          </a:xfrm>
          <a:prstGeom prst="rect">
            <a:avLst/>
          </a:prstGeom>
          <a:noFill/>
          <a:ln>
            <a:noFill/>
          </a:ln>
        </p:spPr>
        <p:txBody>
          <a:bodyPr spcFirstLastPara="1" wrap="square" lIns="91425" tIns="91425" rIns="91425" bIns="91425" anchor="t" anchorCtr="0">
            <a:spAutoFit/>
          </a:bodyPr>
          <a:lstStyle/>
          <a:p>
            <a:pPr fontAlgn="base"/>
            <a:r>
              <a:rPr lang="en-GB" sz="500" dirty="0"/>
              <a:t>O'Neill, N., 2020. </a:t>
            </a:r>
            <a:r>
              <a:rPr lang="en-GB" sz="500" i="1" dirty="0"/>
              <a:t>Celebrities are 'super-spreaders' of coronavirus fake news, study says</a:t>
            </a:r>
            <a:r>
              <a:rPr lang="en-GB" sz="500" dirty="0"/>
              <a:t>. [online] New York Post. Available at: &lt;https://</a:t>
            </a:r>
            <a:r>
              <a:rPr lang="en-GB" sz="500" dirty="0" err="1"/>
              <a:t>nypost.com</a:t>
            </a:r>
            <a:r>
              <a:rPr lang="en-GB" sz="500" dirty="0"/>
              <a:t>/2020/04/24/celebrities-are-super-spreaders-of-fake-coronavirus-news-study/&gt; [Accessed 4 October 2021].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ed086a897a_0_30"/>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lnSpc>
                <a:spcPct val="100000"/>
              </a:lnSpc>
              <a:spcBef>
                <a:spcPts val="900"/>
              </a:spcBef>
              <a:spcAft>
                <a:spcPts val="1800"/>
              </a:spcAft>
              <a:buClr>
                <a:schemeClr val="dk1"/>
              </a:buClr>
              <a:buSzPts val="1100"/>
              <a:buFont typeface="Arial"/>
              <a:buNone/>
            </a:pPr>
            <a:endParaRPr sz="1200">
              <a:solidFill>
                <a:schemeClr val="dk1"/>
              </a:solidFill>
              <a:latin typeface="Century Gothic"/>
              <a:ea typeface="Century Gothic"/>
              <a:cs typeface="Century Gothic"/>
              <a:sym typeface="Century Gothic"/>
            </a:endParaRPr>
          </a:p>
        </p:txBody>
      </p:sp>
      <p:sp>
        <p:nvSpPr>
          <p:cNvPr id="162" name="Google Shape;162;ged086a897a_0_30"/>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13</a:t>
            </a:fld>
            <a:endParaRPr/>
          </a:p>
        </p:txBody>
      </p:sp>
      <p:sp>
        <p:nvSpPr>
          <p:cNvPr id="163" name="Google Shape;163;ged086a897a_0_30"/>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The Psychology Behind Fake News</a:t>
            </a:r>
            <a:endParaRPr/>
          </a:p>
        </p:txBody>
      </p:sp>
      <p:pic>
        <p:nvPicPr>
          <p:cNvPr id="164" name="Google Shape;164;ged086a897a_0_30"/>
          <p:cNvPicPr preferRelativeResize="0"/>
          <p:nvPr/>
        </p:nvPicPr>
        <p:blipFill>
          <a:blip r:embed="rId3">
            <a:alphaModFix/>
          </a:blip>
          <a:stretch>
            <a:fillRect/>
          </a:stretch>
        </p:blipFill>
        <p:spPr>
          <a:xfrm>
            <a:off x="6486050" y="1097925"/>
            <a:ext cx="2182956" cy="3275249"/>
          </a:xfrm>
          <a:prstGeom prst="rect">
            <a:avLst/>
          </a:prstGeom>
          <a:noFill/>
          <a:ln>
            <a:noFill/>
          </a:ln>
        </p:spPr>
      </p:pic>
      <p:sp>
        <p:nvSpPr>
          <p:cNvPr id="165" name="Google Shape;165;ged086a897a_0_30"/>
          <p:cNvSpPr txBox="1">
            <a:spLocks noGrp="1"/>
          </p:cNvSpPr>
          <p:nvPr>
            <p:ph type="body" idx="1"/>
          </p:nvPr>
        </p:nvSpPr>
        <p:spPr>
          <a:xfrm>
            <a:off x="168425" y="1032300"/>
            <a:ext cx="6098100" cy="3406500"/>
          </a:xfrm>
          <a:prstGeom prst="rect">
            <a:avLst/>
          </a:prstGeom>
        </p:spPr>
        <p:txBody>
          <a:bodyPr spcFirstLastPara="1" wrap="square" lIns="91425" tIns="91425" rIns="91425" bIns="91425" anchor="t" anchorCtr="0">
            <a:noAutofit/>
          </a:bodyPr>
          <a:lstStyle/>
          <a:p>
            <a:pPr marL="0" lvl="0" indent="0" algn="l" rtl="0">
              <a:lnSpc>
                <a:spcPct val="100000"/>
              </a:lnSpc>
              <a:spcBef>
                <a:spcPts val="900"/>
              </a:spcBef>
              <a:spcAft>
                <a:spcPts val="0"/>
              </a:spcAft>
              <a:buClr>
                <a:schemeClr val="dk1"/>
              </a:buClr>
              <a:buSzPts val="1100"/>
              <a:buFont typeface="Arial"/>
              <a:buNone/>
            </a:pPr>
            <a:r>
              <a:rPr lang="de" dirty="0" err="1">
                <a:solidFill>
                  <a:srgbClr val="E5362B"/>
                </a:solidFill>
                <a:latin typeface="Lato" panose="020F0502020204030203" pitchFamily="34" charset="0"/>
                <a:ea typeface="Lato" panose="020F0502020204030203" pitchFamily="34" charset="0"/>
                <a:cs typeface="Lato" panose="020F0502020204030203" pitchFamily="34" charset="0"/>
                <a:sym typeface="Arial"/>
              </a:rPr>
              <a:t>Identifying</a:t>
            </a:r>
            <a:r>
              <a:rPr lang="de" dirty="0">
                <a:solidFill>
                  <a:srgbClr val="E5362B"/>
                </a:solidFill>
                <a:latin typeface="Lato" panose="020F0502020204030203" pitchFamily="34" charset="0"/>
                <a:ea typeface="Lato" panose="020F0502020204030203" pitchFamily="34" charset="0"/>
                <a:cs typeface="Lato" panose="020F0502020204030203" pitchFamily="34" charset="0"/>
                <a:sym typeface="Arial"/>
              </a:rPr>
              <a:t> </a:t>
            </a:r>
            <a:r>
              <a:rPr lang="de" dirty="0" err="1">
                <a:solidFill>
                  <a:srgbClr val="E5362B"/>
                </a:solidFill>
                <a:latin typeface="Lato" panose="020F0502020204030203" pitchFamily="34" charset="0"/>
                <a:ea typeface="Lato" panose="020F0502020204030203" pitchFamily="34" charset="0"/>
                <a:cs typeface="Lato" panose="020F0502020204030203" pitchFamily="34" charset="0"/>
                <a:sym typeface="Arial"/>
              </a:rPr>
              <a:t>the</a:t>
            </a:r>
            <a:r>
              <a:rPr lang="de" dirty="0">
                <a:solidFill>
                  <a:srgbClr val="E5362B"/>
                </a:solidFill>
                <a:latin typeface="Lato" panose="020F0502020204030203" pitchFamily="34" charset="0"/>
                <a:ea typeface="Lato" panose="020F0502020204030203" pitchFamily="34" charset="0"/>
                <a:cs typeface="Lato" panose="020F0502020204030203" pitchFamily="34" charset="0"/>
                <a:sym typeface="Arial"/>
              </a:rPr>
              <a:t> </a:t>
            </a:r>
            <a:r>
              <a:rPr lang="de" dirty="0" err="1">
                <a:solidFill>
                  <a:srgbClr val="E5362B"/>
                </a:solidFill>
                <a:latin typeface="Lato" panose="020F0502020204030203" pitchFamily="34" charset="0"/>
                <a:ea typeface="Lato" panose="020F0502020204030203" pitchFamily="34" charset="0"/>
                <a:cs typeface="Lato" panose="020F0502020204030203" pitchFamily="34" charset="0"/>
                <a:sym typeface="Arial"/>
              </a:rPr>
              <a:t>truth</a:t>
            </a:r>
            <a:endParaRPr dirty="0">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1800"/>
              </a:spcBef>
              <a:spcAft>
                <a:spcPts val="0"/>
              </a:spcAft>
              <a:buClr>
                <a:schemeClr val="dk1"/>
              </a:buClr>
              <a:buSzPts val="1100"/>
              <a:buFont typeface="Arial"/>
              <a:buNone/>
            </a:pP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Once</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people</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believe</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something</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it</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can</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be</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almost</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impossible</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to</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dissuade</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them</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endParaRPr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1800"/>
              </a:spcBef>
              <a:spcAft>
                <a:spcPts val="0"/>
              </a:spcAft>
              <a:buNone/>
            </a:pP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When</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misinformation</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is</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covered</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in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news</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often</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in an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attempt</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to</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disprove</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falsehoods</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coverage</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can</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inadvertently</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aid</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in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creating</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familiarity</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with</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incorrect</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beliefs</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endParaRPr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1800"/>
              </a:spcBef>
              <a:spcAft>
                <a:spcPts val="0"/>
              </a:spcAft>
              <a:buNone/>
            </a:pP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In a </a:t>
            </a:r>
            <a:r>
              <a:rPr lang="de" sz="1200" dirty="0">
                <a:solidFill>
                  <a:srgbClr val="363F83"/>
                </a:solidFill>
                <a:uFill>
                  <a:noFill/>
                </a:uFill>
                <a:latin typeface="Lato" panose="020F0502020204030203" pitchFamily="34" charset="0"/>
                <a:ea typeface="Lato" panose="020F0502020204030203" pitchFamily="34" charset="0"/>
                <a:cs typeface="Lato" panose="020F0502020204030203" pitchFamily="34" charset="0"/>
                <a:sym typeface="Arial"/>
                <a:hlinkClick r:id="rId4">
                  <a:extLst>
                    <a:ext uri="{A12FA001-AC4F-418D-AE19-62706E023703}">
                      <ahyp:hlinkClr xmlns:ahyp="http://schemas.microsoft.com/office/drawing/2018/hyperlinkcolor" val="tx"/>
                    </a:ext>
                  </a:extLst>
                </a:hlinkClick>
              </a:rPr>
              <a:t>recent study</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van der Linden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looked</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whether</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pre-emptively</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warning</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people</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about</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techniques</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that</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are</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used</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to</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spread</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falsehoods</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can</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help</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them</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gain</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immunity</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against</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fake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news</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He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found</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that</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once</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people</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were</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warned</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about</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common</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misinformation</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techniques</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including</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appealing</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to</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people’s</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emotions</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or</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expressing</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urgency</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in a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message</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participants</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were</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more</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likely</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to</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identify</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unreliable</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information</a:t>
            </a:r>
            <a:r>
              <a:rPr lang="de"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a:t>
            </a:r>
            <a:endParaRPr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1800"/>
              </a:spcBef>
              <a:spcAft>
                <a:spcPts val="1800"/>
              </a:spcAft>
              <a:buNone/>
            </a:pPr>
            <a:endParaRPr sz="1200" dirty="0">
              <a:solidFill>
                <a:schemeClr val="dk1"/>
              </a:solidFill>
              <a:latin typeface="Lato" panose="020F0502020204030203" pitchFamily="34" charset="0"/>
              <a:ea typeface="Lato" panose="020F0502020204030203" pitchFamily="34" charset="0"/>
              <a:cs typeface="Lato" panose="020F0502020204030203" pitchFamily="34" charset="0"/>
              <a:sym typeface="Century Gothic"/>
            </a:endParaRPr>
          </a:p>
        </p:txBody>
      </p:sp>
      <p:sp>
        <p:nvSpPr>
          <p:cNvPr id="7" name="Google Shape;102;gdfc22fcbb0_0_0">
            <a:extLst>
              <a:ext uri="{FF2B5EF4-FFF2-40B4-BE49-F238E27FC236}">
                <a16:creationId xmlns:a16="http://schemas.microsoft.com/office/drawing/2014/main" id="{A43514E9-6DD3-B641-BB75-87CE6480BD42}"/>
              </a:ext>
            </a:extLst>
          </p:cNvPr>
          <p:cNvSpPr txBox="1"/>
          <p:nvPr/>
        </p:nvSpPr>
        <p:spPr>
          <a:xfrm>
            <a:off x="5160936" y="4362600"/>
            <a:ext cx="3777234" cy="415468"/>
          </a:xfrm>
          <a:prstGeom prst="rect">
            <a:avLst/>
          </a:prstGeom>
          <a:noFill/>
          <a:ln>
            <a:noFill/>
          </a:ln>
        </p:spPr>
        <p:txBody>
          <a:bodyPr spcFirstLastPara="1" wrap="square" lIns="91425" tIns="91425" rIns="91425" bIns="91425" anchor="t" anchorCtr="0">
            <a:spAutoFit/>
          </a:bodyPr>
          <a:lstStyle/>
          <a:p>
            <a:pPr algn="r" fontAlgn="base"/>
            <a:r>
              <a:rPr lang="en-GB" sz="500" dirty="0"/>
              <a:t>Kramer, J., 2021. </a:t>
            </a:r>
            <a:r>
              <a:rPr lang="en-GB" sz="500" i="1" dirty="0"/>
              <a:t>Why people latch on to conspiracy theories, according to science</a:t>
            </a:r>
            <a:r>
              <a:rPr lang="en-GB" sz="500" dirty="0"/>
              <a:t>. [online] National </a:t>
            </a:r>
            <a:r>
              <a:rPr lang="en-GB" sz="500" dirty="0" err="1"/>
              <a:t>Georaphic</a:t>
            </a:r>
            <a:r>
              <a:rPr lang="en-GB" sz="500" dirty="0"/>
              <a:t>. Available at: &lt;https://</a:t>
            </a:r>
            <a:r>
              <a:rPr lang="en-GB" sz="500" dirty="0" err="1"/>
              <a:t>www.nationalgeographic.com</a:t>
            </a:r>
            <a:r>
              <a:rPr lang="en-GB" sz="500" dirty="0"/>
              <a:t>/science/article/why-people-latch-on-to-conspiracy-theories-according-to-science&gt; [Accessed 4 October 2021].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efc4d5b67f_1_193"/>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14</a:t>
            </a:fld>
            <a:endParaRPr/>
          </a:p>
        </p:txBody>
      </p:sp>
      <p:pic>
        <p:nvPicPr>
          <p:cNvPr id="171" name="Google Shape;171;gefc4d5b67f_1_193" descr="GMOs. Vaccines. Death Panels. There are a lot of &quot;beliefs&quot; circulating about a wide variety of health policy issues. Luckily, these are all pretty well researched areas. Thanks to thorough investigations, we can conclude with certainty that vaccines are safe and effective, that GMOs are generally safe, and that the Affordable Care Act was not intended to execute any old people. But here's a funny thing about these beliefs: telling people the facts about these things doesn't convince them to change their mind. It turns out, the people who hold to these ideas most stridently are the least knowledgeable about science, but BELIEVE they are the most knowledgeable about these subjects. Let's talk about Dunning-Kruger and the paradox of incompetence. &#10;&#10;Related HCT episodes:&#10;1. GMOs are Safe: https://youtu.be/gKO9s0zLthU&#10;2. So Are Vaccines: https://youtu.be/j_zqBPuPx8w&#10;&#10;Be sure to check out our podcast! &#10;https://www.youtube.com/playlist?list=PLkfBg8ML-gInFaYyYhKLBp2u7h5IojTw4&#10;&#10;Other Healthcare Triage Links:&#10;1. Support the channel on Patreon: http://vid.io/xqXr &#10;2. Check out our Facebook page: http://goo.gl/LnOq5z&#10;3. We still have merchandise available at http://www.hctmerch.com&#10;4. Aaron's book &quot;The Bad Food Bible: How and Why to Eat Sinfully&quot; is available wherever books are sold, such as Amazon: http://amzn.to/2hGvhKw&#10; &#10;Credits:&#10;John Green -- Executive Producer&#10;Stan Muller -- Director, Producer&#10;Aaron Carroll -- Writer&#10;Mark Olsen – Art Director&#10;Meredith Danko – Social Media&#10;&#10;IMAGES AND FOOTAGE&#10;iStock/Anouchka&#10;iStock/IdealPhoto30&#10;Storyblocks/kk5hy&#10;Storyblocks/HDVmaster" title="Facts Don't Really Change Minds">
            <a:hlinkClick r:id="rId3"/>
          </p:cNvPr>
          <p:cNvPicPr preferRelativeResize="0"/>
          <p:nvPr/>
        </p:nvPicPr>
        <p:blipFill>
          <a:blip r:embed="rId4">
            <a:alphaModFix/>
          </a:blip>
          <a:stretch>
            <a:fillRect/>
          </a:stretch>
        </p:blipFill>
        <p:spPr>
          <a:xfrm>
            <a:off x="1967825" y="369164"/>
            <a:ext cx="5208350" cy="3906263"/>
          </a:xfrm>
          <a:prstGeom prst="rect">
            <a:avLst/>
          </a:prstGeom>
          <a:noFill/>
          <a:ln>
            <a:noFill/>
          </a:ln>
        </p:spPr>
      </p:pic>
      <p:sp>
        <p:nvSpPr>
          <p:cNvPr id="4" name="Google Shape;102;gdfc22fcbb0_0_0">
            <a:extLst>
              <a:ext uri="{FF2B5EF4-FFF2-40B4-BE49-F238E27FC236}">
                <a16:creationId xmlns:a16="http://schemas.microsoft.com/office/drawing/2014/main" id="{20534C13-0E32-BD4C-8E87-E9071CE8149C}"/>
              </a:ext>
            </a:extLst>
          </p:cNvPr>
          <p:cNvSpPr txBox="1"/>
          <p:nvPr/>
        </p:nvSpPr>
        <p:spPr>
          <a:xfrm>
            <a:off x="5160936" y="4362600"/>
            <a:ext cx="3777234" cy="261580"/>
          </a:xfrm>
          <a:prstGeom prst="rect">
            <a:avLst/>
          </a:prstGeom>
          <a:noFill/>
          <a:ln>
            <a:noFill/>
          </a:ln>
        </p:spPr>
        <p:txBody>
          <a:bodyPr spcFirstLastPara="1" wrap="square" lIns="91425" tIns="91425" rIns="91425" bIns="91425" anchor="t" anchorCtr="0">
            <a:spAutoFit/>
          </a:bodyPr>
          <a:lstStyle/>
          <a:p>
            <a:pPr algn="r" fontAlgn="base"/>
            <a:r>
              <a:rPr lang="en-GB" sz="500" i="1" dirty="0"/>
              <a:t>Facts Don't Really Change Minds</a:t>
            </a:r>
            <a:r>
              <a:rPr lang="en-GB" sz="500" dirty="0"/>
              <a:t>. 2019. [video] https://</a:t>
            </a:r>
            <a:r>
              <a:rPr lang="en-GB" sz="500" dirty="0" err="1"/>
              <a:t>www.youtube.com</a:t>
            </a:r>
            <a:r>
              <a:rPr lang="en-GB" sz="500" dirty="0"/>
              <a:t>/</a:t>
            </a:r>
            <a:r>
              <a:rPr lang="en-GB" sz="500" dirty="0" err="1"/>
              <a:t>watch?v</a:t>
            </a:r>
            <a:r>
              <a:rPr lang="en-GB" sz="500" dirty="0"/>
              <a:t>=5tc2X8xLGPI: Healthcare Triage.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59B36-AD07-1D44-A50E-628A56C8A769}"/>
              </a:ext>
            </a:extLst>
          </p:cNvPr>
          <p:cNvSpPr>
            <a:spLocks noGrp="1"/>
          </p:cNvSpPr>
          <p:nvPr>
            <p:ph type="title"/>
          </p:nvPr>
        </p:nvSpPr>
        <p:spPr/>
        <p:txBody>
          <a:bodyPr/>
          <a:lstStyle/>
          <a:p>
            <a:r>
              <a:rPr lang="en-GB" dirty="0"/>
              <a:t>Literature</a:t>
            </a:r>
          </a:p>
        </p:txBody>
      </p:sp>
      <p:sp>
        <p:nvSpPr>
          <p:cNvPr id="3" name="Text Placeholder 2">
            <a:extLst>
              <a:ext uri="{FF2B5EF4-FFF2-40B4-BE49-F238E27FC236}">
                <a16:creationId xmlns:a16="http://schemas.microsoft.com/office/drawing/2014/main" id="{D7113EC6-008C-B44A-9F3A-9A22D4E30D51}"/>
              </a:ext>
            </a:extLst>
          </p:cNvPr>
          <p:cNvSpPr>
            <a:spLocks noGrp="1"/>
          </p:cNvSpPr>
          <p:nvPr>
            <p:ph type="body" idx="1"/>
          </p:nvPr>
        </p:nvSpPr>
        <p:spPr/>
        <p:txBody>
          <a:bodyPr/>
          <a:lstStyle/>
          <a:p>
            <a:pPr marL="114300" indent="0" fontAlgn="base">
              <a:buNone/>
            </a:pPr>
            <a:r>
              <a:rPr lang="en-GB" sz="1200" dirty="0">
                <a:solidFill>
                  <a:schemeClr val="tx1"/>
                </a:solidFill>
              </a:rPr>
              <a:t>Brotherton, R., 2021. </a:t>
            </a:r>
            <a:r>
              <a:rPr lang="en-GB" sz="1200" i="1" dirty="0">
                <a:solidFill>
                  <a:schemeClr val="tx1"/>
                </a:solidFill>
              </a:rPr>
              <a:t>Bad News: Why We Fall for Fake News</a:t>
            </a:r>
            <a:r>
              <a:rPr lang="en-GB" sz="1200" dirty="0">
                <a:solidFill>
                  <a:schemeClr val="tx1"/>
                </a:solidFill>
              </a:rPr>
              <a:t>. Zed Books.</a:t>
            </a:r>
          </a:p>
          <a:p>
            <a:pPr marL="114300" indent="0" fontAlgn="base">
              <a:buNone/>
            </a:pPr>
            <a:br>
              <a:rPr lang="en-GB" sz="1200" dirty="0">
                <a:solidFill>
                  <a:schemeClr val="tx1"/>
                </a:solidFill>
              </a:rPr>
            </a:br>
            <a:r>
              <a:rPr lang="en-GB" sz="1200" dirty="0">
                <a:solidFill>
                  <a:schemeClr val="tx1"/>
                </a:solidFill>
              </a:rPr>
              <a:t>Hills, T. and </a:t>
            </a:r>
            <a:r>
              <a:rPr lang="en-GB" sz="1200" dirty="0" err="1">
                <a:solidFill>
                  <a:schemeClr val="tx1"/>
                </a:solidFill>
              </a:rPr>
              <a:t>Menczer</a:t>
            </a:r>
            <a:r>
              <a:rPr lang="en-GB" sz="1200" dirty="0">
                <a:solidFill>
                  <a:schemeClr val="tx1"/>
                </a:solidFill>
              </a:rPr>
              <a:t>, F., 2020. </a:t>
            </a:r>
            <a:r>
              <a:rPr lang="en-GB" sz="1200" i="1" dirty="0">
                <a:solidFill>
                  <a:schemeClr val="tx1"/>
                </a:solidFill>
              </a:rPr>
              <a:t>Information Overload Helps Fake News Spread, and Social Media Knows It</a:t>
            </a:r>
            <a:r>
              <a:rPr lang="en-GB" sz="1200" dirty="0">
                <a:solidFill>
                  <a:schemeClr val="tx1"/>
                </a:solidFill>
              </a:rPr>
              <a:t>. [online] Scientific American. Available at: &lt;https://</a:t>
            </a:r>
            <a:r>
              <a:rPr lang="en-GB" sz="1200" dirty="0" err="1">
                <a:solidFill>
                  <a:schemeClr val="tx1"/>
                </a:solidFill>
              </a:rPr>
              <a:t>www.scientificamerican.com</a:t>
            </a:r>
            <a:r>
              <a:rPr lang="en-GB" sz="1200" dirty="0">
                <a:solidFill>
                  <a:schemeClr val="tx1"/>
                </a:solidFill>
              </a:rPr>
              <a:t>/article/information-overload-helps-fake-news-spread-and-social-media-knows-it/&gt; [Accessed 4 October 2021].</a:t>
            </a:r>
          </a:p>
          <a:p>
            <a:pPr marL="114300" indent="0" fontAlgn="base">
              <a:buNone/>
            </a:pPr>
            <a:br>
              <a:rPr lang="en-GB" sz="1200" dirty="0">
                <a:solidFill>
                  <a:schemeClr val="tx1"/>
                </a:solidFill>
              </a:rPr>
            </a:br>
            <a:r>
              <a:rPr lang="en-GB" sz="1200" dirty="0">
                <a:solidFill>
                  <a:schemeClr val="tx1"/>
                </a:solidFill>
              </a:rPr>
              <a:t>Kramer, J., 2021. </a:t>
            </a:r>
            <a:r>
              <a:rPr lang="en-GB" sz="1200" i="1" dirty="0">
                <a:solidFill>
                  <a:schemeClr val="tx1"/>
                </a:solidFill>
              </a:rPr>
              <a:t>Why people latch on to conspiracy theories, according to science</a:t>
            </a:r>
            <a:r>
              <a:rPr lang="en-GB" sz="1200" dirty="0">
                <a:solidFill>
                  <a:schemeClr val="tx1"/>
                </a:solidFill>
              </a:rPr>
              <a:t>. [online] National </a:t>
            </a:r>
            <a:r>
              <a:rPr lang="en-GB" sz="1200" dirty="0" err="1">
                <a:solidFill>
                  <a:schemeClr val="tx1"/>
                </a:solidFill>
              </a:rPr>
              <a:t>Georaphic</a:t>
            </a:r>
            <a:r>
              <a:rPr lang="en-GB" sz="1200" dirty="0">
                <a:solidFill>
                  <a:schemeClr val="tx1"/>
                </a:solidFill>
              </a:rPr>
              <a:t>. Available at: &lt;https://</a:t>
            </a:r>
            <a:r>
              <a:rPr lang="en-GB" sz="1200" dirty="0" err="1">
                <a:solidFill>
                  <a:schemeClr val="tx1"/>
                </a:solidFill>
              </a:rPr>
              <a:t>www.nationalgeographic.com</a:t>
            </a:r>
            <a:r>
              <a:rPr lang="en-GB" sz="1200" dirty="0">
                <a:solidFill>
                  <a:schemeClr val="tx1"/>
                </a:solidFill>
              </a:rPr>
              <a:t>/science/article/why-people-latch-on-to-conspiracy-theories-according-to-science&gt; [Accessed 4 October 2021].</a:t>
            </a:r>
          </a:p>
          <a:p>
            <a:pPr marL="114300" indent="0">
              <a:buNone/>
            </a:pPr>
            <a:br>
              <a:rPr lang="en-GB" sz="1200" dirty="0">
                <a:solidFill>
                  <a:schemeClr val="tx1"/>
                </a:solidFill>
              </a:rPr>
            </a:br>
            <a:r>
              <a:rPr lang="en-GB" sz="1200" dirty="0">
                <a:solidFill>
                  <a:schemeClr val="tx1"/>
                </a:solidFill>
              </a:rPr>
              <a:t>Pennycook, G. and G. Rand, D., 2021. The Psychology of Fake News. </a:t>
            </a:r>
            <a:r>
              <a:rPr lang="en-GB" sz="1200" i="1" dirty="0">
                <a:solidFill>
                  <a:schemeClr val="tx1"/>
                </a:solidFill>
              </a:rPr>
              <a:t>Trends in Cognitive Sciences</a:t>
            </a:r>
            <a:r>
              <a:rPr lang="en-GB" sz="1200" dirty="0">
                <a:solidFill>
                  <a:schemeClr val="tx1"/>
                </a:solidFill>
              </a:rPr>
              <a:t>, [online] 25(5). Available at: &lt;https://</a:t>
            </a:r>
            <a:r>
              <a:rPr lang="en-GB" sz="1200" dirty="0" err="1">
                <a:solidFill>
                  <a:schemeClr val="tx1"/>
                </a:solidFill>
              </a:rPr>
              <a:t>www.sciencedirect.com</a:t>
            </a:r>
            <a:r>
              <a:rPr lang="en-GB" sz="1200" dirty="0">
                <a:solidFill>
                  <a:schemeClr val="tx1"/>
                </a:solidFill>
              </a:rPr>
              <a:t>/science/article/</a:t>
            </a:r>
            <a:r>
              <a:rPr lang="en-GB" sz="1200" dirty="0" err="1">
                <a:solidFill>
                  <a:schemeClr val="tx1"/>
                </a:solidFill>
              </a:rPr>
              <a:t>pii</a:t>
            </a:r>
            <a:r>
              <a:rPr lang="en-GB" sz="1200" dirty="0">
                <a:solidFill>
                  <a:schemeClr val="tx1"/>
                </a:solidFill>
              </a:rPr>
              <a:t>/S1364661321000516#!&gt; [Accessed 4 October 2021].</a:t>
            </a:r>
          </a:p>
          <a:p>
            <a:pPr marL="114300" indent="0">
              <a:buNone/>
            </a:pPr>
            <a:endParaRPr lang="en-GB" sz="1200" dirty="0">
              <a:solidFill>
                <a:schemeClr val="tx1"/>
              </a:solidFill>
            </a:endParaRPr>
          </a:p>
          <a:p>
            <a:pPr marL="114300" indent="0">
              <a:buNone/>
            </a:pPr>
            <a:r>
              <a:rPr lang="en-GB" sz="1200" dirty="0">
                <a:solidFill>
                  <a:schemeClr val="tx1"/>
                </a:solidFill>
              </a:rPr>
              <a:t>Steinmetz, K., 2018. </a:t>
            </a:r>
            <a:r>
              <a:rPr lang="en-GB" sz="1200" i="1" dirty="0">
                <a:solidFill>
                  <a:schemeClr val="tx1"/>
                </a:solidFill>
              </a:rPr>
              <a:t>How Your Brain Tricks You Into Believing Fake News</a:t>
            </a:r>
            <a:r>
              <a:rPr lang="en-GB" sz="1200" dirty="0">
                <a:solidFill>
                  <a:schemeClr val="tx1"/>
                </a:solidFill>
              </a:rPr>
              <a:t>. [online] Time. Available at: &lt;https://</a:t>
            </a:r>
            <a:r>
              <a:rPr lang="en-GB" sz="1200" dirty="0" err="1">
                <a:solidFill>
                  <a:schemeClr val="tx1"/>
                </a:solidFill>
              </a:rPr>
              <a:t>time.com</a:t>
            </a:r>
            <a:r>
              <a:rPr lang="en-GB" sz="1200" dirty="0">
                <a:solidFill>
                  <a:schemeClr val="tx1"/>
                </a:solidFill>
              </a:rPr>
              <a:t>/5362183/the-real-fake-news-crisis/&gt; [Accessed 4 October 2021].</a:t>
            </a:r>
          </a:p>
        </p:txBody>
      </p:sp>
      <p:sp>
        <p:nvSpPr>
          <p:cNvPr id="4" name="Slide Number Placeholder 3">
            <a:extLst>
              <a:ext uri="{FF2B5EF4-FFF2-40B4-BE49-F238E27FC236}">
                <a16:creationId xmlns:a16="http://schemas.microsoft.com/office/drawing/2014/main" id="{99F4B410-B6F6-F143-B3B6-A6932933BA7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15</a:t>
            </a:fld>
            <a:endParaRPr lang="de"/>
          </a:p>
        </p:txBody>
      </p:sp>
    </p:spTree>
    <p:extLst>
      <p:ext uri="{BB962C8B-B14F-4D97-AF65-F5344CB8AC3E}">
        <p14:creationId xmlns:p14="http://schemas.microsoft.com/office/powerpoint/2010/main" val="1255171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 dirty="0" err="1"/>
              <a:t>Overview</a:t>
            </a:r>
            <a:endParaRPr dirty="0"/>
          </a:p>
        </p:txBody>
      </p:sp>
      <p:sp>
        <p:nvSpPr>
          <p:cNvPr id="84" name="Google Shape;84;p3"/>
          <p:cNvSpPr txBox="1">
            <a:spLocks noGrp="1"/>
          </p:cNvSpPr>
          <p:nvPr>
            <p:ph type="body" idx="1"/>
          </p:nvPr>
        </p:nvSpPr>
        <p:spPr>
          <a:xfrm>
            <a:off x="168425" y="1032300"/>
            <a:ext cx="8664000" cy="3406500"/>
          </a:xfrm>
          <a:prstGeom prst="rect">
            <a:avLst/>
          </a:prstGeom>
          <a:solidFill>
            <a:srgbClr val="FFFFFF"/>
          </a:solidFill>
          <a:ln>
            <a:noFill/>
          </a:ln>
        </p:spPr>
        <p:txBody>
          <a:bodyPr spcFirstLastPara="1" wrap="square" lIns="91425" tIns="91425" rIns="91425" bIns="91425" anchor="ctr" anchorCtr="0">
            <a:noAutofit/>
          </a:bodyPr>
          <a:lstStyle/>
          <a:p>
            <a:pPr marL="457200" lvl="0" indent="-317500" algn="l" rtl="0">
              <a:lnSpc>
                <a:spcPct val="150000"/>
              </a:lnSpc>
              <a:spcBef>
                <a:spcPts val="0"/>
              </a:spcBef>
              <a:spcAft>
                <a:spcPts val="0"/>
              </a:spcAft>
              <a:buClr>
                <a:srgbClr val="363F83"/>
              </a:buClr>
              <a:buSzPts val="1400"/>
              <a:buFont typeface="Arial"/>
              <a:buAutoNum type="arabicPeriod"/>
            </a:pP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The </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Psychology</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behind</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Fake</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News</a:t>
            </a:r>
            <a:endParaRPr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457200" lvl="0" indent="-317500" algn="l" rtl="0">
              <a:lnSpc>
                <a:spcPct val="150000"/>
              </a:lnSpc>
              <a:spcBef>
                <a:spcPts val="0"/>
              </a:spcBef>
              <a:spcAft>
                <a:spcPts val="0"/>
              </a:spcAft>
              <a:buClr>
                <a:srgbClr val="363F83"/>
              </a:buClr>
              <a:buSzPts val="1400"/>
              <a:buFont typeface="Arial"/>
              <a:buAutoNum type="arabicPeriod"/>
            </a:pP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Activity</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Fact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or</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Fake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a:t>
            </a:r>
            <a:endParaRPr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457200" lvl="0" indent="-317500" algn="l" rtl="0">
              <a:lnSpc>
                <a:spcPct val="150000"/>
              </a:lnSpc>
              <a:spcBef>
                <a:spcPts val="0"/>
              </a:spcBef>
              <a:spcAft>
                <a:spcPts val="0"/>
              </a:spcAft>
              <a:buClr>
                <a:srgbClr val="363F83"/>
              </a:buClr>
              <a:buSzPts val="1400"/>
              <a:buFont typeface="Arial"/>
              <a:buAutoNum type="arabicPeriod"/>
            </a:pP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Trust in Media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Statistics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2021</a:t>
            </a:r>
            <a:endParaRPr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457200" lvl="0" indent="-317500" algn="l" rtl="0">
              <a:lnSpc>
                <a:spcPct val="150000"/>
              </a:lnSpc>
              <a:spcBef>
                <a:spcPts val="0"/>
              </a:spcBef>
              <a:spcAft>
                <a:spcPts val="0"/>
              </a:spcAft>
              <a:buClr>
                <a:srgbClr val="363F83"/>
              </a:buClr>
              <a:buSzPts val="1400"/>
              <a:buFont typeface="Arial"/>
              <a:buAutoNum type="arabicPeriod"/>
            </a:pP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Activities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Can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you</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build</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 fake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news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empire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&amp; Reverse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Theory</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 Create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Fake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News</a:t>
            </a:r>
            <a:endParaRPr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457200" lvl="0" indent="0" algn="l" rtl="0">
              <a:lnSpc>
                <a:spcPct val="150000"/>
              </a:lnSpc>
              <a:spcBef>
                <a:spcPts val="0"/>
              </a:spcBef>
              <a:spcAft>
                <a:spcPts val="0"/>
              </a:spcAft>
              <a:buNone/>
            </a:pPr>
            <a:endParaRPr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85" name="Google Shape;85;p3"/>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de"/>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88DA35-FA5D-C849-A4EE-83FCC23DA6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3</a:t>
            </a:fld>
            <a:endParaRPr lang="de"/>
          </a:p>
        </p:txBody>
      </p:sp>
      <p:sp>
        <p:nvSpPr>
          <p:cNvPr id="5" name="Google Shape;91;p3">
            <a:extLst>
              <a:ext uri="{FF2B5EF4-FFF2-40B4-BE49-F238E27FC236}">
                <a16:creationId xmlns:a16="http://schemas.microsoft.com/office/drawing/2014/main" id="{F3372EA2-5AF0-8044-8F37-8517DCDC7231}"/>
              </a:ext>
            </a:extLst>
          </p:cNvPr>
          <p:cNvSpPr txBox="1">
            <a:spLocks noGrp="1"/>
          </p:cNvSpPr>
          <p:nvPr>
            <p:ph type="title"/>
          </p:nvPr>
        </p:nvSpPr>
        <p:spPr>
          <a:xfrm>
            <a:off x="1170600" y="1426500"/>
            <a:ext cx="6802800" cy="2704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de-DE" sz="3600" b="1" dirty="0">
                <a:latin typeface="Lato" panose="020F0502020204030203" pitchFamily="34" charset="0"/>
                <a:ea typeface="Lato" panose="020F0502020204030203" pitchFamily="34" charset="0"/>
                <a:cs typeface="Lato" panose="020F0502020204030203" pitchFamily="34" charset="0"/>
                <a:sym typeface="Teko"/>
              </a:rPr>
              <a:t>The </a:t>
            </a:r>
            <a:r>
              <a:rPr lang="de-DE" sz="3600" b="1" dirty="0" err="1">
                <a:latin typeface="Lato" panose="020F0502020204030203" pitchFamily="34" charset="0"/>
                <a:ea typeface="Lato" panose="020F0502020204030203" pitchFamily="34" charset="0"/>
                <a:cs typeface="Lato" panose="020F0502020204030203" pitchFamily="34" charset="0"/>
                <a:sym typeface="Teko"/>
              </a:rPr>
              <a:t>Psychology</a:t>
            </a:r>
            <a:r>
              <a:rPr lang="de-DE" sz="3600" b="1" dirty="0">
                <a:latin typeface="Lato" panose="020F0502020204030203" pitchFamily="34" charset="0"/>
                <a:ea typeface="Lato" panose="020F0502020204030203" pitchFamily="34" charset="0"/>
                <a:cs typeface="Lato" panose="020F0502020204030203" pitchFamily="34" charset="0"/>
                <a:sym typeface="Teko"/>
              </a:rPr>
              <a:t> </a:t>
            </a:r>
            <a:r>
              <a:rPr lang="de-DE" sz="3600" b="1" dirty="0" err="1">
                <a:latin typeface="Lato" panose="020F0502020204030203" pitchFamily="34" charset="0"/>
                <a:ea typeface="Lato" panose="020F0502020204030203" pitchFamily="34" charset="0"/>
                <a:cs typeface="Lato" panose="020F0502020204030203" pitchFamily="34" charset="0"/>
                <a:sym typeface="Teko"/>
              </a:rPr>
              <a:t>behind</a:t>
            </a:r>
            <a:r>
              <a:rPr lang="de-DE" sz="3600" b="1" dirty="0">
                <a:latin typeface="Lato" panose="020F0502020204030203" pitchFamily="34" charset="0"/>
                <a:ea typeface="Lato" panose="020F0502020204030203" pitchFamily="34" charset="0"/>
                <a:cs typeface="Lato" panose="020F0502020204030203" pitchFamily="34" charset="0"/>
                <a:sym typeface="Teko"/>
              </a:rPr>
              <a:t> </a:t>
            </a:r>
            <a:br>
              <a:rPr lang="de-DE" sz="3600" b="1" dirty="0">
                <a:latin typeface="Lato" panose="020F0502020204030203" pitchFamily="34" charset="0"/>
                <a:ea typeface="Lato" panose="020F0502020204030203" pitchFamily="34" charset="0"/>
                <a:cs typeface="Lato" panose="020F0502020204030203" pitchFamily="34" charset="0"/>
                <a:sym typeface="Teko"/>
              </a:rPr>
            </a:br>
            <a:r>
              <a:rPr lang="de-DE" sz="3600" b="1" dirty="0" err="1">
                <a:latin typeface="Lato" panose="020F0502020204030203" pitchFamily="34" charset="0"/>
                <a:ea typeface="Lato" panose="020F0502020204030203" pitchFamily="34" charset="0"/>
                <a:cs typeface="Lato" panose="020F0502020204030203" pitchFamily="34" charset="0"/>
                <a:sym typeface="Teko"/>
              </a:rPr>
              <a:t>Fake</a:t>
            </a:r>
            <a:r>
              <a:rPr lang="de-DE" sz="3600" b="1" dirty="0">
                <a:latin typeface="Lato" panose="020F0502020204030203" pitchFamily="34" charset="0"/>
                <a:ea typeface="Lato" panose="020F0502020204030203" pitchFamily="34" charset="0"/>
                <a:cs typeface="Lato" panose="020F0502020204030203" pitchFamily="34" charset="0"/>
                <a:sym typeface="Teko"/>
              </a:rPr>
              <a:t> News</a:t>
            </a:r>
            <a:endParaRPr sz="3600" b="1" dirty="0">
              <a:latin typeface="Lato" panose="020F0502020204030203" pitchFamily="34" charset="0"/>
              <a:ea typeface="Lato" panose="020F0502020204030203" pitchFamily="34" charset="0"/>
              <a:cs typeface="Lato" panose="020F0502020204030203" pitchFamily="34" charset="0"/>
              <a:sym typeface="Teko"/>
            </a:endParaRPr>
          </a:p>
        </p:txBody>
      </p:sp>
      <p:sp>
        <p:nvSpPr>
          <p:cNvPr id="6" name="Google Shape;93;p3">
            <a:extLst>
              <a:ext uri="{FF2B5EF4-FFF2-40B4-BE49-F238E27FC236}">
                <a16:creationId xmlns:a16="http://schemas.microsoft.com/office/drawing/2014/main" id="{621F0918-401E-1443-B5F8-B77656304A59}"/>
              </a:ext>
            </a:extLst>
          </p:cNvPr>
          <p:cNvSpPr txBox="1"/>
          <p:nvPr/>
        </p:nvSpPr>
        <p:spPr>
          <a:xfrm>
            <a:off x="1170600" y="1278750"/>
            <a:ext cx="13293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7200" b="1" dirty="0">
                <a:solidFill>
                  <a:srgbClr val="E5362B"/>
                </a:solidFill>
                <a:latin typeface="Arial" panose="020B0604020202020204" pitchFamily="34" charset="0"/>
                <a:ea typeface="Lato"/>
                <a:cs typeface="Arial" panose="020B0604020202020204" pitchFamily="34" charset="0"/>
                <a:sym typeface="Lato"/>
              </a:rPr>
              <a:t>1</a:t>
            </a:r>
            <a:endParaRPr sz="7200" b="1" dirty="0">
              <a:solidFill>
                <a:srgbClr val="E5362B"/>
              </a:solidFill>
              <a:latin typeface="Arial" panose="020B0604020202020204" pitchFamily="34" charset="0"/>
              <a:ea typeface="Lato"/>
              <a:cs typeface="Arial" panose="020B0604020202020204" pitchFamily="34" charset="0"/>
              <a:sym typeface="Lato"/>
            </a:endParaRPr>
          </a:p>
        </p:txBody>
      </p:sp>
    </p:spTree>
    <p:extLst>
      <p:ext uri="{BB962C8B-B14F-4D97-AF65-F5344CB8AC3E}">
        <p14:creationId xmlns:p14="http://schemas.microsoft.com/office/powerpoint/2010/main" val="1991345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ed086a897a_0_0"/>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The Psychology Behind Fake News</a:t>
            </a:r>
            <a:endParaRPr/>
          </a:p>
        </p:txBody>
      </p:sp>
      <p:sp>
        <p:nvSpPr>
          <p:cNvPr id="91" name="Google Shape;91;ged086a897a_0_0"/>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lnSpc>
                <a:spcPct val="100000"/>
              </a:lnSpc>
              <a:spcBef>
                <a:spcPts val="900"/>
              </a:spcBef>
              <a:spcAft>
                <a:spcPts val="0"/>
              </a:spcAft>
              <a:buClr>
                <a:schemeClr val="dk1"/>
              </a:buClr>
              <a:buSzPts val="1100"/>
              <a:buFont typeface="Arial"/>
              <a:buNone/>
            </a:pPr>
            <a:r>
              <a:rPr lang="de" sz="1400" dirty="0" err="1">
                <a:solidFill>
                  <a:srgbClr val="E5362B"/>
                </a:solidFill>
                <a:latin typeface="Lato" panose="020F0502020204030203" pitchFamily="34" charset="0"/>
                <a:ea typeface="Lato" panose="020F0502020204030203" pitchFamily="34" charset="0"/>
                <a:cs typeface="Lato" panose="020F0502020204030203" pitchFamily="34" charset="0"/>
                <a:sym typeface="Arial"/>
              </a:rPr>
              <a:t>Introduction</a:t>
            </a:r>
            <a:r>
              <a:rPr lang="de" sz="1200" b="1" dirty="0">
                <a:solidFill>
                  <a:schemeClr val="dk1"/>
                </a:solidFill>
                <a:latin typeface="Lato" panose="020F0502020204030203" pitchFamily="34" charset="0"/>
                <a:ea typeface="Lato" panose="020F0502020204030203" pitchFamily="34" charset="0"/>
                <a:cs typeface="Lato" panose="020F0502020204030203" pitchFamily="34" charset="0"/>
                <a:sym typeface="Century Gothic"/>
              </a:rPr>
              <a:t> </a:t>
            </a:r>
            <a:endParaRPr sz="1200" b="1" dirty="0">
              <a:solidFill>
                <a:schemeClr val="dk1"/>
              </a:solidFill>
              <a:latin typeface="Lato" panose="020F0502020204030203" pitchFamily="34" charset="0"/>
              <a:ea typeface="Lato" panose="020F0502020204030203" pitchFamily="34" charset="0"/>
              <a:cs typeface="Lato" panose="020F0502020204030203" pitchFamily="34" charset="0"/>
              <a:sym typeface="Century Gothic"/>
            </a:endParaRPr>
          </a:p>
          <a:p>
            <a:pPr marL="0" lvl="0" indent="0" algn="l" rtl="0">
              <a:lnSpc>
                <a:spcPct val="100000"/>
              </a:lnSpc>
              <a:spcBef>
                <a:spcPts val="1800"/>
              </a:spcBef>
              <a:spcAft>
                <a:spcPts val="0"/>
              </a:spcAft>
              <a:buClr>
                <a:schemeClr val="dk1"/>
              </a:buClr>
              <a:buSzPts val="1100"/>
              <a:buFont typeface="Arial"/>
              <a:buNone/>
            </a:pP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We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don’t</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fall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for</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false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news</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just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because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we’re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dumb</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Often</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it’s</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 matter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of</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letting</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wrong</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impulses</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take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over</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t>
            </a:r>
            <a:endParaRPr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0"/>
              </a:spcBef>
              <a:spcAft>
                <a:spcPts val="0"/>
              </a:spcAft>
              <a:buClr>
                <a:schemeClr val="dk1"/>
              </a:buClr>
              <a:buSzPts val="1100"/>
              <a:buFont typeface="Arial"/>
              <a:buNone/>
            </a:pP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We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don’t</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have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time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to</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read</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anything</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but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headlines</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t>
            </a:r>
            <a:endParaRPr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0"/>
              </a:spcBef>
              <a:spcAft>
                <a:spcPts val="0"/>
              </a:spcAft>
              <a:buClr>
                <a:schemeClr val="dk1"/>
              </a:buClr>
              <a:buSzPts val="1100"/>
              <a:buFont typeface="Arial"/>
              <a:buNone/>
            </a:pPr>
            <a:endParaRPr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0"/>
              </a:spcBef>
              <a:spcAft>
                <a:spcPts val="0"/>
              </a:spcAft>
              <a:buClr>
                <a:schemeClr val="dk1"/>
              </a:buClr>
              <a:buSzPts val="1100"/>
              <a:buFont typeface="Arial"/>
              <a:buNone/>
            </a:pP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In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one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of</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his</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experiments</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MIT’s</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Rand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illustrated</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dark</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side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of</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fluency</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heuristic</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our</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tendency</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to</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believe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things</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we’ve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been</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exposed</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to</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in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past</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The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study</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presented</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subjects</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with</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headlines</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some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false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some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true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–in a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format</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identical</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to</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what</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users</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see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on Facebook. Rand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found</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that</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simply</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being</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exposed</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to</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fake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news</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made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people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more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likely</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to</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rate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those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stories</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as</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accurate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later</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on in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experiment</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If</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you’ve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seen</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something</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before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your</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brain</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subconsciously</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uses</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that</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as</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an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indication</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that</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it’s</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true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Rand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says</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t>
            </a:r>
            <a:endParaRPr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0"/>
              </a:spcBef>
              <a:spcAft>
                <a:spcPts val="0"/>
              </a:spcAft>
              <a:buClr>
                <a:schemeClr val="dk1"/>
              </a:buClr>
              <a:buSzPts val="1100"/>
              <a:buFont typeface="Arial"/>
              <a:buNone/>
            </a:pPr>
            <a:endParaRPr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0"/>
              </a:spcBef>
              <a:spcAft>
                <a:spcPts val="0"/>
              </a:spcAft>
              <a:buClr>
                <a:schemeClr val="dk1"/>
              </a:buClr>
              <a:buSzPts val="1100"/>
              <a:buFont typeface="Arial"/>
              <a:buNone/>
            </a:pP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One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reason</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people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knowingly</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share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made-up</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news</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is</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to</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call</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out”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stories</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as</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fake.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That</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might</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make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post</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popular</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among</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like-</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minded</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peers</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on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social</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media</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but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it</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can</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also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help</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false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claims</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sink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into</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collective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consciousness</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endParaRPr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highlight>
                <a:srgbClr val="FFFFFF"/>
              </a:highlight>
              <a:latin typeface="Lato" panose="020F0502020204030203" pitchFamily="34" charset="0"/>
              <a:ea typeface="Lato" panose="020F0502020204030203" pitchFamily="34" charset="0"/>
              <a:cs typeface="Lato" panose="020F0502020204030203" pitchFamily="34" charset="0"/>
              <a:sym typeface="Century Gothic"/>
            </a:endParaRPr>
          </a:p>
          <a:p>
            <a:pPr marL="0" lvl="0" indent="0" algn="l" rtl="0">
              <a:spcBef>
                <a:spcPts val="0"/>
              </a:spcBef>
              <a:spcAft>
                <a:spcPts val="0"/>
              </a:spcAft>
              <a:buNone/>
            </a:pPr>
            <a:endParaRPr dirty="0">
              <a:latin typeface="Lato" panose="020F0502020204030203" pitchFamily="34" charset="0"/>
              <a:ea typeface="Lato" panose="020F0502020204030203" pitchFamily="34" charset="0"/>
              <a:cs typeface="Lato" panose="020F0502020204030203" pitchFamily="34" charset="0"/>
            </a:endParaRPr>
          </a:p>
        </p:txBody>
      </p:sp>
      <p:sp>
        <p:nvSpPr>
          <p:cNvPr id="92" name="Google Shape;92;ged086a897a_0_0"/>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4</a:t>
            </a:fld>
            <a:endParaRPr/>
          </a:p>
        </p:txBody>
      </p:sp>
      <p:sp>
        <p:nvSpPr>
          <p:cNvPr id="5" name="Google Shape;102;gdfc22fcbb0_0_0">
            <a:extLst>
              <a:ext uri="{FF2B5EF4-FFF2-40B4-BE49-F238E27FC236}">
                <a16:creationId xmlns:a16="http://schemas.microsoft.com/office/drawing/2014/main" id="{C71DEFD9-566E-8C47-82B8-E8D9BE95837C}"/>
              </a:ext>
            </a:extLst>
          </p:cNvPr>
          <p:cNvSpPr txBox="1"/>
          <p:nvPr/>
        </p:nvSpPr>
        <p:spPr>
          <a:xfrm>
            <a:off x="4878870" y="4362600"/>
            <a:ext cx="4059300" cy="415468"/>
          </a:xfrm>
          <a:prstGeom prst="rect">
            <a:avLst/>
          </a:prstGeom>
          <a:noFill/>
          <a:ln>
            <a:noFill/>
          </a:ln>
        </p:spPr>
        <p:txBody>
          <a:bodyPr spcFirstLastPara="1" wrap="square" lIns="91425" tIns="91425" rIns="91425" bIns="91425" anchor="t" anchorCtr="0">
            <a:spAutoFit/>
          </a:bodyPr>
          <a:lstStyle/>
          <a:p>
            <a:pPr algn="r" fontAlgn="base"/>
            <a:r>
              <a:rPr lang="en-GB" sz="500" dirty="0"/>
              <a:t>Hills, T. and </a:t>
            </a:r>
            <a:r>
              <a:rPr lang="en-GB" sz="500" dirty="0" err="1"/>
              <a:t>Menczer</a:t>
            </a:r>
            <a:r>
              <a:rPr lang="en-GB" sz="500" dirty="0"/>
              <a:t>, F., 2020. </a:t>
            </a:r>
            <a:r>
              <a:rPr lang="en-GB" sz="500" i="1" dirty="0"/>
              <a:t>Information Overload Helps Fake News Spread, and Social Media Knows It</a:t>
            </a:r>
            <a:r>
              <a:rPr lang="en-GB" sz="500" dirty="0"/>
              <a:t>. [online] Scientific American. Available at: &lt;https://</a:t>
            </a:r>
            <a:r>
              <a:rPr lang="en-GB" sz="500" dirty="0" err="1"/>
              <a:t>www.scientificamerican.com</a:t>
            </a:r>
            <a:r>
              <a:rPr lang="en-GB" sz="500" dirty="0"/>
              <a:t>/article/information-overload-helps-fake-news-spread-and-social-media-knows-it/&gt; [Accessed 4 October 2021].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ed086a897a_0_6"/>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400">
              <a:solidFill>
                <a:srgbClr val="E5362B"/>
              </a:solidFill>
              <a:latin typeface="Arial"/>
              <a:ea typeface="Arial"/>
              <a:cs typeface="Arial"/>
              <a:sym typeface="Arial"/>
            </a:endParaRPr>
          </a:p>
          <a:p>
            <a:pPr marL="0" lvl="0" indent="0" algn="l" rtl="0">
              <a:lnSpc>
                <a:spcPct val="100000"/>
              </a:lnSpc>
              <a:spcBef>
                <a:spcPts val="0"/>
              </a:spcBef>
              <a:spcAft>
                <a:spcPts val="0"/>
              </a:spcAft>
              <a:buNone/>
            </a:pPr>
            <a:endParaRPr sz="1400">
              <a:latin typeface="Arial"/>
              <a:ea typeface="Arial"/>
              <a:cs typeface="Arial"/>
              <a:sym typeface="Arial"/>
            </a:endParaRPr>
          </a:p>
          <a:p>
            <a:pPr marL="0" lvl="0" indent="0" algn="l" rtl="0">
              <a:lnSpc>
                <a:spcPct val="100000"/>
              </a:lnSpc>
              <a:spcBef>
                <a:spcPts val="0"/>
              </a:spcBef>
              <a:spcAft>
                <a:spcPts val="0"/>
              </a:spcAft>
              <a:buNone/>
            </a:pPr>
            <a:endParaRPr sz="1400">
              <a:latin typeface="Arial"/>
              <a:ea typeface="Arial"/>
              <a:cs typeface="Arial"/>
              <a:sym typeface="Arial"/>
            </a:endParaRPr>
          </a:p>
          <a:p>
            <a:pPr marL="0" lvl="0" indent="0" algn="l" rtl="0">
              <a:lnSpc>
                <a:spcPct val="100000"/>
              </a:lnSpc>
              <a:spcBef>
                <a:spcPts val="0"/>
              </a:spcBef>
              <a:spcAft>
                <a:spcPts val="0"/>
              </a:spcAft>
              <a:buNone/>
            </a:pPr>
            <a:endParaRPr sz="1400">
              <a:solidFill>
                <a:srgbClr val="E5362B"/>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400">
              <a:solidFill>
                <a:srgbClr val="E5362B"/>
              </a:solidFill>
              <a:latin typeface="Arial"/>
              <a:ea typeface="Arial"/>
              <a:cs typeface="Arial"/>
              <a:sym typeface="Arial"/>
            </a:endParaRPr>
          </a:p>
          <a:p>
            <a:pPr marL="0" lvl="0" indent="0" algn="l" rtl="0">
              <a:spcBef>
                <a:spcPts val="0"/>
              </a:spcBef>
              <a:spcAft>
                <a:spcPts val="0"/>
              </a:spcAft>
              <a:buNone/>
            </a:pPr>
            <a:endParaRPr/>
          </a:p>
        </p:txBody>
      </p:sp>
      <p:sp>
        <p:nvSpPr>
          <p:cNvPr id="98" name="Google Shape;98;ged086a897a_0_6"/>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5</a:t>
            </a:fld>
            <a:endParaRPr/>
          </a:p>
        </p:txBody>
      </p:sp>
      <p:sp>
        <p:nvSpPr>
          <p:cNvPr id="99" name="Google Shape;99;ged086a897a_0_6"/>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The Psychology Behind Fake News</a:t>
            </a:r>
            <a:endParaRPr/>
          </a:p>
        </p:txBody>
      </p:sp>
      <p:sp>
        <p:nvSpPr>
          <p:cNvPr id="100" name="Google Shape;100;ged086a897a_0_6"/>
          <p:cNvSpPr txBox="1">
            <a:spLocks noGrp="1"/>
          </p:cNvSpPr>
          <p:nvPr>
            <p:ph type="body" idx="1"/>
          </p:nvPr>
        </p:nvSpPr>
        <p:spPr>
          <a:xfrm>
            <a:off x="168425" y="1032300"/>
            <a:ext cx="5730600" cy="3406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de" sz="1400" dirty="0" err="1">
                <a:latin typeface="Lato" panose="020F0502020204030203" pitchFamily="34" charset="0"/>
                <a:ea typeface="Lato" panose="020F0502020204030203" pitchFamily="34" charset="0"/>
                <a:cs typeface="Lato" panose="020F0502020204030203" pitchFamily="34" charset="0"/>
                <a:sym typeface="Arial"/>
              </a:rPr>
              <a:t>Confirmation</a:t>
            </a:r>
            <a:r>
              <a:rPr lang="de" sz="1400" dirty="0">
                <a:latin typeface="Lato" panose="020F0502020204030203" pitchFamily="34" charset="0"/>
                <a:ea typeface="Lato" panose="020F0502020204030203" pitchFamily="34" charset="0"/>
                <a:cs typeface="Lato" panose="020F0502020204030203" pitchFamily="34" charset="0"/>
                <a:sym typeface="Arial"/>
              </a:rPr>
              <a:t> Bias</a:t>
            </a:r>
            <a:endParaRPr sz="1400" dirty="0">
              <a:solidFill>
                <a:srgbClr val="E5362B"/>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1400"/>
              </a:spcBef>
              <a:spcAft>
                <a:spcPts val="0"/>
              </a:spcAft>
              <a:buNone/>
            </a:pP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Confirmation</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bias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is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our</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tendency</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to</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cherry</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-pick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information</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that</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confirms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our</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existing</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beliefs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or</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ideas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a:t>
            </a:r>
            <a:endParaRPr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2100"/>
              </a:spcBef>
              <a:spcAft>
                <a:spcPts val="0"/>
              </a:spcAft>
              <a:buNone/>
            </a:pP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Our</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use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of</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this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cognitive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shortcut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understandable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Evaluating</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evidence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especially</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when</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complicated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or</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unclear</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requires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great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deal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of</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mental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energy</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Our</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brains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prefer</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to</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take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shortcuts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t>
            </a:r>
            <a:endParaRPr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2100"/>
              </a:spcBef>
              <a:spcAft>
                <a:spcPts val="0"/>
              </a:spcAft>
              <a:buNone/>
            </a:pP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In “The Case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for</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Motivated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Reasoning</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Ziva</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Kunda</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wrote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we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give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special</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weight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to</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information</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that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allows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us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to</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come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to</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conclusion</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we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want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to</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reach</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Accepting</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information</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that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confirms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our</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beliefs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easy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and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requires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little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mental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energy</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Contradicting</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information</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causes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us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to</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shy</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away</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grasping</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for</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reason</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to</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discard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it.</a:t>
            </a:r>
            <a:endParaRPr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2100"/>
              </a:spcBef>
              <a:spcAft>
                <a:spcPts val="0"/>
              </a:spcAft>
              <a:buNone/>
            </a:pPr>
            <a:endParaRPr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0"/>
              </a:spcBef>
              <a:spcAft>
                <a:spcPts val="0"/>
              </a:spcAft>
              <a:buNone/>
            </a:pPr>
            <a:endParaRPr sz="1400" dirty="0">
              <a:solidFill>
                <a:srgbClr val="E5362B"/>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0"/>
              </a:spcBef>
              <a:spcAft>
                <a:spcPts val="0"/>
              </a:spcAft>
              <a:buNone/>
            </a:pPr>
            <a:endParaRPr sz="1400" dirty="0">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0"/>
              </a:spcBef>
              <a:spcAft>
                <a:spcPts val="0"/>
              </a:spcAft>
              <a:buNone/>
            </a:pPr>
            <a:endParaRPr sz="1400" dirty="0">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0"/>
              </a:spcBef>
              <a:spcAft>
                <a:spcPts val="0"/>
              </a:spcAft>
              <a:buNone/>
            </a:pPr>
            <a:endParaRPr sz="1400" dirty="0">
              <a:solidFill>
                <a:srgbClr val="E5362B"/>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0"/>
              </a:spcBef>
              <a:spcAft>
                <a:spcPts val="0"/>
              </a:spcAft>
              <a:buClr>
                <a:schemeClr val="dk1"/>
              </a:buClr>
              <a:buSzPts val="1100"/>
              <a:buFont typeface="Arial"/>
              <a:buNone/>
            </a:pPr>
            <a:endParaRPr sz="1400" dirty="0">
              <a:solidFill>
                <a:srgbClr val="E5362B"/>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spcBef>
                <a:spcPts val="0"/>
              </a:spcBef>
              <a:spcAft>
                <a:spcPts val="0"/>
              </a:spcAft>
              <a:buNone/>
            </a:pPr>
            <a:endParaRPr dirty="0">
              <a:latin typeface="Lato" panose="020F0502020204030203" pitchFamily="34" charset="0"/>
              <a:ea typeface="Lato" panose="020F0502020204030203" pitchFamily="34" charset="0"/>
              <a:cs typeface="Lato" panose="020F0502020204030203" pitchFamily="34" charset="0"/>
            </a:endParaRPr>
          </a:p>
        </p:txBody>
      </p:sp>
      <p:pic>
        <p:nvPicPr>
          <p:cNvPr id="101" name="Google Shape;101;ged086a897a_0_6"/>
          <p:cNvPicPr preferRelativeResize="0"/>
          <p:nvPr/>
        </p:nvPicPr>
        <p:blipFill>
          <a:blip r:embed="rId3">
            <a:alphaModFix/>
          </a:blip>
          <a:stretch>
            <a:fillRect/>
          </a:stretch>
        </p:blipFill>
        <p:spPr>
          <a:xfrm>
            <a:off x="6049450" y="1097925"/>
            <a:ext cx="2619551" cy="3275249"/>
          </a:xfrm>
          <a:prstGeom prst="rect">
            <a:avLst/>
          </a:prstGeom>
          <a:noFill/>
          <a:ln>
            <a:noFill/>
          </a:ln>
        </p:spPr>
      </p:pic>
      <p:sp>
        <p:nvSpPr>
          <p:cNvPr id="7" name="Google Shape;102;gdfc22fcbb0_0_0">
            <a:extLst>
              <a:ext uri="{FF2B5EF4-FFF2-40B4-BE49-F238E27FC236}">
                <a16:creationId xmlns:a16="http://schemas.microsoft.com/office/drawing/2014/main" id="{D23EF044-89CD-3649-BEB8-8BC7CCF95EAD}"/>
              </a:ext>
            </a:extLst>
          </p:cNvPr>
          <p:cNvSpPr txBox="1"/>
          <p:nvPr/>
        </p:nvSpPr>
        <p:spPr>
          <a:xfrm>
            <a:off x="4878870" y="4362600"/>
            <a:ext cx="4059300" cy="415468"/>
          </a:xfrm>
          <a:prstGeom prst="rect">
            <a:avLst/>
          </a:prstGeom>
          <a:noFill/>
          <a:ln>
            <a:noFill/>
          </a:ln>
        </p:spPr>
        <p:txBody>
          <a:bodyPr spcFirstLastPara="1" wrap="square" lIns="91425" tIns="91425" rIns="91425" bIns="91425" anchor="t" anchorCtr="0">
            <a:spAutoFit/>
          </a:bodyPr>
          <a:lstStyle/>
          <a:p>
            <a:pPr algn="r" fontAlgn="base"/>
            <a:r>
              <a:rPr lang="en-GB" sz="500" dirty="0"/>
              <a:t>Hills, T. and </a:t>
            </a:r>
            <a:r>
              <a:rPr lang="en-GB" sz="500" dirty="0" err="1"/>
              <a:t>Menczer</a:t>
            </a:r>
            <a:r>
              <a:rPr lang="en-GB" sz="500" dirty="0"/>
              <a:t>, F., 2020. </a:t>
            </a:r>
            <a:r>
              <a:rPr lang="en-GB" sz="500" i="1" dirty="0"/>
              <a:t>Information Overload Helps Fake News Spread, and Social Media Knows It</a:t>
            </a:r>
            <a:r>
              <a:rPr lang="en-GB" sz="500" dirty="0"/>
              <a:t>. [online] Scientific American. Available at: &lt;https://</a:t>
            </a:r>
            <a:r>
              <a:rPr lang="en-GB" sz="500" dirty="0" err="1"/>
              <a:t>www.scientificamerican.com</a:t>
            </a:r>
            <a:r>
              <a:rPr lang="en-GB" sz="500" dirty="0"/>
              <a:t>/article/information-overload-helps-fake-news-spread-and-social-media-knows-it/&gt; [Accessed 4 October 2021].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efc4d5b67f_1_169"/>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6</a:t>
            </a:fld>
            <a:endParaRPr/>
          </a:p>
        </p:txBody>
      </p:sp>
      <p:pic>
        <p:nvPicPr>
          <p:cNvPr id="107" name="Google Shape;107;gefc4d5b67f_1_169" descr="Can you figure out the rule?&#10;Did you see the exponents pattern? http://youtu.be/AVB8vRC6HIY&#10;Why do you make people look stupid? http://bit.ly/12Fmlpl&#10;&#10;How do you investigate hypotheses? Do you seek to confirm your theory - looking for white swans? Or do you try to find black swans? I was startled at how hard it was for people to investigate number sets that didn't follow their hypotheses, even when their method wasn't getting them anywhere.&#10;&#10;In the video I say &quot;when people came to Australia...&quot; by which I meant, &quot;when Europeans who believed all swans were white came to Australia...&quot; I did not mean any offence to Indigenous Australians who were already in Australia at that time. Please accept my apologies for the poor phrasing if you were offended by it.&#10;&#10;This video was inspired by The Black Swan by Nassim Taleb and filmed by my mum. Thanks mum!&#10;&#10;Partly my motivation came from responses to my Facebook videos - social media marketers saying 'Facebook ads have worked for me so there can't be fake likes.' Just because you have only seen white swans, doesn't mean there are no black ones. And in fact marketers are only looking for white swans. They think it was invalid of me to make the fake Virtual Cat page: 'well of course if it's a low quality page you're going to get low quality likes.' But my point is this is black swan bait, something they would never make because their theory is confident in the exclusive existence of white swans." title="The Most Common Cognitive Bias">
            <a:hlinkClick r:id="rId3"/>
          </p:cNvPr>
          <p:cNvPicPr preferRelativeResize="0"/>
          <p:nvPr/>
        </p:nvPicPr>
        <p:blipFill>
          <a:blip r:embed="rId4">
            <a:alphaModFix/>
          </a:blip>
          <a:stretch>
            <a:fillRect/>
          </a:stretch>
        </p:blipFill>
        <p:spPr>
          <a:xfrm>
            <a:off x="1967813" y="379975"/>
            <a:ext cx="5208376" cy="3906275"/>
          </a:xfrm>
          <a:prstGeom prst="rect">
            <a:avLst/>
          </a:prstGeom>
          <a:noFill/>
          <a:ln>
            <a:noFill/>
          </a:ln>
        </p:spPr>
      </p:pic>
      <p:sp>
        <p:nvSpPr>
          <p:cNvPr id="4" name="Google Shape;102;gdfc22fcbb0_0_0">
            <a:extLst>
              <a:ext uri="{FF2B5EF4-FFF2-40B4-BE49-F238E27FC236}">
                <a16:creationId xmlns:a16="http://schemas.microsoft.com/office/drawing/2014/main" id="{31E1266D-7912-E248-B03A-7863CC229B77}"/>
              </a:ext>
            </a:extLst>
          </p:cNvPr>
          <p:cNvSpPr txBox="1"/>
          <p:nvPr/>
        </p:nvSpPr>
        <p:spPr>
          <a:xfrm>
            <a:off x="4878870" y="4362600"/>
            <a:ext cx="4059300" cy="261580"/>
          </a:xfrm>
          <a:prstGeom prst="rect">
            <a:avLst/>
          </a:prstGeom>
          <a:noFill/>
          <a:ln>
            <a:noFill/>
          </a:ln>
        </p:spPr>
        <p:txBody>
          <a:bodyPr spcFirstLastPara="1" wrap="square" lIns="91425" tIns="91425" rIns="91425" bIns="91425" anchor="t" anchorCtr="0">
            <a:spAutoFit/>
          </a:bodyPr>
          <a:lstStyle/>
          <a:p>
            <a:pPr lvl="0" algn="r"/>
            <a:r>
              <a:rPr lang="en-GB" sz="500" i="1" dirty="0"/>
              <a:t>The Most Common Cognitive Bias</a:t>
            </a:r>
            <a:r>
              <a:rPr lang="en-GB" sz="500" dirty="0"/>
              <a:t>. 2014. [video] http://</a:t>
            </a:r>
            <a:r>
              <a:rPr lang="en-GB" sz="500" dirty="0" err="1"/>
              <a:t>www.youtube.com</a:t>
            </a:r>
            <a:r>
              <a:rPr lang="en-GB" sz="500" dirty="0"/>
              <a:t>/</a:t>
            </a:r>
            <a:r>
              <a:rPr lang="en-GB" sz="500" dirty="0" err="1"/>
              <a:t>watch?v</a:t>
            </a:r>
            <a:r>
              <a:rPr lang="en-GB" sz="500" dirty="0"/>
              <a:t>=vKA4w2O61Xo: </a:t>
            </a:r>
            <a:r>
              <a:rPr lang="en-GB" sz="500" dirty="0" err="1"/>
              <a:t>Veritasium</a:t>
            </a:r>
            <a:r>
              <a:rPr lang="en-GB" sz="500" dirty="0"/>
              <a:t>.</a:t>
            </a:r>
            <a:endParaRPr sz="500" dirty="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ed086a897a_0_12"/>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a:p>
        </p:txBody>
      </p:sp>
      <p:sp>
        <p:nvSpPr>
          <p:cNvPr id="113" name="Google Shape;113;ged086a897a_0_12"/>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7</a:t>
            </a:fld>
            <a:endParaRPr/>
          </a:p>
        </p:txBody>
      </p:sp>
      <p:sp>
        <p:nvSpPr>
          <p:cNvPr id="114" name="Google Shape;114;ged086a897a_0_12"/>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The Psychology Behind Fake News</a:t>
            </a:r>
            <a:endParaRPr/>
          </a:p>
        </p:txBody>
      </p:sp>
      <p:sp>
        <p:nvSpPr>
          <p:cNvPr id="115" name="Google Shape;115;ged086a897a_0_12"/>
          <p:cNvSpPr txBox="1">
            <a:spLocks noGrp="1"/>
          </p:cNvSpPr>
          <p:nvPr>
            <p:ph type="body" idx="1"/>
          </p:nvPr>
        </p:nvSpPr>
        <p:spPr>
          <a:xfrm>
            <a:off x="168425" y="1032300"/>
            <a:ext cx="6122100" cy="3406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de" sz="1400" dirty="0">
                <a:solidFill>
                  <a:srgbClr val="E5362B"/>
                </a:solidFill>
                <a:latin typeface="Lato" panose="020F0502020204030203" pitchFamily="34" charset="0"/>
                <a:ea typeface="Lato" panose="020F0502020204030203" pitchFamily="34" charset="0"/>
                <a:cs typeface="Lato" panose="020F0502020204030203" pitchFamily="34" charset="0"/>
                <a:sym typeface="Arial"/>
              </a:rPr>
              <a:t>Naive </a:t>
            </a:r>
            <a:r>
              <a:rPr lang="de" sz="1400" dirty="0" err="1">
                <a:solidFill>
                  <a:srgbClr val="E5362B"/>
                </a:solidFill>
                <a:latin typeface="Lato" panose="020F0502020204030203" pitchFamily="34" charset="0"/>
                <a:ea typeface="Lato" panose="020F0502020204030203" pitchFamily="34" charset="0"/>
                <a:cs typeface="Lato" panose="020F0502020204030203" pitchFamily="34" charset="0"/>
                <a:sym typeface="Arial"/>
              </a:rPr>
              <a:t>realism</a:t>
            </a:r>
            <a:endParaRPr sz="1400" dirty="0">
              <a:solidFill>
                <a:srgbClr val="E5362B"/>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0"/>
              </a:spcBef>
              <a:spcAft>
                <a:spcPts val="0"/>
              </a:spcAft>
              <a:buClr>
                <a:schemeClr val="dk1"/>
              </a:buClr>
              <a:buSzPts val="1100"/>
              <a:buFont typeface="Arial"/>
              <a:buNone/>
            </a:pPr>
            <a:endParaRPr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0"/>
              </a:spcBef>
              <a:spcAft>
                <a:spcPts val="0"/>
              </a:spcAft>
              <a:buClr>
                <a:schemeClr val="dk1"/>
              </a:buClr>
              <a:buSzPts val="1100"/>
              <a:buFont typeface="Arial"/>
              <a:buNone/>
            </a:pP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Tendency</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to</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believe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that</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our</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perception</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of</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reality</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is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only</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accurate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view</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and</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that</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people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who</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disagree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with</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us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are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necessarily</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uninformed</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irrational,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or</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biased</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endParaRPr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0"/>
              </a:spcBef>
              <a:spcAft>
                <a:spcPts val="0"/>
              </a:spcAft>
              <a:buClr>
                <a:schemeClr val="dk1"/>
              </a:buClr>
              <a:buSzPts val="1100"/>
              <a:buFont typeface="Arial"/>
              <a:buNone/>
            </a:pPr>
            <a:endParaRPr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0"/>
              </a:spcBef>
              <a:spcAft>
                <a:spcPts val="0"/>
              </a:spcAft>
              <a:buClr>
                <a:schemeClr val="dk1"/>
              </a:buClr>
              <a:buSzPts val="1100"/>
              <a:buFont typeface="Arial"/>
              <a:buNone/>
            </a:pP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Instead</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of</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disagreeing</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with</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our</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opponents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discredit</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them</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endParaRPr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0"/>
              </a:spcBef>
              <a:spcAft>
                <a:spcPts val="0"/>
              </a:spcAft>
              <a:buClr>
                <a:schemeClr val="dk1"/>
              </a:buClr>
              <a:buSzPts val="1100"/>
              <a:buFont typeface="Arial"/>
              <a:buNone/>
            </a:pPr>
            <a:endParaRPr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0"/>
              </a:spcBef>
              <a:spcAft>
                <a:spcPts val="0"/>
              </a:spcAft>
              <a:buClr>
                <a:schemeClr val="dk1"/>
              </a:buClr>
              <a:buSzPts val="1100"/>
              <a:buFont typeface="Arial"/>
              <a:buNone/>
            </a:pP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It</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is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also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why</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some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are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quick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to</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label</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any</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report</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that</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challenges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their</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worldview</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fake.</a:t>
            </a:r>
            <a:endParaRPr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0"/>
              </a:spcBef>
              <a:spcAft>
                <a:spcPts val="0"/>
              </a:spcAft>
              <a:buClr>
                <a:schemeClr val="dk1"/>
              </a:buClr>
              <a:buSzPts val="1100"/>
              <a:buFont typeface="Arial"/>
              <a:buNone/>
            </a:pPr>
            <a:endParaRPr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0"/>
              </a:spcBef>
              <a:spcAft>
                <a:spcPts val="0"/>
              </a:spcAft>
              <a:buClr>
                <a:schemeClr val="dk1"/>
              </a:buClr>
              <a:buSzPts val="1100"/>
              <a:buFont typeface="Arial"/>
              <a:buNone/>
            </a:pP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We’re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all quick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to</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believe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what</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we’re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motivated</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to</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believe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and</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call</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too</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many</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things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‘fake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news’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simply</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because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it</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doesn’t</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support</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our</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own</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view</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of</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reality</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a:t>
            </a:r>
            <a:endParaRPr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spcBef>
                <a:spcPts val="0"/>
              </a:spcBef>
              <a:spcAft>
                <a:spcPts val="0"/>
              </a:spcAft>
              <a:buNone/>
            </a:pPr>
            <a:endParaRPr dirty="0">
              <a:latin typeface="Lato" panose="020F0502020204030203" pitchFamily="34" charset="0"/>
              <a:ea typeface="Lato" panose="020F0502020204030203" pitchFamily="34" charset="0"/>
              <a:cs typeface="Lato" panose="020F0502020204030203" pitchFamily="34" charset="0"/>
            </a:endParaRPr>
          </a:p>
        </p:txBody>
      </p:sp>
      <p:pic>
        <p:nvPicPr>
          <p:cNvPr id="116" name="Google Shape;116;ged086a897a_0_12"/>
          <p:cNvPicPr preferRelativeResize="0"/>
          <p:nvPr/>
        </p:nvPicPr>
        <p:blipFill>
          <a:blip r:embed="rId3">
            <a:alphaModFix/>
          </a:blip>
          <a:stretch>
            <a:fillRect/>
          </a:stretch>
        </p:blipFill>
        <p:spPr>
          <a:xfrm>
            <a:off x="6484425" y="1097925"/>
            <a:ext cx="2184569" cy="3275249"/>
          </a:xfrm>
          <a:prstGeom prst="rect">
            <a:avLst/>
          </a:prstGeom>
          <a:noFill/>
          <a:ln>
            <a:noFill/>
          </a:ln>
        </p:spPr>
      </p:pic>
      <p:sp>
        <p:nvSpPr>
          <p:cNvPr id="7" name="Google Shape;102;gdfc22fcbb0_0_0">
            <a:extLst>
              <a:ext uri="{FF2B5EF4-FFF2-40B4-BE49-F238E27FC236}">
                <a16:creationId xmlns:a16="http://schemas.microsoft.com/office/drawing/2014/main" id="{6D154035-2E7D-6C4C-B9F0-1835FF5BA79C}"/>
              </a:ext>
            </a:extLst>
          </p:cNvPr>
          <p:cNvSpPr txBox="1"/>
          <p:nvPr/>
        </p:nvSpPr>
        <p:spPr>
          <a:xfrm>
            <a:off x="4878870" y="4362600"/>
            <a:ext cx="4059300" cy="261580"/>
          </a:xfrm>
          <a:prstGeom prst="rect">
            <a:avLst/>
          </a:prstGeom>
          <a:noFill/>
          <a:ln>
            <a:noFill/>
          </a:ln>
        </p:spPr>
        <p:txBody>
          <a:bodyPr spcFirstLastPara="1" wrap="square" lIns="91425" tIns="91425" rIns="91425" bIns="91425" anchor="t" anchorCtr="0">
            <a:spAutoFit/>
          </a:bodyPr>
          <a:lstStyle/>
          <a:p>
            <a:pPr lvl="0" algn="r"/>
            <a:r>
              <a:rPr lang="en-GB" sz="500" dirty="0"/>
              <a:t>Pennycook, G. and Rand, D., 2021. The Psychology of Fake News. </a:t>
            </a:r>
            <a:r>
              <a:rPr lang="en-GB" sz="500" i="1" dirty="0"/>
              <a:t>Trends in Cognitive Sciences</a:t>
            </a:r>
            <a:r>
              <a:rPr lang="en-GB" sz="500" dirty="0"/>
              <a:t>, 25(5), pp.388-402.</a:t>
            </a:r>
            <a:endParaRPr sz="500" dirty="0">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efc4d5b67f_1_17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8</a:t>
            </a:fld>
            <a:endParaRPr/>
          </a:p>
        </p:txBody>
      </p:sp>
      <p:pic>
        <p:nvPicPr>
          <p:cNvPr id="122" name="Google Shape;122;gefc4d5b67f_1_175" descr="In this video, we will get to know the concept of naive realism from a social psychology perspective.&#10;&#10;Wisey spends time on different subjects and reads and thinks about them… Wisey knows a lot of things.&#10;&#10;In most people’s opinion, Wisey is an educated person. When he speaks, many learn a lot of things from him.&#10;&#10;However, some are sometimes not in agreement with what he says and disagree or criticize him.&#10;&#10;The opposing opinions hold no importance for Wisey, because he believes that only an illiterate or illogical person could disagree with him.&#10;&#10;When Wisey explains his opinion completely and precisely regarding a subject, he expects the person on the other side of the table to agree with him.&#10;&#10;And when the other person doesn’t understand the subject or reaches a different conclusion, he thinks they are stupid.&#10;&#10;What Wisey doesn’t know is that he has a case of naive realism. Based on the opinions of social psychologists, naïve realism has three properties:&#10;&#10;The person believes that he/she sees the world in an objective and unbiased way.&#10;The person expects everyone to reach the same conclusions, if the same information is available for everyone and the information is processed in a logical way.&#10;The person believes that whoever has a different opinion than his, is ignorant, illogical and biased.&#10;&#10;While Wisey’s circle of influence is limited, we’re more worried about himself and a little worried about his audience, but when he gains power (like becoming a public face or involved in politics), we should be worried about our society only having one mouthpiece.&#10;&#10;Reference:&#10;Ross, L., &amp; Ward, A. (1996). Naive realism in everyday life: Implications for social conflict and misunderstanding. In T. Brown, E. S. Reed &amp; E. Turiel (Eds.), Values and Knowledge (pp. 103–135)" title="What is Naive Realism: From a Social Psychology Perspective">
            <a:hlinkClick r:id="rId3"/>
          </p:cNvPr>
          <p:cNvPicPr preferRelativeResize="0"/>
          <p:nvPr/>
        </p:nvPicPr>
        <p:blipFill>
          <a:blip r:embed="rId4">
            <a:alphaModFix/>
          </a:blip>
          <a:stretch>
            <a:fillRect/>
          </a:stretch>
        </p:blipFill>
        <p:spPr>
          <a:xfrm>
            <a:off x="1967813" y="369144"/>
            <a:ext cx="5208374" cy="3906282"/>
          </a:xfrm>
          <a:prstGeom prst="rect">
            <a:avLst/>
          </a:prstGeom>
          <a:noFill/>
          <a:ln>
            <a:noFill/>
          </a:ln>
        </p:spPr>
      </p:pic>
      <p:sp>
        <p:nvSpPr>
          <p:cNvPr id="4" name="Google Shape;102;gdfc22fcbb0_0_0">
            <a:extLst>
              <a:ext uri="{FF2B5EF4-FFF2-40B4-BE49-F238E27FC236}">
                <a16:creationId xmlns:a16="http://schemas.microsoft.com/office/drawing/2014/main" id="{28D9B516-613B-1F4F-BF19-CFE6CDDB2B45}"/>
              </a:ext>
            </a:extLst>
          </p:cNvPr>
          <p:cNvSpPr txBox="1"/>
          <p:nvPr/>
        </p:nvSpPr>
        <p:spPr>
          <a:xfrm>
            <a:off x="4641742" y="4362600"/>
            <a:ext cx="4296428" cy="261580"/>
          </a:xfrm>
          <a:prstGeom prst="rect">
            <a:avLst/>
          </a:prstGeom>
          <a:noFill/>
          <a:ln>
            <a:noFill/>
          </a:ln>
        </p:spPr>
        <p:txBody>
          <a:bodyPr spcFirstLastPara="1" wrap="square" lIns="91425" tIns="91425" rIns="91425" bIns="91425" anchor="t" anchorCtr="0">
            <a:spAutoFit/>
          </a:bodyPr>
          <a:lstStyle/>
          <a:p>
            <a:pPr lvl="0" algn="r"/>
            <a:r>
              <a:rPr lang="en-GB" sz="500" i="1" dirty="0"/>
              <a:t>What is Naive Realism: From a Social Psychology Perspective</a:t>
            </a:r>
            <a:r>
              <a:rPr lang="en-GB" sz="500" dirty="0"/>
              <a:t>. 2020. [video] http://</a:t>
            </a:r>
            <a:r>
              <a:rPr lang="en-GB" sz="500" dirty="0" err="1"/>
              <a:t>www.youtube.com</a:t>
            </a:r>
            <a:r>
              <a:rPr lang="en-GB" sz="500" dirty="0"/>
              <a:t>/</a:t>
            </a:r>
            <a:r>
              <a:rPr lang="en-GB" sz="500" dirty="0" err="1"/>
              <a:t>watch?v</a:t>
            </a:r>
            <a:r>
              <a:rPr lang="en-GB" sz="500" dirty="0"/>
              <a:t>=</a:t>
            </a:r>
            <a:r>
              <a:rPr lang="en-GB" sz="500" dirty="0" err="1"/>
              <a:t>jqDZ-Hpdnck</a:t>
            </a:r>
            <a:r>
              <a:rPr lang="en-GB" sz="500" dirty="0"/>
              <a:t>: Clarified Mind.</a:t>
            </a:r>
            <a:endParaRPr sz="500" dirty="0">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ed086a897a_0_18"/>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lnSpc>
                <a:spcPct val="100000"/>
              </a:lnSpc>
              <a:spcBef>
                <a:spcPts val="900"/>
              </a:spcBef>
              <a:spcAft>
                <a:spcPts val="0"/>
              </a:spcAft>
              <a:buClr>
                <a:schemeClr val="dk1"/>
              </a:buClr>
              <a:buSzPts val="1100"/>
              <a:buFont typeface="Arial"/>
              <a:buNone/>
            </a:pPr>
            <a:endParaRPr sz="1200">
              <a:solidFill>
                <a:schemeClr val="dk1"/>
              </a:solidFill>
              <a:latin typeface="Century Gothic"/>
              <a:ea typeface="Century Gothic"/>
              <a:cs typeface="Century Gothic"/>
              <a:sym typeface="Century Gothic"/>
            </a:endParaRPr>
          </a:p>
          <a:p>
            <a:pPr marL="0" lvl="0" indent="0" algn="l" rtl="0">
              <a:lnSpc>
                <a:spcPct val="100000"/>
              </a:lnSpc>
              <a:spcBef>
                <a:spcPts val="1800"/>
              </a:spcBef>
              <a:spcAft>
                <a:spcPts val="0"/>
              </a:spcAft>
              <a:buClr>
                <a:schemeClr val="dk1"/>
              </a:buClr>
              <a:buSzPts val="1100"/>
              <a:buFont typeface="Arial"/>
              <a:buNone/>
            </a:pPr>
            <a:endParaRPr sz="1200">
              <a:solidFill>
                <a:schemeClr val="dk1"/>
              </a:solidFill>
              <a:latin typeface="Century Gothic"/>
              <a:ea typeface="Century Gothic"/>
              <a:cs typeface="Century Gothic"/>
              <a:sym typeface="Century Gothic"/>
            </a:endParaRPr>
          </a:p>
          <a:p>
            <a:pPr marL="0" lvl="0" indent="0" algn="l" rtl="0">
              <a:spcBef>
                <a:spcPts val="1800"/>
              </a:spcBef>
              <a:spcAft>
                <a:spcPts val="0"/>
              </a:spcAft>
              <a:buNone/>
            </a:pPr>
            <a:endParaRPr/>
          </a:p>
        </p:txBody>
      </p:sp>
      <p:sp>
        <p:nvSpPr>
          <p:cNvPr id="128" name="Google Shape;128;ged086a897a_0_18"/>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9</a:t>
            </a:fld>
            <a:endParaRPr/>
          </a:p>
        </p:txBody>
      </p:sp>
      <p:sp>
        <p:nvSpPr>
          <p:cNvPr id="129" name="Google Shape;129;ged086a897a_0_18"/>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The Psychology Behind Fake News</a:t>
            </a:r>
            <a:endParaRPr/>
          </a:p>
        </p:txBody>
      </p:sp>
      <p:sp>
        <p:nvSpPr>
          <p:cNvPr id="130" name="Google Shape;130;ged086a897a_0_18"/>
          <p:cNvSpPr txBox="1">
            <a:spLocks noGrp="1"/>
          </p:cNvSpPr>
          <p:nvPr>
            <p:ph type="body" idx="1"/>
          </p:nvPr>
        </p:nvSpPr>
        <p:spPr>
          <a:xfrm>
            <a:off x="168425" y="1032300"/>
            <a:ext cx="6122100" cy="3406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de" sz="1400" dirty="0">
                <a:solidFill>
                  <a:srgbClr val="E5362B"/>
                </a:solidFill>
                <a:latin typeface="Lato" panose="020F0502020204030203" pitchFamily="34" charset="0"/>
                <a:ea typeface="Lato" panose="020F0502020204030203" pitchFamily="34" charset="0"/>
                <a:cs typeface="Lato" panose="020F0502020204030203" pitchFamily="34" charset="0"/>
                <a:sym typeface="Arial"/>
              </a:rPr>
              <a:t>Collective </a:t>
            </a:r>
            <a:r>
              <a:rPr lang="de" sz="1400" dirty="0" err="1">
                <a:solidFill>
                  <a:srgbClr val="E5362B"/>
                </a:solidFill>
                <a:latin typeface="Lato" panose="020F0502020204030203" pitchFamily="34" charset="0"/>
                <a:ea typeface="Lato" panose="020F0502020204030203" pitchFamily="34" charset="0"/>
                <a:cs typeface="Lato" panose="020F0502020204030203" pitchFamily="34" charset="0"/>
                <a:sym typeface="Arial"/>
              </a:rPr>
              <a:t>narcissism</a:t>
            </a:r>
            <a:endParaRPr sz="1400" dirty="0">
              <a:solidFill>
                <a:srgbClr val="E5362B"/>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0"/>
              </a:spcBef>
              <a:spcAft>
                <a:spcPts val="0"/>
              </a:spcAft>
              <a:buClr>
                <a:schemeClr val="dk1"/>
              </a:buClr>
              <a:buSzPts val="1100"/>
              <a:buFont typeface="Arial"/>
              <a:buNone/>
            </a:pPr>
            <a:endParaRPr sz="1400" dirty="0">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900"/>
              </a:spcBef>
              <a:spcAft>
                <a:spcPts val="0"/>
              </a:spcAft>
              <a:buClr>
                <a:schemeClr val="dk1"/>
              </a:buClr>
              <a:buSzPts val="1100"/>
              <a:buFont typeface="Arial"/>
              <a:buNone/>
            </a:pP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Collective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narcissists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are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a:solidFill>
                  <a:srgbClr val="363F83"/>
                </a:solidFill>
                <a:uFill>
                  <a:noFill/>
                </a:uFill>
                <a:latin typeface="Lato" panose="020F0502020204030203" pitchFamily="34" charset="0"/>
                <a:ea typeface="Lato" panose="020F0502020204030203" pitchFamily="34" charset="0"/>
                <a:cs typeface="Lato" panose="020F0502020204030203" pitchFamily="34" charset="0"/>
                <a:sym typeface="Arial"/>
                <a:hlinkClick r:id="rId3">
                  <a:extLst>
                    <a:ext uri="{A12FA001-AC4F-418D-AE19-62706E023703}">
                      <ahyp:hlinkClr xmlns:ahyp="http://schemas.microsoft.com/office/drawing/2018/hyperlinkcolor" val="tx"/>
                    </a:ext>
                  </a:extLst>
                </a:hlinkClick>
              </a:rPr>
              <a:t>apt to look for imaginary enemies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and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adopt</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conspiracy</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explanations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that</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blame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them.This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urge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is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particularly</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strong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when</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narcissistic</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people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fail,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or</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members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of</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their</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group</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fail.</a:t>
            </a:r>
            <a:endParaRPr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1800"/>
              </a:spcBef>
              <a:spcAft>
                <a:spcPts val="0"/>
              </a:spcAft>
              <a:buClr>
                <a:schemeClr val="dk1"/>
              </a:buClr>
              <a:buSzPts val="1100"/>
              <a:buFont typeface="Arial"/>
              <a:buNone/>
            </a:pP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By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singling</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out an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adversary</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who</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has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qualities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that</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represent</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your</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own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culturally</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influenced</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view</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of</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evil</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people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can</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gain</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 sense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of</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control</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over</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what’s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happening</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to</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them</a:t>
            </a:r>
            <a:endParaRPr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1800"/>
              </a:spcBef>
              <a:spcAft>
                <a:spcPts val="0"/>
              </a:spcAft>
              <a:buClr>
                <a:schemeClr val="dk1"/>
              </a:buClr>
              <a:buSzPts val="1100"/>
              <a:buFont typeface="Arial"/>
              <a:buNone/>
            </a:pP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People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may</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also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defend</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viewpoints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of</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groups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they</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belong</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to</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on an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even</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more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instinctual</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level</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Humans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evolved</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in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groups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that</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competed</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with</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one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another</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sculpting</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our</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minds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to</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wary</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of</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outsiders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and loyal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to</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our</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factions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a:t>
            </a:r>
            <a:endParaRPr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1800"/>
              </a:spcBef>
              <a:spcAft>
                <a:spcPts val="0"/>
              </a:spcAft>
              <a:buClr>
                <a:schemeClr val="dk1"/>
              </a:buClr>
              <a:buSzPts val="1100"/>
              <a:buFont typeface="Arial"/>
              <a:buNone/>
            </a:pPr>
            <a:endParaRPr sz="1200" dirty="0">
              <a:solidFill>
                <a:schemeClr val="dk1"/>
              </a:solidFill>
              <a:latin typeface="Lato" panose="020F0502020204030203" pitchFamily="34" charset="0"/>
              <a:ea typeface="Lato" panose="020F0502020204030203" pitchFamily="34" charset="0"/>
              <a:cs typeface="Lato" panose="020F0502020204030203" pitchFamily="34" charset="0"/>
              <a:sym typeface="Century Gothic"/>
            </a:endParaRPr>
          </a:p>
          <a:p>
            <a:pPr marL="0" lvl="0" indent="0" algn="l" rtl="0">
              <a:spcBef>
                <a:spcPts val="1800"/>
              </a:spcBef>
              <a:spcAft>
                <a:spcPts val="0"/>
              </a:spcAft>
              <a:buNone/>
            </a:pPr>
            <a:endParaRPr dirty="0">
              <a:latin typeface="Lato" panose="020F0502020204030203" pitchFamily="34" charset="0"/>
              <a:ea typeface="Lato" panose="020F0502020204030203" pitchFamily="34" charset="0"/>
              <a:cs typeface="Lato" panose="020F0502020204030203" pitchFamily="34" charset="0"/>
            </a:endParaRPr>
          </a:p>
        </p:txBody>
      </p:sp>
      <p:pic>
        <p:nvPicPr>
          <p:cNvPr id="131" name="Google Shape;131;ged086a897a_0_18"/>
          <p:cNvPicPr preferRelativeResize="0"/>
          <p:nvPr/>
        </p:nvPicPr>
        <p:blipFill>
          <a:blip r:embed="rId4">
            <a:alphaModFix/>
          </a:blip>
          <a:stretch>
            <a:fillRect/>
          </a:stretch>
        </p:blipFill>
        <p:spPr>
          <a:xfrm>
            <a:off x="6486025" y="1097925"/>
            <a:ext cx="2182973" cy="3275249"/>
          </a:xfrm>
          <a:prstGeom prst="rect">
            <a:avLst/>
          </a:prstGeom>
          <a:noFill/>
          <a:ln>
            <a:noFill/>
          </a:ln>
        </p:spPr>
      </p:pic>
      <p:sp>
        <p:nvSpPr>
          <p:cNvPr id="7" name="Google Shape;102;gdfc22fcbb0_0_0">
            <a:extLst>
              <a:ext uri="{FF2B5EF4-FFF2-40B4-BE49-F238E27FC236}">
                <a16:creationId xmlns:a16="http://schemas.microsoft.com/office/drawing/2014/main" id="{E126E159-4B99-6944-B0FC-9C47C9EF0CEF}"/>
              </a:ext>
            </a:extLst>
          </p:cNvPr>
          <p:cNvSpPr txBox="1"/>
          <p:nvPr/>
        </p:nvSpPr>
        <p:spPr>
          <a:xfrm>
            <a:off x="4878870" y="4362600"/>
            <a:ext cx="4059300" cy="415468"/>
          </a:xfrm>
          <a:prstGeom prst="rect">
            <a:avLst/>
          </a:prstGeom>
          <a:noFill/>
          <a:ln>
            <a:noFill/>
          </a:ln>
        </p:spPr>
        <p:txBody>
          <a:bodyPr spcFirstLastPara="1" wrap="square" lIns="91425" tIns="91425" rIns="91425" bIns="91425" anchor="t" anchorCtr="0">
            <a:spAutoFit/>
          </a:bodyPr>
          <a:lstStyle/>
          <a:p>
            <a:pPr algn="r" fontAlgn="base"/>
            <a:r>
              <a:rPr lang="en-GB" sz="500" dirty="0"/>
              <a:t>Hills, T. and </a:t>
            </a:r>
            <a:r>
              <a:rPr lang="en-GB" sz="500" dirty="0" err="1"/>
              <a:t>Menczer</a:t>
            </a:r>
            <a:r>
              <a:rPr lang="en-GB" sz="500" dirty="0"/>
              <a:t>, F., 2020. </a:t>
            </a:r>
            <a:r>
              <a:rPr lang="en-GB" sz="500" i="1" dirty="0"/>
              <a:t>Information Overload Helps Fake News Spread, and Social Media Knows It</a:t>
            </a:r>
            <a:r>
              <a:rPr lang="en-GB" sz="500" dirty="0"/>
              <a:t>. [online] Scientific American. Available at: &lt;https://</a:t>
            </a:r>
            <a:r>
              <a:rPr lang="en-GB" sz="500" dirty="0" err="1"/>
              <a:t>www.scientificamerican.com</a:t>
            </a:r>
            <a:r>
              <a:rPr lang="en-GB" sz="500" dirty="0"/>
              <a:t>/article/information-overload-helps-fake-news-spread-and-social-media-knows-it/&gt; [Accessed 4 October 2021].</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1737</Words>
  <Application>Microsoft Macintosh PowerPoint</Application>
  <PresentationFormat>On-screen Show (16:9)</PresentationFormat>
  <Paragraphs>103</Paragraphs>
  <Slides>15</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Lato</vt:lpstr>
      <vt:lpstr>Century Gothic</vt:lpstr>
      <vt:lpstr>Simple Light</vt:lpstr>
      <vt:lpstr>The Psychology behind Fake News &amp; Applying the methodology and mechanisms to detect Fake News</vt:lpstr>
      <vt:lpstr>Overview</vt:lpstr>
      <vt:lpstr>The Psychology behind  Fake News</vt:lpstr>
      <vt:lpstr>The Psychology Behind Fake News</vt:lpstr>
      <vt:lpstr>The Psychology Behind Fake News</vt:lpstr>
      <vt:lpstr>PowerPoint Presentation</vt:lpstr>
      <vt:lpstr>The Psychology Behind Fake News</vt:lpstr>
      <vt:lpstr>PowerPoint Presentation</vt:lpstr>
      <vt:lpstr>The Psychology Behind Fake News</vt:lpstr>
      <vt:lpstr>The Psychology Behind Fake News</vt:lpstr>
      <vt:lpstr>The Psychology Behind Fake News</vt:lpstr>
      <vt:lpstr>The Psychology Behind Fake News</vt:lpstr>
      <vt:lpstr>The Psychology Behind Fake News</vt:lpstr>
      <vt:lpstr>PowerPoint Presentation</vt:lpstr>
      <vt:lpstr>Literature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Psychology behind Fake News &amp; Applying the methodology and mechanisms to detect Fake News</dc:title>
  <cp:lastModifiedBy>Debora Lucque</cp:lastModifiedBy>
  <cp:revision>5</cp:revision>
  <dcterms:modified xsi:type="dcterms:W3CDTF">2022-04-22T19:40:30Z</dcterms:modified>
</cp:coreProperties>
</file>