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5"/>
  </p:notesMasterIdLst>
  <p:sldIdLst>
    <p:sldId id="372" r:id="rId2"/>
    <p:sldId id="375" r:id="rId3"/>
    <p:sldId id="373" r:id="rId4"/>
    <p:sldId id="353" r:id="rId5"/>
    <p:sldId id="352" r:id="rId6"/>
    <p:sldId id="378" r:id="rId7"/>
    <p:sldId id="355" r:id="rId8"/>
    <p:sldId id="323" r:id="rId9"/>
    <p:sldId id="325" r:id="rId10"/>
    <p:sldId id="365" r:id="rId11"/>
    <p:sldId id="326" r:id="rId12"/>
    <p:sldId id="356" r:id="rId13"/>
    <p:sldId id="380" r:id="rId14"/>
  </p:sldIdLst>
  <p:sldSz cx="9144000" cy="5143500" type="screen16x9"/>
  <p:notesSz cx="6858000" cy="9144000"/>
  <p:embeddedFontLst>
    <p:embeddedFont>
      <p:font typeface="Century Gothic" panose="020B0502020202020204" pitchFamily="34" charset="0"/>
      <p:regular r:id="rId16"/>
      <p:bold r:id="rId17"/>
      <p:italic r:id="rId18"/>
      <p:boldItalic r:id="rId19"/>
    </p:embeddedFont>
    <p:embeddedFont>
      <p:font typeface="Teko" panose="020B0604020202020204" charset="0"/>
      <p:regular r:id="rId20"/>
      <p:bold r:id="rId21"/>
    </p:embeddedFont>
    <p:embeddedFont>
      <p:font typeface="Lato" panose="020B0604020202020204"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anna Urban" initials="JU" lastIdx="26" clrIdx="0">
    <p:extLst>
      <p:ext uri="{19B8F6BF-5375-455C-9EA6-DF929625EA0E}">
        <p15:presenceInfo xmlns:p15="http://schemas.microsoft.com/office/powerpoint/2012/main" userId="S-1-5-21-3036683560-4069959373-169152929-2660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362B"/>
    <a:srgbClr val="F84F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199" autoAdjust="0"/>
    <p:restoredTop sz="66088" autoAdjust="0"/>
  </p:normalViewPr>
  <p:slideViewPr>
    <p:cSldViewPr snapToGrid="0">
      <p:cViewPr varScale="1">
        <p:scale>
          <a:sx n="72" d="100"/>
          <a:sy n="72" d="100"/>
        </p:scale>
        <p:origin x="1296" y="5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font" Target="fonts/font10.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9.fntdata"/><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968059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28579d069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28579d069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dirty="0" smtClean="0"/>
              <a:t>Source picture/story:</a:t>
            </a:r>
            <a:r>
              <a:rPr lang="en-GB" baseline="0" dirty="0" smtClean="0"/>
              <a:t> </a:t>
            </a:r>
          </a:p>
          <a:p>
            <a:pPr marL="228600" marR="0" lvl="0" indent="-228600" algn="l" defTabSz="914400" rtl="0" eaLnBrk="1" fontAlgn="auto" latinLnBrk="0" hangingPunct="1">
              <a:lnSpc>
                <a:spcPct val="100000"/>
              </a:lnSpc>
              <a:spcBef>
                <a:spcPts val="0"/>
              </a:spcBef>
              <a:spcAft>
                <a:spcPts val="0"/>
              </a:spcAft>
              <a:buClr>
                <a:srgbClr val="000000"/>
              </a:buClr>
              <a:buSzPts val="1100"/>
              <a:buFont typeface="Arial"/>
              <a:buAutoNum type="arabicParenR"/>
              <a:tabLst/>
              <a:defRPr/>
            </a:pPr>
            <a:r>
              <a:rPr lang="en-GB" baseline="0" dirty="0" smtClean="0"/>
              <a:t>House of European History: </a:t>
            </a:r>
            <a:r>
              <a:rPr lang="de-DE" baseline="0" dirty="0" smtClean="0"/>
              <a:t>Borders </a:t>
            </a:r>
            <a:r>
              <a:rPr lang="de-DE" baseline="0" dirty="0" err="1" smtClean="0"/>
              <a:t>and</a:t>
            </a:r>
            <a:r>
              <a:rPr lang="de-DE" baseline="0" dirty="0" smtClean="0"/>
              <a:t> Bridges – Migration, </a:t>
            </a:r>
            <a:r>
              <a:rPr lang="de-DE" baseline="0" dirty="0" err="1" smtClean="0"/>
              <a:t>resource</a:t>
            </a:r>
            <a:r>
              <a:rPr lang="de-DE" baseline="0" dirty="0" smtClean="0"/>
              <a:t> 4, </a:t>
            </a:r>
            <a:r>
              <a:rPr lang="en-GB" baseline="0" dirty="0" smtClean="0"/>
              <a:t>https://</a:t>
            </a:r>
            <a:r>
              <a:rPr lang="en-GB" baseline="0" dirty="0" err="1" smtClean="0"/>
              <a:t>historia-europa.ep.eu</a:t>
            </a:r>
            <a:r>
              <a:rPr lang="en-GB" baseline="0" dirty="0" smtClean="0"/>
              <a:t>/sites/default/files/Discover/</a:t>
            </a:r>
            <a:r>
              <a:rPr lang="en-GB" baseline="0" dirty="0" err="1" smtClean="0"/>
              <a:t>EducatorsTeachers</a:t>
            </a:r>
            <a:r>
              <a:rPr lang="en-GB" baseline="0" dirty="0" smtClean="0"/>
              <a:t>/</a:t>
            </a:r>
            <a:r>
              <a:rPr lang="en-GB" baseline="0" dirty="0" err="1" smtClean="0"/>
              <a:t>ActivitiesForYourClassroom</a:t>
            </a:r>
            <a:r>
              <a:rPr lang="en-GB" baseline="0" dirty="0" smtClean="0"/>
              <a:t>/</a:t>
            </a:r>
            <a:r>
              <a:rPr lang="en-GB" baseline="0" dirty="0" err="1" smtClean="0"/>
              <a:t>migr</a:t>
            </a:r>
            <a:r>
              <a:rPr lang="en-GB" baseline="0" dirty="0" smtClean="0"/>
              <a:t>-resource-4-</a:t>
            </a:r>
            <a:r>
              <a:rPr lang="en-GB" baseline="0" dirty="0" err="1" smtClean="0"/>
              <a:t>en_0.pdf</a:t>
            </a:r>
            <a:r>
              <a:rPr lang="de-DE" baseline="0" dirty="0" smtClean="0"/>
              <a:t>, </a:t>
            </a:r>
            <a:r>
              <a:rPr lang="de-DE" baseline="0" dirty="0" err="1" smtClean="0"/>
              <a:t>accessed</a:t>
            </a:r>
            <a:r>
              <a:rPr lang="de-DE" baseline="0" dirty="0" smtClean="0"/>
              <a:t> 11 </a:t>
            </a:r>
            <a:r>
              <a:rPr lang="de-DE" baseline="0" dirty="0" err="1" smtClean="0"/>
              <a:t>January</a:t>
            </a:r>
            <a:r>
              <a:rPr lang="de-DE" baseline="0" dirty="0" smtClean="0"/>
              <a:t> 2022.</a:t>
            </a:r>
            <a:r>
              <a:rPr lang="en-GB" baseline="0" dirty="0" smtClean="0"/>
              <a:t> </a:t>
            </a:r>
          </a:p>
          <a:p>
            <a:pPr marL="228600" marR="0" lvl="0" indent="-228600" algn="l" defTabSz="914400" rtl="0" eaLnBrk="1" fontAlgn="auto" latinLnBrk="0" hangingPunct="1">
              <a:lnSpc>
                <a:spcPct val="100000"/>
              </a:lnSpc>
              <a:spcBef>
                <a:spcPts val="0"/>
              </a:spcBef>
              <a:spcAft>
                <a:spcPts val="0"/>
              </a:spcAft>
              <a:buClr>
                <a:srgbClr val="000000"/>
              </a:buClr>
              <a:buSzPts val="1100"/>
              <a:buFont typeface="Arial"/>
              <a:buAutoNum type="arabicParenR"/>
              <a:tabLst/>
              <a:defRPr/>
            </a:pPr>
            <a:r>
              <a:rPr lang="en-GB" baseline="0" dirty="0" smtClean="0"/>
              <a:t>Infomigrants (2019) Deceased migrants found carrying report cards, soil from home, https://</a:t>
            </a:r>
            <a:r>
              <a:rPr lang="en-GB" baseline="0" dirty="0" err="1" smtClean="0"/>
              <a:t>www.infomigrants.net</a:t>
            </a:r>
            <a:r>
              <a:rPr lang="en-GB" baseline="0" dirty="0" smtClean="0"/>
              <a:t>/</a:t>
            </a:r>
            <a:r>
              <a:rPr lang="en-GB" baseline="0" dirty="0" err="1" smtClean="0"/>
              <a:t>en</a:t>
            </a:r>
            <a:r>
              <a:rPr lang="en-GB" baseline="0" dirty="0" smtClean="0"/>
              <a:t>/post/14626/deceased-migrants-found-carrying-report-cards-soil-from-home, accessed 11 January 2022.</a:t>
            </a:r>
          </a:p>
          <a:p>
            <a:pPr marL="228600" marR="0" lvl="0" indent="-228600" algn="l" defTabSz="914400" rtl="0" eaLnBrk="1" fontAlgn="auto" latinLnBrk="0" hangingPunct="1">
              <a:lnSpc>
                <a:spcPct val="100000"/>
              </a:lnSpc>
              <a:spcBef>
                <a:spcPts val="0"/>
              </a:spcBef>
              <a:spcAft>
                <a:spcPts val="0"/>
              </a:spcAft>
              <a:buClr>
                <a:srgbClr val="000000"/>
              </a:buClr>
              <a:buSzPts val="1100"/>
              <a:buFont typeface="Arial"/>
              <a:buAutoNum type="arabicParenR"/>
              <a:tabLst/>
              <a:defRPr/>
            </a:pPr>
            <a:r>
              <a:rPr lang="en-GB" baseline="0" dirty="0" smtClean="0"/>
              <a:t>Strickland, P. (2015) Life-jacket mountain a metaphor for Greece’s refugees, Al Jazeera, https://</a:t>
            </a:r>
            <a:r>
              <a:rPr lang="en-GB" baseline="0" dirty="0" err="1" smtClean="0"/>
              <a:t>www.aljazeera.com</a:t>
            </a:r>
            <a:r>
              <a:rPr lang="en-GB" baseline="0" dirty="0" smtClean="0"/>
              <a:t>/features/2015/12/29/life-jacket-mountain-a-metaphor-for-</a:t>
            </a:r>
            <a:r>
              <a:rPr lang="en-GB" baseline="0" dirty="0" err="1" smtClean="0"/>
              <a:t>greeces</a:t>
            </a:r>
            <a:r>
              <a:rPr lang="en-GB" baseline="0" dirty="0" smtClean="0"/>
              <a:t>-refugees, accessed 11 January 2022.</a:t>
            </a:r>
            <a:endParaRPr lang="en-GB" dirty="0" smtClean="0"/>
          </a:p>
          <a:p>
            <a:pPr marL="0" lvl="0" indent="0" algn="l" rtl="0">
              <a:spcBef>
                <a:spcPts val="0"/>
              </a:spcBef>
              <a:spcAft>
                <a:spcPts val="0"/>
              </a:spcAft>
              <a:buNone/>
            </a:pPr>
            <a:endParaRPr dirty="0"/>
          </a:p>
        </p:txBody>
      </p:sp>
    </p:spTree>
    <p:extLst>
      <p:ext uri="{BB962C8B-B14F-4D97-AF65-F5344CB8AC3E}">
        <p14:creationId xmlns:p14="http://schemas.microsoft.com/office/powerpoint/2010/main" val="1753050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28579d069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28579d069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indent="0" algn="l">
              <a:buNone/>
            </a:pPr>
            <a:endParaRPr dirty="0"/>
          </a:p>
        </p:txBody>
      </p:sp>
    </p:spTree>
    <p:extLst>
      <p:ext uri="{BB962C8B-B14F-4D97-AF65-F5344CB8AC3E}">
        <p14:creationId xmlns:p14="http://schemas.microsoft.com/office/powerpoint/2010/main" val="9263804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28579d069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28579d069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indent="0" algn="l">
              <a:buNone/>
            </a:pPr>
            <a:endParaRPr lang="en-GB" dirty="0"/>
          </a:p>
          <a:p>
            <a:pPr marL="0" indent="0" algn="l">
              <a:buNone/>
            </a:pPr>
            <a:r>
              <a:rPr lang="en-GB" dirty="0"/>
              <a:t>Source: </a:t>
            </a:r>
            <a:r>
              <a:rPr lang="en-GB" dirty="0" smtClean="0"/>
              <a:t>https://www.youtube.com/watch?v=lk9vP62EiL8</a:t>
            </a:r>
          </a:p>
          <a:p>
            <a:pPr marL="0" indent="0" algn="l">
              <a:buNone/>
            </a:pPr>
            <a:r>
              <a:rPr lang="en-GB" dirty="0" smtClean="0"/>
              <a:t>Story: https://www.raiseyourhandtexas.org/stories/from-migrant-farmer-to-future-teacher/ </a:t>
            </a:r>
            <a:endParaRPr dirty="0"/>
          </a:p>
        </p:txBody>
      </p:sp>
    </p:spTree>
    <p:extLst>
      <p:ext uri="{BB962C8B-B14F-4D97-AF65-F5344CB8AC3E}">
        <p14:creationId xmlns:p14="http://schemas.microsoft.com/office/powerpoint/2010/main" val="26753221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endParaRPr lang="de-DE" dirty="0"/>
          </a:p>
        </p:txBody>
      </p:sp>
    </p:spTree>
    <p:extLst>
      <p:ext uri="{BB962C8B-B14F-4D97-AF65-F5344CB8AC3E}">
        <p14:creationId xmlns:p14="http://schemas.microsoft.com/office/powerpoint/2010/main" val="23408746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28579d06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28579d06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54889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5694002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28579d069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28579d069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71450" indent="-171450" algn="l">
              <a:buFontTx/>
              <a:buChar char="-"/>
            </a:pPr>
            <a:r>
              <a:rPr lang="en-GB" sz="1100" dirty="0" smtClean="0">
                <a:effectLst/>
                <a:latin typeface="Century Gothic" panose="020B0502020202020204" pitchFamily="34" charset="0"/>
                <a:ea typeface="Century Gothic" panose="020B0502020202020204" pitchFamily="34" charset="0"/>
                <a:cs typeface="Century Gothic" panose="020B0502020202020204" pitchFamily="34" charset="0"/>
              </a:rPr>
              <a:t>How can nationalism influence our sense of belonging and identity?</a:t>
            </a:r>
          </a:p>
          <a:p>
            <a:pPr marL="171450" indent="-171450" algn="l">
              <a:buFontTx/>
              <a:buChar char="-"/>
            </a:pPr>
            <a:r>
              <a:rPr lang="en-GB" sz="1100" b="0" i="0" u="none" strike="noStrike" cap="none" dirty="0" smtClean="0">
                <a:solidFill>
                  <a:srgbClr val="000000"/>
                </a:solidFill>
                <a:effectLst/>
                <a:latin typeface="Arial"/>
                <a:ea typeface="Arial"/>
                <a:cs typeface="Arial"/>
                <a:sym typeface="Arial"/>
              </a:rPr>
              <a:t>Which are the main factors that shape our identity, and how do these put us in relation (or conflict) with others?</a:t>
            </a:r>
          </a:p>
          <a:p>
            <a:pPr marL="171450" indent="-171450" algn="l">
              <a:buFontTx/>
              <a:buChar char="-"/>
            </a:pPr>
            <a:r>
              <a:rPr lang="en-GB" sz="1100" b="0" i="0" u="none" strike="noStrike" cap="none" dirty="0" smtClean="0">
                <a:solidFill>
                  <a:srgbClr val="000000"/>
                </a:solidFill>
                <a:effectLst/>
                <a:latin typeface="Arial"/>
                <a:ea typeface="Arial"/>
                <a:cs typeface="Arial"/>
                <a:sym typeface="Arial"/>
              </a:rPr>
              <a:t>Can we talk about “migrants” before the development of nation states and borders?</a:t>
            </a:r>
            <a:endParaRPr lang="en-GB" sz="1100" dirty="0" smtClean="0">
              <a:effectLst/>
              <a:latin typeface="Century Gothic" panose="020B0502020202020204" pitchFamily="34" charset="0"/>
              <a:ea typeface="Century Gothic" panose="020B0502020202020204" pitchFamily="34" charset="0"/>
              <a:cs typeface="Century Gothic" panose="020B0502020202020204" pitchFamily="34" charset="0"/>
            </a:endParaRPr>
          </a:p>
          <a:p>
            <a:pPr marL="171450" indent="-171450" algn="l">
              <a:buFontTx/>
              <a:buChar char="-"/>
            </a:pPr>
            <a:endParaRPr lang="en-GB" sz="1100" dirty="0" smtClean="0">
              <a:effectLst/>
              <a:latin typeface="Century Gothic" panose="020B0502020202020204" pitchFamily="34" charset="0"/>
              <a:ea typeface="Century Gothic" panose="020B0502020202020204" pitchFamily="34" charset="0"/>
              <a:cs typeface="Century Gothic" panose="020B0502020202020204" pitchFamily="34" charset="0"/>
            </a:endParaRPr>
          </a:p>
          <a:p>
            <a:pPr marL="0" indent="0" algn="l">
              <a:buNone/>
            </a:pPr>
            <a:endParaRPr lang="en-GB" dirty="0"/>
          </a:p>
          <a:p>
            <a:pPr marL="0" indent="0" algn="l">
              <a:buNone/>
            </a:pPr>
            <a:r>
              <a:rPr lang="en-GB" dirty="0"/>
              <a:t>Source: https://www.youtube.com/watch?v=tyaEQEmt5ls</a:t>
            </a:r>
            <a:endParaRPr dirty="0"/>
          </a:p>
        </p:txBody>
      </p:sp>
    </p:spTree>
    <p:extLst>
      <p:ext uri="{BB962C8B-B14F-4D97-AF65-F5344CB8AC3E}">
        <p14:creationId xmlns:p14="http://schemas.microsoft.com/office/powerpoint/2010/main" val="7442464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28579d069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28579d069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71450" indent="-171450" algn="l">
              <a:buFontTx/>
              <a:buChar char="-"/>
            </a:pPr>
            <a:r>
              <a:rPr lang="en-GB" dirty="0" smtClean="0"/>
              <a:t>Think about and write down some (8-10) aspects that define your identity (Aspects can be not only about class, nationality, religion, gender, sexuality, ethnic origin, etc. but also about job, music, interests, hobby, politics, sport, etc.)</a:t>
            </a:r>
          </a:p>
          <a:p>
            <a:pPr marL="171450" indent="-171450" algn="l">
              <a:buFontTx/>
              <a:buChar char="-"/>
            </a:pPr>
            <a:r>
              <a:rPr lang="en-GB" dirty="0" smtClean="0"/>
              <a:t>Think about: </a:t>
            </a:r>
          </a:p>
          <a:p>
            <a:pPr marL="628650" lvl="1" indent="-171450" algn="l">
              <a:buFontTx/>
              <a:buChar char="-"/>
            </a:pPr>
            <a:r>
              <a:rPr lang="en-GB" dirty="0" smtClean="0"/>
              <a:t>Have these aspects changed over time?</a:t>
            </a:r>
          </a:p>
          <a:p>
            <a:pPr marL="628650" lvl="1" indent="-171450" algn="l">
              <a:buFontTx/>
              <a:buChar char="-"/>
            </a:pPr>
            <a:r>
              <a:rPr lang="en-GB" dirty="0" smtClean="0"/>
              <a:t>Which aspects did you choose and which one were you born with?</a:t>
            </a:r>
          </a:p>
          <a:p>
            <a:pPr marL="628650" lvl="1" indent="-171450" algn="l">
              <a:buFontTx/>
              <a:buChar char="-"/>
            </a:pPr>
            <a:r>
              <a:rPr lang="en-GB" dirty="0" smtClean="0"/>
              <a:t>How have these aspects developed? </a:t>
            </a:r>
          </a:p>
          <a:p>
            <a:pPr marL="628650" lvl="1" indent="-171450" algn="l">
              <a:buFontTx/>
              <a:buChar char="-"/>
            </a:pPr>
            <a:r>
              <a:rPr lang="en-GB" dirty="0" smtClean="0"/>
              <a:t>Which aspects are social constructs and which are inherent and fixed?</a:t>
            </a:r>
          </a:p>
          <a:p>
            <a:pPr marL="628650" lvl="1" indent="-171450" algn="l">
              <a:buFontTx/>
              <a:buChar char="-"/>
            </a:pPr>
            <a:r>
              <a:rPr lang="en-GB" dirty="0" smtClean="0"/>
              <a:t>If you wrote</a:t>
            </a:r>
            <a:r>
              <a:rPr lang="en-GB" baseline="0" dirty="0" smtClean="0"/>
              <a:t> down your nationality what does it mean for you? What does it mean to be Austrian, German, etc.? </a:t>
            </a:r>
            <a:r>
              <a:rPr lang="en-GB" baseline="0" dirty="0" smtClean="0">
                <a:sym typeface="Wingdings" panose="05000000000000000000" pitchFamily="2" charset="2"/>
              </a:rPr>
              <a:t> probably it would mean different things for different people </a:t>
            </a:r>
          </a:p>
          <a:p>
            <a:pPr marL="628650" lvl="1" indent="-171450" algn="l">
              <a:buFontTx/>
              <a:buChar char="-"/>
            </a:pPr>
            <a:r>
              <a:rPr lang="en-GB" dirty="0" smtClean="0"/>
              <a:t>How much are people judged by their individual identity and how much by the group that they belong?</a:t>
            </a:r>
          </a:p>
          <a:p>
            <a:pPr marL="0" lvl="0" indent="0" algn="l">
              <a:buFontTx/>
              <a:buNone/>
            </a:pPr>
            <a:endParaRPr lang="en-GB" dirty="0" smtClean="0"/>
          </a:p>
        </p:txBody>
      </p:sp>
    </p:spTree>
    <p:extLst>
      <p:ext uri="{BB962C8B-B14F-4D97-AF65-F5344CB8AC3E}">
        <p14:creationId xmlns:p14="http://schemas.microsoft.com/office/powerpoint/2010/main" val="6699637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28579d069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28579d069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a:buFontTx/>
              <a:buNone/>
            </a:pPr>
            <a:r>
              <a:rPr lang="en-GB" dirty="0" smtClean="0"/>
              <a:t>Completion of the table (this can be done also in presence, having learners move around the room</a:t>
            </a:r>
          </a:p>
          <a:p>
            <a:pPr marL="0" lvl="0" indent="0" algn="l">
              <a:buFontTx/>
              <a:buNone/>
            </a:pP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smtClean="0">
                <a:latin typeface="Times New Roman" panose="02020603050405020304" pitchFamily="18" charset="0"/>
                <a:cs typeface="Times New Roman" panose="02020603050405020304" pitchFamily="18" charset="0"/>
              </a:rPr>
              <a:t>Final question after the filling of the table: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100" dirty="0" smtClean="0">
                <a:latin typeface="Times New Roman" panose="02020603050405020304" pitchFamily="18" charset="0"/>
                <a:cs typeface="Times New Roman" panose="02020603050405020304" pitchFamily="18" charset="0"/>
              </a:rPr>
              <a:t>How did this exercise make you feel?</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100" dirty="0" smtClean="0">
                <a:latin typeface="Times New Roman" panose="02020603050405020304" pitchFamily="18" charset="0"/>
                <a:cs typeface="Times New Roman" panose="02020603050405020304" pitchFamily="18" charset="0"/>
              </a:rPr>
              <a:t>How does intersectionality relate to identity and justice?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100" dirty="0" smtClean="0">
                <a:latin typeface="Times New Roman" panose="02020603050405020304" pitchFamily="18" charset="0"/>
                <a:cs typeface="Times New Roman" panose="02020603050405020304" pitchFamily="18" charset="0"/>
              </a:rPr>
              <a:t>How do power and privilege impact people’s relationships with each other and with institutions?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100" dirty="0" smtClean="0">
                <a:latin typeface="Times New Roman" panose="02020603050405020304" pitchFamily="18" charset="0"/>
                <a:cs typeface="Times New Roman" panose="02020603050405020304" pitchFamily="18" charset="0"/>
              </a:rPr>
              <a:t>How do our intersecting identities shape our perspectives and the way we experience the world?</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100" dirty="0" smtClean="0">
                <a:latin typeface="Times New Roman" panose="02020603050405020304" pitchFamily="18" charset="0"/>
                <a:cs typeface="Times New Roman" panose="02020603050405020304" pitchFamily="18" charset="0"/>
              </a:rPr>
              <a:t>How can intersectionality be applied in education to teach about multiple identities and oppression?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100" dirty="0" smtClean="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dirty="0" smtClean="0">
                <a:latin typeface="Times New Roman" panose="02020603050405020304" pitchFamily="18" charset="0"/>
                <a:cs typeface="Times New Roman" panose="02020603050405020304" pitchFamily="18" charset="0"/>
              </a:rPr>
              <a:t>If results are homogenous,</a:t>
            </a:r>
            <a:r>
              <a:rPr lang="en-GB" sz="1100" baseline="0" dirty="0" smtClean="0">
                <a:latin typeface="Times New Roman" panose="02020603050405020304" pitchFamily="18" charset="0"/>
                <a:cs typeface="Times New Roman" panose="02020603050405020304" pitchFamily="18" charset="0"/>
              </a:rPr>
              <a:t> discussion can go towards nationalism, privileges, or identity politics</a:t>
            </a:r>
            <a:endParaRPr lang="en-GB" sz="11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2237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28579d069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28579d069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indent="0" algn="l">
              <a:buNone/>
            </a:pPr>
            <a:endParaRPr lang="en-GB" dirty="0"/>
          </a:p>
          <a:p>
            <a:pPr marL="0" indent="0" algn="l">
              <a:buNone/>
            </a:pPr>
            <a:r>
              <a:rPr lang="en-GB" dirty="0"/>
              <a:t>Source: https://www.youtube.com/watch?v=tyaEQEmt5ls</a:t>
            </a:r>
            <a:endParaRPr dirty="0"/>
          </a:p>
        </p:txBody>
      </p:sp>
    </p:spTree>
    <p:extLst>
      <p:ext uri="{BB962C8B-B14F-4D97-AF65-F5344CB8AC3E}">
        <p14:creationId xmlns:p14="http://schemas.microsoft.com/office/powerpoint/2010/main" val="29580733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28579d069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28579d069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de-DE" dirty="0" err="1"/>
              <a:t>Ask</a:t>
            </a:r>
            <a:r>
              <a:rPr lang="de-DE" dirty="0"/>
              <a:t> </a:t>
            </a:r>
            <a:r>
              <a:rPr lang="de-DE" dirty="0" err="1"/>
              <a:t>the</a:t>
            </a:r>
            <a:r>
              <a:rPr lang="de-DE" dirty="0"/>
              <a:t> </a:t>
            </a:r>
            <a:r>
              <a:rPr lang="de-DE" dirty="0" err="1"/>
              <a:t>class</a:t>
            </a:r>
            <a:r>
              <a:rPr lang="de-DE" dirty="0"/>
              <a:t> </a:t>
            </a:r>
            <a:r>
              <a:rPr lang="de-DE" dirty="0" err="1"/>
              <a:t>to</a:t>
            </a:r>
            <a:r>
              <a:rPr lang="de-DE" dirty="0"/>
              <a:t> </a:t>
            </a:r>
            <a:r>
              <a:rPr lang="de-DE" dirty="0" err="1"/>
              <a:t>read</a:t>
            </a:r>
            <a:r>
              <a:rPr lang="de-DE" dirty="0"/>
              <a:t> </a:t>
            </a:r>
            <a:r>
              <a:rPr lang="de-DE" dirty="0" err="1"/>
              <a:t>the</a:t>
            </a:r>
            <a:r>
              <a:rPr lang="de-DE" dirty="0"/>
              <a:t> </a:t>
            </a:r>
            <a:r>
              <a:rPr lang="de-DE" dirty="0" err="1"/>
              <a:t>following</a:t>
            </a:r>
            <a:r>
              <a:rPr lang="de-DE" dirty="0"/>
              <a:t> </a:t>
            </a:r>
            <a:r>
              <a:rPr lang="de-DE" dirty="0" err="1"/>
              <a:t>articles</a:t>
            </a:r>
            <a:endParaRPr lang="de-DE"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de-DE" baseline="0" dirty="0" err="1"/>
              <a:t>Divide</a:t>
            </a:r>
            <a:r>
              <a:rPr lang="de-DE" baseline="0" dirty="0"/>
              <a:t> </a:t>
            </a:r>
            <a:r>
              <a:rPr lang="de-DE" baseline="0" dirty="0" err="1"/>
              <a:t>the</a:t>
            </a:r>
            <a:r>
              <a:rPr lang="de-DE" baseline="0" dirty="0"/>
              <a:t> </a:t>
            </a:r>
            <a:r>
              <a:rPr lang="de-DE" baseline="0" dirty="0" err="1"/>
              <a:t>class</a:t>
            </a:r>
            <a:r>
              <a:rPr lang="de-DE" baseline="0" dirty="0"/>
              <a:t> in </a:t>
            </a:r>
            <a:r>
              <a:rPr lang="de-DE" baseline="0" dirty="0" err="1"/>
              <a:t>three</a:t>
            </a:r>
            <a:r>
              <a:rPr lang="de-DE" baseline="0" dirty="0"/>
              <a:t> </a:t>
            </a:r>
            <a:r>
              <a:rPr lang="de-DE" baseline="0" dirty="0" err="1"/>
              <a:t>groups</a:t>
            </a:r>
            <a:r>
              <a:rPr lang="de-DE" baseline="0" dirty="0"/>
              <a:t> </a:t>
            </a:r>
            <a:r>
              <a:rPr lang="de-DE" baseline="0" dirty="0" err="1"/>
              <a:t>and</a:t>
            </a:r>
            <a:r>
              <a:rPr lang="de-DE" baseline="0" dirty="0"/>
              <a:t> </a:t>
            </a:r>
            <a:r>
              <a:rPr lang="de-DE" baseline="0" dirty="0" err="1"/>
              <a:t>ask</a:t>
            </a:r>
            <a:r>
              <a:rPr lang="de-DE" baseline="0" dirty="0"/>
              <a:t> </a:t>
            </a:r>
            <a:r>
              <a:rPr lang="de-DE" baseline="0" dirty="0" err="1"/>
              <a:t>each</a:t>
            </a:r>
            <a:r>
              <a:rPr lang="de-DE" baseline="0" dirty="0"/>
              <a:t> </a:t>
            </a:r>
            <a:r>
              <a:rPr lang="de-DE" baseline="0" dirty="0" err="1"/>
              <a:t>of</a:t>
            </a:r>
            <a:r>
              <a:rPr lang="de-DE" baseline="0" dirty="0"/>
              <a:t> </a:t>
            </a:r>
            <a:r>
              <a:rPr lang="de-DE" baseline="0" dirty="0" err="1"/>
              <a:t>them</a:t>
            </a:r>
            <a:r>
              <a:rPr lang="de-DE" baseline="0" dirty="0"/>
              <a:t> </a:t>
            </a:r>
            <a:r>
              <a:rPr lang="de-DE" baseline="0" dirty="0" err="1"/>
              <a:t>to</a:t>
            </a:r>
            <a:r>
              <a:rPr lang="de-DE" baseline="0" dirty="0"/>
              <a:t> </a:t>
            </a:r>
            <a:r>
              <a:rPr lang="de-DE" baseline="0" dirty="0" err="1"/>
              <a:t>focus</a:t>
            </a:r>
            <a:r>
              <a:rPr lang="de-DE" baseline="0" dirty="0"/>
              <a:t> on </a:t>
            </a:r>
            <a:r>
              <a:rPr lang="de-DE" baseline="0" dirty="0" err="1"/>
              <a:t>the</a:t>
            </a:r>
            <a:r>
              <a:rPr lang="de-DE" baseline="0" dirty="0"/>
              <a:t> </a:t>
            </a:r>
            <a:r>
              <a:rPr lang="de-DE" baseline="0" dirty="0" err="1"/>
              <a:t>following</a:t>
            </a:r>
            <a:r>
              <a:rPr lang="de-DE" baseline="0" dirty="0"/>
              <a:t> </a:t>
            </a:r>
            <a:r>
              <a:rPr lang="de-DE" baseline="0" dirty="0" err="1"/>
              <a:t>questions</a:t>
            </a:r>
            <a:r>
              <a:rPr lang="de-DE" baseline="0" dirty="0"/>
              <a:t>: </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GB" dirty="0"/>
              <a:t>What are the main topics/concerns of each letter as described by the authors?</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GB" dirty="0"/>
              <a:t>What impressions do these letters give about life as a migrant in the late nineteenth and early twentieth centuries?</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GB" dirty="0"/>
              <a:t>Can you identify any similarities and differences between the experiences of these migrants and those of today? </a:t>
            </a:r>
          </a:p>
        </p:txBody>
      </p:sp>
    </p:spTree>
    <p:extLst>
      <p:ext uri="{BB962C8B-B14F-4D97-AF65-F5344CB8AC3E}">
        <p14:creationId xmlns:p14="http://schemas.microsoft.com/office/powerpoint/2010/main" val="37766245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28579d069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28579d069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285750" lvl="0" indent="-285750">
              <a:spcAft>
                <a:spcPts val="1600"/>
              </a:spcAft>
              <a:buFontTx/>
              <a:buChar char="-"/>
            </a:pPr>
            <a:r>
              <a:rPr lang="de-DE" sz="1400" dirty="0" err="1" smtClean="0">
                <a:solidFill>
                  <a:schemeClr val="tx1"/>
                </a:solidFill>
                <a:latin typeface="Lato" panose="020B0604020202020204" charset="0"/>
              </a:rPr>
              <a:t>Ask</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students</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to</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choose</a:t>
            </a:r>
            <a:r>
              <a:rPr lang="de-DE" sz="1400" dirty="0" smtClean="0">
                <a:solidFill>
                  <a:schemeClr val="tx1"/>
                </a:solidFill>
                <a:latin typeface="Lato" panose="020B0604020202020204" charset="0"/>
              </a:rPr>
              <a:t> a </a:t>
            </a:r>
            <a:r>
              <a:rPr lang="de-DE" sz="1400" dirty="0" err="1" smtClean="0">
                <a:solidFill>
                  <a:schemeClr val="tx1"/>
                </a:solidFill>
                <a:latin typeface="Lato" panose="020B0604020202020204" charset="0"/>
              </a:rPr>
              <a:t>country</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of</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origin</a:t>
            </a:r>
            <a:r>
              <a:rPr lang="de-DE" sz="1400" dirty="0" smtClean="0">
                <a:solidFill>
                  <a:schemeClr val="tx1"/>
                </a:solidFill>
                <a:latin typeface="Lato" panose="020B0604020202020204" charset="0"/>
              </a:rPr>
              <a:t>/</a:t>
            </a:r>
            <a:r>
              <a:rPr lang="de-DE" sz="1400" dirty="0" err="1" smtClean="0">
                <a:solidFill>
                  <a:schemeClr val="tx1"/>
                </a:solidFill>
                <a:latin typeface="Lato" panose="020B0604020202020204" charset="0"/>
              </a:rPr>
              <a:t>destination</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and</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to</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collect</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historical</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information</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about</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them</a:t>
            </a:r>
            <a:endParaRPr lang="de-DE" sz="1400" dirty="0" smtClean="0">
              <a:solidFill>
                <a:schemeClr val="tx1"/>
              </a:solidFill>
              <a:latin typeface="Lato" panose="020B0604020202020204" charset="0"/>
            </a:endParaRPr>
          </a:p>
          <a:p>
            <a:pPr marL="285750" lvl="0" indent="-285750">
              <a:spcAft>
                <a:spcPts val="1600"/>
              </a:spcAft>
              <a:buFontTx/>
              <a:buChar char="-"/>
            </a:pPr>
            <a:r>
              <a:rPr lang="de-DE" sz="1400" dirty="0" err="1" smtClean="0">
                <a:solidFill>
                  <a:schemeClr val="tx1"/>
                </a:solidFill>
                <a:latin typeface="Lato" panose="020B0604020202020204" charset="0"/>
              </a:rPr>
              <a:t>Ask</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them</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to</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write</a:t>
            </a:r>
            <a:r>
              <a:rPr lang="de-DE" sz="1400" dirty="0" smtClean="0">
                <a:solidFill>
                  <a:schemeClr val="tx1"/>
                </a:solidFill>
                <a:latin typeface="Lato" panose="020B0604020202020204" charset="0"/>
              </a:rPr>
              <a:t> a </a:t>
            </a:r>
            <a:r>
              <a:rPr lang="de-DE" sz="1400" dirty="0" err="1" smtClean="0">
                <a:solidFill>
                  <a:schemeClr val="tx1"/>
                </a:solidFill>
                <a:latin typeface="Lato" panose="020B0604020202020204" charset="0"/>
              </a:rPr>
              <a:t>letter</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to</a:t>
            </a:r>
            <a:r>
              <a:rPr lang="de-DE" sz="1400" dirty="0" smtClean="0">
                <a:solidFill>
                  <a:schemeClr val="tx1"/>
                </a:solidFill>
                <a:latin typeface="Lato" panose="020B0604020202020204" charset="0"/>
              </a:rPr>
              <a:t> relative </a:t>
            </a:r>
            <a:r>
              <a:rPr lang="de-DE" sz="1400" dirty="0" err="1" smtClean="0">
                <a:solidFill>
                  <a:schemeClr val="tx1"/>
                </a:solidFill>
                <a:latin typeface="Lato" panose="020B0604020202020204" charset="0"/>
              </a:rPr>
              <a:t>or</a:t>
            </a:r>
            <a:r>
              <a:rPr lang="de-DE" sz="1400" dirty="0" smtClean="0">
                <a:solidFill>
                  <a:schemeClr val="tx1"/>
                </a:solidFill>
                <a:latin typeface="Lato" panose="020B0604020202020204" charset="0"/>
              </a:rPr>
              <a:t> a </a:t>
            </a:r>
            <a:r>
              <a:rPr lang="de-DE" sz="1400" dirty="0" err="1" smtClean="0">
                <a:solidFill>
                  <a:schemeClr val="tx1"/>
                </a:solidFill>
                <a:latin typeface="Lato" panose="020B0604020202020204" charset="0"/>
              </a:rPr>
              <a:t>diary</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entry</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to</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describe</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their</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situation</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or</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narrate</a:t>
            </a:r>
            <a:r>
              <a:rPr lang="de-DE" sz="1400" dirty="0" smtClean="0">
                <a:solidFill>
                  <a:schemeClr val="tx1"/>
                </a:solidFill>
                <a:latin typeface="Lato" panose="020B0604020202020204" charset="0"/>
              </a:rPr>
              <a:t> an </a:t>
            </a:r>
            <a:r>
              <a:rPr lang="de-DE" sz="1400" dirty="0" err="1" smtClean="0">
                <a:solidFill>
                  <a:schemeClr val="tx1"/>
                </a:solidFill>
                <a:latin typeface="Lato" panose="020B0604020202020204" charset="0"/>
              </a:rPr>
              <a:t>event</a:t>
            </a:r>
            <a:endParaRPr lang="de-DE" sz="1400" dirty="0" smtClean="0">
              <a:solidFill>
                <a:schemeClr val="tx1"/>
              </a:solidFill>
              <a:latin typeface="Lato" panose="020B0604020202020204" charset="0"/>
            </a:endParaRPr>
          </a:p>
          <a:p>
            <a:pPr marL="285750" lvl="0" indent="-285750">
              <a:spcAft>
                <a:spcPts val="1600"/>
              </a:spcAft>
              <a:buFontTx/>
              <a:buChar char="-"/>
            </a:pPr>
            <a:r>
              <a:rPr lang="de-DE" sz="1400" dirty="0" smtClean="0">
                <a:solidFill>
                  <a:schemeClr val="tx1"/>
                </a:solidFill>
                <a:latin typeface="Lato" panose="020B0604020202020204" charset="0"/>
              </a:rPr>
              <a:t>At </a:t>
            </a:r>
            <a:r>
              <a:rPr lang="de-DE" sz="1400" dirty="0" err="1" smtClean="0">
                <a:solidFill>
                  <a:schemeClr val="tx1"/>
                </a:solidFill>
                <a:latin typeface="Lato" panose="020B0604020202020204" charset="0"/>
              </a:rPr>
              <a:t>the</a:t>
            </a:r>
            <a:r>
              <a:rPr lang="de-DE" sz="1400" dirty="0" smtClean="0">
                <a:solidFill>
                  <a:schemeClr val="tx1"/>
                </a:solidFill>
                <a:latin typeface="Lato" panose="020B0604020202020204" charset="0"/>
              </a:rPr>
              <a:t> end, </a:t>
            </a:r>
            <a:r>
              <a:rPr lang="de-DE" sz="1400" dirty="0" err="1" smtClean="0">
                <a:solidFill>
                  <a:schemeClr val="tx1"/>
                </a:solidFill>
                <a:latin typeface="Lato" panose="020B0604020202020204" charset="0"/>
              </a:rPr>
              <a:t>ask</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them</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to</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present</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their</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letter</a:t>
            </a:r>
            <a:r>
              <a:rPr lang="de-DE" sz="1400" dirty="0" smtClean="0">
                <a:solidFill>
                  <a:schemeClr val="tx1"/>
                </a:solidFill>
                <a:latin typeface="Lato" panose="020B0604020202020204" charset="0"/>
              </a:rPr>
              <a:t>/</a:t>
            </a:r>
            <a:r>
              <a:rPr lang="de-DE" sz="1400" dirty="0" err="1" smtClean="0">
                <a:solidFill>
                  <a:schemeClr val="tx1"/>
                </a:solidFill>
                <a:latin typeface="Lato" panose="020B0604020202020204" charset="0"/>
              </a:rPr>
              <a:t>diary</a:t>
            </a:r>
            <a:r>
              <a:rPr lang="de-DE" sz="1400" dirty="0" smtClean="0">
                <a:solidFill>
                  <a:schemeClr val="tx1"/>
                </a:solidFill>
                <a:latin typeface="Lato" panose="020B0604020202020204" charset="0"/>
              </a:rPr>
              <a:t> in front </a:t>
            </a:r>
            <a:r>
              <a:rPr lang="de-DE" sz="1400" dirty="0" err="1" smtClean="0">
                <a:solidFill>
                  <a:schemeClr val="tx1"/>
                </a:solidFill>
                <a:latin typeface="Lato" panose="020B0604020202020204" charset="0"/>
              </a:rPr>
              <a:t>of</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class</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and</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discuss</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the</a:t>
            </a:r>
            <a:r>
              <a:rPr lang="de-DE" sz="1400" dirty="0" smtClean="0">
                <a:solidFill>
                  <a:schemeClr val="tx1"/>
                </a:solidFill>
                <a:latin typeface="Lato" panose="020B0604020202020204" charset="0"/>
              </a:rPr>
              <a:t> </a:t>
            </a:r>
            <a:r>
              <a:rPr lang="de-DE" sz="1400" dirty="0" err="1" smtClean="0">
                <a:solidFill>
                  <a:schemeClr val="tx1"/>
                </a:solidFill>
                <a:latin typeface="Lato" panose="020B0604020202020204" charset="0"/>
              </a:rPr>
              <a:t>results</a:t>
            </a:r>
            <a:endParaRPr lang="de-DE" sz="1400" dirty="0" smtClean="0">
              <a:solidFill>
                <a:schemeClr val="tx1"/>
              </a:solidFill>
              <a:latin typeface="Lato" panose="020B0604020202020204" charset="0"/>
            </a:endParaRPr>
          </a:p>
          <a:p>
            <a:pPr marL="0" lvl="0" indent="0">
              <a:spcAft>
                <a:spcPts val="1600"/>
              </a:spcAft>
              <a:buFontTx/>
              <a:buNone/>
            </a:pPr>
            <a:endParaRPr lang="de-DE" sz="1400" dirty="0" smtClean="0">
              <a:solidFill>
                <a:schemeClr val="tx1"/>
              </a:solidFill>
              <a:latin typeface="Lato" panose="020B0604020202020204" charset="0"/>
            </a:endParaRPr>
          </a:p>
          <a:p>
            <a:pPr marL="0" lvl="0" indent="0">
              <a:spcAft>
                <a:spcPts val="1600"/>
              </a:spcAft>
              <a:buFontTx/>
              <a:buNone/>
            </a:pPr>
            <a:r>
              <a:rPr lang="de-DE" sz="1400" dirty="0" smtClean="0">
                <a:solidFill>
                  <a:schemeClr val="tx1"/>
                </a:solidFill>
                <a:latin typeface="Lato" panose="020B0604020202020204" charset="0"/>
              </a:rPr>
              <a:t>The </a:t>
            </a:r>
            <a:r>
              <a:rPr lang="de-DE" sz="1400" dirty="0" err="1">
                <a:solidFill>
                  <a:schemeClr val="tx1"/>
                </a:solidFill>
                <a:latin typeface="Lato" panose="020B0604020202020204" charset="0"/>
              </a:rPr>
              <a:t>letter</a:t>
            </a:r>
            <a:r>
              <a:rPr lang="de-DE" sz="1400" dirty="0">
                <a:solidFill>
                  <a:schemeClr val="tx1"/>
                </a:solidFill>
                <a:latin typeface="Lato" panose="020B0604020202020204" charset="0"/>
              </a:rPr>
              <a:t>/</a:t>
            </a:r>
            <a:r>
              <a:rPr lang="de-DE" sz="1400" dirty="0" err="1">
                <a:solidFill>
                  <a:schemeClr val="tx1"/>
                </a:solidFill>
                <a:latin typeface="Lato" panose="020B0604020202020204" charset="0"/>
              </a:rPr>
              <a:t>diary</a:t>
            </a:r>
            <a:r>
              <a:rPr lang="de-DE" sz="1400" dirty="0">
                <a:solidFill>
                  <a:schemeClr val="tx1"/>
                </a:solidFill>
                <a:latin typeface="Lato" panose="020B0604020202020204" charset="0"/>
              </a:rPr>
              <a:t> </a:t>
            </a:r>
            <a:r>
              <a:rPr lang="de-DE" sz="1400" dirty="0" err="1">
                <a:solidFill>
                  <a:schemeClr val="tx1"/>
                </a:solidFill>
                <a:latin typeface="Lato" panose="020B0604020202020204" charset="0"/>
              </a:rPr>
              <a:t>entry</a:t>
            </a:r>
            <a:r>
              <a:rPr lang="de-DE" sz="1400" baseline="0" dirty="0">
                <a:solidFill>
                  <a:schemeClr val="tx1"/>
                </a:solidFill>
                <a:latin typeface="Lato" panose="020B0604020202020204" charset="0"/>
              </a:rPr>
              <a:t> </a:t>
            </a:r>
            <a:r>
              <a:rPr lang="de-DE" sz="1400" baseline="0" dirty="0" err="1">
                <a:solidFill>
                  <a:schemeClr val="tx1"/>
                </a:solidFill>
                <a:latin typeface="Lato" panose="020B0604020202020204" charset="0"/>
              </a:rPr>
              <a:t>should</a:t>
            </a:r>
            <a:r>
              <a:rPr lang="de-DE" sz="1400" baseline="0" dirty="0">
                <a:solidFill>
                  <a:schemeClr val="tx1"/>
                </a:solidFill>
                <a:latin typeface="Lato" panose="020B0604020202020204" charset="0"/>
              </a:rPr>
              <a:t> </a:t>
            </a:r>
            <a:r>
              <a:rPr lang="de-DE" sz="1400" baseline="0" dirty="0" err="1">
                <a:solidFill>
                  <a:schemeClr val="tx1"/>
                </a:solidFill>
                <a:latin typeface="Lato" panose="020B0604020202020204" charset="0"/>
              </a:rPr>
              <a:t>include</a:t>
            </a:r>
            <a:r>
              <a:rPr lang="de-DE" sz="1400" baseline="0" dirty="0">
                <a:solidFill>
                  <a:schemeClr val="tx1"/>
                </a:solidFill>
                <a:latin typeface="Lato" panose="020B0604020202020204" charset="0"/>
              </a:rPr>
              <a:t>:</a:t>
            </a:r>
            <a:endParaRPr lang="en-GB" sz="1400" dirty="0">
              <a:solidFill>
                <a:schemeClr val="tx1"/>
              </a:solidFill>
              <a:latin typeface="Lato" panose="020B0604020202020204" charset="0"/>
            </a:endParaRPr>
          </a:p>
          <a:p>
            <a:pPr marL="285750" lvl="0" indent="-285750">
              <a:spcAft>
                <a:spcPts val="1600"/>
              </a:spcAft>
              <a:buFontTx/>
              <a:buChar char="-"/>
            </a:pPr>
            <a:r>
              <a:rPr lang="en-GB" sz="1400" dirty="0">
                <a:solidFill>
                  <a:schemeClr val="tx1"/>
                </a:solidFill>
                <a:latin typeface="Lato" panose="020B0604020202020204" charset="0"/>
              </a:rPr>
              <a:t>Why did they decide to leave their home country?</a:t>
            </a:r>
          </a:p>
          <a:p>
            <a:pPr marL="285750" lvl="0" indent="-285750">
              <a:spcAft>
                <a:spcPts val="1600"/>
              </a:spcAft>
              <a:buFontTx/>
              <a:buChar char="-"/>
            </a:pPr>
            <a:r>
              <a:rPr lang="de-DE" sz="1400" dirty="0" err="1">
                <a:solidFill>
                  <a:schemeClr val="tx1"/>
                </a:solidFill>
                <a:latin typeface="Lato" panose="020B0604020202020204" charset="0"/>
              </a:rPr>
              <a:t>Why</a:t>
            </a:r>
            <a:r>
              <a:rPr lang="de-DE" sz="1400" dirty="0">
                <a:solidFill>
                  <a:schemeClr val="tx1"/>
                </a:solidFill>
                <a:latin typeface="Lato" panose="020B0604020202020204" charset="0"/>
              </a:rPr>
              <a:t> </a:t>
            </a:r>
            <a:r>
              <a:rPr lang="de-DE" sz="1400" dirty="0" err="1">
                <a:solidFill>
                  <a:schemeClr val="tx1"/>
                </a:solidFill>
                <a:latin typeface="Lato" panose="020B0604020202020204" charset="0"/>
              </a:rPr>
              <a:t>did</a:t>
            </a:r>
            <a:r>
              <a:rPr lang="de-DE" sz="1400" dirty="0">
                <a:solidFill>
                  <a:schemeClr val="tx1"/>
                </a:solidFill>
                <a:latin typeface="Lato" panose="020B0604020202020204" charset="0"/>
              </a:rPr>
              <a:t> </a:t>
            </a:r>
            <a:r>
              <a:rPr lang="de-DE" sz="1400" dirty="0" err="1">
                <a:solidFill>
                  <a:schemeClr val="tx1"/>
                </a:solidFill>
                <a:latin typeface="Lato" panose="020B0604020202020204" charset="0"/>
              </a:rPr>
              <a:t>they</a:t>
            </a:r>
            <a:r>
              <a:rPr lang="de-DE" sz="1400" dirty="0">
                <a:solidFill>
                  <a:schemeClr val="tx1"/>
                </a:solidFill>
                <a:latin typeface="Lato" panose="020B0604020202020204" charset="0"/>
              </a:rPr>
              <a:t> </a:t>
            </a:r>
            <a:r>
              <a:rPr lang="de-DE" sz="1400" dirty="0" err="1">
                <a:solidFill>
                  <a:schemeClr val="tx1"/>
                </a:solidFill>
                <a:latin typeface="Lato" panose="020B0604020202020204" charset="0"/>
              </a:rPr>
              <a:t>choose</a:t>
            </a:r>
            <a:r>
              <a:rPr lang="de-DE" sz="1400" dirty="0">
                <a:solidFill>
                  <a:schemeClr val="tx1"/>
                </a:solidFill>
                <a:latin typeface="Lato" panose="020B0604020202020204" charset="0"/>
              </a:rPr>
              <a:t> </a:t>
            </a:r>
            <a:r>
              <a:rPr lang="de-DE" sz="1400" dirty="0" err="1">
                <a:solidFill>
                  <a:schemeClr val="tx1"/>
                </a:solidFill>
                <a:latin typeface="Lato" panose="020B0604020202020204" charset="0"/>
              </a:rPr>
              <a:t>that</a:t>
            </a:r>
            <a:r>
              <a:rPr lang="de-DE" sz="1400" dirty="0">
                <a:solidFill>
                  <a:schemeClr val="tx1"/>
                </a:solidFill>
                <a:latin typeface="Lato" panose="020B0604020202020204" charset="0"/>
              </a:rPr>
              <a:t> </a:t>
            </a:r>
            <a:r>
              <a:rPr lang="de-DE" sz="1400" dirty="0" err="1">
                <a:solidFill>
                  <a:schemeClr val="tx1"/>
                </a:solidFill>
                <a:latin typeface="Lato" panose="020B0604020202020204" charset="0"/>
              </a:rPr>
              <a:t>country</a:t>
            </a:r>
            <a:r>
              <a:rPr lang="de-DE" sz="1400" baseline="0" dirty="0">
                <a:solidFill>
                  <a:schemeClr val="tx1"/>
                </a:solidFill>
                <a:latin typeface="Lato" panose="020B0604020202020204" charset="0"/>
              </a:rPr>
              <a:t> </a:t>
            </a:r>
            <a:r>
              <a:rPr lang="de-DE" sz="1400" baseline="0" dirty="0" err="1">
                <a:solidFill>
                  <a:schemeClr val="tx1"/>
                </a:solidFill>
                <a:latin typeface="Lato" panose="020B0604020202020204" charset="0"/>
              </a:rPr>
              <a:t>of</a:t>
            </a:r>
            <a:r>
              <a:rPr lang="de-DE" sz="1400" baseline="0" dirty="0">
                <a:solidFill>
                  <a:schemeClr val="tx1"/>
                </a:solidFill>
                <a:latin typeface="Lato" panose="020B0604020202020204" charset="0"/>
              </a:rPr>
              <a:t> </a:t>
            </a:r>
            <a:r>
              <a:rPr lang="de-DE" sz="1400" baseline="0" dirty="0" err="1">
                <a:solidFill>
                  <a:schemeClr val="tx1"/>
                </a:solidFill>
                <a:latin typeface="Lato" panose="020B0604020202020204" charset="0"/>
              </a:rPr>
              <a:t>destination</a:t>
            </a:r>
            <a:r>
              <a:rPr lang="de-DE" sz="1400" baseline="0" dirty="0">
                <a:solidFill>
                  <a:schemeClr val="tx1"/>
                </a:solidFill>
                <a:latin typeface="Lato" panose="020B0604020202020204" charset="0"/>
              </a:rPr>
              <a:t>?</a:t>
            </a:r>
            <a:endParaRPr lang="en-GB" sz="1400" dirty="0">
              <a:solidFill>
                <a:schemeClr val="tx1"/>
              </a:solidFill>
              <a:latin typeface="Lato" panose="020B0604020202020204" charset="0"/>
            </a:endParaRPr>
          </a:p>
          <a:p>
            <a:pPr marL="285750" lvl="0" indent="-285750">
              <a:spcAft>
                <a:spcPts val="1600"/>
              </a:spcAft>
              <a:buFontTx/>
              <a:buChar char="-"/>
            </a:pPr>
            <a:r>
              <a:rPr lang="en-GB" sz="1400" dirty="0">
                <a:solidFill>
                  <a:schemeClr val="tx1"/>
                </a:solidFill>
                <a:latin typeface="Lato" panose="020B0604020202020204" charset="0"/>
              </a:rPr>
              <a:t>How did they travel</a:t>
            </a:r>
            <a:r>
              <a:rPr lang="en-GB" sz="1400" baseline="0" dirty="0">
                <a:solidFill>
                  <a:schemeClr val="tx1"/>
                </a:solidFill>
                <a:latin typeface="Lato" panose="020B0604020202020204" charset="0"/>
              </a:rPr>
              <a:t> </a:t>
            </a:r>
            <a:r>
              <a:rPr lang="en-GB" sz="1400" dirty="0">
                <a:solidFill>
                  <a:schemeClr val="tx1"/>
                </a:solidFill>
                <a:latin typeface="Lato" panose="020B0604020202020204" charset="0"/>
              </a:rPr>
              <a:t>(routes and methods of transport) and what obstacles did they face along the way?</a:t>
            </a:r>
          </a:p>
          <a:p>
            <a:pPr marL="285750" lvl="0" indent="-285750">
              <a:spcAft>
                <a:spcPts val="1600"/>
              </a:spcAft>
              <a:buFontTx/>
              <a:buChar char="-"/>
            </a:pPr>
            <a:r>
              <a:rPr lang="en-GB" sz="1400" dirty="0">
                <a:solidFill>
                  <a:schemeClr val="tx1"/>
                </a:solidFill>
                <a:latin typeface="Lato" panose="020B0604020202020204" charset="0"/>
              </a:rPr>
              <a:t>What was the experience of arriving in a new country</a:t>
            </a:r>
            <a:r>
              <a:rPr lang="en-GB" sz="1400" dirty="0" smtClean="0">
                <a:solidFill>
                  <a:schemeClr val="tx1"/>
                </a:solidFill>
                <a:latin typeface="Lato" panose="020B0604020202020204" charset="0"/>
              </a:rPr>
              <a:t>?</a:t>
            </a:r>
          </a:p>
        </p:txBody>
      </p:sp>
    </p:spTree>
    <p:extLst>
      <p:ext uri="{BB962C8B-B14F-4D97-AF65-F5344CB8AC3E}">
        <p14:creationId xmlns:p14="http://schemas.microsoft.com/office/powerpoint/2010/main" val="16250768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spcBef>
                <a:spcPts val="0"/>
              </a:spcBef>
              <a:spcAft>
                <a:spcPts val="0"/>
              </a:spcAft>
              <a:buClr>
                <a:srgbClr val="000000"/>
              </a:buClr>
              <a:buSzPts val="4000"/>
              <a:buNone/>
              <a:defRPr sz="4000">
                <a:solidFill>
                  <a:srgbClr val="00000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r:embed="rId3">
            <a:alphaModFix/>
          </a:blip>
          <a:srcRect t="14999" b="18338"/>
          <a:stretch/>
        </p:blipFill>
        <p:spPr>
          <a:xfrm>
            <a:off x="5496600" y="414525"/>
            <a:ext cx="3491800" cy="1309049"/>
          </a:xfrm>
          <a:prstGeom prst="rect">
            <a:avLst/>
          </a:prstGeom>
          <a:noFill/>
          <a:ln>
            <a:noFill/>
          </a:ln>
        </p:spPr>
      </p:pic>
      <p:pic>
        <p:nvPicPr>
          <p:cNvPr id="15" name="Google Shape;15;p2"/>
          <p:cNvPicPr preferRelativeResize="0"/>
          <p:nvPr/>
        </p:nvPicPr>
        <p:blipFill>
          <a:blip r:embed="rId4">
            <a:alphaModFix/>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marL="0" lvl="0" indent="0" algn="l"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8" name="Google Shape;68;p11"/>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2"/>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72" name="Google Shape;72;p12"/>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73" name="Google Shape;73;p1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pic>
        <p:nvPicPr>
          <p:cNvPr id="19" name="Google Shape;19;p3"/>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0" name="Google Shape;20;p3"/>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1" name="Google Shape;21;p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6" name="Google Shape;26;p4"/>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5"/>
          <p:cNvSpPr txBox="1">
            <a:spLocks noGrp="1"/>
          </p:cNvSpPr>
          <p:nvPr>
            <p:ph type="body" idx="1"/>
          </p:nvPr>
        </p:nvSpPr>
        <p:spPr>
          <a:xfrm>
            <a:off x="311700" y="1297000"/>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5"/>
          <p:cNvSpPr txBox="1">
            <a:spLocks noGrp="1"/>
          </p:cNvSpPr>
          <p:nvPr>
            <p:ph type="body" idx="2"/>
          </p:nvPr>
        </p:nvSpPr>
        <p:spPr>
          <a:xfrm>
            <a:off x="4832400" y="1297075"/>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32" name="Google Shape;32;p5"/>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3" name="Google Shape;33;p5"/>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4" name="Google Shape;34;p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pic>
        <p:nvPicPr>
          <p:cNvPr id="37" name="Google Shape;37;p6"/>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8" name="Google Shape;38;p6"/>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9" name="Google Shape;39;p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1700" y="1176700"/>
            <a:ext cx="2808000" cy="3224400"/>
          </a:xfrm>
          <a:prstGeom prst="rect">
            <a:avLst/>
          </a:prstGeom>
          <a:solidFill>
            <a:srgbClr val="FFFFFF"/>
          </a:solidFill>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4" name="Google Shape;44;p7"/>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45" name="Google Shape;45;p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9" name="Google Shape;49;p8"/>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57" name="Google Shape;57;p9"/>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2" name="Google Shape;62;p10"/>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‹Nr.›</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historia-europa.ep.eu/sites/default/files/Discover/EducatorsTeachers/ActivitiesForYourClassroom/migr-resource-4-en_0.pdf"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5" Type="http://schemas.openxmlformats.org/officeDocument/2006/relationships/hyperlink" Target="https://www.aljazeera.com/features/2015/12/29/life-jacket-mountain-a-metaphor-for-greeces-refugees" TargetMode="External"/><Relationship Id="rId4" Type="http://schemas.openxmlformats.org/officeDocument/2006/relationships/hyperlink" Target="https://www.infomigrants.net/en/post/14626/deceased-migrants-found-carrying-report-cards-soil-from-home"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2.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hyperlink" Target="https://youtu.be/lk9vP62EiL8"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historia-europa.ep.eu/sites/default/files/Discover/EducatorsTeachers/ActivitiesForYourClassroom/migr-resource-4-en_0.pdf"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hyperlink" Target="https://www.aljazeera.com/features/2015/12/29/life-jacket-mountain-a-metaphor-for-greeces-refugees" TargetMode="External"/><Relationship Id="rId4" Type="http://schemas.openxmlformats.org/officeDocument/2006/relationships/hyperlink" Target="https://www.infomigrants.net/en/post/14626/deceased-migrants-found-carrying-report-cards-soil-from-home"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hyperlink" Target="https://youtu.be/tyaEQEmt5ls"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image" Target="../media/image7.png"/><Relationship Id="rId4" Type="http://schemas.openxmlformats.org/officeDocument/2006/relationships/hyperlink" Target="https://youtu.be/ViDtnfQ9FHc"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0" y="650350"/>
            <a:ext cx="5496600" cy="2052600"/>
          </a:xfrm>
          <a:prstGeom prst="rect">
            <a:avLst/>
          </a:prstGeom>
        </p:spPr>
        <p:txBody>
          <a:bodyPr spcFirstLastPara="1" wrap="square" lIns="360000" tIns="91425" rIns="91425" bIns="91425" anchor="b" anchorCtr="0">
            <a:noAutofit/>
          </a:bodyPr>
          <a:lstStyle/>
          <a:p>
            <a:pPr marL="0" lvl="0" indent="0" algn="l" rtl="0">
              <a:spcBef>
                <a:spcPts val="0"/>
              </a:spcBef>
              <a:spcAft>
                <a:spcPts val="0"/>
              </a:spcAft>
              <a:buNone/>
            </a:pPr>
            <a:r>
              <a:rPr lang="en-GB" sz="5400" b="1" dirty="0" smtClean="0"/>
              <a:t>Migration (3/3)</a:t>
            </a:r>
            <a:endParaRPr sz="5400" b="1" dirty="0"/>
          </a:p>
        </p:txBody>
      </p:sp>
      <p:sp>
        <p:nvSpPr>
          <p:cNvPr id="79" name="Google Shape;79;p13"/>
          <p:cNvSpPr txBox="1">
            <a:spLocks noGrp="1"/>
          </p:cNvSpPr>
          <p:nvPr>
            <p:ph type="subTitle" idx="1"/>
          </p:nvPr>
        </p:nvSpPr>
        <p:spPr>
          <a:xfrm>
            <a:off x="50" y="2702950"/>
            <a:ext cx="5496600" cy="867900"/>
          </a:xfrm>
          <a:prstGeom prst="rect">
            <a:avLst/>
          </a:prstGeom>
        </p:spPr>
        <p:txBody>
          <a:bodyPr spcFirstLastPara="1" wrap="square" lIns="360000" tIns="91425" rIns="91425" bIns="91425" anchor="t" anchorCtr="0">
            <a:noAutofit/>
          </a:bodyPr>
          <a:lstStyle/>
          <a:p>
            <a:pPr marL="0" indent="0"/>
            <a:r>
              <a:rPr lang="en-GB" b="1" dirty="0"/>
              <a:t>Facts, Representations, Stories </a:t>
            </a:r>
            <a:endParaRPr b="1" dirty="0"/>
          </a:p>
        </p:txBody>
      </p:sp>
    </p:spTree>
    <p:extLst>
      <p:ext uri="{BB962C8B-B14F-4D97-AF65-F5344CB8AC3E}">
        <p14:creationId xmlns:p14="http://schemas.microsoft.com/office/powerpoint/2010/main" val="34295098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lvl="0"/>
            <a:r>
              <a:rPr lang="en-GB" dirty="0" smtClean="0"/>
              <a:t>The luggage – migrants’ objects</a:t>
            </a:r>
            <a:endParaRPr dirty="0"/>
          </a:p>
        </p:txBody>
      </p:sp>
      <p:sp>
        <p:nvSpPr>
          <p:cNvPr id="93" name="Google Shape;93;p1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10</a:t>
            </a:fld>
            <a:endParaRPr/>
          </a:p>
        </p:txBody>
      </p:sp>
      <p:sp>
        <p:nvSpPr>
          <p:cNvPr id="6" name="Textfeld 5"/>
          <p:cNvSpPr txBox="1"/>
          <p:nvPr/>
        </p:nvSpPr>
        <p:spPr>
          <a:xfrm>
            <a:off x="429800" y="1037792"/>
            <a:ext cx="2700000" cy="3323987"/>
          </a:xfrm>
          <a:prstGeom prst="rect">
            <a:avLst/>
          </a:prstGeom>
          <a:solidFill>
            <a:srgbClr val="E5362B"/>
          </a:solidFill>
          <a:ln w="38100">
            <a:solidFill>
              <a:schemeClr val="bg1"/>
            </a:solidFill>
          </a:ln>
        </p:spPr>
        <p:txBody>
          <a:bodyPr wrap="square" rtlCol="0">
            <a:spAutoFit/>
          </a:bodyPr>
          <a:lstStyle/>
          <a:p>
            <a:pPr lvl="0" algn="ctr"/>
            <a:r>
              <a:rPr lang="en-GB" b="1" dirty="0">
                <a:solidFill>
                  <a:schemeClr val="bg1"/>
                </a:solidFill>
                <a:latin typeface="Lato" panose="020B0604020202020204" charset="0"/>
              </a:rPr>
              <a:t>The teddy </a:t>
            </a:r>
            <a:r>
              <a:rPr lang="en-GB" b="1" dirty="0" smtClean="0">
                <a:solidFill>
                  <a:schemeClr val="bg1"/>
                </a:solidFill>
                <a:latin typeface="Lato" panose="020B0604020202020204" charset="0"/>
              </a:rPr>
              <a:t>bear</a:t>
            </a:r>
          </a:p>
          <a:p>
            <a:pPr lvl="0" algn="ctr"/>
            <a:endParaRPr lang="en-GB" b="1" dirty="0">
              <a:solidFill>
                <a:schemeClr val="bg1"/>
              </a:solidFill>
              <a:latin typeface="Lato" panose="020B0604020202020204" charset="0"/>
            </a:endParaRPr>
          </a:p>
          <a:p>
            <a:pPr lvl="0" algn="ctr"/>
            <a:r>
              <a:rPr lang="en-GB" dirty="0">
                <a:solidFill>
                  <a:schemeClr val="bg1"/>
                </a:solidFill>
                <a:latin typeface="Lato" panose="020B0604020202020204" charset="0"/>
              </a:rPr>
              <a:t>After World War II thousands of people were accommodated in displaced persons camps. This teddy bear was owned by a young Latvian girl who passed through many of these camps until her eventual arrival in the USA. She was one of 460,000 people accepted into the country. Her teddy bear was a childhood reminder of happier times before the war</a:t>
            </a:r>
            <a:r>
              <a:rPr lang="en-GB" dirty="0" smtClean="0">
                <a:solidFill>
                  <a:schemeClr val="bg1"/>
                </a:solidFill>
                <a:latin typeface="Lato" panose="020B0604020202020204" charset="0"/>
              </a:rPr>
              <a:t>.</a:t>
            </a:r>
          </a:p>
          <a:p>
            <a:pPr lvl="0" algn="ctr"/>
            <a:r>
              <a:rPr lang="en-GB" dirty="0" smtClean="0">
                <a:solidFill>
                  <a:schemeClr val="bg1"/>
                </a:solidFill>
                <a:latin typeface="Lato" panose="020B0604020202020204" charset="0"/>
              </a:rPr>
              <a:t>(cf. </a:t>
            </a:r>
            <a:r>
              <a:rPr lang="en-GB" dirty="0" smtClean="0">
                <a:solidFill>
                  <a:schemeClr val="bg1"/>
                </a:solidFill>
                <a:latin typeface="Lato" panose="020B0604020202020204" charset="0"/>
                <a:hlinkClick r:id="rId3"/>
              </a:rPr>
              <a:t>House of European History</a:t>
            </a:r>
            <a:r>
              <a:rPr lang="en-GB" dirty="0" smtClean="0">
                <a:solidFill>
                  <a:schemeClr val="bg1"/>
                </a:solidFill>
                <a:latin typeface="Lato" panose="020B0604020202020204" charset="0"/>
              </a:rPr>
              <a:t>)</a:t>
            </a:r>
            <a:endParaRPr lang="en-GB" dirty="0">
              <a:solidFill>
                <a:schemeClr val="bg1"/>
              </a:solidFill>
              <a:latin typeface="Lato" panose="020B0604020202020204" charset="0"/>
            </a:endParaRPr>
          </a:p>
        </p:txBody>
      </p:sp>
      <p:sp>
        <p:nvSpPr>
          <p:cNvPr id="7" name="Textfeld 6"/>
          <p:cNvSpPr txBox="1"/>
          <p:nvPr/>
        </p:nvSpPr>
        <p:spPr>
          <a:xfrm>
            <a:off x="3206200" y="1037792"/>
            <a:ext cx="2700000" cy="3754874"/>
          </a:xfrm>
          <a:prstGeom prst="rect">
            <a:avLst/>
          </a:prstGeom>
          <a:solidFill>
            <a:srgbClr val="E5362B"/>
          </a:solidFill>
          <a:ln w="38100">
            <a:solidFill>
              <a:schemeClr val="bg1"/>
            </a:solidFill>
          </a:ln>
        </p:spPr>
        <p:txBody>
          <a:bodyPr wrap="square" rtlCol="0">
            <a:spAutoFit/>
          </a:bodyPr>
          <a:lstStyle/>
          <a:p>
            <a:pPr algn="ctr"/>
            <a:r>
              <a:rPr lang="en-GB" b="1" dirty="0">
                <a:solidFill>
                  <a:schemeClr val="bg1"/>
                </a:solidFill>
                <a:latin typeface="Lato" panose="020B0604020202020204" charset="0"/>
              </a:rPr>
              <a:t>The school </a:t>
            </a:r>
            <a:r>
              <a:rPr lang="en-GB" b="1" dirty="0" smtClean="0">
                <a:solidFill>
                  <a:schemeClr val="bg1"/>
                </a:solidFill>
                <a:latin typeface="Lato" panose="020B0604020202020204" charset="0"/>
              </a:rPr>
              <a:t>report</a:t>
            </a:r>
          </a:p>
          <a:p>
            <a:pPr algn="ctr"/>
            <a:endParaRPr lang="en-GB" b="1" dirty="0">
              <a:solidFill>
                <a:schemeClr val="bg1"/>
              </a:solidFill>
              <a:latin typeface="Lato" panose="020B0604020202020204" charset="0"/>
            </a:endParaRPr>
          </a:p>
          <a:p>
            <a:pPr algn="ctr"/>
            <a:r>
              <a:rPr lang="en-GB" dirty="0">
                <a:solidFill>
                  <a:schemeClr val="bg1"/>
                </a:solidFill>
                <a:latin typeface="Lato" panose="020B0604020202020204" charset="0"/>
              </a:rPr>
              <a:t>Migrants crossing the Mediterranean often sew their belongings inside their clothes, in order to hide them from guards or smugglers, or to preserve them from the water. A school report was found sewn inside the jacket of a 14-year-old boy from Mali, who drowned in the Lampedusa shipwreck on April 2015. The school report represented his most valuable belonging, allowing him to build his future in Europe. </a:t>
            </a:r>
            <a:endParaRPr lang="en-GB" dirty="0" smtClean="0">
              <a:solidFill>
                <a:schemeClr val="bg1"/>
              </a:solidFill>
              <a:latin typeface="Lato" panose="020B0604020202020204" charset="0"/>
            </a:endParaRPr>
          </a:p>
          <a:p>
            <a:pPr algn="ctr"/>
            <a:r>
              <a:rPr lang="en-GB" dirty="0" smtClean="0">
                <a:solidFill>
                  <a:schemeClr val="bg1"/>
                </a:solidFill>
                <a:latin typeface="Lato" panose="020B0604020202020204" charset="0"/>
              </a:rPr>
              <a:t>(cf. </a:t>
            </a:r>
            <a:r>
              <a:rPr lang="en-GB" dirty="0" smtClean="0">
                <a:solidFill>
                  <a:schemeClr val="bg1"/>
                </a:solidFill>
                <a:latin typeface="Lato" panose="020B0604020202020204" charset="0"/>
                <a:hlinkClick r:id="rId4"/>
              </a:rPr>
              <a:t>Infomigrants</a:t>
            </a:r>
            <a:r>
              <a:rPr lang="en-GB" dirty="0" smtClean="0">
                <a:solidFill>
                  <a:schemeClr val="bg1"/>
                </a:solidFill>
                <a:latin typeface="Lato" panose="020B0604020202020204" charset="0"/>
              </a:rPr>
              <a:t> 2019)</a:t>
            </a:r>
            <a:endParaRPr lang="en-GB" dirty="0">
              <a:solidFill>
                <a:schemeClr val="bg1"/>
              </a:solidFill>
              <a:latin typeface="Lato" panose="020B0604020202020204" charset="0"/>
            </a:endParaRPr>
          </a:p>
        </p:txBody>
      </p:sp>
      <p:sp>
        <p:nvSpPr>
          <p:cNvPr id="8" name="Textfeld 7"/>
          <p:cNvSpPr txBox="1"/>
          <p:nvPr/>
        </p:nvSpPr>
        <p:spPr>
          <a:xfrm>
            <a:off x="5982600" y="1037792"/>
            <a:ext cx="2700000" cy="3539430"/>
          </a:xfrm>
          <a:prstGeom prst="rect">
            <a:avLst/>
          </a:prstGeom>
          <a:solidFill>
            <a:srgbClr val="E5362B"/>
          </a:solidFill>
          <a:ln w="38100">
            <a:solidFill>
              <a:schemeClr val="bg1"/>
            </a:solidFill>
          </a:ln>
        </p:spPr>
        <p:txBody>
          <a:bodyPr wrap="square" rtlCol="0">
            <a:spAutoFit/>
          </a:bodyPr>
          <a:lstStyle/>
          <a:p>
            <a:pPr algn="ctr"/>
            <a:r>
              <a:rPr lang="en-GB" b="1" dirty="0">
                <a:solidFill>
                  <a:schemeClr val="bg1"/>
                </a:solidFill>
                <a:latin typeface="Lato" panose="020B0604020202020204" charset="0"/>
              </a:rPr>
              <a:t>The life </a:t>
            </a:r>
            <a:r>
              <a:rPr lang="en-GB" b="1" dirty="0" smtClean="0">
                <a:solidFill>
                  <a:schemeClr val="bg1"/>
                </a:solidFill>
                <a:latin typeface="Lato" panose="020B0604020202020204" charset="0"/>
              </a:rPr>
              <a:t>jacket</a:t>
            </a:r>
          </a:p>
          <a:p>
            <a:pPr algn="ctr"/>
            <a:endParaRPr lang="en-GB" b="1" dirty="0">
              <a:solidFill>
                <a:schemeClr val="bg1"/>
              </a:solidFill>
              <a:latin typeface="Lato" panose="020B0604020202020204" charset="0"/>
            </a:endParaRPr>
          </a:p>
          <a:p>
            <a:pPr algn="ctr"/>
            <a:r>
              <a:rPr lang="en-GB" dirty="0">
                <a:solidFill>
                  <a:schemeClr val="bg1"/>
                </a:solidFill>
                <a:latin typeface="Lato" panose="020B0604020202020204" charset="0"/>
              </a:rPr>
              <a:t>Life jackets are fundamental to cross the short strip of sea that separates Turkey from Aegean islands. In the island of Lesvos, thousands of life jackets are amassed on the ground, as a sign of the passage of people through the island. Yet, as the demand for life jackets have increased, they have become object of speculation: in Turkey they are often sold at high prices or filled with nylon or paper</a:t>
            </a:r>
            <a:r>
              <a:rPr lang="en-GB" dirty="0" smtClean="0">
                <a:solidFill>
                  <a:schemeClr val="bg1"/>
                </a:solidFill>
                <a:latin typeface="Lato" panose="020B0604020202020204" charset="0"/>
              </a:rPr>
              <a:t>.</a:t>
            </a:r>
          </a:p>
          <a:p>
            <a:pPr algn="ctr"/>
            <a:r>
              <a:rPr lang="en-GB" dirty="0" smtClean="0">
                <a:solidFill>
                  <a:schemeClr val="bg1"/>
                </a:solidFill>
                <a:latin typeface="Lato" panose="020B0604020202020204" charset="0"/>
              </a:rPr>
              <a:t>(cf. </a:t>
            </a:r>
            <a:r>
              <a:rPr lang="en-GB" dirty="0" smtClean="0">
                <a:solidFill>
                  <a:schemeClr val="bg1"/>
                </a:solidFill>
                <a:latin typeface="Lato" panose="020B0604020202020204" charset="0"/>
                <a:hlinkClick r:id="rId5"/>
              </a:rPr>
              <a:t>Strickland</a:t>
            </a:r>
            <a:r>
              <a:rPr lang="en-GB" dirty="0" smtClean="0">
                <a:solidFill>
                  <a:schemeClr val="bg1"/>
                </a:solidFill>
                <a:latin typeface="Lato" panose="020B0604020202020204" charset="0"/>
              </a:rPr>
              <a:t> 2015) </a:t>
            </a:r>
          </a:p>
        </p:txBody>
      </p:sp>
    </p:spTree>
    <p:extLst>
      <p:ext uri="{BB962C8B-B14F-4D97-AF65-F5344CB8AC3E}">
        <p14:creationId xmlns:p14="http://schemas.microsoft.com/office/powerpoint/2010/main" val="10241625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r>
              <a:rPr lang="de-DE" dirty="0" smtClean="0"/>
              <a:t>The </a:t>
            </a:r>
            <a:r>
              <a:rPr lang="de-DE" dirty="0" err="1" smtClean="0"/>
              <a:t>luggage</a:t>
            </a:r>
            <a:r>
              <a:rPr lang="de-DE" dirty="0" smtClean="0"/>
              <a:t> – </a:t>
            </a:r>
            <a:r>
              <a:rPr lang="de-DE" dirty="0" err="1" smtClean="0"/>
              <a:t>experiment</a:t>
            </a:r>
            <a:r>
              <a:rPr lang="de-DE" dirty="0" smtClean="0"/>
              <a:t> </a:t>
            </a:r>
            <a:r>
              <a:rPr lang="de-DE" dirty="0" err="1" smtClean="0"/>
              <a:t>of</a:t>
            </a:r>
            <a:r>
              <a:rPr lang="de-DE" dirty="0" smtClean="0"/>
              <a:t> </a:t>
            </a:r>
            <a:r>
              <a:rPr lang="de-DE" dirty="0" err="1" smtClean="0"/>
              <a:t>thought</a:t>
            </a:r>
            <a:endParaRPr dirty="0"/>
          </a:p>
        </p:txBody>
      </p:sp>
      <p:sp>
        <p:nvSpPr>
          <p:cNvPr id="93" name="Google Shape;93;p1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11</a:t>
            </a:fld>
            <a:endParaRPr dirty="0"/>
          </a:p>
        </p:txBody>
      </p:sp>
      <p:sp>
        <p:nvSpPr>
          <p:cNvPr id="3" name="Textfeld 2"/>
          <p:cNvSpPr txBox="1"/>
          <p:nvPr/>
        </p:nvSpPr>
        <p:spPr>
          <a:xfrm>
            <a:off x="446396" y="1257932"/>
            <a:ext cx="4035711" cy="3100657"/>
          </a:xfrm>
          <a:prstGeom prst="rect">
            <a:avLst/>
          </a:prstGeom>
          <a:noFill/>
        </p:spPr>
        <p:txBody>
          <a:bodyPr wrap="square" rtlCol="0">
            <a:spAutoFit/>
          </a:bodyPr>
          <a:lstStyle/>
          <a:p>
            <a:pPr algn="ctr">
              <a:lnSpc>
                <a:spcPts val="2500"/>
              </a:lnSpc>
              <a:spcBef>
                <a:spcPts val="600"/>
              </a:spcBef>
              <a:spcAft>
                <a:spcPts val="600"/>
              </a:spcAft>
            </a:pPr>
            <a:r>
              <a:rPr lang="de-DE" sz="1800" dirty="0" err="1">
                <a:latin typeface="Lato" panose="020B0604020202020204" charset="0"/>
              </a:rPr>
              <a:t>You</a:t>
            </a:r>
            <a:r>
              <a:rPr lang="de-DE" sz="1800" dirty="0">
                <a:latin typeface="Lato" panose="020B0604020202020204" charset="0"/>
              </a:rPr>
              <a:t> </a:t>
            </a:r>
            <a:r>
              <a:rPr lang="de-DE" sz="1800" dirty="0" err="1">
                <a:latin typeface="Lato" panose="020B0604020202020204" charset="0"/>
              </a:rPr>
              <a:t>are</a:t>
            </a:r>
            <a:r>
              <a:rPr lang="de-DE" sz="1800" dirty="0">
                <a:latin typeface="Lato" panose="020B0604020202020204" charset="0"/>
              </a:rPr>
              <a:t> </a:t>
            </a:r>
            <a:r>
              <a:rPr lang="de-DE" sz="1800" dirty="0" err="1">
                <a:latin typeface="Lato" panose="020B0604020202020204" charset="0"/>
              </a:rPr>
              <a:t>living</a:t>
            </a:r>
            <a:r>
              <a:rPr lang="de-DE" sz="1800" dirty="0">
                <a:latin typeface="Lato" panose="020B0604020202020204" charset="0"/>
              </a:rPr>
              <a:t> a </a:t>
            </a:r>
            <a:r>
              <a:rPr lang="de-DE" sz="1800" dirty="0" err="1">
                <a:latin typeface="Lato" panose="020B0604020202020204" charset="0"/>
              </a:rPr>
              <a:t>relatively</a:t>
            </a:r>
            <a:r>
              <a:rPr lang="de-DE" sz="1800" dirty="0">
                <a:latin typeface="Lato" panose="020B0604020202020204" charset="0"/>
              </a:rPr>
              <a:t> </a:t>
            </a:r>
            <a:r>
              <a:rPr lang="de-DE" sz="1800" dirty="0" err="1">
                <a:latin typeface="Lato" panose="020B0604020202020204" charset="0"/>
              </a:rPr>
              <a:t>peaceful</a:t>
            </a:r>
            <a:r>
              <a:rPr lang="de-DE" sz="1800" dirty="0">
                <a:latin typeface="Lato" panose="020B0604020202020204" charset="0"/>
              </a:rPr>
              <a:t> </a:t>
            </a:r>
            <a:r>
              <a:rPr lang="de-DE" sz="1800" dirty="0" err="1">
                <a:latin typeface="Lato" panose="020B0604020202020204" charset="0"/>
              </a:rPr>
              <a:t>and</a:t>
            </a:r>
            <a:r>
              <a:rPr lang="de-DE" sz="1800" dirty="0">
                <a:latin typeface="Lato" panose="020B0604020202020204" charset="0"/>
              </a:rPr>
              <a:t> </a:t>
            </a:r>
            <a:r>
              <a:rPr lang="de-DE" sz="1800" dirty="0" err="1">
                <a:latin typeface="Lato" panose="020B0604020202020204" charset="0"/>
              </a:rPr>
              <a:t>successful</a:t>
            </a:r>
            <a:r>
              <a:rPr lang="de-DE" sz="1800" dirty="0">
                <a:latin typeface="Lato" panose="020B0604020202020204" charset="0"/>
              </a:rPr>
              <a:t> </a:t>
            </a:r>
            <a:r>
              <a:rPr lang="de-DE" sz="1800" dirty="0" err="1">
                <a:latin typeface="Lato" panose="020B0604020202020204" charset="0"/>
              </a:rPr>
              <a:t>life</a:t>
            </a:r>
            <a:r>
              <a:rPr lang="de-DE" sz="1800" dirty="0">
                <a:latin typeface="Lato" panose="020B0604020202020204" charset="0"/>
              </a:rPr>
              <a:t> in </a:t>
            </a:r>
            <a:r>
              <a:rPr lang="de-DE" sz="1800" dirty="0" err="1">
                <a:latin typeface="Lato" panose="020B0604020202020204" charset="0"/>
              </a:rPr>
              <a:t>your</a:t>
            </a:r>
            <a:r>
              <a:rPr lang="de-DE" sz="1800" dirty="0">
                <a:latin typeface="Lato" panose="020B0604020202020204" charset="0"/>
              </a:rPr>
              <a:t> </a:t>
            </a:r>
            <a:r>
              <a:rPr lang="de-DE" sz="1800" dirty="0" err="1">
                <a:latin typeface="Lato" panose="020B0604020202020204" charset="0"/>
              </a:rPr>
              <a:t>country</a:t>
            </a:r>
            <a:r>
              <a:rPr lang="de-DE" sz="1800" dirty="0">
                <a:latin typeface="Lato" panose="020B0604020202020204" charset="0"/>
              </a:rPr>
              <a:t>, but </a:t>
            </a:r>
            <a:r>
              <a:rPr lang="de-DE" sz="1800" dirty="0" err="1">
                <a:latin typeface="Lato" panose="020B0604020202020204" charset="0"/>
              </a:rPr>
              <a:t>suddenly</a:t>
            </a:r>
            <a:r>
              <a:rPr lang="de-DE" sz="1800" dirty="0">
                <a:latin typeface="Lato" panose="020B0604020202020204" charset="0"/>
              </a:rPr>
              <a:t> </a:t>
            </a:r>
            <a:r>
              <a:rPr lang="de-DE" sz="1800" dirty="0" err="1">
                <a:latin typeface="Lato" panose="020B0604020202020204" charset="0"/>
              </a:rPr>
              <a:t>the</a:t>
            </a:r>
            <a:r>
              <a:rPr lang="de-DE" sz="1800" dirty="0">
                <a:latin typeface="Lato" panose="020B0604020202020204" charset="0"/>
              </a:rPr>
              <a:t> war </a:t>
            </a:r>
            <a:r>
              <a:rPr lang="de-DE" sz="1800" dirty="0" err="1">
                <a:latin typeface="Lato" panose="020B0604020202020204" charset="0"/>
              </a:rPr>
              <a:t>bursts</a:t>
            </a:r>
            <a:r>
              <a:rPr lang="de-DE" sz="1800" dirty="0">
                <a:latin typeface="Lato" panose="020B0604020202020204" charset="0"/>
              </a:rPr>
              <a:t> out </a:t>
            </a:r>
            <a:r>
              <a:rPr lang="de-DE" sz="1800" dirty="0" err="1">
                <a:latin typeface="Lato" panose="020B0604020202020204" charset="0"/>
              </a:rPr>
              <a:t>and</a:t>
            </a:r>
            <a:r>
              <a:rPr lang="de-DE" sz="1800" dirty="0">
                <a:latin typeface="Lato" panose="020B0604020202020204" charset="0"/>
              </a:rPr>
              <a:t> </a:t>
            </a:r>
            <a:r>
              <a:rPr lang="de-DE" sz="1800" dirty="0" err="1">
                <a:latin typeface="Lato" panose="020B0604020202020204" charset="0"/>
              </a:rPr>
              <a:t>you</a:t>
            </a:r>
            <a:r>
              <a:rPr lang="de-DE" sz="1800" dirty="0">
                <a:latin typeface="Lato" panose="020B0604020202020204" charset="0"/>
              </a:rPr>
              <a:t> </a:t>
            </a:r>
            <a:r>
              <a:rPr lang="de-DE" sz="1800" dirty="0" err="1">
                <a:latin typeface="Lato" panose="020B0604020202020204" charset="0"/>
              </a:rPr>
              <a:t>are</a:t>
            </a:r>
            <a:r>
              <a:rPr lang="de-DE" sz="1800" dirty="0">
                <a:latin typeface="Lato" panose="020B0604020202020204" charset="0"/>
              </a:rPr>
              <a:t> </a:t>
            </a:r>
            <a:r>
              <a:rPr lang="de-DE" sz="1800" dirty="0" err="1">
                <a:latin typeface="Lato" panose="020B0604020202020204" charset="0"/>
              </a:rPr>
              <a:t>told</a:t>
            </a:r>
            <a:r>
              <a:rPr lang="de-DE" sz="1800" dirty="0">
                <a:latin typeface="Lato" panose="020B0604020202020204" charset="0"/>
              </a:rPr>
              <a:t> </a:t>
            </a:r>
            <a:r>
              <a:rPr lang="de-DE" sz="1800" dirty="0" err="1">
                <a:latin typeface="Lato" panose="020B0604020202020204" charset="0"/>
              </a:rPr>
              <a:t>that</a:t>
            </a:r>
            <a:r>
              <a:rPr lang="de-DE" sz="1800" dirty="0">
                <a:latin typeface="Lato" panose="020B0604020202020204" charset="0"/>
              </a:rPr>
              <a:t> </a:t>
            </a:r>
            <a:r>
              <a:rPr lang="de-DE" sz="1800" dirty="0" err="1">
                <a:latin typeface="Lato" panose="020B0604020202020204" charset="0"/>
              </a:rPr>
              <a:t>it</a:t>
            </a:r>
            <a:r>
              <a:rPr lang="de-DE" sz="1800" dirty="0">
                <a:latin typeface="Lato" panose="020B0604020202020204" charset="0"/>
              </a:rPr>
              <a:t> </a:t>
            </a:r>
            <a:r>
              <a:rPr lang="de-DE" sz="1800" dirty="0" err="1">
                <a:latin typeface="Lato" panose="020B0604020202020204" charset="0"/>
              </a:rPr>
              <a:t>is</a:t>
            </a:r>
            <a:r>
              <a:rPr lang="de-DE" sz="1800" dirty="0">
                <a:latin typeface="Lato" panose="020B0604020202020204" charset="0"/>
              </a:rPr>
              <a:t> </a:t>
            </a:r>
            <a:r>
              <a:rPr lang="de-DE" sz="1800" dirty="0" err="1">
                <a:latin typeface="Lato" panose="020B0604020202020204" charset="0"/>
              </a:rPr>
              <a:t>better</a:t>
            </a:r>
            <a:r>
              <a:rPr lang="de-DE" sz="1800" dirty="0">
                <a:latin typeface="Lato" panose="020B0604020202020204" charset="0"/>
              </a:rPr>
              <a:t> </a:t>
            </a:r>
            <a:r>
              <a:rPr lang="de-DE" sz="1800" dirty="0" err="1">
                <a:latin typeface="Lato" panose="020B0604020202020204" charset="0"/>
              </a:rPr>
              <a:t>for</a:t>
            </a:r>
            <a:r>
              <a:rPr lang="de-DE" sz="1800" dirty="0">
                <a:latin typeface="Lato" panose="020B0604020202020204" charset="0"/>
              </a:rPr>
              <a:t> </a:t>
            </a:r>
            <a:r>
              <a:rPr lang="de-DE" sz="1800" dirty="0" err="1">
                <a:latin typeface="Lato" panose="020B0604020202020204" charset="0"/>
              </a:rPr>
              <a:t>you</a:t>
            </a:r>
            <a:r>
              <a:rPr lang="de-DE" sz="1800" dirty="0">
                <a:latin typeface="Lato" panose="020B0604020202020204" charset="0"/>
              </a:rPr>
              <a:t> </a:t>
            </a:r>
            <a:r>
              <a:rPr lang="de-DE" sz="1800" dirty="0" err="1">
                <a:latin typeface="Lato" panose="020B0604020202020204" charset="0"/>
              </a:rPr>
              <a:t>to</a:t>
            </a:r>
            <a:r>
              <a:rPr lang="de-DE" sz="1800" dirty="0">
                <a:latin typeface="Lato" panose="020B0604020202020204" charset="0"/>
              </a:rPr>
              <a:t> </a:t>
            </a:r>
            <a:r>
              <a:rPr lang="de-DE" sz="1800" dirty="0" err="1">
                <a:latin typeface="Lato" panose="020B0604020202020204" charset="0"/>
              </a:rPr>
              <a:t>leave</a:t>
            </a:r>
            <a:r>
              <a:rPr lang="de-DE" sz="1800" dirty="0">
                <a:latin typeface="Lato" panose="020B0604020202020204" charset="0"/>
              </a:rPr>
              <a:t> </a:t>
            </a:r>
            <a:r>
              <a:rPr lang="de-DE" sz="1800" dirty="0" err="1">
                <a:latin typeface="Lato" panose="020B0604020202020204" charset="0"/>
              </a:rPr>
              <a:t>your</a:t>
            </a:r>
            <a:r>
              <a:rPr lang="de-DE" sz="1800" dirty="0">
                <a:latin typeface="Lato" panose="020B0604020202020204" charset="0"/>
              </a:rPr>
              <a:t> </a:t>
            </a:r>
            <a:r>
              <a:rPr lang="de-DE" sz="1800" dirty="0" err="1">
                <a:latin typeface="Lato" panose="020B0604020202020204" charset="0"/>
              </a:rPr>
              <a:t>town</a:t>
            </a:r>
            <a:r>
              <a:rPr lang="de-DE" sz="1800" dirty="0">
                <a:latin typeface="Lato" panose="020B0604020202020204" charset="0"/>
              </a:rPr>
              <a:t> </a:t>
            </a:r>
            <a:r>
              <a:rPr lang="de-DE" sz="1800" dirty="0" err="1">
                <a:latin typeface="Lato" panose="020B0604020202020204" charset="0"/>
              </a:rPr>
              <a:t>immediately</a:t>
            </a:r>
            <a:r>
              <a:rPr lang="de-DE" sz="1800" dirty="0">
                <a:latin typeface="Lato" panose="020B0604020202020204" charset="0"/>
              </a:rPr>
              <a:t> </a:t>
            </a:r>
            <a:r>
              <a:rPr lang="de-DE" sz="1800" dirty="0" err="1">
                <a:latin typeface="Lato" panose="020B0604020202020204" charset="0"/>
              </a:rPr>
              <a:t>and</a:t>
            </a:r>
            <a:r>
              <a:rPr lang="de-DE" sz="1800" dirty="0">
                <a:latin typeface="Lato" panose="020B0604020202020204" charset="0"/>
              </a:rPr>
              <a:t> </a:t>
            </a:r>
            <a:r>
              <a:rPr lang="de-DE" sz="1800" dirty="0" err="1">
                <a:latin typeface="Lato" panose="020B0604020202020204" charset="0"/>
              </a:rPr>
              <a:t>to</a:t>
            </a:r>
            <a:r>
              <a:rPr lang="de-DE" sz="1800" dirty="0">
                <a:latin typeface="Lato" panose="020B0604020202020204" charset="0"/>
              </a:rPr>
              <a:t> </a:t>
            </a:r>
            <a:r>
              <a:rPr lang="de-DE" sz="1800" dirty="0" err="1">
                <a:latin typeface="Lato" panose="020B0604020202020204" charset="0"/>
              </a:rPr>
              <a:t>flee</a:t>
            </a:r>
            <a:r>
              <a:rPr lang="de-DE" sz="1800" dirty="0">
                <a:latin typeface="Lato" panose="020B0604020202020204" charset="0"/>
              </a:rPr>
              <a:t> </a:t>
            </a:r>
            <a:r>
              <a:rPr lang="de-DE" sz="1800" dirty="0" err="1">
                <a:latin typeface="Lato" panose="020B0604020202020204" charset="0"/>
              </a:rPr>
              <a:t>abroad</a:t>
            </a:r>
            <a:r>
              <a:rPr lang="de-DE" sz="1800" dirty="0">
                <a:latin typeface="Lato" panose="020B0604020202020204" charset="0"/>
              </a:rPr>
              <a:t>. </a:t>
            </a:r>
            <a:endParaRPr lang="de-DE" sz="1800" dirty="0" smtClean="0">
              <a:latin typeface="Lato" panose="020B0604020202020204" charset="0"/>
            </a:endParaRPr>
          </a:p>
          <a:p>
            <a:pPr algn="ctr">
              <a:lnSpc>
                <a:spcPts val="2500"/>
              </a:lnSpc>
              <a:spcBef>
                <a:spcPts val="600"/>
              </a:spcBef>
              <a:spcAft>
                <a:spcPts val="600"/>
              </a:spcAft>
            </a:pPr>
            <a:r>
              <a:rPr lang="de-DE" sz="1800" dirty="0" err="1" smtClean="0">
                <a:latin typeface="Lato" panose="020B0604020202020204" charset="0"/>
              </a:rPr>
              <a:t>You</a:t>
            </a:r>
            <a:r>
              <a:rPr lang="de-DE" sz="1800" dirty="0" smtClean="0">
                <a:latin typeface="Lato" panose="020B0604020202020204" charset="0"/>
              </a:rPr>
              <a:t> </a:t>
            </a:r>
            <a:r>
              <a:rPr lang="de-DE" sz="1800" dirty="0" err="1">
                <a:latin typeface="Lato" panose="020B0604020202020204" charset="0"/>
              </a:rPr>
              <a:t>have</a:t>
            </a:r>
            <a:r>
              <a:rPr lang="de-DE" sz="1800" dirty="0">
                <a:latin typeface="Lato" panose="020B0604020202020204" charset="0"/>
              </a:rPr>
              <a:t> </a:t>
            </a:r>
            <a:r>
              <a:rPr lang="de-DE" sz="1800" dirty="0" err="1">
                <a:latin typeface="Lato" panose="020B0604020202020204" charset="0"/>
              </a:rPr>
              <a:t>one</a:t>
            </a:r>
            <a:r>
              <a:rPr lang="de-DE" sz="1800" dirty="0">
                <a:latin typeface="Lato" panose="020B0604020202020204" charset="0"/>
              </a:rPr>
              <a:t> </a:t>
            </a:r>
            <a:r>
              <a:rPr lang="de-DE" sz="1800" dirty="0" err="1">
                <a:latin typeface="Lato" panose="020B0604020202020204" charset="0"/>
              </a:rPr>
              <a:t>hour</a:t>
            </a:r>
            <a:r>
              <a:rPr lang="de-DE" sz="1800" dirty="0">
                <a:latin typeface="Lato" panose="020B0604020202020204" charset="0"/>
              </a:rPr>
              <a:t> </a:t>
            </a:r>
            <a:r>
              <a:rPr lang="de-DE" sz="1800" dirty="0" err="1">
                <a:latin typeface="Lato" panose="020B0604020202020204" charset="0"/>
              </a:rPr>
              <a:t>to</a:t>
            </a:r>
            <a:r>
              <a:rPr lang="de-DE" sz="1800" dirty="0">
                <a:latin typeface="Lato" panose="020B0604020202020204" charset="0"/>
              </a:rPr>
              <a:t> pack </a:t>
            </a:r>
            <a:r>
              <a:rPr lang="de-DE" sz="1800" dirty="0" err="1">
                <a:latin typeface="Lato" panose="020B0604020202020204" charset="0"/>
              </a:rPr>
              <a:t>your</a:t>
            </a:r>
            <a:r>
              <a:rPr lang="de-DE" sz="1800" dirty="0">
                <a:latin typeface="Lato" panose="020B0604020202020204" charset="0"/>
              </a:rPr>
              <a:t> </a:t>
            </a:r>
            <a:r>
              <a:rPr lang="de-DE" sz="1800" dirty="0" err="1">
                <a:latin typeface="Lato" panose="020B0604020202020204" charset="0"/>
              </a:rPr>
              <a:t>luggage</a:t>
            </a:r>
            <a:r>
              <a:rPr lang="de-DE" sz="1800" dirty="0">
                <a:latin typeface="Lato" panose="020B0604020202020204" charset="0"/>
              </a:rPr>
              <a:t> (like </a:t>
            </a:r>
            <a:r>
              <a:rPr lang="de-DE" sz="1800" dirty="0" err="1">
                <a:latin typeface="Lato" panose="020B0604020202020204" charset="0"/>
              </a:rPr>
              <a:t>the</a:t>
            </a:r>
            <a:r>
              <a:rPr lang="de-DE" sz="1800" dirty="0">
                <a:latin typeface="Lato" panose="020B0604020202020204" charset="0"/>
              </a:rPr>
              <a:t> </a:t>
            </a:r>
            <a:r>
              <a:rPr lang="de-DE" sz="1800" dirty="0" err="1">
                <a:latin typeface="Lato" panose="020B0604020202020204" charset="0"/>
              </a:rPr>
              <a:t>one</a:t>
            </a:r>
            <a:r>
              <a:rPr lang="de-DE" sz="1800" dirty="0">
                <a:latin typeface="Lato" panose="020B0604020202020204" charset="0"/>
              </a:rPr>
              <a:t> in </a:t>
            </a:r>
            <a:r>
              <a:rPr lang="de-DE" sz="1800" dirty="0" err="1">
                <a:latin typeface="Lato" panose="020B0604020202020204" charset="0"/>
              </a:rPr>
              <a:t>the</a:t>
            </a:r>
            <a:r>
              <a:rPr lang="de-DE" sz="1800" dirty="0">
                <a:latin typeface="Lato" panose="020B0604020202020204" charset="0"/>
              </a:rPr>
              <a:t> </a:t>
            </a:r>
            <a:r>
              <a:rPr lang="de-DE" sz="1800" dirty="0" err="1">
                <a:latin typeface="Lato" panose="020B0604020202020204" charset="0"/>
              </a:rPr>
              <a:t>picture</a:t>
            </a:r>
            <a:r>
              <a:rPr lang="de-DE" sz="1800" dirty="0">
                <a:latin typeface="Lato" panose="020B0604020202020204" charset="0"/>
              </a:rPr>
              <a:t>) </a:t>
            </a:r>
            <a:r>
              <a:rPr lang="de-DE" sz="1800" dirty="0" err="1">
                <a:latin typeface="Lato" panose="020B0604020202020204" charset="0"/>
              </a:rPr>
              <a:t>with</a:t>
            </a:r>
            <a:r>
              <a:rPr lang="de-DE" sz="1800" dirty="0">
                <a:latin typeface="Lato" panose="020B0604020202020204" charset="0"/>
              </a:rPr>
              <a:t> </a:t>
            </a:r>
            <a:r>
              <a:rPr lang="de-DE" sz="1800" dirty="0" err="1">
                <a:latin typeface="Lato" panose="020B0604020202020204" charset="0"/>
              </a:rPr>
              <a:t>your</a:t>
            </a:r>
            <a:r>
              <a:rPr lang="de-DE" sz="1800" dirty="0">
                <a:latin typeface="Lato" panose="020B0604020202020204" charset="0"/>
              </a:rPr>
              <a:t> </a:t>
            </a:r>
            <a:r>
              <a:rPr lang="de-DE" sz="1800" dirty="0" err="1">
                <a:latin typeface="Lato" panose="020B0604020202020204" charset="0"/>
              </a:rPr>
              <a:t>most</a:t>
            </a:r>
            <a:r>
              <a:rPr lang="de-DE" sz="1800" dirty="0">
                <a:latin typeface="Lato" panose="020B0604020202020204" charset="0"/>
              </a:rPr>
              <a:t> </a:t>
            </a:r>
            <a:r>
              <a:rPr lang="de-DE" sz="1800" dirty="0" err="1">
                <a:latin typeface="Lato" panose="020B0604020202020204" charset="0"/>
              </a:rPr>
              <a:t>important</a:t>
            </a:r>
            <a:r>
              <a:rPr lang="de-DE" sz="1800" dirty="0">
                <a:latin typeface="Lato" panose="020B0604020202020204" charset="0"/>
              </a:rPr>
              <a:t> </a:t>
            </a:r>
            <a:r>
              <a:rPr lang="de-DE" sz="1800" dirty="0" err="1">
                <a:latin typeface="Lato" panose="020B0604020202020204" charset="0"/>
              </a:rPr>
              <a:t>belongings</a:t>
            </a:r>
            <a:r>
              <a:rPr lang="de-DE" sz="1800" dirty="0">
                <a:latin typeface="Lato" panose="020B0604020202020204" charset="0"/>
              </a:rPr>
              <a:t>. </a:t>
            </a:r>
            <a:endParaRPr lang="de-DE" sz="1800" dirty="0" smtClean="0">
              <a:latin typeface="Lato" panose="020B0604020202020204" charset="0"/>
            </a:endParaRPr>
          </a:p>
        </p:txBody>
      </p:sp>
      <p:sp>
        <p:nvSpPr>
          <p:cNvPr id="2" name="Wolkenförmige Legende 1"/>
          <p:cNvSpPr/>
          <p:nvPr/>
        </p:nvSpPr>
        <p:spPr>
          <a:xfrm>
            <a:off x="4482107" y="1295283"/>
            <a:ext cx="4495638" cy="2805662"/>
          </a:xfrm>
          <a:prstGeom prst="cloudCallout">
            <a:avLst/>
          </a:prstGeom>
          <a:solidFill>
            <a:srgbClr val="E5362B"/>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000" b="1" dirty="0">
              <a:latin typeface="Lato" panose="020B0604020202020204" charset="0"/>
            </a:endParaRPr>
          </a:p>
          <a:p>
            <a:pPr algn="ctr">
              <a:spcAft>
                <a:spcPts val="600"/>
              </a:spcAft>
            </a:pPr>
            <a:r>
              <a:rPr lang="en-GB" sz="2200" b="1" dirty="0">
                <a:latin typeface="Lato" panose="020B0604020202020204" charset="0"/>
              </a:rPr>
              <a:t>What would you bring with you and why? </a:t>
            </a:r>
          </a:p>
          <a:p>
            <a:pPr algn="ctr"/>
            <a:r>
              <a:rPr lang="en-GB" sz="2200" b="1" dirty="0" smtClean="0">
                <a:latin typeface="Lato" panose="020B0604020202020204" charset="0"/>
              </a:rPr>
              <a:t>What </a:t>
            </a:r>
            <a:r>
              <a:rPr lang="en-GB" sz="2200" b="1" dirty="0">
                <a:latin typeface="Lato" panose="020B0604020202020204" charset="0"/>
              </a:rPr>
              <a:t>would you leave behind?</a:t>
            </a:r>
          </a:p>
        </p:txBody>
      </p:sp>
    </p:spTree>
    <p:extLst>
      <p:ext uri="{BB962C8B-B14F-4D97-AF65-F5344CB8AC3E}">
        <p14:creationId xmlns:p14="http://schemas.microsoft.com/office/powerpoint/2010/main" val="7285946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r>
              <a:rPr lang="de-DE" dirty="0" err="1" smtClean="0"/>
              <a:t>From</a:t>
            </a:r>
            <a:r>
              <a:rPr lang="de-DE" dirty="0" smtClean="0"/>
              <a:t> Migrant Farmer </a:t>
            </a:r>
            <a:r>
              <a:rPr lang="de-DE" dirty="0" err="1" smtClean="0"/>
              <a:t>to</a:t>
            </a:r>
            <a:r>
              <a:rPr lang="de-DE" dirty="0" smtClean="0"/>
              <a:t> Future </a:t>
            </a:r>
            <a:r>
              <a:rPr lang="de-DE" dirty="0" err="1" smtClean="0"/>
              <a:t>Teacher</a:t>
            </a:r>
            <a:endParaRPr dirty="0"/>
          </a:p>
        </p:txBody>
      </p:sp>
      <p:sp>
        <p:nvSpPr>
          <p:cNvPr id="93" name="Google Shape;93;p1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12</a:t>
            </a:fld>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1049" y="1057091"/>
            <a:ext cx="4656024" cy="2436385"/>
          </a:xfrm>
          <a:prstGeom prst="rect">
            <a:avLst/>
          </a:prstGeom>
        </p:spPr>
      </p:pic>
      <p:sp>
        <p:nvSpPr>
          <p:cNvPr id="6" name="Title 1">
            <a:extLst>
              <a:ext uri="{FF2B5EF4-FFF2-40B4-BE49-F238E27FC236}">
                <a16:creationId xmlns:a16="http://schemas.microsoft.com/office/drawing/2014/main" id="{C889F3E3-E09A-9C46-9A1D-0F834885666E}"/>
              </a:ext>
            </a:extLst>
          </p:cNvPr>
          <p:cNvSpPr txBox="1">
            <a:spLocks/>
          </p:cNvSpPr>
          <p:nvPr/>
        </p:nvSpPr>
        <p:spPr>
          <a:xfrm>
            <a:off x="435603" y="3259430"/>
            <a:ext cx="4946915" cy="763374"/>
          </a:xfrm>
          <a:prstGeom prst="rect">
            <a:avLst/>
          </a:prstGeom>
          <a:solidFill>
            <a:schemeClr val="bg1"/>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400" b="1" dirty="0">
                <a:latin typeface="Lato" panose="020B0604020202020204" charset="0"/>
                <a:cs typeface="Times New Roman" panose="02020603050405020304" pitchFamily="18" charset="0"/>
              </a:rPr>
              <a:t>Video: </a:t>
            </a:r>
            <a:r>
              <a:rPr lang="en-GB" sz="2400" b="1" dirty="0">
                <a:latin typeface="Lato" panose="020B0604020202020204" charset="0"/>
                <a:cs typeface="Times New Roman" panose="02020603050405020304" pitchFamily="18" charset="0"/>
                <a:hlinkClick r:id="rId4"/>
              </a:rPr>
              <a:t>https://</a:t>
            </a:r>
            <a:r>
              <a:rPr lang="en-GB" sz="2400" b="1" dirty="0" err="1" smtClean="0">
                <a:latin typeface="Lato" panose="020B0604020202020204" charset="0"/>
                <a:cs typeface="Times New Roman" panose="02020603050405020304" pitchFamily="18" charset="0"/>
                <a:hlinkClick r:id="rId4"/>
              </a:rPr>
              <a:t>youtu.be</a:t>
            </a:r>
            <a:r>
              <a:rPr lang="en-GB" sz="2400" b="1" dirty="0" smtClean="0">
                <a:latin typeface="Lato" panose="020B0604020202020204" charset="0"/>
                <a:cs typeface="Times New Roman" panose="02020603050405020304" pitchFamily="18" charset="0"/>
                <a:hlinkClick r:id="rId4"/>
              </a:rPr>
              <a:t>/</a:t>
            </a:r>
            <a:r>
              <a:rPr lang="en-GB" sz="2400" b="1" dirty="0" err="1" smtClean="0">
                <a:latin typeface="Lato" panose="020B0604020202020204" charset="0"/>
                <a:cs typeface="Times New Roman" panose="02020603050405020304" pitchFamily="18" charset="0"/>
                <a:hlinkClick r:id="rId4"/>
              </a:rPr>
              <a:t>lk9vP62EiL8</a:t>
            </a:r>
            <a:r>
              <a:rPr lang="en-GB" sz="2400" b="1" dirty="0" smtClean="0">
                <a:latin typeface="Lato" panose="020B0604020202020204" charset="0"/>
                <a:cs typeface="Times New Roman" panose="02020603050405020304" pitchFamily="18" charset="0"/>
              </a:rPr>
              <a:t> </a:t>
            </a:r>
            <a:endParaRPr lang="en-GB" sz="2400" dirty="0">
              <a:latin typeface="Lato" panose="020B0604020202020204" charset="0"/>
              <a:cs typeface="Times New Roman" panose="02020603050405020304" pitchFamily="18" charset="0"/>
            </a:endParaRPr>
          </a:p>
        </p:txBody>
      </p:sp>
      <p:pic>
        <p:nvPicPr>
          <p:cNvPr id="3" name="Grafik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699545" y="1164192"/>
            <a:ext cx="2095238" cy="2095238"/>
          </a:xfrm>
          <a:prstGeom prst="rect">
            <a:avLst/>
          </a:prstGeom>
        </p:spPr>
      </p:pic>
    </p:spTree>
    <p:extLst>
      <p:ext uri="{BB962C8B-B14F-4D97-AF65-F5344CB8AC3E}">
        <p14:creationId xmlns:p14="http://schemas.microsoft.com/office/powerpoint/2010/main" val="41663309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Literature</a:t>
            </a:r>
            <a:r>
              <a:rPr lang="de-DE" dirty="0" smtClean="0"/>
              <a:t> </a:t>
            </a:r>
            <a:r>
              <a:rPr lang="de-DE" dirty="0" err="1" smtClean="0"/>
              <a:t>and</a:t>
            </a:r>
            <a:r>
              <a:rPr lang="de-DE" dirty="0" smtClean="0"/>
              <a:t> </a:t>
            </a:r>
            <a:r>
              <a:rPr lang="de-DE" dirty="0" err="1" smtClean="0"/>
              <a:t>other</a:t>
            </a:r>
            <a:r>
              <a:rPr lang="de-DE" dirty="0" smtClean="0"/>
              <a:t> </a:t>
            </a:r>
            <a:r>
              <a:rPr lang="de-DE" dirty="0" err="1" smtClean="0"/>
              <a:t>sources</a:t>
            </a:r>
            <a:endParaRPr lang="de-DE" dirty="0"/>
          </a:p>
        </p:txBody>
      </p:sp>
      <p:sp>
        <p:nvSpPr>
          <p:cNvPr id="3" name="Textplatzhalter 2"/>
          <p:cNvSpPr>
            <a:spLocks noGrp="1"/>
          </p:cNvSpPr>
          <p:nvPr>
            <p:ph type="body" idx="1"/>
          </p:nvPr>
        </p:nvSpPr>
        <p:spPr/>
        <p:txBody>
          <a:bodyPr/>
          <a:lstStyle/>
          <a:p>
            <a:pPr marL="0" lvl="0" indent="0">
              <a:lnSpc>
                <a:spcPct val="100000"/>
              </a:lnSpc>
              <a:spcBef>
                <a:spcPts val="400"/>
              </a:spcBef>
              <a:spcAft>
                <a:spcPts val="400"/>
              </a:spcAft>
              <a:buClr>
                <a:srgbClr val="000000"/>
              </a:buClr>
              <a:buSzPts val="1100"/>
              <a:buNone/>
              <a:defRPr/>
            </a:pPr>
            <a:r>
              <a:rPr lang="en-GB" sz="1400" dirty="0" smtClean="0">
                <a:solidFill>
                  <a:schemeClr val="tx1"/>
                </a:solidFill>
                <a:latin typeface="Lato" panose="020B0604020202020204" charset="0"/>
                <a:ea typeface="Lato" panose="020B0604020202020204" charset="0"/>
                <a:cs typeface="Lato" panose="020B0604020202020204" charset="0"/>
              </a:rPr>
              <a:t>House </a:t>
            </a:r>
            <a:r>
              <a:rPr lang="en-GB" sz="1400" dirty="0">
                <a:solidFill>
                  <a:schemeClr val="tx1"/>
                </a:solidFill>
                <a:latin typeface="Lato" panose="020B0604020202020204" charset="0"/>
                <a:ea typeface="Lato" panose="020B0604020202020204" charset="0"/>
                <a:cs typeface="Lato" panose="020B0604020202020204" charset="0"/>
              </a:rPr>
              <a:t>of European History: </a:t>
            </a:r>
            <a:r>
              <a:rPr lang="de-DE" sz="1400" dirty="0">
                <a:solidFill>
                  <a:schemeClr val="tx1"/>
                </a:solidFill>
                <a:latin typeface="Lato" panose="020B0604020202020204" charset="0"/>
                <a:ea typeface="Lato" panose="020B0604020202020204" charset="0"/>
                <a:cs typeface="Lato" panose="020B0604020202020204" charset="0"/>
              </a:rPr>
              <a:t>Borders </a:t>
            </a:r>
            <a:r>
              <a:rPr lang="de-DE" sz="1400" dirty="0" err="1">
                <a:solidFill>
                  <a:schemeClr val="tx1"/>
                </a:solidFill>
                <a:latin typeface="Lato" panose="020B0604020202020204" charset="0"/>
                <a:ea typeface="Lato" panose="020B0604020202020204" charset="0"/>
                <a:cs typeface="Lato" panose="020B0604020202020204" charset="0"/>
              </a:rPr>
              <a:t>and</a:t>
            </a:r>
            <a:r>
              <a:rPr lang="de-DE" sz="1400" dirty="0">
                <a:solidFill>
                  <a:schemeClr val="tx1"/>
                </a:solidFill>
                <a:latin typeface="Lato" panose="020B0604020202020204" charset="0"/>
                <a:ea typeface="Lato" panose="020B0604020202020204" charset="0"/>
                <a:cs typeface="Lato" panose="020B0604020202020204" charset="0"/>
              </a:rPr>
              <a:t> Bridges – Migration, </a:t>
            </a:r>
            <a:r>
              <a:rPr lang="de-DE" sz="1400" dirty="0" err="1">
                <a:solidFill>
                  <a:schemeClr val="tx1"/>
                </a:solidFill>
                <a:latin typeface="Lato" panose="020B0604020202020204" charset="0"/>
                <a:ea typeface="Lato" panose="020B0604020202020204" charset="0"/>
                <a:cs typeface="Lato" panose="020B0604020202020204" charset="0"/>
              </a:rPr>
              <a:t>resource</a:t>
            </a:r>
            <a:r>
              <a:rPr lang="de-DE" sz="1400" dirty="0">
                <a:solidFill>
                  <a:schemeClr val="tx1"/>
                </a:solidFill>
                <a:latin typeface="Lato" panose="020B0604020202020204" charset="0"/>
                <a:ea typeface="Lato" panose="020B0604020202020204" charset="0"/>
                <a:cs typeface="Lato" panose="020B0604020202020204" charset="0"/>
              </a:rPr>
              <a:t> 4, </a:t>
            </a:r>
            <a:r>
              <a:rPr lang="en-GB" sz="1400" dirty="0">
                <a:solidFill>
                  <a:schemeClr val="tx1"/>
                </a:solidFill>
                <a:latin typeface="Lato" panose="020B0604020202020204" charset="0"/>
                <a:ea typeface="Lato" panose="020B0604020202020204" charset="0"/>
                <a:cs typeface="Lato" panose="020B0604020202020204" charset="0"/>
                <a:hlinkClick r:id="rId3"/>
              </a:rPr>
              <a:t>https://</a:t>
            </a:r>
            <a:r>
              <a:rPr lang="en-GB" sz="1400" dirty="0" err="1" smtClean="0">
                <a:solidFill>
                  <a:schemeClr val="tx1"/>
                </a:solidFill>
                <a:latin typeface="Lato" panose="020B0604020202020204" charset="0"/>
                <a:ea typeface="Lato" panose="020B0604020202020204" charset="0"/>
                <a:cs typeface="Lato" panose="020B0604020202020204" charset="0"/>
                <a:hlinkClick r:id="rId3"/>
              </a:rPr>
              <a:t>historia-europa.ep.eu</a:t>
            </a:r>
            <a:r>
              <a:rPr lang="en-GB" sz="1400" dirty="0" smtClean="0">
                <a:solidFill>
                  <a:schemeClr val="tx1"/>
                </a:solidFill>
                <a:latin typeface="Lato" panose="020B0604020202020204" charset="0"/>
                <a:ea typeface="Lato" panose="020B0604020202020204" charset="0"/>
                <a:cs typeface="Lato" panose="020B0604020202020204" charset="0"/>
                <a:hlinkClick r:id="rId3"/>
              </a:rPr>
              <a:t>/sites/default/files/Discover/</a:t>
            </a:r>
            <a:r>
              <a:rPr lang="en-GB" sz="1400" dirty="0" err="1" smtClean="0">
                <a:solidFill>
                  <a:schemeClr val="tx1"/>
                </a:solidFill>
                <a:latin typeface="Lato" panose="020B0604020202020204" charset="0"/>
                <a:ea typeface="Lato" panose="020B0604020202020204" charset="0"/>
                <a:cs typeface="Lato" panose="020B0604020202020204" charset="0"/>
                <a:hlinkClick r:id="rId3"/>
              </a:rPr>
              <a:t>EducatorsTeachers</a:t>
            </a:r>
            <a:r>
              <a:rPr lang="en-GB" sz="1400" dirty="0" smtClean="0">
                <a:solidFill>
                  <a:schemeClr val="tx1"/>
                </a:solidFill>
                <a:latin typeface="Lato" panose="020B0604020202020204" charset="0"/>
                <a:ea typeface="Lato" panose="020B0604020202020204" charset="0"/>
                <a:cs typeface="Lato" panose="020B0604020202020204" charset="0"/>
                <a:hlinkClick r:id="rId3"/>
              </a:rPr>
              <a:t>/</a:t>
            </a:r>
            <a:r>
              <a:rPr lang="en-GB" sz="1400" dirty="0" err="1" smtClean="0">
                <a:solidFill>
                  <a:schemeClr val="tx1"/>
                </a:solidFill>
                <a:latin typeface="Lato" panose="020B0604020202020204" charset="0"/>
                <a:ea typeface="Lato" panose="020B0604020202020204" charset="0"/>
                <a:cs typeface="Lato" panose="020B0604020202020204" charset="0"/>
                <a:hlinkClick r:id="rId3"/>
              </a:rPr>
              <a:t>ActivitiesForYourClassroom</a:t>
            </a:r>
            <a:r>
              <a:rPr lang="en-GB" sz="1400" dirty="0" smtClean="0">
                <a:solidFill>
                  <a:schemeClr val="tx1"/>
                </a:solidFill>
                <a:latin typeface="Lato" panose="020B0604020202020204" charset="0"/>
                <a:ea typeface="Lato" panose="020B0604020202020204" charset="0"/>
                <a:cs typeface="Lato" panose="020B0604020202020204" charset="0"/>
                <a:hlinkClick r:id="rId3"/>
              </a:rPr>
              <a:t>/</a:t>
            </a:r>
            <a:r>
              <a:rPr lang="en-GB" sz="1400" dirty="0" err="1" smtClean="0">
                <a:solidFill>
                  <a:schemeClr val="tx1"/>
                </a:solidFill>
                <a:latin typeface="Lato" panose="020B0604020202020204" charset="0"/>
                <a:ea typeface="Lato" panose="020B0604020202020204" charset="0"/>
                <a:cs typeface="Lato" panose="020B0604020202020204" charset="0"/>
                <a:hlinkClick r:id="rId3"/>
              </a:rPr>
              <a:t>migr</a:t>
            </a:r>
            <a:r>
              <a:rPr lang="en-GB" sz="1400" dirty="0" smtClean="0">
                <a:solidFill>
                  <a:schemeClr val="tx1"/>
                </a:solidFill>
                <a:latin typeface="Lato" panose="020B0604020202020204" charset="0"/>
                <a:ea typeface="Lato" panose="020B0604020202020204" charset="0"/>
                <a:cs typeface="Lato" panose="020B0604020202020204" charset="0"/>
                <a:hlinkClick r:id="rId3"/>
              </a:rPr>
              <a:t>-resource-4-</a:t>
            </a:r>
            <a:r>
              <a:rPr lang="en-GB" sz="1400" dirty="0" err="1" smtClean="0">
                <a:solidFill>
                  <a:schemeClr val="tx1"/>
                </a:solidFill>
                <a:latin typeface="Lato" panose="020B0604020202020204" charset="0"/>
                <a:ea typeface="Lato" panose="020B0604020202020204" charset="0"/>
                <a:cs typeface="Lato" panose="020B0604020202020204" charset="0"/>
                <a:hlinkClick r:id="rId3"/>
              </a:rPr>
              <a:t>en_0.pdf</a:t>
            </a:r>
            <a:r>
              <a:rPr lang="en-GB" sz="1400" dirty="0" smtClean="0">
                <a:solidFill>
                  <a:schemeClr val="tx1"/>
                </a:solidFill>
                <a:latin typeface="Lato" panose="020B0604020202020204" charset="0"/>
                <a:ea typeface="Lato" panose="020B0604020202020204" charset="0"/>
                <a:cs typeface="Lato" panose="020B0604020202020204" charset="0"/>
              </a:rPr>
              <a:t> </a:t>
            </a:r>
            <a:r>
              <a:rPr lang="de-DE" sz="1400" dirty="0" smtClean="0">
                <a:solidFill>
                  <a:schemeClr val="tx1"/>
                </a:solidFill>
                <a:latin typeface="Lato" panose="020B0604020202020204" charset="0"/>
                <a:ea typeface="Lato" panose="020B0604020202020204" charset="0"/>
                <a:cs typeface="Lato" panose="020B0604020202020204" charset="0"/>
              </a:rPr>
              <a:t>, </a:t>
            </a:r>
            <a:r>
              <a:rPr lang="de-DE" sz="1400" dirty="0" err="1">
                <a:solidFill>
                  <a:schemeClr val="tx1"/>
                </a:solidFill>
                <a:latin typeface="Lato" panose="020B0604020202020204" charset="0"/>
                <a:ea typeface="Lato" panose="020B0604020202020204" charset="0"/>
                <a:cs typeface="Lato" panose="020B0604020202020204" charset="0"/>
              </a:rPr>
              <a:t>accessed</a:t>
            </a:r>
            <a:r>
              <a:rPr lang="de-DE" sz="1400" dirty="0">
                <a:solidFill>
                  <a:schemeClr val="tx1"/>
                </a:solidFill>
                <a:latin typeface="Lato" panose="020B0604020202020204" charset="0"/>
                <a:ea typeface="Lato" panose="020B0604020202020204" charset="0"/>
                <a:cs typeface="Lato" panose="020B0604020202020204" charset="0"/>
              </a:rPr>
              <a:t> 11 </a:t>
            </a:r>
            <a:r>
              <a:rPr lang="de-DE" sz="1400" dirty="0" err="1">
                <a:solidFill>
                  <a:schemeClr val="tx1"/>
                </a:solidFill>
                <a:latin typeface="Lato" panose="020B0604020202020204" charset="0"/>
                <a:ea typeface="Lato" panose="020B0604020202020204" charset="0"/>
                <a:cs typeface="Lato" panose="020B0604020202020204" charset="0"/>
              </a:rPr>
              <a:t>January</a:t>
            </a:r>
            <a:r>
              <a:rPr lang="de-DE" sz="1400" dirty="0">
                <a:solidFill>
                  <a:schemeClr val="tx1"/>
                </a:solidFill>
                <a:latin typeface="Lato" panose="020B0604020202020204" charset="0"/>
                <a:ea typeface="Lato" panose="020B0604020202020204" charset="0"/>
                <a:cs typeface="Lato" panose="020B0604020202020204" charset="0"/>
              </a:rPr>
              <a:t> 2022.</a:t>
            </a:r>
            <a:r>
              <a:rPr lang="en-GB" sz="1400" dirty="0">
                <a:solidFill>
                  <a:schemeClr val="tx1"/>
                </a:solidFill>
                <a:latin typeface="Lato" panose="020B0604020202020204" charset="0"/>
                <a:ea typeface="Lato" panose="020B0604020202020204" charset="0"/>
                <a:cs typeface="Lato" panose="020B0604020202020204" charset="0"/>
              </a:rPr>
              <a:t> </a:t>
            </a:r>
          </a:p>
          <a:p>
            <a:pPr marL="0" lvl="0" indent="0">
              <a:lnSpc>
                <a:spcPct val="100000"/>
              </a:lnSpc>
              <a:spcBef>
                <a:spcPts val="400"/>
              </a:spcBef>
              <a:spcAft>
                <a:spcPts val="400"/>
              </a:spcAft>
              <a:buClr>
                <a:srgbClr val="000000"/>
              </a:buClr>
              <a:buSzPts val="1100"/>
              <a:buNone/>
              <a:defRPr/>
            </a:pPr>
            <a:r>
              <a:rPr lang="en-GB" sz="1400" dirty="0">
                <a:solidFill>
                  <a:schemeClr val="tx1"/>
                </a:solidFill>
                <a:latin typeface="Lato" panose="020B0604020202020204" charset="0"/>
                <a:ea typeface="Lato" panose="020B0604020202020204" charset="0"/>
                <a:cs typeface="Lato" panose="020B0604020202020204" charset="0"/>
              </a:rPr>
              <a:t>Infomigrants (2019) Deceased migrants found carrying report cards, soil from home, </a:t>
            </a:r>
            <a:r>
              <a:rPr lang="en-GB" sz="1400" dirty="0">
                <a:solidFill>
                  <a:schemeClr val="tx1"/>
                </a:solidFill>
                <a:latin typeface="Lato" panose="020B0604020202020204" charset="0"/>
                <a:ea typeface="Lato" panose="020B0604020202020204" charset="0"/>
                <a:cs typeface="Lato" panose="020B0604020202020204" charset="0"/>
                <a:hlinkClick r:id="rId4"/>
              </a:rPr>
              <a:t>https://</a:t>
            </a:r>
            <a:r>
              <a:rPr lang="en-GB" sz="1400" dirty="0" err="1" smtClean="0">
                <a:solidFill>
                  <a:schemeClr val="tx1"/>
                </a:solidFill>
                <a:latin typeface="Lato" panose="020B0604020202020204" charset="0"/>
                <a:ea typeface="Lato" panose="020B0604020202020204" charset="0"/>
                <a:cs typeface="Lato" panose="020B0604020202020204" charset="0"/>
                <a:hlinkClick r:id="rId4"/>
              </a:rPr>
              <a:t>www.infomigrants.net</a:t>
            </a:r>
            <a:r>
              <a:rPr lang="en-GB" sz="1400" dirty="0" smtClean="0">
                <a:solidFill>
                  <a:schemeClr val="tx1"/>
                </a:solidFill>
                <a:latin typeface="Lato" panose="020B0604020202020204" charset="0"/>
                <a:ea typeface="Lato" panose="020B0604020202020204" charset="0"/>
                <a:cs typeface="Lato" panose="020B0604020202020204" charset="0"/>
                <a:hlinkClick r:id="rId4"/>
              </a:rPr>
              <a:t>/</a:t>
            </a:r>
            <a:r>
              <a:rPr lang="en-GB" sz="1400" dirty="0" err="1" smtClean="0">
                <a:solidFill>
                  <a:schemeClr val="tx1"/>
                </a:solidFill>
                <a:latin typeface="Lato" panose="020B0604020202020204" charset="0"/>
                <a:ea typeface="Lato" panose="020B0604020202020204" charset="0"/>
                <a:cs typeface="Lato" panose="020B0604020202020204" charset="0"/>
                <a:hlinkClick r:id="rId4"/>
              </a:rPr>
              <a:t>en</a:t>
            </a:r>
            <a:r>
              <a:rPr lang="en-GB" sz="1400" dirty="0" smtClean="0">
                <a:solidFill>
                  <a:schemeClr val="tx1"/>
                </a:solidFill>
                <a:latin typeface="Lato" panose="020B0604020202020204" charset="0"/>
                <a:ea typeface="Lato" panose="020B0604020202020204" charset="0"/>
                <a:cs typeface="Lato" panose="020B0604020202020204" charset="0"/>
                <a:hlinkClick r:id="rId4"/>
              </a:rPr>
              <a:t>/post/14626/deceased-migrants-found-carrying-report-cards-soil-from-home</a:t>
            </a:r>
            <a:r>
              <a:rPr lang="en-GB" sz="1400" dirty="0" smtClean="0">
                <a:solidFill>
                  <a:schemeClr val="tx1"/>
                </a:solidFill>
                <a:latin typeface="Lato" panose="020B0604020202020204" charset="0"/>
                <a:ea typeface="Lato" panose="020B0604020202020204" charset="0"/>
                <a:cs typeface="Lato" panose="020B0604020202020204" charset="0"/>
              </a:rPr>
              <a:t> , </a:t>
            </a:r>
            <a:r>
              <a:rPr lang="en-GB" sz="1400" dirty="0">
                <a:solidFill>
                  <a:schemeClr val="tx1"/>
                </a:solidFill>
                <a:latin typeface="Lato" panose="020B0604020202020204" charset="0"/>
                <a:ea typeface="Lato" panose="020B0604020202020204" charset="0"/>
                <a:cs typeface="Lato" panose="020B0604020202020204" charset="0"/>
              </a:rPr>
              <a:t>accessed 11 January 2022.</a:t>
            </a:r>
          </a:p>
          <a:p>
            <a:pPr marL="0" lvl="0" indent="0">
              <a:lnSpc>
                <a:spcPct val="100000"/>
              </a:lnSpc>
              <a:spcBef>
                <a:spcPts val="400"/>
              </a:spcBef>
              <a:spcAft>
                <a:spcPts val="400"/>
              </a:spcAft>
              <a:buClr>
                <a:srgbClr val="000000"/>
              </a:buClr>
              <a:buSzPts val="1100"/>
              <a:buNone/>
              <a:defRPr/>
            </a:pPr>
            <a:r>
              <a:rPr lang="en-GB" sz="1400" dirty="0">
                <a:solidFill>
                  <a:schemeClr val="tx1"/>
                </a:solidFill>
                <a:latin typeface="Lato" panose="020B0604020202020204" charset="0"/>
                <a:ea typeface="Lato" panose="020B0604020202020204" charset="0"/>
                <a:cs typeface="Lato" panose="020B0604020202020204" charset="0"/>
              </a:rPr>
              <a:t>Strickland, P. (2015) Life-jacket mountain a metaphor for Greece’s refugees, Al Jazeera, </a:t>
            </a:r>
            <a:r>
              <a:rPr lang="en-GB" sz="1400" dirty="0">
                <a:solidFill>
                  <a:schemeClr val="tx1"/>
                </a:solidFill>
                <a:latin typeface="Lato" panose="020B0604020202020204" charset="0"/>
                <a:ea typeface="Lato" panose="020B0604020202020204" charset="0"/>
                <a:cs typeface="Lato" panose="020B0604020202020204" charset="0"/>
                <a:hlinkClick r:id="rId5"/>
              </a:rPr>
              <a:t>https://</a:t>
            </a:r>
            <a:r>
              <a:rPr lang="en-GB" sz="1400" dirty="0" err="1" smtClean="0">
                <a:solidFill>
                  <a:schemeClr val="tx1"/>
                </a:solidFill>
                <a:latin typeface="Lato" panose="020B0604020202020204" charset="0"/>
                <a:ea typeface="Lato" panose="020B0604020202020204" charset="0"/>
                <a:cs typeface="Lato" panose="020B0604020202020204" charset="0"/>
                <a:hlinkClick r:id="rId5"/>
              </a:rPr>
              <a:t>www.aljazeera.com</a:t>
            </a:r>
            <a:r>
              <a:rPr lang="en-GB" sz="1400" dirty="0" smtClean="0">
                <a:solidFill>
                  <a:schemeClr val="tx1"/>
                </a:solidFill>
                <a:latin typeface="Lato" panose="020B0604020202020204" charset="0"/>
                <a:ea typeface="Lato" panose="020B0604020202020204" charset="0"/>
                <a:cs typeface="Lato" panose="020B0604020202020204" charset="0"/>
                <a:hlinkClick r:id="rId5"/>
              </a:rPr>
              <a:t>/features/2015/12/29/life-jacket-mountain-a-metaphor-for-</a:t>
            </a:r>
            <a:r>
              <a:rPr lang="en-GB" sz="1400" dirty="0" err="1" smtClean="0">
                <a:solidFill>
                  <a:schemeClr val="tx1"/>
                </a:solidFill>
                <a:latin typeface="Lato" panose="020B0604020202020204" charset="0"/>
                <a:ea typeface="Lato" panose="020B0604020202020204" charset="0"/>
                <a:cs typeface="Lato" panose="020B0604020202020204" charset="0"/>
                <a:hlinkClick r:id="rId5"/>
              </a:rPr>
              <a:t>greeces</a:t>
            </a:r>
            <a:r>
              <a:rPr lang="en-GB" sz="1400" dirty="0" smtClean="0">
                <a:solidFill>
                  <a:schemeClr val="tx1"/>
                </a:solidFill>
                <a:latin typeface="Lato" panose="020B0604020202020204" charset="0"/>
                <a:ea typeface="Lato" panose="020B0604020202020204" charset="0"/>
                <a:cs typeface="Lato" panose="020B0604020202020204" charset="0"/>
                <a:hlinkClick r:id="rId5"/>
              </a:rPr>
              <a:t>-refugees</a:t>
            </a:r>
            <a:r>
              <a:rPr lang="en-GB" sz="1400" dirty="0" smtClean="0">
                <a:solidFill>
                  <a:schemeClr val="tx1"/>
                </a:solidFill>
                <a:latin typeface="Lato" panose="020B0604020202020204" charset="0"/>
                <a:ea typeface="Lato" panose="020B0604020202020204" charset="0"/>
                <a:cs typeface="Lato" panose="020B0604020202020204" charset="0"/>
              </a:rPr>
              <a:t> , </a:t>
            </a:r>
            <a:r>
              <a:rPr lang="en-GB" sz="1400" dirty="0">
                <a:solidFill>
                  <a:schemeClr val="tx1"/>
                </a:solidFill>
                <a:latin typeface="Lato" panose="020B0604020202020204" charset="0"/>
                <a:ea typeface="Lato" panose="020B0604020202020204" charset="0"/>
                <a:cs typeface="Lato" panose="020B0604020202020204" charset="0"/>
              </a:rPr>
              <a:t>accessed 11 January 2022.</a:t>
            </a:r>
          </a:p>
        </p:txBody>
      </p:sp>
      <p:sp>
        <p:nvSpPr>
          <p:cNvPr id="4" name="Foliennummernplatzhalt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DE" smtClean="0"/>
              <a:t>13</a:t>
            </a:fld>
            <a:endParaRPr lang="de-DE"/>
          </a:p>
        </p:txBody>
      </p:sp>
    </p:spTree>
    <p:extLst>
      <p:ext uri="{BB962C8B-B14F-4D97-AF65-F5344CB8AC3E}">
        <p14:creationId xmlns:p14="http://schemas.microsoft.com/office/powerpoint/2010/main" val="80298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DE" dirty="0" err="1" smtClean="0"/>
              <a:t>Overview</a:t>
            </a:r>
            <a:endParaRPr dirty="0"/>
          </a:p>
        </p:txBody>
      </p:sp>
      <p:sp>
        <p:nvSpPr>
          <p:cNvPr id="85" name="Google Shape;85;p14"/>
          <p:cNvSpPr txBox="1">
            <a:spLocks noGrp="1"/>
          </p:cNvSpPr>
          <p:nvPr>
            <p:ph type="body" idx="1"/>
          </p:nvPr>
        </p:nvSpPr>
        <p:spPr>
          <a:xfrm>
            <a:off x="311699" y="1032300"/>
            <a:ext cx="8520725" cy="3406500"/>
          </a:xfrm>
          <a:prstGeom prst="rect">
            <a:avLst/>
          </a:prstGeom>
          <a:solidFill>
            <a:srgbClr val="363F83"/>
          </a:solidFill>
          <a:ln>
            <a:noFill/>
          </a:ln>
        </p:spPr>
        <p:txBody>
          <a:bodyPr spcFirstLastPara="1" wrap="square" lIns="91425" tIns="91425" rIns="91425" bIns="91425" anchor="ctr" anchorCtr="0">
            <a:noAutofit/>
          </a:bodyPr>
          <a:lstStyle/>
          <a:p>
            <a:pPr marL="342900" indent="-355600">
              <a:lnSpc>
                <a:spcPct val="150000"/>
              </a:lnSpc>
              <a:buClr>
                <a:schemeClr val="lt1"/>
              </a:buClr>
              <a:buSzPts val="2000"/>
              <a:buFont typeface="Teko"/>
              <a:buAutoNum type="arabicPeriod"/>
            </a:pPr>
            <a:r>
              <a:rPr lang="en-GB" sz="2000" b="1" dirty="0" smtClean="0">
                <a:solidFill>
                  <a:schemeClr val="lt1"/>
                </a:solidFill>
                <a:latin typeface="Lato" panose="020B0604020202020204" charset="0"/>
                <a:ea typeface="Teko"/>
                <a:cs typeface="Teko"/>
              </a:rPr>
              <a:t>Facts and Figures</a:t>
            </a:r>
            <a:endParaRPr lang="en-GB" sz="2000" b="1" dirty="0">
              <a:solidFill>
                <a:schemeClr val="lt1"/>
              </a:solidFill>
              <a:latin typeface="Lato" panose="020B0604020202020204" charset="0"/>
              <a:ea typeface="Teko"/>
              <a:cs typeface="Teko"/>
            </a:endParaRPr>
          </a:p>
          <a:p>
            <a:pPr marL="342900" indent="-355600">
              <a:lnSpc>
                <a:spcPct val="150000"/>
              </a:lnSpc>
              <a:buClr>
                <a:schemeClr val="lt1"/>
              </a:buClr>
              <a:buSzPts val="2000"/>
              <a:buFont typeface="Teko"/>
              <a:buAutoNum type="arabicPeriod"/>
            </a:pPr>
            <a:r>
              <a:rPr lang="en-GB" sz="2000" b="1" dirty="0">
                <a:solidFill>
                  <a:schemeClr val="lt1"/>
                </a:solidFill>
                <a:latin typeface="Lato" panose="020B0604020202020204" charset="0"/>
                <a:ea typeface="Teko"/>
                <a:cs typeface="Teko"/>
              </a:rPr>
              <a:t>Representations of Migration</a:t>
            </a:r>
          </a:p>
          <a:p>
            <a:pPr marL="342900" indent="-355600">
              <a:lnSpc>
                <a:spcPct val="150000"/>
              </a:lnSpc>
              <a:buClr>
                <a:schemeClr val="lt1"/>
              </a:buClr>
              <a:buSzPts val="2000"/>
              <a:buFont typeface="Teko"/>
              <a:buAutoNum type="arabicPeriod"/>
            </a:pPr>
            <a:r>
              <a:rPr lang="en-GB" sz="2000" b="1" dirty="0" smtClean="0">
                <a:solidFill>
                  <a:schemeClr val="lt1"/>
                </a:solidFill>
                <a:latin typeface="Lato" panose="020B0604020202020204" charset="0"/>
                <a:ea typeface="Teko"/>
                <a:cs typeface="Teko"/>
              </a:rPr>
              <a:t>Migration Stories and Experiences</a:t>
            </a:r>
            <a:endParaRPr lang="en-GB" sz="2000" b="1" dirty="0">
              <a:solidFill>
                <a:schemeClr val="lt1"/>
              </a:solidFill>
              <a:latin typeface="Lato" panose="020B0604020202020204" charset="0"/>
              <a:ea typeface="Teko"/>
              <a:cs typeface="Teko"/>
            </a:endParaRPr>
          </a:p>
        </p:txBody>
      </p:sp>
      <p:sp>
        <p:nvSpPr>
          <p:cNvPr id="86" name="Google Shape;86;p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2</a:t>
            </a:fld>
            <a:endParaRPr/>
          </a:p>
        </p:txBody>
      </p:sp>
    </p:spTree>
    <p:extLst>
      <p:ext uri="{BB962C8B-B14F-4D97-AF65-F5344CB8AC3E}">
        <p14:creationId xmlns:p14="http://schemas.microsoft.com/office/powerpoint/2010/main" val="3380355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3"/>
          <p:cNvSpPr txBox="1">
            <a:spLocks noGrp="1"/>
          </p:cNvSpPr>
          <p:nvPr>
            <p:ph type="title"/>
          </p:nvPr>
        </p:nvSpPr>
        <p:spPr>
          <a:xfrm>
            <a:off x="1170600" y="1426500"/>
            <a:ext cx="6802800" cy="27042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de-DE" sz="3600" b="1" dirty="0" smtClean="0">
                <a:latin typeface="Lato" panose="020B0604020202020204" charset="0"/>
                <a:ea typeface="Teko"/>
                <a:cs typeface="Teko"/>
                <a:sym typeface="Teko"/>
              </a:rPr>
              <a:t>Migration Stories </a:t>
            </a:r>
            <a:r>
              <a:rPr lang="de-DE" sz="3600" b="1" dirty="0" err="1" smtClean="0">
                <a:latin typeface="Lato" panose="020B0604020202020204" charset="0"/>
                <a:ea typeface="Teko"/>
                <a:cs typeface="Teko"/>
                <a:sym typeface="Teko"/>
              </a:rPr>
              <a:t>and</a:t>
            </a:r>
            <a:r>
              <a:rPr lang="de-DE" sz="3600" b="1" dirty="0" smtClean="0">
                <a:latin typeface="Lato" panose="020B0604020202020204" charset="0"/>
                <a:ea typeface="Teko"/>
                <a:cs typeface="Teko"/>
                <a:sym typeface="Teko"/>
              </a:rPr>
              <a:t> </a:t>
            </a:r>
            <a:r>
              <a:rPr lang="de-DE" sz="3600" b="1" dirty="0" err="1" smtClean="0">
                <a:latin typeface="Lato" panose="020B0604020202020204" charset="0"/>
                <a:ea typeface="Teko"/>
                <a:cs typeface="Teko"/>
                <a:sym typeface="Teko"/>
              </a:rPr>
              <a:t>Experiences</a:t>
            </a:r>
            <a:endParaRPr sz="3600" b="1" dirty="0">
              <a:latin typeface="Lato" panose="020B0604020202020204" charset="0"/>
              <a:ea typeface="Teko"/>
              <a:cs typeface="Teko"/>
              <a:sym typeface="Teko"/>
            </a:endParaRPr>
          </a:p>
        </p:txBody>
      </p:sp>
      <p:sp>
        <p:nvSpPr>
          <p:cNvPr id="92" name="Google Shape;92;p3"/>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3</a:t>
            </a:fld>
            <a:endParaRPr/>
          </a:p>
        </p:txBody>
      </p:sp>
      <p:sp>
        <p:nvSpPr>
          <p:cNvPr id="93" name="Google Shape;93;p3"/>
          <p:cNvSpPr txBox="1"/>
          <p:nvPr/>
        </p:nvSpPr>
        <p:spPr>
          <a:xfrm>
            <a:off x="1170600" y="1278750"/>
            <a:ext cx="1329300" cy="129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DE" sz="7200" b="1" dirty="0">
                <a:solidFill>
                  <a:srgbClr val="E5362B"/>
                </a:solidFill>
                <a:latin typeface="Lato"/>
                <a:ea typeface="Lato"/>
                <a:cs typeface="Lato"/>
                <a:sym typeface="Lato"/>
              </a:rPr>
              <a:t>3</a:t>
            </a:r>
            <a:endParaRPr sz="7200" b="1" dirty="0">
              <a:solidFill>
                <a:srgbClr val="E5362B"/>
              </a:solidFill>
              <a:latin typeface="Lato"/>
              <a:ea typeface="Lato"/>
              <a:cs typeface="Lato"/>
              <a:sym typeface="Lato"/>
            </a:endParaRPr>
          </a:p>
        </p:txBody>
      </p:sp>
    </p:spTree>
    <p:extLst>
      <p:ext uri="{BB962C8B-B14F-4D97-AF65-F5344CB8AC3E}">
        <p14:creationId xmlns:p14="http://schemas.microsoft.com/office/powerpoint/2010/main" val="3216204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r>
              <a:rPr lang="de-DE" dirty="0" err="1" smtClean="0"/>
              <a:t>We</a:t>
            </a:r>
            <a:r>
              <a:rPr lang="de-DE" dirty="0" smtClean="0"/>
              <a:t> all </a:t>
            </a:r>
            <a:r>
              <a:rPr lang="de-DE" dirty="0" err="1" smtClean="0"/>
              <a:t>come</a:t>
            </a:r>
            <a:r>
              <a:rPr lang="de-DE" dirty="0" smtClean="0"/>
              <a:t> </a:t>
            </a:r>
            <a:r>
              <a:rPr lang="de-DE" dirty="0" err="1" smtClean="0"/>
              <a:t>from</a:t>
            </a:r>
            <a:r>
              <a:rPr lang="de-DE" dirty="0" smtClean="0"/>
              <a:t> </a:t>
            </a:r>
            <a:r>
              <a:rPr lang="de-DE" dirty="0" err="1" smtClean="0"/>
              <a:t>somewhere</a:t>
            </a:r>
            <a:r>
              <a:rPr lang="de-DE" dirty="0" smtClean="0"/>
              <a:t>!</a:t>
            </a:r>
            <a:endParaRPr dirty="0"/>
          </a:p>
        </p:txBody>
      </p:sp>
      <p:sp>
        <p:nvSpPr>
          <p:cNvPr id="93" name="Google Shape;93;p1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4</a:t>
            </a:fld>
            <a:endParaRPr/>
          </a:p>
        </p:txBody>
      </p:sp>
      <p:pic>
        <p:nvPicPr>
          <p:cNvPr id="3" name="Grafik 2"/>
          <p:cNvPicPr>
            <a:picLocks noChangeAspect="1"/>
          </p:cNvPicPr>
          <p:nvPr/>
        </p:nvPicPr>
        <p:blipFill>
          <a:blip r:embed="rId3"/>
          <a:stretch>
            <a:fillRect/>
          </a:stretch>
        </p:blipFill>
        <p:spPr>
          <a:xfrm>
            <a:off x="4546794" y="1463632"/>
            <a:ext cx="4080026" cy="2104299"/>
          </a:xfrm>
          <a:prstGeom prst="rect">
            <a:avLst/>
          </a:prstGeom>
        </p:spPr>
      </p:pic>
      <p:sp>
        <p:nvSpPr>
          <p:cNvPr id="6" name="Title 1">
            <a:extLst>
              <a:ext uri="{FF2B5EF4-FFF2-40B4-BE49-F238E27FC236}">
                <a16:creationId xmlns:a16="http://schemas.microsoft.com/office/drawing/2014/main" id="{C889F3E3-E09A-9C46-9A1D-0F834885666E}"/>
              </a:ext>
            </a:extLst>
          </p:cNvPr>
          <p:cNvSpPr txBox="1">
            <a:spLocks/>
          </p:cNvSpPr>
          <p:nvPr/>
        </p:nvSpPr>
        <p:spPr>
          <a:xfrm>
            <a:off x="4281055" y="3197719"/>
            <a:ext cx="2971991" cy="763374"/>
          </a:xfrm>
          <a:prstGeom prst="rect">
            <a:avLst/>
          </a:prstGeom>
          <a:solidFill>
            <a:schemeClr val="bg1"/>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1600" b="1" dirty="0">
                <a:latin typeface="Lato" panose="020B0604020202020204" charset="0"/>
                <a:cs typeface="Times New Roman" panose="02020603050405020304" pitchFamily="18" charset="0"/>
              </a:rPr>
              <a:t>Video: </a:t>
            </a:r>
            <a:r>
              <a:rPr lang="en-GB" sz="1600" b="1" dirty="0">
                <a:latin typeface="Lato" panose="020B0604020202020204" charset="0"/>
                <a:cs typeface="Times New Roman" panose="02020603050405020304" pitchFamily="18" charset="0"/>
                <a:hlinkClick r:id="rId4"/>
              </a:rPr>
              <a:t>https://</a:t>
            </a:r>
            <a:r>
              <a:rPr lang="en-GB" sz="1600" b="1" dirty="0" err="1" smtClean="0">
                <a:latin typeface="Lato" panose="020B0604020202020204" charset="0"/>
                <a:cs typeface="Times New Roman" panose="02020603050405020304" pitchFamily="18" charset="0"/>
                <a:hlinkClick r:id="rId4"/>
              </a:rPr>
              <a:t>youtu.be</a:t>
            </a:r>
            <a:r>
              <a:rPr lang="en-GB" sz="1600" b="1" dirty="0" smtClean="0">
                <a:latin typeface="Lato" panose="020B0604020202020204" charset="0"/>
                <a:cs typeface="Times New Roman" panose="02020603050405020304" pitchFamily="18" charset="0"/>
                <a:hlinkClick r:id="rId4"/>
              </a:rPr>
              <a:t>/</a:t>
            </a:r>
            <a:r>
              <a:rPr lang="en-GB" sz="1600" b="1" dirty="0" err="1" smtClean="0">
                <a:latin typeface="Lato" panose="020B0604020202020204" charset="0"/>
                <a:cs typeface="Times New Roman" panose="02020603050405020304" pitchFamily="18" charset="0"/>
                <a:hlinkClick r:id="rId4"/>
              </a:rPr>
              <a:t>tyaEQEmt5ls</a:t>
            </a:r>
            <a:r>
              <a:rPr lang="en-GB" sz="1600" b="1" dirty="0" smtClean="0">
                <a:latin typeface="Lato" panose="020B0604020202020204" charset="0"/>
                <a:cs typeface="Times New Roman" panose="02020603050405020304" pitchFamily="18" charset="0"/>
              </a:rPr>
              <a:t> </a:t>
            </a:r>
            <a:endParaRPr lang="en-GB" sz="1600" dirty="0">
              <a:latin typeface="Lato" panose="020B0604020202020204" charset="0"/>
              <a:cs typeface="Times New Roman" panose="02020603050405020304" pitchFamily="18" charset="0"/>
            </a:endParaRPr>
          </a:p>
        </p:txBody>
      </p:sp>
      <p:pic>
        <p:nvPicPr>
          <p:cNvPr id="4" name="Grafik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9908" y="2781605"/>
            <a:ext cx="1572651" cy="1572651"/>
          </a:xfrm>
          <a:prstGeom prst="rect">
            <a:avLst/>
          </a:prstGeom>
        </p:spPr>
      </p:pic>
      <p:sp>
        <p:nvSpPr>
          <p:cNvPr id="8" name="Rechteck 7"/>
          <p:cNvSpPr/>
          <p:nvPr/>
        </p:nvSpPr>
        <p:spPr>
          <a:xfrm>
            <a:off x="311700" y="1322647"/>
            <a:ext cx="3969355" cy="2917915"/>
          </a:xfrm>
          <a:prstGeom prst="rect">
            <a:avLst/>
          </a:prstGeom>
        </p:spPr>
        <p:txBody>
          <a:bodyPr wrap="square">
            <a:spAutoFit/>
          </a:bodyPr>
          <a:lstStyle/>
          <a:p>
            <a:pPr marL="285750" indent="-285750">
              <a:lnSpc>
                <a:spcPts val="2200"/>
              </a:lnSpc>
              <a:spcBef>
                <a:spcPts val="600"/>
              </a:spcBef>
              <a:spcAft>
                <a:spcPts val="600"/>
              </a:spcAft>
              <a:buFont typeface="Arial" panose="020B0604020202020204" pitchFamily="34" charset="0"/>
              <a:buChar char="•"/>
            </a:pPr>
            <a:r>
              <a:rPr lang="en-GB" sz="1800" dirty="0">
                <a:latin typeface="Lato" panose="020B0604020202020204" charset="0"/>
                <a:ea typeface="Century Gothic" panose="020B0502020202020204" pitchFamily="34" charset="0"/>
                <a:cs typeface="Century Gothic" panose="020B0502020202020204" pitchFamily="34" charset="0"/>
              </a:rPr>
              <a:t>How can nationalism influence our sense of belonging and identity?</a:t>
            </a:r>
          </a:p>
          <a:p>
            <a:pPr marL="285750" indent="-285750">
              <a:lnSpc>
                <a:spcPts val="2200"/>
              </a:lnSpc>
              <a:spcBef>
                <a:spcPts val="600"/>
              </a:spcBef>
              <a:spcAft>
                <a:spcPts val="600"/>
              </a:spcAft>
              <a:buFont typeface="Arial" panose="020B0604020202020204" pitchFamily="34" charset="0"/>
              <a:buChar char="•"/>
            </a:pPr>
            <a:r>
              <a:rPr lang="en-GB" sz="1800" dirty="0">
                <a:latin typeface="Lato" panose="020B0604020202020204" charset="0"/>
              </a:rPr>
              <a:t>Which are the main factors that shape our identity, and how do these put us in relation (or conflict) with others?</a:t>
            </a:r>
          </a:p>
          <a:p>
            <a:pPr marL="285750" indent="-285750">
              <a:lnSpc>
                <a:spcPts val="2200"/>
              </a:lnSpc>
              <a:spcBef>
                <a:spcPts val="600"/>
              </a:spcBef>
              <a:spcAft>
                <a:spcPts val="600"/>
              </a:spcAft>
              <a:buFont typeface="Arial" panose="020B0604020202020204" pitchFamily="34" charset="0"/>
              <a:buChar char="•"/>
            </a:pPr>
            <a:r>
              <a:rPr lang="en-GB" sz="1800" dirty="0">
                <a:latin typeface="Lato" panose="020B0604020202020204" charset="0"/>
              </a:rPr>
              <a:t>Can we talk about “migrants” before the development of nation states and borders?</a:t>
            </a:r>
            <a:endParaRPr lang="en-GB" sz="1800" dirty="0">
              <a:latin typeface="Lato" panose="020B0604020202020204" charset="0"/>
              <a:ea typeface="Century Gothic" panose="020B0502020202020204" pitchFamily="34" charset="0"/>
              <a:cs typeface="Century Gothic" panose="020B0502020202020204" pitchFamily="34" charset="0"/>
            </a:endParaRPr>
          </a:p>
        </p:txBody>
      </p:sp>
    </p:spTree>
    <p:extLst>
      <p:ext uri="{BB962C8B-B14F-4D97-AF65-F5344CB8AC3E}">
        <p14:creationId xmlns:p14="http://schemas.microsoft.com/office/powerpoint/2010/main" val="25966592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r>
              <a:rPr lang="de-DE" dirty="0" err="1" smtClean="0"/>
              <a:t>We</a:t>
            </a:r>
            <a:r>
              <a:rPr lang="de-DE" dirty="0" smtClean="0"/>
              <a:t> all </a:t>
            </a:r>
            <a:r>
              <a:rPr lang="de-DE" dirty="0" err="1" smtClean="0"/>
              <a:t>come</a:t>
            </a:r>
            <a:r>
              <a:rPr lang="de-DE" dirty="0" smtClean="0"/>
              <a:t> </a:t>
            </a:r>
            <a:r>
              <a:rPr lang="de-DE" dirty="0" err="1" smtClean="0"/>
              <a:t>from</a:t>
            </a:r>
            <a:r>
              <a:rPr lang="de-DE" dirty="0" smtClean="0"/>
              <a:t> </a:t>
            </a:r>
            <a:r>
              <a:rPr lang="de-DE" dirty="0" err="1" smtClean="0"/>
              <a:t>somewhere</a:t>
            </a:r>
            <a:r>
              <a:rPr lang="de-DE" dirty="0" smtClean="0"/>
              <a:t>!</a:t>
            </a:r>
            <a:endParaRPr dirty="0"/>
          </a:p>
        </p:txBody>
      </p:sp>
      <p:sp>
        <p:nvSpPr>
          <p:cNvPr id="93" name="Google Shape;93;p1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5</a:t>
            </a:fld>
            <a:endParaRPr/>
          </a:p>
        </p:txBody>
      </p:sp>
      <p:sp>
        <p:nvSpPr>
          <p:cNvPr id="3" name="Rechteck 2"/>
          <p:cNvSpPr/>
          <p:nvPr/>
        </p:nvSpPr>
        <p:spPr>
          <a:xfrm>
            <a:off x="152400" y="1130034"/>
            <a:ext cx="8680033" cy="3300904"/>
          </a:xfrm>
          <a:prstGeom prst="rect">
            <a:avLst/>
          </a:prstGeom>
        </p:spPr>
        <p:txBody>
          <a:bodyPr wrap="square">
            <a:spAutoFit/>
          </a:bodyPr>
          <a:lstStyle/>
          <a:p>
            <a:pPr algn="ctr">
              <a:spcAft>
                <a:spcPts val="600"/>
              </a:spcAft>
            </a:pPr>
            <a:r>
              <a:rPr lang="en-GB" sz="1600" b="1" dirty="0">
                <a:solidFill>
                  <a:srgbClr val="E5362B"/>
                </a:solidFill>
                <a:latin typeface="Lato" panose="020B0604020202020204" charset="0"/>
              </a:rPr>
              <a:t>Think about and write down some (8-10) aspects that define your identity </a:t>
            </a:r>
            <a:r>
              <a:rPr lang="en-GB" sz="1600" b="1" dirty="0" smtClean="0">
                <a:solidFill>
                  <a:srgbClr val="E5362B"/>
                </a:solidFill>
                <a:latin typeface="Lato" panose="020B0604020202020204" charset="0"/>
              </a:rPr>
              <a:t>(aspects </a:t>
            </a:r>
            <a:r>
              <a:rPr lang="en-GB" sz="1600" b="1" dirty="0">
                <a:solidFill>
                  <a:srgbClr val="E5362B"/>
                </a:solidFill>
                <a:latin typeface="Lato" panose="020B0604020202020204" charset="0"/>
              </a:rPr>
              <a:t>can be not only about class, nationality, religion, gender, </a:t>
            </a:r>
            <a:r>
              <a:rPr lang="en-GB" sz="1600" b="1" dirty="0" smtClean="0">
                <a:solidFill>
                  <a:srgbClr val="E5362B"/>
                </a:solidFill>
                <a:latin typeface="Lato" panose="020B0604020202020204" charset="0"/>
              </a:rPr>
              <a:t>sexuality, </a:t>
            </a:r>
            <a:r>
              <a:rPr lang="en-GB" sz="1600" b="1" dirty="0">
                <a:solidFill>
                  <a:srgbClr val="E5362B"/>
                </a:solidFill>
                <a:latin typeface="Lato" panose="020B0604020202020204" charset="0"/>
              </a:rPr>
              <a:t>ethnic origin, etc. but also about job, music, interests, hobby, politics, sport, etc</a:t>
            </a:r>
            <a:r>
              <a:rPr lang="en-GB" sz="1600" b="1" dirty="0" smtClean="0">
                <a:solidFill>
                  <a:srgbClr val="E5362B"/>
                </a:solidFill>
                <a:latin typeface="Lato" panose="020B0604020202020204" charset="0"/>
              </a:rPr>
              <a:t>.)</a:t>
            </a:r>
            <a:endParaRPr lang="en-GB" sz="1600" dirty="0">
              <a:latin typeface="Lato" panose="020B0604020202020204" charset="0"/>
            </a:endParaRPr>
          </a:p>
          <a:p>
            <a:pPr marL="442913" lvl="1" indent="-263525">
              <a:spcBef>
                <a:spcPts val="300"/>
              </a:spcBef>
              <a:spcAft>
                <a:spcPts val="300"/>
              </a:spcAft>
              <a:buFont typeface="Arial" panose="020B0604020202020204" pitchFamily="34" charset="0"/>
              <a:buChar char="•"/>
            </a:pPr>
            <a:r>
              <a:rPr lang="en-GB" sz="1600" dirty="0" smtClean="0">
                <a:latin typeface="Lato" panose="020B0604020202020204" charset="0"/>
              </a:rPr>
              <a:t>Have </a:t>
            </a:r>
            <a:r>
              <a:rPr lang="en-GB" sz="1600" dirty="0">
                <a:latin typeface="Lato" panose="020B0604020202020204" charset="0"/>
              </a:rPr>
              <a:t>these aspects changed over time?</a:t>
            </a:r>
          </a:p>
          <a:p>
            <a:pPr marL="442913" lvl="1" indent="-263525">
              <a:spcBef>
                <a:spcPts val="300"/>
              </a:spcBef>
              <a:spcAft>
                <a:spcPts val="300"/>
              </a:spcAft>
              <a:buFont typeface="Arial" panose="020B0604020202020204" pitchFamily="34" charset="0"/>
              <a:buChar char="•"/>
            </a:pPr>
            <a:r>
              <a:rPr lang="en-GB" sz="1600" dirty="0">
                <a:latin typeface="Lato" panose="020B0604020202020204" charset="0"/>
              </a:rPr>
              <a:t>Which aspects did you choose and which one were you born with?</a:t>
            </a:r>
          </a:p>
          <a:p>
            <a:pPr marL="442913" lvl="1" indent="-263525">
              <a:spcBef>
                <a:spcPts val="300"/>
              </a:spcBef>
              <a:spcAft>
                <a:spcPts val="300"/>
              </a:spcAft>
              <a:buFont typeface="Arial" panose="020B0604020202020204" pitchFamily="34" charset="0"/>
              <a:buChar char="•"/>
            </a:pPr>
            <a:r>
              <a:rPr lang="en-GB" sz="1600" dirty="0">
                <a:latin typeface="Lato" panose="020B0604020202020204" charset="0"/>
              </a:rPr>
              <a:t>How have these aspects developed? </a:t>
            </a:r>
          </a:p>
          <a:p>
            <a:pPr marL="442913" lvl="1" indent="-263525">
              <a:spcBef>
                <a:spcPts val="300"/>
              </a:spcBef>
              <a:spcAft>
                <a:spcPts val="300"/>
              </a:spcAft>
              <a:buFont typeface="Arial" panose="020B0604020202020204" pitchFamily="34" charset="0"/>
              <a:buChar char="•"/>
            </a:pPr>
            <a:r>
              <a:rPr lang="en-GB" sz="1600" dirty="0">
                <a:latin typeface="Lato" panose="020B0604020202020204" charset="0"/>
              </a:rPr>
              <a:t>Which aspects are social constructs and which are inherent and fixed?</a:t>
            </a:r>
          </a:p>
          <a:p>
            <a:pPr marL="442913" lvl="1" indent="-263525">
              <a:spcBef>
                <a:spcPts val="300"/>
              </a:spcBef>
              <a:spcAft>
                <a:spcPts val="300"/>
              </a:spcAft>
              <a:buFont typeface="Arial" panose="020B0604020202020204" pitchFamily="34" charset="0"/>
              <a:buChar char="•"/>
            </a:pPr>
            <a:r>
              <a:rPr lang="en-GB" sz="1600" dirty="0">
                <a:latin typeface="Lato" panose="020B0604020202020204" charset="0"/>
              </a:rPr>
              <a:t>If you wrote down your nationality what does it mean for you? What does it mean to be Austrian, German, etc.? </a:t>
            </a:r>
            <a:r>
              <a:rPr lang="en-GB" sz="1600" dirty="0">
                <a:latin typeface="Lato" panose="020B0604020202020204" charset="0"/>
                <a:sym typeface="Wingdings" panose="05000000000000000000" pitchFamily="2" charset="2"/>
              </a:rPr>
              <a:t> probably it would mean different things for different people </a:t>
            </a:r>
          </a:p>
          <a:p>
            <a:pPr marL="442913" lvl="1" indent="-263525">
              <a:spcBef>
                <a:spcPts val="300"/>
              </a:spcBef>
              <a:spcAft>
                <a:spcPts val="300"/>
              </a:spcAft>
              <a:buFont typeface="Arial" panose="020B0604020202020204" pitchFamily="34" charset="0"/>
              <a:buChar char="•"/>
            </a:pPr>
            <a:r>
              <a:rPr lang="en-GB" sz="1600" dirty="0">
                <a:latin typeface="Lato" panose="020B0604020202020204" charset="0"/>
              </a:rPr>
              <a:t>How much are people judged by their individual identity and how much by the group that they belong?</a:t>
            </a:r>
          </a:p>
        </p:txBody>
      </p:sp>
    </p:spTree>
    <p:extLst>
      <p:ext uri="{BB962C8B-B14F-4D97-AF65-F5344CB8AC3E}">
        <p14:creationId xmlns:p14="http://schemas.microsoft.com/office/powerpoint/2010/main" val="19586512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r>
              <a:rPr lang="de-DE" dirty="0" err="1" smtClean="0"/>
              <a:t>We</a:t>
            </a:r>
            <a:r>
              <a:rPr lang="de-DE" dirty="0" smtClean="0"/>
              <a:t> all </a:t>
            </a:r>
            <a:r>
              <a:rPr lang="de-DE" dirty="0" err="1" smtClean="0"/>
              <a:t>come</a:t>
            </a:r>
            <a:r>
              <a:rPr lang="de-DE" dirty="0" smtClean="0"/>
              <a:t> </a:t>
            </a:r>
            <a:r>
              <a:rPr lang="de-DE" dirty="0" err="1" smtClean="0"/>
              <a:t>from</a:t>
            </a:r>
            <a:r>
              <a:rPr lang="de-DE" dirty="0" smtClean="0"/>
              <a:t> </a:t>
            </a:r>
            <a:r>
              <a:rPr lang="de-DE" dirty="0" err="1" smtClean="0"/>
              <a:t>somewhere</a:t>
            </a:r>
            <a:r>
              <a:rPr lang="de-DE" dirty="0" smtClean="0"/>
              <a:t>!</a:t>
            </a:r>
            <a:endParaRPr dirty="0"/>
          </a:p>
        </p:txBody>
      </p:sp>
      <p:sp>
        <p:nvSpPr>
          <p:cNvPr id="93" name="Google Shape;93;p1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6</a:t>
            </a:fld>
            <a:endParaRPr/>
          </a:p>
        </p:txBody>
      </p:sp>
      <p:sp>
        <p:nvSpPr>
          <p:cNvPr id="3" name="Rechteck 2"/>
          <p:cNvSpPr/>
          <p:nvPr/>
        </p:nvSpPr>
        <p:spPr>
          <a:xfrm>
            <a:off x="152400" y="1130034"/>
            <a:ext cx="8680033" cy="2916183"/>
          </a:xfrm>
          <a:prstGeom prst="rect">
            <a:avLst/>
          </a:prstGeom>
        </p:spPr>
        <p:txBody>
          <a:bodyPr wrap="square">
            <a:spAutoFit/>
          </a:bodyPr>
          <a:lstStyle/>
          <a:p>
            <a:pPr algn="ctr">
              <a:spcAft>
                <a:spcPts val="600"/>
              </a:spcAft>
            </a:pPr>
            <a:r>
              <a:rPr lang="en-GB" sz="1600" b="1" dirty="0" smtClean="0">
                <a:solidFill>
                  <a:srgbClr val="E5362B"/>
                </a:solidFill>
                <a:latin typeface="Lato" panose="020B0604020202020204" charset="0"/>
              </a:rPr>
              <a:t>Complete the table “The part of my identity that …” (available as an annex)</a:t>
            </a:r>
          </a:p>
          <a:p>
            <a:pPr algn="ctr"/>
            <a:endParaRPr lang="en-GB" sz="1200" dirty="0">
              <a:latin typeface="Lato" panose="020B0604020202020204" charset="0"/>
            </a:endParaRPr>
          </a:p>
          <a:p>
            <a:pPr marL="442913" lvl="1" indent="-263525">
              <a:spcBef>
                <a:spcPts val="300"/>
              </a:spcBef>
              <a:spcAft>
                <a:spcPts val="300"/>
              </a:spcAft>
              <a:buFont typeface="Arial" panose="020B0604020202020204" pitchFamily="34" charset="0"/>
              <a:buChar char="•"/>
              <a:defRPr/>
            </a:pPr>
            <a:r>
              <a:rPr lang="en-GB" sz="1600" dirty="0" smtClean="0">
                <a:latin typeface="Lato" panose="020B0604020202020204" charset="0"/>
              </a:rPr>
              <a:t>How </a:t>
            </a:r>
            <a:r>
              <a:rPr lang="en-GB" sz="1600" dirty="0">
                <a:latin typeface="Lato" panose="020B0604020202020204" charset="0"/>
              </a:rPr>
              <a:t>did this exercise make you feel?</a:t>
            </a:r>
          </a:p>
          <a:p>
            <a:pPr marL="442913" lvl="1" indent="-263525">
              <a:spcBef>
                <a:spcPts val="300"/>
              </a:spcBef>
              <a:spcAft>
                <a:spcPts val="300"/>
              </a:spcAft>
              <a:buFont typeface="Arial" panose="020B0604020202020204" pitchFamily="34" charset="0"/>
              <a:buChar char="•"/>
              <a:defRPr/>
            </a:pPr>
            <a:r>
              <a:rPr lang="en-GB" sz="1600" dirty="0">
                <a:latin typeface="Lato" panose="020B0604020202020204" charset="0"/>
              </a:rPr>
              <a:t>How does intersectionality relate to identity and justice?</a:t>
            </a:r>
          </a:p>
          <a:p>
            <a:pPr marL="442913" lvl="1" indent="-263525">
              <a:spcBef>
                <a:spcPts val="300"/>
              </a:spcBef>
              <a:spcAft>
                <a:spcPts val="300"/>
              </a:spcAft>
              <a:buFont typeface="Arial" panose="020B0604020202020204" pitchFamily="34" charset="0"/>
              <a:buChar char="•"/>
              <a:defRPr/>
            </a:pPr>
            <a:r>
              <a:rPr lang="en-GB" sz="1600" dirty="0">
                <a:latin typeface="Lato" panose="020B0604020202020204" charset="0"/>
              </a:rPr>
              <a:t>How do power and privilege impact people’s relationships with each other and with institutions?</a:t>
            </a:r>
          </a:p>
          <a:p>
            <a:pPr marL="442913" lvl="1" indent="-263525">
              <a:spcBef>
                <a:spcPts val="300"/>
              </a:spcBef>
              <a:spcAft>
                <a:spcPts val="300"/>
              </a:spcAft>
              <a:buFont typeface="Arial" panose="020B0604020202020204" pitchFamily="34" charset="0"/>
              <a:buChar char="•"/>
              <a:defRPr/>
            </a:pPr>
            <a:r>
              <a:rPr lang="en-GB" sz="1600" dirty="0">
                <a:latin typeface="Lato" panose="020B0604020202020204" charset="0"/>
              </a:rPr>
              <a:t>How do our intersecting identities shape our perspectives and the way we experience the world?</a:t>
            </a:r>
          </a:p>
          <a:p>
            <a:pPr marL="442913" lvl="1" indent="-263525">
              <a:spcBef>
                <a:spcPts val="300"/>
              </a:spcBef>
              <a:spcAft>
                <a:spcPts val="300"/>
              </a:spcAft>
              <a:buFont typeface="Arial" panose="020B0604020202020204" pitchFamily="34" charset="0"/>
              <a:buChar char="•"/>
              <a:defRPr/>
            </a:pPr>
            <a:r>
              <a:rPr lang="en-GB" sz="1600" dirty="0">
                <a:latin typeface="Lato" panose="020B0604020202020204" charset="0"/>
              </a:rPr>
              <a:t>How can intersectionality be applied in education to teach about multiple identities and oppression?</a:t>
            </a:r>
          </a:p>
        </p:txBody>
      </p:sp>
    </p:spTree>
    <p:extLst>
      <p:ext uri="{BB962C8B-B14F-4D97-AF65-F5344CB8AC3E}">
        <p14:creationId xmlns:p14="http://schemas.microsoft.com/office/powerpoint/2010/main" val="32860613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r>
              <a:rPr lang="de-DE" dirty="0" err="1" smtClean="0"/>
              <a:t>Intersectionality</a:t>
            </a:r>
            <a:endParaRPr dirty="0"/>
          </a:p>
        </p:txBody>
      </p:sp>
      <p:sp>
        <p:nvSpPr>
          <p:cNvPr id="93" name="Google Shape;93;p1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7</a:t>
            </a:fld>
            <a:endParaRPr/>
          </a:p>
        </p:txBody>
      </p:sp>
      <p:pic>
        <p:nvPicPr>
          <p:cNvPr id="7" name="Grafik 6"/>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369250" y="1111035"/>
            <a:ext cx="5258424" cy="2970218"/>
          </a:xfrm>
          <a:prstGeom prst="rect">
            <a:avLst/>
          </a:prstGeom>
        </p:spPr>
      </p:pic>
      <p:sp>
        <p:nvSpPr>
          <p:cNvPr id="6" name="Title 1">
            <a:extLst>
              <a:ext uri="{FF2B5EF4-FFF2-40B4-BE49-F238E27FC236}">
                <a16:creationId xmlns:a16="http://schemas.microsoft.com/office/drawing/2014/main" id="{C889F3E3-E09A-9C46-9A1D-0F834885666E}"/>
              </a:ext>
            </a:extLst>
          </p:cNvPr>
          <p:cNvSpPr txBox="1">
            <a:spLocks/>
          </p:cNvSpPr>
          <p:nvPr/>
        </p:nvSpPr>
        <p:spPr>
          <a:xfrm>
            <a:off x="1995055" y="3629891"/>
            <a:ext cx="4895980" cy="805676"/>
          </a:xfrm>
          <a:prstGeom prst="rect">
            <a:avLst/>
          </a:prstGeom>
          <a:solidFill>
            <a:schemeClr val="bg1"/>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200" b="1" dirty="0">
                <a:latin typeface="Lato" panose="020B0604020202020204" charset="0"/>
                <a:cs typeface="Times New Roman" panose="02020603050405020304" pitchFamily="18" charset="0"/>
              </a:rPr>
              <a:t>Video: </a:t>
            </a:r>
            <a:r>
              <a:rPr lang="en-GB" sz="2200" b="1" dirty="0">
                <a:solidFill>
                  <a:schemeClr val="bg1"/>
                </a:solidFill>
                <a:latin typeface="Lato" panose="020B0604020202020204" charset="0"/>
                <a:cs typeface="Times New Roman" panose="02020603050405020304" pitchFamily="18" charset="0"/>
                <a:hlinkClick r:id="rId4"/>
              </a:rPr>
              <a:t>https://</a:t>
            </a:r>
            <a:r>
              <a:rPr lang="en-GB" sz="2200" b="1" dirty="0" err="1" smtClean="0">
                <a:solidFill>
                  <a:schemeClr val="bg1"/>
                </a:solidFill>
                <a:latin typeface="Lato" panose="020B0604020202020204" charset="0"/>
                <a:cs typeface="Times New Roman" panose="02020603050405020304" pitchFamily="18" charset="0"/>
                <a:hlinkClick r:id="rId4"/>
              </a:rPr>
              <a:t>youtu.be</a:t>
            </a:r>
            <a:r>
              <a:rPr lang="en-GB" sz="2200" b="1" dirty="0" smtClean="0">
                <a:solidFill>
                  <a:schemeClr val="bg1"/>
                </a:solidFill>
                <a:latin typeface="Lato" panose="020B0604020202020204" charset="0"/>
                <a:cs typeface="Times New Roman" panose="02020603050405020304" pitchFamily="18" charset="0"/>
                <a:hlinkClick r:id="rId4"/>
              </a:rPr>
              <a:t>/</a:t>
            </a:r>
            <a:r>
              <a:rPr lang="en-GB" sz="2200" b="1" dirty="0" err="1" smtClean="0">
                <a:solidFill>
                  <a:schemeClr val="bg1"/>
                </a:solidFill>
                <a:latin typeface="Lato" panose="020B0604020202020204" charset="0"/>
                <a:cs typeface="Times New Roman" panose="02020603050405020304" pitchFamily="18" charset="0"/>
                <a:hlinkClick r:id="rId4"/>
              </a:rPr>
              <a:t>ViDtnfQ9FHc</a:t>
            </a:r>
            <a:r>
              <a:rPr lang="en-GB" sz="2200" b="1" dirty="0" smtClean="0">
                <a:solidFill>
                  <a:schemeClr val="bg1"/>
                </a:solidFill>
                <a:latin typeface="Lato" panose="020B0604020202020204" charset="0"/>
                <a:cs typeface="Times New Roman" panose="02020603050405020304" pitchFamily="18" charset="0"/>
              </a:rPr>
              <a:t> </a:t>
            </a:r>
            <a:endParaRPr lang="en-GB" sz="2200" dirty="0">
              <a:latin typeface="Lato" panose="020B0604020202020204" charset="0"/>
              <a:cs typeface="Times New Roman" panose="02020603050405020304" pitchFamily="18" charset="0"/>
            </a:endParaRPr>
          </a:p>
        </p:txBody>
      </p:sp>
      <p:pic>
        <p:nvPicPr>
          <p:cNvPr id="2" name="Grafik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21762" y="2011052"/>
            <a:ext cx="2095238" cy="2095238"/>
          </a:xfrm>
          <a:prstGeom prst="rect">
            <a:avLst/>
          </a:prstGeom>
        </p:spPr>
      </p:pic>
    </p:spTree>
    <p:extLst>
      <p:ext uri="{BB962C8B-B14F-4D97-AF65-F5344CB8AC3E}">
        <p14:creationId xmlns:p14="http://schemas.microsoft.com/office/powerpoint/2010/main" val="41528643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lvl="0"/>
            <a:r>
              <a:rPr lang="de-DE" dirty="0" smtClean="0"/>
              <a:t>Migration </a:t>
            </a:r>
            <a:r>
              <a:rPr lang="de-DE" dirty="0" err="1" smtClean="0"/>
              <a:t>letters</a:t>
            </a:r>
            <a:endParaRPr dirty="0"/>
          </a:p>
        </p:txBody>
      </p:sp>
      <p:sp>
        <p:nvSpPr>
          <p:cNvPr id="93" name="Google Shape;93;p1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8</a:t>
            </a:fld>
            <a:endParaRPr/>
          </a:p>
        </p:txBody>
      </p:sp>
      <p:sp>
        <p:nvSpPr>
          <p:cNvPr id="2" name="Rechteck 1"/>
          <p:cNvSpPr/>
          <p:nvPr/>
        </p:nvSpPr>
        <p:spPr>
          <a:xfrm>
            <a:off x="166253" y="1090940"/>
            <a:ext cx="6068291" cy="707886"/>
          </a:xfrm>
          <a:prstGeom prst="rect">
            <a:avLst/>
          </a:prstGeom>
        </p:spPr>
        <p:txBody>
          <a:bodyPr wrap="square">
            <a:spAutoFit/>
          </a:bodyPr>
          <a:lstStyle/>
          <a:p>
            <a:pPr marL="457200" lvl="1" algn="ctr">
              <a:spcAft>
                <a:spcPts val="600"/>
              </a:spcAft>
              <a:defRPr/>
            </a:pPr>
            <a:r>
              <a:rPr lang="en-GB" sz="2000" b="1" dirty="0">
                <a:solidFill>
                  <a:srgbClr val="E5362B"/>
                </a:solidFill>
                <a:latin typeface="Lato" panose="020B0604020202020204" charset="0"/>
              </a:rPr>
              <a:t>Open the annex “migration letters” and read through the letters and excerpts provided</a:t>
            </a:r>
            <a:r>
              <a:rPr lang="en-GB" sz="2000" b="1" dirty="0" smtClean="0">
                <a:solidFill>
                  <a:srgbClr val="E5362B"/>
                </a:solidFill>
                <a:latin typeface="Lato" panose="020B0604020202020204" charset="0"/>
              </a:rPr>
              <a:t>!</a:t>
            </a:r>
            <a:endParaRPr lang="en-GB" sz="2000" b="1" dirty="0">
              <a:solidFill>
                <a:srgbClr val="E5362B"/>
              </a:solidFill>
              <a:latin typeface="Lato" panose="020B0604020202020204" charset="0"/>
            </a:endParaRPr>
          </a:p>
        </p:txBody>
      </p:sp>
      <p:sp>
        <p:nvSpPr>
          <p:cNvPr id="3" name="Vertikales Scrollen 2"/>
          <p:cNvSpPr/>
          <p:nvPr/>
        </p:nvSpPr>
        <p:spPr>
          <a:xfrm>
            <a:off x="6254203" y="1216356"/>
            <a:ext cx="2303880" cy="2719060"/>
          </a:xfrm>
          <a:prstGeom prst="verticalScroll">
            <a:avLst/>
          </a:prstGeom>
          <a:solidFill>
            <a:srgbClr val="E5362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err="1"/>
              <a:t>a</a:t>
            </a:r>
            <a:r>
              <a:rPr lang="de-DE" sz="2400" b="1" dirty="0" err="1" smtClean="0"/>
              <a:t>nnex</a:t>
            </a:r>
            <a:r>
              <a:rPr lang="de-DE" sz="2400" b="1" dirty="0" smtClean="0"/>
              <a:t>: </a:t>
            </a:r>
            <a:br>
              <a:rPr lang="de-DE" sz="2400" b="1" dirty="0" smtClean="0"/>
            </a:br>
            <a:r>
              <a:rPr lang="de-DE" sz="2400" b="1" dirty="0" smtClean="0"/>
              <a:t>„</a:t>
            </a:r>
            <a:r>
              <a:rPr lang="de-DE" sz="2400" b="1" dirty="0" err="1" smtClean="0"/>
              <a:t>migration</a:t>
            </a:r>
            <a:r>
              <a:rPr lang="de-DE" sz="2400" b="1" dirty="0" smtClean="0"/>
              <a:t> </a:t>
            </a:r>
            <a:r>
              <a:rPr lang="de-DE" sz="2400" b="1" dirty="0" err="1" smtClean="0"/>
              <a:t>letters</a:t>
            </a:r>
            <a:r>
              <a:rPr lang="de-DE" sz="2400" b="1" dirty="0" smtClean="0"/>
              <a:t>“</a:t>
            </a:r>
            <a:endParaRPr lang="de-DE" sz="2400" b="1" dirty="0"/>
          </a:p>
        </p:txBody>
      </p:sp>
      <p:sp>
        <p:nvSpPr>
          <p:cNvPr id="4" name="Rechteck 3"/>
          <p:cNvSpPr/>
          <p:nvPr/>
        </p:nvSpPr>
        <p:spPr>
          <a:xfrm>
            <a:off x="0" y="1980989"/>
            <a:ext cx="6234544" cy="2123658"/>
          </a:xfrm>
          <a:prstGeom prst="rect">
            <a:avLst/>
          </a:prstGeom>
        </p:spPr>
        <p:txBody>
          <a:bodyPr wrap="square">
            <a:spAutoFit/>
          </a:bodyPr>
          <a:lstStyle/>
          <a:p>
            <a:pPr marL="742950" lvl="1" indent="-285750">
              <a:spcBef>
                <a:spcPts val="600"/>
              </a:spcBef>
              <a:spcAft>
                <a:spcPts val="600"/>
              </a:spcAft>
              <a:buClrTx/>
              <a:buFont typeface="Arial" panose="020B0604020202020204" pitchFamily="34" charset="0"/>
              <a:buChar char="•"/>
              <a:defRPr/>
            </a:pPr>
            <a:r>
              <a:rPr lang="en-GB" sz="1600" b="1" dirty="0">
                <a:latin typeface="Lato" panose="020B0604020202020204" charset="0"/>
              </a:rPr>
              <a:t>What are the main topics/concerns of each letter as described by the authors?</a:t>
            </a:r>
          </a:p>
          <a:p>
            <a:pPr marL="742950" lvl="1" indent="-285750">
              <a:spcBef>
                <a:spcPts val="600"/>
              </a:spcBef>
              <a:spcAft>
                <a:spcPts val="600"/>
              </a:spcAft>
              <a:buClrTx/>
              <a:buFont typeface="Arial" panose="020B0604020202020204" pitchFamily="34" charset="0"/>
              <a:buChar char="•"/>
              <a:defRPr/>
            </a:pPr>
            <a:r>
              <a:rPr lang="en-GB" sz="1600" b="1" dirty="0">
                <a:latin typeface="Lato" panose="020B0604020202020204" charset="0"/>
              </a:rPr>
              <a:t>What impressions do these letters give about life as a migrant in the late nineteenth and early twentieth centuries?</a:t>
            </a:r>
          </a:p>
          <a:p>
            <a:pPr marL="742950" lvl="1" indent="-285750">
              <a:spcBef>
                <a:spcPts val="600"/>
              </a:spcBef>
              <a:spcAft>
                <a:spcPts val="600"/>
              </a:spcAft>
              <a:buClrTx/>
              <a:buFont typeface="Arial" panose="020B0604020202020204" pitchFamily="34" charset="0"/>
              <a:buChar char="•"/>
              <a:defRPr/>
            </a:pPr>
            <a:r>
              <a:rPr lang="en-GB" sz="1600" b="1" dirty="0">
                <a:latin typeface="Lato" panose="020B0604020202020204" charset="0"/>
              </a:rPr>
              <a:t>Can you identify any similarities and differences between the experiences of these migrants and those of today? </a:t>
            </a:r>
          </a:p>
        </p:txBody>
      </p:sp>
    </p:spTree>
    <p:extLst>
      <p:ext uri="{BB962C8B-B14F-4D97-AF65-F5344CB8AC3E}">
        <p14:creationId xmlns:p14="http://schemas.microsoft.com/office/powerpoint/2010/main" val="3516456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lvl="0"/>
            <a:r>
              <a:rPr lang="de-DE" dirty="0" smtClean="0"/>
              <a:t>Write </a:t>
            </a:r>
            <a:r>
              <a:rPr lang="de-DE" dirty="0" err="1" smtClean="0"/>
              <a:t>your</a:t>
            </a:r>
            <a:r>
              <a:rPr lang="de-DE" dirty="0" smtClean="0"/>
              <a:t> </a:t>
            </a:r>
            <a:r>
              <a:rPr lang="de-DE" dirty="0" err="1" smtClean="0"/>
              <a:t>own</a:t>
            </a:r>
            <a:r>
              <a:rPr lang="de-DE" dirty="0" smtClean="0"/>
              <a:t> </a:t>
            </a:r>
            <a:r>
              <a:rPr lang="de-DE" dirty="0" err="1" smtClean="0"/>
              <a:t>letter</a:t>
            </a:r>
            <a:r>
              <a:rPr lang="de-DE" dirty="0" smtClean="0"/>
              <a:t>/</a:t>
            </a:r>
            <a:r>
              <a:rPr lang="de-DE" dirty="0" err="1" smtClean="0"/>
              <a:t>diary</a:t>
            </a:r>
            <a:r>
              <a:rPr lang="de-DE" dirty="0" smtClean="0"/>
              <a:t>!</a:t>
            </a:r>
            <a:endParaRPr dirty="0"/>
          </a:p>
        </p:txBody>
      </p:sp>
      <p:sp>
        <p:nvSpPr>
          <p:cNvPr id="93" name="Google Shape;93;p1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9</a:t>
            </a:fld>
            <a:endParaRPr/>
          </a:p>
        </p:txBody>
      </p:sp>
      <p:sp>
        <p:nvSpPr>
          <p:cNvPr id="5" name="Google Shape;194;p11"/>
          <p:cNvSpPr/>
          <p:nvPr/>
        </p:nvSpPr>
        <p:spPr>
          <a:xfrm>
            <a:off x="311700" y="1086359"/>
            <a:ext cx="8624482" cy="464943"/>
          </a:xfrm>
          <a:prstGeom prst="hexagon">
            <a:avLst>
              <a:gd name="adj" fmla="val 25000"/>
              <a:gd name="vf" fmla="val 11547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lvl="0" algn="ctr"/>
            <a:r>
              <a:rPr lang="de-DE" sz="1500" b="1" dirty="0" err="1">
                <a:solidFill>
                  <a:schemeClr val="bg1"/>
                </a:solidFill>
                <a:latin typeface="Lato" panose="020B0604020202020204" charset="0"/>
              </a:rPr>
              <a:t>choose</a:t>
            </a:r>
            <a:r>
              <a:rPr lang="de-DE" sz="1500" b="1" dirty="0">
                <a:solidFill>
                  <a:schemeClr val="bg1"/>
                </a:solidFill>
                <a:latin typeface="Lato" panose="020B0604020202020204" charset="0"/>
              </a:rPr>
              <a:t> a </a:t>
            </a:r>
            <a:r>
              <a:rPr lang="de-DE" sz="1500" b="1" dirty="0" err="1">
                <a:solidFill>
                  <a:schemeClr val="bg1"/>
                </a:solidFill>
                <a:latin typeface="Lato" panose="020B0604020202020204" charset="0"/>
              </a:rPr>
              <a:t>country</a:t>
            </a:r>
            <a:r>
              <a:rPr lang="de-DE" sz="1500" b="1" dirty="0">
                <a:solidFill>
                  <a:schemeClr val="bg1"/>
                </a:solidFill>
                <a:latin typeface="Lato" panose="020B0604020202020204" charset="0"/>
              </a:rPr>
              <a:t> </a:t>
            </a:r>
            <a:r>
              <a:rPr lang="de-DE" sz="1500" b="1" dirty="0" err="1">
                <a:solidFill>
                  <a:schemeClr val="bg1"/>
                </a:solidFill>
                <a:latin typeface="Lato" panose="020B0604020202020204" charset="0"/>
              </a:rPr>
              <a:t>of</a:t>
            </a:r>
            <a:r>
              <a:rPr lang="de-DE" sz="1500" b="1" dirty="0">
                <a:solidFill>
                  <a:schemeClr val="bg1"/>
                </a:solidFill>
                <a:latin typeface="Lato" panose="020B0604020202020204" charset="0"/>
              </a:rPr>
              <a:t> </a:t>
            </a:r>
            <a:r>
              <a:rPr lang="de-DE" sz="1500" b="1" dirty="0" err="1">
                <a:solidFill>
                  <a:schemeClr val="bg1"/>
                </a:solidFill>
                <a:latin typeface="Lato" panose="020B0604020202020204" charset="0"/>
              </a:rPr>
              <a:t>origin</a:t>
            </a:r>
            <a:r>
              <a:rPr lang="de-DE" sz="1500" b="1" dirty="0">
                <a:solidFill>
                  <a:schemeClr val="bg1"/>
                </a:solidFill>
                <a:latin typeface="Lato" panose="020B0604020202020204" charset="0"/>
              </a:rPr>
              <a:t>/</a:t>
            </a:r>
            <a:r>
              <a:rPr lang="de-DE" sz="1500" b="1" dirty="0" err="1">
                <a:solidFill>
                  <a:schemeClr val="bg1"/>
                </a:solidFill>
                <a:latin typeface="Lato" panose="020B0604020202020204" charset="0"/>
              </a:rPr>
              <a:t>destination</a:t>
            </a:r>
            <a:r>
              <a:rPr lang="de-DE" sz="1500" b="1" dirty="0">
                <a:solidFill>
                  <a:schemeClr val="bg1"/>
                </a:solidFill>
                <a:latin typeface="Lato" panose="020B0604020202020204" charset="0"/>
              </a:rPr>
              <a:t> </a:t>
            </a:r>
            <a:r>
              <a:rPr lang="de-DE" sz="1500" b="1" dirty="0" err="1">
                <a:solidFill>
                  <a:schemeClr val="bg1"/>
                </a:solidFill>
                <a:latin typeface="Lato" panose="020B0604020202020204" charset="0"/>
              </a:rPr>
              <a:t>and</a:t>
            </a:r>
            <a:r>
              <a:rPr lang="de-DE" sz="1500" b="1" dirty="0">
                <a:solidFill>
                  <a:schemeClr val="bg1"/>
                </a:solidFill>
                <a:latin typeface="Lato" panose="020B0604020202020204" charset="0"/>
              </a:rPr>
              <a:t> </a:t>
            </a:r>
            <a:r>
              <a:rPr lang="de-DE" sz="1500" b="1" dirty="0" err="1">
                <a:solidFill>
                  <a:schemeClr val="bg1"/>
                </a:solidFill>
                <a:latin typeface="Lato" panose="020B0604020202020204" charset="0"/>
              </a:rPr>
              <a:t>collect</a:t>
            </a:r>
            <a:r>
              <a:rPr lang="de-DE" sz="1500" b="1" dirty="0">
                <a:solidFill>
                  <a:schemeClr val="bg1"/>
                </a:solidFill>
                <a:latin typeface="Lato" panose="020B0604020202020204" charset="0"/>
              </a:rPr>
              <a:t> (</a:t>
            </a:r>
            <a:r>
              <a:rPr lang="de-DE" sz="1500" b="1" dirty="0" err="1">
                <a:solidFill>
                  <a:schemeClr val="bg1"/>
                </a:solidFill>
                <a:latin typeface="Lato" panose="020B0604020202020204" charset="0"/>
              </a:rPr>
              <a:t>historical</a:t>
            </a:r>
            <a:r>
              <a:rPr lang="de-DE" sz="1500" b="1" dirty="0">
                <a:solidFill>
                  <a:schemeClr val="bg1"/>
                </a:solidFill>
                <a:latin typeface="Lato" panose="020B0604020202020204" charset="0"/>
              </a:rPr>
              <a:t>) </a:t>
            </a:r>
            <a:r>
              <a:rPr lang="de-DE" sz="1500" b="1" dirty="0" err="1">
                <a:solidFill>
                  <a:schemeClr val="bg1"/>
                </a:solidFill>
                <a:latin typeface="Lato" panose="020B0604020202020204" charset="0"/>
              </a:rPr>
              <a:t>information</a:t>
            </a:r>
            <a:r>
              <a:rPr lang="de-DE" sz="1500" b="1" dirty="0">
                <a:solidFill>
                  <a:schemeClr val="bg1"/>
                </a:solidFill>
                <a:latin typeface="Lato" panose="020B0604020202020204" charset="0"/>
              </a:rPr>
              <a:t> </a:t>
            </a:r>
            <a:r>
              <a:rPr lang="de-DE" sz="1500" b="1" dirty="0" err="1">
                <a:solidFill>
                  <a:schemeClr val="bg1"/>
                </a:solidFill>
                <a:latin typeface="Lato" panose="020B0604020202020204" charset="0"/>
              </a:rPr>
              <a:t>about</a:t>
            </a:r>
            <a:r>
              <a:rPr lang="de-DE" sz="1500" b="1" dirty="0">
                <a:solidFill>
                  <a:schemeClr val="bg1"/>
                </a:solidFill>
                <a:latin typeface="Lato" panose="020B0604020202020204" charset="0"/>
              </a:rPr>
              <a:t> </a:t>
            </a:r>
            <a:r>
              <a:rPr lang="de-DE" sz="1500" b="1" dirty="0" err="1">
                <a:solidFill>
                  <a:schemeClr val="bg1"/>
                </a:solidFill>
                <a:latin typeface="Lato" panose="020B0604020202020204" charset="0"/>
              </a:rPr>
              <a:t>it</a:t>
            </a:r>
            <a:endParaRPr lang="de-DE" sz="1500" b="1" dirty="0">
              <a:solidFill>
                <a:schemeClr val="bg1"/>
              </a:solidFill>
              <a:latin typeface="Lato" panose="020B0604020202020204" charset="0"/>
            </a:endParaRPr>
          </a:p>
        </p:txBody>
      </p:sp>
      <p:sp>
        <p:nvSpPr>
          <p:cNvPr id="6" name="Google Shape;194;p11"/>
          <p:cNvSpPr/>
          <p:nvPr/>
        </p:nvSpPr>
        <p:spPr>
          <a:xfrm>
            <a:off x="311700" y="1686528"/>
            <a:ext cx="8624482" cy="717691"/>
          </a:xfrm>
          <a:prstGeom prst="hexagon">
            <a:avLst>
              <a:gd name="adj" fmla="val 25000"/>
              <a:gd name="vf" fmla="val 11547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algn="ctr"/>
            <a:r>
              <a:rPr lang="de-DE" sz="1500" b="1" dirty="0" err="1">
                <a:solidFill>
                  <a:schemeClr val="bg1"/>
                </a:solidFill>
                <a:latin typeface="Lato" panose="020B0604020202020204" charset="0"/>
              </a:rPr>
              <a:t>write</a:t>
            </a:r>
            <a:r>
              <a:rPr lang="de-DE" sz="1500" b="1" dirty="0">
                <a:solidFill>
                  <a:schemeClr val="bg1"/>
                </a:solidFill>
                <a:latin typeface="Lato" panose="020B0604020202020204" charset="0"/>
              </a:rPr>
              <a:t> a </a:t>
            </a:r>
            <a:r>
              <a:rPr lang="de-DE" sz="1500" b="1" dirty="0" err="1">
                <a:solidFill>
                  <a:schemeClr val="bg1"/>
                </a:solidFill>
                <a:latin typeface="Lato" panose="020B0604020202020204" charset="0"/>
              </a:rPr>
              <a:t>letter</a:t>
            </a:r>
            <a:r>
              <a:rPr lang="de-DE" sz="1500" b="1" dirty="0">
                <a:solidFill>
                  <a:schemeClr val="bg1"/>
                </a:solidFill>
                <a:latin typeface="Lato" panose="020B0604020202020204" charset="0"/>
              </a:rPr>
              <a:t> </a:t>
            </a:r>
            <a:r>
              <a:rPr lang="de-DE" sz="1500" b="1" dirty="0" err="1">
                <a:solidFill>
                  <a:schemeClr val="bg1"/>
                </a:solidFill>
                <a:latin typeface="Lato" panose="020B0604020202020204" charset="0"/>
              </a:rPr>
              <a:t>to</a:t>
            </a:r>
            <a:r>
              <a:rPr lang="de-DE" sz="1500" b="1" dirty="0">
                <a:solidFill>
                  <a:schemeClr val="bg1"/>
                </a:solidFill>
                <a:latin typeface="Lato" panose="020B0604020202020204" charset="0"/>
              </a:rPr>
              <a:t> relative </a:t>
            </a:r>
            <a:r>
              <a:rPr lang="de-DE" sz="1500" b="1" dirty="0" err="1">
                <a:solidFill>
                  <a:schemeClr val="bg1"/>
                </a:solidFill>
                <a:latin typeface="Lato" panose="020B0604020202020204" charset="0"/>
              </a:rPr>
              <a:t>or</a:t>
            </a:r>
            <a:r>
              <a:rPr lang="de-DE" sz="1500" b="1" dirty="0">
                <a:solidFill>
                  <a:schemeClr val="bg1"/>
                </a:solidFill>
                <a:latin typeface="Lato" panose="020B0604020202020204" charset="0"/>
              </a:rPr>
              <a:t> a </a:t>
            </a:r>
            <a:r>
              <a:rPr lang="de-DE" sz="1500" b="1" dirty="0" err="1">
                <a:solidFill>
                  <a:schemeClr val="bg1"/>
                </a:solidFill>
                <a:latin typeface="Lato" panose="020B0604020202020204" charset="0"/>
              </a:rPr>
              <a:t>diary</a:t>
            </a:r>
            <a:r>
              <a:rPr lang="de-DE" sz="1500" b="1" dirty="0">
                <a:solidFill>
                  <a:schemeClr val="bg1"/>
                </a:solidFill>
                <a:latin typeface="Lato" panose="020B0604020202020204" charset="0"/>
              </a:rPr>
              <a:t> </a:t>
            </a:r>
            <a:r>
              <a:rPr lang="de-DE" sz="1500" b="1" dirty="0" err="1">
                <a:solidFill>
                  <a:schemeClr val="bg1"/>
                </a:solidFill>
                <a:latin typeface="Lato" panose="020B0604020202020204" charset="0"/>
              </a:rPr>
              <a:t>entry</a:t>
            </a:r>
            <a:r>
              <a:rPr lang="de-DE" sz="1500" b="1" dirty="0">
                <a:solidFill>
                  <a:schemeClr val="bg1"/>
                </a:solidFill>
                <a:latin typeface="Lato" panose="020B0604020202020204" charset="0"/>
              </a:rPr>
              <a:t> </a:t>
            </a:r>
            <a:r>
              <a:rPr lang="de-DE" sz="1500" b="1" dirty="0" smtClean="0">
                <a:solidFill>
                  <a:schemeClr val="bg1"/>
                </a:solidFill>
                <a:latin typeface="Lato" panose="020B0604020202020204" charset="0"/>
              </a:rPr>
              <a:t/>
            </a:r>
            <a:br>
              <a:rPr lang="de-DE" sz="1500" b="1" dirty="0" smtClean="0">
                <a:solidFill>
                  <a:schemeClr val="bg1"/>
                </a:solidFill>
                <a:latin typeface="Lato" panose="020B0604020202020204" charset="0"/>
              </a:rPr>
            </a:br>
            <a:r>
              <a:rPr lang="de-DE" sz="1500" b="1" dirty="0" err="1" smtClean="0">
                <a:solidFill>
                  <a:schemeClr val="bg1"/>
                </a:solidFill>
                <a:latin typeface="Lato" panose="020B0604020202020204" charset="0"/>
              </a:rPr>
              <a:t>to</a:t>
            </a:r>
            <a:r>
              <a:rPr lang="de-DE" sz="1500" b="1" dirty="0" smtClean="0">
                <a:solidFill>
                  <a:schemeClr val="bg1"/>
                </a:solidFill>
                <a:latin typeface="Lato" panose="020B0604020202020204" charset="0"/>
              </a:rPr>
              <a:t> </a:t>
            </a:r>
            <a:r>
              <a:rPr lang="de-DE" sz="1500" b="1" dirty="0" err="1">
                <a:solidFill>
                  <a:schemeClr val="bg1"/>
                </a:solidFill>
                <a:latin typeface="Lato" panose="020B0604020202020204" charset="0"/>
              </a:rPr>
              <a:t>describe</a:t>
            </a:r>
            <a:r>
              <a:rPr lang="de-DE" sz="1500" b="1" dirty="0">
                <a:solidFill>
                  <a:schemeClr val="bg1"/>
                </a:solidFill>
                <a:latin typeface="Lato" panose="020B0604020202020204" charset="0"/>
              </a:rPr>
              <a:t> </a:t>
            </a:r>
            <a:r>
              <a:rPr lang="de-DE" sz="1500" b="1" dirty="0" err="1">
                <a:solidFill>
                  <a:schemeClr val="bg1"/>
                </a:solidFill>
                <a:latin typeface="Lato" panose="020B0604020202020204" charset="0"/>
              </a:rPr>
              <a:t>the</a:t>
            </a:r>
            <a:r>
              <a:rPr lang="de-DE" sz="1500" b="1" dirty="0">
                <a:solidFill>
                  <a:schemeClr val="bg1"/>
                </a:solidFill>
                <a:latin typeface="Lato" panose="020B0604020202020204" charset="0"/>
              </a:rPr>
              <a:t> </a:t>
            </a:r>
            <a:r>
              <a:rPr lang="de-DE" sz="1500" b="1" dirty="0" err="1">
                <a:solidFill>
                  <a:schemeClr val="bg1"/>
                </a:solidFill>
                <a:latin typeface="Lato" panose="020B0604020202020204" charset="0"/>
              </a:rPr>
              <a:t>situation</a:t>
            </a:r>
            <a:r>
              <a:rPr lang="de-DE" sz="1500" b="1" dirty="0">
                <a:solidFill>
                  <a:schemeClr val="bg1"/>
                </a:solidFill>
                <a:latin typeface="Lato" panose="020B0604020202020204" charset="0"/>
              </a:rPr>
              <a:t> </a:t>
            </a:r>
            <a:r>
              <a:rPr lang="de-DE" sz="1500" b="1" dirty="0" err="1">
                <a:solidFill>
                  <a:schemeClr val="bg1"/>
                </a:solidFill>
                <a:latin typeface="Lato" panose="020B0604020202020204" charset="0"/>
              </a:rPr>
              <a:t>or</a:t>
            </a:r>
            <a:r>
              <a:rPr lang="de-DE" sz="1500" b="1" dirty="0">
                <a:solidFill>
                  <a:schemeClr val="bg1"/>
                </a:solidFill>
                <a:latin typeface="Lato" panose="020B0604020202020204" charset="0"/>
              </a:rPr>
              <a:t> </a:t>
            </a:r>
            <a:r>
              <a:rPr lang="de-DE" sz="1500" b="1" dirty="0" err="1">
                <a:solidFill>
                  <a:schemeClr val="bg1"/>
                </a:solidFill>
                <a:latin typeface="Lato" panose="020B0604020202020204" charset="0"/>
              </a:rPr>
              <a:t>narrate</a:t>
            </a:r>
            <a:r>
              <a:rPr lang="de-DE" sz="1500" b="1" dirty="0">
                <a:solidFill>
                  <a:schemeClr val="bg1"/>
                </a:solidFill>
                <a:latin typeface="Lato" panose="020B0604020202020204" charset="0"/>
              </a:rPr>
              <a:t> an </a:t>
            </a:r>
            <a:r>
              <a:rPr lang="de-DE" sz="1500" b="1" dirty="0" err="1">
                <a:solidFill>
                  <a:schemeClr val="bg1"/>
                </a:solidFill>
                <a:latin typeface="Lato" panose="020B0604020202020204" charset="0"/>
              </a:rPr>
              <a:t>event</a:t>
            </a:r>
            <a:endParaRPr lang="de-DE" sz="1500" b="1" dirty="0">
              <a:solidFill>
                <a:schemeClr val="bg1"/>
              </a:solidFill>
              <a:latin typeface="Lato" panose="020B0604020202020204" charset="0"/>
            </a:endParaRPr>
          </a:p>
        </p:txBody>
      </p:sp>
      <p:sp>
        <p:nvSpPr>
          <p:cNvPr id="7" name="Google Shape;194;p11"/>
          <p:cNvSpPr/>
          <p:nvPr/>
        </p:nvSpPr>
        <p:spPr>
          <a:xfrm>
            <a:off x="311700" y="3768436"/>
            <a:ext cx="8624482" cy="527350"/>
          </a:xfrm>
          <a:prstGeom prst="hexagon">
            <a:avLst>
              <a:gd name="adj" fmla="val 25000"/>
              <a:gd name="vf" fmla="val 11547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algn="ctr"/>
            <a:r>
              <a:rPr lang="de-DE" sz="1500" b="1" dirty="0" err="1" smtClean="0">
                <a:solidFill>
                  <a:schemeClr val="bg1"/>
                </a:solidFill>
                <a:latin typeface="Lato" panose="020B0604020202020204" charset="0"/>
              </a:rPr>
              <a:t>Present</a:t>
            </a:r>
            <a:r>
              <a:rPr lang="de-DE" sz="1500" b="1" dirty="0" smtClean="0">
                <a:solidFill>
                  <a:schemeClr val="bg1"/>
                </a:solidFill>
                <a:latin typeface="Lato" panose="020B0604020202020204" charset="0"/>
              </a:rPr>
              <a:t> </a:t>
            </a:r>
            <a:r>
              <a:rPr lang="de-DE" sz="1500" b="1" dirty="0" err="1" smtClean="0">
                <a:solidFill>
                  <a:schemeClr val="bg1"/>
                </a:solidFill>
                <a:latin typeface="Lato" panose="020B0604020202020204" charset="0"/>
              </a:rPr>
              <a:t>your</a:t>
            </a:r>
            <a:r>
              <a:rPr lang="de-DE" sz="1500" b="1" dirty="0" smtClean="0">
                <a:solidFill>
                  <a:schemeClr val="bg1"/>
                </a:solidFill>
                <a:latin typeface="Lato" panose="020B0604020202020204" charset="0"/>
              </a:rPr>
              <a:t> </a:t>
            </a:r>
            <a:r>
              <a:rPr lang="de-DE" sz="1500" b="1" dirty="0" err="1" smtClean="0">
                <a:solidFill>
                  <a:schemeClr val="bg1"/>
                </a:solidFill>
                <a:latin typeface="Lato" panose="020B0604020202020204" charset="0"/>
              </a:rPr>
              <a:t>letter</a:t>
            </a:r>
            <a:r>
              <a:rPr lang="de-DE" sz="1500" b="1" dirty="0" smtClean="0">
                <a:solidFill>
                  <a:schemeClr val="bg1"/>
                </a:solidFill>
                <a:latin typeface="Lato" panose="020B0604020202020204" charset="0"/>
              </a:rPr>
              <a:t>/</a:t>
            </a:r>
            <a:r>
              <a:rPr lang="de-DE" sz="1500" b="1" dirty="0" err="1" smtClean="0">
                <a:solidFill>
                  <a:schemeClr val="bg1"/>
                </a:solidFill>
                <a:latin typeface="Lato" panose="020B0604020202020204" charset="0"/>
              </a:rPr>
              <a:t>diary</a:t>
            </a:r>
            <a:r>
              <a:rPr lang="de-DE" sz="1500" b="1" dirty="0" smtClean="0">
                <a:solidFill>
                  <a:schemeClr val="bg1"/>
                </a:solidFill>
                <a:latin typeface="Lato" panose="020B0604020202020204" charset="0"/>
              </a:rPr>
              <a:t> </a:t>
            </a:r>
            <a:r>
              <a:rPr lang="de-DE" sz="1500" b="1" dirty="0" err="1" smtClean="0">
                <a:solidFill>
                  <a:schemeClr val="bg1"/>
                </a:solidFill>
                <a:latin typeface="Lato" panose="020B0604020202020204" charset="0"/>
              </a:rPr>
              <a:t>and</a:t>
            </a:r>
            <a:r>
              <a:rPr lang="de-DE" sz="1500" b="1" dirty="0" smtClean="0">
                <a:solidFill>
                  <a:schemeClr val="bg1"/>
                </a:solidFill>
                <a:latin typeface="Lato" panose="020B0604020202020204" charset="0"/>
              </a:rPr>
              <a:t> </a:t>
            </a:r>
            <a:r>
              <a:rPr lang="de-DE" sz="1500" b="1" dirty="0" err="1" smtClean="0">
                <a:solidFill>
                  <a:schemeClr val="bg1"/>
                </a:solidFill>
                <a:latin typeface="Lato" panose="020B0604020202020204" charset="0"/>
              </a:rPr>
              <a:t>discuss</a:t>
            </a:r>
            <a:r>
              <a:rPr lang="de-DE" sz="1500" b="1" dirty="0" smtClean="0">
                <a:solidFill>
                  <a:schemeClr val="bg1"/>
                </a:solidFill>
                <a:latin typeface="Lato" panose="020B0604020202020204" charset="0"/>
              </a:rPr>
              <a:t> </a:t>
            </a:r>
            <a:r>
              <a:rPr lang="de-DE" sz="1500" b="1" dirty="0" err="1" smtClean="0">
                <a:solidFill>
                  <a:schemeClr val="bg1"/>
                </a:solidFill>
                <a:latin typeface="Lato" panose="020B0604020202020204" charset="0"/>
              </a:rPr>
              <a:t>the</a:t>
            </a:r>
            <a:r>
              <a:rPr lang="de-DE" sz="1500" b="1" dirty="0" smtClean="0">
                <a:solidFill>
                  <a:schemeClr val="bg1"/>
                </a:solidFill>
                <a:latin typeface="Lato" panose="020B0604020202020204" charset="0"/>
              </a:rPr>
              <a:t> </a:t>
            </a:r>
            <a:r>
              <a:rPr lang="de-DE" sz="1500" b="1" dirty="0" err="1" smtClean="0">
                <a:solidFill>
                  <a:schemeClr val="bg1"/>
                </a:solidFill>
                <a:latin typeface="Lato" panose="020B0604020202020204" charset="0"/>
              </a:rPr>
              <a:t>results</a:t>
            </a:r>
            <a:endParaRPr lang="de-DE" sz="1500" b="1" dirty="0">
              <a:solidFill>
                <a:schemeClr val="bg1"/>
              </a:solidFill>
              <a:latin typeface="Lato" panose="020B0604020202020204" charset="0"/>
            </a:endParaRPr>
          </a:p>
        </p:txBody>
      </p:sp>
      <p:sp>
        <p:nvSpPr>
          <p:cNvPr id="3" name="Rechteck 2"/>
          <p:cNvSpPr/>
          <p:nvPr/>
        </p:nvSpPr>
        <p:spPr>
          <a:xfrm>
            <a:off x="408682" y="2493857"/>
            <a:ext cx="8527500" cy="1184940"/>
          </a:xfrm>
          <a:prstGeom prst="rect">
            <a:avLst/>
          </a:prstGeom>
        </p:spPr>
        <p:txBody>
          <a:bodyPr wrap="square">
            <a:spAutoFit/>
          </a:bodyPr>
          <a:lstStyle/>
          <a:p>
            <a:pPr marL="285750" lvl="0" indent="-285750">
              <a:spcAft>
                <a:spcPts val="600"/>
              </a:spcAft>
              <a:buFont typeface="Arial" panose="020B0604020202020204" pitchFamily="34" charset="0"/>
              <a:buChar char="•"/>
            </a:pPr>
            <a:r>
              <a:rPr lang="en-GB" dirty="0" smtClean="0">
                <a:solidFill>
                  <a:schemeClr val="tx1"/>
                </a:solidFill>
                <a:latin typeface="Lato" panose="020B0604020202020204" charset="0"/>
              </a:rPr>
              <a:t>Why </a:t>
            </a:r>
            <a:r>
              <a:rPr lang="en-GB" dirty="0">
                <a:solidFill>
                  <a:schemeClr val="tx1"/>
                </a:solidFill>
                <a:latin typeface="Lato" panose="020B0604020202020204" charset="0"/>
              </a:rPr>
              <a:t>did they decide to leave their home country?</a:t>
            </a:r>
          </a:p>
          <a:p>
            <a:pPr marL="285750" lvl="0" indent="-285750">
              <a:spcAft>
                <a:spcPts val="600"/>
              </a:spcAft>
              <a:buFont typeface="Arial" panose="020B0604020202020204" pitchFamily="34" charset="0"/>
              <a:buChar char="•"/>
            </a:pPr>
            <a:r>
              <a:rPr lang="de-DE" dirty="0" err="1">
                <a:solidFill>
                  <a:schemeClr val="tx1"/>
                </a:solidFill>
                <a:latin typeface="Lato" panose="020B0604020202020204" charset="0"/>
              </a:rPr>
              <a:t>Why</a:t>
            </a:r>
            <a:r>
              <a:rPr lang="de-DE" dirty="0">
                <a:solidFill>
                  <a:schemeClr val="tx1"/>
                </a:solidFill>
                <a:latin typeface="Lato" panose="020B0604020202020204" charset="0"/>
              </a:rPr>
              <a:t> </a:t>
            </a:r>
            <a:r>
              <a:rPr lang="de-DE" dirty="0" err="1">
                <a:solidFill>
                  <a:schemeClr val="tx1"/>
                </a:solidFill>
                <a:latin typeface="Lato" panose="020B0604020202020204" charset="0"/>
              </a:rPr>
              <a:t>did</a:t>
            </a:r>
            <a:r>
              <a:rPr lang="de-DE" dirty="0">
                <a:solidFill>
                  <a:schemeClr val="tx1"/>
                </a:solidFill>
                <a:latin typeface="Lato" panose="020B0604020202020204" charset="0"/>
              </a:rPr>
              <a:t> </a:t>
            </a:r>
            <a:r>
              <a:rPr lang="de-DE" dirty="0" err="1">
                <a:solidFill>
                  <a:schemeClr val="tx1"/>
                </a:solidFill>
                <a:latin typeface="Lato" panose="020B0604020202020204" charset="0"/>
              </a:rPr>
              <a:t>they</a:t>
            </a:r>
            <a:r>
              <a:rPr lang="de-DE" dirty="0">
                <a:solidFill>
                  <a:schemeClr val="tx1"/>
                </a:solidFill>
                <a:latin typeface="Lato" panose="020B0604020202020204" charset="0"/>
              </a:rPr>
              <a:t> </a:t>
            </a:r>
            <a:r>
              <a:rPr lang="de-DE" dirty="0" err="1">
                <a:solidFill>
                  <a:schemeClr val="tx1"/>
                </a:solidFill>
                <a:latin typeface="Lato" panose="020B0604020202020204" charset="0"/>
              </a:rPr>
              <a:t>choose</a:t>
            </a:r>
            <a:r>
              <a:rPr lang="de-DE" dirty="0">
                <a:solidFill>
                  <a:schemeClr val="tx1"/>
                </a:solidFill>
                <a:latin typeface="Lato" panose="020B0604020202020204" charset="0"/>
              </a:rPr>
              <a:t> </a:t>
            </a:r>
            <a:r>
              <a:rPr lang="de-DE" dirty="0" err="1">
                <a:solidFill>
                  <a:schemeClr val="tx1"/>
                </a:solidFill>
                <a:latin typeface="Lato" panose="020B0604020202020204" charset="0"/>
              </a:rPr>
              <a:t>that</a:t>
            </a:r>
            <a:r>
              <a:rPr lang="de-DE" dirty="0">
                <a:solidFill>
                  <a:schemeClr val="tx1"/>
                </a:solidFill>
                <a:latin typeface="Lato" panose="020B0604020202020204" charset="0"/>
              </a:rPr>
              <a:t> </a:t>
            </a:r>
            <a:r>
              <a:rPr lang="de-DE" dirty="0" err="1">
                <a:solidFill>
                  <a:schemeClr val="tx1"/>
                </a:solidFill>
                <a:latin typeface="Lato" panose="020B0604020202020204" charset="0"/>
              </a:rPr>
              <a:t>country</a:t>
            </a:r>
            <a:r>
              <a:rPr lang="de-DE" dirty="0">
                <a:solidFill>
                  <a:schemeClr val="tx1"/>
                </a:solidFill>
                <a:latin typeface="Lato" panose="020B0604020202020204" charset="0"/>
              </a:rPr>
              <a:t> </a:t>
            </a:r>
            <a:r>
              <a:rPr lang="de-DE" dirty="0" err="1">
                <a:solidFill>
                  <a:schemeClr val="tx1"/>
                </a:solidFill>
                <a:latin typeface="Lato" panose="020B0604020202020204" charset="0"/>
              </a:rPr>
              <a:t>of</a:t>
            </a:r>
            <a:r>
              <a:rPr lang="de-DE" dirty="0">
                <a:solidFill>
                  <a:schemeClr val="tx1"/>
                </a:solidFill>
                <a:latin typeface="Lato" panose="020B0604020202020204" charset="0"/>
              </a:rPr>
              <a:t> </a:t>
            </a:r>
            <a:r>
              <a:rPr lang="de-DE" dirty="0" err="1">
                <a:solidFill>
                  <a:schemeClr val="tx1"/>
                </a:solidFill>
                <a:latin typeface="Lato" panose="020B0604020202020204" charset="0"/>
              </a:rPr>
              <a:t>destination</a:t>
            </a:r>
            <a:r>
              <a:rPr lang="de-DE" dirty="0">
                <a:solidFill>
                  <a:schemeClr val="tx1"/>
                </a:solidFill>
                <a:latin typeface="Lato" panose="020B0604020202020204" charset="0"/>
              </a:rPr>
              <a:t>?</a:t>
            </a:r>
            <a:endParaRPr lang="en-GB" dirty="0">
              <a:solidFill>
                <a:schemeClr val="tx1"/>
              </a:solidFill>
              <a:latin typeface="Lato" panose="020B0604020202020204" charset="0"/>
            </a:endParaRPr>
          </a:p>
          <a:p>
            <a:pPr marL="285750" lvl="0" indent="-285750">
              <a:spcAft>
                <a:spcPts val="600"/>
              </a:spcAft>
              <a:buFont typeface="Arial" panose="020B0604020202020204" pitchFamily="34" charset="0"/>
              <a:buChar char="•"/>
            </a:pPr>
            <a:r>
              <a:rPr lang="en-GB" dirty="0">
                <a:solidFill>
                  <a:schemeClr val="tx1"/>
                </a:solidFill>
                <a:latin typeface="Lato" panose="020B0604020202020204" charset="0"/>
              </a:rPr>
              <a:t>How did they travel (routes and methods of transport) and what obstacles did they face along the way?</a:t>
            </a:r>
          </a:p>
          <a:p>
            <a:pPr marL="285750" lvl="0" indent="-285750">
              <a:spcAft>
                <a:spcPts val="600"/>
              </a:spcAft>
              <a:buFont typeface="Arial" panose="020B0604020202020204" pitchFamily="34" charset="0"/>
              <a:buChar char="•"/>
            </a:pPr>
            <a:r>
              <a:rPr lang="en-GB" dirty="0">
                <a:solidFill>
                  <a:schemeClr val="tx1"/>
                </a:solidFill>
                <a:latin typeface="Lato" panose="020B0604020202020204" charset="0"/>
              </a:rPr>
              <a:t>What was the experience of arriving in a new country?</a:t>
            </a:r>
          </a:p>
        </p:txBody>
      </p:sp>
    </p:spTree>
    <p:extLst>
      <p:ext uri="{BB962C8B-B14F-4D97-AF65-F5344CB8AC3E}">
        <p14:creationId xmlns:p14="http://schemas.microsoft.com/office/powerpoint/2010/main" val="4415108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1535</Words>
  <Application>Microsoft Office PowerPoint</Application>
  <PresentationFormat>Bildschirmpräsentation (16:9)</PresentationFormat>
  <Paragraphs>129</Paragraphs>
  <Slides>13</Slides>
  <Notes>13</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13</vt:i4>
      </vt:variant>
    </vt:vector>
  </HeadingPairs>
  <TitlesOfParts>
    <vt:vector size="20" baseType="lpstr">
      <vt:lpstr>Century Gothic</vt:lpstr>
      <vt:lpstr>Teko</vt:lpstr>
      <vt:lpstr>Wingdings</vt:lpstr>
      <vt:lpstr>Arial</vt:lpstr>
      <vt:lpstr>Times New Roman</vt:lpstr>
      <vt:lpstr>Lato</vt:lpstr>
      <vt:lpstr>Simple Light</vt:lpstr>
      <vt:lpstr>Migration (3/3)</vt:lpstr>
      <vt:lpstr>Overview</vt:lpstr>
      <vt:lpstr>Migration Stories and Experiences</vt:lpstr>
      <vt:lpstr>We all come from somewhere!</vt:lpstr>
      <vt:lpstr>We all come from somewhere!</vt:lpstr>
      <vt:lpstr>We all come from somewhere!</vt:lpstr>
      <vt:lpstr>Intersectionality</vt:lpstr>
      <vt:lpstr>Migration letters</vt:lpstr>
      <vt:lpstr>Write your own letter/diary!</vt:lpstr>
      <vt:lpstr>The luggage – migrants’ objects</vt:lpstr>
      <vt:lpstr>The luggage – experiment of thought</vt:lpstr>
      <vt:lpstr>From Migrant Farmer to Future Teacher</vt:lpstr>
      <vt:lpstr>Literature and other 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Marco Mogiani</dc:creator>
  <cp:lastModifiedBy>Johanna Urban</cp:lastModifiedBy>
  <cp:revision>216</cp:revision>
  <dcterms:modified xsi:type="dcterms:W3CDTF">2022-03-28T11:42:06Z</dcterms:modified>
</cp:coreProperties>
</file>