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6"/>
  </p:notesMasterIdLst>
  <p:sldIdLst>
    <p:sldId id="256" r:id="rId2"/>
    <p:sldId id="366" r:id="rId3"/>
    <p:sldId id="367" r:id="rId4"/>
    <p:sldId id="257" r:id="rId5"/>
    <p:sldId id="268" r:id="rId6"/>
    <p:sldId id="281" r:id="rId7"/>
    <p:sldId id="280" r:id="rId8"/>
    <p:sldId id="283" r:id="rId9"/>
    <p:sldId id="273" r:id="rId10"/>
    <p:sldId id="282" r:id="rId11"/>
    <p:sldId id="381" r:id="rId12"/>
    <p:sldId id="308" r:id="rId13"/>
    <p:sldId id="329" r:id="rId14"/>
    <p:sldId id="370" r:id="rId15"/>
  </p:sldIdLst>
  <p:sldSz cx="9144000" cy="5143500" type="screen16x9"/>
  <p:notesSz cx="6858000" cy="9144000"/>
  <p:embeddedFontLst>
    <p:embeddedFont>
      <p:font typeface="Teko" panose="020B0604020202020204" charset="0"/>
      <p:regular r:id="rId17"/>
      <p:bold r:id="rId18"/>
    </p:embeddedFont>
    <p:embeddedFont>
      <p:font typeface="Lato" panose="020B060402020202020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6" clrIdx="0">
    <p:extLst>
      <p:ext uri="{19B8F6BF-5375-455C-9EA6-DF929625EA0E}">
        <p15:presenceInfo xmlns:p15="http://schemas.microsoft.com/office/powerpoint/2012/main" userId="S-1-5-21-3036683560-4069959373-169152929-2660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362B"/>
    <a:srgbClr val="F8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99" autoAdjust="0"/>
    <p:restoredTop sz="66088" autoAdjust="0"/>
  </p:normalViewPr>
  <p:slideViewPr>
    <p:cSldViewPr snapToGrid="0">
      <p:cViewPr varScale="1">
        <p:scale>
          <a:sx n="72" d="100"/>
          <a:sy n="72" d="100"/>
        </p:scale>
        <p:origin x="1296" y="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a:t>What</a:t>
            </a:r>
            <a:r>
              <a:rPr lang="de-DE" dirty="0"/>
              <a:t> do </a:t>
            </a:r>
            <a:r>
              <a:rPr lang="de-DE" dirty="0" err="1"/>
              <a:t>you</a:t>
            </a:r>
            <a:r>
              <a:rPr lang="de-DE" dirty="0"/>
              <a:t> </a:t>
            </a:r>
            <a:r>
              <a:rPr lang="de-DE" dirty="0" err="1"/>
              <a:t>think</a:t>
            </a:r>
            <a:r>
              <a:rPr lang="de-DE" dirty="0"/>
              <a:t> </a:t>
            </a:r>
            <a:r>
              <a:rPr lang="de-DE" dirty="0" err="1"/>
              <a:t>of</a:t>
            </a:r>
            <a:r>
              <a:rPr lang="de-DE" dirty="0"/>
              <a:t> </a:t>
            </a:r>
            <a:r>
              <a:rPr lang="de-DE" dirty="0" err="1"/>
              <a:t>this</a:t>
            </a:r>
            <a:r>
              <a:rPr lang="de-DE" dirty="0"/>
              <a:t> </a:t>
            </a:r>
            <a:r>
              <a:rPr lang="de-DE" dirty="0" err="1"/>
              <a:t>excerpt</a:t>
            </a:r>
            <a:r>
              <a:rPr lang="de-DE" dirty="0"/>
              <a:t>?</a:t>
            </a:r>
          </a:p>
          <a:p>
            <a:pPr marL="0" lvl="0" indent="0" algn="l" rtl="0">
              <a:spcBef>
                <a:spcPts val="0"/>
              </a:spcBef>
              <a:spcAft>
                <a:spcPts val="0"/>
              </a:spcAft>
              <a:buNone/>
            </a:pPr>
            <a:r>
              <a:rPr lang="de-DE" dirty="0" err="1"/>
              <a:t>Is</a:t>
            </a:r>
            <a:r>
              <a:rPr lang="de-DE" dirty="0"/>
              <a:t> </a:t>
            </a:r>
            <a:r>
              <a:rPr lang="de-DE" dirty="0" err="1"/>
              <a:t>it</a:t>
            </a:r>
            <a:r>
              <a:rPr lang="de-DE" dirty="0"/>
              <a:t> </a:t>
            </a:r>
            <a:r>
              <a:rPr lang="de-DE" dirty="0" err="1"/>
              <a:t>always</a:t>
            </a:r>
            <a:r>
              <a:rPr lang="de-DE" dirty="0"/>
              <a:t> easy </a:t>
            </a:r>
            <a:r>
              <a:rPr lang="de-DE" dirty="0" err="1"/>
              <a:t>to</a:t>
            </a:r>
            <a:r>
              <a:rPr lang="de-DE" dirty="0"/>
              <a:t> </a:t>
            </a:r>
            <a:r>
              <a:rPr lang="de-DE" dirty="0" err="1"/>
              <a:t>distinguish</a:t>
            </a:r>
            <a:r>
              <a:rPr lang="de-DE" baseline="0" dirty="0"/>
              <a:t> </a:t>
            </a:r>
            <a:r>
              <a:rPr lang="de-DE" baseline="0" dirty="0" err="1"/>
              <a:t>between</a:t>
            </a:r>
            <a:r>
              <a:rPr lang="de-DE" baseline="0" dirty="0"/>
              <a:t> </a:t>
            </a:r>
            <a:r>
              <a:rPr lang="de-DE" baseline="0" dirty="0" err="1"/>
              <a:t>migrants</a:t>
            </a:r>
            <a:r>
              <a:rPr lang="de-DE" baseline="0" dirty="0"/>
              <a:t> </a:t>
            </a:r>
            <a:r>
              <a:rPr lang="de-DE" baseline="0" dirty="0" err="1"/>
              <a:t>and</a:t>
            </a:r>
            <a:r>
              <a:rPr lang="de-DE" baseline="0" dirty="0"/>
              <a:t> </a:t>
            </a:r>
            <a:r>
              <a:rPr lang="de-DE" baseline="0" dirty="0" err="1"/>
              <a:t>refugees</a:t>
            </a:r>
            <a:r>
              <a:rPr lang="de-DE" baseline="0" dirty="0"/>
              <a:t>?</a:t>
            </a:r>
          </a:p>
          <a:p>
            <a:pPr marL="0" lvl="0" indent="0" algn="l" rtl="0">
              <a:spcBef>
                <a:spcPts val="0"/>
              </a:spcBef>
              <a:spcAft>
                <a:spcPts val="0"/>
              </a:spcAft>
              <a:buNone/>
            </a:pPr>
            <a:r>
              <a:rPr lang="de-DE" baseline="0" dirty="0"/>
              <a:t>Who </a:t>
            </a:r>
            <a:r>
              <a:rPr lang="de-DE" baseline="0" dirty="0" err="1"/>
              <a:t>decides</a:t>
            </a:r>
            <a:r>
              <a:rPr lang="de-DE" baseline="0" dirty="0"/>
              <a:t> upon </a:t>
            </a:r>
            <a:r>
              <a:rPr lang="de-DE" baseline="0" dirty="0" err="1"/>
              <a:t>these</a:t>
            </a:r>
            <a:r>
              <a:rPr lang="de-DE" baseline="0" dirty="0"/>
              <a:t> </a:t>
            </a:r>
            <a:r>
              <a:rPr lang="de-DE" baseline="0" dirty="0" err="1"/>
              <a:t>definitions</a:t>
            </a:r>
            <a:r>
              <a:rPr lang="de-DE" baseline="0" dirty="0" smtClean="0"/>
              <a:t>?</a:t>
            </a:r>
          </a:p>
          <a:p>
            <a:pPr marL="0" lvl="0" indent="0" algn="l" rtl="0">
              <a:spcBef>
                <a:spcPts val="0"/>
              </a:spcBef>
              <a:spcAft>
                <a:spcPts val="0"/>
              </a:spcAft>
              <a:buNone/>
            </a:pPr>
            <a:endParaRPr lang="de-DE" baseline="0" dirty="0" smtClean="0"/>
          </a:p>
          <a:p>
            <a:pPr marL="0" lvl="0" indent="0" algn="l" rtl="0">
              <a:spcBef>
                <a:spcPts val="0"/>
              </a:spcBef>
              <a:spcAft>
                <a:spcPts val="0"/>
              </a:spcAft>
              <a:buNone/>
            </a:pPr>
            <a:r>
              <a:rPr lang="en-US" i="1" dirty="0" smtClean="0"/>
              <a:t>Genova, N., </a:t>
            </a:r>
            <a:r>
              <a:rPr lang="en-US" i="1" dirty="0" err="1" smtClean="0"/>
              <a:t>Garelli</a:t>
            </a:r>
            <a:r>
              <a:rPr lang="en-US" i="1" dirty="0" smtClean="0"/>
              <a:t>, G. &amp; </a:t>
            </a:r>
            <a:r>
              <a:rPr lang="en-US" i="1" dirty="0" err="1" smtClean="0"/>
              <a:t>Tazzioli</a:t>
            </a:r>
            <a:r>
              <a:rPr lang="en-US" i="1" dirty="0" smtClean="0"/>
              <a:t>, M. (2018) Autonomy of Asylum?: The Autonomy of Migration Undoing the Refugee Crisis Script. South Atlantic Quarterly 117,</a:t>
            </a:r>
            <a:r>
              <a:rPr lang="en-US" i="1" baseline="0" dirty="0" smtClean="0"/>
              <a:t> pp. </a:t>
            </a:r>
            <a:r>
              <a:rPr lang="en-US" i="1" dirty="0" smtClean="0"/>
              <a:t>239-265. </a:t>
            </a:r>
            <a:r>
              <a:rPr lang="en-US" i="1" dirty="0" err="1" smtClean="0"/>
              <a:t>doi</a:t>
            </a:r>
            <a:r>
              <a:rPr lang="en-US" i="1" dirty="0" smtClean="0"/>
              <a:t>: 10.1215/00382876-4374823</a:t>
            </a:r>
            <a:endParaRPr i="1" dirty="0"/>
          </a:p>
        </p:txBody>
      </p:sp>
    </p:spTree>
    <p:extLst>
      <p:ext uri="{BB962C8B-B14F-4D97-AF65-F5344CB8AC3E}">
        <p14:creationId xmlns:p14="http://schemas.microsoft.com/office/powerpoint/2010/main" val="1537415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a:t>Brainstorming on </a:t>
            </a:r>
            <a:r>
              <a:rPr lang="de-DE" dirty="0" err="1"/>
              <a:t>factors</a:t>
            </a:r>
            <a:r>
              <a:rPr lang="de-DE" dirty="0"/>
              <a:t>/</a:t>
            </a:r>
            <a:r>
              <a:rPr lang="de-DE" dirty="0" err="1"/>
              <a:t>reasons</a:t>
            </a:r>
            <a:r>
              <a:rPr lang="de-DE" baseline="0" dirty="0"/>
              <a:t> </a:t>
            </a:r>
            <a:r>
              <a:rPr lang="de-DE" baseline="0" dirty="0" err="1"/>
              <a:t>underlying</a:t>
            </a:r>
            <a:r>
              <a:rPr lang="de-DE" baseline="0" dirty="0"/>
              <a:t> </a:t>
            </a:r>
            <a:r>
              <a:rPr lang="de-DE" baseline="0" dirty="0" err="1"/>
              <a:t>migration</a:t>
            </a:r>
            <a:endParaRPr lang="de-DE" baseline="0" dirty="0"/>
          </a:p>
          <a:p>
            <a:pPr marL="0" lvl="0" indent="0" algn="l" rtl="0">
              <a:spcBef>
                <a:spcPts val="0"/>
              </a:spcBef>
              <a:spcAft>
                <a:spcPts val="0"/>
              </a:spcAft>
              <a:buNone/>
            </a:pPr>
            <a:r>
              <a:rPr lang="de-DE" baseline="0" dirty="0"/>
              <a:t>This </a:t>
            </a:r>
            <a:r>
              <a:rPr lang="de-DE" baseline="0" dirty="0" err="1"/>
              <a:t>can</a:t>
            </a:r>
            <a:r>
              <a:rPr lang="de-DE" baseline="0" dirty="0"/>
              <a:t> </a:t>
            </a:r>
            <a:r>
              <a:rPr lang="de-DE" baseline="0" dirty="0" err="1"/>
              <a:t>be</a:t>
            </a:r>
            <a:r>
              <a:rPr lang="de-DE" baseline="0" dirty="0"/>
              <a:t> </a:t>
            </a:r>
            <a:r>
              <a:rPr lang="de-DE" baseline="0" dirty="0" err="1"/>
              <a:t>useful</a:t>
            </a:r>
            <a:r>
              <a:rPr lang="de-DE" baseline="0" dirty="0"/>
              <a:t> </a:t>
            </a:r>
            <a:r>
              <a:rPr lang="de-DE" baseline="0" dirty="0" err="1"/>
              <a:t>to</a:t>
            </a:r>
            <a:r>
              <a:rPr lang="de-DE" baseline="0" dirty="0"/>
              <a:t> </a:t>
            </a:r>
            <a:r>
              <a:rPr lang="de-DE" baseline="0" dirty="0" err="1"/>
              <a:t>discuss</a:t>
            </a:r>
            <a:r>
              <a:rPr lang="de-DE" baseline="0" dirty="0"/>
              <a:t> </a:t>
            </a:r>
            <a:r>
              <a:rPr lang="de-DE" baseline="0" dirty="0" err="1"/>
              <a:t>main</a:t>
            </a:r>
            <a:r>
              <a:rPr lang="de-DE" baseline="0" dirty="0"/>
              <a:t> </a:t>
            </a:r>
            <a:r>
              <a:rPr lang="de-DE" baseline="0" dirty="0" err="1"/>
              <a:t>migration</a:t>
            </a:r>
            <a:r>
              <a:rPr lang="de-DE" baseline="0" dirty="0"/>
              <a:t> </a:t>
            </a:r>
            <a:r>
              <a:rPr lang="de-DE" baseline="0" dirty="0" err="1"/>
              <a:t>theory</a:t>
            </a:r>
            <a:r>
              <a:rPr lang="de-DE" baseline="0" dirty="0"/>
              <a:t> on push/pull </a:t>
            </a:r>
            <a:r>
              <a:rPr lang="de-DE" baseline="0" dirty="0" err="1"/>
              <a:t>factors</a:t>
            </a:r>
            <a:r>
              <a:rPr lang="de-DE" baseline="0" dirty="0"/>
              <a:t>, </a:t>
            </a:r>
            <a:r>
              <a:rPr lang="de-DE" baseline="0" dirty="0" err="1"/>
              <a:t>and</a:t>
            </a:r>
            <a:r>
              <a:rPr lang="de-DE" baseline="0" dirty="0"/>
              <a:t> </a:t>
            </a:r>
            <a:r>
              <a:rPr lang="de-DE" baseline="0" dirty="0" err="1"/>
              <a:t>to</a:t>
            </a:r>
            <a:r>
              <a:rPr lang="de-DE" baseline="0" dirty="0"/>
              <a:t> </a:t>
            </a:r>
            <a:r>
              <a:rPr lang="de-DE" baseline="0" dirty="0" err="1"/>
              <a:t>analyse</a:t>
            </a:r>
            <a:r>
              <a:rPr lang="de-DE" baseline="0" dirty="0"/>
              <a:t> </a:t>
            </a:r>
            <a:r>
              <a:rPr lang="de-DE" baseline="0" dirty="0" err="1"/>
              <a:t>it</a:t>
            </a:r>
            <a:r>
              <a:rPr lang="de-DE" baseline="0" dirty="0"/>
              <a:t> </a:t>
            </a:r>
            <a:r>
              <a:rPr lang="de-DE" baseline="0" dirty="0" err="1"/>
              <a:t>critically</a:t>
            </a:r>
            <a:r>
              <a:rPr lang="de-DE" baseline="0" dirty="0"/>
              <a:t> </a:t>
            </a:r>
            <a:r>
              <a:rPr lang="de-DE" baseline="0" dirty="0" err="1"/>
              <a:t>by</a:t>
            </a:r>
            <a:r>
              <a:rPr lang="de-DE" baseline="0" dirty="0"/>
              <a:t> </a:t>
            </a:r>
            <a:r>
              <a:rPr lang="de-DE" baseline="0" dirty="0" err="1"/>
              <a:t>posing</a:t>
            </a:r>
            <a:r>
              <a:rPr lang="de-DE" baseline="0" dirty="0"/>
              <a:t> </a:t>
            </a:r>
            <a:r>
              <a:rPr lang="de-DE" baseline="0" dirty="0" err="1"/>
              <a:t>some</a:t>
            </a:r>
            <a:r>
              <a:rPr lang="de-DE" baseline="0" dirty="0"/>
              <a:t> </a:t>
            </a:r>
            <a:r>
              <a:rPr lang="de-DE" baseline="0" dirty="0" err="1"/>
              <a:t>questions</a:t>
            </a:r>
            <a:r>
              <a:rPr lang="de-DE" baseline="0" dirty="0"/>
              <a:t> like: </a:t>
            </a:r>
            <a:endParaRPr lang="de-DE" dirty="0"/>
          </a:p>
          <a:p>
            <a:pPr marL="171450" lvl="0" indent="-171450" algn="l" rtl="0">
              <a:spcBef>
                <a:spcPts val="0"/>
              </a:spcBef>
              <a:spcAft>
                <a:spcPts val="0"/>
              </a:spcAft>
              <a:buFontTx/>
              <a:buChar char="-"/>
            </a:pPr>
            <a:r>
              <a:rPr lang="de-DE" dirty="0" err="1"/>
              <a:t>Is</a:t>
            </a:r>
            <a:r>
              <a:rPr lang="de-DE" dirty="0"/>
              <a:t> </a:t>
            </a:r>
            <a:r>
              <a:rPr lang="de-DE" dirty="0" err="1"/>
              <a:t>it</a:t>
            </a:r>
            <a:r>
              <a:rPr lang="de-DE" dirty="0"/>
              <a:t> </a:t>
            </a:r>
            <a:r>
              <a:rPr lang="de-DE" dirty="0" err="1"/>
              <a:t>always</a:t>
            </a:r>
            <a:r>
              <a:rPr lang="de-DE" dirty="0"/>
              <a:t> easy </a:t>
            </a:r>
            <a:r>
              <a:rPr lang="de-DE" dirty="0" err="1"/>
              <a:t>to</a:t>
            </a:r>
            <a:r>
              <a:rPr lang="de-DE" dirty="0"/>
              <a:t> </a:t>
            </a:r>
            <a:r>
              <a:rPr lang="de-DE" dirty="0" err="1"/>
              <a:t>distinguish</a:t>
            </a:r>
            <a:r>
              <a:rPr lang="de-DE" baseline="0" dirty="0"/>
              <a:t> </a:t>
            </a:r>
            <a:r>
              <a:rPr lang="de-DE" baseline="0" dirty="0" err="1"/>
              <a:t>between</a:t>
            </a:r>
            <a:r>
              <a:rPr lang="de-DE" baseline="0" dirty="0"/>
              <a:t> </a:t>
            </a:r>
            <a:r>
              <a:rPr lang="de-DE" baseline="0" dirty="0" err="1"/>
              <a:t>these</a:t>
            </a:r>
            <a:r>
              <a:rPr lang="de-DE" baseline="0" dirty="0"/>
              <a:t> </a:t>
            </a:r>
            <a:r>
              <a:rPr lang="de-DE" baseline="0" dirty="0" err="1"/>
              <a:t>reasons</a:t>
            </a:r>
            <a:r>
              <a:rPr lang="de-DE" baseline="0" dirty="0"/>
              <a:t>?</a:t>
            </a:r>
          </a:p>
          <a:p>
            <a:pPr marL="171450" lvl="0" indent="-171450" algn="l" rtl="0">
              <a:spcBef>
                <a:spcPts val="0"/>
              </a:spcBef>
              <a:spcAft>
                <a:spcPts val="0"/>
              </a:spcAft>
              <a:buFontTx/>
              <a:buChar char="-"/>
            </a:pPr>
            <a:r>
              <a:rPr lang="de-DE" baseline="0" dirty="0"/>
              <a:t>Are </a:t>
            </a:r>
            <a:r>
              <a:rPr lang="de-DE" baseline="0" dirty="0" err="1"/>
              <a:t>these</a:t>
            </a:r>
            <a:r>
              <a:rPr lang="de-DE" baseline="0" dirty="0"/>
              <a:t> </a:t>
            </a:r>
            <a:r>
              <a:rPr lang="de-DE" baseline="0" dirty="0" err="1"/>
              <a:t>factors</a:t>
            </a:r>
            <a:r>
              <a:rPr lang="de-DE" baseline="0" dirty="0"/>
              <a:t> </a:t>
            </a:r>
            <a:r>
              <a:rPr lang="de-DE" baseline="0" dirty="0" err="1"/>
              <a:t>singular</a:t>
            </a:r>
            <a:r>
              <a:rPr lang="de-DE" baseline="0" dirty="0"/>
              <a:t> </a:t>
            </a:r>
            <a:r>
              <a:rPr lang="de-DE" baseline="0" dirty="0" err="1"/>
              <a:t>or</a:t>
            </a:r>
            <a:r>
              <a:rPr lang="de-DE" baseline="0" dirty="0"/>
              <a:t> </a:t>
            </a:r>
            <a:r>
              <a:rPr lang="de-DE" baseline="0" dirty="0" err="1"/>
              <a:t>cumulative</a:t>
            </a:r>
            <a:r>
              <a:rPr lang="de-DE" baseline="0" dirty="0"/>
              <a:t>?</a:t>
            </a:r>
          </a:p>
          <a:p>
            <a:pPr marL="171450" lvl="0" indent="-171450" algn="l" rtl="0">
              <a:spcBef>
                <a:spcPts val="0"/>
              </a:spcBef>
              <a:spcAft>
                <a:spcPts val="0"/>
              </a:spcAft>
              <a:buFontTx/>
              <a:buChar char="-"/>
            </a:pPr>
            <a:r>
              <a:rPr lang="de-DE" baseline="0" dirty="0"/>
              <a:t>Are </a:t>
            </a:r>
            <a:r>
              <a:rPr lang="de-DE" baseline="0" dirty="0" err="1"/>
              <a:t>these</a:t>
            </a:r>
            <a:r>
              <a:rPr lang="de-DE" baseline="0" dirty="0"/>
              <a:t> </a:t>
            </a:r>
            <a:r>
              <a:rPr lang="de-DE" baseline="0" dirty="0" err="1"/>
              <a:t>factors</a:t>
            </a:r>
            <a:r>
              <a:rPr lang="de-DE" baseline="0" dirty="0"/>
              <a:t> individual, </a:t>
            </a:r>
            <a:r>
              <a:rPr lang="de-DE" baseline="0" dirty="0" err="1"/>
              <a:t>societal</a:t>
            </a:r>
            <a:r>
              <a:rPr lang="de-DE" baseline="0" dirty="0"/>
              <a:t> </a:t>
            </a:r>
            <a:r>
              <a:rPr lang="de-DE" baseline="0" dirty="0" err="1"/>
              <a:t>or</a:t>
            </a:r>
            <a:r>
              <a:rPr lang="de-DE" baseline="0" dirty="0"/>
              <a:t> </a:t>
            </a:r>
            <a:r>
              <a:rPr lang="de-DE" baseline="0" dirty="0" err="1"/>
              <a:t>both</a:t>
            </a:r>
            <a:r>
              <a:rPr lang="de-DE" baseline="0" dirty="0"/>
              <a:t>?</a:t>
            </a:r>
          </a:p>
          <a:p>
            <a:pPr marL="0" lvl="0" indent="0" algn="l" rtl="0">
              <a:spcBef>
                <a:spcPts val="0"/>
              </a:spcBef>
              <a:spcAft>
                <a:spcPts val="0"/>
              </a:spcAft>
              <a:buNone/>
            </a:pPr>
            <a:endParaRPr lang="de-DE" baseline="0" dirty="0"/>
          </a:p>
        </p:txBody>
      </p:sp>
    </p:spTree>
    <p:extLst>
      <p:ext uri="{BB962C8B-B14F-4D97-AF65-F5344CB8AC3E}">
        <p14:creationId xmlns:p14="http://schemas.microsoft.com/office/powerpoint/2010/main" val="118056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From </a:t>
            </a:r>
            <a:r>
              <a:rPr lang="en-GB" dirty="0"/>
              <a:t>Wikipedia: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An </a:t>
            </a:r>
            <a:r>
              <a:rPr lang="en-GB" b="1" dirty="0"/>
              <a:t>émigré</a:t>
            </a:r>
            <a:r>
              <a:rPr lang="en-GB" dirty="0"/>
              <a:t> is a person who has emigrated, often with a connotation of political or social self-exile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 </a:t>
            </a:r>
            <a:r>
              <a:rPr lang="en-GB" b="1" dirty="0"/>
              <a:t>global nomad</a:t>
            </a:r>
            <a:r>
              <a:rPr lang="en-GB" dirty="0"/>
              <a:t>, or </a:t>
            </a:r>
            <a:r>
              <a:rPr lang="en-GB" dirty="0" err="1"/>
              <a:t>glomad</a:t>
            </a:r>
            <a:r>
              <a:rPr lang="en-GB" dirty="0"/>
              <a:t>, is a person who is living a mobile and international lifestyle. Global nomads live location-independently, seeking detachment from particular geographical locations and the idea of territorial belonging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An </a:t>
            </a:r>
            <a:r>
              <a:rPr lang="en-GB" b="1" dirty="0"/>
              <a:t>expatriate (or expat) </a:t>
            </a:r>
            <a:r>
              <a:rPr lang="en-GB" dirty="0"/>
              <a:t>is a person residing in a country other than their native country. In common usage, the term often refers to professionals, skilled workers, or artists taking positions outside their home country, either independently or sent abroad by their employers.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smtClean="0"/>
              <a:t>Source </a:t>
            </a:r>
            <a:r>
              <a:rPr lang="de-DE" dirty="0" err="1"/>
              <a:t>picture</a:t>
            </a:r>
            <a:r>
              <a:rPr lang="de-DE" dirty="0"/>
              <a:t>: </a:t>
            </a:r>
            <a:r>
              <a:rPr lang="en-GB" dirty="0" smtClean="0"/>
              <a:t>https://</a:t>
            </a:r>
            <a:r>
              <a:rPr lang="en-GB" dirty="0" err="1" smtClean="0"/>
              <a:t>twitter.com</a:t>
            </a:r>
            <a:r>
              <a:rPr lang="en-GB" dirty="0" smtClean="0"/>
              <a:t>/</a:t>
            </a:r>
            <a:r>
              <a:rPr lang="en-GB" dirty="0" err="1" smtClean="0"/>
              <a:t>karlremarks</a:t>
            </a:r>
            <a:r>
              <a:rPr lang="en-GB" dirty="0" smtClean="0"/>
              <a:t>/status/600966598250344448 </a:t>
            </a:r>
            <a:endParaRPr lang="en-GB" dirty="0"/>
          </a:p>
        </p:txBody>
      </p:sp>
    </p:spTree>
    <p:extLst>
      <p:ext uri="{BB962C8B-B14F-4D97-AF65-F5344CB8AC3E}">
        <p14:creationId xmlns:p14="http://schemas.microsoft.com/office/powerpoint/2010/main" val="4931725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25493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66769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smtClean="0">
                <a:solidFill>
                  <a:schemeClr val="tx1"/>
                </a:solidFill>
              </a:rPr>
              <a:t>Brainstorming on </a:t>
            </a:r>
            <a:r>
              <a:rPr lang="de-DE" dirty="0" err="1" smtClean="0">
                <a:solidFill>
                  <a:schemeClr val="tx1"/>
                </a:solidFill>
              </a:rPr>
              <a:t>the</a:t>
            </a:r>
            <a:r>
              <a:rPr lang="de-DE" dirty="0" smtClean="0">
                <a:solidFill>
                  <a:schemeClr val="tx1"/>
                </a:solidFill>
              </a:rPr>
              <a:t> </a:t>
            </a:r>
            <a:r>
              <a:rPr lang="de-DE" dirty="0" err="1" smtClean="0">
                <a:solidFill>
                  <a:schemeClr val="tx1"/>
                </a:solidFill>
              </a:rPr>
              <a:t>concept</a:t>
            </a:r>
            <a:endParaRPr lang="de-DE" dirty="0" smtClean="0"/>
          </a:p>
          <a:p>
            <a:pPr marL="0" lvl="0" indent="0" algn="l" rtl="0">
              <a:spcBef>
                <a:spcPts val="0"/>
              </a:spcBef>
              <a:spcAft>
                <a:spcPts val="0"/>
              </a:spcAft>
              <a:buNone/>
            </a:pPr>
            <a:r>
              <a:rPr lang="de-DE" dirty="0" smtClean="0"/>
              <a:t>Tool: </a:t>
            </a:r>
            <a:r>
              <a:rPr lang="de-DE" dirty="0" err="1" smtClean="0">
                <a:solidFill>
                  <a:schemeClr val="tx1"/>
                </a:solidFill>
              </a:rPr>
              <a:t>Mentimeter</a:t>
            </a:r>
            <a:r>
              <a:rPr lang="de-DE" dirty="0" smtClean="0">
                <a:solidFill>
                  <a:schemeClr val="tx1"/>
                </a:solidFill>
              </a:rPr>
              <a:t> </a:t>
            </a:r>
            <a:r>
              <a:rPr lang="de-DE" dirty="0" err="1" smtClean="0">
                <a:solidFill>
                  <a:schemeClr val="tx1"/>
                </a:solidFill>
              </a:rPr>
              <a:t>or</a:t>
            </a:r>
            <a:r>
              <a:rPr lang="de-DE" dirty="0" smtClean="0">
                <a:solidFill>
                  <a:schemeClr val="tx1"/>
                </a:solidFill>
              </a:rPr>
              <a:t> </a:t>
            </a:r>
            <a:r>
              <a:rPr lang="de-DE" dirty="0" err="1" smtClean="0">
                <a:solidFill>
                  <a:schemeClr val="tx1"/>
                </a:solidFill>
              </a:rPr>
              <a:t>blackboard</a:t>
            </a:r>
            <a:r>
              <a:rPr lang="de-DE" baseline="0" dirty="0" smtClean="0">
                <a:solidFill>
                  <a:schemeClr val="tx1"/>
                </a:solidFill>
              </a:rPr>
              <a:t> </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0" u="none" strike="noStrike" kern="1200" cap="none" dirty="0">
                <a:solidFill>
                  <a:schemeClr val="tx1"/>
                </a:solidFill>
                <a:effectLst/>
                <a:latin typeface="Arial"/>
                <a:ea typeface="Arial"/>
                <a:cs typeface="Arial"/>
                <a:sym typeface="Arial"/>
              </a:rPr>
              <a:t>What are the main characteristics that you notice</a:t>
            </a:r>
            <a:r>
              <a:rPr lang="en-GB" sz="1100" b="0" i="0" u="none" strike="noStrike" kern="1200" cap="none" baseline="0" dirty="0">
                <a:solidFill>
                  <a:schemeClr val="tx1"/>
                </a:solidFill>
                <a:effectLst/>
                <a:latin typeface="Arial"/>
                <a:ea typeface="Arial"/>
                <a:cs typeface="Arial"/>
                <a:sym typeface="Arial"/>
              </a:rPr>
              <a:t> in this definition?</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endParaRPr lang="en-GB" dirty="0"/>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Reference to </a:t>
            </a:r>
            <a:r>
              <a:rPr lang="en-GB" b="1" dirty="0" smtClean="0"/>
              <a:t>borders</a:t>
            </a:r>
            <a:r>
              <a:rPr lang="en-GB" dirty="0" smtClean="0"/>
              <a:t> </a:t>
            </a:r>
            <a:r>
              <a:rPr lang="en-GB" dirty="0"/>
              <a:t>– but how can the </a:t>
            </a:r>
            <a:r>
              <a:rPr lang="en-GB" dirty="0" smtClean="0"/>
              <a:t>“border” </a:t>
            </a:r>
            <a:r>
              <a:rPr lang="en-GB" dirty="0"/>
              <a:t>determine our status? And were there migrants before </a:t>
            </a:r>
            <a:r>
              <a:rPr lang="en-GB" dirty="0" smtClean="0"/>
              <a:t>nation states’ borders? </a:t>
            </a:r>
            <a:r>
              <a:rPr lang="en-GB" dirty="0"/>
              <a:t>What about stateless people? Can there be migrants without countries? </a:t>
            </a:r>
            <a:r>
              <a:rPr lang="en-GB" dirty="0">
                <a:sym typeface="Wingdings" pitchFamily="2" charset="2"/>
              </a:rPr>
              <a:t> nation states’ borders define migrants</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endParaRPr lang="en-GB" dirty="0"/>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Reference to </a:t>
            </a:r>
            <a:r>
              <a:rPr lang="en-GB" b="1" dirty="0"/>
              <a:t>residence</a:t>
            </a:r>
            <a:r>
              <a:rPr lang="en-GB" dirty="0"/>
              <a:t> – but how is “residence” legally defined across countries? Different legal definitions, multiple residences, difficulties in identifying one person’s residence (students or military abroad, temporary migrants, etc.)</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endParaRPr lang="en-GB" dirty="0" smtClean="0"/>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b="1" dirty="0" smtClean="0"/>
              <a:t>No universally accepted definition of “migrant” </a:t>
            </a:r>
            <a:r>
              <a:rPr lang="en-GB" dirty="0" smtClean="0"/>
              <a:t>actually exists! </a:t>
            </a:r>
            <a:r>
              <a:rPr lang="en-GB" dirty="0" smtClean="0">
                <a:sym typeface="Wingdings" panose="05000000000000000000" pitchFamily="2" charset="2"/>
              </a:rPr>
              <a:t> </a:t>
            </a:r>
            <a:r>
              <a:rPr lang="en-GB" dirty="0" smtClean="0"/>
              <a:t>So, why do we need to define it at all? What are the (political) consequences of defining someone as a migrant?</a:t>
            </a:r>
          </a:p>
          <a:p>
            <a:pPr marL="0" marR="0" lvl="0" indent="0" algn="l" defTabSz="914400" rtl="0" eaLnBrk="1" fontAlgn="auto" latinLnBrk="0" hangingPunct="1">
              <a:lnSpc>
                <a:spcPct val="100000"/>
              </a:lnSpc>
              <a:spcBef>
                <a:spcPts val="0"/>
              </a:spcBef>
              <a:spcAft>
                <a:spcPts val="0"/>
              </a:spcAft>
              <a:buClr>
                <a:srgbClr val="000000"/>
              </a:buClr>
              <a:buSzPts val="1100"/>
              <a:buFontTx/>
              <a:buNone/>
              <a:tabLst/>
              <a:defRPr/>
            </a:pPr>
            <a:endParaRPr lang="en-GB"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dirty="0" smtClean="0"/>
              <a:t>Some first reflections:</a:t>
            </a:r>
          </a:p>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sym typeface="Wingdings"/>
              </a:rPr>
              <a:t>Migration as a complex social phenomenon – socio politically constructed and individually experienced</a:t>
            </a:r>
          </a:p>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sym typeface="Wingdings"/>
              </a:rPr>
              <a:t>Not simply about movement, but also about other coordinates: spatial, temporal, volitional, social…</a:t>
            </a:r>
          </a:p>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sym typeface="Wingdings"/>
              </a:rPr>
              <a:t>Often defined through (arbitrary) dichotomies: internal/international, rural/urban, forced/voluntary, etc.</a:t>
            </a:r>
            <a:endParaRPr lang="en-US"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Defining migration is fundamental for social and political purposes but also difficult</a:t>
            </a:r>
            <a:endParaRPr lang="en-US" dirty="0" smtClean="0">
              <a:latin typeface="Times New Roman" panose="02020603050405020304" pitchFamily="18" charset="0"/>
              <a:cs typeface="Times New Roman" panose="02020603050405020304" pitchFamily="18" charset="0"/>
              <a:sym typeface="Wingdings"/>
            </a:endParaRPr>
          </a:p>
          <a:p>
            <a:pPr marL="171450" indent="-1714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sym typeface="Wingdings"/>
              </a:rPr>
              <a:t>Historical perspective: was there (politicization of) migration (and migrants) before nation states and borders?</a:t>
            </a:r>
          </a:p>
          <a:p>
            <a:pPr marL="171450" indent="-171450">
              <a:buFont typeface="Arial" panose="020B0604020202020204" pitchFamily="34" charset="0"/>
              <a:buChar char="•"/>
            </a:pPr>
            <a:endParaRPr lang="en-GB" dirty="0" smtClean="0"/>
          </a:p>
          <a:p>
            <a:pPr marL="0" lvl="0" indent="0" algn="l" rtl="0">
              <a:spcBef>
                <a:spcPts val="0"/>
              </a:spcBef>
              <a:spcAft>
                <a:spcPts val="0"/>
              </a:spcAft>
              <a:buNone/>
            </a:pPr>
            <a:r>
              <a:rPr lang="de-DE" dirty="0" smtClean="0"/>
              <a:t>Source</a:t>
            </a:r>
            <a:r>
              <a:rPr lang="de-DE" dirty="0"/>
              <a:t>:</a:t>
            </a:r>
            <a:r>
              <a:rPr lang="de-DE" baseline="0" dirty="0"/>
              <a:t> </a:t>
            </a:r>
            <a:r>
              <a:rPr lang="de-DE" baseline="0" dirty="0" smtClean="0"/>
              <a:t>https://</a:t>
            </a:r>
            <a:r>
              <a:rPr lang="de-DE" baseline="0" dirty="0" err="1" smtClean="0"/>
              <a:t>www.iom.int</a:t>
            </a:r>
            <a:r>
              <a:rPr lang="de-DE" baseline="0" dirty="0" smtClean="0"/>
              <a:t>/</a:t>
            </a:r>
            <a:r>
              <a:rPr lang="de-DE" baseline="0" dirty="0" err="1" smtClean="0"/>
              <a:t>who</a:t>
            </a:r>
            <a:r>
              <a:rPr lang="de-DE" baseline="0" dirty="0" smtClean="0"/>
              <a:t>-</a:t>
            </a:r>
            <a:r>
              <a:rPr lang="de-DE" baseline="0" dirty="0" err="1" smtClean="0"/>
              <a:t>is</a:t>
            </a:r>
            <a:r>
              <a:rPr lang="de-DE" baseline="0" dirty="0" smtClean="0"/>
              <a:t>-a-migrant / </a:t>
            </a:r>
            <a:r>
              <a:rPr lang="de-DE" i="1" baseline="0" dirty="0" err="1" smtClean="0"/>
              <a:t>IOM</a:t>
            </a:r>
            <a:r>
              <a:rPr lang="de-DE" i="1" baseline="0" dirty="0" smtClean="0"/>
              <a:t> (2019) </a:t>
            </a:r>
            <a:r>
              <a:rPr lang="en-US" i="1" dirty="0" smtClean="0"/>
              <a:t>Glossary on migration, </a:t>
            </a:r>
            <a:r>
              <a:rPr lang="en-US" i="1" dirty="0" err="1" smtClean="0"/>
              <a:t>IML</a:t>
            </a:r>
            <a:r>
              <a:rPr lang="en-US" i="1" dirty="0" smtClean="0"/>
              <a:t> Series No. 34, </a:t>
            </a:r>
            <a:r>
              <a:rPr lang="de-DE" i="1" baseline="0" dirty="0" smtClean="0"/>
              <a:t>p. 132, https://</a:t>
            </a:r>
            <a:r>
              <a:rPr lang="de-DE" i="1" baseline="0" dirty="0" err="1" smtClean="0"/>
              <a:t>publications.iom.int</a:t>
            </a:r>
            <a:r>
              <a:rPr lang="de-DE" i="1" baseline="0" dirty="0" smtClean="0"/>
              <a:t>/</a:t>
            </a:r>
            <a:r>
              <a:rPr lang="de-DE" i="1" baseline="0" dirty="0" err="1" smtClean="0"/>
              <a:t>system</a:t>
            </a:r>
            <a:r>
              <a:rPr lang="de-DE" i="1" baseline="0" dirty="0" smtClean="0"/>
              <a:t>/</a:t>
            </a:r>
            <a:r>
              <a:rPr lang="de-DE" i="1" baseline="0" dirty="0" err="1" smtClean="0"/>
              <a:t>files</a:t>
            </a:r>
            <a:r>
              <a:rPr lang="de-DE" i="1" baseline="0" dirty="0" smtClean="0"/>
              <a:t>/</a:t>
            </a:r>
            <a:r>
              <a:rPr lang="de-DE" i="1" baseline="0" dirty="0" err="1" smtClean="0"/>
              <a:t>pdf</a:t>
            </a:r>
            <a:r>
              <a:rPr lang="de-DE" i="1" baseline="0" dirty="0" smtClean="0"/>
              <a:t>/</a:t>
            </a:r>
            <a:r>
              <a:rPr lang="de-DE" i="1" baseline="0" dirty="0" err="1" smtClean="0"/>
              <a:t>iml_34_glossary.pdf</a:t>
            </a:r>
            <a:r>
              <a:rPr lang="de-DE" i="1" baseline="0" dirty="0" smtClean="0"/>
              <a:t>, </a:t>
            </a:r>
            <a:r>
              <a:rPr lang="de-DE" i="1" baseline="0" dirty="0" err="1" smtClean="0"/>
              <a:t>accessed</a:t>
            </a:r>
            <a:r>
              <a:rPr lang="de-DE" i="1" baseline="0" dirty="0" smtClean="0"/>
              <a:t> 11 </a:t>
            </a:r>
            <a:r>
              <a:rPr lang="de-DE" i="1" baseline="0" dirty="0" err="1" smtClean="0"/>
              <a:t>January</a:t>
            </a:r>
            <a:r>
              <a:rPr lang="de-DE" i="1" baseline="0" dirty="0" smtClean="0"/>
              <a:t> 2022.</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baseline="0" dirty="0" smtClean="0"/>
              <a:t>See also: https</a:t>
            </a:r>
            <a:r>
              <a:rPr lang="de-DE" baseline="0" dirty="0"/>
              <a:t>://unstats.un.org/unsd/publication/SeriesM/SeriesM_58rev1E.pdf </a:t>
            </a:r>
            <a:r>
              <a:rPr lang="de-DE" baseline="0" dirty="0" smtClean="0"/>
              <a:t> (p. 9, </a:t>
            </a:r>
            <a:r>
              <a:rPr lang="de-DE" baseline="0" dirty="0" err="1" smtClean="0"/>
              <a:t>point</a:t>
            </a:r>
            <a:r>
              <a:rPr lang="de-DE" baseline="0" dirty="0" smtClean="0"/>
              <a:t> 32)</a:t>
            </a:r>
            <a:r>
              <a:rPr lang="en-GB" dirty="0" smtClean="0"/>
              <a:t>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smtClean="0"/>
              <a:t>Here they make</a:t>
            </a:r>
            <a:r>
              <a:rPr lang="en-GB" baseline="0" dirty="0" smtClean="0"/>
              <a:t> r</a:t>
            </a:r>
            <a:r>
              <a:rPr lang="en-GB" dirty="0" smtClean="0"/>
              <a:t>eference to </a:t>
            </a:r>
            <a:r>
              <a:rPr lang="en-GB" b="1" dirty="0" smtClean="0"/>
              <a:t>time</a:t>
            </a:r>
            <a:r>
              <a:rPr lang="en-GB" dirty="0" smtClean="0"/>
              <a:t> – but how can we choose the right amount of “time”? time defines migrants (usually &gt;12 months), but this is an arbitrary definition</a:t>
            </a:r>
          </a:p>
          <a:p>
            <a:pPr marL="0" lvl="0" indent="0" algn="l" rtl="0">
              <a:spcBef>
                <a:spcPts val="0"/>
              </a:spcBef>
              <a:spcAft>
                <a:spcPts val="0"/>
              </a:spcAft>
              <a:buNone/>
            </a:pPr>
            <a:endParaRPr lang="de-DE" dirty="0"/>
          </a:p>
        </p:txBody>
      </p:sp>
    </p:spTree>
    <p:extLst>
      <p:ext uri="{BB962C8B-B14F-4D97-AF65-F5344CB8AC3E}">
        <p14:creationId xmlns:p14="http://schemas.microsoft.com/office/powerpoint/2010/main" val="1134759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smtClean="0"/>
              <a:t>Brainstorming on </a:t>
            </a:r>
            <a:r>
              <a:rPr lang="de-DE" dirty="0" err="1" smtClean="0"/>
              <a:t>the</a:t>
            </a:r>
            <a:r>
              <a:rPr lang="de-DE" dirty="0" smtClean="0"/>
              <a:t> </a:t>
            </a:r>
            <a:r>
              <a:rPr lang="de-DE" dirty="0" err="1" smtClean="0"/>
              <a:t>concept</a:t>
            </a:r>
            <a:endParaRPr lang="de-DE" dirty="0" smtClean="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smtClean="0"/>
              <a:t>Tool: </a:t>
            </a:r>
            <a:r>
              <a:rPr lang="de-DE" dirty="0" err="1" smtClean="0">
                <a:solidFill>
                  <a:schemeClr val="tx1"/>
                </a:solidFill>
              </a:rPr>
              <a:t>Mentimeter</a:t>
            </a:r>
            <a:r>
              <a:rPr lang="de-DE" dirty="0" smtClean="0">
                <a:solidFill>
                  <a:schemeClr val="tx1"/>
                </a:solidFill>
              </a:rPr>
              <a:t> </a:t>
            </a:r>
            <a:r>
              <a:rPr lang="de-DE" dirty="0" err="1" smtClean="0">
                <a:solidFill>
                  <a:schemeClr val="tx1"/>
                </a:solidFill>
              </a:rPr>
              <a:t>or</a:t>
            </a:r>
            <a:r>
              <a:rPr lang="de-DE" dirty="0" smtClean="0">
                <a:solidFill>
                  <a:schemeClr val="tx1"/>
                </a:solidFill>
              </a:rPr>
              <a:t> </a:t>
            </a:r>
            <a:r>
              <a:rPr lang="de-DE" dirty="0" err="1" smtClean="0">
                <a:solidFill>
                  <a:schemeClr val="tx1"/>
                </a:solidFill>
              </a:rPr>
              <a:t>blackboard</a:t>
            </a:r>
            <a:r>
              <a:rPr lang="de-DE" baseline="0" dirty="0" smtClean="0">
                <a:solidFill>
                  <a:schemeClr val="tx1"/>
                </a:solidFill>
              </a:rPr>
              <a:t> </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de-DE" dirty="0" smtClean="0"/>
          </a:p>
          <a:p>
            <a:pPr marL="0" lvl="0" indent="0" algn="l" rtl="0">
              <a:spcBef>
                <a:spcPts val="0"/>
              </a:spcBef>
              <a:spcAft>
                <a:spcPts val="0"/>
              </a:spcAft>
              <a:buNone/>
            </a:pPr>
            <a:endParaRPr dirty="0"/>
          </a:p>
        </p:txBody>
      </p:sp>
    </p:spTree>
    <p:extLst>
      <p:ext uri="{BB962C8B-B14F-4D97-AF65-F5344CB8AC3E}">
        <p14:creationId xmlns:p14="http://schemas.microsoft.com/office/powerpoint/2010/main" val="1649724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0" u="none" strike="noStrike" kern="1200" cap="none" dirty="0">
                <a:solidFill>
                  <a:schemeClr val="tx1"/>
                </a:solidFill>
                <a:effectLst/>
                <a:latin typeface="Arial"/>
                <a:ea typeface="Arial"/>
                <a:cs typeface="Arial"/>
                <a:sym typeface="Arial"/>
              </a:rPr>
              <a:t>What are the main characteristics that you notice</a:t>
            </a:r>
            <a:r>
              <a:rPr lang="en-GB" sz="1100" b="0" i="0" u="none" strike="noStrike" kern="1200" cap="none" baseline="0" dirty="0">
                <a:solidFill>
                  <a:schemeClr val="tx1"/>
                </a:solidFill>
                <a:effectLst/>
                <a:latin typeface="Arial"/>
                <a:ea typeface="Arial"/>
                <a:cs typeface="Arial"/>
                <a:sym typeface="Arial"/>
              </a:rPr>
              <a:t> in this definition?</a:t>
            </a:r>
            <a:endParaRPr lang="en-GB" dirty="0"/>
          </a:p>
          <a:p>
            <a:pPr marL="0" lvl="0" indent="0" algn="l" rtl="0">
              <a:spcBef>
                <a:spcPts val="0"/>
              </a:spcBef>
              <a:spcAft>
                <a:spcPts val="0"/>
              </a:spcAft>
              <a:buNone/>
            </a:pPr>
            <a:endParaRPr lang="de-DE" dirty="0"/>
          </a:p>
          <a:p>
            <a:pPr marL="0" lvl="0" indent="0" algn="l" rtl="0">
              <a:spcBef>
                <a:spcPts val="0"/>
              </a:spcBef>
              <a:spcAft>
                <a:spcPts val="0"/>
              </a:spcAft>
              <a:buNone/>
            </a:pPr>
            <a:r>
              <a:rPr lang="de-DE" dirty="0"/>
              <a:t>Source:</a:t>
            </a:r>
            <a:r>
              <a:rPr lang="de-DE" baseline="0" dirty="0"/>
              <a:t> https://www.unhcr.org/3b66c2aa10.html </a:t>
            </a:r>
            <a:endParaRPr lang="de-DE" dirty="0"/>
          </a:p>
        </p:txBody>
      </p:sp>
    </p:spTree>
    <p:extLst>
      <p:ext uri="{BB962C8B-B14F-4D97-AF65-F5344CB8AC3E}">
        <p14:creationId xmlns:p14="http://schemas.microsoft.com/office/powerpoint/2010/main" val="81797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0" u="none" strike="noStrike" kern="1200" cap="none" dirty="0">
                <a:solidFill>
                  <a:schemeClr val="tx1"/>
                </a:solidFill>
                <a:effectLst/>
                <a:latin typeface="Arial"/>
                <a:ea typeface="Arial"/>
                <a:cs typeface="Arial"/>
                <a:sym typeface="Arial"/>
              </a:rPr>
              <a:t>What are the main characteristics that you notice</a:t>
            </a:r>
            <a:r>
              <a:rPr lang="en-GB" sz="1100" b="0" i="0" u="none" strike="noStrike" kern="1200" cap="none" baseline="0" dirty="0">
                <a:solidFill>
                  <a:schemeClr val="tx1"/>
                </a:solidFill>
                <a:effectLst/>
                <a:latin typeface="Arial"/>
                <a:ea typeface="Arial"/>
                <a:cs typeface="Arial"/>
                <a:sym typeface="Arial"/>
              </a:rPr>
              <a:t> in this definition?</a:t>
            </a: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de-DE" sz="1100" b="0" i="0" u="none" strike="noStrike" kern="1200" cap="none" baseline="0" dirty="0">
              <a:solidFill>
                <a:schemeClr val="tx1"/>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sz="1100" b="0" i="0" u="none" strike="noStrike" kern="1200" cap="none" baseline="0" dirty="0">
                <a:solidFill>
                  <a:schemeClr val="tx1"/>
                </a:solidFill>
                <a:effectLst/>
                <a:latin typeface="Arial"/>
                <a:ea typeface="Arial"/>
                <a:cs typeface="Arial"/>
                <a:sym typeface="Arial"/>
              </a:rPr>
              <a:t>The 1967 Protocol </a:t>
            </a:r>
            <a:r>
              <a:rPr lang="de-DE" sz="1100" b="0" i="0" u="none" strike="noStrike" kern="1200" cap="none" baseline="0" dirty="0" err="1">
                <a:solidFill>
                  <a:schemeClr val="tx1"/>
                </a:solidFill>
                <a:effectLst/>
                <a:latin typeface="Arial"/>
                <a:ea typeface="Arial"/>
                <a:cs typeface="Arial"/>
                <a:sym typeface="Arial"/>
              </a:rPr>
              <a:t>which</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removed</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the</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geographical</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and</a:t>
            </a:r>
            <a:r>
              <a:rPr lang="de-DE" sz="1100" b="0" i="0" u="none" strike="noStrike" kern="1200" cap="none" baseline="0" dirty="0">
                <a:solidFill>
                  <a:schemeClr val="tx1"/>
                </a:solidFill>
                <a:effectLst/>
                <a:latin typeface="Arial"/>
                <a:ea typeface="Arial"/>
                <a:cs typeface="Arial"/>
                <a:sym typeface="Arial"/>
              </a:rPr>
              <a:t> temporal </a:t>
            </a:r>
            <a:r>
              <a:rPr lang="de-DE" sz="1100" b="0" i="0" u="none" strike="noStrike" kern="1200" cap="none" baseline="0" dirty="0" err="1">
                <a:solidFill>
                  <a:schemeClr val="tx1"/>
                </a:solidFill>
                <a:effectLst/>
                <a:latin typeface="Arial"/>
                <a:ea typeface="Arial"/>
                <a:cs typeface="Arial"/>
                <a:sym typeface="Arial"/>
              </a:rPr>
              <a:t>limitations</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of</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the</a:t>
            </a:r>
            <a:r>
              <a:rPr lang="de-DE" sz="1100" b="0" i="0" u="none" strike="noStrike" kern="1200" cap="none" baseline="0" dirty="0">
                <a:solidFill>
                  <a:schemeClr val="tx1"/>
                </a:solidFill>
                <a:effectLst/>
                <a:latin typeface="Arial"/>
                <a:ea typeface="Arial"/>
                <a:cs typeface="Arial"/>
                <a:sym typeface="Arial"/>
              </a:rPr>
              <a:t> </a:t>
            </a:r>
            <a:r>
              <a:rPr lang="de-DE" sz="1100" b="0" i="0" u="none" strike="noStrike" kern="1200" cap="none" baseline="0" dirty="0" err="1">
                <a:solidFill>
                  <a:schemeClr val="tx1"/>
                </a:solidFill>
                <a:effectLst/>
                <a:latin typeface="Arial"/>
                <a:ea typeface="Arial"/>
                <a:cs typeface="Arial"/>
                <a:sym typeface="Arial"/>
              </a:rPr>
              <a:t>Convention</a:t>
            </a:r>
            <a:endParaRPr lang="en-GB" sz="1100" b="0" i="0" u="none" strike="noStrike" kern="1200" cap="none" baseline="0" dirty="0">
              <a:solidFill>
                <a:schemeClr val="tx1"/>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sz="1100" b="0" i="0" u="none" strike="noStrike" kern="1200" cap="none" baseline="0" dirty="0">
              <a:solidFill>
                <a:schemeClr val="tx1"/>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States Parties (as of 2020):</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Total number of States Parties to the 1951 Convention: 146 </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dirty="0"/>
              <a:t>Total number of States Parties to the 1967 Protocol: 147 </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b="1" dirty="0"/>
              <a:t>States Parties to the 1951 Convention only</a:t>
            </a:r>
            <a:r>
              <a:rPr lang="en-GB" dirty="0"/>
              <a:t>: Madagascar, Saint Kitts and Nevis </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en-GB" b="1" dirty="0"/>
              <a:t>States Parties to the 1967 Protocol only</a:t>
            </a:r>
            <a:r>
              <a:rPr lang="en-GB" dirty="0"/>
              <a:t>: Cabo Verde, United States of America, Venezuela </a:t>
            </a:r>
          </a:p>
          <a:p>
            <a:pPr marL="171450" marR="0" lvl="0" indent="-171450" algn="l" defTabSz="914400" rtl="0" eaLnBrk="1" fontAlgn="auto" latinLnBrk="0" hangingPunct="1">
              <a:lnSpc>
                <a:spcPct val="100000"/>
              </a:lnSpc>
              <a:spcBef>
                <a:spcPts val="0"/>
              </a:spcBef>
              <a:spcAft>
                <a:spcPts val="0"/>
              </a:spcAft>
              <a:buClr>
                <a:srgbClr val="000000"/>
              </a:buClr>
              <a:buSzPts val="1100"/>
              <a:buFontTx/>
              <a:buChar char="-"/>
              <a:tabLst/>
              <a:defRPr/>
            </a:pPr>
            <a:r>
              <a:rPr lang="de-DE" b="1" dirty="0" err="1"/>
              <a:t>Notable</a:t>
            </a:r>
            <a:r>
              <a:rPr lang="de-DE" b="1" dirty="0"/>
              <a:t> </a:t>
            </a:r>
            <a:r>
              <a:rPr lang="de-DE" b="1" dirty="0" err="1"/>
              <a:t>states</a:t>
            </a:r>
            <a:r>
              <a:rPr lang="de-DE" b="1" dirty="0"/>
              <a:t> </a:t>
            </a:r>
            <a:r>
              <a:rPr lang="de-DE" b="1" dirty="0" err="1"/>
              <a:t>that</a:t>
            </a:r>
            <a:r>
              <a:rPr lang="de-DE" b="1" dirty="0"/>
              <a:t> </a:t>
            </a:r>
            <a:r>
              <a:rPr lang="de-DE" b="1" dirty="0" err="1"/>
              <a:t>have</a:t>
            </a:r>
            <a:r>
              <a:rPr lang="de-DE" b="1" dirty="0"/>
              <a:t> not </a:t>
            </a:r>
            <a:r>
              <a:rPr lang="de-DE" b="1" dirty="0" err="1"/>
              <a:t>signed</a:t>
            </a:r>
            <a:r>
              <a:rPr lang="de-DE" b="1" dirty="0"/>
              <a:t> </a:t>
            </a:r>
            <a:r>
              <a:rPr lang="de-DE" b="1" dirty="0" err="1"/>
              <a:t>either</a:t>
            </a:r>
            <a:r>
              <a:rPr lang="de-DE" b="1" dirty="0"/>
              <a:t> </a:t>
            </a:r>
            <a:r>
              <a:rPr lang="de-DE" b="1" dirty="0" err="1"/>
              <a:t>document</a:t>
            </a:r>
            <a:r>
              <a:rPr lang="de-DE" dirty="0"/>
              <a:t>:</a:t>
            </a:r>
            <a:r>
              <a:rPr lang="de-DE" baseline="0" dirty="0"/>
              <a:t> </a:t>
            </a:r>
            <a:r>
              <a:rPr lang="de-DE" baseline="0" dirty="0" err="1"/>
              <a:t>India</a:t>
            </a:r>
            <a:r>
              <a:rPr lang="de-DE" baseline="0" dirty="0"/>
              <a:t>, Pakistan, </a:t>
            </a:r>
            <a:r>
              <a:rPr lang="de-DE" baseline="0" dirty="0" err="1"/>
              <a:t>Lebanon</a:t>
            </a:r>
            <a:r>
              <a:rPr lang="de-DE" baseline="0" dirty="0"/>
              <a:t>, Jordan, </a:t>
            </a:r>
            <a:r>
              <a:rPr lang="de-DE" baseline="0" dirty="0" err="1"/>
              <a:t>Bangladesh</a:t>
            </a:r>
            <a:r>
              <a:rPr lang="de-DE" baseline="0" dirty="0"/>
              <a:t>, </a:t>
            </a:r>
            <a:r>
              <a:rPr lang="de-DE" baseline="0" dirty="0" err="1"/>
              <a:t>Lybia</a:t>
            </a:r>
            <a:r>
              <a:rPr lang="de-DE" baseline="0" dirty="0"/>
              <a:t>, Thailand, Malaysia, </a:t>
            </a:r>
            <a:r>
              <a:rPr lang="de-DE" baseline="0" dirty="0" err="1"/>
              <a:t>Iraq</a:t>
            </a:r>
            <a:r>
              <a:rPr lang="de-DE" baseline="0" dirty="0"/>
              <a:t>, </a:t>
            </a:r>
            <a:r>
              <a:rPr lang="de-DE" baseline="0" dirty="0" err="1"/>
              <a:t>Syria</a:t>
            </a:r>
            <a:r>
              <a:rPr lang="de-DE" baseline="0" dirty="0"/>
              <a:t> </a:t>
            </a:r>
            <a:endParaRPr lang="en-GB" dirty="0"/>
          </a:p>
          <a:p>
            <a:pPr marL="0" lvl="0" indent="0" algn="l" rtl="0">
              <a:spcBef>
                <a:spcPts val="0"/>
              </a:spcBef>
              <a:spcAft>
                <a:spcPts val="0"/>
              </a:spcAft>
              <a:buNone/>
            </a:pPr>
            <a:endParaRPr lang="de-DE" dirty="0"/>
          </a:p>
          <a:p>
            <a:pPr marL="0" lvl="0" indent="0" algn="l" rtl="0">
              <a:spcBef>
                <a:spcPts val="0"/>
              </a:spcBef>
              <a:spcAft>
                <a:spcPts val="0"/>
              </a:spcAft>
              <a:buNone/>
            </a:pPr>
            <a:r>
              <a:rPr lang="en-GB" dirty="0"/>
              <a:t>The following States adopted </a:t>
            </a:r>
            <a:r>
              <a:rPr lang="en-GB" b="1" dirty="0"/>
              <a:t>alternative (a), the geographical limitation</a:t>
            </a:r>
            <a:r>
              <a:rPr lang="en-GB" dirty="0"/>
              <a:t>: Congo, Madagascar, Monaco and Turkey.</a:t>
            </a:r>
          </a:p>
          <a:p>
            <a:pPr marL="0" lvl="0" indent="0" algn="l" rtl="0">
              <a:spcBef>
                <a:spcPts val="0"/>
              </a:spcBef>
              <a:spcAft>
                <a:spcPts val="0"/>
              </a:spcAft>
              <a:buNone/>
            </a:pPr>
            <a:r>
              <a:rPr lang="en-GB" dirty="0"/>
              <a:t>Turkey expressly maintained its declaration of geographical limitation upon acceding to the 1967 Protocol. This means that only</a:t>
            </a:r>
            <a:r>
              <a:rPr lang="en-GB" sz="1100" b="0" i="0" u="none" strike="noStrike" cap="none" dirty="0">
                <a:solidFill>
                  <a:srgbClr val="000000"/>
                </a:solidFill>
                <a:effectLst/>
                <a:latin typeface="Arial"/>
                <a:ea typeface="Arial"/>
                <a:cs typeface="Arial"/>
                <a:sym typeface="Arial"/>
              </a:rPr>
              <a:t> those fleeing as a consequence of "events occurring in Europe“ can be given refugee status.</a:t>
            </a:r>
            <a:endParaRPr lang="en-GB" dirty="0"/>
          </a:p>
          <a:p>
            <a:pPr marL="0" lvl="0" indent="0" algn="l" rtl="0">
              <a:spcBef>
                <a:spcPts val="0"/>
              </a:spcBef>
              <a:spcAft>
                <a:spcPts val="0"/>
              </a:spcAft>
              <a:buNone/>
            </a:pPr>
            <a:r>
              <a:rPr lang="en-GB" dirty="0"/>
              <a:t>Madagascar has not yet adhered to the Protocol. </a:t>
            </a:r>
          </a:p>
          <a:p>
            <a:pPr marL="0" lvl="0" indent="0" algn="l" rtl="0">
              <a:spcBef>
                <a:spcPts val="0"/>
              </a:spcBef>
              <a:spcAft>
                <a:spcPts val="0"/>
              </a:spcAft>
              <a:buNone/>
            </a:pPr>
            <a:endParaRPr lang="de-DE" dirty="0"/>
          </a:p>
          <a:p>
            <a:pPr marL="0" lvl="0" indent="0" algn="l" rtl="0">
              <a:spcBef>
                <a:spcPts val="0"/>
              </a:spcBef>
              <a:spcAft>
                <a:spcPts val="0"/>
              </a:spcAft>
              <a:buNone/>
            </a:pPr>
            <a:r>
              <a:rPr lang="de-DE" dirty="0"/>
              <a:t>Source:</a:t>
            </a:r>
            <a:r>
              <a:rPr lang="de-DE" baseline="0" dirty="0"/>
              <a:t> </a:t>
            </a:r>
          </a:p>
          <a:p>
            <a:pPr marL="171450" lvl="0" indent="-171450" algn="l" rtl="0">
              <a:spcBef>
                <a:spcPts val="0"/>
              </a:spcBef>
              <a:spcAft>
                <a:spcPts val="0"/>
              </a:spcAft>
              <a:buFontTx/>
              <a:buChar char="-"/>
            </a:pPr>
            <a:r>
              <a:rPr lang="de-DE" baseline="0" dirty="0"/>
              <a:t>https://www.unhcr.org/3b66c2aa10.html </a:t>
            </a:r>
          </a:p>
          <a:p>
            <a:pPr marL="171450" lvl="0" indent="-171450" algn="l" rtl="0">
              <a:spcBef>
                <a:spcPts val="0"/>
              </a:spcBef>
              <a:spcAft>
                <a:spcPts val="0"/>
              </a:spcAft>
              <a:buFontTx/>
              <a:buChar char="-"/>
            </a:pPr>
            <a:r>
              <a:rPr lang="de-DE" dirty="0"/>
              <a:t>https://www.unhcr.org/protect/PROTECTION/3b73b0d63.pdf </a:t>
            </a:r>
          </a:p>
          <a:p>
            <a:pPr marL="171450" lvl="0" indent="-171450" algn="l" rtl="0">
              <a:spcBef>
                <a:spcPts val="0"/>
              </a:spcBef>
              <a:spcAft>
                <a:spcPts val="0"/>
              </a:spcAft>
              <a:buFontTx/>
              <a:buChar char="-"/>
            </a:pPr>
            <a:r>
              <a:rPr lang="de-DE" dirty="0"/>
              <a:t>https://www.unhcr.org/about-us/background/4ec262df9/1951-convention-relating-status-refugees-its-1967-protocol.html </a:t>
            </a:r>
          </a:p>
        </p:txBody>
      </p:sp>
    </p:spTree>
    <p:extLst>
      <p:ext uri="{BB962C8B-B14F-4D97-AF65-F5344CB8AC3E}">
        <p14:creationId xmlns:p14="http://schemas.microsoft.com/office/powerpoint/2010/main" val="467282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i="1" baseline="0" dirty="0" err="1" smtClean="0"/>
              <a:t>IOM</a:t>
            </a:r>
            <a:r>
              <a:rPr lang="de-DE" i="1" baseline="0" dirty="0" smtClean="0"/>
              <a:t> (2019) </a:t>
            </a:r>
            <a:r>
              <a:rPr lang="en-US" i="1" dirty="0" smtClean="0"/>
              <a:t>Glossary on migration, </a:t>
            </a:r>
            <a:r>
              <a:rPr lang="en-US" i="1" dirty="0" err="1" smtClean="0"/>
              <a:t>IML</a:t>
            </a:r>
            <a:r>
              <a:rPr lang="en-US" i="1" dirty="0" smtClean="0"/>
              <a:t> Series No. 34, </a:t>
            </a:r>
            <a:r>
              <a:rPr lang="de-DE" i="1" baseline="0" dirty="0" smtClean="0"/>
              <a:t>p. 132, https://</a:t>
            </a:r>
            <a:r>
              <a:rPr lang="de-DE" i="1" baseline="0" dirty="0" err="1" smtClean="0"/>
              <a:t>publications.iom.int</a:t>
            </a:r>
            <a:r>
              <a:rPr lang="de-DE" i="1" baseline="0" dirty="0" smtClean="0"/>
              <a:t>/</a:t>
            </a:r>
            <a:r>
              <a:rPr lang="de-DE" i="1" baseline="0" dirty="0" err="1" smtClean="0"/>
              <a:t>system</a:t>
            </a:r>
            <a:r>
              <a:rPr lang="de-DE" i="1" baseline="0" dirty="0" smtClean="0"/>
              <a:t>/</a:t>
            </a:r>
            <a:r>
              <a:rPr lang="de-DE" i="1" baseline="0" dirty="0" err="1" smtClean="0"/>
              <a:t>files</a:t>
            </a:r>
            <a:r>
              <a:rPr lang="de-DE" i="1" baseline="0" dirty="0" smtClean="0"/>
              <a:t>/</a:t>
            </a:r>
            <a:r>
              <a:rPr lang="de-DE" i="1" baseline="0" dirty="0" err="1" smtClean="0"/>
              <a:t>pdf</a:t>
            </a:r>
            <a:r>
              <a:rPr lang="de-DE" i="1" baseline="0" dirty="0" smtClean="0"/>
              <a:t>/</a:t>
            </a:r>
            <a:r>
              <a:rPr lang="de-DE" i="1" baseline="0" dirty="0" err="1" smtClean="0"/>
              <a:t>iml_34_glossary.pdf</a:t>
            </a:r>
            <a:r>
              <a:rPr lang="de-DE" i="1" baseline="0" dirty="0" smtClean="0"/>
              <a:t>, </a:t>
            </a:r>
            <a:r>
              <a:rPr lang="de-DE" i="1" baseline="0" dirty="0" err="1" smtClean="0"/>
              <a:t>accessed</a:t>
            </a:r>
            <a:r>
              <a:rPr lang="de-DE" i="1" baseline="0" dirty="0" smtClean="0"/>
              <a:t> 11 </a:t>
            </a:r>
            <a:r>
              <a:rPr lang="de-DE" i="1" baseline="0" dirty="0" err="1" smtClean="0"/>
              <a:t>January</a:t>
            </a:r>
            <a:r>
              <a:rPr lang="de-DE" i="1" baseline="0" dirty="0" smtClean="0"/>
              <a:t> 2022. </a:t>
            </a:r>
          </a:p>
        </p:txBody>
      </p:sp>
    </p:spTree>
    <p:extLst>
      <p:ext uri="{BB962C8B-B14F-4D97-AF65-F5344CB8AC3E}">
        <p14:creationId xmlns:p14="http://schemas.microsoft.com/office/powerpoint/2010/main" val="10691487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https://bit.ly/3qgZn8Q"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hyperlink" Target="https://www.unhcr.org/3b66c2aa10.html" TargetMode="External"/><Relationship Id="rId2" Type="http://schemas.openxmlformats.org/officeDocument/2006/relationships/hyperlink" Target="https://publications.iom.int/system/files/pdf/iml_34_glossary.pdf" TargetMode="External"/><Relationship Id="rId1" Type="http://schemas.openxmlformats.org/officeDocument/2006/relationships/slideLayout" Target="../slideLayouts/slideLayout3.xml"/><Relationship Id="rId4" Type="http://schemas.openxmlformats.org/officeDocument/2006/relationships/hyperlink" Target="https://heimatkunde.boell.de/de/2008/12/01/development-push-and-pull-factor-migratio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smtClean="0"/>
              <a:t>Migration (1/3)</a:t>
            </a:r>
            <a:endParaRPr sz="5400" b="1"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indent="0"/>
            <a:r>
              <a:rPr lang="en-GB" b="1" dirty="0"/>
              <a:t>Facts, Representations, Stories </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Who is a “refugee”?</a:t>
            </a:r>
            <a:endParaRPr dirty="0"/>
          </a:p>
        </p:txBody>
      </p:sp>
      <p:sp>
        <p:nvSpPr>
          <p:cNvPr id="92" name="Google Shape;92;p15"/>
          <p:cNvSpPr txBox="1">
            <a:spLocks noGrp="1"/>
          </p:cNvSpPr>
          <p:nvPr>
            <p:ph type="body" idx="1"/>
          </p:nvPr>
        </p:nvSpPr>
        <p:spPr>
          <a:xfrm>
            <a:off x="4979584" y="772713"/>
            <a:ext cx="3578499" cy="450136"/>
          </a:xfrm>
          <a:prstGeom prst="rect">
            <a:avLst/>
          </a:prstGeom>
          <a:noFill/>
        </p:spPr>
        <p:txBody>
          <a:bodyPr spcFirstLastPara="1" wrap="square" lIns="91425" tIns="91425" rIns="91425" bIns="91425" anchor="t" anchorCtr="0">
            <a:noAutofit/>
          </a:bodyPr>
          <a:lstStyle/>
          <a:p>
            <a:pPr marL="0" lvl="0" indent="0">
              <a:spcAft>
                <a:spcPts val="1600"/>
              </a:spcAft>
              <a:buNone/>
            </a:pPr>
            <a:r>
              <a:rPr lang="en-GB" b="1" dirty="0" smtClean="0">
                <a:solidFill>
                  <a:schemeClr val="tx1"/>
                </a:solidFill>
              </a:rPr>
              <a:t>… but </a:t>
            </a:r>
            <a:r>
              <a:rPr lang="en-GB" b="1" dirty="0">
                <a:solidFill>
                  <a:schemeClr val="tx1"/>
                </a:solidFill>
              </a:rPr>
              <a:t>not so much in </a:t>
            </a:r>
            <a:r>
              <a:rPr lang="en-GB" b="1" dirty="0" smtClean="0">
                <a:solidFill>
                  <a:schemeClr val="tx1"/>
                </a:solidFill>
              </a:rPr>
              <a:t>practice!</a:t>
            </a:r>
          </a:p>
          <a:p>
            <a:pPr marL="0" indent="0" algn="just">
              <a:buNone/>
            </a:pPr>
            <a:endParaRPr lang="en-GB" sz="1200" dirty="0" smtClean="0">
              <a:solidFill>
                <a:schemeClr val="tx1"/>
              </a:solidFill>
            </a:endParaRP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10</a:t>
            </a:fld>
            <a:endParaRPr/>
          </a:p>
        </p:txBody>
      </p:sp>
      <p:sp>
        <p:nvSpPr>
          <p:cNvPr id="5" name="Google Shape;202;p12"/>
          <p:cNvSpPr/>
          <p:nvPr/>
        </p:nvSpPr>
        <p:spPr>
          <a:xfrm>
            <a:off x="484908" y="1359586"/>
            <a:ext cx="8095301" cy="3018450"/>
          </a:xfrm>
          <a:prstGeom prst="wedgeRoundRectCallout">
            <a:avLst>
              <a:gd name="adj1" fmla="val 2976"/>
              <a:gd name="adj2" fmla="val 59031"/>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indent="0" algn="just">
              <a:lnSpc>
                <a:spcPct val="150000"/>
              </a:lnSpc>
              <a:buNone/>
            </a:pPr>
            <a:r>
              <a:rPr lang="en-GB" sz="1800" dirty="0">
                <a:solidFill>
                  <a:schemeClr val="tx1"/>
                </a:solidFill>
                <a:latin typeface="Lato" panose="020B0604020202020204" charset="0"/>
              </a:rPr>
              <a:t>“Simply put, every act of migration, to some extent—and in a world wracked by wars, civil wars, and other more diffuse forms of societal violence, as well as the structural violence of deprivation and marginalization, perhaps more and more—may be apprehensible as a quest for refuge, and migrants come increasingly to </a:t>
            </a:r>
            <a:r>
              <a:rPr lang="en-GB" sz="1800" dirty="0" smtClean="0">
                <a:solidFill>
                  <a:schemeClr val="tx1"/>
                </a:solidFill>
                <a:latin typeface="Lato" panose="020B0604020202020204" charset="0"/>
              </a:rPr>
              <a:t>resemble ‘refugees’, </a:t>
            </a:r>
            <a:r>
              <a:rPr lang="en-GB" sz="1800" dirty="0">
                <a:solidFill>
                  <a:schemeClr val="tx1"/>
                </a:solidFill>
                <a:latin typeface="Lato" panose="020B0604020202020204" charset="0"/>
              </a:rPr>
              <a:t>while, similarly, refugees never cease to have aspirations and projects for recomposing their lives and thus never cease to resemble </a:t>
            </a:r>
            <a:r>
              <a:rPr lang="en-GB" sz="1800" dirty="0" smtClean="0">
                <a:solidFill>
                  <a:schemeClr val="tx1"/>
                </a:solidFill>
                <a:latin typeface="Lato" panose="020B0604020202020204" charset="0"/>
              </a:rPr>
              <a:t>‘migrants’”</a:t>
            </a:r>
            <a:r>
              <a:rPr lang="en-GB" dirty="0" smtClean="0">
                <a:solidFill>
                  <a:schemeClr val="tx1"/>
                </a:solidFill>
                <a:latin typeface="Lato" panose="020B0604020202020204" charset="0"/>
              </a:rPr>
              <a:t> (De </a:t>
            </a:r>
            <a:r>
              <a:rPr lang="en-GB" dirty="0">
                <a:solidFill>
                  <a:schemeClr val="tx1"/>
                </a:solidFill>
                <a:latin typeface="Lato" panose="020B0604020202020204" charset="0"/>
              </a:rPr>
              <a:t>Genova, </a:t>
            </a:r>
            <a:r>
              <a:rPr lang="en-GB" dirty="0" err="1">
                <a:solidFill>
                  <a:schemeClr val="tx1"/>
                </a:solidFill>
                <a:latin typeface="Lato" panose="020B0604020202020204" charset="0"/>
              </a:rPr>
              <a:t>Garelli</a:t>
            </a:r>
            <a:r>
              <a:rPr lang="en-GB" dirty="0">
                <a:solidFill>
                  <a:schemeClr val="tx1"/>
                </a:solidFill>
                <a:latin typeface="Lato" panose="020B0604020202020204" charset="0"/>
              </a:rPr>
              <a:t> and </a:t>
            </a:r>
            <a:r>
              <a:rPr lang="en-GB" dirty="0" err="1" smtClean="0">
                <a:solidFill>
                  <a:schemeClr val="tx1"/>
                </a:solidFill>
                <a:latin typeface="Lato" panose="020B0604020202020204" charset="0"/>
              </a:rPr>
              <a:t>Tazzioli</a:t>
            </a:r>
            <a:r>
              <a:rPr lang="en-GB" dirty="0" smtClean="0">
                <a:solidFill>
                  <a:schemeClr val="tx1"/>
                </a:solidFill>
                <a:latin typeface="Lato" panose="020B0604020202020204" charset="0"/>
              </a:rPr>
              <a:t> 2018, p. 242)</a:t>
            </a:r>
          </a:p>
        </p:txBody>
      </p:sp>
    </p:spTree>
    <p:extLst>
      <p:ext uri="{BB962C8B-B14F-4D97-AF65-F5344CB8AC3E}">
        <p14:creationId xmlns:p14="http://schemas.microsoft.com/office/powerpoint/2010/main" val="2903674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Who </a:t>
            </a:r>
            <a:r>
              <a:rPr lang="de-DE" dirty="0" err="1" smtClean="0"/>
              <a:t>is</a:t>
            </a:r>
            <a:r>
              <a:rPr lang="de-DE" dirty="0" smtClean="0"/>
              <a:t> a „</a:t>
            </a:r>
            <a:r>
              <a:rPr lang="de-DE" dirty="0" err="1" smtClean="0"/>
              <a:t>refugee</a:t>
            </a:r>
            <a:r>
              <a:rPr lang="de-DE" dirty="0" smtClean="0"/>
              <a:t>“?</a:t>
            </a:r>
            <a:endParaRPr lang="de-DE" dirty="0"/>
          </a:p>
        </p:txBody>
      </p:sp>
      <p:sp>
        <p:nvSpPr>
          <p:cNvPr id="3" name="Textplatzhalter 2"/>
          <p:cNvSpPr>
            <a:spLocks noGrp="1"/>
          </p:cNvSpPr>
          <p:nvPr>
            <p:ph type="body" idx="1"/>
          </p:nvPr>
        </p:nvSpPr>
        <p:spPr>
          <a:xfrm>
            <a:off x="720436" y="1032300"/>
            <a:ext cx="7329056" cy="3406500"/>
          </a:xfrm>
          <a:noFill/>
        </p:spPr>
        <p:txBody>
          <a:bodyPr/>
          <a:lstStyle/>
          <a:p>
            <a:pPr marL="342900">
              <a:spcBef>
                <a:spcPts val="1200"/>
              </a:spcBef>
              <a:spcAft>
                <a:spcPts val="1200"/>
              </a:spcAft>
            </a:pPr>
            <a:r>
              <a:rPr lang="de-DE" sz="2200" b="1" dirty="0" err="1"/>
              <a:t>What</a:t>
            </a:r>
            <a:r>
              <a:rPr lang="de-DE" sz="2200" b="1" dirty="0"/>
              <a:t> do </a:t>
            </a:r>
            <a:r>
              <a:rPr lang="de-DE" sz="2200" b="1" dirty="0" err="1"/>
              <a:t>you</a:t>
            </a:r>
            <a:r>
              <a:rPr lang="de-DE" sz="2200" b="1" dirty="0"/>
              <a:t> </a:t>
            </a:r>
            <a:r>
              <a:rPr lang="de-DE" sz="2200" b="1" dirty="0" err="1"/>
              <a:t>think</a:t>
            </a:r>
            <a:r>
              <a:rPr lang="de-DE" sz="2200" b="1" dirty="0"/>
              <a:t> </a:t>
            </a:r>
            <a:r>
              <a:rPr lang="de-DE" sz="2200" b="1" dirty="0" err="1"/>
              <a:t>of</a:t>
            </a:r>
            <a:r>
              <a:rPr lang="de-DE" sz="2200" b="1" dirty="0"/>
              <a:t> </a:t>
            </a:r>
            <a:r>
              <a:rPr lang="de-DE" sz="2200" b="1" dirty="0" err="1" smtClean="0"/>
              <a:t>the</a:t>
            </a:r>
            <a:r>
              <a:rPr lang="de-DE" sz="2200" b="1" dirty="0" smtClean="0"/>
              <a:t> </a:t>
            </a:r>
            <a:r>
              <a:rPr lang="de-DE" sz="2200" b="1" dirty="0" err="1" smtClean="0"/>
              <a:t>excerpt</a:t>
            </a:r>
            <a:r>
              <a:rPr lang="de-DE" sz="2200" b="1" dirty="0" smtClean="0"/>
              <a:t> </a:t>
            </a:r>
            <a:r>
              <a:rPr lang="de-DE" sz="2200" b="1" dirty="0" err="1" smtClean="0"/>
              <a:t>from</a:t>
            </a:r>
            <a:r>
              <a:rPr lang="de-DE" sz="2200" b="1" dirty="0" smtClean="0"/>
              <a:t> De Genova, </a:t>
            </a:r>
            <a:r>
              <a:rPr lang="de-DE" sz="2200" b="1" dirty="0" err="1" smtClean="0"/>
              <a:t>Garelli</a:t>
            </a:r>
            <a:r>
              <a:rPr lang="de-DE" sz="2200" b="1" dirty="0" smtClean="0"/>
              <a:t> </a:t>
            </a:r>
            <a:r>
              <a:rPr lang="de-DE" sz="2200" b="1" dirty="0" err="1" smtClean="0"/>
              <a:t>and</a:t>
            </a:r>
            <a:r>
              <a:rPr lang="de-DE" sz="2200" b="1" dirty="0" smtClean="0"/>
              <a:t> </a:t>
            </a:r>
            <a:r>
              <a:rPr lang="de-DE" sz="2200" b="1" dirty="0" err="1" smtClean="0"/>
              <a:t>Tazzioli</a:t>
            </a:r>
            <a:r>
              <a:rPr lang="de-DE" sz="2200" b="1" dirty="0" smtClean="0"/>
              <a:t>?</a:t>
            </a:r>
            <a:endParaRPr lang="de-DE" sz="2200" b="1" dirty="0"/>
          </a:p>
          <a:p>
            <a:pPr marL="342900">
              <a:spcBef>
                <a:spcPts val="1200"/>
              </a:spcBef>
              <a:spcAft>
                <a:spcPts val="1200"/>
              </a:spcAft>
            </a:pPr>
            <a:r>
              <a:rPr lang="de-DE" sz="2200" b="1" dirty="0" err="1"/>
              <a:t>Is</a:t>
            </a:r>
            <a:r>
              <a:rPr lang="de-DE" sz="2200" b="1" dirty="0"/>
              <a:t> </a:t>
            </a:r>
            <a:r>
              <a:rPr lang="de-DE" sz="2200" b="1" dirty="0" err="1"/>
              <a:t>it</a:t>
            </a:r>
            <a:r>
              <a:rPr lang="de-DE" sz="2200" b="1" dirty="0"/>
              <a:t> </a:t>
            </a:r>
            <a:r>
              <a:rPr lang="de-DE" sz="2200" b="1" dirty="0" err="1"/>
              <a:t>always</a:t>
            </a:r>
            <a:r>
              <a:rPr lang="de-DE" sz="2200" b="1" dirty="0"/>
              <a:t> easy </a:t>
            </a:r>
            <a:r>
              <a:rPr lang="de-DE" sz="2200" b="1" dirty="0" err="1"/>
              <a:t>to</a:t>
            </a:r>
            <a:r>
              <a:rPr lang="de-DE" sz="2200" b="1" dirty="0"/>
              <a:t> </a:t>
            </a:r>
            <a:r>
              <a:rPr lang="de-DE" sz="2200" b="1" dirty="0" err="1"/>
              <a:t>distinguish</a:t>
            </a:r>
            <a:r>
              <a:rPr lang="de-DE" sz="2200" b="1" dirty="0"/>
              <a:t> </a:t>
            </a:r>
            <a:r>
              <a:rPr lang="de-DE" sz="2200" b="1" dirty="0" err="1"/>
              <a:t>between</a:t>
            </a:r>
            <a:r>
              <a:rPr lang="de-DE" sz="2200" b="1" dirty="0"/>
              <a:t> </a:t>
            </a:r>
            <a:r>
              <a:rPr lang="de-DE" sz="2200" b="1" dirty="0" err="1"/>
              <a:t>migrants</a:t>
            </a:r>
            <a:r>
              <a:rPr lang="de-DE" sz="2200" b="1" dirty="0"/>
              <a:t> </a:t>
            </a:r>
            <a:r>
              <a:rPr lang="de-DE" sz="2200" b="1" dirty="0" err="1"/>
              <a:t>and</a:t>
            </a:r>
            <a:r>
              <a:rPr lang="de-DE" sz="2200" b="1" dirty="0"/>
              <a:t> </a:t>
            </a:r>
            <a:r>
              <a:rPr lang="de-DE" sz="2200" b="1" dirty="0" err="1"/>
              <a:t>refugees</a:t>
            </a:r>
            <a:r>
              <a:rPr lang="de-DE" sz="2200" b="1" dirty="0"/>
              <a:t>?</a:t>
            </a:r>
          </a:p>
          <a:p>
            <a:pPr marL="342900">
              <a:spcBef>
                <a:spcPts val="1200"/>
              </a:spcBef>
              <a:spcAft>
                <a:spcPts val="1200"/>
              </a:spcAft>
            </a:pPr>
            <a:r>
              <a:rPr lang="de-DE" sz="2200" b="1" dirty="0"/>
              <a:t>Who </a:t>
            </a:r>
            <a:r>
              <a:rPr lang="de-DE" sz="2200" b="1" dirty="0" err="1"/>
              <a:t>decides</a:t>
            </a:r>
            <a:r>
              <a:rPr lang="de-DE" sz="2200" b="1" dirty="0"/>
              <a:t> upon </a:t>
            </a:r>
            <a:r>
              <a:rPr lang="de-DE" sz="2200" b="1" dirty="0" err="1"/>
              <a:t>these</a:t>
            </a:r>
            <a:r>
              <a:rPr lang="de-DE" sz="2200" b="1" dirty="0"/>
              <a:t> </a:t>
            </a:r>
            <a:r>
              <a:rPr lang="de-DE" sz="2200" b="1" dirty="0" err="1"/>
              <a:t>definitions</a:t>
            </a:r>
            <a:r>
              <a:rPr lang="de-DE" sz="2200" b="1" dirty="0" smtClean="0"/>
              <a:t>?</a:t>
            </a:r>
            <a:endParaRPr lang="de-DE" sz="2200" b="1" dirty="0"/>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11</a:t>
            </a:fld>
            <a:endParaRPr lang="de-DE"/>
          </a:p>
        </p:txBody>
      </p:sp>
    </p:spTree>
    <p:extLst>
      <p:ext uri="{BB962C8B-B14F-4D97-AF65-F5344CB8AC3E}">
        <p14:creationId xmlns:p14="http://schemas.microsoft.com/office/powerpoint/2010/main" val="2716802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Why do people migrate?</a:t>
            </a:r>
            <a:endParaRPr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12</a:t>
            </a:fld>
            <a:endParaRPr/>
          </a:p>
        </p:txBody>
      </p:sp>
      <p:grpSp>
        <p:nvGrpSpPr>
          <p:cNvPr id="3" name="Gruppieren 2"/>
          <p:cNvGrpSpPr/>
          <p:nvPr/>
        </p:nvGrpSpPr>
        <p:grpSpPr>
          <a:xfrm>
            <a:off x="2008908" y="1082391"/>
            <a:ext cx="5320147" cy="974817"/>
            <a:chOff x="498771" y="1678135"/>
            <a:chExt cx="7452368" cy="1589507"/>
          </a:xfrm>
        </p:grpSpPr>
        <p:sp>
          <p:nvSpPr>
            <p:cNvPr id="9" name="Textfeld 8"/>
            <p:cNvSpPr txBox="1"/>
            <p:nvPr/>
          </p:nvSpPr>
          <p:spPr>
            <a:xfrm>
              <a:off x="498771" y="1678135"/>
              <a:ext cx="1939630" cy="652407"/>
            </a:xfrm>
            <a:prstGeom prst="rect">
              <a:avLst/>
            </a:prstGeom>
            <a:noFill/>
            <a:ln w="38100">
              <a:solidFill>
                <a:srgbClr val="E5362B"/>
              </a:solidFill>
            </a:ln>
          </p:spPr>
          <p:txBody>
            <a:bodyPr wrap="square" rtlCol="0">
              <a:spAutoFit/>
            </a:bodyPr>
            <a:lstStyle/>
            <a:p>
              <a:pPr lvl="0" algn="ctr">
                <a:buClrTx/>
                <a:defRPr/>
              </a:pPr>
              <a:r>
                <a:rPr lang="en-GB" sz="2000" b="1" dirty="0" smtClean="0">
                  <a:solidFill>
                    <a:srgbClr val="E5362B"/>
                  </a:solidFill>
                  <a:latin typeface="Lato" panose="020B0604020202020204" charset="0"/>
                </a:rPr>
                <a:t>PUSH</a:t>
              </a:r>
              <a:endParaRPr lang="en-GB" sz="2000" b="1" dirty="0">
                <a:solidFill>
                  <a:srgbClr val="E5362B"/>
                </a:solidFill>
                <a:latin typeface="Lato" panose="020B0604020202020204" charset="0"/>
              </a:endParaRPr>
            </a:p>
          </p:txBody>
        </p:sp>
        <p:sp>
          <p:nvSpPr>
            <p:cNvPr id="10" name="Pfeil nach rechts 9"/>
            <p:cNvSpPr/>
            <p:nvPr/>
          </p:nvSpPr>
          <p:spPr>
            <a:xfrm rot="10800000">
              <a:off x="2955463" y="1678135"/>
              <a:ext cx="1173190" cy="624733"/>
            </a:xfrm>
            <a:prstGeom prst="rightArrow">
              <a:avLst/>
            </a:prstGeom>
            <a:solidFill>
              <a:srgbClr val="E5362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feld 10"/>
            <p:cNvSpPr txBox="1"/>
            <p:nvPr/>
          </p:nvSpPr>
          <p:spPr>
            <a:xfrm>
              <a:off x="6277860" y="2615235"/>
              <a:ext cx="1673279" cy="652407"/>
            </a:xfrm>
            <a:prstGeom prst="rect">
              <a:avLst/>
            </a:prstGeom>
            <a:noFill/>
            <a:ln w="38100">
              <a:solidFill>
                <a:srgbClr val="E5362B"/>
              </a:solidFill>
            </a:ln>
          </p:spPr>
          <p:txBody>
            <a:bodyPr wrap="square" rtlCol="0">
              <a:spAutoFit/>
            </a:bodyPr>
            <a:lstStyle/>
            <a:p>
              <a:pPr lvl="0" algn="ctr">
                <a:buClrTx/>
                <a:defRPr/>
              </a:pPr>
              <a:r>
                <a:rPr lang="en-GB" sz="2000" b="1" dirty="0" smtClean="0">
                  <a:solidFill>
                    <a:srgbClr val="E5362B"/>
                  </a:solidFill>
                  <a:latin typeface="Lato" panose="020B0604020202020204" charset="0"/>
                </a:rPr>
                <a:t>PULL</a:t>
              </a:r>
              <a:endParaRPr lang="en-GB" sz="2000" b="1" dirty="0">
                <a:solidFill>
                  <a:srgbClr val="E5362B"/>
                </a:solidFill>
                <a:latin typeface="Lato" panose="020B0604020202020204" charset="0"/>
              </a:endParaRPr>
            </a:p>
          </p:txBody>
        </p:sp>
        <p:sp>
          <p:nvSpPr>
            <p:cNvPr id="12" name="Pfeil nach rechts 11"/>
            <p:cNvSpPr/>
            <p:nvPr/>
          </p:nvSpPr>
          <p:spPr>
            <a:xfrm>
              <a:off x="4576445" y="2575277"/>
              <a:ext cx="1173190" cy="624733"/>
            </a:xfrm>
            <a:prstGeom prst="rightArrow">
              <a:avLst/>
            </a:prstGeom>
            <a:solidFill>
              <a:srgbClr val="E5362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4" name="Rechteck 3"/>
          <p:cNvSpPr/>
          <p:nvPr/>
        </p:nvSpPr>
        <p:spPr>
          <a:xfrm>
            <a:off x="1091535" y="2235469"/>
            <a:ext cx="7017395" cy="1138773"/>
          </a:xfrm>
          <a:prstGeom prst="rect">
            <a:avLst/>
          </a:prstGeom>
        </p:spPr>
        <p:txBody>
          <a:bodyPr wrap="square">
            <a:spAutoFit/>
          </a:bodyPr>
          <a:lstStyle/>
          <a:p>
            <a:pPr lvl="0" algn="ctr">
              <a:spcBef>
                <a:spcPts val="600"/>
              </a:spcBef>
              <a:spcAft>
                <a:spcPts val="600"/>
              </a:spcAft>
              <a:buClr>
                <a:srgbClr val="E5362B"/>
              </a:buClr>
              <a:buSzPts val="1800"/>
            </a:pPr>
            <a:r>
              <a:rPr lang="de-DE" sz="1600" b="1" dirty="0" err="1">
                <a:solidFill>
                  <a:schemeClr val="tx1"/>
                </a:solidFill>
                <a:latin typeface="Lato"/>
                <a:ea typeface="Lato"/>
                <a:cs typeface="Lato"/>
                <a:sym typeface="Lato"/>
              </a:rPr>
              <a:t>Is</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it</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always</a:t>
            </a:r>
            <a:r>
              <a:rPr lang="de-DE" sz="1600" b="1" dirty="0">
                <a:solidFill>
                  <a:schemeClr val="tx1"/>
                </a:solidFill>
                <a:latin typeface="Lato"/>
                <a:ea typeface="Lato"/>
                <a:cs typeface="Lato"/>
                <a:sym typeface="Lato"/>
              </a:rPr>
              <a:t> easy </a:t>
            </a:r>
            <a:r>
              <a:rPr lang="de-DE" sz="1600" b="1" dirty="0" err="1">
                <a:solidFill>
                  <a:schemeClr val="tx1"/>
                </a:solidFill>
                <a:latin typeface="Lato"/>
                <a:ea typeface="Lato"/>
                <a:cs typeface="Lato"/>
                <a:sym typeface="Lato"/>
              </a:rPr>
              <a:t>to</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distinguish</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between</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these</a:t>
            </a:r>
            <a:r>
              <a:rPr lang="de-DE" sz="1600" b="1" dirty="0">
                <a:solidFill>
                  <a:schemeClr val="tx1"/>
                </a:solidFill>
                <a:latin typeface="Lato"/>
                <a:ea typeface="Lato"/>
                <a:cs typeface="Lato"/>
                <a:sym typeface="Lato"/>
              </a:rPr>
              <a:t> </a:t>
            </a:r>
            <a:r>
              <a:rPr lang="de-DE" sz="1600" b="1" dirty="0" smtClean="0">
                <a:solidFill>
                  <a:schemeClr val="tx1"/>
                </a:solidFill>
                <a:latin typeface="Lato"/>
                <a:ea typeface="Lato"/>
                <a:cs typeface="Lato"/>
                <a:sym typeface="Lato"/>
              </a:rPr>
              <a:t>push </a:t>
            </a:r>
            <a:r>
              <a:rPr lang="de-DE" sz="1600" b="1" dirty="0" err="1" smtClean="0">
                <a:solidFill>
                  <a:schemeClr val="tx1"/>
                </a:solidFill>
                <a:latin typeface="Lato"/>
                <a:ea typeface="Lato"/>
                <a:cs typeface="Lato"/>
                <a:sym typeface="Lato"/>
              </a:rPr>
              <a:t>and</a:t>
            </a:r>
            <a:r>
              <a:rPr lang="de-DE" sz="1600" b="1" dirty="0" smtClean="0">
                <a:solidFill>
                  <a:schemeClr val="tx1"/>
                </a:solidFill>
                <a:latin typeface="Lato"/>
                <a:ea typeface="Lato"/>
                <a:cs typeface="Lato"/>
                <a:sym typeface="Lato"/>
              </a:rPr>
              <a:t> pull </a:t>
            </a:r>
            <a:r>
              <a:rPr lang="de-DE" sz="1600" b="1" dirty="0" err="1" smtClean="0">
                <a:solidFill>
                  <a:schemeClr val="tx1"/>
                </a:solidFill>
                <a:latin typeface="Lato"/>
                <a:ea typeface="Lato"/>
                <a:cs typeface="Lato"/>
                <a:sym typeface="Lato"/>
              </a:rPr>
              <a:t>reasons</a:t>
            </a:r>
            <a:r>
              <a:rPr lang="de-DE" sz="1600" b="1" dirty="0">
                <a:solidFill>
                  <a:schemeClr val="tx1"/>
                </a:solidFill>
                <a:latin typeface="Lato"/>
                <a:ea typeface="Lato"/>
                <a:cs typeface="Lato"/>
                <a:sym typeface="Lato"/>
              </a:rPr>
              <a:t>?</a:t>
            </a:r>
          </a:p>
          <a:p>
            <a:pPr lvl="0" algn="ctr">
              <a:spcBef>
                <a:spcPts val="600"/>
              </a:spcBef>
              <a:spcAft>
                <a:spcPts val="600"/>
              </a:spcAft>
              <a:buClr>
                <a:srgbClr val="E5362B"/>
              </a:buClr>
              <a:buSzPts val="1800"/>
            </a:pPr>
            <a:r>
              <a:rPr lang="de-DE" sz="1600" b="1" dirty="0">
                <a:solidFill>
                  <a:schemeClr val="tx1"/>
                </a:solidFill>
                <a:latin typeface="Lato"/>
                <a:ea typeface="Lato"/>
                <a:cs typeface="Lato"/>
                <a:sym typeface="Lato"/>
              </a:rPr>
              <a:t>Are </a:t>
            </a:r>
            <a:r>
              <a:rPr lang="de-DE" sz="1600" b="1" dirty="0" err="1">
                <a:solidFill>
                  <a:schemeClr val="tx1"/>
                </a:solidFill>
                <a:latin typeface="Lato"/>
                <a:ea typeface="Lato"/>
                <a:cs typeface="Lato"/>
                <a:sym typeface="Lato"/>
              </a:rPr>
              <a:t>these</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factors</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singular</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or</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cumulative</a:t>
            </a:r>
            <a:r>
              <a:rPr lang="de-DE" sz="1600" b="1" dirty="0">
                <a:solidFill>
                  <a:schemeClr val="tx1"/>
                </a:solidFill>
                <a:latin typeface="Lato"/>
                <a:ea typeface="Lato"/>
                <a:cs typeface="Lato"/>
                <a:sym typeface="Lato"/>
              </a:rPr>
              <a:t>?</a:t>
            </a:r>
          </a:p>
          <a:p>
            <a:pPr lvl="0" algn="ctr">
              <a:spcBef>
                <a:spcPts val="600"/>
              </a:spcBef>
              <a:spcAft>
                <a:spcPts val="600"/>
              </a:spcAft>
              <a:buClr>
                <a:srgbClr val="E5362B"/>
              </a:buClr>
              <a:buSzPts val="1800"/>
            </a:pPr>
            <a:r>
              <a:rPr lang="de-DE" sz="1600" b="1" dirty="0">
                <a:solidFill>
                  <a:schemeClr val="tx1"/>
                </a:solidFill>
                <a:latin typeface="Lato"/>
                <a:ea typeface="Lato"/>
                <a:cs typeface="Lato"/>
                <a:sym typeface="Lato"/>
              </a:rPr>
              <a:t>Are </a:t>
            </a:r>
            <a:r>
              <a:rPr lang="de-DE" sz="1600" b="1" dirty="0" err="1">
                <a:solidFill>
                  <a:schemeClr val="tx1"/>
                </a:solidFill>
                <a:latin typeface="Lato"/>
                <a:ea typeface="Lato"/>
                <a:cs typeface="Lato"/>
                <a:sym typeface="Lato"/>
              </a:rPr>
              <a:t>these</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factors</a:t>
            </a:r>
            <a:r>
              <a:rPr lang="de-DE" sz="1600" b="1" dirty="0">
                <a:solidFill>
                  <a:schemeClr val="tx1"/>
                </a:solidFill>
                <a:latin typeface="Lato"/>
                <a:ea typeface="Lato"/>
                <a:cs typeface="Lato"/>
                <a:sym typeface="Lato"/>
              </a:rPr>
              <a:t> individual, </a:t>
            </a:r>
            <a:r>
              <a:rPr lang="de-DE" sz="1600" b="1" dirty="0" err="1">
                <a:solidFill>
                  <a:schemeClr val="tx1"/>
                </a:solidFill>
                <a:latin typeface="Lato"/>
                <a:ea typeface="Lato"/>
                <a:cs typeface="Lato"/>
                <a:sym typeface="Lato"/>
              </a:rPr>
              <a:t>societal</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or</a:t>
            </a:r>
            <a:r>
              <a:rPr lang="de-DE" sz="1600" b="1" dirty="0">
                <a:solidFill>
                  <a:schemeClr val="tx1"/>
                </a:solidFill>
                <a:latin typeface="Lato"/>
                <a:ea typeface="Lato"/>
                <a:cs typeface="Lato"/>
                <a:sym typeface="Lato"/>
              </a:rPr>
              <a:t> </a:t>
            </a:r>
            <a:r>
              <a:rPr lang="de-DE" sz="1600" b="1" dirty="0" err="1">
                <a:solidFill>
                  <a:schemeClr val="tx1"/>
                </a:solidFill>
                <a:latin typeface="Lato"/>
                <a:ea typeface="Lato"/>
                <a:cs typeface="Lato"/>
                <a:sym typeface="Lato"/>
              </a:rPr>
              <a:t>both</a:t>
            </a:r>
            <a:r>
              <a:rPr lang="de-DE" sz="1600" b="1" dirty="0">
                <a:solidFill>
                  <a:schemeClr val="tx1"/>
                </a:solidFill>
                <a:latin typeface="Lato"/>
                <a:ea typeface="Lato"/>
                <a:cs typeface="Lato"/>
                <a:sym typeface="Lato"/>
              </a:rPr>
              <a:t>?</a:t>
            </a:r>
          </a:p>
        </p:txBody>
      </p:sp>
      <p:sp>
        <p:nvSpPr>
          <p:cNvPr id="13" name="Google Shape;194;p11"/>
          <p:cNvSpPr/>
          <p:nvPr/>
        </p:nvSpPr>
        <p:spPr>
          <a:xfrm>
            <a:off x="311700" y="3593980"/>
            <a:ext cx="8321172" cy="695958"/>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en-GB" sz="1600" b="1" dirty="0" smtClean="0">
                <a:solidFill>
                  <a:schemeClr val="bg1"/>
                </a:solidFill>
                <a:latin typeface="Lato" panose="020B0604020202020204" charset="0"/>
              </a:rPr>
              <a:t>Read through the excerpt from </a:t>
            </a:r>
            <a:r>
              <a:rPr lang="en-GB" sz="1600" b="1" dirty="0" err="1" smtClean="0">
                <a:solidFill>
                  <a:schemeClr val="bg1"/>
                </a:solidFill>
                <a:latin typeface="Lato" panose="020B0604020202020204" charset="0"/>
              </a:rPr>
              <a:t>Yaro</a:t>
            </a:r>
            <a:r>
              <a:rPr lang="en-GB" sz="1600" b="1" dirty="0" smtClean="0">
                <a:solidFill>
                  <a:schemeClr val="bg1"/>
                </a:solidFill>
                <a:latin typeface="Lato" panose="020B0604020202020204" charset="0"/>
              </a:rPr>
              <a:t> (2008), provided under annex “ Push and Pull factors” – what do you think about it?</a:t>
            </a:r>
            <a:endParaRPr lang="en-GB" sz="1600" b="1" dirty="0">
              <a:solidFill>
                <a:schemeClr val="bg1"/>
              </a:solidFill>
              <a:latin typeface="Lato" panose="020B0604020202020204" charset="0"/>
            </a:endParaRPr>
          </a:p>
        </p:txBody>
      </p:sp>
    </p:spTree>
    <p:extLst>
      <p:ext uri="{BB962C8B-B14F-4D97-AF65-F5344CB8AC3E}">
        <p14:creationId xmlns:p14="http://schemas.microsoft.com/office/powerpoint/2010/main" val="2968853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25555" y="176201"/>
            <a:ext cx="6802800" cy="572700"/>
          </a:xfrm>
          <a:prstGeom prst="rect">
            <a:avLst/>
          </a:prstGeom>
        </p:spPr>
        <p:txBody>
          <a:bodyPr spcFirstLastPara="1" wrap="square" lIns="91425" tIns="91425" rIns="91425" bIns="91425" anchor="t" anchorCtr="0">
            <a:noAutofit/>
          </a:bodyPr>
          <a:lstStyle/>
          <a:p>
            <a:pPr lvl="0"/>
            <a:r>
              <a:rPr lang="de-DE" dirty="0" err="1" smtClean="0"/>
              <a:t>Why</a:t>
            </a:r>
            <a:r>
              <a:rPr lang="de-DE" dirty="0" smtClean="0"/>
              <a:t> do people </a:t>
            </a:r>
            <a:r>
              <a:rPr lang="de-DE" dirty="0" err="1" smtClean="0"/>
              <a:t>migrate</a:t>
            </a:r>
            <a:r>
              <a:rPr lang="de-DE" dirty="0" smtClean="0"/>
              <a:t>?</a:t>
            </a:r>
            <a:endParaRPr lang="en-GB"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13</a:t>
            </a:fld>
            <a:endParaRPr/>
          </a:p>
        </p:txBody>
      </p:sp>
      <p:sp>
        <p:nvSpPr>
          <p:cNvPr id="5" name="Textfeld 4"/>
          <p:cNvSpPr txBox="1"/>
          <p:nvPr/>
        </p:nvSpPr>
        <p:spPr>
          <a:xfrm>
            <a:off x="6576646" y="3256096"/>
            <a:ext cx="2255787" cy="1328355"/>
          </a:xfrm>
          <a:prstGeom prst="rect">
            <a:avLst/>
          </a:prstGeom>
          <a:solidFill>
            <a:schemeClr val="bg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pPr marL="93663" indent="-15875"/>
            <a:r>
              <a:rPr lang="en-GB" sz="1400" dirty="0" smtClean="0">
                <a:solidFill>
                  <a:srgbClr val="DF0205"/>
                </a:solidFill>
              </a:rPr>
              <a:t>Scan the </a:t>
            </a:r>
            <a:r>
              <a:rPr lang="en-GB" sz="1400" dirty="0" err="1" smtClean="0">
                <a:solidFill>
                  <a:srgbClr val="DF0205"/>
                </a:solidFill>
              </a:rPr>
              <a:t>QR</a:t>
            </a:r>
            <a:r>
              <a:rPr lang="en-GB" sz="1400" dirty="0" smtClean="0">
                <a:solidFill>
                  <a:srgbClr val="DF0205"/>
                </a:solidFill>
              </a:rPr>
              <a:t>-Code to open the image or use the following link</a:t>
            </a:r>
            <a:r>
              <a:rPr lang="en-GB" sz="1400" dirty="0">
                <a:solidFill>
                  <a:srgbClr val="DF0205"/>
                </a:solidFill>
              </a:rPr>
              <a:t>:</a:t>
            </a:r>
            <a:r>
              <a:rPr lang="en-GB" sz="1400" dirty="0"/>
              <a:t/>
            </a:r>
            <a:br>
              <a:rPr lang="en-GB" sz="1400" dirty="0"/>
            </a:br>
            <a:r>
              <a:rPr lang="en-GB" sz="1400" dirty="0">
                <a:solidFill>
                  <a:schemeClr val="tx1"/>
                </a:solidFill>
                <a:hlinkClick r:id="rId3"/>
              </a:rPr>
              <a:t>https://</a:t>
            </a:r>
            <a:r>
              <a:rPr lang="en-GB" sz="1400" dirty="0" err="1" smtClean="0">
                <a:solidFill>
                  <a:schemeClr val="tx1"/>
                </a:solidFill>
                <a:hlinkClick r:id="rId3"/>
              </a:rPr>
              <a:t>bit.ly</a:t>
            </a:r>
            <a:r>
              <a:rPr lang="en-GB" sz="1400" dirty="0" smtClean="0">
                <a:solidFill>
                  <a:schemeClr val="tx1"/>
                </a:solidFill>
                <a:hlinkClick r:id="rId3"/>
              </a:rPr>
              <a:t>/</a:t>
            </a:r>
            <a:r>
              <a:rPr lang="en-GB" sz="1400" dirty="0" err="1" smtClean="0">
                <a:solidFill>
                  <a:schemeClr val="tx1"/>
                </a:solidFill>
                <a:hlinkClick r:id="rId3"/>
              </a:rPr>
              <a:t>3qgZn8Q</a:t>
            </a:r>
            <a:r>
              <a:rPr lang="en-GB" sz="1400" dirty="0" smtClean="0">
                <a:solidFill>
                  <a:schemeClr val="tx1"/>
                </a:solidFill>
              </a:rPr>
              <a:t> </a:t>
            </a:r>
            <a:endParaRPr lang="en-GB" sz="1400" dirty="0">
              <a:solidFill>
                <a:schemeClr val="tx1"/>
              </a:solidFill>
            </a:endParaRPr>
          </a:p>
        </p:txBody>
      </p:sp>
      <p:sp>
        <p:nvSpPr>
          <p:cNvPr id="6" name="Google Shape;194;p11"/>
          <p:cNvSpPr/>
          <p:nvPr/>
        </p:nvSpPr>
        <p:spPr>
          <a:xfrm>
            <a:off x="186914" y="931000"/>
            <a:ext cx="6094675" cy="1141834"/>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en-GB" sz="1600" b="1" dirty="0">
                <a:solidFill>
                  <a:schemeClr val="bg1"/>
                </a:solidFill>
                <a:latin typeface="Lato" panose="020B0604020202020204" charset="0"/>
              </a:rPr>
              <a:t>What is the first thing that comes to your mind when seeing this picture? </a:t>
            </a:r>
            <a:r>
              <a:rPr lang="en-GB" sz="1600" b="1" dirty="0" smtClean="0">
                <a:solidFill>
                  <a:schemeClr val="bg1"/>
                </a:solidFill>
                <a:latin typeface="Lato" panose="020B0604020202020204" charset="0"/>
              </a:rPr>
              <a:t/>
            </a:r>
            <a:br>
              <a:rPr lang="en-GB" sz="1600" b="1" dirty="0" smtClean="0">
                <a:solidFill>
                  <a:schemeClr val="bg1"/>
                </a:solidFill>
                <a:latin typeface="Lato" panose="020B0604020202020204" charset="0"/>
              </a:rPr>
            </a:br>
            <a:r>
              <a:rPr lang="en-GB" sz="1600" b="1" dirty="0" smtClean="0">
                <a:solidFill>
                  <a:schemeClr val="bg1"/>
                </a:solidFill>
                <a:latin typeface="Lato" panose="020B0604020202020204" charset="0"/>
              </a:rPr>
              <a:t>Any </a:t>
            </a:r>
            <a:r>
              <a:rPr lang="en-GB" sz="1600" b="1" dirty="0">
                <a:solidFill>
                  <a:schemeClr val="bg1"/>
                </a:solidFill>
                <a:latin typeface="Lato" panose="020B0604020202020204" charset="0"/>
              </a:rPr>
              <a:t>particular characteristic that strikes you? (see skin colour or job type)</a:t>
            </a:r>
          </a:p>
        </p:txBody>
      </p:sp>
      <p:sp>
        <p:nvSpPr>
          <p:cNvPr id="7" name="Google Shape;194;p11"/>
          <p:cNvSpPr/>
          <p:nvPr/>
        </p:nvSpPr>
        <p:spPr>
          <a:xfrm>
            <a:off x="186914" y="2186719"/>
            <a:ext cx="6094675" cy="657323"/>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en-GB" sz="1600" b="1" dirty="0">
                <a:solidFill>
                  <a:schemeClr val="bg1"/>
                </a:solidFill>
                <a:latin typeface="Lato" panose="020B0604020202020204" charset="0"/>
              </a:rPr>
              <a:t>How are people categorised? (class, race, gender relations)</a:t>
            </a:r>
          </a:p>
        </p:txBody>
      </p:sp>
      <p:sp>
        <p:nvSpPr>
          <p:cNvPr id="8" name="Google Shape;194;p11"/>
          <p:cNvSpPr/>
          <p:nvPr/>
        </p:nvSpPr>
        <p:spPr>
          <a:xfrm>
            <a:off x="186914" y="2983805"/>
            <a:ext cx="6094675" cy="657323"/>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en-GB" sz="1600" b="1" dirty="0">
                <a:solidFill>
                  <a:schemeClr val="bg1"/>
                </a:solidFill>
                <a:latin typeface="Lato" panose="020B0604020202020204" charset="0"/>
              </a:rPr>
              <a:t>Are these categorisations permanent? </a:t>
            </a:r>
            <a:r>
              <a:rPr lang="en-GB" sz="1600" b="1" dirty="0" smtClean="0">
                <a:solidFill>
                  <a:schemeClr val="bg1"/>
                </a:solidFill>
                <a:latin typeface="Lato" panose="020B0604020202020204" charset="0"/>
              </a:rPr>
              <a:t/>
            </a:r>
            <a:br>
              <a:rPr lang="en-GB" sz="1600" b="1" dirty="0" smtClean="0">
                <a:solidFill>
                  <a:schemeClr val="bg1"/>
                </a:solidFill>
                <a:latin typeface="Lato" panose="020B0604020202020204" charset="0"/>
              </a:rPr>
            </a:br>
            <a:r>
              <a:rPr lang="en-GB" sz="1600" b="1" dirty="0" smtClean="0">
                <a:solidFill>
                  <a:schemeClr val="bg1"/>
                </a:solidFill>
                <a:latin typeface="Lato" panose="020B0604020202020204" charset="0"/>
              </a:rPr>
              <a:t>If </a:t>
            </a:r>
            <a:r>
              <a:rPr lang="en-GB" sz="1600" b="1" dirty="0">
                <a:solidFill>
                  <a:schemeClr val="bg1"/>
                </a:solidFill>
                <a:latin typeface="Lato" panose="020B0604020202020204" charset="0"/>
              </a:rPr>
              <a:t>not, how do they change?</a:t>
            </a:r>
          </a:p>
        </p:txBody>
      </p:sp>
      <p:sp>
        <p:nvSpPr>
          <p:cNvPr id="9" name="Google Shape;194;p11"/>
          <p:cNvSpPr/>
          <p:nvPr/>
        </p:nvSpPr>
        <p:spPr>
          <a:xfrm>
            <a:off x="186914" y="3755013"/>
            <a:ext cx="6094675" cy="657323"/>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r>
              <a:rPr lang="en-GB" sz="1600" b="1" dirty="0">
                <a:solidFill>
                  <a:schemeClr val="bg1"/>
                </a:solidFill>
                <a:latin typeface="Lato" panose="020B0604020202020204" charset="0"/>
              </a:rPr>
              <a:t>What are the social and political implications of defining/categorising migration as such?</a:t>
            </a:r>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76645" y="874605"/>
            <a:ext cx="2255787" cy="2255787"/>
          </a:xfrm>
          <a:prstGeom prst="rect">
            <a:avLst/>
          </a:prstGeom>
        </p:spPr>
      </p:pic>
    </p:spTree>
    <p:extLst>
      <p:ext uri="{BB962C8B-B14F-4D97-AF65-F5344CB8AC3E}">
        <p14:creationId xmlns:p14="http://schemas.microsoft.com/office/powerpoint/2010/main" val="1632819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smtClean="0"/>
              <a:t>Literature</a:t>
            </a:r>
            <a:endParaRPr lang="de-DE" dirty="0"/>
          </a:p>
        </p:txBody>
      </p:sp>
      <p:sp>
        <p:nvSpPr>
          <p:cNvPr id="3" name="Textplatzhalter 2"/>
          <p:cNvSpPr>
            <a:spLocks noGrp="1"/>
          </p:cNvSpPr>
          <p:nvPr>
            <p:ph type="body" idx="1"/>
          </p:nvPr>
        </p:nvSpPr>
        <p:spPr/>
        <p:txBody>
          <a:bodyPr/>
          <a:lstStyle/>
          <a:p>
            <a:pPr marL="0" indent="0">
              <a:lnSpc>
                <a:spcPct val="100000"/>
              </a:lnSpc>
              <a:spcBef>
                <a:spcPts val="400"/>
              </a:spcBef>
              <a:spcAft>
                <a:spcPts val="400"/>
              </a:spcAft>
              <a:buClr>
                <a:srgbClr val="000000"/>
              </a:buClr>
              <a:buSzPts val="1100"/>
              <a:buNone/>
              <a:defRPr/>
            </a:pPr>
            <a:r>
              <a:rPr lang="en-US" sz="1400" dirty="0">
                <a:solidFill>
                  <a:schemeClr val="tx1"/>
                </a:solidFill>
                <a:latin typeface="Lato" panose="020B0604020202020204" charset="0"/>
                <a:ea typeface="Lato" panose="020B0604020202020204" charset="0"/>
                <a:cs typeface="Lato" panose="020B0604020202020204" charset="0"/>
              </a:rPr>
              <a:t>Genova, N., </a:t>
            </a:r>
            <a:r>
              <a:rPr lang="en-US" sz="1400" dirty="0" err="1">
                <a:solidFill>
                  <a:schemeClr val="tx1"/>
                </a:solidFill>
                <a:latin typeface="Lato" panose="020B0604020202020204" charset="0"/>
                <a:ea typeface="Lato" panose="020B0604020202020204" charset="0"/>
                <a:cs typeface="Lato" panose="020B0604020202020204" charset="0"/>
              </a:rPr>
              <a:t>Garelli</a:t>
            </a:r>
            <a:r>
              <a:rPr lang="en-US" sz="1400" dirty="0">
                <a:solidFill>
                  <a:schemeClr val="tx1"/>
                </a:solidFill>
                <a:latin typeface="Lato" panose="020B0604020202020204" charset="0"/>
                <a:ea typeface="Lato" panose="020B0604020202020204" charset="0"/>
                <a:cs typeface="Lato" panose="020B0604020202020204" charset="0"/>
              </a:rPr>
              <a:t>, G. &amp; </a:t>
            </a:r>
            <a:r>
              <a:rPr lang="en-US" sz="1400" dirty="0" err="1">
                <a:solidFill>
                  <a:schemeClr val="tx1"/>
                </a:solidFill>
                <a:latin typeface="Lato" panose="020B0604020202020204" charset="0"/>
                <a:ea typeface="Lato" panose="020B0604020202020204" charset="0"/>
                <a:cs typeface="Lato" panose="020B0604020202020204" charset="0"/>
              </a:rPr>
              <a:t>Tazzioli</a:t>
            </a:r>
            <a:r>
              <a:rPr lang="en-US" sz="1400" dirty="0">
                <a:solidFill>
                  <a:schemeClr val="tx1"/>
                </a:solidFill>
                <a:latin typeface="Lato" panose="020B0604020202020204" charset="0"/>
                <a:ea typeface="Lato" panose="020B0604020202020204" charset="0"/>
                <a:cs typeface="Lato" panose="020B0604020202020204" charset="0"/>
              </a:rPr>
              <a:t>, M. (2018) Autonomy of Asylum?: The Autonomy of Migration Undoing the Refugee Crisis Script. South Atlantic Quarterly 117, pp. 239-265. </a:t>
            </a:r>
            <a:r>
              <a:rPr lang="en-US" sz="1400" dirty="0" err="1" smtClean="0">
                <a:solidFill>
                  <a:schemeClr val="tx1"/>
                </a:solidFill>
                <a:latin typeface="Lato" panose="020B0604020202020204" charset="0"/>
                <a:ea typeface="Lato" panose="020B0604020202020204" charset="0"/>
                <a:cs typeface="Lato" panose="020B0604020202020204" charset="0"/>
              </a:rPr>
              <a:t>doi:10.1215</a:t>
            </a:r>
            <a:r>
              <a:rPr lang="en-US" sz="1400" dirty="0" smtClean="0">
                <a:solidFill>
                  <a:schemeClr val="tx1"/>
                </a:solidFill>
                <a:latin typeface="Lato" panose="020B0604020202020204" charset="0"/>
                <a:ea typeface="Lato" panose="020B0604020202020204" charset="0"/>
                <a:cs typeface="Lato" panose="020B0604020202020204" charset="0"/>
              </a:rPr>
              <a:t>/00382876-4374823</a:t>
            </a:r>
            <a:endParaRPr lang="en-US" sz="1400" dirty="0">
              <a:solidFill>
                <a:schemeClr val="tx1"/>
              </a:solidFill>
              <a:latin typeface="Lato" panose="020B0604020202020204" charset="0"/>
              <a:ea typeface="Lato" panose="020B0604020202020204" charset="0"/>
              <a:cs typeface="Lato" panose="020B0604020202020204" charset="0"/>
            </a:endParaRPr>
          </a:p>
          <a:p>
            <a:pPr marL="0" indent="0">
              <a:lnSpc>
                <a:spcPct val="100000"/>
              </a:lnSpc>
              <a:spcBef>
                <a:spcPts val="400"/>
              </a:spcBef>
              <a:spcAft>
                <a:spcPts val="400"/>
              </a:spcAft>
              <a:buClr>
                <a:srgbClr val="000000"/>
              </a:buClr>
              <a:buSzPts val="1100"/>
              <a:buNone/>
              <a:defRPr/>
            </a:pPr>
            <a:r>
              <a:rPr lang="de-DE" sz="1400" dirty="0" err="1">
                <a:solidFill>
                  <a:schemeClr val="tx1"/>
                </a:solidFill>
                <a:latin typeface="Lato" panose="020B0604020202020204" charset="0"/>
                <a:ea typeface="Lato" panose="020B0604020202020204" charset="0"/>
                <a:cs typeface="Lato" panose="020B0604020202020204" charset="0"/>
              </a:rPr>
              <a:t>IOM</a:t>
            </a:r>
            <a:r>
              <a:rPr lang="de-DE" sz="1400" dirty="0">
                <a:solidFill>
                  <a:schemeClr val="tx1"/>
                </a:solidFill>
                <a:latin typeface="Lato" panose="020B0604020202020204" charset="0"/>
                <a:ea typeface="Lato" panose="020B0604020202020204" charset="0"/>
                <a:cs typeface="Lato" panose="020B0604020202020204" charset="0"/>
              </a:rPr>
              <a:t> (2019) </a:t>
            </a:r>
            <a:r>
              <a:rPr lang="en-US" sz="1400" dirty="0">
                <a:solidFill>
                  <a:schemeClr val="tx1"/>
                </a:solidFill>
                <a:latin typeface="Lato" panose="020B0604020202020204" charset="0"/>
                <a:ea typeface="Lato" panose="020B0604020202020204" charset="0"/>
                <a:cs typeface="Lato" panose="020B0604020202020204" charset="0"/>
              </a:rPr>
              <a:t>Glossary on migration, </a:t>
            </a:r>
            <a:r>
              <a:rPr lang="en-US" sz="1400" dirty="0" err="1">
                <a:solidFill>
                  <a:schemeClr val="tx1"/>
                </a:solidFill>
                <a:latin typeface="Lato" panose="020B0604020202020204" charset="0"/>
                <a:ea typeface="Lato" panose="020B0604020202020204" charset="0"/>
                <a:cs typeface="Lato" panose="020B0604020202020204" charset="0"/>
              </a:rPr>
              <a:t>IML</a:t>
            </a:r>
            <a:r>
              <a:rPr lang="en-US" sz="1400" dirty="0">
                <a:solidFill>
                  <a:schemeClr val="tx1"/>
                </a:solidFill>
                <a:latin typeface="Lato" panose="020B0604020202020204" charset="0"/>
                <a:ea typeface="Lato" panose="020B0604020202020204" charset="0"/>
                <a:cs typeface="Lato" panose="020B0604020202020204" charset="0"/>
              </a:rPr>
              <a:t> Series No. 34, </a:t>
            </a:r>
            <a:r>
              <a:rPr lang="de-DE" sz="1400" dirty="0">
                <a:solidFill>
                  <a:schemeClr val="tx1"/>
                </a:solidFill>
                <a:latin typeface="Lato" panose="020B0604020202020204" charset="0"/>
                <a:ea typeface="Lato" panose="020B0604020202020204" charset="0"/>
                <a:cs typeface="Lato" panose="020B0604020202020204" charset="0"/>
              </a:rPr>
              <a:t>p. 132, </a:t>
            </a:r>
            <a:r>
              <a:rPr lang="de-DE" sz="1400" dirty="0">
                <a:solidFill>
                  <a:schemeClr val="tx1"/>
                </a:solidFill>
                <a:latin typeface="Lato" panose="020B0604020202020204" charset="0"/>
                <a:ea typeface="Lato" panose="020B0604020202020204" charset="0"/>
                <a:cs typeface="Lato" panose="020B0604020202020204" charset="0"/>
                <a:hlinkClick r:id="rId2"/>
              </a:rPr>
              <a:t>https://</a:t>
            </a:r>
            <a:r>
              <a:rPr lang="de-DE" sz="1400" dirty="0" err="1" smtClean="0">
                <a:solidFill>
                  <a:schemeClr val="tx1"/>
                </a:solidFill>
                <a:latin typeface="Lato" panose="020B0604020202020204" charset="0"/>
                <a:ea typeface="Lato" panose="020B0604020202020204" charset="0"/>
                <a:cs typeface="Lato" panose="020B0604020202020204" charset="0"/>
                <a:hlinkClick r:id="rId2"/>
              </a:rPr>
              <a:t>publications.iom.int</a:t>
            </a:r>
            <a:r>
              <a:rPr lang="de-DE" sz="1400" dirty="0" smtClean="0">
                <a:solidFill>
                  <a:schemeClr val="tx1"/>
                </a:solidFill>
                <a:latin typeface="Lato" panose="020B0604020202020204" charset="0"/>
                <a:ea typeface="Lato" panose="020B0604020202020204" charset="0"/>
                <a:cs typeface="Lato" panose="020B0604020202020204" charset="0"/>
                <a:hlinkClick r:id="rId2"/>
              </a:rPr>
              <a:t>/</a:t>
            </a:r>
            <a:r>
              <a:rPr lang="de-DE" sz="1400" dirty="0" err="1" smtClean="0">
                <a:solidFill>
                  <a:schemeClr val="tx1"/>
                </a:solidFill>
                <a:latin typeface="Lato" panose="020B0604020202020204" charset="0"/>
                <a:ea typeface="Lato" panose="020B0604020202020204" charset="0"/>
                <a:cs typeface="Lato" panose="020B0604020202020204" charset="0"/>
                <a:hlinkClick r:id="rId2"/>
              </a:rPr>
              <a:t>system</a:t>
            </a:r>
            <a:r>
              <a:rPr lang="de-DE" sz="1400" dirty="0" smtClean="0">
                <a:solidFill>
                  <a:schemeClr val="tx1"/>
                </a:solidFill>
                <a:latin typeface="Lato" panose="020B0604020202020204" charset="0"/>
                <a:ea typeface="Lato" panose="020B0604020202020204" charset="0"/>
                <a:cs typeface="Lato" panose="020B0604020202020204" charset="0"/>
                <a:hlinkClick r:id="rId2"/>
              </a:rPr>
              <a:t>/</a:t>
            </a:r>
            <a:r>
              <a:rPr lang="de-DE" sz="1400" dirty="0" err="1" smtClean="0">
                <a:solidFill>
                  <a:schemeClr val="tx1"/>
                </a:solidFill>
                <a:latin typeface="Lato" panose="020B0604020202020204" charset="0"/>
                <a:ea typeface="Lato" panose="020B0604020202020204" charset="0"/>
                <a:cs typeface="Lato" panose="020B0604020202020204" charset="0"/>
                <a:hlinkClick r:id="rId2"/>
              </a:rPr>
              <a:t>files</a:t>
            </a:r>
            <a:r>
              <a:rPr lang="de-DE" sz="1400" dirty="0" smtClean="0">
                <a:solidFill>
                  <a:schemeClr val="tx1"/>
                </a:solidFill>
                <a:latin typeface="Lato" panose="020B0604020202020204" charset="0"/>
                <a:ea typeface="Lato" panose="020B0604020202020204" charset="0"/>
                <a:cs typeface="Lato" panose="020B0604020202020204" charset="0"/>
                <a:hlinkClick r:id="rId2"/>
              </a:rPr>
              <a:t>/</a:t>
            </a:r>
            <a:r>
              <a:rPr lang="de-DE" sz="1400" dirty="0" err="1" smtClean="0">
                <a:solidFill>
                  <a:schemeClr val="tx1"/>
                </a:solidFill>
                <a:latin typeface="Lato" panose="020B0604020202020204" charset="0"/>
                <a:ea typeface="Lato" panose="020B0604020202020204" charset="0"/>
                <a:cs typeface="Lato" panose="020B0604020202020204" charset="0"/>
                <a:hlinkClick r:id="rId2"/>
              </a:rPr>
              <a:t>pdf</a:t>
            </a:r>
            <a:r>
              <a:rPr lang="de-DE" sz="1400" dirty="0" smtClean="0">
                <a:solidFill>
                  <a:schemeClr val="tx1"/>
                </a:solidFill>
                <a:latin typeface="Lato" panose="020B0604020202020204" charset="0"/>
                <a:ea typeface="Lato" panose="020B0604020202020204" charset="0"/>
                <a:cs typeface="Lato" panose="020B0604020202020204" charset="0"/>
                <a:hlinkClick r:id="rId2"/>
              </a:rPr>
              <a:t>/</a:t>
            </a:r>
            <a:r>
              <a:rPr lang="de-DE" sz="1400" dirty="0" err="1" smtClean="0">
                <a:solidFill>
                  <a:schemeClr val="tx1"/>
                </a:solidFill>
                <a:latin typeface="Lato" panose="020B0604020202020204" charset="0"/>
                <a:ea typeface="Lato" panose="020B0604020202020204" charset="0"/>
                <a:cs typeface="Lato" panose="020B0604020202020204" charset="0"/>
                <a:hlinkClick r:id="rId2"/>
              </a:rPr>
              <a:t>iml_34_glossary.pdf</a:t>
            </a:r>
            <a:r>
              <a:rPr lang="de-DE" sz="1400" dirty="0" smtClean="0">
                <a:solidFill>
                  <a:schemeClr val="tx1"/>
                </a:solidFill>
                <a:latin typeface="Lato" panose="020B0604020202020204" charset="0"/>
                <a:ea typeface="Lato" panose="020B0604020202020204" charset="0"/>
                <a:cs typeface="Lato" panose="020B0604020202020204" charset="0"/>
              </a:rPr>
              <a:t> , </a:t>
            </a:r>
            <a:r>
              <a:rPr lang="de-DE" sz="1400" dirty="0" err="1">
                <a:solidFill>
                  <a:schemeClr val="tx1"/>
                </a:solidFill>
                <a:latin typeface="Lato" panose="020B0604020202020204" charset="0"/>
                <a:ea typeface="Lato" panose="020B0604020202020204" charset="0"/>
                <a:cs typeface="Lato" panose="020B0604020202020204" charset="0"/>
              </a:rPr>
              <a:t>accessed</a:t>
            </a:r>
            <a:r>
              <a:rPr lang="de-DE" sz="1400" dirty="0">
                <a:solidFill>
                  <a:schemeClr val="tx1"/>
                </a:solidFill>
                <a:latin typeface="Lato" panose="020B0604020202020204" charset="0"/>
                <a:ea typeface="Lato" panose="020B0604020202020204" charset="0"/>
                <a:cs typeface="Lato" panose="020B0604020202020204" charset="0"/>
              </a:rPr>
              <a:t> 11 </a:t>
            </a:r>
            <a:r>
              <a:rPr lang="de-DE" sz="1400" dirty="0" err="1">
                <a:solidFill>
                  <a:schemeClr val="tx1"/>
                </a:solidFill>
                <a:latin typeface="Lato" panose="020B0604020202020204" charset="0"/>
                <a:ea typeface="Lato" panose="020B0604020202020204" charset="0"/>
                <a:cs typeface="Lato" panose="020B0604020202020204" charset="0"/>
              </a:rPr>
              <a:t>January</a:t>
            </a:r>
            <a:r>
              <a:rPr lang="de-DE" sz="1400" dirty="0">
                <a:solidFill>
                  <a:schemeClr val="tx1"/>
                </a:solidFill>
                <a:latin typeface="Lato" panose="020B0604020202020204" charset="0"/>
                <a:ea typeface="Lato" panose="020B0604020202020204" charset="0"/>
                <a:cs typeface="Lato" panose="020B0604020202020204" charset="0"/>
              </a:rPr>
              <a:t> 2022.</a:t>
            </a:r>
          </a:p>
          <a:p>
            <a:pPr marL="0" indent="0">
              <a:lnSpc>
                <a:spcPct val="100000"/>
              </a:lnSpc>
              <a:spcBef>
                <a:spcPts val="400"/>
              </a:spcBef>
              <a:spcAft>
                <a:spcPts val="400"/>
              </a:spcAft>
              <a:buClr>
                <a:srgbClr val="000000"/>
              </a:buClr>
              <a:buSzPts val="1100"/>
              <a:buNone/>
              <a:defRPr/>
            </a:pPr>
            <a:r>
              <a:rPr lang="en-GB" sz="1400" dirty="0" err="1">
                <a:solidFill>
                  <a:schemeClr val="tx1"/>
                </a:solidFill>
                <a:latin typeface="Lato" panose="020B0604020202020204" charset="0"/>
                <a:ea typeface="Lato" panose="020B0604020202020204" charset="0"/>
                <a:cs typeface="Lato" panose="020B0604020202020204" charset="0"/>
              </a:rPr>
              <a:t>UNHCR</a:t>
            </a:r>
            <a:r>
              <a:rPr lang="en-GB" sz="1400" dirty="0">
                <a:solidFill>
                  <a:schemeClr val="tx1"/>
                </a:solidFill>
                <a:latin typeface="Lato" panose="020B0604020202020204" charset="0"/>
                <a:ea typeface="Lato" panose="020B0604020202020204" charset="0"/>
                <a:cs typeface="Lato" panose="020B0604020202020204" charset="0"/>
              </a:rPr>
              <a:t> (1951) Refugee Convention, </a:t>
            </a:r>
            <a:r>
              <a:rPr lang="de-DE" sz="1400" dirty="0">
                <a:solidFill>
                  <a:schemeClr val="tx1"/>
                </a:solidFill>
                <a:latin typeface="Lato" panose="020B0604020202020204" charset="0"/>
                <a:ea typeface="Lato" panose="020B0604020202020204" charset="0"/>
                <a:cs typeface="Lato" panose="020B0604020202020204" charset="0"/>
                <a:hlinkClick r:id="rId3"/>
              </a:rPr>
              <a:t>https://</a:t>
            </a:r>
            <a:r>
              <a:rPr lang="de-DE" sz="1400" dirty="0" err="1" smtClean="0">
                <a:solidFill>
                  <a:schemeClr val="tx1"/>
                </a:solidFill>
                <a:latin typeface="Lato" panose="020B0604020202020204" charset="0"/>
                <a:ea typeface="Lato" panose="020B0604020202020204" charset="0"/>
                <a:cs typeface="Lato" panose="020B0604020202020204" charset="0"/>
                <a:hlinkClick r:id="rId3"/>
              </a:rPr>
              <a:t>www.unhcr.org</a:t>
            </a:r>
            <a:r>
              <a:rPr lang="de-DE" sz="1400" dirty="0" smtClean="0">
                <a:solidFill>
                  <a:schemeClr val="tx1"/>
                </a:solidFill>
                <a:latin typeface="Lato" panose="020B0604020202020204" charset="0"/>
                <a:ea typeface="Lato" panose="020B0604020202020204" charset="0"/>
                <a:cs typeface="Lato" panose="020B0604020202020204" charset="0"/>
                <a:hlinkClick r:id="rId3"/>
              </a:rPr>
              <a:t>/</a:t>
            </a:r>
            <a:r>
              <a:rPr lang="de-DE" sz="1400" dirty="0" err="1" smtClean="0">
                <a:solidFill>
                  <a:schemeClr val="tx1"/>
                </a:solidFill>
                <a:latin typeface="Lato" panose="020B0604020202020204" charset="0"/>
                <a:ea typeface="Lato" panose="020B0604020202020204" charset="0"/>
                <a:cs typeface="Lato" panose="020B0604020202020204" charset="0"/>
                <a:hlinkClick r:id="rId3"/>
              </a:rPr>
              <a:t>3b66c2aa10.html</a:t>
            </a:r>
            <a:r>
              <a:rPr lang="de-DE" sz="1400" dirty="0" smtClean="0">
                <a:solidFill>
                  <a:schemeClr val="tx1"/>
                </a:solidFill>
                <a:latin typeface="Lato" panose="020B0604020202020204" charset="0"/>
                <a:ea typeface="Lato" panose="020B0604020202020204" charset="0"/>
                <a:cs typeface="Lato" panose="020B0604020202020204" charset="0"/>
              </a:rPr>
              <a:t> , </a:t>
            </a:r>
            <a:r>
              <a:rPr lang="de-DE" sz="1400" dirty="0" err="1">
                <a:solidFill>
                  <a:schemeClr val="tx1"/>
                </a:solidFill>
                <a:latin typeface="Lato" panose="020B0604020202020204" charset="0"/>
                <a:ea typeface="Lato" panose="020B0604020202020204" charset="0"/>
                <a:cs typeface="Lato" panose="020B0604020202020204" charset="0"/>
              </a:rPr>
              <a:t>accessed</a:t>
            </a:r>
            <a:r>
              <a:rPr lang="de-DE" sz="1400" dirty="0">
                <a:solidFill>
                  <a:schemeClr val="tx1"/>
                </a:solidFill>
                <a:latin typeface="Lato" panose="020B0604020202020204" charset="0"/>
                <a:ea typeface="Lato" panose="020B0604020202020204" charset="0"/>
                <a:cs typeface="Lato" panose="020B0604020202020204" charset="0"/>
              </a:rPr>
              <a:t> 11 </a:t>
            </a:r>
            <a:r>
              <a:rPr lang="de-DE" sz="1400" dirty="0" err="1">
                <a:solidFill>
                  <a:schemeClr val="tx1"/>
                </a:solidFill>
                <a:latin typeface="Lato" panose="020B0604020202020204" charset="0"/>
                <a:ea typeface="Lato" panose="020B0604020202020204" charset="0"/>
                <a:cs typeface="Lato" panose="020B0604020202020204" charset="0"/>
              </a:rPr>
              <a:t>January</a:t>
            </a:r>
            <a:r>
              <a:rPr lang="de-DE" sz="1400" dirty="0">
                <a:solidFill>
                  <a:schemeClr val="tx1"/>
                </a:solidFill>
                <a:latin typeface="Lato" panose="020B0604020202020204" charset="0"/>
                <a:ea typeface="Lato" panose="020B0604020202020204" charset="0"/>
                <a:cs typeface="Lato" panose="020B0604020202020204" charset="0"/>
              </a:rPr>
              <a:t> 2022.</a:t>
            </a:r>
          </a:p>
          <a:p>
            <a:pPr marL="0" indent="0">
              <a:lnSpc>
                <a:spcPct val="100000"/>
              </a:lnSpc>
              <a:spcBef>
                <a:spcPts val="400"/>
              </a:spcBef>
              <a:spcAft>
                <a:spcPts val="400"/>
              </a:spcAft>
              <a:buClr>
                <a:srgbClr val="000000"/>
              </a:buClr>
              <a:buSzPts val="1100"/>
              <a:buNone/>
              <a:defRPr/>
            </a:pPr>
            <a:r>
              <a:rPr lang="de-DE" sz="1400" dirty="0" err="1">
                <a:solidFill>
                  <a:schemeClr val="tx1"/>
                </a:solidFill>
                <a:latin typeface="Lato" panose="020B0604020202020204" charset="0"/>
                <a:ea typeface="Lato" panose="020B0604020202020204" charset="0"/>
                <a:cs typeface="Lato" panose="020B0604020202020204" charset="0"/>
              </a:rPr>
              <a:t>Yaro</a:t>
            </a:r>
            <a:r>
              <a:rPr lang="de-DE" sz="1400" dirty="0">
                <a:solidFill>
                  <a:schemeClr val="tx1"/>
                </a:solidFill>
                <a:latin typeface="Lato" panose="020B0604020202020204" charset="0"/>
                <a:ea typeface="Lato" panose="020B0604020202020204" charset="0"/>
                <a:cs typeface="Lato" panose="020B0604020202020204" charset="0"/>
              </a:rPr>
              <a:t>, </a:t>
            </a:r>
            <a:r>
              <a:rPr lang="de-DE" sz="1400" dirty="0" err="1">
                <a:solidFill>
                  <a:schemeClr val="tx1"/>
                </a:solidFill>
                <a:latin typeface="Lato" panose="020B0604020202020204" charset="0"/>
                <a:ea typeface="Lato" panose="020B0604020202020204" charset="0"/>
                <a:cs typeface="Lato" panose="020B0604020202020204" charset="0"/>
              </a:rPr>
              <a:t>J.A</a:t>
            </a:r>
            <a:r>
              <a:rPr lang="de-DE" sz="1400" dirty="0">
                <a:solidFill>
                  <a:schemeClr val="tx1"/>
                </a:solidFill>
                <a:latin typeface="Lato" panose="020B0604020202020204" charset="0"/>
                <a:ea typeface="Lato" panose="020B0604020202020204" charset="0"/>
                <a:cs typeface="Lato" panose="020B0604020202020204" charset="0"/>
              </a:rPr>
              <a:t>. (2008): Development </a:t>
            </a:r>
            <a:r>
              <a:rPr lang="de-DE" sz="1400" dirty="0" err="1">
                <a:solidFill>
                  <a:schemeClr val="tx1"/>
                </a:solidFill>
                <a:latin typeface="Lato" panose="020B0604020202020204" charset="0"/>
                <a:ea typeface="Lato" panose="020B0604020202020204" charset="0"/>
                <a:cs typeface="Lato" panose="020B0604020202020204" charset="0"/>
              </a:rPr>
              <a:t>as</a:t>
            </a:r>
            <a:r>
              <a:rPr lang="de-DE" sz="1400" dirty="0">
                <a:solidFill>
                  <a:schemeClr val="tx1"/>
                </a:solidFill>
                <a:latin typeface="Lato" panose="020B0604020202020204" charset="0"/>
                <a:ea typeface="Lato" panose="020B0604020202020204" charset="0"/>
                <a:cs typeface="Lato" panose="020B0604020202020204" charset="0"/>
              </a:rPr>
              <a:t> Push </a:t>
            </a:r>
            <a:r>
              <a:rPr lang="de-DE" sz="1400" dirty="0" err="1">
                <a:solidFill>
                  <a:schemeClr val="tx1"/>
                </a:solidFill>
                <a:latin typeface="Lato" panose="020B0604020202020204" charset="0"/>
                <a:ea typeface="Lato" panose="020B0604020202020204" charset="0"/>
                <a:cs typeface="Lato" panose="020B0604020202020204" charset="0"/>
              </a:rPr>
              <a:t>and</a:t>
            </a:r>
            <a:r>
              <a:rPr lang="de-DE" sz="1400" dirty="0">
                <a:solidFill>
                  <a:schemeClr val="tx1"/>
                </a:solidFill>
                <a:latin typeface="Lato" panose="020B0604020202020204" charset="0"/>
                <a:ea typeface="Lato" panose="020B0604020202020204" charset="0"/>
                <a:cs typeface="Lato" panose="020B0604020202020204" charset="0"/>
              </a:rPr>
              <a:t> Pull </a:t>
            </a:r>
            <a:r>
              <a:rPr lang="de-DE" sz="1400" dirty="0" err="1">
                <a:solidFill>
                  <a:schemeClr val="tx1"/>
                </a:solidFill>
                <a:latin typeface="Lato" panose="020B0604020202020204" charset="0"/>
                <a:ea typeface="Lato" panose="020B0604020202020204" charset="0"/>
                <a:cs typeface="Lato" panose="020B0604020202020204" charset="0"/>
              </a:rPr>
              <a:t>factor</a:t>
            </a:r>
            <a:r>
              <a:rPr lang="de-DE" sz="1400" dirty="0">
                <a:solidFill>
                  <a:schemeClr val="tx1"/>
                </a:solidFill>
                <a:latin typeface="Lato" panose="020B0604020202020204" charset="0"/>
                <a:ea typeface="Lato" panose="020B0604020202020204" charset="0"/>
                <a:cs typeface="Lato" panose="020B0604020202020204" charset="0"/>
              </a:rPr>
              <a:t> in Migration, </a:t>
            </a:r>
            <a:r>
              <a:rPr lang="de-DE" sz="1400" dirty="0">
                <a:solidFill>
                  <a:schemeClr val="tx1"/>
                </a:solidFill>
                <a:latin typeface="Lato" panose="020B0604020202020204" charset="0"/>
                <a:ea typeface="Lato" panose="020B0604020202020204" charset="0"/>
                <a:cs typeface="Lato" panose="020B0604020202020204" charset="0"/>
                <a:hlinkClick r:id="rId4"/>
              </a:rPr>
              <a:t>https://</a:t>
            </a:r>
            <a:r>
              <a:rPr lang="de-DE" sz="1400" dirty="0" err="1" smtClean="0">
                <a:solidFill>
                  <a:schemeClr val="tx1"/>
                </a:solidFill>
                <a:latin typeface="Lato" panose="020B0604020202020204" charset="0"/>
                <a:ea typeface="Lato" panose="020B0604020202020204" charset="0"/>
                <a:cs typeface="Lato" panose="020B0604020202020204" charset="0"/>
                <a:hlinkClick r:id="rId4"/>
              </a:rPr>
              <a:t>heimatkunde.boell.de</a:t>
            </a:r>
            <a:r>
              <a:rPr lang="de-DE" sz="1400" dirty="0" smtClean="0">
                <a:solidFill>
                  <a:schemeClr val="tx1"/>
                </a:solidFill>
                <a:latin typeface="Lato" panose="020B0604020202020204" charset="0"/>
                <a:ea typeface="Lato" panose="020B0604020202020204" charset="0"/>
                <a:cs typeface="Lato" panose="020B0604020202020204" charset="0"/>
                <a:hlinkClick r:id="rId4"/>
              </a:rPr>
              <a:t>/de/2008/12/01/</a:t>
            </a:r>
            <a:r>
              <a:rPr lang="de-DE" sz="1400" dirty="0" err="1" smtClean="0">
                <a:solidFill>
                  <a:schemeClr val="tx1"/>
                </a:solidFill>
                <a:latin typeface="Lato" panose="020B0604020202020204" charset="0"/>
                <a:ea typeface="Lato" panose="020B0604020202020204" charset="0"/>
                <a:cs typeface="Lato" panose="020B0604020202020204" charset="0"/>
                <a:hlinkClick r:id="rId4"/>
              </a:rPr>
              <a:t>development</a:t>
            </a:r>
            <a:r>
              <a:rPr lang="de-DE" sz="1400" dirty="0" smtClean="0">
                <a:solidFill>
                  <a:schemeClr val="tx1"/>
                </a:solidFill>
                <a:latin typeface="Lato" panose="020B0604020202020204" charset="0"/>
                <a:ea typeface="Lato" panose="020B0604020202020204" charset="0"/>
                <a:cs typeface="Lato" panose="020B0604020202020204" charset="0"/>
                <a:hlinkClick r:id="rId4"/>
              </a:rPr>
              <a:t>-push-</a:t>
            </a:r>
            <a:r>
              <a:rPr lang="de-DE" sz="1400" dirty="0" err="1" smtClean="0">
                <a:solidFill>
                  <a:schemeClr val="tx1"/>
                </a:solidFill>
                <a:latin typeface="Lato" panose="020B0604020202020204" charset="0"/>
                <a:ea typeface="Lato" panose="020B0604020202020204" charset="0"/>
                <a:cs typeface="Lato" panose="020B0604020202020204" charset="0"/>
                <a:hlinkClick r:id="rId4"/>
              </a:rPr>
              <a:t>and</a:t>
            </a:r>
            <a:r>
              <a:rPr lang="de-DE" sz="1400" dirty="0" smtClean="0">
                <a:solidFill>
                  <a:schemeClr val="tx1"/>
                </a:solidFill>
                <a:latin typeface="Lato" panose="020B0604020202020204" charset="0"/>
                <a:ea typeface="Lato" panose="020B0604020202020204" charset="0"/>
                <a:cs typeface="Lato" panose="020B0604020202020204" charset="0"/>
                <a:hlinkClick r:id="rId4"/>
              </a:rPr>
              <a:t>-pull-</a:t>
            </a:r>
            <a:r>
              <a:rPr lang="de-DE" sz="1400" dirty="0" err="1" smtClean="0">
                <a:solidFill>
                  <a:schemeClr val="tx1"/>
                </a:solidFill>
                <a:latin typeface="Lato" panose="020B0604020202020204" charset="0"/>
                <a:ea typeface="Lato" panose="020B0604020202020204" charset="0"/>
                <a:cs typeface="Lato" panose="020B0604020202020204" charset="0"/>
                <a:hlinkClick r:id="rId4"/>
              </a:rPr>
              <a:t>factor</a:t>
            </a:r>
            <a:r>
              <a:rPr lang="de-DE" sz="1400" dirty="0" smtClean="0">
                <a:solidFill>
                  <a:schemeClr val="tx1"/>
                </a:solidFill>
                <a:latin typeface="Lato" panose="020B0604020202020204" charset="0"/>
                <a:ea typeface="Lato" panose="020B0604020202020204" charset="0"/>
                <a:cs typeface="Lato" panose="020B0604020202020204" charset="0"/>
                <a:hlinkClick r:id="rId4"/>
              </a:rPr>
              <a:t>-migration</a:t>
            </a:r>
            <a:r>
              <a:rPr lang="de-DE" sz="1400" dirty="0" smtClean="0">
                <a:solidFill>
                  <a:schemeClr val="tx1"/>
                </a:solidFill>
                <a:latin typeface="Lato" panose="020B0604020202020204" charset="0"/>
                <a:ea typeface="Lato" panose="020B0604020202020204" charset="0"/>
                <a:cs typeface="Lato" panose="020B0604020202020204" charset="0"/>
              </a:rPr>
              <a:t> , </a:t>
            </a:r>
            <a:r>
              <a:rPr lang="de-DE" sz="1400" dirty="0" err="1">
                <a:solidFill>
                  <a:schemeClr val="tx1"/>
                </a:solidFill>
                <a:latin typeface="Lato" panose="020B0604020202020204" charset="0"/>
                <a:ea typeface="Lato" panose="020B0604020202020204" charset="0"/>
                <a:cs typeface="Lato" panose="020B0604020202020204" charset="0"/>
              </a:rPr>
              <a:t>accessed</a:t>
            </a:r>
            <a:r>
              <a:rPr lang="de-DE" sz="1400" dirty="0">
                <a:solidFill>
                  <a:schemeClr val="tx1"/>
                </a:solidFill>
                <a:latin typeface="Lato" panose="020B0604020202020204" charset="0"/>
                <a:ea typeface="Lato" panose="020B0604020202020204" charset="0"/>
                <a:cs typeface="Lato" panose="020B0604020202020204" charset="0"/>
              </a:rPr>
              <a:t> 11 </a:t>
            </a:r>
            <a:r>
              <a:rPr lang="de-DE" sz="1400" dirty="0" err="1">
                <a:solidFill>
                  <a:schemeClr val="tx1"/>
                </a:solidFill>
                <a:latin typeface="Lato" panose="020B0604020202020204" charset="0"/>
                <a:ea typeface="Lato" panose="020B0604020202020204" charset="0"/>
                <a:cs typeface="Lato" panose="020B0604020202020204" charset="0"/>
              </a:rPr>
              <a:t>January</a:t>
            </a:r>
            <a:r>
              <a:rPr lang="de-DE" sz="1400" dirty="0">
                <a:solidFill>
                  <a:schemeClr val="tx1"/>
                </a:solidFill>
                <a:latin typeface="Lato" panose="020B0604020202020204" charset="0"/>
                <a:ea typeface="Lato" panose="020B0604020202020204" charset="0"/>
                <a:cs typeface="Lato" panose="020B0604020202020204" charset="0"/>
              </a:rPr>
              <a:t> 2022</a:t>
            </a:r>
            <a:r>
              <a:rPr lang="de-DE" sz="1400" dirty="0" smtClean="0">
                <a:solidFill>
                  <a:schemeClr val="tx1"/>
                </a:solidFill>
                <a:latin typeface="Lato" panose="020B0604020202020204" charset="0"/>
                <a:ea typeface="Lato" panose="020B0604020202020204" charset="0"/>
                <a:cs typeface="Lato" panose="020B0604020202020204" charset="0"/>
              </a:rPr>
              <a:t>.</a:t>
            </a:r>
            <a:endParaRPr lang="de-DE" sz="1400" dirty="0">
              <a:solidFill>
                <a:schemeClr val="tx1"/>
              </a:solidFill>
              <a:latin typeface="Lato" panose="020B0604020202020204" charset="0"/>
              <a:ea typeface="Lato" panose="020B0604020202020204" charset="0"/>
              <a:cs typeface="Lato" panose="020B0604020202020204" charset="0"/>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14</a:t>
            </a:fld>
            <a:endParaRPr lang="de-DE"/>
          </a:p>
        </p:txBody>
      </p:sp>
    </p:spTree>
    <p:extLst>
      <p:ext uri="{BB962C8B-B14F-4D97-AF65-F5344CB8AC3E}">
        <p14:creationId xmlns:p14="http://schemas.microsoft.com/office/powerpoint/2010/main" val="1592440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smtClean="0"/>
              <a:t>Overview</a:t>
            </a:r>
            <a:endParaRPr dirty="0"/>
          </a:p>
        </p:txBody>
      </p:sp>
      <p:sp>
        <p:nvSpPr>
          <p:cNvPr id="85" name="Google Shape;85;p14"/>
          <p:cNvSpPr txBox="1">
            <a:spLocks noGrp="1"/>
          </p:cNvSpPr>
          <p:nvPr>
            <p:ph type="body" idx="1"/>
          </p:nvPr>
        </p:nvSpPr>
        <p:spPr>
          <a:xfrm>
            <a:off x="311699" y="1032300"/>
            <a:ext cx="8520725" cy="3406500"/>
          </a:xfrm>
          <a:prstGeom prst="rect">
            <a:avLst/>
          </a:prstGeom>
          <a:solidFill>
            <a:srgbClr val="363F83"/>
          </a:solidFill>
          <a:ln>
            <a:noFill/>
          </a:ln>
        </p:spPr>
        <p:txBody>
          <a:bodyPr spcFirstLastPara="1" wrap="square" lIns="91425" tIns="91425" rIns="91425" bIns="91425" anchor="ctr" anchorCtr="0">
            <a:noAutofit/>
          </a:bodyPr>
          <a:lstStyle/>
          <a:p>
            <a:pPr marL="342900" indent="-355600">
              <a:lnSpc>
                <a:spcPct val="150000"/>
              </a:lnSpc>
              <a:buClr>
                <a:schemeClr val="lt1"/>
              </a:buClr>
              <a:buSzPts val="2000"/>
              <a:buFont typeface="Teko"/>
              <a:buAutoNum type="arabicPeriod"/>
            </a:pPr>
            <a:r>
              <a:rPr lang="en-GB" sz="2000" b="1" dirty="0" smtClean="0">
                <a:solidFill>
                  <a:schemeClr val="lt1"/>
                </a:solidFill>
                <a:latin typeface="Lato" panose="020B0604020202020204" charset="0"/>
                <a:ea typeface="Teko"/>
                <a:cs typeface="Teko"/>
              </a:rPr>
              <a:t>Facts and Figures</a:t>
            </a:r>
            <a:endParaRPr lang="en-GB" sz="2000" b="1" dirty="0">
              <a:solidFill>
                <a:schemeClr val="lt1"/>
              </a:solidFill>
              <a:latin typeface="Lato" panose="020B0604020202020204" charset="0"/>
              <a:ea typeface="Teko"/>
              <a:cs typeface="Teko"/>
            </a:endParaRPr>
          </a:p>
          <a:p>
            <a:pPr marL="342900" indent="-355600">
              <a:lnSpc>
                <a:spcPct val="150000"/>
              </a:lnSpc>
              <a:buClr>
                <a:schemeClr val="lt1"/>
              </a:buClr>
              <a:buSzPts val="2000"/>
              <a:buFont typeface="Teko"/>
              <a:buAutoNum type="arabicPeriod"/>
            </a:pPr>
            <a:r>
              <a:rPr lang="en-GB" sz="2000" b="1" dirty="0">
                <a:solidFill>
                  <a:schemeClr val="lt1"/>
                </a:solidFill>
                <a:latin typeface="Lato" panose="020B0604020202020204" charset="0"/>
                <a:ea typeface="Teko"/>
                <a:cs typeface="Teko"/>
              </a:rPr>
              <a:t>Representations of Migration</a:t>
            </a:r>
          </a:p>
          <a:p>
            <a:pPr marL="342900" indent="-355600">
              <a:lnSpc>
                <a:spcPct val="150000"/>
              </a:lnSpc>
              <a:buClr>
                <a:schemeClr val="lt1"/>
              </a:buClr>
              <a:buSzPts val="2000"/>
              <a:buFont typeface="Teko"/>
              <a:buAutoNum type="arabicPeriod"/>
            </a:pPr>
            <a:r>
              <a:rPr lang="en-GB" sz="2000" b="1" dirty="0" smtClean="0">
                <a:solidFill>
                  <a:schemeClr val="lt1"/>
                </a:solidFill>
                <a:latin typeface="Lato" panose="020B0604020202020204" charset="0"/>
                <a:ea typeface="Teko"/>
                <a:cs typeface="Teko"/>
              </a:rPr>
              <a:t>Migration Stories and Experiences</a:t>
            </a:r>
            <a:endParaRPr lang="en-GB" sz="2000" b="1" dirty="0">
              <a:solidFill>
                <a:schemeClr val="lt1"/>
              </a:solidFill>
              <a:latin typeface="Lato" panose="020B0604020202020204" charset="0"/>
              <a:ea typeface="Teko"/>
              <a:cs typeface="Teko"/>
            </a:endParaRPr>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extLst>
      <p:ext uri="{BB962C8B-B14F-4D97-AF65-F5344CB8AC3E}">
        <p14:creationId xmlns:p14="http://schemas.microsoft.com/office/powerpoint/2010/main" val="382647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smtClean="0">
                <a:latin typeface="Lato" panose="020B0604020202020204" charset="0"/>
                <a:ea typeface="Teko"/>
                <a:cs typeface="Teko"/>
                <a:sym typeface="Teko"/>
              </a:rPr>
              <a:t>Facts </a:t>
            </a:r>
            <a:r>
              <a:rPr lang="de-DE" sz="3600" b="1" dirty="0" err="1" smtClean="0">
                <a:latin typeface="Lato" panose="020B0604020202020204" charset="0"/>
                <a:ea typeface="Teko"/>
                <a:cs typeface="Teko"/>
                <a:sym typeface="Teko"/>
              </a:rPr>
              <a:t>and</a:t>
            </a:r>
            <a:r>
              <a:rPr lang="de-DE" sz="3600" b="1" dirty="0" smtClean="0">
                <a:latin typeface="Lato" panose="020B0604020202020204" charset="0"/>
                <a:ea typeface="Teko"/>
                <a:cs typeface="Teko"/>
                <a:sym typeface="Teko"/>
              </a:rPr>
              <a:t> </a:t>
            </a:r>
            <a:r>
              <a:rPr lang="de-DE" sz="3600" b="1" dirty="0" err="1" smtClean="0">
                <a:latin typeface="Lato" panose="020B0604020202020204" charset="0"/>
                <a:ea typeface="Teko"/>
                <a:cs typeface="Teko"/>
                <a:sym typeface="Teko"/>
              </a:rPr>
              <a:t>Figures</a:t>
            </a:r>
            <a:endParaRPr sz="3600" b="1" dirty="0">
              <a:latin typeface="Lato" panose="020B0604020202020204" charset="0"/>
              <a:ea typeface="Teko"/>
              <a:cs typeface="Teko"/>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Lato"/>
                <a:ea typeface="Lato"/>
                <a:cs typeface="Lato"/>
                <a:sym typeface="Lato"/>
              </a:rPr>
              <a:t>1</a:t>
            </a:r>
            <a:endParaRPr sz="7200" b="1" dirty="0">
              <a:solidFill>
                <a:srgbClr val="E5362B"/>
              </a:solidFill>
              <a:latin typeface="Lato"/>
              <a:ea typeface="Lato"/>
              <a:cs typeface="Lato"/>
              <a:sym typeface="Lato"/>
            </a:endParaRPr>
          </a:p>
        </p:txBody>
      </p:sp>
    </p:spTree>
    <p:extLst>
      <p:ext uri="{BB962C8B-B14F-4D97-AF65-F5344CB8AC3E}">
        <p14:creationId xmlns:p14="http://schemas.microsoft.com/office/powerpoint/2010/main" val="3263123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4</a:t>
            </a:fld>
            <a:endParaRPr/>
          </a:p>
        </p:txBody>
      </p:sp>
      <p:sp>
        <p:nvSpPr>
          <p:cNvPr id="4" name="Wolkenförmige Legende 3"/>
          <p:cNvSpPr/>
          <p:nvPr/>
        </p:nvSpPr>
        <p:spPr>
          <a:xfrm>
            <a:off x="2036618" y="720436"/>
            <a:ext cx="5181600" cy="3422073"/>
          </a:xfrm>
          <a:prstGeom prst="cloudCallout">
            <a:avLst/>
          </a:prstGeom>
          <a:solidFill>
            <a:srgbClr val="E5362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latin typeface="Lato" panose="020B0604020202020204" charset="0"/>
                <a:cs typeface="Teko" panose="020B0604020202020204" charset="0"/>
              </a:rPr>
              <a:t>WHO </a:t>
            </a:r>
            <a:r>
              <a:rPr lang="de-DE" sz="3200" b="1" dirty="0" err="1">
                <a:solidFill>
                  <a:schemeClr val="bg1"/>
                </a:solidFill>
                <a:latin typeface="Lato" panose="020B0604020202020204" charset="0"/>
                <a:cs typeface="Teko" panose="020B0604020202020204" charset="0"/>
              </a:rPr>
              <a:t>IS</a:t>
            </a:r>
            <a:r>
              <a:rPr lang="de-DE" sz="3200" b="1" dirty="0">
                <a:solidFill>
                  <a:schemeClr val="bg1"/>
                </a:solidFill>
                <a:latin typeface="Lato" panose="020B0604020202020204" charset="0"/>
                <a:cs typeface="Teko" panose="020B0604020202020204" charset="0"/>
              </a:rPr>
              <a:t> A </a:t>
            </a:r>
            <a:r>
              <a:rPr lang="en-GB" sz="3200" b="1" dirty="0" smtClean="0">
                <a:solidFill>
                  <a:schemeClr val="bg1"/>
                </a:solidFill>
                <a:latin typeface="Lato" panose="020B0604020202020204" charset="0"/>
                <a:cs typeface="Teko" panose="020B0604020202020204" charset="0"/>
              </a:rPr>
              <a:t>“MIGRANT”?</a:t>
            </a:r>
            <a:endParaRPr lang="en-GB" sz="3200" b="1" dirty="0">
              <a:solidFill>
                <a:schemeClr val="bg1"/>
              </a:solidFill>
              <a:latin typeface="Lato" panose="020B0604020202020204" charset="0"/>
              <a:cs typeface="Teko" panose="020B060402020202020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Who is a “migrant”?</a:t>
            </a:r>
            <a:endParaRPr lang="en-GB"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5</a:t>
            </a:fld>
            <a:endParaRPr/>
          </a:p>
        </p:txBody>
      </p:sp>
      <p:sp>
        <p:nvSpPr>
          <p:cNvPr id="5" name="Google Shape;202;p12"/>
          <p:cNvSpPr/>
          <p:nvPr/>
        </p:nvSpPr>
        <p:spPr>
          <a:xfrm>
            <a:off x="295031" y="1025236"/>
            <a:ext cx="8268510" cy="3449782"/>
          </a:xfrm>
          <a:prstGeom prst="wedgeRoundRectCallout">
            <a:avLst>
              <a:gd name="adj1" fmla="val 17051"/>
              <a:gd name="adj2" fmla="val -6345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lvl="0" indent="0" algn="just">
              <a:spcAft>
                <a:spcPts val="1600"/>
              </a:spcAft>
              <a:buNone/>
            </a:pPr>
            <a:endParaRPr lang="en-GB" sz="1600" dirty="0" smtClean="0">
              <a:solidFill>
                <a:schemeClr val="dk1"/>
              </a:solidFill>
              <a:latin typeface="Lato"/>
              <a:ea typeface="Lato"/>
              <a:cs typeface="Lato"/>
            </a:endParaRPr>
          </a:p>
          <a:p>
            <a:pPr marL="0" lvl="0" indent="0" algn="ctr">
              <a:spcAft>
                <a:spcPts val="600"/>
              </a:spcAft>
              <a:buNone/>
            </a:pPr>
            <a:r>
              <a:rPr lang="en-GB" sz="1600" dirty="0" smtClean="0">
                <a:solidFill>
                  <a:schemeClr val="dk1"/>
                </a:solidFill>
                <a:latin typeface="Lato"/>
                <a:ea typeface="Lato"/>
                <a:cs typeface="Lato"/>
              </a:rPr>
              <a:t>“An </a:t>
            </a:r>
            <a:r>
              <a:rPr lang="en-GB" sz="1600" dirty="0">
                <a:solidFill>
                  <a:schemeClr val="dk1"/>
                </a:solidFill>
                <a:latin typeface="Lato"/>
                <a:ea typeface="Lato"/>
                <a:cs typeface="Lato"/>
              </a:rPr>
              <a:t>umbrella term, not defined under international law, reflecting the common lay understanding of a person who moves away from his or her place of usual residence, whether within a country or across an international border, temporarily or permanently, and for a variety of reasons. The term includes a number of well-defined legal categories of people, such as migrant workers; persons whose particular types of movements are legally-defined, such as smuggled migrants; as well as those whose status or means of movement are not specifically defined under international law, such as international students.</a:t>
            </a:r>
          </a:p>
          <a:p>
            <a:pPr marL="0" indent="0" algn="ctr">
              <a:spcAft>
                <a:spcPts val="1200"/>
              </a:spcAft>
              <a:buNone/>
            </a:pPr>
            <a:r>
              <a:rPr lang="en-GB" sz="1600" i="1" dirty="0">
                <a:solidFill>
                  <a:schemeClr val="dk1"/>
                </a:solidFill>
                <a:latin typeface="Lato"/>
                <a:ea typeface="Lato"/>
                <a:cs typeface="Lato"/>
              </a:rPr>
              <a:t>Note</a:t>
            </a:r>
            <a:r>
              <a:rPr lang="en-GB" sz="1600" dirty="0">
                <a:solidFill>
                  <a:schemeClr val="dk1"/>
                </a:solidFill>
                <a:latin typeface="Lato"/>
                <a:ea typeface="Lato"/>
                <a:cs typeface="Lato"/>
              </a:rPr>
              <a:t>: At the international level, no universally accepted definition for ‘migrant’ exists. The present definition was developed by IOM for its own purposes and it is not meant to imply or create any new legal category</a:t>
            </a:r>
            <a:r>
              <a:rPr lang="en-GB" sz="1600" dirty="0" smtClean="0">
                <a:solidFill>
                  <a:schemeClr val="dk1"/>
                </a:solidFill>
                <a:latin typeface="Lato"/>
                <a:ea typeface="Lato"/>
                <a:cs typeface="Lato"/>
              </a:rPr>
              <a:t>.”</a:t>
            </a:r>
            <a:endParaRPr lang="en-GB" sz="1600" dirty="0">
              <a:solidFill>
                <a:schemeClr val="dk1"/>
              </a:solidFill>
              <a:latin typeface="Lato"/>
              <a:ea typeface="Lato"/>
              <a:cs typeface="Lato"/>
            </a:endParaRPr>
          </a:p>
          <a:p>
            <a:pPr marL="114300" indent="0" algn="r">
              <a:buNone/>
            </a:pPr>
            <a:r>
              <a:rPr lang="en-GB" dirty="0" smtClean="0">
                <a:solidFill>
                  <a:schemeClr val="tx1"/>
                </a:solidFill>
                <a:latin typeface="Lato" panose="020B0604020202020204" charset="0"/>
                <a:ea typeface="Lato"/>
              </a:rPr>
              <a:t>(IOM </a:t>
            </a:r>
            <a:r>
              <a:rPr lang="en-GB" dirty="0" smtClean="0">
                <a:solidFill>
                  <a:schemeClr val="tx1"/>
                </a:solidFill>
                <a:latin typeface="Lato" panose="020B0604020202020204" charset="0"/>
              </a:rPr>
              <a:t>2019, p. 132)</a:t>
            </a:r>
          </a:p>
          <a:p>
            <a:pPr marL="114300" indent="0" algn="r">
              <a:buNone/>
            </a:pPr>
            <a:endParaRPr lang="en-GB" dirty="0" smtClean="0">
              <a:solidFill>
                <a:schemeClr val="tx1"/>
              </a:solidFill>
              <a:latin typeface="Lato" panose="020B0604020202020204" charset="0"/>
            </a:endParaRPr>
          </a:p>
          <a:p>
            <a:pPr marL="114300" indent="0" algn="r">
              <a:buNone/>
            </a:pPr>
            <a:endParaRPr lang="en-GB" dirty="0">
              <a:solidFill>
                <a:schemeClr val="tx1"/>
              </a:solidFill>
              <a:latin typeface="Lato" panose="020B0604020202020204" charset="0"/>
            </a:endParaRPr>
          </a:p>
        </p:txBody>
      </p:sp>
    </p:spTree>
    <p:extLst>
      <p:ext uri="{BB962C8B-B14F-4D97-AF65-F5344CB8AC3E}">
        <p14:creationId xmlns:p14="http://schemas.microsoft.com/office/powerpoint/2010/main" val="4127791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6</a:t>
            </a:fld>
            <a:endParaRPr/>
          </a:p>
        </p:txBody>
      </p:sp>
      <p:sp>
        <p:nvSpPr>
          <p:cNvPr id="6" name="Wolkenförmige Legende 5"/>
          <p:cNvSpPr/>
          <p:nvPr/>
        </p:nvSpPr>
        <p:spPr>
          <a:xfrm>
            <a:off x="2036618" y="720436"/>
            <a:ext cx="5181600" cy="3422073"/>
          </a:xfrm>
          <a:prstGeom prst="cloudCallout">
            <a:avLst/>
          </a:prstGeom>
          <a:solidFill>
            <a:srgbClr val="E5362B"/>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smtClean="0">
                <a:solidFill>
                  <a:schemeClr val="bg1"/>
                </a:solidFill>
                <a:latin typeface="Lato" panose="020B0604020202020204" charset="0"/>
                <a:cs typeface="Teko" panose="020B0604020202020204" charset="0"/>
              </a:rPr>
              <a:t>WHO IS A “REFUGEE”?</a:t>
            </a:r>
            <a:endParaRPr lang="en-GB" sz="3200" b="1" dirty="0">
              <a:solidFill>
                <a:schemeClr val="bg1"/>
              </a:solidFill>
              <a:latin typeface="Lato" panose="020B0604020202020204" charset="0"/>
              <a:cs typeface="Teko" panose="020B0604020202020204" charset="0"/>
            </a:endParaRPr>
          </a:p>
        </p:txBody>
      </p:sp>
    </p:spTree>
    <p:extLst>
      <p:ext uri="{BB962C8B-B14F-4D97-AF65-F5344CB8AC3E}">
        <p14:creationId xmlns:p14="http://schemas.microsoft.com/office/powerpoint/2010/main" val="1746305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Who is a “refugee”?</a:t>
            </a:r>
            <a:endParaRPr lang="en-GB"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7</a:t>
            </a:fld>
            <a:endParaRPr/>
          </a:p>
        </p:txBody>
      </p:sp>
      <p:sp>
        <p:nvSpPr>
          <p:cNvPr id="5" name="Google Shape;202;p12"/>
          <p:cNvSpPr/>
          <p:nvPr/>
        </p:nvSpPr>
        <p:spPr>
          <a:xfrm>
            <a:off x="461428" y="1001482"/>
            <a:ext cx="8268510" cy="3449782"/>
          </a:xfrm>
          <a:prstGeom prst="wedgeRoundRectCallout">
            <a:avLst>
              <a:gd name="adj1" fmla="val 17051"/>
              <a:gd name="adj2" fmla="val -6345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lvl="0" indent="0" algn="ctr">
              <a:lnSpc>
                <a:spcPct val="150000"/>
              </a:lnSpc>
              <a:spcAft>
                <a:spcPts val="1600"/>
              </a:spcAft>
              <a:buNone/>
            </a:pPr>
            <a:r>
              <a:rPr lang="en-GB" sz="1600" dirty="0" smtClean="0">
                <a:solidFill>
                  <a:schemeClr val="tx1"/>
                </a:solidFill>
                <a:latin typeface="Lato" panose="020B0604020202020204" charset="0"/>
              </a:rPr>
              <a:t>“</a:t>
            </a:r>
            <a:r>
              <a:rPr lang="en-GB" sz="1600" dirty="0">
                <a:solidFill>
                  <a:schemeClr val="tx1"/>
                </a:solidFill>
                <a:latin typeface="Lato" panose="020B0604020202020204" charset="0"/>
              </a:rPr>
              <a:t>Any person </a:t>
            </a:r>
            <a:r>
              <a:rPr lang="en-GB" sz="1600" dirty="0" smtClean="0">
                <a:solidFill>
                  <a:schemeClr val="tx1"/>
                </a:solidFill>
                <a:latin typeface="Lato" panose="020B0604020202020204" charset="0"/>
              </a:rPr>
              <a:t>who … </a:t>
            </a:r>
            <a:r>
              <a:rPr lang="en-GB" sz="1600" dirty="0">
                <a:solidFill>
                  <a:schemeClr val="tx1"/>
                </a:solidFill>
                <a:latin typeface="Lato" panose="020B0604020202020204" charset="0"/>
              </a:rPr>
              <a:t>As a result of events occurring before 1 January 1951 and owing to well-founded fear of being persecuted for reasons of race, religion, nationality, membership of a particular social group or political opinion, is outside the country of his nationality and is unable or, owing to such fear, is unwilling to avail himself of the protection of that country; or who, not having a nationality and being outside the country of his former habitual residence as a result of such events, is unable or, owing to such fear, is unwilling to return to it.”</a:t>
            </a:r>
          </a:p>
          <a:p>
            <a:pPr marL="114300" algn="r"/>
            <a:r>
              <a:rPr lang="en-GB" dirty="0" smtClean="0">
                <a:solidFill>
                  <a:schemeClr val="tx1"/>
                </a:solidFill>
                <a:latin typeface="Lato" panose="020B0604020202020204" charset="0"/>
                <a:ea typeface="Lato"/>
              </a:rPr>
              <a:t>(</a:t>
            </a:r>
            <a:r>
              <a:rPr lang="en-GB" dirty="0" err="1">
                <a:solidFill>
                  <a:schemeClr val="tx1"/>
                </a:solidFill>
                <a:latin typeface="Lato" panose="020B0604020202020204" charset="0"/>
              </a:rPr>
              <a:t>UNHCR</a:t>
            </a:r>
            <a:r>
              <a:rPr lang="en-GB" dirty="0">
                <a:solidFill>
                  <a:schemeClr val="tx1"/>
                </a:solidFill>
                <a:latin typeface="Lato" panose="020B0604020202020204" charset="0"/>
              </a:rPr>
              <a:t> </a:t>
            </a:r>
            <a:r>
              <a:rPr lang="en-GB" dirty="0" smtClean="0">
                <a:solidFill>
                  <a:schemeClr val="tx1"/>
                </a:solidFill>
                <a:latin typeface="Lato" panose="020B0604020202020204" charset="0"/>
              </a:rPr>
              <a:t>1951)</a:t>
            </a:r>
          </a:p>
          <a:p>
            <a:pPr marL="114300" indent="0" algn="r">
              <a:buNone/>
            </a:pPr>
            <a:endParaRPr lang="en-GB" dirty="0">
              <a:solidFill>
                <a:schemeClr val="tx1"/>
              </a:solidFill>
              <a:latin typeface="Lato" panose="020B0604020202020204" charset="0"/>
            </a:endParaRPr>
          </a:p>
        </p:txBody>
      </p:sp>
    </p:spTree>
    <p:extLst>
      <p:ext uri="{BB962C8B-B14F-4D97-AF65-F5344CB8AC3E}">
        <p14:creationId xmlns:p14="http://schemas.microsoft.com/office/powerpoint/2010/main" val="3741783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lvl="0"/>
            <a:r>
              <a:rPr lang="en-GB" dirty="0" smtClean="0"/>
              <a:t>Who is a “refugee”?</a:t>
            </a:r>
            <a:endParaRPr lang="en-GB"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8</a:t>
            </a:fld>
            <a:endParaRPr/>
          </a:p>
        </p:txBody>
      </p:sp>
      <p:sp>
        <p:nvSpPr>
          <p:cNvPr id="5" name="Google Shape;202;p12"/>
          <p:cNvSpPr/>
          <p:nvPr/>
        </p:nvSpPr>
        <p:spPr>
          <a:xfrm>
            <a:off x="461428" y="1001482"/>
            <a:ext cx="8268510" cy="3449782"/>
          </a:xfrm>
          <a:prstGeom prst="wedgeRoundRectCallout">
            <a:avLst>
              <a:gd name="adj1" fmla="val 17051"/>
              <a:gd name="adj2" fmla="val -63459"/>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indent="0" algn="ctr">
              <a:lnSpc>
                <a:spcPct val="150000"/>
              </a:lnSpc>
              <a:spcAft>
                <a:spcPts val="600"/>
              </a:spcAft>
              <a:buNone/>
            </a:pPr>
            <a:r>
              <a:rPr lang="en-GB" sz="1800" dirty="0">
                <a:solidFill>
                  <a:schemeClr val="tx1"/>
                </a:solidFill>
                <a:latin typeface="Lato" panose="020B0604020202020204" charset="0"/>
              </a:rPr>
              <a:t>“For the purposes of this Convention, the words </a:t>
            </a:r>
            <a:r>
              <a:rPr lang="en-GB" sz="1800" dirty="0" smtClean="0">
                <a:solidFill>
                  <a:schemeClr val="tx1"/>
                </a:solidFill>
                <a:latin typeface="Lato" panose="020B0604020202020204" charset="0"/>
              </a:rPr>
              <a:t>‘events </a:t>
            </a:r>
            <a:r>
              <a:rPr lang="en-GB" sz="1800" dirty="0">
                <a:solidFill>
                  <a:schemeClr val="tx1"/>
                </a:solidFill>
                <a:latin typeface="Lato" panose="020B0604020202020204" charset="0"/>
              </a:rPr>
              <a:t>occurring before 1 January </a:t>
            </a:r>
            <a:r>
              <a:rPr lang="en-GB" sz="1800" dirty="0" smtClean="0">
                <a:solidFill>
                  <a:schemeClr val="tx1"/>
                </a:solidFill>
                <a:latin typeface="Lato" panose="020B0604020202020204" charset="0"/>
              </a:rPr>
              <a:t>1951’… </a:t>
            </a:r>
            <a:r>
              <a:rPr lang="en-GB" sz="1800" dirty="0">
                <a:solidFill>
                  <a:schemeClr val="tx1"/>
                </a:solidFill>
                <a:latin typeface="Lato" panose="020B0604020202020204" charset="0"/>
              </a:rPr>
              <a:t>shall be understood to mean either: (a) </a:t>
            </a:r>
            <a:r>
              <a:rPr lang="en-GB" sz="1800" dirty="0" smtClean="0">
                <a:solidFill>
                  <a:schemeClr val="tx1"/>
                </a:solidFill>
                <a:latin typeface="Lato" panose="020B0604020202020204" charset="0"/>
              </a:rPr>
              <a:t>‘events </a:t>
            </a:r>
            <a:r>
              <a:rPr lang="en-GB" sz="1800" dirty="0">
                <a:solidFill>
                  <a:schemeClr val="tx1"/>
                </a:solidFill>
                <a:latin typeface="Lato" panose="020B0604020202020204" charset="0"/>
              </a:rPr>
              <a:t>occurring in Europe before 1 January </a:t>
            </a:r>
            <a:r>
              <a:rPr lang="en-GB" sz="1800" dirty="0" smtClean="0">
                <a:solidFill>
                  <a:schemeClr val="tx1"/>
                </a:solidFill>
                <a:latin typeface="Lato" panose="020B0604020202020204" charset="0"/>
              </a:rPr>
              <a:t>1951’; </a:t>
            </a:r>
            <a:r>
              <a:rPr lang="en-GB" sz="1800" dirty="0">
                <a:solidFill>
                  <a:schemeClr val="tx1"/>
                </a:solidFill>
                <a:latin typeface="Lato" panose="020B0604020202020204" charset="0"/>
              </a:rPr>
              <a:t>or (b) </a:t>
            </a:r>
            <a:r>
              <a:rPr lang="en-GB" sz="1800" dirty="0" smtClean="0">
                <a:solidFill>
                  <a:schemeClr val="tx1"/>
                </a:solidFill>
                <a:latin typeface="Lato" panose="020B0604020202020204" charset="0"/>
              </a:rPr>
              <a:t>‘events </a:t>
            </a:r>
            <a:r>
              <a:rPr lang="en-GB" sz="1800" dirty="0">
                <a:solidFill>
                  <a:schemeClr val="tx1"/>
                </a:solidFill>
                <a:latin typeface="Lato" panose="020B0604020202020204" charset="0"/>
              </a:rPr>
              <a:t>occurring in Europe or elsewhere before 1 January </a:t>
            </a:r>
            <a:r>
              <a:rPr lang="en-GB" sz="1800" dirty="0" smtClean="0">
                <a:solidFill>
                  <a:schemeClr val="tx1"/>
                </a:solidFill>
                <a:latin typeface="Lato" panose="020B0604020202020204" charset="0"/>
              </a:rPr>
              <a:t>1951’, </a:t>
            </a:r>
            <a:r>
              <a:rPr lang="en-GB" sz="1800" dirty="0">
                <a:solidFill>
                  <a:schemeClr val="tx1"/>
                </a:solidFill>
                <a:latin typeface="Lato" panose="020B0604020202020204" charset="0"/>
              </a:rPr>
              <a:t>and each Contracting State shall make a declaration at the time of signature, ratification or accession, specifying which of these meanings it applies for the purpose of its obligations under this Convention.”</a:t>
            </a:r>
          </a:p>
          <a:p>
            <a:pPr marL="114300" algn="r"/>
            <a:r>
              <a:rPr lang="en-GB" dirty="0" smtClean="0">
                <a:solidFill>
                  <a:schemeClr val="tx1"/>
                </a:solidFill>
                <a:latin typeface="Lato" panose="020B0604020202020204" charset="0"/>
                <a:ea typeface="Lato"/>
              </a:rPr>
              <a:t>(</a:t>
            </a:r>
            <a:r>
              <a:rPr lang="en-GB" dirty="0" err="1">
                <a:solidFill>
                  <a:schemeClr val="tx1"/>
                </a:solidFill>
                <a:latin typeface="Lato" panose="020B0604020202020204" charset="0"/>
              </a:rPr>
              <a:t>UNHCR</a:t>
            </a:r>
            <a:r>
              <a:rPr lang="en-GB" dirty="0">
                <a:solidFill>
                  <a:schemeClr val="tx1"/>
                </a:solidFill>
                <a:latin typeface="Lato" panose="020B0604020202020204" charset="0"/>
              </a:rPr>
              <a:t> </a:t>
            </a:r>
            <a:r>
              <a:rPr lang="en-GB" dirty="0" smtClean="0">
                <a:solidFill>
                  <a:schemeClr val="tx1"/>
                </a:solidFill>
                <a:latin typeface="Lato" panose="020B0604020202020204" charset="0"/>
              </a:rPr>
              <a:t>1951)</a:t>
            </a:r>
          </a:p>
          <a:p>
            <a:pPr marL="114300" indent="0" algn="r">
              <a:buNone/>
            </a:pPr>
            <a:endParaRPr lang="en-GB" dirty="0">
              <a:solidFill>
                <a:schemeClr val="tx1"/>
              </a:solidFill>
              <a:latin typeface="Lato" panose="020B0604020202020204" charset="0"/>
            </a:endParaRPr>
          </a:p>
        </p:txBody>
      </p:sp>
    </p:spTree>
    <p:extLst>
      <p:ext uri="{BB962C8B-B14F-4D97-AF65-F5344CB8AC3E}">
        <p14:creationId xmlns:p14="http://schemas.microsoft.com/office/powerpoint/2010/main" val="30310360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253008"/>
            <a:ext cx="6802800" cy="572700"/>
          </a:xfrm>
          <a:prstGeom prst="rect">
            <a:avLst/>
          </a:prstGeom>
        </p:spPr>
        <p:txBody>
          <a:bodyPr spcFirstLastPara="1" wrap="square" lIns="91425" tIns="91425" rIns="91425" bIns="91425" anchor="t" anchorCtr="0">
            <a:noAutofit/>
          </a:bodyPr>
          <a:lstStyle/>
          <a:p>
            <a:pPr lvl="0"/>
            <a:r>
              <a:rPr lang="en-GB" dirty="0" smtClean="0"/>
              <a:t>Who is a “refugee”?</a:t>
            </a:r>
            <a:endParaRPr dirty="0"/>
          </a:p>
        </p:txBody>
      </p:sp>
      <p:sp>
        <p:nvSpPr>
          <p:cNvPr id="92" name="Google Shape;92;p15"/>
          <p:cNvSpPr txBox="1">
            <a:spLocks noGrp="1"/>
          </p:cNvSpPr>
          <p:nvPr>
            <p:ph type="body" idx="1"/>
          </p:nvPr>
        </p:nvSpPr>
        <p:spPr>
          <a:xfrm>
            <a:off x="1676431" y="754479"/>
            <a:ext cx="5438069" cy="504247"/>
          </a:xfrm>
          <a:prstGeom prst="rect">
            <a:avLst/>
          </a:prstGeom>
          <a:noFill/>
        </p:spPr>
        <p:txBody>
          <a:bodyPr spcFirstLastPara="1" wrap="square" lIns="91425" tIns="91425" rIns="91425" bIns="91425" anchor="t" anchorCtr="0">
            <a:noAutofit/>
          </a:bodyPr>
          <a:lstStyle/>
          <a:p>
            <a:pPr marL="0" lvl="0" indent="0" algn="ctr">
              <a:spcAft>
                <a:spcPts val="1600"/>
              </a:spcAft>
              <a:buNone/>
            </a:pPr>
            <a:r>
              <a:rPr lang="en-GB" b="1" dirty="0" smtClean="0">
                <a:solidFill>
                  <a:schemeClr val="tx1"/>
                </a:solidFill>
              </a:rPr>
              <a:t>Clear-cut </a:t>
            </a:r>
            <a:r>
              <a:rPr lang="en-GB" b="1" dirty="0">
                <a:solidFill>
                  <a:schemeClr val="tx1"/>
                </a:solidFill>
              </a:rPr>
              <a:t>distinction in theory…</a:t>
            </a:r>
          </a:p>
          <a:p>
            <a:pPr marL="0" indent="0" algn="just">
              <a:buNone/>
            </a:pPr>
            <a:endParaRPr lang="en-GB" sz="1200" dirty="0">
              <a:solidFill>
                <a:schemeClr val="tx1"/>
              </a:solidFill>
            </a:endParaRP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9</a:t>
            </a:fld>
            <a:endParaRPr/>
          </a:p>
        </p:txBody>
      </p:sp>
      <p:sp>
        <p:nvSpPr>
          <p:cNvPr id="6" name="Textfeld 5"/>
          <p:cNvSpPr txBox="1"/>
          <p:nvPr/>
        </p:nvSpPr>
        <p:spPr>
          <a:xfrm>
            <a:off x="378881" y="1265162"/>
            <a:ext cx="2700000" cy="3077766"/>
          </a:xfrm>
          <a:prstGeom prst="rect">
            <a:avLst/>
          </a:prstGeom>
          <a:solidFill>
            <a:srgbClr val="E5362B"/>
          </a:solidFill>
          <a:ln w="38100">
            <a:solidFill>
              <a:schemeClr val="bg1"/>
            </a:solidFill>
          </a:ln>
        </p:spPr>
        <p:txBody>
          <a:bodyPr wrap="square" rtlCol="0">
            <a:spAutoFit/>
          </a:bodyPr>
          <a:lstStyle/>
          <a:p>
            <a:pPr lvl="0" algn="ctr">
              <a:spcAft>
                <a:spcPts val="600"/>
              </a:spcAft>
              <a:buClrTx/>
              <a:defRPr/>
            </a:pPr>
            <a:r>
              <a:rPr lang="en-GB" b="1" dirty="0" smtClean="0">
                <a:solidFill>
                  <a:schemeClr val="bg1"/>
                </a:solidFill>
                <a:latin typeface="Lato" panose="020B0604020202020204" charset="0"/>
              </a:rPr>
              <a:t>Migrant</a:t>
            </a:r>
          </a:p>
          <a:p>
            <a:pPr lvl="0" algn="ctr">
              <a:lnSpc>
                <a:spcPts val="2100"/>
              </a:lnSpc>
              <a:buClrTx/>
              <a:defRPr/>
            </a:pPr>
            <a:r>
              <a:rPr lang="en-GB" dirty="0" smtClean="0">
                <a:solidFill>
                  <a:schemeClr val="bg1"/>
                </a:solidFill>
                <a:latin typeface="Lato" panose="020B0604020202020204" charset="0"/>
              </a:rPr>
              <a:t>“An umbrella term, not defined under international law, reflecting the common lay understanding of a person who moves away from his or her place of usual residence, whether within a country or across an international border, temporarily or permanently, and for a variety of reasons.”</a:t>
            </a:r>
            <a:endParaRPr lang="en-GB" dirty="0">
              <a:solidFill>
                <a:schemeClr val="bg1"/>
              </a:solidFill>
              <a:latin typeface="Lato" panose="020B0604020202020204" charset="0"/>
            </a:endParaRPr>
          </a:p>
        </p:txBody>
      </p:sp>
      <p:sp>
        <p:nvSpPr>
          <p:cNvPr id="7" name="Textfeld 6"/>
          <p:cNvSpPr txBox="1"/>
          <p:nvPr/>
        </p:nvSpPr>
        <p:spPr>
          <a:xfrm>
            <a:off x="3184108" y="1265162"/>
            <a:ext cx="2700000" cy="3308598"/>
          </a:xfrm>
          <a:prstGeom prst="rect">
            <a:avLst/>
          </a:prstGeom>
          <a:solidFill>
            <a:srgbClr val="E5362B"/>
          </a:solidFill>
          <a:ln w="38100">
            <a:solidFill>
              <a:schemeClr val="bg1"/>
            </a:solidFill>
          </a:ln>
        </p:spPr>
        <p:txBody>
          <a:bodyPr wrap="square" rtlCol="0">
            <a:spAutoFit/>
          </a:bodyPr>
          <a:lstStyle/>
          <a:p>
            <a:pPr algn="ctr">
              <a:spcAft>
                <a:spcPts val="600"/>
              </a:spcAft>
              <a:buClrTx/>
              <a:defRPr/>
            </a:pPr>
            <a:r>
              <a:rPr lang="en-GB" b="1" dirty="0">
                <a:solidFill>
                  <a:schemeClr val="bg1"/>
                </a:solidFill>
                <a:latin typeface="Lato" panose="020B0604020202020204" charset="0"/>
              </a:rPr>
              <a:t>Asylum seeker</a:t>
            </a:r>
          </a:p>
          <a:p>
            <a:pPr algn="ctr">
              <a:lnSpc>
                <a:spcPts val="1900"/>
              </a:lnSpc>
              <a:buClrTx/>
              <a:defRPr/>
            </a:pPr>
            <a:r>
              <a:rPr lang="en-GB" dirty="0">
                <a:solidFill>
                  <a:schemeClr val="bg1"/>
                </a:solidFill>
                <a:latin typeface="Lato" panose="020B0604020202020204" charset="0"/>
              </a:rPr>
              <a:t>“An individual who is seeking international protection. In countries with individualized procedures, an asylum seeker is someone whose claim has not yet been finally decided on by the country in which he or she has submitted it. Not every asylum seeker will ultimately be recognized as a refugee, but every recognized refugee is initially an asylum seeker.”</a:t>
            </a:r>
          </a:p>
        </p:txBody>
      </p:sp>
      <p:sp>
        <p:nvSpPr>
          <p:cNvPr id="8" name="Textfeld 7"/>
          <p:cNvSpPr txBox="1"/>
          <p:nvPr/>
        </p:nvSpPr>
        <p:spPr>
          <a:xfrm>
            <a:off x="5989335" y="1265162"/>
            <a:ext cx="2700000" cy="3308598"/>
          </a:xfrm>
          <a:prstGeom prst="rect">
            <a:avLst/>
          </a:prstGeom>
          <a:solidFill>
            <a:srgbClr val="E5362B"/>
          </a:solidFill>
          <a:ln w="38100">
            <a:solidFill>
              <a:schemeClr val="bg1"/>
            </a:solidFill>
          </a:ln>
        </p:spPr>
        <p:txBody>
          <a:bodyPr wrap="square" rtlCol="0">
            <a:spAutoFit/>
          </a:bodyPr>
          <a:lstStyle/>
          <a:p>
            <a:pPr algn="ctr">
              <a:spcAft>
                <a:spcPts val="600"/>
              </a:spcAft>
              <a:buClrTx/>
              <a:defRPr/>
            </a:pPr>
            <a:r>
              <a:rPr lang="en-GB" b="1" dirty="0">
                <a:solidFill>
                  <a:schemeClr val="bg1"/>
                </a:solidFill>
                <a:latin typeface="Lato" panose="020B0604020202020204" charset="0"/>
              </a:rPr>
              <a:t>Refugee</a:t>
            </a:r>
          </a:p>
          <a:p>
            <a:pPr lvl="0" algn="ctr">
              <a:lnSpc>
                <a:spcPts val="1900"/>
              </a:lnSpc>
              <a:buClrTx/>
              <a:defRPr/>
            </a:pPr>
            <a:r>
              <a:rPr lang="en-GB" dirty="0" smtClean="0">
                <a:solidFill>
                  <a:schemeClr val="bg1"/>
                </a:solidFill>
                <a:latin typeface="Lato" panose="020B0604020202020204" charset="0"/>
              </a:rPr>
              <a:t>“A </a:t>
            </a:r>
            <a:r>
              <a:rPr lang="en-GB" dirty="0">
                <a:solidFill>
                  <a:schemeClr val="bg1"/>
                </a:solidFill>
                <a:latin typeface="Lato" panose="020B0604020202020204" charset="0"/>
              </a:rPr>
              <a:t>person who qualifies for the protection of the </a:t>
            </a:r>
            <a:r>
              <a:rPr lang="en-GB" dirty="0" err="1" smtClean="0">
                <a:solidFill>
                  <a:schemeClr val="bg1"/>
                </a:solidFill>
                <a:latin typeface="Lato" panose="020B0604020202020204" charset="0"/>
              </a:rPr>
              <a:t>UNHCR</a:t>
            </a:r>
            <a:r>
              <a:rPr lang="en-GB" dirty="0" smtClean="0">
                <a:solidFill>
                  <a:schemeClr val="bg1"/>
                </a:solidFill>
                <a:latin typeface="Lato" panose="020B0604020202020204" charset="0"/>
              </a:rPr>
              <a:t> … regardless </a:t>
            </a:r>
            <a:r>
              <a:rPr lang="en-GB" dirty="0">
                <a:solidFill>
                  <a:schemeClr val="bg1"/>
                </a:solidFill>
                <a:latin typeface="Lato" panose="020B0604020202020204" charset="0"/>
              </a:rPr>
              <a:t>of whether or not he or she is in a country that is a party to the 1951 Convention or the 1967 Protocol – or a relevant regional refugee instrument – or whether or not he or she has been recognized by his or her host country as a refugee under either of these instruments.”</a:t>
            </a:r>
          </a:p>
        </p:txBody>
      </p:sp>
      <p:sp>
        <p:nvSpPr>
          <p:cNvPr id="2" name="Textfeld 1"/>
          <p:cNvSpPr txBox="1"/>
          <p:nvPr/>
        </p:nvSpPr>
        <p:spPr>
          <a:xfrm>
            <a:off x="3184108" y="4640967"/>
            <a:ext cx="5505227" cy="276999"/>
          </a:xfrm>
          <a:prstGeom prst="rect">
            <a:avLst/>
          </a:prstGeom>
          <a:noFill/>
        </p:spPr>
        <p:txBody>
          <a:bodyPr wrap="square" rtlCol="0">
            <a:spAutoFit/>
          </a:bodyPr>
          <a:lstStyle/>
          <a:p>
            <a:pPr algn="r"/>
            <a:r>
              <a:rPr lang="de-DE" sz="1200" dirty="0" err="1" smtClean="0">
                <a:latin typeface="Lato" panose="020B0604020202020204" charset="0"/>
              </a:rPr>
              <a:t>IOM</a:t>
            </a:r>
            <a:r>
              <a:rPr lang="de-DE" sz="1200" dirty="0" smtClean="0">
                <a:latin typeface="Lato" panose="020B0604020202020204" charset="0"/>
              </a:rPr>
              <a:t> 2019, pp. 14, 132, 170)</a:t>
            </a:r>
            <a:endParaRPr lang="de-DE" sz="1200" dirty="0">
              <a:latin typeface="Lato" panose="020B0604020202020204" charset="0"/>
            </a:endParaRPr>
          </a:p>
        </p:txBody>
      </p:sp>
    </p:spTree>
    <p:extLst>
      <p:ext uri="{BB962C8B-B14F-4D97-AF65-F5344CB8AC3E}">
        <p14:creationId xmlns:p14="http://schemas.microsoft.com/office/powerpoint/2010/main" val="3104503427"/>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1860</Words>
  <Application>Microsoft Office PowerPoint</Application>
  <PresentationFormat>Bildschirmpräsentation (16:9)</PresentationFormat>
  <Paragraphs>129</Paragraphs>
  <Slides>14</Slides>
  <Notes>12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14</vt:i4>
      </vt:variant>
    </vt:vector>
  </HeadingPairs>
  <TitlesOfParts>
    <vt:vector size="20" baseType="lpstr">
      <vt:lpstr>Teko</vt:lpstr>
      <vt:lpstr>Arial</vt:lpstr>
      <vt:lpstr>Wingdings</vt:lpstr>
      <vt:lpstr>Times New Roman</vt:lpstr>
      <vt:lpstr>Lato</vt:lpstr>
      <vt:lpstr>Simple Light</vt:lpstr>
      <vt:lpstr>Migration (1/3)</vt:lpstr>
      <vt:lpstr>Overview</vt:lpstr>
      <vt:lpstr>Facts and Figures</vt:lpstr>
      <vt:lpstr>PowerPoint-Präsentation</vt:lpstr>
      <vt:lpstr>Who is a “migrant”?</vt:lpstr>
      <vt:lpstr>PowerPoint-Präsentation</vt:lpstr>
      <vt:lpstr>Who is a “refugee”?</vt:lpstr>
      <vt:lpstr>Who is a “refugee”?</vt:lpstr>
      <vt:lpstr>Who is a “refugee”?</vt:lpstr>
      <vt:lpstr>Who is a “refugee”?</vt:lpstr>
      <vt:lpstr>Who is a „refugee“?</vt:lpstr>
      <vt:lpstr>Why do people migrate?</vt:lpstr>
      <vt:lpstr>Why do people migrate?</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Marco Mogiani</dc:creator>
  <cp:lastModifiedBy>Johanna Urban</cp:lastModifiedBy>
  <cp:revision>213</cp:revision>
  <dcterms:modified xsi:type="dcterms:W3CDTF">2022-03-28T11:42:56Z</dcterms:modified>
</cp:coreProperties>
</file>