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3"/>
  </p:notesMasterIdLst>
  <p:sldIdLst>
    <p:sldId id="256" r:id="rId2"/>
    <p:sldId id="257" r:id="rId3"/>
    <p:sldId id="297" r:id="rId4"/>
    <p:sldId id="298" r:id="rId5"/>
    <p:sldId id="299" r:id="rId6"/>
    <p:sldId id="309" r:id="rId7"/>
    <p:sldId id="301" r:id="rId8"/>
    <p:sldId id="302" r:id="rId9"/>
    <p:sldId id="303" r:id="rId10"/>
    <p:sldId id="304" r:id="rId11"/>
    <p:sldId id="310" r:id="rId12"/>
  </p:sldIdLst>
  <p:sldSz cx="9144000" cy="5143500" type="screen16x9"/>
  <p:notesSz cx="6858000" cy="9144000"/>
  <p:embeddedFontLst>
    <p:embeddedFont>
      <p:font typeface="Lato" panose="020F0502020204030203" pitchFamily="34" charset="0"/>
      <p:regular r:id="rId14"/>
      <p:bold r:id="rId15"/>
      <p:italic r:id="rId16"/>
      <p:boldItalic r:id="rId17"/>
    </p:embeddedFont>
    <p:embeddedFont>
      <p:font typeface="Teko" panose="02000000000000000000" pitchFamily="2" charset="77"/>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hpjkGfsjXk5Wv+Ls+H+cDoZPH68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anna Urba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1FD339-97B0-4775-BAE0-AB9450EF28B8}">
  <a:tblStyle styleId="{C81FD339-97B0-4775-BAE0-AB9450EF28B8}"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1E8"/>
          </a:solidFill>
        </a:fill>
      </a:tcStyle>
    </a:wholeTbl>
    <a:band1H>
      <a:tcTxStyle/>
      <a:tcStyle>
        <a:tcBdr/>
        <a:fill>
          <a:solidFill>
            <a:srgbClr val="FFE2CD"/>
          </a:solidFill>
        </a:fill>
      </a:tcStyle>
    </a:band1H>
    <a:band2H>
      <a:tcTxStyle/>
      <a:tcStyle>
        <a:tcBdr/>
      </a:tcStyle>
    </a:band2H>
    <a:band1V>
      <a:tcTxStyle/>
      <a:tcStyle>
        <a:tcBdr/>
        <a:fill>
          <a:solidFill>
            <a:srgbClr val="FFE2CD"/>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063" autoAdjust="0"/>
  </p:normalViewPr>
  <p:slideViewPr>
    <p:cSldViewPr snapToGrid="0">
      <p:cViewPr varScale="1">
        <p:scale>
          <a:sx n="138" d="100"/>
          <a:sy n="138" d="100"/>
        </p:scale>
        <p:origin x="88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72" Type="http://schemas.openxmlformats.org/officeDocument/2006/relationships/theme" Target="theme/theme1.xml"/><Relationship Id="rId3" Type="http://schemas.openxmlformats.org/officeDocument/2006/relationships/slide" Target="slides/slide2.xml"/><Relationship Id="rId68"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font" Target="fonts/font6.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6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f21e7843e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 name="Google Shape;540;gf21e7843ed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de-DE"/>
              <a:t>https://pixabay.com/de/vectors/baum-bl%c3%a4tter-wald-natur-feder-4857597/</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f21e7843e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1" name="Google Shape;471;gf21e7843ed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de-DE"/>
              <a:t>Students should be divided into two groups, whereas each group tries to answer/brainstorm one of the two outlined questions. Students should take notes on a flipchart or in a prepared padlet (if conducted virtually). Afterwards the results can be compared and the following slide an be used to complement the findings.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7" name="Google Shape;48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de-DE"/>
              <a:t>The idea of this activity is to emphasise that adolescents (as many adults) are embedded in a network and within this network are confronted with (alleged) scientific findings in one way or the other. Be it that they watch a documentary on YouTube or that an influencer on social media promotes content/a product and refers to (pseudo-)scientific sources to back up claims.</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r>
              <a:rPr lang="de-DE"/>
              <a:t>To make sure that learning about science-related controversial issues is connected to students’ lifeworlds, these networks should be taken into account.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28579d06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28579d06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2387779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f10dac696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gf10dac6961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4" name="Google Shape;52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f0b8c5e5f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f0b8c5e5f5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de-DE"/>
              <a:t>https://pixabay.com/de/vectors/baum-bl%c3%a4tter-wald-natur-feder-4857597/</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7"/>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lvl1pPr lvl="0" algn="l">
              <a:lnSpc>
                <a:spcPct val="100000"/>
              </a:lnSpc>
              <a:spcBef>
                <a:spcPts val="0"/>
              </a:spcBef>
              <a:spcAft>
                <a:spcPts val="0"/>
              </a:spcAft>
              <a:buClr>
                <a:srgbClr val="000000"/>
              </a:buClr>
              <a:buSzPts val="4000"/>
              <a:buNone/>
              <a:defRPr sz="4000">
                <a:solidFill>
                  <a:srgbClr val="000000"/>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7"/>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lvl1pPr lvl="0" algn="l">
              <a:lnSpc>
                <a:spcPct val="100000"/>
              </a:lnSpc>
              <a:spcBef>
                <a:spcPts val="0"/>
              </a:spcBef>
              <a:spcAft>
                <a:spcPts val="0"/>
              </a:spcAft>
              <a:buClr>
                <a:srgbClr val="363F83"/>
              </a:buClr>
              <a:buSzPts val="2000"/>
              <a:buNone/>
              <a:defRPr sz="2000">
                <a:solidFill>
                  <a:srgbClr val="363F8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27"/>
          <p:cNvPicPr preferRelativeResize="0"/>
          <p:nvPr/>
        </p:nvPicPr>
        <p:blipFill rotWithShape="1">
          <a:blip r:embed="rId2">
            <a:alphaModFix/>
          </a:blip>
          <a:srcRect l="9173"/>
          <a:stretch/>
        </p:blipFill>
        <p:spPr>
          <a:xfrm>
            <a:off x="5681400" y="2612075"/>
            <a:ext cx="3435150" cy="2531416"/>
          </a:xfrm>
          <a:prstGeom prst="rect">
            <a:avLst/>
          </a:prstGeom>
          <a:noFill/>
          <a:ln>
            <a:noFill/>
          </a:ln>
        </p:spPr>
      </p:pic>
      <p:sp>
        <p:nvSpPr>
          <p:cNvPr id="13" name="Google Shape;13;p27"/>
          <p:cNvSpPr txBox="1"/>
          <p:nvPr/>
        </p:nvSpPr>
        <p:spPr>
          <a:xfrm>
            <a:off x="2307388" y="4234988"/>
            <a:ext cx="3435000" cy="55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b="0" i="0" u="none" strike="noStrike" cap="none">
              <a:solidFill>
                <a:srgbClr val="000000"/>
              </a:solidFill>
              <a:latin typeface="Lato"/>
              <a:ea typeface="Lato"/>
              <a:cs typeface="Lato"/>
              <a:sym typeface="Lato"/>
            </a:endParaRPr>
          </a:p>
        </p:txBody>
      </p:sp>
      <p:pic>
        <p:nvPicPr>
          <p:cNvPr id="14" name="Google Shape;14;p27"/>
          <p:cNvPicPr preferRelativeResize="0"/>
          <p:nvPr/>
        </p:nvPicPr>
        <p:blipFill rotWithShape="1">
          <a:blip r:embed="rId3">
            <a:alphaModFix/>
          </a:blip>
          <a:srcRect t="14999" b="18337"/>
          <a:stretch/>
        </p:blipFill>
        <p:spPr>
          <a:xfrm>
            <a:off x="5496600" y="414525"/>
            <a:ext cx="3491800" cy="1309049"/>
          </a:xfrm>
          <a:prstGeom prst="rect">
            <a:avLst/>
          </a:prstGeom>
          <a:noFill/>
          <a:ln>
            <a:noFill/>
          </a:ln>
        </p:spPr>
      </p:pic>
      <p:pic>
        <p:nvPicPr>
          <p:cNvPr id="15" name="Google Shape;15;p27"/>
          <p:cNvPicPr preferRelativeResize="0"/>
          <p:nvPr/>
        </p:nvPicPr>
        <p:blipFill rotWithShape="1">
          <a:blip r:embed="rId4">
            <a:alphaModFix/>
          </a:blip>
          <a:srcRect/>
          <a:stretch/>
        </p:blipFill>
        <p:spPr>
          <a:xfrm>
            <a:off x="131525" y="4393800"/>
            <a:ext cx="2175863" cy="472925"/>
          </a:xfrm>
          <a:prstGeom prst="rect">
            <a:avLst/>
          </a:prstGeom>
          <a:noFill/>
          <a:ln>
            <a:noFill/>
          </a:ln>
        </p:spPr>
      </p:pic>
      <p:sp>
        <p:nvSpPr>
          <p:cNvPr id="16" name="Google Shape;16;p27"/>
          <p:cNvSpPr txBox="1"/>
          <p:nvPr/>
        </p:nvSpPr>
        <p:spPr>
          <a:xfrm>
            <a:off x="6439475" y="1383225"/>
            <a:ext cx="2466300" cy="86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de-DE" sz="1300" b="0" i="0" u="none" strike="noStrike" cap="none">
                <a:solidFill>
                  <a:schemeClr val="dk1"/>
                </a:solidFill>
                <a:latin typeface="Lato"/>
                <a:ea typeface="Lato"/>
                <a:cs typeface="Lato"/>
                <a:sym typeface="Lato"/>
              </a:rPr>
              <a:t>Enhancing Research</a:t>
            </a:r>
            <a:endParaRPr sz="1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300"/>
              <a:buFont typeface="Arial"/>
              <a:buNone/>
            </a:pPr>
            <a:r>
              <a:rPr lang="de-DE" sz="1300" b="0" i="0" u="none" strike="noStrike" cap="none">
                <a:solidFill>
                  <a:schemeClr val="dk1"/>
                </a:solidFill>
                <a:latin typeface="Lato"/>
                <a:ea typeface="Lato"/>
                <a:cs typeface="Lato"/>
                <a:sym typeface="Lato"/>
              </a:rPr>
              <a:t>Understanding through Media</a:t>
            </a:r>
            <a:endParaRPr sz="1700" b="0" i="0" u="none" strike="noStrike" cap="none">
              <a:solidFill>
                <a:srgbClr val="000000"/>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28"/>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28"/>
          <p:cNvSpPr txBox="1">
            <a:spLocks noGrp="1"/>
          </p:cNvSpPr>
          <p:nvPr>
            <p:ph type="body" idx="1"/>
          </p:nvPr>
        </p:nvSpPr>
        <p:spPr>
          <a:xfrm>
            <a:off x="168425" y="1032300"/>
            <a:ext cx="8664000" cy="3406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20" name="Google Shape;20;p28"/>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21" name="Google Shape;21;p28"/>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22" name="Google Shape;22;p28"/>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pic>
        <p:nvPicPr>
          <p:cNvPr id="25" name="Google Shape;25;p29"/>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26" name="Google Shape;26;p29"/>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27" name="Google Shape;27;p29"/>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31"/>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37" name="Google Shape;37;p31"/>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38" name="Google Shape;38;p31"/>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39" name="Google Shape;39;p31"/>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3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pic>
        <p:nvPicPr>
          <p:cNvPr id="48" name="Google Shape;48;p33"/>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49" name="Google Shape;49;p33"/>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50" name="Google Shape;50;p33"/>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35"/>
          <p:cNvSpPr txBox="1">
            <a:spLocks noGrp="1"/>
          </p:cNvSpPr>
          <p:nvPr>
            <p:ph type="body" idx="1"/>
          </p:nvPr>
        </p:nvSpPr>
        <p:spPr>
          <a:xfrm>
            <a:off x="2766125" y="3922225"/>
            <a:ext cx="5998800" cy="605100"/>
          </a:xfrm>
          <a:prstGeom prst="rect">
            <a:avLst/>
          </a:prstGeom>
          <a:solidFill>
            <a:srgbClr val="FFFFFF"/>
          </a:solid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pic>
        <p:nvPicPr>
          <p:cNvPr id="61" name="Google Shape;61;p35"/>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62" name="Google Shape;62;p35"/>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63" name="Google Shape;63;p35"/>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3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6" name="Google Shape;66;p36"/>
          <p:cNvSpPr txBox="1">
            <a:spLocks noGrp="1"/>
          </p:cNvSpPr>
          <p:nvPr>
            <p:ph type="body" idx="1"/>
          </p:nvPr>
        </p:nvSpPr>
        <p:spPr>
          <a:xfrm>
            <a:off x="311700" y="3152225"/>
            <a:ext cx="8520600" cy="13008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pic>
        <p:nvPicPr>
          <p:cNvPr id="67" name="Google Shape;67;p36"/>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68" name="Google Shape;68;p36"/>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69" name="Google Shape;69;p36"/>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37"/>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72" name="Google Shape;72;p37"/>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73" name="Google Shape;73;p37"/>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63F83"/>
              </a:buClr>
              <a:buSzPts val="2800"/>
              <a:buFont typeface="Lato"/>
              <a:buNone/>
              <a:defRPr sz="2800" b="0" i="0" u="none" strike="noStrike" cap="none">
                <a:solidFill>
                  <a:srgbClr val="363F83"/>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7" r:id="rId6"/>
    <p:sldLayoutId id="2147483658" r:id="rId7"/>
    <p:sldLayoutId id="214748365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demokratiezentrum.org/fileadmin/media/pdf/Materialien/Teaching_Controversial_issues_-_professional_development_pack_for_teachers_EN.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ctr" anchorCtr="0">
            <a:noAutofit/>
          </a:bodyPr>
          <a:lstStyle/>
          <a:p>
            <a:pPr marL="0" lvl="0" indent="0" algn="l" rtl="0">
              <a:lnSpc>
                <a:spcPct val="100000"/>
              </a:lnSpc>
              <a:spcBef>
                <a:spcPts val="0"/>
              </a:spcBef>
              <a:spcAft>
                <a:spcPts val="0"/>
              </a:spcAft>
              <a:buSzPts val="4000"/>
              <a:buNone/>
            </a:pPr>
            <a:r>
              <a:rPr lang="de-DE" sz="3600" b="1" dirty="0" err="1"/>
              <a:t>FROM</a:t>
            </a:r>
            <a:r>
              <a:rPr lang="de-DE" sz="3600" b="1" dirty="0"/>
              <a:t> SCIENCE </a:t>
            </a:r>
            <a:r>
              <a:rPr lang="de-DE" sz="3600" b="1" dirty="0" err="1"/>
              <a:t>TO</a:t>
            </a:r>
            <a:r>
              <a:rPr lang="de-DE" sz="3600" b="1" dirty="0"/>
              <a:t> FREEDOM </a:t>
            </a:r>
            <a:r>
              <a:rPr lang="de-DE" sz="3600" b="1" dirty="0" err="1"/>
              <a:t>OF</a:t>
            </a:r>
            <a:r>
              <a:rPr lang="de-DE" sz="3600" b="1" dirty="0"/>
              <a:t> SPEECH (6/6)</a:t>
            </a:r>
            <a:endParaRPr sz="3600" dirty="0"/>
          </a:p>
        </p:txBody>
      </p:sp>
      <p:sp>
        <p:nvSpPr>
          <p:cNvPr id="79" name="Google Shape;79;p1"/>
          <p:cNvSpPr txBox="1">
            <a:spLocks noGrp="1"/>
          </p:cNvSpPr>
          <p:nvPr>
            <p:ph type="subTitle" idx="1"/>
          </p:nvPr>
        </p:nvSpPr>
        <p:spPr>
          <a:xfrm>
            <a:off x="0" y="2491352"/>
            <a:ext cx="5496600" cy="1196475"/>
          </a:xfrm>
          <a:prstGeom prst="rect">
            <a:avLst/>
          </a:prstGeom>
          <a:solidFill>
            <a:srgbClr val="FFFFFF"/>
          </a:solidFill>
          <a:ln>
            <a:noFill/>
          </a:ln>
        </p:spPr>
        <p:txBody>
          <a:bodyPr spcFirstLastPara="1" wrap="square" lIns="360000" tIns="91425" rIns="91425" bIns="91425" anchor="t" anchorCtr="0">
            <a:noAutofit/>
          </a:bodyPr>
          <a:lstStyle/>
          <a:p>
            <a:pPr marL="0" lvl="0" indent="0" algn="l" rtl="0">
              <a:lnSpc>
                <a:spcPct val="100000"/>
              </a:lnSpc>
              <a:spcBef>
                <a:spcPts val="0"/>
              </a:spcBef>
              <a:spcAft>
                <a:spcPts val="0"/>
              </a:spcAft>
              <a:buSzPts val="2000"/>
              <a:buNone/>
            </a:pPr>
            <a:r>
              <a:rPr lang="de-DE"/>
              <a:t>Addressing Controversial Issues </a:t>
            </a:r>
            <a:br>
              <a:rPr lang="de-DE"/>
            </a:br>
            <a:r>
              <a:rPr lang="de-DE"/>
              <a:t>in the Classroom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f21e7843ed_0_3"/>
          <p:cNvSpPr txBox="1">
            <a:spLocks noGrp="1"/>
          </p:cNvSpPr>
          <p:nvPr>
            <p:ph type="body" idx="1"/>
          </p:nvPr>
        </p:nvSpPr>
        <p:spPr>
          <a:xfrm>
            <a:off x="311700" y="1231575"/>
            <a:ext cx="2431500" cy="2535000"/>
          </a:xfrm>
          <a:prstGeom prst="rect">
            <a:avLst/>
          </a:prstGeom>
          <a:solidFill>
            <a:srgbClr val="FCE5CD"/>
          </a:solidFill>
          <a:ln>
            <a:noFill/>
          </a:ln>
        </p:spPr>
        <p:txBody>
          <a:bodyPr spcFirstLastPara="1" wrap="square" lIns="91425" tIns="91425" rIns="91425" bIns="91425" anchor="ctr" anchorCtr="0">
            <a:noAutofit/>
          </a:bodyPr>
          <a:lstStyle/>
          <a:p>
            <a:pPr marL="0" lvl="0" indent="0" algn="l" rtl="0">
              <a:spcBef>
                <a:spcPts val="1200"/>
              </a:spcBef>
              <a:spcAft>
                <a:spcPts val="0"/>
              </a:spcAft>
              <a:buNone/>
            </a:pPr>
            <a:r>
              <a:rPr lang="de-DE" sz="1700" b="1">
                <a:solidFill>
                  <a:schemeClr val="accent1"/>
                </a:solidFill>
              </a:rPr>
              <a:t>Orange: comments about ideas, techniques, learnings you have picked up that are </a:t>
            </a:r>
            <a:r>
              <a:rPr lang="de-DE" sz="1700" b="1" u="sng">
                <a:solidFill>
                  <a:schemeClr val="accent1"/>
                </a:solidFill>
              </a:rPr>
              <a:t>ripe and ready</a:t>
            </a:r>
            <a:r>
              <a:rPr lang="de-DE" sz="1700" b="1">
                <a:solidFill>
                  <a:schemeClr val="accent1"/>
                </a:solidFill>
              </a:rPr>
              <a:t> for you to take back to your classrooms/schools!</a:t>
            </a:r>
            <a:endParaRPr b="1">
              <a:solidFill>
                <a:schemeClr val="accent1"/>
              </a:solidFill>
            </a:endParaRPr>
          </a:p>
        </p:txBody>
      </p:sp>
      <p:sp>
        <p:nvSpPr>
          <p:cNvPr id="543" name="Google Shape;543;gf21e7843ed_0_3"/>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de-DE"/>
              <a:t>10</a:t>
            </a:fld>
            <a:endParaRPr/>
          </a:p>
        </p:txBody>
      </p:sp>
      <p:sp>
        <p:nvSpPr>
          <p:cNvPr id="544" name="Google Shape;544;gf21e7843ed_0_3"/>
          <p:cNvSpPr txBox="1"/>
          <p:nvPr/>
        </p:nvSpPr>
        <p:spPr>
          <a:xfrm>
            <a:off x="6268525" y="1240875"/>
            <a:ext cx="2496600" cy="25164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de-DE" sz="1600" b="1">
                <a:solidFill>
                  <a:srgbClr val="F1C232"/>
                </a:solidFill>
                <a:latin typeface="Lato"/>
                <a:ea typeface="Lato"/>
                <a:cs typeface="Lato"/>
                <a:sym typeface="Lato"/>
              </a:rPr>
              <a:t>Yellow: comments about ideas, techniques and learning you have picked up that are </a:t>
            </a:r>
            <a:r>
              <a:rPr lang="de-DE" sz="1600" b="1" u="sng">
                <a:solidFill>
                  <a:srgbClr val="F1C232"/>
                </a:solidFill>
                <a:latin typeface="Lato"/>
                <a:ea typeface="Lato"/>
                <a:cs typeface="Lato"/>
                <a:sym typeface="Lato"/>
              </a:rPr>
              <a:t>in between ripe &amp; ready</a:t>
            </a:r>
            <a:r>
              <a:rPr lang="de-DE" sz="1600" b="1">
                <a:solidFill>
                  <a:srgbClr val="F1C232"/>
                </a:solidFill>
                <a:latin typeface="Lato"/>
                <a:ea typeface="Lato"/>
                <a:cs typeface="Lato"/>
                <a:sym typeface="Lato"/>
              </a:rPr>
              <a:t> and raw and upon which you will need a little bit more reflection!</a:t>
            </a:r>
            <a:endParaRPr sz="1600" b="1">
              <a:solidFill>
                <a:srgbClr val="F1C232"/>
              </a:solidFill>
              <a:latin typeface="Lato"/>
              <a:ea typeface="Lato"/>
              <a:cs typeface="Lato"/>
              <a:sym typeface="Lato"/>
            </a:endParaRPr>
          </a:p>
          <a:p>
            <a:pPr marL="0" lvl="0" indent="0" algn="l" rtl="0">
              <a:lnSpc>
                <a:spcPct val="115000"/>
              </a:lnSpc>
              <a:spcBef>
                <a:spcPts val="600"/>
              </a:spcBef>
              <a:spcAft>
                <a:spcPts val="0"/>
              </a:spcAft>
              <a:buClr>
                <a:schemeClr val="dk1"/>
              </a:buClr>
              <a:buSzPts val="1100"/>
              <a:buFont typeface="Arial"/>
              <a:buNone/>
            </a:pPr>
            <a:endParaRPr sz="1500" b="1">
              <a:solidFill>
                <a:srgbClr val="F1C232"/>
              </a:solidFill>
              <a:latin typeface="Lato"/>
              <a:ea typeface="Lato"/>
              <a:cs typeface="Lato"/>
              <a:sym typeface="Lato"/>
            </a:endParaRPr>
          </a:p>
        </p:txBody>
      </p:sp>
      <p:sp>
        <p:nvSpPr>
          <p:cNvPr id="545" name="Google Shape;545;gf21e7843ed_0_3"/>
          <p:cNvSpPr txBox="1">
            <a:spLocks noGrp="1"/>
          </p:cNvSpPr>
          <p:nvPr>
            <p:ph type="body" idx="1"/>
          </p:nvPr>
        </p:nvSpPr>
        <p:spPr>
          <a:xfrm>
            <a:off x="3193063" y="1231575"/>
            <a:ext cx="2625600" cy="25350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600"/>
              </a:spcBef>
              <a:spcAft>
                <a:spcPts val="0"/>
              </a:spcAft>
              <a:buNone/>
            </a:pPr>
            <a:r>
              <a:rPr lang="de-DE" sz="1500" b="1">
                <a:solidFill>
                  <a:srgbClr val="93C47D"/>
                </a:solidFill>
              </a:rPr>
              <a:t>Green: comments about ideas, techniques and learning you have picked up that are </a:t>
            </a:r>
            <a:r>
              <a:rPr lang="de-DE" sz="1500" b="1" u="sng">
                <a:solidFill>
                  <a:srgbClr val="93C47D"/>
                </a:solidFill>
              </a:rPr>
              <a:t>still raw </a:t>
            </a:r>
            <a:r>
              <a:rPr lang="de-DE" sz="1500" b="1">
                <a:solidFill>
                  <a:srgbClr val="93C47D"/>
                </a:solidFill>
              </a:rPr>
              <a:t>for you and upon which you will need further reflection and ripening before you think about using it in your classroom/school.</a:t>
            </a:r>
            <a:endParaRPr sz="1600" b="0">
              <a:solidFill>
                <a:schemeClr val="dk1"/>
              </a:solidFill>
            </a:endParaRPr>
          </a:p>
        </p:txBody>
      </p:sp>
      <p:sp>
        <p:nvSpPr>
          <p:cNvPr id="546" name="Google Shape;546;gf21e7843ed_0_3"/>
          <p:cNvSpPr txBox="1"/>
          <p:nvPr/>
        </p:nvSpPr>
        <p:spPr>
          <a:xfrm>
            <a:off x="313825" y="4030473"/>
            <a:ext cx="8451300" cy="412903"/>
          </a:xfrm>
          <a:prstGeom prst="rect">
            <a:avLst/>
          </a:prstGeom>
          <a:noFill/>
          <a:ln>
            <a:noFill/>
          </a:ln>
        </p:spPr>
        <p:txBody>
          <a:bodyPr spcFirstLastPara="1" wrap="square" lIns="91425" tIns="91425" rIns="91425" bIns="91425" anchor="ctr" anchorCtr="0">
            <a:spAutoFit/>
          </a:bodyPr>
          <a:lstStyle/>
          <a:p>
            <a:pPr marL="0" lvl="0" indent="0" algn="r" rtl="0">
              <a:lnSpc>
                <a:spcPct val="115000"/>
              </a:lnSpc>
              <a:spcBef>
                <a:spcPts val="400"/>
              </a:spcBef>
              <a:spcAft>
                <a:spcPts val="0"/>
              </a:spcAft>
              <a:buClr>
                <a:schemeClr val="dk1"/>
              </a:buClr>
              <a:buSzPts val="1100"/>
              <a:buFont typeface="Arial"/>
              <a:buNone/>
            </a:pPr>
            <a:r>
              <a:rPr lang="de-DE" sz="1000" dirty="0">
                <a:solidFill>
                  <a:schemeClr val="dk1"/>
                </a:solidFill>
                <a:latin typeface="Lato"/>
                <a:ea typeface="Lato"/>
                <a:cs typeface="Lato"/>
                <a:sym typeface="Lato"/>
              </a:rPr>
              <a:t>(Council </a:t>
            </a:r>
            <a:r>
              <a:rPr lang="de-DE" sz="1000" dirty="0" err="1">
                <a:solidFill>
                  <a:schemeClr val="dk1"/>
                </a:solidFill>
                <a:latin typeface="Lato"/>
                <a:ea typeface="Lato"/>
                <a:cs typeface="Lato"/>
                <a:sym typeface="Lato"/>
              </a:rPr>
              <a:t>of</a:t>
            </a:r>
            <a:r>
              <a:rPr lang="de-DE" sz="1000" dirty="0">
                <a:solidFill>
                  <a:schemeClr val="dk1"/>
                </a:solidFill>
                <a:latin typeface="Lato"/>
                <a:ea typeface="Lato"/>
                <a:cs typeface="Lato"/>
                <a:sym typeface="Lato"/>
              </a:rPr>
              <a:t> Europe 2015, p. 65)</a:t>
            </a:r>
            <a:endParaRPr sz="1000" dirty="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err="1"/>
              <a:t>Literature</a:t>
            </a:r>
            <a:endParaRPr lang="de-DE" dirty="0"/>
          </a:p>
        </p:txBody>
      </p:sp>
      <p:sp>
        <p:nvSpPr>
          <p:cNvPr id="7" name="Textplatzhalter 6"/>
          <p:cNvSpPr>
            <a:spLocks noGrp="1"/>
          </p:cNvSpPr>
          <p:nvPr>
            <p:ph type="body" idx="1"/>
          </p:nvPr>
        </p:nvSpPr>
        <p:spPr/>
        <p:txBody>
          <a:bodyPr/>
          <a:lstStyle/>
          <a:p>
            <a:pPr marL="114300" indent="0">
              <a:buNone/>
            </a:pPr>
            <a:r>
              <a:rPr lang="en-US" sz="1100" dirty="0">
                <a:solidFill>
                  <a:schemeClr val="tx1"/>
                </a:solidFill>
                <a:latin typeface="Lato" panose="020B0604020202020204" charset="0"/>
                <a:ea typeface="Lato" panose="020B0604020202020204" charset="0"/>
                <a:cs typeface="Lato" panose="020B0604020202020204" charset="0"/>
              </a:rPr>
              <a:t>Council of Europe (2015) Living with Controversy. Teaching Controversial Issues through Education for Democratic Citizenship and Human Rights (EDC/</a:t>
            </a:r>
            <a:r>
              <a:rPr lang="en-US" sz="1100" dirty="0" err="1">
                <a:solidFill>
                  <a:schemeClr val="tx1"/>
                </a:solidFill>
                <a:latin typeface="Lato" panose="020B0604020202020204" charset="0"/>
                <a:ea typeface="Lato" panose="020B0604020202020204" charset="0"/>
                <a:cs typeface="Lato" panose="020B0604020202020204" charset="0"/>
              </a:rPr>
              <a:t>HRE</a:t>
            </a:r>
            <a:r>
              <a:rPr lang="en-US" sz="1100" dirty="0">
                <a:solidFill>
                  <a:schemeClr val="tx1"/>
                </a:solidFill>
                <a:latin typeface="Lato" panose="020B0604020202020204" charset="0"/>
                <a:ea typeface="Lato" panose="020B0604020202020204" charset="0"/>
                <a:cs typeface="Lato" panose="020B0604020202020204" charset="0"/>
              </a:rPr>
              <a:t>). Training Pack for Teachers, </a:t>
            </a:r>
            <a:r>
              <a:rPr lang="en-US" sz="1100" u="sng" dirty="0">
                <a:solidFill>
                  <a:schemeClr val="tx1"/>
                </a:solidFill>
                <a:latin typeface="Lato" panose="020B0604020202020204" charset="0"/>
                <a:ea typeface="Lato" panose="020B0604020202020204" charset="0"/>
                <a:cs typeface="Lato" panose="020B0604020202020204" charset="0"/>
                <a:hlinkClick r:id="rId2"/>
              </a:rPr>
              <a:t>http://</a:t>
            </a:r>
            <a:r>
              <a:rPr lang="en-US" sz="1100" u="sng" dirty="0" err="1">
                <a:solidFill>
                  <a:schemeClr val="tx1"/>
                </a:solidFill>
                <a:latin typeface="Lato" panose="020B0604020202020204" charset="0"/>
                <a:ea typeface="Lato" panose="020B0604020202020204" charset="0"/>
                <a:cs typeface="Lato" panose="020B0604020202020204" charset="0"/>
                <a:hlinkClick r:id="rId2"/>
              </a:rPr>
              <a:t>www.demokratiezentrum.org</a:t>
            </a:r>
            <a:r>
              <a:rPr lang="en-US" sz="1100" u="sng" dirty="0">
                <a:solidFill>
                  <a:schemeClr val="tx1"/>
                </a:solidFill>
                <a:latin typeface="Lato" panose="020B0604020202020204" charset="0"/>
                <a:ea typeface="Lato" panose="020B0604020202020204" charset="0"/>
                <a:cs typeface="Lato" panose="020B0604020202020204" charset="0"/>
                <a:hlinkClick r:id="rId2"/>
              </a:rPr>
              <a:t>/</a:t>
            </a:r>
            <a:r>
              <a:rPr lang="en-US" sz="1100" u="sng" dirty="0" err="1">
                <a:solidFill>
                  <a:schemeClr val="tx1"/>
                </a:solidFill>
                <a:latin typeface="Lato" panose="020B0604020202020204" charset="0"/>
                <a:ea typeface="Lato" panose="020B0604020202020204" charset="0"/>
                <a:cs typeface="Lato" panose="020B0604020202020204" charset="0"/>
                <a:hlinkClick r:id="rId2"/>
              </a:rPr>
              <a:t>fileadmin</a:t>
            </a:r>
            <a:r>
              <a:rPr lang="en-US" sz="1100" u="sng" dirty="0">
                <a:solidFill>
                  <a:schemeClr val="tx1"/>
                </a:solidFill>
                <a:latin typeface="Lato" panose="020B0604020202020204" charset="0"/>
                <a:ea typeface="Lato" panose="020B0604020202020204" charset="0"/>
                <a:cs typeface="Lato" panose="020B0604020202020204" charset="0"/>
                <a:hlinkClick r:id="rId2"/>
              </a:rPr>
              <a:t>/media/pdf/</a:t>
            </a:r>
            <a:r>
              <a:rPr lang="en-US" sz="1100" u="sng" dirty="0" err="1">
                <a:solidFill>
                  <a:schemeClr val="tx1"/>
                </a:solidFill>
                <a:latin typeface="Lato" panose="020B0604020202020204" charset="0"/>
                <a:ea typeface="Lato" panose="020B0604020202020204" charset="0"/>
                <a:cs typeface="Lato" panose="020B0604020202020204" charset="0"/>
                <a:hlinkClick r:id="rId2"/>
              </a:rPr>
              <a:t>Materialien</a:t>
            </a:r>
            <a:r>
              <a:rPr lang="en-US" sz="1100" u="sng" dirty="0">
                <a:solidFill>
                  <a:schemeClr val="tx1"/>
                </a:solidFill>
                <a:latin typeface="Lato" panose="020B0604020202020204" charset="0"/>
                <a:ea typeface="Lato" panose="020B0604020202020204" charset="0"/>
                <a:cs typeface="Lato" panose="020B0604020202020204" charset="0"/>
                <a:hlinkClick r:id="rId2"/>
              </a:rPr>
              <a:t>/Teaching_Controversial_issues_-_professional_development_pack_for_teachers_EN.pdf</a:t>
            </a:r>
            <a:r>
              <a:rPr lang="en-US" sz="1100" u="sng" dirty="0">
                <a:solidFill>
                  <a:schemeClr val="tx1"/>
                </a:solidFill>
                <a:latin typeface="Lato" panose="020B0604020202020204" charset="0"/>
                <a:ea typeface="Lato" panose="020B0604020202020204" charset="0"/>
                <a:cs typeface="Lato" panose="020B0604020202020204" charset="0"/>
              </a:rPr>
              <a:t> ,</a:t>
            </a:r>
            <a:r>
              <a:rPr lang="en-US" sz="1100" dirty="0">
                <a:solidFill>
                  <a:schemeClr val="tx1"/>
                </a:solidFill>
                <a:latin typeface="Lato" panose="020B0604020202020204" charset="0"/>
                <a:ea typeface="Lato" panose="020B0604020202020204" charset="0"/>
                <a:cs typeface="Lato" panose="020B0604020202020204" charset="0"/>
              </a:rPr>
              <a:t> </a:t>
            </a:r>
            <a:r>
              <a:rPr lang="en-US" sz="1100" dirty="0">
                <a:solidFill>
                  <a:schemeClr val="tx1"/>
                </a:solidFill>
                <a:latin typeface="Lato" panose="020B0604020202020204" charset="0"/>
                <a:ea typeface="Lato" panose="020B0604020202020204" charset="0"/>
                <a:cs typeface="Lato" panose="020B0604020202020204" charset="0"/>
                <a:sym typeface="Arial"/>
              </a:rPr>
              <a:t>accessed 13 October 2021.</a:t>
            </a:r>
          </a:p>
          <a:p>
            <a:pPr marL="114300" indent="0">
              <a:buNone/>
            </a:pPr>
            <a:endParaRPr lang="en-US" sz="1100" dirty="0">
              <a:solidFill>
                <a:schemeClr val="dk1"/>
              </a:solidFill>
            </a:endParaRPr>
          </a:p>
          <a:p>
            <a:pPr marL="114300" indent="0">
              <a:buNone/>
            </a:pPr>
            <a:endParaRPr lang="en-US" sz="1100" b="1" dirty="0">
              <a:solidFill>
                <a:schemeClr val="dk1"/>
              </a:solidFill>
            </a:endParaRPr>
          </a:p>
          <a:p>
            <a:pPr marL="114300" indent="0">
              <a:buNone/>
            </a:pPr>
            <a:endParaRPr lang="de-DE" sz="1100" dirty="0"/>
          </a:p>
        </p:txBody>
      </p:sp>
      <p:sp>
        <p:nvSpPr>
          <p:cNvPr id="5" name="Foliennummernplatzhalt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11</a:t>
            </a:fld>
            <a:endParaRPr lang="de-DE"/>
          </a:p>
        </p:txBody>
      </p:sp>
    </p:spTree>
    <p:extLst>
      <p:ext uri="{BB962C8B-B14F-4D97-AF65-F5344CB8AC3E}">
        <p14:creationId xmlns:p14="http://schemas.microsoft.com/office/powerpoint/2010/main" val="833563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DE"/>
              <a:t>Overview</a:t>
            </a:r>
            <a:endParaRPr/>
          </a:p>
        </p:txBody>
      </p:sp>
      <p:sp>
        <p:nvSpPr>
          <p:cNvPr id="85" name="Google Shape;85;p2"/>
          <p:cNvSpPr txBox="1">
            <a:spLocks noGrp="1"/>
          </p:cNvSpPr>
          <p:nvPr>
            <p:ph type="body" idx="1"/>
          </p:nvPr>
        </p:nvSpPr>
        <p:spPr>
          <a:xfrm>
            <a:off x="311700" y="1032300"/>
            <a:ext cx="8520600" cy="3256500"/>
          </a:xfrm>
          <a:prstGeom prst="rect">
            <a:avLst/>
          </a:prstGeom>
          <a:solidFill>
            <a:srgbClr val="363F83"/>
          </a:solidFill>
          <a:ln>
            <a:noFill/>
          </a:ln>
        </p:spPr>
        <p:txBody>
          <a:bodyPr spcFirstLastPara="1" wrap="square" lIns="91425" tIns="91425" rIns="91425" bIns="91425" anchor="ctr" anchorCtr="0">
            <a:noAutofit/>
          </a:bodyPr>
          <a:lstStyle/>
          <a:p>
            <a:pPr marL="342900" lvl="0" indent="-355600" algn="l" rtl="0">
              <a:lnSpc>
                <a:spcPct val="115000"/>
              </a:lnSpc>
              <a:spcBef>
                <a:spcPts val="0"/>
              </a:spcBef>
              <a:spcAft>
                <a:spcPts val="0"/>
              </a:spcAft>
              <a:buClr>
                <a:schemeClr val="lt1"/>
              </a:buClr>
              <a:buSzPts val="2000"/>
              <a:buFont typeface="Teko"/>
              <a:buAutoNum type="arabicPeriod"/>
            </a:pP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Science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and</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its</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Role</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in Relation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to</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Controversial</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Issues</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and</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Models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of</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Science Communication </a:t>
            </a:r>
            <a:endParaRPr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a:p>
            <a:pPr marL="342900" lvl="0" indent="-355600" algn="l" rtl="0">
              <a:lnSpc>
                <a:spcPct val="115000"/>
              </a:lnSpc>
              <a:spcBef>
                <a:spcPts val="600"/>
              </a:spcBef>
              <a:spcAft>
                <a:spcPts val="0"/>
              </a:spcAft>
              <a:buClr>
                <a:schemeClr val="lt1"/>
              </a:buClr>
              <a:buSzPts val="2000"/>
              <a:buFont typeface="Teko"/>
              <a:buAutoNum type="arabicPeriod"/>
            </a:pP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Scientific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Literacy</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endParaRPr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a:p>
            <a:pPr marL="342900" lvl="0" indent="-355600" algn="l" rtl="0">
              <a:lnSpc>
                <a:spcPct val="115000"/>
              </a:lnSpc>
              <a:spcBef>
                <a:spcPts val="600"/>
              </a:spcBef>
              <a:spcAft>
                <a:spcPts val="0"/>
              </a:spcAft>
              <a:buClr>
                <a:schemeClr val="lt1"/>
              </a:buClr>
              <a:buSzPts val="2000"/>
              <a:buFont typeface="Teko"/>
              <a:buAutoNum type="arabicPeriod"/>
            </a:pP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Refined</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Models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of</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Scientific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Literacy</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and</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Opinion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formation</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endParaRPr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a:p>
            <a:pPr marL="342900" lvl="0" indent="-355600" algn="l" rtl="0">
              <a:lnSpc>
                <a:spcPct val="115000"/>
              </a:lnSpc>
              <a:spcBef>
                <a:spcPts val="600"/>
              </a:spcBef>
              <a:spcAft>
                <a:spcPts val="0"/>
              </a:spcAft>
              <a:buClr>
                <a:schemeClr val="lt1"/>
              </a:buClr>
              <a:buSzPts val="2000"/>
              <a:buFont typeface="Teko"/>
              <a:buAutoNum type="arabicPeriod"/>
            </a:pP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Controversial</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Issues</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I</a:t>
            </a:r>
            <a:endParaRPr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a:p>
            <a:pPr marL="342900" lvl="0" indent="-355600" algn="l" rtl="0">
              <a:lnSpc>
                <a:spcPct val="115000"/>
              </a:lnSpc>
              <a:spcBef>
                <a:spcPts val="600"/>
              </a:spcBef>
              <a:spcAft>
                <a:spcPts val="0"/>
              </a:spcAft>
              <a:buClr>
                <a:schemeClr val="lt1"/>
              </a:buClr>
              <a:buSzPts val="2000"/>
              <a:buFont typeface="Teko"/>
              <a:buAutoNum type="arabicPeriod"/>
            </a:pP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Controversial</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Issues</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II</a:t>
            </a:r>
            <a:endParaRPr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a:p>
            <a:pPr marL="342900" lvl="0" indent="-355600" algn="l" rtl="0">
              <a:lnSpc>
                <a:spcPct val="115000"/>
              </a:lnSpc>
              <a:spcBef>
                <a:spcPts val="600"/>
              </a:spcBef>
              <a:spcAft>
                <a:spcPts val="600"/>
              </a:spcAft>
              <a:buClr>
                <a:schemeClr val="lt1"/>
              </a:buClr>
              <a:buSzPts val="2000"/>
              <a:buFont typeface="Teko"/>
              <a:buAutoNum type="arabicPeriod"/>
            </a:pP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Key Take-</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aways</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for</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the</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Classroom</a:t>
            </a:r>
            <a:endParaRPr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p:txBody>
      </p:sp>
      <p:sp>
        <p:nvSpPr>
          <p:cNvPr id="86" name="Google Shape;86;p2"/>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de-DE"/>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f21e7843ed_0_47"/>
          <p:cNvSpPr txBox="1">
            <a:spLocks noGrp="1"/>
          </p:cNvSpPr>
          <p:nvPr>
            <p:ph type="title"/>
          </p:nvPr>
        </p:nvSpPr>
        <p:spPr>
          <a:xfrm>
            <a:off x="1170600" y="1426500"/>
            <a:ext cx="6802800" cy="2290500"/>
          </a:xfrm>
          <a:prstGeom prst="rect">
            <a:avLst/>
          </a:prstGeom>
          <a:solidFill>
            <a:schemeClr val="lt1"/>
          </a:solidFill>
          <a:ln>
            <a:noFill/>
          </a:ln>
        </p:spPr>
        <p:txBody>
          <a:bodyPr spcFirstLastPara="1" wrap="square" lIns="91425" tIns="91425" rIns="91425" bIns="91425" anchor="ctr" anchorCtr="0">
            <a:noAutofit/>
          </a:bodyPr>
          <a:lstStyle/>
          <a:p>
            <a:pPr marL="630000" lvl="0" indent="0" algn="ctr" rtl="0">
              <a:lnSpc>
                <a:spcPct val="100000"/>
              </a:lnSpc>
              <a:spcBef>
                <a:spcPts val="0"/>
              </a:spcBef>
              <a:spcAft>
                <a:spcPts val="0"/>
              </a:spcAft>
              <a:buSzPts val="2800"/>
              <a:buNone/>
            </a:pPr>
            <a:r>
              <a:rPr lang="de-DE" sz="4400" b="1" dirty="0">
                <a:latin typeface="Lato" panose="020F0502020204030203" pitchFamily="34" charset="0"/>
                <a:ea typeface="Lato" panose="020F0502020204030203" pitchFamily="34" charset="0"/>
                <a:cs typeface="Lato" panose="020F0502020204030203" pitchFamily="34" charset="0"/>
                <a:sym typeface="Teko"/>
              </a:rPr>
              <a:t>Key Take-</a:t>
            </a:r>
            <a:r>
              <a:rPr lang="de-DE" sz="4400" b="1" dirty="0" err="1">
                <a:latin typeface="Lato" panose="020F0502020204030203" pitchFamily="34" charset="0"/>
                <a:ea typeface="Lato" panose="020F0502020204030203" pitchFamily="34" charset="0"/>
                <a:cs typeface="Lato" panose="020F0502020204030203" pitchFamily="34" charset="0"/>
                <a:sym typeface="Teko"/>
              </a:rPr>
              <a:t>aways</a:t>
            </a:r>
            <a:r>
              <a:rPr lang="de-DE" sz="4400" b="1" dirty="0">
                <a:latin typeface="Lato" panose="020F0502020204030203" pitchFamily="34" charset="0"/>
                <a:ea typeface="Lato" panose="020F0502020204030203" pitchFamily="34" charset="0"/>
                <a:cs typeface="Lato" panose="020F0502020204030203" pitchFamily="34" charset="0"/>
                <a:sym typeface="Teko"/>
              </a:rPr>
              <a:t> </a:t>
            </a:r>
            <a:br>
              <a:rPr lang="de-DE" sz="4400" b="1" dirty="0">
                <a:latin typeface="Lato" panose="020F0502020204030203" pitchFamily="34" charset="0"/>
                <a:ea typeface="Lato" panose="020F0502020204030203" pitchFamily="34" charset="0"/>
                <a:cs typeface="Lato" panose="020F0502020204030203" pitchFamily="34" charset="0"/>
                <a:sym typeface="Teko"/>
              </a:rPr>
            </a:br>
            <a:r>
              <a:rPr lang="de-DE" sz="4400" b="1" dirty="0" err="1">
                <a:latin typeface="Lato" panose="020F0502020204030203" pitchFamily="34" charset="0"/>
                <a:ea typeface="Lato" panose="020F0502020204030203" pitchFamily="34" charset="0"/>
                <a:cs typeface="Lato" panose="020F0502020204030203" pitchFamily="34" charset="0"/>
                <a:sym typeface="Teko"/>
              </a:rPr>
              <a:t>for</a:t>
            </a:r>
            <a:r>
              <a:rPr lang="de-DE" sz="4400" b="1" dirty="0">
                <a:latin typeface="Lato" panose="020F0502020204030203" pitchFamily="34" charset="0"/>
                <a:ea typeface="Lato" panose="020F0502020204030203" pitchFamily="34" charset="0"/>
                <a:cs typeface="Lato" panose="020F0502020204030203" pitchFamily="34" charset="0"/>
                <a:sym typeface="Teko"/>
              </a:rPr>
              <a:t> </a:t>
            </a:r>
            <a:r>
              <a:rPr lang="de-DE" sz="4400" b="1" dirty="0" err="1">
                <a:latin typeface="Lato" panose="020F0502020204030203" pitchFamily="34" charset="0"/>
                <a:ea typeface="Lato" panose="020F0502020204030203" pitchFamily="34" charset="0"/>
                <a:cs typeface="Lato" panose="020F0502020204030203" pitchFamily="34" charset="0"/>
                <a:sym typeface="Teko"/>
              </a:rPr>
              <a:t>the</a:t>
            </a:r>
            <a:r>
              <a:rPr lang="de-DE" sz="4400" b="1" dirty="0">
                <a:latin typeface="Lato" panose="020F0502020204030203" pitchFamily="34" charset="0"/>
                <a:ea typeface="Lato" panose="020F0502020204030203" pitchFamily="34" charset="0"/>
                <a:cs typeface="Lato" panose="020F0502020204030203" pitchFamily="34" charset="0"/>
                <a:sym typeface="Teko"/>
              </a:rPr>
              <a:t> </a:t>
            </a:r>
            <a:r>
              <a:rPr lang="de-DE" sz="4400" b="1" dirty="0" err="1">
                <a:latin typeface="Lato" panose="020F0502020204030203" pitchFamily="34" charset="0"/>
                <a:ea typeface="Lato" panose="020F0502020204030203" pitchFamily="34" charset="0"/>
                <a:cs typeface="Lato" panose="020F0502020204030203" pitchFamily="34" charset="0"/>
                <a:sym typeface="Teko"/>
              </a:rPr>
              <a:t>Classroom</a:t>
            </a:r>
            <a:endParaRPr sz="4400" b="1" dirty="0">
              <a:latin typeface="Lato" panose="020F0502020204030203" pitchFamily="34" charset="0"/>
              <a:ea typeface="Lato" panose="020F0502020204030203" pitchFamily="34" charset="0"/>
              <a:cs typeface="Lato" panose="020F0502020204030203" pitchFamily="34" charset="0"/>
              <a:sym typeface="Teko"/>
            </a:endParaRPr>
          </a:p>
        </p:txBody>
      </p:sp>
      <p:sp>
        <p:nvSpPr>
          <p:cNvPr id="474" name="Google Shape;474;gf21e7843ed_0_47"/>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de-DE"/>
              <a:t>3</a:t>
            </a:fld>
            <a:endParaRPr/>
          </a:p>
        </p:txBody>
      </p:sp>
      <p:sp>
        <p:nvSpPr>
          <p:cNvPr id="475" name="Google Shape;475;gf21e7843ed_0_47"/>
          <p:cNvSpPr txBox="1"/>
          <p:nvPr/>
        </p:nvSpPr>
        <p:spPr>
          <a:xfrm>
            <a:off x="1170600" y="1278750"/>
            <a:ext cx="13293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7200" b="1">
                <a:solidFill>
                  <a:srgbClr val="E5362B"/>
                </a:solidFill>
                <a:latin typeface="Lato"/>
                <a:ea typeface="Lato"/>
                <a:cs typeface="Lato"/>
                <a:sym typeface="Lato"/>
              </a:rPr>
              <a:t>6</a:t>
            </a:r>
            <a:endParaRPr sz="7200" b="1">
              <a:solidFill>
                <a:srgbClr val="E5362B"/>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2"/>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DE" sz="2400"/>
              <a:t>Key take-aways for the classroom?</a:t>
            </a:r>
            <a:endParaRPr sz="2400"/>
          </a:p>
        </p:txBody>
      </p:sp>
      <p:sp>
        <p:nvSpPr>
          <p:cNvPr id="481" name="Google Shape;481;p22"/>
          <p:cNvSpPr txBox="1">
            <a:spLocks noGrp="1"/>
          </p:cNvSpPr>
          <p:nvPr>
            <p:ph type="body" idx="1"/>
          </p:nvPr>
        </p:nvSpPr>
        <p:spPr>
          <a:xfrm>
            <a:off x="870851" y="1920382"/>
            <a:ext cx="7707018" cy="1265346"/>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SzPts val="1800"/>
              <a:buNone/>
            </a:pPr>
            <a:r>
              <a:rPr lang="de-DE" sz="2000" b="1">
                <a:solidFill>
                  <a:srgbClr val="FF0000"/>
                </a:solidFill>
              </a:rPr>
              <a:t>Where and in which context do you encounter scientific knowledge (outside of university)? Try to find concrete examples!</a:t>
            </a:r>
            <a:endParaRPr sz="1000" b="1">
              <a:solidFill>
                <a:srgbClr val="FF0000"/>
              </a:solidFill>
            </a:endParaRPr>
          </a:p>
        </p:txBody>
      </p:sp>
      <p:sp>
        <p:nvSpPr>
          <p:cNvPr id="482" name="Google Shape;482;p22"/>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de-DE"/>
              <a:t>4</a:t>
            </a:fld>
            <a:endParaRPr/>
          </a:p>
        </p:txBody>
      </p:sp>
      <p:sp>
        <p:nvSpPr>
          <p:cNvPr id="483" name="Google Shape;483;p22"/>
          <p:cNvSpPr txBox="1"/>
          <p:nvPr/>
        </p:nvSpPr>
        <p:spPr>
          <a:xfrm>
            <a:off x="870851" y="3431062"/>
            <a:ext cx="7707018" cy="769441"/>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de-DE" sz="2000" b="1" i="0" u="none" strike="noStrike" cap="none">
                <a:solidFill>
                  <a:srgbClr val="FF0000"/>
                </a:solidFill>
                <a:latin typeface="Lato"/>
                <a:ea typeface="Lato"/>
                <a:cs typeface="Lato"/>
                <a:sym typeface="Lato"/>
              </a:rPr>
              <a:t>Where do students encounter science or traces of scientific knowledge? What/who are their sources?</a:t>
            </a:r>
            <a:endParaRPr sz="1400" b="0" i="0" u="none" strike="noStrike" cap="none">
              <a:solidFill>
                <a:srgbClr val="000000"/>
              </a:solidFill>
              <a:latin typeface="Arial"/>
              <a:ea typeface="Arial"/>
              <a:cs typeface="Arial"/>
              <a:sym typeface="Arial"/>
            </a:endParaRPr>
          </a:p>
        </p:txBody>
      </p:sp>
      <p:sp>
        <p:nvSpPr>
          <p:cNvPr id="484" name="Google Shape;484;p22"/>
          <p:cNvSpPr/>
          <p:nvPr/>
        </p:nvSpPr>
        <p:spPr>
          <a:xfrm>
            <a:off x="5913387" y="1024417"/>
            <a:ext cx="2919046" cy="650631"/>
          </a:xfrm>
          <a:prstGeom prst="round2DiagRect">
            <a:avLst>
              <a:gd name="adj1" fmla="val 16667"/>
              <a:gd name="adj2" fmla="val 0"/>
            </a:avLst>
          </a:prstGeom>
          <a:solidFill>
            <a:srgbClr val="363F8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400" b="0" i="0" u="none" strike="noStrike" cap="non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DISCUSSION</a:t>
            </a:r>
            <a:endParaRPr sz="2800" b="0"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3"/>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DE" sz="2400"/>
              <a:t>Key take-aways for the classroom (scientific literacy)?</a:t>
            </a:r>
            <a:endParaRPr sz="2400"/>
          </a:p>
        </p:txBody>
      </p:sp>
      <p:sp>
        <p:nvSpPr>
          <p:cNvPr id="490" name="Google Shape;490;p23"/>
          <p:cNvSpPr txBox="1">
            <a:spLocks noGrp="1"/>
          </p:cNvSpPr>
          <p:nvPr>
            <p:ph type="body" idx="1"/>
          </p:nvPr>
        </p:nvSpPr>
        <p:spPr>
          <a:xfrm>
            <a:off x="311700" y="1297750"/>
            <a:ext cx="8520600" cy="3113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de-DE" sz="2000" dirty="0" err="1">
                <a:solidFill>
                  <a:schemeClr val="dk1"/>
                </a:solidFill>
              </a:rPr>
              <a:t>Students</a:t>
            </a:r>
            <a:r>
              <a:rPr lang="de-DE" sz="2000" dirty="0">
                <a:solidFill>
                  <a:schemeClr val="dk1"/>
                </a:solidFill>
              </a:rPr>
              <a:t> </a:t>
            </a:r>
            <a:r>
              <a:rPr lang="de-DE" sz="2000" dirty="0" err="1">
                <a:solidFill>
                  <a:schemeClr val="dk1"/>
                </a:solidFill>
              </a:rPr>
              <a:t>are</a:t>
            </a:r>
            <a:endParaRPr sz="2000" dirty="0">
              <a:solidFill>
                <a:schemeClr val="dk1"/>
              </a:solidFill>
            </a:endParaRPr>
          </a:p>
          <a:p>
            <a:pPr marL="342900" lvl="0" algn="l" rtl="0">
              <a:lnSpc>
                <a:spcPct val="115000"/>
              </a:lnSpc>
              <a:spcBef>
                <a:spcPts val="1600"/>
              </a:spcBef>
              <a:spcAft>
                <a:spcPts val="0"/>
              </a:spcAft>
              <a:buSzPts val="1800"/>
              <a:buFont typeface="Wingdings" panose="05000000000000000000" pitchFamily="2" charset="2"/>
              <a:buChar char="ð"/>
            </a:pPr>
            <a:r>
              <a:rPr lang="de-DE" sz="2000" dirty="0" err="1">
                <a:solidFill>
                  <a:srgbClr val="FF0000"/>
                </a:solidFill>
              </a:rPr>
              <a:t>embedded</a:t>
            </a:r>
            <a:r>
              <a:rPr lang="de-DE" sz="2000" dirty="0">
                <a:solidFill>
                  <a:srgbClr val="FF0000"/>
                </a:solidFill>
              </a:rPr>
              <a:t> in a </a:t>
            </a:r>
            <a:r>
              <a:rPr lang="de-DE" sz="2000" dirty="0" err="1">
                <a:solidFill>
                  <a:srgbClr val="FF0000"/>
                </a:solidFill>
              </a:rPr>
              <a:t>network</a:t>
            </a:r>
            <a:r>
              <a:rPr lang="de-DE" sz="2000" dirty="0">
                <a:solidFill>
                  <a:srgbClr val="FF0000"/>
                </a:solidFill>
              </a:rPr>
              <a:t> </a:t>
            </a:r>
            <a:endParaRPr dirty="0"/>
          </a:p>
          <a:p>
            <a:pPr marL="342900" lvl="0" algn="l" rtl="0">
              <a:lnSpc>
                <a:spcPct val="115000"/>
              </a:lnSpc>
              <a:spcBef>
                <a:spcPts val="1600"/>
              </a:spcBef>
              <a:spcAft>
                <a:spcPts val="0"/>
              </a:spcAft>
              <a:buSzPts val="1800"/>
              <a:buFont typeface="Wingdings" panose="05000000000000000000" pitchFamily="2" charset="2"/>
              <a:buChar char="ð"/>
            </a:pPr>
            <a:r>
              <a:rPr lang="de-DE" sz="2000" dirty="0" err="1">
                <a:solidFill>
                  <a:srgbClr val="FF0000"/>
                </a:solidFill>
              </a:rPr>
              <a:t>where</a:t>
            </a:r>
            <a:r>
              <a:rPr lang="de-DE" sz="2000" dirty="0">
                <a:solidFill>
                  <a:srgbClr val="FF0000"/>
                </a:solidFill>
              </a:rPr>
              <a:t> </a:t>
            </a:r>
            <a:r>
              <a:rPr lang="de-DE" sz="2000" dirty="0" err="1">
                <a:solidFill>
                  <a:srgbClr val="FF0000"/>
                </a:solidFill>
              </a:rPr>
              <a:t>they</a:t>
            </a:r>
            <a:r>
              <a:rPr lang="de-DE" sz="2000" dirty="0">
                <a:solidFill>
                  <a:srgbClr val="FF0000"/>
                </a:solidFill>
              </a:rPr>
              <a:t> </a:t>
            </a:r>
            <a:r>
              <a:rPr lang="de-DE" sz="2000" dirty="0" err="1">
                <a:solidFill>
                  <a:srgbClr val="FF0000"/>
                </a:solidFill>
              </a:rPr>
              <a:t>are</a:t>
            </a:r>
            <a:r>
              <a:rPr lang="de-DE" sz="2000" dirty="0">
                <a:solidFill>
                  <a:srgbClr val="FF0000"/>
                </a:solidFill>
              </a:rPr>
              <a:t> </a:t>
            </a:r>
            <a:r>
              <a:rPr lang="de-DE" sz="2000" dirty="0" err="1">
                <a:solidFill>
                  <a:srgbClr val="FF0000"/>
                </a:solidFill>
              </a:rPr>
              <a:t>intentionally</a:t>
            </a:r>
            <a:r>
              <a:rPr lang="de-DE" sz="2000" dirty="0">
                <a:solidFill>
                  <a:srgbClr val="FF0000"/>
                </a:solidFill>
              </a:rPr>
              <a:t> </a:t>
            </a:r>
            <a:r>
              <a:rPr lang="de-DE" sz="2000" dirty="0" err="1">
                <a:solidFill>
                  <a:srgbClr val="FF0000"/>
                </a:solidFill>
              </a:rPr>
              <a:t>or</a:t>
            </a:r>
            <a:r>
              <a:rPr lang="de-DE" sz="2000" dirty="0">
                <a:solidFill>
                  <a:srgbClr val="FF0000"/>
                </a:solidFill>
              </a:rPr>
              <a:t> </a:t>
            </a:r>
            <a:r>
              <a:rPr lang="de-DE" sz="2000" dirty="0" err="1">
                <a:solidFill>
                  <a:srgbClr val="FF0000"/>
                </a:solidFill>
              </a:rPr>
              <a:t>unintentionally</a:t>
            </a:r>
            <a:r>
              <a:rPr lang="de-DE" sz="2000" dirty="0">
                <a:solidFill>
                  <a:srgbClr val="FF0000"/>
                </a:solidFill>
              </a:rPr>
              <a:t> </a:t>
            </a:r>
            <a:r>
              <a:rPr lang="de-DE" sz="2000" dirty="0" err="1">
                <a:solidFill>
                  <a:srgbClr val="FF0000"/>
                </a:solidFill>
              </a:rPr>
              <a:t>confronted</a:t>
            </a:r>
            <a:r>
              <a:rPr lang="de-DE" sz="2000" dirty="0">
                <a:solidFill>
                  <a:srgbClr val="FF0000"/>
                </a:solidFill>
              </a:rPr>
              <a:t> </a:t>
            </a:r>
            <a:r>
              <a:rPr lang="de-DE" sz="2000" dirty="0" err="1">
                <a:solidFill>
                  <a:srgbClr val="FF0000"/>
                </a:solidFill>
              </a:rPr>
              <a:t>with</a:t>
            </a:r>
            <a:r>
              <a:rPr lang="de-DE" sz="2000" dirty="0">
                <a:solidFill>
                  <a:srgbClr val="FF0000"/>
                </a:solidFill>
              </a:rPr>
              <a:t> (</a:t>
            </a:r>
            <a:r>
              <a:rPr lang="de-DE" sz="2000" dirty="0" err="1">
                <a:solidFill>
                  <a:srgbClr val="FF0000"/>
                </a:solidFill>
              </a:rPr>
              <a:t>alleged</a:t>
            </a:r>
            <a:r>
              <a:rPr lang="de-DE" sz="2000" dirty="0">
                <a:solidFill>
                  <a:srgbClr val="FF0000"/>
                </a:solidFill>
              </a:rPr>
              <a:t>) </a:t>
            </a:r>
            <a:r>
              <a:rPr lang="de-DE" sz="2000" dirty="0" err="1">
                <a:solidFill>
                  <a:srgbClr val="FF0000"/>
                </a:solidFill>
              </a:rPr>
              <a:t>scientific</a:t>
            </a:r>
            <a:r>
              <a:rPr lang="de-DE" sz="2000" dirty="0">
                <a:solidFill>
                  <a:srgbClr val="FF0000"/>
                </a:solidFill>
              </a:rPr>
              <a:t> </a:t>
            </a:r>
            <a:r>
              <a:rPr lang="de-DE" sz="2000" dirty="0" err="1">
                <a:solidFill>
                  <a:srgbClr val="FF0000"/>
                </a:solidFill>
              </a:rPr>
              <a:t>findings</a:t>
            </a:r>
            <a:r>
              <a:rPr lang="de-DE" sz="2000" dirty="0">
                <a:solidFill>
                  <a:srgbClr val="FF0000"/>
                </a:solidFill>
              </a:rPr>
              <a:t>. </a:t>
            </a:r>
            <a:endParaRPr dirty="0"/>
          </a:p>
          <a:p>
            <a:pPr marL="0" lvl="0" indent="0" algn="l" rtl="0">
              <a:lnSpc>
                <a:spcPct val="115000"/>
              </a:lnSpc>
              <a:spcBef>
                <a:spcPts val="1600"/>
              </a:spcBef>
              <a:spcAft>
                <a:spcPts val="0"/>
              </a:spcAft>
              <a:buSzPts val="1800"/>
              <a:buNone/>
            </a:pPr>
            <a:r>
              <a:rPr lang="de-DE" sz="2000" dirty="0" err="1">
                <a:solidFill>
                  <a:schemeClr val="dk1"/>
                </a:solidFill>
              </a:rPr>
              <a:t>It</a:t>
            </a:r>
            <a:r>
              <a:rPr lang="de-DE" sz="2000" dirty="0">
                <a:solidFill>
                  <a:schemeClr val="dk1"/>
                </a:solidFill>
              </a:rPr>
              <a:t> </a:t>
            </a:r>
            <a:r>
              <a:rPr lang="de-DE" sz="2000" dirty="0" err="1">
                <a:solidFill>
                  <a:schemeClr val="dk1"/>
                </a:solidFill>
              </a:rPr>
              <a:t>is</a:t>
            </a:r>
            <a:r>
              <a:rPr lang="de-DE" sz="2000" dirty="0">
                <a:solidFill>
                  <a:schemeClr val="dk1"/>
                </a:solidFill>
              </a:rPr>
              <a:t> </a:t>
            </a:r>
            <a:r>
              <a:rPr lang="de-DE" sz="2000" dirty="0" err="1">
                <a:solidFill>
                  <a:schemeClr val="dk1"/>
                </a:solidFill>
              </a:rPr>
              <a:t>therefore</a:t>
            </a:r>
            <a:r>
              <a:rPr lang="de-DE" sz="2000" dirty="0">
                <a:solidFill>
                  <a:schemeClr val="dk1"/>
                </a:solidFill>
              </a:rPr>
              <a:t> </a:t>
            </a:r>
            <a:r>
              <a:rPr lang="de-DE" sz="2000" dirty="0" err="1">
                <a:solidFill>
                  <a:schemeClr val="dk1"/>
                </a:solidFill>
              </a:rPr>
              <a:t>necessary</a:t>
            </a:r>
            <a:r>
              <a:rPr lang="de-DE" sz="2000" dirty="0">
                <a:solidFill>
                  <a:schemeClr val="dk1"/>
                </a:solidFill>
              </a:rPr>
              <a:t> </a:t>
            </a:r>
            <a:r>
              <a:rPr lang="de-DE" sz="2000" dirty="0" err="1">
                <a:solidFill>
                  <a:schemeClr val="dk1"/>
                </a:solidFill>
              </a:rPr>
              <a:t>to</a:t>
            </a:r>
            <a:r>
              <a:rPr lang="de-DE" sz="2000" dirty="0">
                <a:solidFill>
                  <a:schemeClr val="dk1"/>
                </a:solidFill>
              </a:rPr>
              <a:t> </a:t>
            </a:r>
            <a:r>
              <a:rPr lang="de-DE" sz="2000" dirty="0" err="1">
                <a:solidFill>
                  <a:schemeClr val="dk1"/>
                </a:solidFill>
              </a:rPr>
              <a:t>include</a:t>
            </a:r>
            <a:r>
              <a:rPr lang="de-DE" sz="2000" dirty="0">
                <a:solidFill>
                  <a:schemeClr val="dk1"/>
                </a:solidFill>
              </a:rPr>
              <a:t> </a:t>
            </a:r>
            <a:r>
              <a:rPr lang="de-DE" sz="2000" dirty="0" err="1">
                <a:solidFill>
                  <a:schemeClr val="dk1"/>
                </a:solidFill>
              </a:rPr>
              <a:t>these</a:t>
            </a:r>
            <a:r>
              <a:rPr lang="de-DE" sz="2000" dirty="0">
                <a:solidFill>
                  <a:schemeClr val="dk1"/>
                </a:solidFill>
              </a:rPr>
              <a:t> </a:t>
            </a:r>
            <a:r>
              <a:rPr lang="de-DE" sz="2000" dirty="0" err="1">
                <a:solidFill>
                  <a:schemeClr val="dk1"/>
                </a:solidFill>
              </a:rPr>
              <a:t>networks</a:t>
            </a:r>
            <a:r>
              <a:rPr lang="de-DE" sz="2000" dirty="0">
                <a:solidFill>
                  <a:schemeClr val="dk1"/>
                </a:solidFill>
              </a:rPr>
              <a:t> in </a:t>
            </a:r>
            <a:r>
              <a:rPr lang="de-DE" sz="2000" dirty="0" err="1">
                <a:solidFill>
                  <a:schemeClr val="dk1"/>
                </a:solidFill>
              </a:rPr>
              <a:t>the</a:t>
            </a:r>
            <a:r>
              <a:rPr lang="de-DE" sz="2000" dirty="0">
                <a:solidFill>
                  <a:schemeClr val="dk1"/>
                </a:solidFill>
              </a:rPr>
              <a:t> </a:t>
            </a:r>
            <a:r>
              <a:rPr lang="de-DE" sz="2000" dirty="0" err="1">
                <a:solidFill>
                  <a:schemeClr val="dk1"/>
                </a:solidFill>
              </a:rPr>
              <a:t>reflection</a:t>
            </a:r>
            <a:r>
              <a:rPr lang="de-DE" sz="2000" dirty="0">
                <a:solidFill>
                  <a:schemeClr val="dk1"/>
                </a:solidFill>
              </a:rPr>
              <a:t> on (</a:t>
            </a:r>
            <a:r>
              <a:rPr lang="de-DE" sz="2000" dirty="0" err="1">
                <a:solidFill>
                  <a:schemeClr val="dk1"/>
                </a:solidFill>
              </a:rPr>
              <a:t>science-related</a:t>
            </a:r>
            <a:r>
              <a:rPr lang="de-DE" sz="2000" dirty="0">
                <a:solidFill>
                  <a:schemeClr val="dk1"/>
                </a:solidFill>
              </a:rPr>
              <a:t>) </a:t>
            </a:r>
            <a:r>
              <a:rPr lang="de-DE" sz="2000" dirty="0" err="1">
                <a:solidFill>
                  <a:schemeClr val="dk1"/>
                </a:solidFill>
              </a:rPr>
              <a:t>controversial</a:t>
            </a:r>
            <a:r>
              <a:rPr lang="de-DE" sz="2000" dirty="0">
                <a:solidFill>
                  <a:schemeClr val="dk1"/>
                </a:solidFill>
              </a:rPr>
              <a:t> </a:t>
            </a:r>
            <a:r>
              <a:rPr lang="de-DE" sz="2000" dirty="0" err="1">
                <a:solidFill>
                  <a:schemeClr val="dk1"/>
                </a:solidFill>
              </a:rPr>
              <a:t>issues</a:t>
            </a:r>
            <a:r>
              <a:rPr lang="de-DE" sz="2000" dirty="0">
                <a:solidFill>
                  <a:schemeClr val="dk1"/>
                </a:solidFill>
              </a:rPr>
              <a:t> in </a:t>
            </a:r>
            <a:r>
              <a:rPr lang="de-DE" sz="2000" dirty="0" err="1">
                <a:solidFill>
                  <a:schemeClr val="dk1"/>
                </a:solidFill>
              </a:rPr>
              <a:t>class</a:t>
            </a:r>
            <a:r>
              <a:rPr lang="de-DE" sz="2000" dirty="0">
                <a:solidFill>
                  <a:schemeClr val="dk1"/>
                </a:solidFill>
              </a:rPr>
              <a:t>!</a:t>
            </a:r>
            <a:br>
              <a:rPr lang="de-DE" sz="1400" b="1" dirty="0">
                <a:solidFill>
                  <a:srgbClr val="FF0000"/>
                </a:solidFill>
              </a:rPr>
            </a:br>
            <a:endParaRPr sz="1000" b="1" dirty="0">
              <a:solidFill>
                <a:schemeClr val="dk1"/>
              </a:solidFill>
            </a:endParaRPr>
          </a:p>
          <a:p>
            <a:pPr marL="742950" lvl="1" indent="-196850" algn="l" rtl="0">
              <a:lnSpc>
                <a:spcPct val="115000"/>
              </a:lnSpc>
              <a:spcBef>
                <a:spcPts val="3200"/>
              </a:spcBef>
              <a:spcAft>
                <a:spcPts val="0"/>
              </a:spcAft>
              <a:buSzPts val="1400"/>
              <a:buFont typeface="Arial"/>
              <a:buNone/>
            </a:pPr>
            <a:endParaRPr sz="1000" b="1" dirty="0">
              <a:solidFill>
                <a:srgbClr val="FF0000"/>
              </a:solidFill>
            </a:endParaRPr>
          </a:p>
          <a:p>
            <a:pPr marL="742950" lvl="1" indent="-196850" algn="l" rtl="0">
              <a:lnSpc>
                <a:spcPct val="115000"/>
              </a:lnSpc>
              <a:spcBef>
                <a:spcPts val="2200"/>
              </a:spcBef>
              <a:spcAft>
                <a:spcPts val="600"/>
              </a:spcAft>
              <a:buSzPts val="1400"/>
              <a:buFont typeface="Arial"/>
              <a:buNone/>
            </a:pPr>
            <a:endParaRPr sz="1000" b="1" dirty="0">
              <a:solidFill>
                <a:srgbClr val="FF0000"/>
              </a:solidFill>
            </a:endParaRPr>
          </a:p>
        </p:txBody>
      </p:sp>
      <p:sp>
        <p:nvSpPr>
          <p:cNvPr id="491" name="Google Shape;491;p23"/>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de-DE"/>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2000" dirty="0"/>
              <a:t>Key </a:t>
            </a:r>
            <a:r>
              <a:rPr lang="de-DE" sz="2000" dirty="0" err="1"/>
              <a:t>take-aways</a:t>
            </a:r>
            <a:r>
              <a:rPr lang="de-DE" sz="2000" dirty="0"/>
              <a:t> </a:t>
            </a:r>
            <a:r>
              <a:rPr lang="de-DE" sz="2000" dirty="0" err="1"/>
              <a:t>for</a:t>
            </a:r>
            <a:r>
              <a:rPr lang="de-DE" sz="2000" dirty="0"/>
              <a:t> </a:t>
            </a:r>
            <a:br>
              <a:rPr lang="de-DE" sz="2000" dirty="0"/>
            </a:br>
            <a:r>
              <a:rPr lang="de-DE" sz="2000" dirty="0" err="1"/>
              <a:t>the</a:t>
            </a:r>
            <a:r>
              <a:rPr lang="de-DE" sz="2000" dirty="0"/>
              <a:t> </a:t>
            </a:r>
            <a:r>
              <a:rPr lang="de-DE" sz="2000" dirty="0" err="1"/>
              <a:t>classroom</a:t>
            </a:r>
            <a:r>
              <a:rPr lang="de-DE" sz="2000" dirty="0"/>
              <a:t> </a:t>
            </a:r>
            <a:br>
              <a:rPr lang="de-DE" sz="2000" dirty="0"/>
            </a:br>
            <a:r>
              <a:rPr lang="de-DE" sz="2000" dirty="0"/>
              <a:t>(</a:t>
            </a:r>
            <a:r>
              <a:rPr lang="de-DE" sz="2000" dirty="0" err="1"/>
              <a:t>scientific</a:t>
            </a:r>
            <a:r>
              <a:rPr lang="de-DE" sz="2000" dirty="0"/>
              <a:t> </a:t>
            </a:r>
            <a:r>
              <a:rPr lang="de-DE" sz="2000" dirty="0" err="1"/>
              <a:t>literacy</a:t>
            </a:r>
            <a:r>
              <a:rPr lang="de-DE" sz="2000" dirty="0"/>
              <a:t>)?</a:t>
            </a:r>
            <a:endParaRPr sz="2000" dirty="0"/>
          </a:p>
        </p:txBody>
      </p:sp>
      <p:sp>
        <p:nvSpPr>
          <p:cNvPr id="85" name="Google Shape;85;p14"/>
          <p:cNvSpPr txBox="1">
            <a:spLocks noGrp="1"/>
          </p:cNvSpPr>
          <p:nvPr>
            <p:ph type="body" idx="1"/>
          </p:nvPr>
        </p:nvSpPr>
        <p:spPr>
          <a:xfrm>
            <a:off x="373247" y="3011754"/>
            <a:ext cx="3556915" cy="410412"/>
          </a:xfrm>
          <a:prstGeom prst="rect">
            <a:avLst/>
          </a:prstGeom>
          <a:noFill/>
        </p:spPr>
        <p:txBody>
          <a:bodyPr spcFirstLastPara="1" wrap="square" lIns="91425" tIns="91425" rIns="91425" bIns="91425" anchor="t" anchorCtr="0">
            <a:noAutofit/>
          </a:bodyPr>
          <a:lstStyle/>
          <a:p>
            <a:pPr marL="0" indent="0">
              <a:spcAft>
                <a:spcPts val="600"/>
              </a:spcAft>
              <a:buNone/>
            </a:pPr>
            <a:r>
              <a:rPr lang="de-DE" sz="1600" b="1" dirty="0"/>
              <a:t>SIX </a:t>
            </a:r>
            <a:r>
              <a:rPr lang="de-DE" sz="1600" b="1" dirty="0" err="1"/>
              <a:t>GUIDING</a:t>
            </a:r>
            <a:r>
              <a:rPr lang="de-DE" sz="1600" b="1" dirty="0"/>
              <a:t> </a:t>
            </a:r>
            <a:r>
              <a:rPr lang="de-DE" sz="1600" b="1" dirty="0" err="1"/>
              <a:t>QUESTIONS</a:t>
            </a:r>
            <a:r>
              <a:rPr lang="de-DE" sz="1600" b="1" dirty="0"/>
              <a:t> </a:t>
            </a:r>
            <a:br>
              <a:rPr lang="de-DE" sz="1600" b="1" dirty="0"/>
            </a:br>
            <a:endParaRPr lang="de-DE" sz="1000" b="1" dirty="0"/>
          </a:p>
        </p:txBody>
      </p:sp>
      <p:sp>
        <p:nvSpPr>
          <p:cNvPr id="86" name="Google Shape;86;p1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6</a:t>
            </a:fld>
            <a:endParaRPr/>
          </a:p>
        </p:txBody>
      </p:sp>
      <p:sp>
        <p:nvSpPr>
          <p:cNvPr id="3" name="Sechseck 2"/>
          <p:cNvSpPr/>
          <p:nvPr/>
        </p:nvSpPr>
        <p:spPr>
          <a:xfrm>
            <a:off x="4000790" y="442543"/>
            <a:ext cx="1784838" cy="1521069"/>
          </a:xfrm>
          <a:prstGeom prst="hexagon">
            <a:avLst/>
          </a:prstGeom>
          <a:solidFill>
            <a:srgbClr val="363F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de-DE" b="1" dirty="0" err="1">
                <a:latin typeface="Lato" panose="020F0502020204030203" pitchFamily="34" charset="0"/>
                <a:ea typeface="Lato" panose="020F0502020204030203" pitchFamily="34" charset="0"/>
                <a:cs typeface="Lato" panose="020F0502020204030203" pitchFamily="34" charset="0"/>
              </a:rPr>
              <a:t>How</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is</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scientific</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knowledge</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created</a:t>
            </a:r>
            <a:r>
              <a:rPr lang="de-DE" b="1" dirty="0">
                <a:latin typeface="Lato" panose="020F0502020204030203" pitchFamily="34" charset="0"/>
                <a:ea typeface="Lato" panose="020F0502020204030203" pitchFamily="34" charset="0"/>
                <a:cs typeface="Lato" panose="020F0502020204030203" pitchFamily="34" charset="0"/>
              </a:rPr>
              <a:t>? </a:t>
            </a:r>
          </a:p>
        </p:txBody>
      </p:sp>
      <p:sp>
        <p:nvSpPr>
          <p:cNvPr id="7" name="Sechseck 6"/>
          <p:cNvSpPr/>
          <p:nvPr/>
        </p:nvSpPr>
        <p:spPr>
          <a:xfrm>
            <a:off x="2467360" y="1250621"/>
            <a:ext cx="1784838" cy="1521069"/>
          </a:xfrm>
          <a:prstGeom prst="hexagon">
            <a:avLst/>
          </a:prstGeom>
          <a:solidFill>
            <a:srgbClr val="363F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de-DE" b="1" dirty="0" err="1">
                <a:latin typeface="Lato" panose="020F0502020204030203" pitchFamily="34" charset="0"/>
                <a:ea typeface="Lato" panose="020F0502020204030203" pitchFamily="34" charset="0"/>
                <a:cs typeface="Lato" panose="020F0502020204030203" pitchFamily="34" charset="0"/>
              </a:rPr>
              <a:t>What</a:t>
            </a:r>
            <a:r>
              <a:rPr lang="de-DE" b="1" dirty="0">
                <a:latin typeface="Lato" panose="020F0502020204030203" pitchFamily="34" charset="0"/>
                <a:ea typeface="Lato" panose="020F0502020204030203" pitchFamily="34" charset="0"/>
                <a:cs typeface="Lato" panose="020F0502020204030203" pitchFamily="34" charset="0"/>
              </a:rPr>
              <a:t>/</a:t>
            </a:r>
            <a:r>
              <a:rPr lang="de-DE" b="1" dirty="0" err="1">
                <a:latin typeface="Lato" panose="020F0502020204030203" pitchFamily="34" charset="0"/>
                <a:ea typeface="Lato" panose="020F0502020204030203" pitchFamily="34" charset="0"/>
                <a:cs typeface="Lato" panose="020F0502020204030203" pitchFamily="34" charset="0"/>
              </a:rPr>
              <a:t>who</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shapes</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science</a:t>
            </a:r>
            <a:r>
              <a:rPr lang="de-DE" b="1" dirty="0">
                <a:latin typeface="Lato" panose="020F0502020204030203" pitchFamily="34" charset="0"/>
                <a:ea typeface="Lato" panose="020F0502020204030203" pitchFamily="34" charset="0"/>
                <a:cs typeface="Lato" panose="020F0502020204030203" pitchFamily="34" charset="0"/>
              </a:rPr>
              <a:t>/</a:t>
            </a:r>
            <a:br>
              <a:rPr lang="de-DE" b="1" dirty="0">
                <a:latin typeface="Lato" panose="020F0502020204030203" pitchFamily="34" charset="0"/>
                <a:ea typeface="Lato" panose="020F0502020204030203" pitchFamily="34" charset="0"/>
                <a:cs typeface="Lato" panose="020F0502020204030203" pitchFamily="34" charset="0"/>
              </a:rPr>
            </a:br>
            <a:r>
              <a:rPr lang="de-DE" b="1" dirty="0" err="1">
                <a:latin typeface="Lato" panose="020F0502020204030203" pitchFamily="34" charset="0"/>
                <a:ea typeface="Lato" panose="020F0502020204030203" pitchFamily="34" charset="0"/>
                <a:cs typeface="Lato" panose="020F0502020204030203" pitchFamily="34" charset="0"/>
              </a:rPr>
              <a:t>scientific</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knowledge</a:t>
            </a:r>
            <a:r>
              <a:rPr lang="de-DE" b="1" dirty="0">
                <a:latin typeface="Lato" panose="020F0502020204030203" pitchFamily="34" charset="0"/>
                <a:ea typeface="Lato" panose="020F0502020204030203" pitchFamily="34" charset="0"/>
                <a:cs typeface="Lato" panose="020F0502020204030203" pitchFamily="34" charset="0"/>
              </a:rPr>
              <a:t>?</a:t>
            </a:r>
          </a:p>
        </p:txBody>
      </p:sp>
      <p:sp>
        <p:nvSpPr>
          <p:cNvPr id="8" name="Sechseck 7"/>
          <p:cNvSpPr/>
          <p:nvPr/>
        </p:nvSpPr>
        <p:spPr>
          <a:xfrm>
            <a:off x="4000790" y="2076274"/>
            <a:ext cx="1784838" cy="1521069"/>
          </a:xfrm>
          <a:prstGeom prst="hexagon">
            <a:avLst/>
          </a:prstGeom>
          <a:solidFill>
            <a:srgbClr val="363F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de-DE" b="1" dirty="0" err="1">
                <a:latin typeface="Lato" panose="020F0502020204030203" pitchFamily="34" charset="0"/>
                <a:ea typeface="Lato" panose="020F0502020204030203" pitchFamily="34" charset="0"/>
                <a:cs typeface="Lato" panose="020F0502020204030203" pitchFamily="34" charset="0"/>
              </a:rPr>
              <a:t>How</a:t>
            </a:r>
            <a:r>
              <a:rPr lang="de-DE" b="1" dirty="0">
                <a:latin typeface="Lato" panose="020F0502020204030203" pitchFamily="34" charset="0"/>
                <a:ea typeface="Lato" panose="020F0502020204030203" pitchFamily="34" charset="0"/>
                <a:cs typeface="Lato" panose="020F0502020204030203" pitchFamily="34" charset="0"/>
              </a:rPr>
              <a:t> do digital </a:t>
            </a:r>
            <a:r>
              <a:rPr lang="de-DE" b="1" dirty="0" err="1">
                <a:latin typeface="Lato" panose="020F0502020204030203" pitchFamily="34" charset="0"/>
                <a:ea typeface="Lato" panose="020F0502020204030203" pitchFamily="34" charset="0"/>
                <a:cs typeface="Lato" panose="020F0502020204030203" pitchFamily="34" charset="0"/>
              </a:rPr>
              <a:t>media</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influence</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our</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perception</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of</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science</a:t>
            </a:r>
            <a:r>
              <a:rPr lang="de-DE" b="1" dirty="0">
                <a:latin typeface="Lato" panose="020F0502020204030203" pitchFamily="34" charset="0"/>
                <a:ea typeface="Lato" panose="020F0502020204030203" pitchFamily="34" charset="0"/>
                <a:cs typeface="Lato" panose="020F0502020204030203" pitchFamily="34" charset="0"/>
              </a:rPr>
              <a:t>?</a:t>
            </a:r>
          </a:p>
        </p:txBody>
      </p:sp>
      <p:sp>
        <p:nvSpPr>
          <p:cNvPr id="9" name="Sechseck 8"/>
          <p:cNvSpPr/>
          <p:nvPr/>
        </p:nvSpPr>
        <p:spPr>
          <a:xfrm>
            <a:off x="5557645" y="1250620"/>
            <a:ext cx="1784838" cy="1521069"/>
          </a:xfrm>
          <a:prstGeom prst="hexagon">
            <a:avLst/>
          </a:prstGeom>
          <a:solidFill>
            <a:srgbClr val="363F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de-DE" b="1" dirty="0" err="1">
                <a:latin typeface="Lato" panose="020F0502020204030203" pitchFamily="34" charset="0"/>
                <a:ea typeface="Lato" panose="020F0502020204030203" pitchFamily="34" charset="0"/>
                <a:cs typeface="Lato" panose="020F0502020204030203" pitchFamily="34" charset="0"/>
              </a:rPr>
              <a:t>Which</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factors</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influence</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opinion</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formation</a:t>
            </a:r>
            <a:r>
              <a:rPr lang="de-DE" b="1" dirty="0">
                <a:latin typeface="Lato" panose="020F0502020204030203" pitchFamily="34" charset="0"/>
                <a:ea typeface="Lato" panose="020F0502020204030203" pitchFamily="34" charset="0"/>
                <a:cs typeface="Lato" panose="020F0502020204030203" pitchFamily="34" charset="0"/>
              </a:rPr>
              <a:t>?</a:t>
            </a:r>
          </a:p>
        </p:txBody>
      </p:sp>
      <p:sp>
        <p:nvSpPr>
          <p:cNvPr id="4" name="Textfeld 3"/>
          <p:cNvSpPr txBox="1"/>
          <p:nvPr/>
        </p:nvSpPr>
        <p:spPr>
          <a:xfrm>
            <a:off x="373247" y="3422166"/>
            <a:ext cx="2716823" cy="600164"/>
          </a:xfrm>
          <a:prstGeom prst="rect">
            <a:avLst/>
          </a:prstGeom>
          <a:noFill/>
        </p:spPr>
        <p:txBody>
          <a:bodyPr wrap="square" rtlCol="0">
            <a:spAutoFit/>
          </a:bodyPr>
          <a:lstStyle/>
          <a:p>
            <a:pPr marL="0" indent="0" algn="ctr">
              <a:spcAft>
                <a:spcPts val="600"/>
              </a:spcAft>
              <a:buNone/>
            </a:pPr>
            <a:r>
              <a:rPr lang="de-DE" sz="1100" dirty="0" err="1">
                <a:latin typeface="Lato" panose="020B0604020202020204" charset="0"/>
              </a:rPr>
              <a:t>for</a:t>
            </a:r>
            <a:r>
              <a:rPr lang="de-DE" sz="1100" dirty="0">
                <a:latin typeface="Lato" panose="020B0604020202020204" charset="0"/>
              </a:rPr>
              <a:t> </a:t>
            </a:r>
            <a:r>
              <a:rPr lang="de-DE" sz="1100" dirty="0" err="1">
                <a:latin typeface="Lato" panose="020B0604020202020204" charset="0"/>
              </a:rPr>
              <a:t>addressing</a:t>
            </a:r>
            <a:r>
              <a:rPr lang="de-DE" sz="1100" dirty="0">
                <a:latin typeface="Lato" panose="020B0604020202020204" charset="0"/>
              </a:rPr>
              <a:t> </a:t>
            </a:r>
            <a:r>
              <a:rPr lang="de-DE" sz="1100" dirty="0" err="1">
                <a:latin typeface="Lato" panose="020B0604020202020204" charset="0"/>
              </a:rPr>
              <a:t>the</a:t>
            </a:r>
            <a:r>
              <a:rPr lang="de-DE" sz="1100" dirty="0">
                <a:latin typeface="Lato" panose="020B0604020202020204" charset="0"/>
              </a:rPr>
              <a:t> </a:t>
            </a:r>
            <a:r>
              <a:rPr lang="de-DE" sz="1100" dirty="0" err="1">
                <a:latin typeface="Lato" panose="020B0604020202020204" charset="0"/>
              </a:rPr>
              <a:t>role</a:t>
            </a:r>
            <a:r>
              <a:rPr lang="de-DE" sz="1100" dirty="0">
                <a:latin typeface="Lato" panose="020B0604020202020204" charset="0"/>
              </a:rPr>
              <a:t> </a:t>
            </a:r>
            <a:r>
              <a:rPr lang="de-DE" sz="1100" dirty="0" err="1">
                <a:latin typeface="Lato" panose="020B0604020202020204" charset="0"/>
              </a:rPr>
              <a:t>of</a:t>
            </a:r>
            <a:r>
              <a:rPr lang="de-DE" sz="1100" dirty="0">
                <a:latin typeface="Lato" panose="020B0604020202020204" charset="0"/>
              </a:rPr>
              <a:t> </a:t>
            </a:r>
            <a:r>
              <a:rPr lang="de-DE" sz="1100" dirty="0" err="1">
                <a:latin typeface="Lato" panose="020B0604020202020204" charset="0"/>
              </a:rPr>
              <a:t>science</a:t>
            </a:r>
            <a:r>
              <a:rPr lang="de-DE" sz="1100" dirty="0">
                <a:latin typeface="Lato" panose="020B0604020202020204" charset="0"/>
              </a:rPr>
              <a:t> in </a:t>
            </a:r>
            <a:r>
              <a:rPr lang="de-DE" sz="1100" dirty="0" err="1">
                <a:latin typeface="Lato" panose="020B0604020202020204" charset="0"/>
              </a:rPr>
              <a:t>connection</a:t>
            </a:r>
            <a:r>
              <a:rPr lang="de-DE" sz="1100" dirty="0">
                <a:latin typeface="Lato" panose="020B0604020202020204" charset="0"/>
              </a:rPr>
              <a:t> </a:t>
            </a:r>
            <a:r>
              <a:rPr lang="de-DE" sz="1100" dirty="0" err="1">
                <a:latin typeface="Lato" panose="020B0604020202020204" charset="0"/>
              </a:rPr>
              <a:t>to</a:t>
            </a:r>
            <a:r>
              <a:rPr lang="de-DE" sz="1100" dirty="0">
                <a:latin typeface="Lato" panose="020B0604020202020204" charset="0"/>
              </a:rPr>
              <a:t> </a:t>
            </a:r>
            <a:r>
              <a:rPr lang="de-DE" sz="1100" dirty="0" err="1">
                <a:latin typeface="Lato" panose="020B0604020202020204" charset="0"/>
              </a:rPr>
              <a:t>controversial</a:t>
            </a:r>
            <a:r>
              <a:rPr lang="de-DE" sz="1100" dirty="0">
                <a:latin typeface="Lato" panose="020B0604020202020204" charset="0"/>
              </a:rPr>
              <a:t> </a:t>
            </a:r>
            <a:r>
              <a:rPr lang="de-DE" sz="1100" dirty="0" err="1">
                <a:latin typeface="Lato" panose="020B0604020202020204" charset="0"/>
              </a:rPr>
              <a:t>issues</a:t>
            </a:r>
            <a:r>
              <a:rPr lang="de-DE" sz="1100" dirty="0">
                <a:latin typeface="Lato" panose="020B0604020202020204" charset="0"/>
              </a:rPr>
              <a:t> </a:t>
            </a:r>
            <a:r>
              <a:rPr lang="de-DE" sz="1100" dirty="0" err="1">
                <a:latin typeface="Lato" panose="020B0604020202020204" charset="0"/>
              </a:rPr>
              <a:t>based</a:t>
            </a:r>
            <a:r>
              <a:rPr lang="de-DE" sz="1100" dirty="0">
                <a:latin typeface="Lato" panose="020B0604020202020204" charset="0"/>
              </a:rPr>
              <a:t> on </a:t>
            </a:r>
            <a:r>
              <a:rPr lang="de-DE" sz="1100" dirty="0" err="1">
                <a:latin typeface="Lato" panose="020B0604020202020204" charset="0"/>
              </a:rPr>
              <a:t>the</a:t>
            </a:r>
            <a:r>
              <a:rPr lang="de-DE" sz="1100" dirty="0">
                <a:latin typeface="Lato" panose="020B0604020202020204" charset="0"/>
              </a:rPr>
              <a:t> </a:t>
            </a:r>
            <a:r>
              <a:rPr lang="de-DE" sz="1100" dirty="0" err="1">
                <a:latin typeface="Lato" panose="020B0604020202020204" charset="0"/>
              </a:rPr>
              <a:t>discussions</a:t>
            </a:r>
            <a:r>
              <a:rPr lang="de-DE" sz="1100" dirty="0">
                <a:latin typeface="Lato" panose="020B0604020202020204" charset="0"/>
              </a:rPr>
              <a:t> so </a:t>
            </a:r>
            <a:r>
              <a:rPr lang="de-DE" sz="1100" dirty="0" err="1">
                <a:latin typeface="Lato" panose="020B0604020202020204" charset="0"/>
              </a:rPr>
              <a:t>far</a:t>
            </a:r>
            <a:endParaRPr lang="de-DE" sz="1100" dirty="0">
              <a:latin typeface="Lato" panose="020B0604020202020204" charset="0"/>
            </a:endParaRPr>
          </a:p>
        </p:txBody>
      </p:sp>
      <p:cxnSp>
        <p:nvCxnSpPr>
          <p:cNvPr id="6" name="Gewinkelter Verbinder 5"/>
          <p:cNvCxnSpPr/>
          <p:nvPr/>
        </p:nvCxnSpPr>
        <p:spPr>
          <a:xfrm>
            <a:off x="373247" y="3422166"/>
            <a:ext cx="3996429" cy="760534"/>
          </a:xfrm>
          <a:prstGeom prst="bentConnector3">
            <a:avLst>
              <a:gd name="adj1" fmla="val 69360"/>
            </a:avLst>
          </a:prstGeom>
          <a:ln w="15875">
            <a:solidFill>
              <a:srgbClr val="E5362B"/>
            </a:solidFill>
            <a:tailEnd type="triangle"/>
          </a:ln>
        </p:spPr>
        <p:style>
          <a:lnRef idx="1">
            <a:schemeClr val="dk1"/>
          </a:lnRef>
          <a:fillRef idx="0">
            <a:schemeClr val="dk1"/>
          </a:fillRef>
          <a:effectRef idx="0">
            <a:schemeClr val="dk1"/>
          </a:effectRef>
          <a:fontRef idx="minor">
            <a:schemeClr val="tx1"/>
          </a:fontRef>
        </p:style>
      </p:cxnSp>
      <p:sp>
        <p:nvSpPr>
          <p:cNvPr id="15" name="Sechseck 14"/>
          <p:cNvSpPr/>
          <p:nvPr/>
        </p:nvSpPr>
        <p:spPr>
          <a:xfrm>
            <a:off x="5580958" y="2884351"/>
            <a:ext cx="1784838" cy="1521069"/>
          </a:xfrm>
          <a:prstGeom prst="hexagon">
            <a:avLst/>
          </a:prstGeom>
          <a:solidFill>
            <a:srgbClr val="363F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de-DE" b="1" dirty="0" err="1">
                <a:latin typeface="Lato" panose="020F0502020204030203" pitchFamily="34" charset="0"/>
                <a:ea typeface="Lato" panose="020F0502020204030203" pitchFamily="34" charset="0"/>
                <a:cs typeface="Lato" panose="020F0502020204030203" pitchFamily="34" charset="0"/>
              </a:rPr>
              <a:t>How</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can</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students</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get</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involved</a:t>
            </a:r>
            <a:r>
              <a:rPr lang="de-DE" b="1" dirty="0">
                <a:latin typeface="Lato" panose="020F0502020204030203" pitchFamily="34" charset="0"/>
                <a:ea typeface="Lato" panose="020F0502020204030203" pitchFamily="34" charset="0"/>
                <a:cs typeface="Lato" panose="020F0502020204030203" pitchFamily="34" charset="0"/>
              </a:rPr>
              <a:t> in </a:t>
            </a:r>
            <a:r>
              <a:rPr lang="de-DE" b="1" dirty="0" err="1">
                <a:latin typeface="Lato" panose="020F0502020204030203" pitchFamily="34" charset="0"/>
                <a:ea typeface="Lato" panose="020F0502020204030203" pitchFamily="34" charset="0"/>
                <a:cs typeface="Lato" panose="020F0502020204030203" pitchFamily="34" charset="0"/>
              </a:rPr>
              <a:t>scientific</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activities</a:t>
            </a:r>
            <a:r>
              <a:rPr lang="de-DE" b="1" dirty="0">
                <a:latin typeface="Lato" panose="020F0502020204030203" pitchFamily="34" charset="0"/>
                <a:ea typeface="Lato" panose="020F0502020204030203" pitchFamily="34" charset="0"/>
                <a:cs typeface="Lato" panose="020F0502020204030203" pitchFamily="34" charset="0"/>
              </a:rPr>
              <a:t>? </a:t>
            </a:r>
          </a:p>
        </p:txBody>
      </p:sp>
      <p:sp>
        <p:nvSpPr>
          <p:cNvPr id="16" name="Sechseck 15"/>
          <p:cNvSpPr/>
          <p:nvPr/>
        </p:nvSpPr>
        <p:spPr>
          <a:xfrm>
            <a:off x="7091075" y="2067486"/>
            <a:ext cx="1784838" cy="1521069"/>
          </a:xfrm>
          <a:prstGeom prst="hexagon">
            <a:avLst/>
          </a:prstGeom>
          <a:solidFill>
            <a:srgbClr val="363F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de-DE" b="1" dirty="0" err="1">
                <a:latin typeface="Lato" panose="020F0502020204030203" pitchFamily="34" charset="0"/>
                <a:ea typeface="Lato" panose="020F0502020204030203" pitchFamily="34" charset="0"/>
                <a:cs typeface="Lato" panose="020F0502020204030203" pitchFamily="34" charset="0"/>
              </a:rPr>
              <a:t>How</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can</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students</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be</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motivated</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to</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take</a:t>
            </a:r>
            <a:r>
              <a:rPr lang="de-DE" b="1" dirty="0">
                <a:latin typeface="Lato" panose="020F0502020204030203" pitchFamily="34" charset="0"/>
                <a:ea typeface="Lato" panose="020F0502020204030203" pitchFamily="34" charset="0"/>
                <a:cs typeface="Lato" panose="020F0502020204030203" pitchFamily="34" charset="0"/>
              </a:rPr>
              <a:t> </a:t>
            </a:r>
            <a:r>
              <a:rPr lang="de-DE" b="1" dirty="0" err="1">
                <a:latin typeface="Lato" panose="020F0502020204030203" pitchFamily="34" charset="0"/>
                <a:ea typeface="Lato" panose="020F0502020204030203" pitchFamily="34" charset="0"/>
                <a:cs typeface="Lato" panose="020F0502020204030203" pitchFamily="34" charset="0"/>
              </a:rPr>
              <a:t>action</a:t>
            </a:r>
            <a:r>
              <a:rPr lang="de-DE" b="1" dirty="0">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2403520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f10dac6961_0_35"/>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DE" sz="2000"/>
              <a:t>Key take-aways for </a:t>
            </a:r>
            <a:br>
              <a:rPr lang="de-DE" sz="2000"/>
            </a:br>
            <a:r>
              <a:rPr lang="de-DE" sz="2000"/>
              <a:t>the classroom </a:t>
            </a:r>
            <a:br>
              <a:rPr lang="de-DE" sz="2000"/>
            </a:br>
            <a:r>
              <a:rPr lang="de-DE" sz="2000"/>
              <a:t>(controversial issues)?</a:t>
            </a:r>
            <a:endParaRPr sz="2000"/>
          </a:p>
        </p:txBody>
      </p:sp>
      <p:sp>
        <p:nvSpPr>
          <p:cNvPr id="512" name="Google Shape;512;gf10dac6961_0_35"/>
          <p:cNvSpPr txBox="1">
            <a:spLocks noGrp="1"/>
          </p:cNvSpPr>
          <p:nvPr>
            <p:ph type="body" idx="1"/>
          </p:nvPr>
        </p:nvSpPr>
        <p:spPr>
          <a:xfrm>
            <a:off x="373247" y="3011754"/>
            <a:ext cx="3556800" cy="41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600"/>
              </a:spcAft>
              <a:buSzPts val="1800"/>
              <a:buNone/>
            </a:pPr>
            <a:r>
              <a:rPr lang="de-DE" sz="1600" b="1"/>
              <a:t>SIX GUIDING QUESTIONS </a:t>
            </a:r>
            <a:br>
              <a:rPr lang="de-DE" sz="1600" b="1"/>
            </a:br>
            <a:endParaRPr sz="1000" b="1"/>
          </a:p>
        </p:txBody>
      </p:sp>
      <p:sp>
        <p:nvSpPr>
          <p:cNvPr id="513" name="Google Shape;513;gf10dac6961_0_35"/>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de-DE"/>
              <a:t>7</a:t>
            </a:fld>
            <a:endParaRPr/>
          </a:p>
        </p:txBody>
      </p:sp>
      <p:sp>
        <p:nvSpPr>
          <p:cNvPr id="514" name="Google Shape;514;gf10dac6961_0_35"/>
          <p:cNvSpPr/>
          <p:nvPr/>
        </p:nvSpPr>
        <p:spPr>
          <a:xfrm>
            <a:off x="3930047" y="442543"/>
            <a:ext cx="1855443" cy="1521000"/>
          </a:xfrm>
          <a:prstGeom prst="hexagon">
            <a:avLst>
              <a:gd name="adj" fmla="val 25000"/>
              <a:gd name="vf" fmla="val 115470"/>
            </a:avLst>
          </a:prstGeom>
          <a:solidFill>
            <a:srgbClr val="363F8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indent="0" algn="ctr">
              <a:buFont typeface="Arial"/>
              <a:buNone/>
            </a:pP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What</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makes</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topic</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controversial</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endParaRPr b="1"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sp>
        <p:nvSpPr>
          <p:cNvPr id="515" name="Google Shape;515;gf10dac6961_0_35"/>
          <p:cNvSpPr/>
          <p:nvPr/>
        </p:nvSpPr>
        <p:spPr>
          <a:xfrm>
            <a:off x="2417379" y="1250621"/>
            <a:ext cx="1834681" cy="1521000"/>
          </a:xfrm>
          <a:prstGeom prst="hexagon">
            <a:avLst>
              <a:gd name="adj" fmla="val 25000"/>
              <a:gd name="vf" fmla="val 115470"/>
            </a:avLst>
          </a:prstGeom>
          <a:solidFill>
            <a:srgbClr val="363F8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indent="0" algn="ctr">
              <a:buFont typeface="Arial"/>
              <a:buNone/>
            </a:pP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What</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are</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controversial</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issues</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a:t>
            </a:r>
            <a:endParaRPr b="1"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sp>
        <p:nvSpPr>
          <p:cNvPr id="516" name="Google Shape;516;gf10dac6961_0_35"/>
          <p:cNvSpPr/>
          <p:nvPr/>
        </p:nvSpPr>
        <p:spPr>
          <a:xfrm>
            <a:off x="4000790" y="2076274"/>
            <a:ext cx="1784700" cy="1521000"/>
          </a:xfrm>
          <a:prstGeom prst="hexagon">
            <a:avLst>
              <a:gd name="adj" fmla="val 25000"/>
              <a:gd name="vf" fmla="val 115470"/>
            </a:avLst>
          </a:prstGeom>
          <a:solidFill>
            <a:srgbClr val="363F8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indent="0" algn="ctr">
              <a:buFont typeface="Arial"/>
              <a:buNone/>
            </a:pP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How</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can</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students</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deal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with</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controversial</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topics</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a:t>
            </a:r>
            <a:endParaRPr b="1"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p:txBody>
      </p:sp>
      <p:sp>
        <p:nvSpPr>
          <p:cNvPr id="517" name="Google Shape;517;gf10dac6961_0_35"/>
          <p:cNvSpPr/>
          <p:nvPr/>
        </p:nvSpPr>
        <p:spPr>
          <a:xfrm>
            <a:off x="5557645" y="1250620"/>
            <a:ext cx="1784700" cy="1521000"/>
          </a:xfrm>
          <a:prstGeom prst="hexagon">
            <a:avLst>
              <a:gd name="adj" fmla="val 25000"/>
              <a:gd name="vf" fmla="val 115470"/>
            </a:avLst>
          </a:prstGeom>
          <a:solidFill>
            <a:srgbClr val="363F8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indent="0" algn="ctr">
              <a:buFont typeface="Arial"/>
              <a:buNone/>
            </a:pP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Why</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is</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freedom</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of</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speech</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an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important</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right</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a:t>
            </a:r>
            <a:endParaRPr b="1"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sp>
        <p:nvSpPr>
          <p:cNvPr id="518" name="Google Shape;518;gf10dac6961_0_35"/>
          <p:cNvSpPr txBox="1"/>
          <p:nvPr/>
        </p:nvSpPr>
        <p:spPr>
          <a:xfrm>
            <a:off x="373247" y="3422166"/>
            <a:ext cx="27168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Lato"/>
              <a:ea typeface="Lato"/>
              <a:cs typeface="Lato"/>
              <a:sym typeface="Lato"/>
            </a:endParaRPr>
          </a:p>
        </p:txBody>
      </p:sp>
      <p:cxnSp>
        <p:nvCxnSpPr>
          <p:cNvPr id="519" name="Google Shape;519;gf10dac6961_0_35"/>
          <p:cNvCxnSpPr/>
          <p:nvPr/>
        </p:nvCxnSpPr>
        <p:spPr>
          <a:xfrm>
            <a:off x="373247" y="3422166"/>
            <a:ext cx="3996300" cy="760500"/>
          </a:xfrm>
          <a:prstGeom prst="bentConnector3">
            <a:avLst>
              <a:gd name="adj1" fmla="val 69362"/>
            </a:avLst>
          </a:prstGeom>
          <a:noFill/>
          <a:ln w="15875" cap="flat" cmpd="sng">
            <a:solidFill>
              <a:srgbClr val="E5362B"/>
            </a:solidFill>
            <a:prstDash val="solid"/>
            <a:round/>
            <a:headEnd type="none" w="sm" len="sm"/>
            <a:tailEnd type="triangle" w="med" len="med"/>
          </a:ln>
        </p:spPr>
      </p:cxnSp>
      <p:sp>
        <p:nvSpPr>
          <p:cNvPr id="520" name="Google Shape;520;gf10dac6961_0_35"/>
          <p:cNvSpPr/>
          <p:nvPr/>
        </p:nvSpPr>
        <p:spPr>
          <a:xfrm>
            <a:off x="5463477" y="2884351"/>
            <a:ext cx="1905423" cy="1656118"/>
          </a:xfrm>
          <a:prstGeom prst="hexagon">
            <a:avLst>
              <a:gd name="adj" fmla="val 25000"/>
              <a:gd name="vf" fmla="val 115470"/>
            </a:avLst>
          </a:prstGeom>
          <a:solidFill>
            <a:srgbClr val="363F8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indent="0" algn="ctr">
              <a:buFont typeface="Arial"/>
              <a:buNone/>
            </a:pP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In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which</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documents</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is</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freedom</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of</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expression</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regulated</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by</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law</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a:t>
            </a:r>
            <a:endParaRPr b="1"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p:txBody>
      </p:sp>
      <p:sp>
        <p:nvSpPr>
          <p:cNvPr id="521" name="Google Shape;521;gf10dac6961_0_35"/>
          <p:cNvSpPr/>
          <p:nvPr/>
        </p:nvSpPr>
        <p:spPr>
          <a:xfrm>
            <a:off x="7091075" y="2067486"/>
            <a:ext cx="1784700" cy="1521000"/>
          </a:xfrm>
          <a:prstGeom prst="hexagon">
            <a:avLst>
              <a:gd name="adj" fmla="val 25000"/>
              <a:gd name="vf" fmla="val 115470"/>
            </a:avLst>
          </a:prstGeom>
          <a:solidFill>
            <a:srgbClr val="363F8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indent="0" algn="ctr">
              <a:buFont typeface="Arial"/>
              <a:buNone/>
            </a:pP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How</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can</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students</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be</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motivated</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to</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take</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action</a:t>
            </a:r>
            <a:r>
              <a:rPr lang="de-DE"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a:t>
            </a:r>
            <a:endParaRPr b="1"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25"/>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DE" sz="2400"/>
              <a:t>Take-aways put into practice</a:t>
            </a:r>
            <a:endParaRPr sz="2400"/>
          </a:p>
        </p:txBody>
      </p:sp>
      <p:sp>
        <p:nvSpPr>
          <p:cNvPr id="527" name="Google Shape;527;p25"/>
          <p:cNvSpPr txBox="1">
            <a:spLocks noGrp="1"/>
          </p:cNvSpPr>
          <p:nvPr>
            <p:ph type="body" idx="1"/>
          </p:nvPr>
        </p:nvSpPr>
        <p:spPr>
          <a:xfrm>
            <a:off x="311700" y="1101508"/>
            <a:ext cx="5596731" cy="3206723"/>
          </a:xfrm>
          <a:prstGeom prst="rect">
            <a:avLst/>
          </a:prstGeom>
          <a:solidFill>
            <a:schemeClr val="lt1"/>
          </a:solidFill>
          <a:ln>
            <a:noFill/>
          </a:ln>
        </p:spPr>
        <p:txBody>
          <a:bodyPr spcFirstLastPara="1" wrap="square" lIns="91425" tIns="91425" rIns="91425" bIns="91425" anchor="ctr" anchorCtr="0">
            <a:noAutofit/>
          </a:bodyPr>
          <a:lstStyle/>
          <a:p>
            <a:pPr marL="342900" lvl="1" indent="-342900" algn="l" rtl="0">
              <a:lnSpc>
                <a:spcPct val="115000"/>
              </a:lnSpc>
              <a:spcBef>
                <a:spcPts val="600"/>
              </a:spcBef>
              <a:spcAft>
                <a:spcPts val="0"/>
              </a:spcAft>
              <a:buSzPts val="1400"/>
              <a:buFont typeface="Arial"/>
              <a:buAutoNum type="arabicPeriod"/>
            </a:pPr>
            <a:r>
              <a:rPr lang="de-DE" sz="1600" b="0">
                <a:solidFill>
                  <a:schemeClr val="dk1"/>
                </a:solidFill>
              </a:rPr>
              <a:t>Choose a (science-related) controversial topic that you would like to address in the classroom.</a:t>
            </a:r>
            <a:endParaRPr/>
          </a:p>
          <a:p>
            <a:pPr marL="342900" lvl="1" indent="-342900" algn="l" rtl="0">
              <a:lnSpc>
                <a:spcPct val="115000"/>
              </a:lnSpc>
              <a:spcBef>
                <a:spcPts val="1200"/>
              </a:spcBef>
              <a:spcAft>
                <a:spcPts val="0"/>
              </a:spcAft>
              <a:buSzPts val="1400"/>
              <a:buFont typeface="Arial"/>
              <a:buAutoNum type="arabicPeriod"/>
            </a:pPr>
            <a:r>
              <a:rPr lang="de-DE" sz="1600" b="0">
                <a:solidFill>
                  <a:schemeClr val="dk1"/>
                </a:solidFill>
              </a:rPr>
              <a:t>Following the guiding questions on the slides before, </a:t>
            </a:r>
            <a:br>
              <a:rPr lang="de-DE" sz="1600" b="0">
                <a:solidFill>
                  <a:schemeClr val="dk1"/>
                </a:solidFill>
              </a:rPr>
            </a:br>
            <a:r>
              <a:rPr lang="de-DE" sz="1600" b="0">
                <a:solidFill>
                  <a:schemeClr val="dk1"/>
                </a:solidFill>
              </a:rPr>
              <a:t>how could you approach the topic in class?</a:t>
            </a:r>
            <a:endParaRPr/>
          </a:p>
          <a:p>
            <a:pPr marL="342900" lvl="1" indent="-342900" algn="l" rtl="0">
              <a:lnSpc>
                <a:spcPct val="115000"/>
              </a:lnSpc>
              <a:spcBef>
                <a:spcPts val="1200"/>
              </a:spcBef>
              <a:spcAft>
                <a:spcPts val="0"/>
              </a:spcAft>
              <a:buSzPts val="1400"/>
              <a:buFont typeface="Arial"/>
              <a:buAutoNum type="arabicPeriod"/>
            </a:pPr>
            <a:r>
              <a:rPr lang="de-DE" sz="1600" b="0">
                <a:solidFill>
                  <a:schemeClr val="dk1"/>
                </a:solidFill>
              </a:rPr>
              <a:t>Try to sketch out a plan covering one or several lessons.</a:t>
            </a:r>
            <a:endParaRPr/>
          </a:p>
          <a:p>
            <a:pPr marL="342900" lvl="1" indent="-342900" algn="l" rtl="0">
              <a:lnSpc>
                <a:spcPct val="115000"/>
              </a:lnSpc>
              <a:spcBef>
                <a:spcPts val="1200"/>
              </a:spcBef>
              <a:spcAft>
                <a:spcPts val="0"/>
              </a:spcAft>
              <a:buSzPts val="1400"/>
              <a:buFont typeface="Arial"/>
              <a:buAutoNum type="arabicPeriod"/>
            </a:pPr>
            <a:r>
              <a:rPr lang="de-DE" sz="1600" b="0">
                <a:solidFill>
                  <a:schemeClr val="dk1"/>
                </a:solidFill>
              </a:rPr>
              <a:t>Upload your ideas to the platform via the workshop-tool. </a:t>
            </a:r>
            <a:endParaRPr/>
          </a:p>
          <a:p>
            <a:pPr marL="342900" lvl="1" indent="-342900" algn="l" rtl="0">
              <a:lnSpc>
                <a:spcPct val="115000"/>
              </a:lnSpc>
              <a:spcBef>
                <a:spcPts val="1200"/>
              </a:spcBef>
              <a:spcAft>
                <a:spcPts val="600"/>
              </a:spcAft>
              <a:buSzPts val="1400"/>
              <a:buFont typeface="Arial"/>
              <a:buAutoNum type="arabicPeriod"/>
            </a:pPr>
            <a:r>
              <a:rPr lang="de-DE" sz="1600" b="0">
                <a:solidFill>
                  <a:schemeClr val="dk1"/>
                </a:solidFill>
              </a:rPr>
              <a:t>Provide feedback to the colleague who has been assigned to you through the workshop-tool.</a:t>
            </a:r>
            <a:endParaRPr sz="1600" b="1">
              <a:solidFill>
                <a:srgbClr val="FF0000"/>
              </a:solidFill>
            </a:endParaRPr>
          </a:p>
        </p:txBody>
      </p:sp>
      <p:sp>
        <p:nvSpPr>
          <p:cNvPr id="528" name="Google Shape;528;p25"/>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de-DE"/>
              <a:t>8</a:t>
            </a:fld>
            <a:endParaRPr/>
          </a:p>
        </p:txBody>
      </p:sp>
      <p:sp>
        <p:nvSpPr>
          <p:cNvPr id="529" name="Google Shape;529;p25"/>
          <p:cNvSpPr/>
          <p:nvPr/>
        </p:nvSpPr>
        <p:spPr>
          <a:xfrm>
            <a:off x="6084277" y="3343545"/>
            <a:ext cx="2748156" cy="885554"/>
          </a:xfrm>
          <a:prstGeom prst="snip2DiagRect">
            <a:avLst>
              <a:gd name="adj1" fmla="val 0"/>
              <a:gd name="adj2" fmla="val 16667"/>
            </a:avLst>
          </a:prstGeom>
          <a:solidFill>
            <a:srgbClr val="363F83"/>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200" b="1" i="0" u="none" strike="noStrike" cap="non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FOR</a:t>
            </a:r>
            <a:r>
              <a:rPr lang="de-DE" sz="1200" b="1"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Teko"/>
              </a:rPr>
              <a:t> INSPIRATION </a:t>
            </a:r>
            <a:r>
              <a:rPr lang="de-DE" sz="1200" b="1" i="0" u="none" strike="noStrike" cap="non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CONSULT</a:t>
            </a:r>
            <a:r>
              <a:rPr lang="de-DE" sz="1200" b="1"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Teko"/>
              </a:rPr>
              <a:t> THE LIST </a:t>
            </a:r>
            <a:r>
              <a:rPr lang="de-DE" sz="1200" b="1" i="0" u="none" strike="noStrike" cap="non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OF</a:t>
            </a:r>
            <a:r>
              <a:rPr lang="de-DE" sz="1200" b="1"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Teko"/>
              </a:rPr>
              <a:t> RESOURCES </a:t>
            </a:r>
            <a:r>
              <a:rPr lang="de-DE" sz="1200" b="1" i="0" u="none" strike="noStrike" cap="non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PROVIDED</a:t>
            </a:r>
            <a:r>
              <a:rPr lang="de-DE" sz="1200" b="1"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Teko"/>
              </a:rPr>
              <a:t> VIA MOODLE </a:t>
            </a:r>
            <a:r>
              <a:rPr lang="de-DE" sz="1200" b="1" i="1" u="none" strike="noStrike" cap="none" dirty="0">
                <a:solidFill>
                  <a:srgbClr val="DAF000"/>
                </a:solidFill>
                <a:latin typeface="Lato" panose="020F0502020204030203" pitchFamily="34" charset="0"/>
                <a:ea typeface="Lato" panose="020F0502020204030203" pitchFamily="34" charset="0"/>
                <a:cs typeface="Lato" panose="020F0502020204030203" pitchFamily="34" charset="0"/>
                <a:sym typeface="Teko"/>
              </a:rPr>
              <a:t>[</a:t>
            </a:r>
            <a:r>
              <a:rPr lang="de-DE" sz="1200" b="1" i="1" u="none" strike="noStrike" cap="none" dirty="0" err="1">
                <a:solidFill>
                  <a:srgbClr val="DAF000"/>
                </a:solidFill>
                <a:latin typeface="Lato" panose="020F0502020204030203" pitchFamily="34" charset="0"/>
                <a:ea typeface="Lato" panose="020F0502020204030203" pitchFamily="34" charset="0"/>
                <a:cs typeface="Lato" panose="020F0502020204030203" pitchFamily="34" charset="0"/>
                <a:sym typeface="Teko"/>
              </a:rPr>
              <a:t>adjust</a:t>
            </a:r>
            <a:r>
              <a:rPr lang="de-DE" sz="1200" b="1" i="1" u="none" strike="noStrike" cap="none" dirty="0">
                <a:solidFill>
                  <a:srgbClr val="DAF000"/>
                </a:solidFill>
                <a:latin typeface="Lato" panose="020F0502020204030203" pitchFamily="34" charset="0"/>
                <a:ea typeface="Lato" panose="020F0502020204030203" pitchFamily="34" charset="0"/>
                <a:cs typeface="Lato" panose="020F0502020204030203" pitchFamily="34" charset="0"/>
                <a:sym typeface="Teko"/>
              </a:rPr>
              <a:t> </a:t>
            </a:r>
            <a:r>
              <a:rPr lang="de-DE" sz="1200" b="1" i="1" u="none" strike="noStrike" cap="none" dirty="0" err="1">
                <a:solidFill>
                  <a:srgbClr val="DAF000"/>
                </a:solidFill>
                <a:latin typeface="Lato" panose="020F0502020204030203" pitchFamily="34" charset="0"/>
                <a:ea typeface="Lato" panose="020F0502020204030203" pitchFamily="34" charset="0"/>
                <a:cs typeface="Lato" panose="020F0502020204030203" pitchFamily="34" charset="0"/>
                <a:sym typeface="Teko"/>
              </a:rPr>
              <a:t>platform</a:t>
            </a:r>
            <a:r>
              <a:rPr lang="de-DE" sz="1200" b="1" i="1" u="none" strike="noStrike" cap="none" dirty="0">
                <a:solidFill>
                  <a:srgbClr val="DAF000"/>
                </a:solidFill>
                <a:latin typeface="Lato" panose="020F0502020204030203" pitchFamily="34" charset="0"/>
                <a:ea typeface="Lato" panose="020F0502020204030203" pitchFamily="34" charset="0"/>
                <a:cs typeface="Lato" panose="020F0502020204030203" pitchFamily="34" charset="0"/>
                <a:sym typeface="Teko"/>
              </a:rPr>
              <a:t> </a:t>
            </a:r>
            <a:r>
              <a:rPr lang="de-DE" sz="1200" b="1" i="1" u="none" strike="noStrike" cap="none" dirty="0" err="1">
                <a:solidFill>
                  <a:srgbClr val="DAF000"/>
                </a:solidFill>
                <a:latin typeface="Lato" panose="020F0502020204030203" pitchFamily="34" charset="0"/>
                <a:ea typeface="Lato" panose="020F0502020204030203" pitchFamily="34" charset="0"/>
                <a:cs typeface="Lato" panose="020F0502020204030203" pitchFamily="34" charset="0"/>
                <a:sym typeface="Teko"/>
              </a:rPr>
              <a:t>if</a:t>
            </a:r>
            <a:r>
              <a:rPr lang="de-DE" sz="1200" b="1" i="1" u="none" strike="noStrike" cap="none" dirty="0">
                <a:solidFill>
                  <a:srgbClr val="DAF000"/>
                </a:solidFill>
                <a:latin typeface="Lato" panose="020F0502020204030203" pitchFamily="34" charset="0"/>
                <a:ea typeface="Lato" panose="020F0502020204030203" pitchFamily="34" charset="0"/>
                <a:cs typeface="Lato" panose="020F0502020204030203" pitchFamily="34" charset="0"/>
                <a:sym typeface="Teko"/>
              </a:rPr>
              <a:t> </a:t>
            </a:r>
            <a:r>
              <a:rPr lang="de-DE" sz="1200" b="1" i="1" u="none" strike="noStrike" cap="none" dirty="0" err="1">
                <a:solidFill>
                  <a:srgbClr val="DAF000"/>
                </a:solidFill>
                <a:latin typeface="Lato" panose="020F0502020204030203" pitchFamily="34" charset="0"/>
                <a:ea typeface="Lato" panose="020F0502020204030203" pitchFamily="34" charset="0"/>
                <a:cs typeface="Lato" panose="020F0502020204030203" pitchFamily="34" charset="0"/>
                <a:sym typeface="Teko"/>
              </a:rPr>
              <a:t>necessary</a:t>
            </a:r>
            <a:r>
              <a:rPr lang="de-DE" sz="1200" b="1" i="1" u="none" strike="noStrike" cap="none" dirty="0">
                <a:solidFill>
                  <a:srgbClr val="DAF000"/>
                </a:solidFill>
                <a:latin typeface="Lato" panose="020F0502020204030203" pitchFamily="34" charset="0"/>
                <a:ea typeface="Lato" panose="020F0502020204030203" pitchFamily="34" charset="0"/>
                <a:cs typeface="Lato" panose="020F0502020204030203" pitchFamily="34" charset="0"/>
                <a:sym typeface="Teko"/>
              </a:rPr>
              <a:t>]</a:t>
            </a:r>
            <a:r>
              <a:rPr lang="de-DE" sz="1200" b="1"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Teko"/>
              </a:rPr>
              <a:t>.</a:t>
            </a:r>
            <a:endParaRPr sz="1200" b="0" i="1" u="none" strike="noStrike" cap="none" dirty="0">
              <a:solidFill>
                <a:srgbClr val="91A000"/>
              </a:solidFill>
              <a:latin typeface="Lato" panose="020F0502020204030203" pitchFamily="34" charset="0"/>
              <a:ea typeface="Lato" panose="020F0502020204030203" pitchFamily="34" charset="0"/>
              <a:cs typeface="Lato" panose="020F0502020204030203" pitchFamily="34" charset="0"/>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f0b8c5e5f5_0_10"/>
          <p:cNvSpPr txBox="1">
            <a:spLocks noGrp="1"/>
          </p:cNvSpPr>
          <p:nvPr>
            <p:ph type="title"/>
          </p:nvPr>
        </p:nvSpPr>
        <p:spPr>
          <a:xfrm>
            <a:off x="311550" y="1525800"/>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DE" sz="2400"/>
              <a:t>Feedback: Fun Tree</a:t>
            </a:r>
            <a:endParaRPr sz="2400"/>
          </a:p>
        </p:txBody>
      </p:sp>
      <p:sp>
        <p:nvSpPr>
          <p:cNvPr id="535" name="Google Shape;535;gf0b8c5e5f5_0_10"/>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de-DE"/>
              <a:t>9</a:t>
            </a:fld>
            <a:endParaRPr/>
          </a:p>
        </p:txBody>
      </p:sp>
      <p:pic>
        <p:nvPicPr>
          <p:cNvPr id="536" name="Google Shape;536;gf0b8c5e5f5_0_10"/>
          <p:cNvPicPr preferRelativeResize="0"/>
          <p:nvPr/>
        </p:nvPicPr>
        <p:blipFill rotWithShape="1">
          <a:blip r:embed="rId3">
            <a:alphaModFix/>
          </a:blip>
          <a:srcRect l="10077" r="8976"/>
          <a:stretch/>
        </p:blipFill>
        <p:spPr>
          <a:xfrm>
            <a:off x="6102575" y="1088924"/>
            <a:ext cx="2729851" cy="3255800"/>
          </a:xfrm>
          <a:prstGeom prst="rect">
            <a:avLst/>
          </a:prstGeom>
          <a:noFill/>
          <a:ln>
            <a:noFill/>
          </a:ln>
        </p:spPr>
      </p:pic>
      <p:sp>
        <p:nvSpPr>
          <p:cNvPr id="537" name="Google Shape;537;gf0b8c5e5f5_0_10"/>
          <p:cNvSpPr txBox="1"/>
          <p:nvPr/>
        </p:nvSpPr>
        <p:spPr>
          <a:xfrm>
            <a:off x="311550" y="2098500"/>
            <a:ext cx="5660100" cy="120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de-DE" sz="2000" b="1">
                <a:solidFill>
                  <a:schemeClr val="dk1"/>
                </a:solidFill>
                <a:latin typeface="Lato"/>
                <a:ea typeface="Lato"/>
                <a:cs typeface="Lato"/>
                <a:sym typeface="Lato"/>
              </a:rPr>
              <a:t>W</a:t>
            </a:r>
            <a:r>
              <a:rPr lang="de-DE" sz="2000" b="1">
                <a:solidFill>
                  <a:schemeClr val="dk1"/>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rite comments about ideas, techniques and learning you have learned on different coloured post-it notes and attach them to the ‘tree’</a:t>
            </a:r>
            <a:r>
              <a:rPr lang="de-DE" sz="2000" b="1">
                <a:solidFill>
                  <a:schemeClr val="dk1"/>
                </a:solidFill>
                <a:latin typeface="Lato"/>
                <a:ea typeface="Lato"/>
                <a:cs typeface="Lato"/>
                <a:sym typeface="Lato"/>
              </a:rPr>
              <a:t>!</a:t>
            </a:r>
            <a:endParaRPr sz="190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805</Words>
  <Application>Microsoft Macintosh PowerPoint</Application>
  <PresentationFormat>On-screen Show (16:9)</PresentationFormat>
  <Paragraphs>69</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Lato</vt:lpstr>
      <vt:lpstr>Wingdings</vt:lpstr>
      <vt:lpstr>Arial</vt:lpstr>
      <vt:lpstr>Teko</vt:lpstr>
      <vt:lpstr>Simple Light</vt:lpstr>
      <vt:lpstr>FROM SCIENCE TO FREEDOM OF SPEECH (6/6)</vt:lpstr>
      <vt:lpstr>Overview</vt:lpstr>
      <vt:lpstr>Key Take-aways  for the Classroom</vt:lpstr>
      <vt:lpstr>Key take-aways for the classroom?</vt:lpstr>
      <vt:lpstr>Key take-aways for the classroom (scientific literacy)?</vt:lpstr>
      <vt:lpstr>Key take-aways for  the classroom  (scientific literacy)?</vt:lpstr>
      <vt:lpstr>Key take-aways for  the classroom  (controversial issues)?</vt:lpstr>
      <vt:lpstr>Take-aways put into practice</vt:lpstr>
      <vt:lpstr>Feedback: Fun Tree</vt:lpstr>
      <vt:lpstr>PowerPoint Presentation</vt:lpstr>
      <vt:lpstr>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SCIENCE TO FREEDOM OF SPEECH</dc:title>
  <dc:creator>Johanna Urban</dc:creator>
  <cp:lastModifiedBy>Debora Lucque</cp:lastModifiedBy>
  <cp:revision>16</cp:revision>
  <dcterms:modified xsi:type="dcterms:W3CDTF">2022-04-21T19:36:12Z</dcterms:modified>
</cp:coreProperties>
</file>