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0"/>
  </p:notesMasterIdLst>
  <p:sldIdLst>
    <p:sldId id="256" r:id="rId2"/>
    <p:sldId id="257" r:id="rId3"/>
    <p:sldId id="275" r:id="rId4"/>
    <p:sldId id="276" r:id="rId5"/>
    <p:sldId id="277" r:id="rId6"/>
    <p:sldId id="278" r:id="rId7"/>
    <p:sldId id="279" r:id="rId8"/>
    <p:sldId id="280" r:id="rId9"/>
  </p:sldIdLst>
  <p:sldSz cx="9144000" cy="5143500" type="screen16x9"/>
  <p:notesSz cx="6858000" cy="9144000"/>
  <p:embeddedFontLst>
    <p:embeddedFont>
      <p:font typeface="Lato" panose="020F0502020204030203" pitchFamily="34" charset="0"/>
      <p:regular r:id="rId11"/>
      <p:bold r:id="rId12"/>
      <p:italic r:id="rId13"/>
      <p:boldItalic r:id="rId14"/>
    </p:embeddedFont>
    <p:embeddedFont>
      <p:font typeface="Roboto" panose="02000000000000000000" pitchFamily="2" charset="0"/>
      <p:regular r:id="rId15"/>
      <p:bold r:id="rId16"/>
      <p:italic r:id="rId17"/>
      <p:boldItalic r:id="rId18"/>
    </p:embeddedFont>
    <p:embeddedFont>
      <p:font typeface="Teko" panose="02000000000000000000" pitchFamily="2" charset="77"/>
      <p:regular r:id="rId19"/>
      <p:bold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8" roundtripDataSignature="AMtx7mhpjkGfsjXk5Wv+Ls+H+cDoZPH68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hanna Urban"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81FD339-97B0-4775-BAE0-AB9450EF28B8}">
  <a:tblStyle styleId="{C81FD339-97B0-4775-BAE0-AB9450EF28B8}"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1E8"/>
          </a:solidFill>
        </a:fill>
      </a:tcStyle>
    </a:wholeTbl>
    <a:band1H>
      <a:tcTxStyle/>
      <a:tcStyle>
        <a:tcBdr/>
        <a:fill>
          <a:solidFill>
            <a:srgbClr val="FFE2CD"/>
          </a:solidFill>
        </a:fill>
      </a:tcStyle>
    </a:band1H>
    <a:band2H>
      <a:tcTxStyle/>
      <a:tcStyle>
        <a:tcBdr/>
      </a:tcStyle>
    </a:band2H>
    <a:band1V>
      <a:tcTxStyle/>
      <a:tcStyle>
        <a:tcBdr/>
        <a:fill>
          <a:solidFill>
            <a:srgbClr val="FFE2CD"/>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72578" autoAdjust="0"/>
  </p:normalViewPr>
  <p:slideViewPr>
    <p:cSldViewPr snapToGrid="0">
      <p:cViewPr varScale="1">
        <p:scale>
          <a:sx n="104" d="100"/>
          <a:sy n="104" d="100"/>
        </p:scale>
        <p:origin x="1880" y="1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font" Target="fonts/font8.fntdata"/><Relationship Id="rId72" Type="http://schemas.openxmlformats.org/officeDocument/2006/relationships/theme" Target="theme/theme1.xml"/><Relationship Id="rId3" Type="http://schemas.openxmlformats.org/officeDocument/2006/relationships/slide" Target="slides/slide2.xml"/><Relationship Id="rId68" Type="http://customschemas.google.com/relationships/presentationmetadata" Target="metadata"/><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font" Target="fonts/font7.fntdata"/><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font" Target="fonts/font10.fntdata"/><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font" Target="fonts/font9.fntdata"/><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 Id="rId6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doi.org/10.1515/9783110255522-002"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firstdraftnews.org/long-form-article/the-psychology-of-misinformation/" TargetMode="External"/><Relationship Id="rId4" Type="http://schemas.openxmlformats.org/officeDocument/2006/relationships/hyperlink" Target="https://smallpondscience.com/2015/06/22/people-are-irrational/"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2" name="Google Shape;8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f21e7843ed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4" name="Google Shape;244;gf21e7843ed_0_2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f21e7843ed_0_2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1" name="Google Shape;251;gf21e7843ed_0_28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The </a:t>
            </a:r>
            <a:r>
              <a:rPr lang="de-DE" sz="1100" b="0" i="1" u="none" strike="noStrike" cap="none" dirty="0" err="1">
                <a:solidFill>
                  <a:srgbClr val="000000"/>
                </a:solidFill>
                <a:latin typeface="Arial"/>
                <a:ea typeface="Arial"/>
                <a:cs typeface="Arial"/>
                <a:sym typeface="Arial"/>
              </a:rPr>
              <a:t>following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three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slides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should</a:t>
            </a:r>
            <a:r>
              <a:rPr lang="de-DE" sz="1100" b="0" i="1" u="none" strike="noStrike" cap="none" dirty="0">
                <a:solidFill>
                  <a:srgbClr val="000000"/>
                </a:solidFill>
                <a:latin typeface="Arial"/>
                <a:ea typeface="Arial"/>
                <a:cs typeface="Arial"/>
                <a:sym typeface="Arial"/>
              </a:rPr>
              <a:t> not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discussed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from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vision-perspective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presented</a:t>
            </a:r>
            <a:r>
              <a:rPr lang="de-DE" sz="1100" b="0" i="1" u="none" strike="noStrike" cap="none" dirty="0">
                <a:solidFill>
                  <a:srgbClr val="000000"/>
                </a:solidFill>
                <a:latin typeface="Arial"/>
                <a:ea typeface="Arial"/>
                <a:cs typeface="Arial"/>
                <a:sym typeface="Arial"/>
              </a:rPr>
              <a:t> on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slides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before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Instead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following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slides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present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exemplary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conceptualisations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have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been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chosen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because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elements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included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that</a:t>
            </a:r>
            <a:r>
              <a:rPr lang="de-DE" sz="1100" b="0" i="1" u="none" strike="noStrike" cap="none" dirty="0">
                <a:solidFill>
                  <a:srgbClr val="000000"/>
                </a:solidFill>
                <a:latin typeface="Arial"/>
                <a:ea typeface="Arial"/>
                <a:cs typeface="Arial"/>
                <a:sym typeface="Arial"/>
              </a:rPr>
              <a:t> will </a:t>
            </a:r>
            <a:r>
              <a:rPr lang="de-DE" sz="1100" b="0" i="1" u="none" strike="noStrike" cap="none" dirty="0" err="1">
                <a:solidFill>
                  <a:srgbClr val="000000"/>
                </a:solidFill>
                <a:latin typeface="Arial"/>
                <a:ea typeface="Arial"/>
                <a:cs typeface="Arial"/>
                <a:sym typeface="Arial"/>
              </a:rPr>
              <a:t>further</a:t>
            </a:r>
            <a:r>
              <a:rPr lang="de-DE" sz="1100" b="0" i="1" u="none" strike="noStrike" cap="none" dirty="0">
                <a:solidFill>
                  <a:srgbClr val="000000"/>
                </a:solidFill>
                <a:latin typeface="Arial"/>
                <a:ea typeface="Arial"/>
                <a:cs typeface="Arial"/>
                <a:sym typeface="Arial"/>
              </a:rPr>
              <a:t> on also </a:t>
            </a:r>
            <a:r>
              <a:rPr lang="de-DE" sz="1100" b="0" i="1" u="none" strike="noStrike" cap="none" dirty="0" err="1">
                <a:solidFill>
                  <a:srgbClr val="000000"/>
                </a:solidFill>
                <a:latin typeface="Arial"/>
                <a:ea typeface="Arial"/>
                <a:cs typeface="Arial"/>
                <a:sym typeface="Arial"/>
              </a:rPr>
              <a:t>lead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us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role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opinion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formation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see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slide</a:t>
            </a:r>
            <a:r>
              <a:rPr lang="de-DE" sz="1100" b="0" i="1" u="none" strike="noStrike" cap="none" dirty="0">
                <a:solidFill>
                  <a:srgbClr val="000000"/>
                </a:solidFill>
                <a:latin typeface="Arial"/>
                <a:ea typeface="Arial"/>
                <a:cs typeface="Arial"/>
                <a:sym typeface="Arial"/>
              </a:rPr>
              <a:t> 24). </a:t>
            </a:r>
            <a:r>
              <a:rPr lang="de-DE" sz="1100" b="0" i="1" u="none" strike="noStrike" cap="none" dirty="0" err="1">
                <a:solidFill>
                  <a:srgbClr val="000000"/>
                </a:solidFill>
                <a:latin typeface="Arial"/>
                <a:ea typeface="Arial"/>
                <a:cs typeface="Arial"/>
                <a:sym typeface="Arial"/>
              </a:rPr>
              <a:t>Fasce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Picó</a:t>
            </a:r>
            <a:r>
              <a:rPr lang="de-DE" sz="1100" b="0" i="1" u="none" strike="noStrike" cap="none" dirty="0">
                <a:solidFill>
                  <a:srgbClr val="000000"/>
                </a:solidFill>
                <a:latin typeface="Arial"/>
                <a:ea typeface="Arial"/>
                <a:cs typeface="Arial"/>
                <a:sym typeface="Arial"/>
              </a:rPr>
              <a:t> on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one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hand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emphasise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role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knowledge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theories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importance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develop</a:t>
            </a:r>
            <a:r>
              <a:rPr lang="de-DE" sz="1100" b="0" i="1" u="none" strike="noStrike" cap="none" dirty="0">
                <a:solidFill>
                  <a:srgbClr val="000000"/>
                </a:solidFill>
                <a:latin typeface="Arial"/>
                <a:ea typeface="Arial"/>
                <a:cs typeface="Arial"/>
                <a:sym typeface="Arial"/>
              </a:rPr>
              <a:t> an </a:t>
            </a:r>
            <a:r>
              <a:rPr lang="de-DE" sz="1100" b="0" i="1" u="none" strike="noStrike" cap="none" dirty="0" err="1">
                <a:solidFill>
                  <a:srgbClr val="000000"/>
                </a:solidFill>
                <a:latin typeface="Arial"/>
                <a:ea typeface="Arial"/>
                <a:cs typeface="Arial"/>
                <a:sym typeface="Arial"/>
              </a:rPr>
              <a:t>understanding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reasoning</a:t>
            </a:r>
            <a:r>
              <a:rPr lang="de-DE" sz="1100" b="0" i="1" u="none" strike="noStrike" cap="none" dirty="0">
                <a:solidFill>
                  <a:srgbClr val="000000"/>
                </a:solidFill>
                <a:latin typeface="Arial"/>
                <a:ea typeface="Arial"/>
                <a:cs typeface="Arial"/>
                <a:sym typeface="Arial"/>
              </a:rPr>
              <a:t>, but also a </a:t>
            </a:r>
            <a:r>
              <a:rPr lang="de-DE" sz="1100" b="0" i="1" u="none" strike="noStrike" cap="none" dirty="0" err="1">
                <a:solidFill>
                  <a:srgbClr val="000000"/>
                </a:solidFill>
                <a:latin typeface="Arial"/>
                <a:ea typeface="Arial"/>
                <a:cs typeface="Arial"/>
                <a:sym typeface="Arial"/>
              </a:rPr>
              <a:t>general</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trust</a:t>
            </a:r>
            <a:r>
              <a:rPr lang="de-DE" sz="1100" b="0" i="1" u="none" strike="noStrike" cap="none" dirty="0">
                <a:solidFill>
                  <a:srgbClr val="000000"/>
                </a:solidFill>
                <a:latin typeface="Arial"/>
                <a:ea typeface="Arial"/>
                <a:cs typeface="Arial"/>
                <a:sym typeface="Arial"/>
              </a:rPr>
              <a:t> in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role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values</a:t>
            </a:r>
            <a:r>
              <a:rPr lang="de-DE" sz="1100" b="0" i="1" u="none" strike="noStrike" cap="none" dirty="0">
                <a:solidFill>
                  <a:srgbClr val="000000"/>
                </a:solidFill>
                <a:latin typeface="Arial"/>
                <a:ea typeface="Arial"/>
                <a:cs typeface="Arial"/>
                <a:sym typeface="Arial"/>
              </a:rPr>
              <a:t>.</a:t>
            </a:r>
            <a:endParaRPr dirty="0"/>
          </a:p>
          <a:p>
            <a:pPr marL="0" marR="0" lvl="0" indent="0" algn="l" rtl="0">
              <a:lnSpc>
                <a:spcPct val="100000"/>
              </a:lnSpc>
              <a:spcBef>
                <a:spcPts val="0"/>
              </a:spcBef>
              <a:spcAft>
                <a:spcPts val="0"/>
              </a:spcAft>
              <a:buClr>
                <a:srgbClr val="000000"/>
              </a:buClr>
              <a:buSzPts val="1100"/>
              <a:buFont typeface="Arial"/>
              <a:buNone/>
            </a:pP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err="1">
                <a:solidFill>
                  <a:srgbClr val="000000"/>
                </a:solidFill>
                <a:latin typeface="Arial"/>
                <a:ea typeface="Arial"/>
                <a:cs typeface="Arial"/>
                <a:sym typeface="Arial"/>
              </a:rPr>
              <a:t>Fasce</a:t>
            </a:r>
            <a:r>
              <a:rPr lang="de-DE" sz="1100" b="0" i="1" u="none" strike="noStrike" cap="none" dirty="0">
                <a:solidFill>
                  <a:srgbClr val="000000"/>
                </a:solidFill>
                <a:latin typeface="Arial"/>
                <a:ea typeface="Arial"/>
                <a:cs typeface="Arial"/>
                <a:sym typeface="Arial"/>
              </a:rPr>
              <a:t>, A.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Picó</a:t>
            </a:r>
            <a:r>
              <a:rPr lang="de-DE" sz="1100" b="0" i="1" u="none" strike="noStrike" cap="none" dirty="0">
                <a:solidFill>
                  <a:srgbClr val="000000"/>
                </a:solidFill>
                <a:latin typeface="Arial"/>
                <a:ea typeface="Arial"/>
                <a:cs typeface="Arial"/>
                <a:sym typeface="Arial"/>
              </a:rPr>
              <a:t>, A. (2019) Science </a:t>
            </a:r>
            <a:r>
              <a:rPr lang="de-DE" sz="1100" b="0" i="1" u="none" strike="noStrike" cap="none" dirty="0" err="1">
                <a:solidFill>
                  <a:srgbClr val="000000"/>
                </a:solidFill>
                <a:latin typeface="Arial"/>
                <a:ea typeface="Arial"/>
                <a:cs typeface="Arial"/>
                <a:sym typeface="Arial"/>
              </a:rPr>
              <a:t>as</a:t>
            </a:r>
            <a:r>
              <a:rPr lang="de-DE" sz="1100" b="0" i="1" u="none" strike="noStrike" cap="none" dirty="0">
                <a:solidFill>
                  <a:srgbClr val="000000"/>
                </a:solidFill>
                <a:latin typeface="Arial"/>
                <a:ea typeface="Arial"/>
                <a:cs typeface="Arial"/>
                <a:sym typeface="Arial"/>
              </a:rPr>
              <a:t> a </a:t>
            </a:r>
            <a:r>
              <a:rPr lang="de-DE" sz="1100" b="0" i="1" u="none" strike="noStrike" cap="none" dirty="0" err="1">
                <a:solidFill>
                  <a:srgbClr val="000000"/>
                </a:solidFill>
                <a:latin typeface="Arial"/>
                <a:ea typeface="Arial"/>
                <a:cs typeface="Arial"/>
                <a:sym typeface="Arial"/>
              </a:rPr>
              <a:t>Vaccine</a:t>
            </a:r>
            <a:r>
              <a:rPr lang="de-DE" sz="1100" b="0" i="1" u="none" strike="noStrike" cap="none" dirty="0">
                <a:solidFill>
                  <a:srgbClr val="000000"/>
                </a:solidFill>
                <a:latin typeface="Arial"/>
                <a:ea typeface="Arial"/>
                <a:cs typeface="Arial"/>
                <a:sym typeface="Arial"/>
              </a:rPr>
              <a:t>. The Relation </a:t>
            </a:r>
            <a:r>
              <a:rPr lang="de-DE" sz="1100" b="0" i="1" u="none" strike="noStrike" cap="none" dirty="0" err="1">
                <a:solidFill>
                  <a:srgbClr val="000000"/>
                </a:solidFill>
                <a:latin typeface="Arial"/>
                <a:ea typeface="Arial"/>
                <a:cs typeface="Arial"/>
                <a:sym typeface="Arial"/>
              </a:rPr>
              <a:t>between</a:t>
            </a:r>
            <a:r>
              <a:rPr lang="de-DE" sz="1100" b="0" i="1" u="none" strike="noStrike" cap="none" dirty="0">
                <a:solidFill>
                  <a:srgbClr val="000000"/>
                </a:solidFill>
                <a:latin typeface="Arial"/>
                <a:ea typeface="Arial"/>
                <a:cs typeface="Arial"/>
                <a:sym typeface="Arial"/>
              </a:rPr>
              <a:t> Scientific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Unwarranted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Beliefs</a:t>
            </a:r>
            <a:r>
              <a:rPr lang="de-DE" sz="1100" b="0" i="1" u="none" strike="noStrike" cap="none" dirty="0">
                <a:solidFill>
                  <a:srgbClr val="000000"/>
                </a:solidFill>
                <a:latin typeface="Arial"/>
                <a:ea typeface="Arial"/>
                <a:cs typeface="Arial"/>
                <a:sym typeface="Arial"/>
              </a:rPr>
              <a:t>. Science &amp; Education, 28, pp. 109-125. </a:t>
            </a:r>
            <a:r>
              <a:rPr lang="de-DE" sz="1100" b="0" i="1" u="none" strike="noStrike" cap="none" dirty="0" err="1">
                <a:solidFill>
                  <a:srgbClr val="000000"/>
                </a:solidFill>
                <a:latin typeface="Arial"/>
                <a:ea typeface="Arial"/>
                <a:cs typeface="Arial"/>
                <a:sym typeface="Arial"/>
              </a:rPr>
              <a:t>doi:10.1007</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s11191</a:t>
            </a:r>
            <a:r>
              <a:rPr lang="de-DE" sz="1100" b="0" i="1" u="none" strike="noStrike" cap="none" dirty="0">
                <a:solidFill>
                  <a:srgbClr val="000000"/>
                </a:solidFill>
                <a:latin typeface="Arial"/>
                <a:ea typeface="Arial"/>
                <a:cs typeface="Arial"/>
                <a:sym typeface="Arial"/>
              </a:rPr>
              <a:t>-018-00022-0.</a:t>
            </a:r>
            <a:endParaRPr i="1" dirty="0"/>
          </a:p>
          <a:p>
            <a:pPr marL="0" marR="0" lvl="0" indent="0" algn="l" rtl="0">
              <a:lnSpc>
                <a:spcPct val="100000"/>
              </a:lnSpc>
              <a:spcBef>
                <a:spcPts val="0"/>
              </a:spcBef>
              <a:spcAft>
                <a:spcPts val="0"/>
              </a:spcAft>
              <a:buClr>
                <a:srgbClr val="000000"/>
              </a:buClr>
              <a:buSzPts val="1100"/>
              <a:buFont typeface="Arial"/>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gf21e7843ed_0_3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4" name="Google Shape;274;gf21e7843ed_0_30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Howell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Brossard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again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referring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but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lack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conceptual</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clarity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should</a:t>
            </a:r>
            <a:r>
              <a:rPr lang="de-DE" sz="1100" b="0" i="1" u="none" strike="noStrike" cap="none" dirty="0">
                <a:solidFill>
                  <a:srgbClr val="000000"/>
                </a:solidFill>
                <a:latin typeface="Arial"/>
                <a:ea typeface="Arial"/>
                <a:cs typeface="Arial"/>
                <a:sym typeface="Arial"/>
              </a:rPr>
              <a:t> not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main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point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discussion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here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mention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three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areas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ranging </a:t>
            </a:r>
            <a:r>
              <a:rPr lang="de-DE" sz="1100" b="0" i="1" u="none" strike="noStrike" cap="none" dirty="0" err="1">
                <a:solidFill>
                  <a:srgbClr val="000000"/>
                </a:solidFill>
                <a:latin typeface="Arial"/>
                <a:ea typeface="Arial"/>
                <a:cs typeface="Arial"/>
                <a:sym typeface="Arial"/>
              </a:rPr>
              <a:t>from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civic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cognitive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literacy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see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next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slide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for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illustration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purposes</a:t>
            </a:r>
            <a:r>
              <a:rPr lang="de-DE" sz="1100" b="0" i="1" u="none" strike="noStrike" cap="none" dirty="0">
                <a:solidFill>
                  <a:srgbClr val="000000"/>
                </a:solidFill>
                <a:latin typeface="Arial"/>
                <a:ea typeface="Arial"/>
                <a:cs typeface="Arial"/>
                <a:sym typeface="Arial"/>
              </a:rPr>
              <a:t>). This </a:t>
            </a:r>
            <a:r>
              <a:rPr lang="de-DE" sz="1100" b="0" i="1" u="none" strike="noStrike" cap="none" dirty="0" err="1">
                <a:solidFill>
                  <a:srgbClr val="000000"/>
                </a:solidFill>
                <a:latin typeface="Arial"/>
                <a:ea typeface="Arial"/>
                <a:cs typeface="Arial"/>
                <a:sym typeface="Arial"/>
              </a:rPr>
              <a:t>conceptualisation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linked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definition</a:t>
            </a:r>
            <a:r>
              <a:rPr lang="de-DE" sz="1100" b="0" i="1" u="none" strike="noStrike" cap="none" dirty="0">
                <a:solidFill>
                  <a:srgbClr val="000000"/>
                </a:solidFill>
                <a:latin typeface="Arial"/>
                <a:ea typeface="Arial"/>
                <a:cs typeface="Arial"/>
                <a:sym typeface="Arial"/>
              </a:rPr>
              <a:t> on </a:t>
            </a:r>
            <a:r>
              <a:rPr lang="de-DE" sz="1100" b="0" i="1" u="none" strike="noStrike" cap="none" dirty="0" err="1">
                <a:solidFill>
                  <a:srgbClr val="000000"/>
                </a:solidFill>
                <a:latin typeface="Arial"/>
                <a:ea typeface="Arial"/>
                <a:cs typeface="Arial"/>
                <a:sym typeface="Arial"/>
              </a:rPr>
              <a:t>slide</a:t>
            </a:r>
            <a:r>
              <a:rPr lang="de-DE" sz="1100" b="0" i="1" u="none" strike="noStrike" cap="none" dirty="0">
                <a:solidFill>
                  <a:srgbClr val="000000"/>
                </a:solidFill>
                <a:latin typeface="Arial"/>
                <a:ea typeface="Arial"/>
                <a:cs typeface="Arial"/>
                <a:sym typeface="Arial"/>
              </a:rPr>
              <a:t> 15. </a:t>
            </a:r>
            <a:r>
              <a:rPr lang="de-DE" sz="1100" b="0" i="1" u="none" strike="noStrike" cap="none" dirty="0" err="1">
                <a:solidFill>
                  <a:srgbClr val="000000"/>
                </a:solidFill>
                <a:latin typeface="Arial"/>
                <a:ea typeface="Arial"/>
                <a:cs typeface="Arial"/>
                <a:sym typeface="Arial"/>
              </a:rPr>
              <a:t>From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our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perspective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provides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interesting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points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connection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general</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understanding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knowledge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production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role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digital </a:t>
            </a:r>
            <a:r>
              <a:rPr lang="de-DE" sz="1100" b="0" i="1" u="none" strike="noStrike" cap="none" dirty="0" err="1">
                <a:solidFill>
                  <a:srgbClr val="000000"/>
                </a:solidFill>
                <a:latin typeface="Arial"/>
                <a:ea typeface="Arial"/>
                <a:cs typeface="Arial"/>
                <a:sym typeface="Arial"/>
              </a:rPr>
              <a:t>media</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own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bias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for</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addressing</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controversial</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issues</a:t>
            </a:r>
            <a:r>
              <a:rPr lang="de-DE" sz="1100" b="0" i="1" u="none" strike="noStrike" cap="none" dirty="0">
                <a:solidFill>
                  <a:srgbClr val="000000"/>
                </a:solidFill>
                <a:latin typeface="Arial"/>
                <a:ea typeface="Arial"/>
                <a:cs typeface="Arial"/>
                <a:sym typeface="Arial"/>
              </a:rPr>
              <a:t> in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classroom</a:t>
            </a:r>
            <a:r>
              <a:rPr lang="de-DE" sz="1100" b="0" i="1" u="none" strike="noStrike" cap="none" dirty="0">
                <a:solidFill>
                  <a:srgbClr val="000000"/>
                </a:solidFill>
                <a:latin typeface="Arial"/>
                <a:ea typeface="Arial"/>
                <a:cs typeface="Arial"/>
                <a:sym typeface="Arial"/>
              </a:rPr>
              <a:t>.</a:t>
            </a: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Howell, E.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Brossard</a:t>
            </a:r>
            <a:r>
              <a:rPr lang="de-DE" sz="1100" b="0" i="1" u="none" strike="noStrike" cap="none" dirty="0">
                <a:solidFill>
                  <a:srgbClr val="000000"/>
                </a:solidFill>
                <a:latin typeface="Arial"/>
                <a:ea typeface="Arial"/>
                <a:cs typeface="Arial"/>
                <a:sym typeface="Arial"/>
              </a:rPr>
              <a:t>, D. (2021) (</a:t>
            </a:r>
            <a:r>
              <a:rPr lang="de-DE" sz="1100" b="0" i="1" u="none" strike="noStrike" cap="none" dirty="0" err="1">
                <a:solidFill>
                  <a:srgbClr val="000000"/>
                </a:solidFill>
                <a:latin typeface="Arial"/>
                <a:ea typeface="Arial"/>
                <a:cs typeface="Arial"/>
                <a:sym typeface="Arial"/>
              </a:rPr>
              <a:t>Mis</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informed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about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means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 </a:t>
            </a:r>
            <a:r>
              <a:rPr lang="de-DE" sz="1100" b="0" i="1" u="none" strike="noStrike" cap="none" dirty="0" err="1">
                <a:solidFill>
                  <a:srgbClr val="000000"/>
                </a:solidFill>
                <a:latin typeface="Arial"/>
                <a:ea typeface="Arial"/>
                <a:cs typeface="Arial"/>
                <a:sym typeface="Arial"/>
              </a:rPr>
              <a:t>science-literate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citizen</a:t>
            </a:r>
            <a:r>
              <a:rPr lang="de-DE" sz="1100" b="0" i="1" u="none" strike="noStrike" cap="none" dirty="0">
                <a:solidFill>
                  <a:srgbClr val="000000"/>
                </a:solidFill>
                <a:latin typeface="Arial"/>
                <a:ea typeface="Arial"/>
                <a:cs typeface="Arial"/>
                <a:sym typeface="Arial"/>
              </a:rPr>
              <a:t> in a digital </a:t>
            </a:r>
            <a:r>
              <a:rPr lang="de-DE" sz="1100" b="0" i="1" u="none" strike="noStrike" cap="none" dirty="0" err="1">
                <a:solidFill>
                  <a:srgbClr val="000000"/>
                </a:solidFill>
                <a:latin typeface="Arial"/>
                <a:ea typeface="Arial"/>
                <a:cs typeface="Arial"/>
                <a:sym typeface="Arial"/>
              </a:rPr>
              <a:t>world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Proceedings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National Academy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Sciences</a:t>
            </a:r>
            <a:r>
              <a:rPr lang="de-DE" sz="1100" b="0" i="1" u="none" strike="noStrike" cap="none" dirty="0">
                <a:solidFill>
                  <a:srgbClr val="000000"/>
                </a:solidFill>
                <a:latin typeface="Arial"/>
                <a:ea typeface="Arial"/>
                <a:cs typeface="Arial"/>
                <a:sym typeface="Arial"/>
              </a:rPr>
              <a:t>. 118. </a:t>
            </a:r>
            <a:r>
              <a:rPr lang="de-DE" sz="1100" b="0" i="1" u="none" strike="noStrike" cap="none" dirty="0" err="1">
                <a:solidFill>
                  <a:srgbClr val="000000"/>
                </a:solidFill>
                <a:latin typeface="Arial"/>
                <a:ea typeface="Arial"/>
                <a:cs typeface="Arial"/>
                <a:sym typeface="Arial"/>
              </a:rPr>
              <a:t>e1912436117</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doi:10.1073</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pnas.1912436117</a:t>
            </a:r>
            <a:r>
              <a:rPr lang="de-DE" sz="1100" b="0" i="1" u="none" strike="noStrike" cap="none" dirty="0">
                <a:solidFill>
                  <a:srgbClr val="000000"/>
                </a:solidFill>
                <a:latin typeface="Arial"/>
                <a:ea typeface="Arial"/>
                <a:cs typeface="Arial"/>
                <a:sym typeface="Arial"/>
              </a:rPr>
              <a:t>. </a:t>
            </a:r>
            <a:endParaRPr dirty="0"/>
          </a:p>
          <a:p>
            <a:pPr marL="0" marR="0" lvl="0" indent="0" algn="l" rtl="0">
              <a:lnSpc>
                <a:spcPct val="100000"/>
              </a:lnSpc>
              <a:spcBef>
                <a:spcPts val="0"/>
              </a:spcBef>
              <a:spcAft>
                <a:spcPts val="0"/>
              </a:spcAft>
              <a:buClr>
                <a:srgbClr val="000000"/>
              </a:buClr>
              <a:buSzPts val="1100"/>
              <a:buFont typeface="Arial"/>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8"/>
        <p:cNvGrpSpPr/>
        <p:nvPr/>
      </p:nvGrpSpPr>
      <p:grpSpPr>
        <a:xfrm>
          <a:off x="0" y="0"/>
          <a:ext cx="0" cy="0"/>
          <a:chOff x="0" y="0"/>
          <a:chExt cx="0" cy="0"/>
        </a:xfrm>
      </p:grpSpPr>
      <p:sp>
        <p:nvSpPr>
          <p:cNvPr id="289" name="Google Shape;289;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0" name="Google Shape;290;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a:solidFill>
                  <a:srgbClr val="000000"/>
                </a:solidFill>
                <a:latin typeface="Arial"/>
                <a:ea typeface="Arial"/>
                <a:cs typeface="Arial"/>
                <a:sym typeface="Arial"/>
              </a:rPr>
              <a:t>Howell, E.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Brossard</a:t>
            </a:r>
            <a:r>
              <a:rPr lang="de-DE" sz="1100" b="0" i="1" u="none" strike="noStrike" cap="none" dirty="0">
                <a:solidFill>
                  <a:srgbClr val="000000"/>
                </a:solidFill>
                <a:latin typeface="Arial"/>
                <a:ea typeface="Arial"/>
                <a:cs typeface="Arial"/>
                <a:sym typeface="Arial"/>
              </a:rPr>
              <a:t>, D. (2021) (</a:t>
            </a:r>
            <a:r>
              <a:rPr lang="de-DE" sz="1100" b="0" i="1" u="none" strike="noStrike" cap="none" dirty="0" err="1">
                <a:solidFill>
                  <a:srgbClr val="000000"/>
                </a:solidFill>
                <a:latin typeface="Arial"/>
                <a:ea typeface="Arial"/>
                <a:cs typeface="Arial"/>
                <a:sym typeface="Arial"/>
              </a:rPr>
              <a:t>Mis</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informed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about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means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to</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be</a:t>
            </a:r>
            <a:r>
              <a:rPr lang="de-DE" sz="1100" b="0" i="1" u="none" strike="noStrike" cap="none" dirty="0">
                <a:solidFill>
                  <a:srgbClr val="000000"/>
                </a:solidFill>
                <a:latin typeface="Arial"/>
                <a:ea typeface="Arial"/>
                <a:cs typeface="Arial"/>
                <a:sym typeface="Arial"/>
              </a:rPr>
              <a:t> a </a:t>
            </a:r>
            <a:r>
              <a:rPr lang="de-DE" sz="1100" b="0" i="1" u="none" strike="noStrike" cap="none" dirty="0" err="1">
                <a:solidFill>
                  <a:srgbClr val="000000"/>
                </a:solidFill>
                <a:latin typeface="Arial"/>
                <a:ea typeface="Arial"/>
                <a:cs typeface="Arial"/>
                <a:sym typeface="Arial"/>
              </a:rPr>
              <a:t>science-literate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citizen</a:t>
            </a:r>
            <a:r>
              <a:rPr lang="de-DE" sz="1100" b="0" i="1" u="none" strike="noStrike" cap="none" dirty="0">
                <a:solidFill>
                  <a:srgbClr val="000000"/>
                </a:solidFill>
                <a:latin typeface="Arial"/>
                <a:ea typeface="Arial"/>
                <a:cs typeface="Arial"/>
                <a:sym typeface="Arial"/>
              </a:rPr>
              <a:t> in a digital </a:t>
            </a:r>
            <a:r>
              <a:rPr lang="de-DE" sz="1100" b="0" i="1" u="none" strike="noStrike" cap="none" dirty="0" err="1">
                <a:solidFill>
                  <a:srgbClr val="000000"/>
                </a:solidFill>
                <a:latin typeface="Arial"/>
                <a:ea typeface="Arial"/>
                <a:cs typeface="Arial"/>
                <a:sym typeface="Arial"/>
              </a:rPr>
              <a:t>world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Proceedings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 National Academy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Sciences</a:t>
            </a:r>
            <a:r>
              <a:rPr lang="de-DE" sz="1100" b="0" i="1" u="none" strike="noStrike" cap="none" dirty="0">
                <a:solidFill>
                  <a:srgbClr val="000000"/>
                </a:solidFill>
                <a:latin typeface="Arial"/>
                <a:ea typeface="Arial"/>
                <a:cs typeface="Arial"/>
                <a:sym typeface="Arial"/>
              </a:rPr>
              <a:t>. 118. </a:t>
            </a:r>
            <a:r>
              <a:rPr lang="de-DE" sz="1100" b="0" i="1" u="none" strike="noStrike" cap="none" dirty="0" err="1">
                <a:solidFill>
                  <a:srgbClr val="000000"/>
                </a:solidFill>
                <a:latin typeface="Arial"/>
                <a:ea typeface="Arial"/>
                <a:cs typeface="Arial"/>
                <a:sym typeface="Arial"/>
              </a:rPr>
              <a:t>e1912436117</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doi:10.1073</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pnas.1912436117</a:t>
            </a:r>
            <a:r>
              <a:rPr lang="de-DE" sz="1100" b="0" i="1" u="none" strike="noStrike" cap="none" dirty="0">
                <a:solidFill>
                  <a:srgbClr val="000000"/>
                </a:solidFill>
                <a:latin typeface="Arial"/>
                <a:ea typeface="Arial"/>
                <a:cs typeface="Arial"/>
                <a:sym typeface="Arial"/>
              </a:rPr>
              <a:t>. </a:t>
            </a:r>
            <a:endParaRPr dirty="0"/>
          </a:p>
          <a:p>
            <a:pPr marL="0" marR="0" lvl="0" indent="0" algn="l" rtl="0">
              <a:lnSpc>
                <a:spcPct val="100000"/>
              </a:lnSpc>
              <a:spcBef>
                <a:spcPts val="0"/>
              </a:spcBef>
              <a:spcAft>
                <a:spcPts val="0"/>
              </a:spcAft>
              <a:buClr>
                <a:srgbClr val="000000"/>
              </a:buClr>
              <a:buSzPts val="1100"/>
              <a:buFont typeface="Arial"/>
              <a:buNone/>
            </a:pPr>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4" name="Google Shape;314;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dirty="0"/>
              <a:t>As </a:t>
            </a:r>
            <a:r>
              <a:rPr lang="de-DE" dirty="0" err="1"/>
              <a:t>visible</a:t>
            </a:r>
            <a:r>
              <a:rPr lang="de-DE" dirty="0"/>
              <a:t> </a:t>
            </a:r>
            <a:r>
              <a:rPr lang="de-DE" dirty="0" err="1"/>
              <a:t>from</a:t>
            </a:r>
            <a:r>
              <a:rPr lang="de-DE" dirty="0"/>
              <a:t> </a:t>
            </a:r>
            <a:r>
              <a:rPr lang="de-DE" dirty="0" err="1"/>
              <a:t>the</a:t>
            </a:r>
            <a:r>
              <a:rPr lang="de-DE" dirty="0"/>
              <a:t> </a:t>
            </a:r>
            <a:r>
              <a:rPr lang="de-DE" dirty="0" err="1"/>
              <a:t>conceptualisations</a:t>
            </a:r>
            <a:r>
              <a:rPr lang="de-DE" dirty="0"/>
              <a:t> </a:t>
            </a:r>
            <a:r>
              <a:rPr lang="de-DE" dirty="0" err="1"/>
              <a:t>presented</a:t>
            </a:r>
            <a:r>
              <a:rPr lang="de-DE" dirty="0"/>
              <a:t> </a:t>
            </a:r>
            <a:r>
              <a:rPr lang="de-DE" dirty="0" err="1"/>
              <a:t>above</a:t>
            </a:r>
            <a:r>
              <a:rPr lang="de-DE" dirty="0"/>
              <a:t> (</a:t>
            </a:r>
            <a:r>
              <a:rPr lang="de-DE" dirty="0" err="1"/>
              <a:t>Fasce</a:t>
            </a:r>
            <a:r>
              <a:rPr lang="de-DE" dirty="0"/>
              <a:t> </a:t>
            </a:r>
            <a:r>
              <a:rPr lang="de-DE" dirty="0" err="1"/>
              <a:t>and</a:t>
            </a:r>
            <a:r>
              <a:rPr lang="de-DE" dirty="0"/>
              <a:t> </a:t>
            </a:r>
            <a:r>
              <a:rPr lang="de-DE" dirty="0" err="1"/>
              <a:t>Picó</a:t>
            </a:r>
            <a:r>
              <a:rPr lang="de-DE" dirty="0"/>
              <a:t> 2019; Howell </a:t>
            </a:r>
            <a:r>
              <a:rPr lang="de-DE" dirty="0" err="1"/>
              <a:t>and</a:t>
            </a:r>
            <a:r>
              <a:rPr lang="de-DE" dirty="0"/>
              <a:t> </a:t>
            </a:r>
            <a:r>
              <a:rPr lang="de-DE" dirty="0" err="1"/>
              <a:t>Brossard</a:t>
            </a:r>
            <a:r>
              <a:rPr lang="de-DE" dirty="0"/>
              <a:t> 2021), </a:t>
            </a:r>
            <a:r>
              <a:rPr lang="de-DE" dirty="0" err="1"/>
              <a:t>scientific</a:t>
            </a:r>
            <a:r>
              <a:rPr lang="de-DE" dirty="0"/>
              <a:t> </a:t>
            </a:r>
            <a:r>
              <a:rPr lang="de-DE" dirty="0" err="1"/>
              <a:t>literacy</a:t>
            </a:r>
            <a:r>
              <a:rPr lang="de-DE" dirty="0"/>
              <a:t> also </a:t>
            </a:r>
            <a:r>
              <a:rPr lang="de-DE" dirty="0" err="1"/>
              <a:t>encompasses</a:t>
            </a:r>
            <a:r>
              <a:rPr lang="de-DE" dirty="0"/>
              <a:t> </a:t>
            </a:r>
            <a:r>
              <a:rPr lang="de-DE" dirty="0" err="1"/>
              <a:t>becoming</a:t>
            </a:r>
            <a:r>
              <a:rPr lang="de-DE" dirty="0"/>
              <a:t> </a:t>
            </a:r>
            <a:r>
              <a:rPr lang="de-DE" dirty="0" err="1"/>
              <a:t>aware</a:t>
            </a:r>
            <a:r>
              <a:rPr lang="de-DE" dirty="0"/>
              <a:t> </a:t>
            </a:r>
            <a:r>
              <a:rPr lang="de-DE" dirty="0" err="1"/>
              <a:t>of</a:t>
            </a:r>
            <a:r>
              <a:rPr lang="de-DE" dirty="0"/>
              <a:t> </a:t>
            </a:r>
            <a:r>
              <a:rPr lang="de-DE" dirty="0" err="1"/>
              <a:t>dynamics</a:t>
            </a:r>
            <a:r>
              <a:rPr lang="de-DE" dirty="0"/>
              <a:t> </a:t>
            </a:r>
            <a:r>
              <a:rPr lang="de-DE" dirty="0" err="1"/>
              <a:t>within</a:t>
            </a:r>
            <a:r>
              <a:rPr lang="de-DE" dirty="0"/>
              <a:t> </a:t>
            </a:r>
            <a:r>
              <a:rPr lang="de-DE" dirty="0" err="1"/>
              <a:t>opinion</a:t>
            </a:r>
            <a:r>
              <a:rPr lang="de-DE" dirty="0"/>
              <a:t> </a:t>
            </a:r>
            <a:r>
              <a:rPr lang="de-DE" dirty="0" err="1"/>
              <a:t>formation</a:t>
            </a:r>
            <a:r>
              <a:rPr lang="de-DE" dirty="0"/>
              <a:t>. </a:t>
            </a:r>
            <a:r>
              <a:rPr lang="de-DE" dirty="0" err="1"/>
              <a:t>Taking</a:t>
            </a:r>
            <a:r>
              <a:rPr lang="de-DE" dirty="0"/>
              <a:t> </a:t>
            </a:r>
            <a:r>
              <a:rPr lang="de-DE" dirty="0" err="1"/>
              <a:t>into</a:t>
            </a:r>
            <a:r>
              <a:rPr lang="de-DE" dirty="0"/>
              <a:t> </a:t>
            </a:r>
            <a:r>
              <a:rPr lang="de-DE" dirty="0" err="1"/>
              <a:t>account</a:t>
            </a:r>
            <a:r>
              <a:rPr lang="de-DE" dirty="0"/>
              <a:t> </a:t>
            </a:r>
            <a:r>
              <a:rPr lang="de-DE" dirty="0" err="1"/>
              <a:t>the</a:t>
            </a:r>
            <a:r>
              <a:rPr lang="de-DE" dirty="0"/>
              <a:t> </a:t>
            </a:r>
            <a:r>
              <a:rPr lang="de-DE" dirty="0" err="1"/>
              <a:t>overall</a:t>
            </a:r>
            <a:r>
              <a:rPr lang="de-DE" dirty="0"/>
              <a:t> </a:t>
            </a:r>
            <a:r>
              <a:rPr lang="de-DE" dirty="0" err="1"/>
              <a:t>topic</a:t>
            </a:r>
            <a:r>
              <a:rPr lang="de-DE" dirty="0"/>
              <a:t> </a:t>
            </a:r>
            <a:r>
              <a:rPr lang="de-DE" dirty="0" err="1"/>
              <a:t>of</a:t>
            </a:r>
            <a:r>
              <a:rPr lang="de-DE" dirty="0"/>
              <a:t> </a:t>
            </a:r>
            <a:r>
              <a:rPr lang="de-DE" dirty="0" err="1"/>
              <a:t>this</a:t>
            </a:r>
            <a:r>
              <a:rPr lang="de-DE" dirty="0"/>
              <a:t> </a:t>
            </a:r>
            <a:r>
              <a:rPr lang="de-DE" dirty="0" err="1"/>
              <a:t>module</a:t>
            </a:r>
            <a:r>
              <a:rPr lang="de-DE" dirty="0"/>
              <a:t> </a:t>
            </a:r>
            <a:r>
              <a:rPr lang="de-DE" dirty="0" err="1"/>
              <a:t>that</a:t>
            </a:r>
            <a:r>
              <a:rPr lang="de-DE" dirty="0"/>
              <a:t> </a:t>
            </a:r>
            <a:r>
              <a:rPr lang="de-DE" dirty="0" err="1"/>
              <a:t>is</a:t>
            </a:r>
            <a:r>
              <a:rPr lang="de-DE" dirty="0"/>
              <a:t> </a:t>
            </a:r>
            <a:r>
              <a:rPr lang="de-DE" dirty="0" err="1"/>
              <a:t>the</a:t>
            </a:r>
            <a:r>
              <a:rPr lang="de-DE" dirty="0"/>
              <a:t> </a:t>
            </a:r>
            <a:r>
              <a:rPr lang="de-DE" dirty="0" err="1"/>
              <a:t>engagement</a:t>
            </a:r>
            <a:r>
              <a:rPr lang="de-DE" dirty="0"/>
              <a:t> </a:t>
            </a:r>
            <a:r>
              <a:rPr lang="de-DE" dirty="0" err="1"/>
              <a:t>with</a:t>
            </a:r>
            <a:r>
              <a:rPr lang="de-DE" dirty="0"/>
              <a:t> </a:t>
            </a:r>
            <a:r>
              <a:rPr lang="de-DE" dirty="0" err="1"/>
              <a:t>controversial</a:t>
            </a:r>
            <a:r>
              <a:rPr lang="de-DE" dirty="0"/>
              <a:t> </a:t>
            </a:r>
            <a:r>
              <a:rPr lang="de-DE" dirty="0" err="1"/>
              <a:t>issues</a:t>
            </a:r>
            <a:r>
              <a:rPr lang="de-DE" dirty="0"/>
              <a:t> in </a:t>
            </a:r>
            <a:r>
              <a:rPr lang="de-DE" dirty="0" err="1"/>
              <a:t>class</a:t>
            </a:r>
            <a:r>
              <a:rPr lang="de-DE" dirty="0"/>
              <a:t>, </a:t>
            </a:r>
            <a:r>
              <a:rPr lang="de-DE" dirty="0" err="1"/>
              <a:t>it</a:t>
            </a:r>
            <a:r>
              <a:rPr lang="de-DE" dirty="0"/>
              <a:t> </a:t>
            </a:r>
            <a:r>
              <a:rPr lang="de-DE" dirty="0" err="1"/>
              <a:t>seems</a:t>
            </a:r>
            <a:r>
              <a:rPr lang="de-DE" dirty="0"/>
              <a:t> </a:t>
            </a:r>
            <a:r>
              <a:rPr lang="de-DE" dirty="0" err="1"/>
              <a:t>especially</a:t>
            </a:r>
            <a:r>
              <a:rPr lang="de-DE" dirty="0"/>
              <a:t> relevant </a:t>
            </a:r>
            <a:r>
              <a:rPr lang="de-DE" dirty="0" err="1"/>
              <a:t>to</a:t>
            </a:r>
            <a:r>
              <a:rPr lang="de-DE" dirty="0"/>
              <a:t> </a:t>
            </a:r>
            <a:r>
              <a:rPr lang="de-DE" dirty="0" err="1"/>
              <a:t>address</a:t>
            </a:r>
            <a:r>
              <a:rPr lang="de-DE" dirty="0"/>
              <a:t> </a:t>
            </a:r>
            <a:r>
              <a:rPr lang="de-DE" dirty="0" err="1"/>
              <a:t>the</a:t>
            </a:r>
            <a:r>
              <a:rPr lang="de-DE" dirty="0"/>
              <a:t> </a:t>
            </a:r>
            <a:r>
              <a:rPr lang="de-DE" dirty="0" err="1"/>
              <a:t>role</a:t>
            </a:r>
            <a:r>
              <a:rPr lang="de-DE" dirty="0"/>
              <a:t> </a:t>
            </a:r>
            <a:r>
              <a:rPr lang="de-DE" dirty="0" err="1"/>
              <a:t>of</a:t>
            </a:r>
            <a:r>
              <a:rPr lang="de-DE" dirty="0"/>
              <a:t> </a:t>
            </a:r>
            <a:r>
              <a:rPr lang="de-DE" dirty="0" err="1"/>
              <a:t>emotions</a:t>
            </a:r>
            <a:r>
              <a:rPr lang="de-DE" dirty="0"/>
              <a:t>, </a:t>
            </a:r>
            <a:r>
              <a:rPr lang="de-DE" dirty="0" err="1"/>
              <a:t>identity</a:t>
            </a:r>
            <a:r>
              <a:rPr lang="de-DE" dirty="0"/>
              <a:t>, </a:t>
            </a:r>
            <a:r>
              <a:rPr lang="de-DE" dirty="0" err="1"/>
              <a:t>etc</a:t>
            </a:r>
            <a:r>
              <a:rPr lang="de-DE" dirty="0"/>
              <a:t> in </a:t>
            </a:r>
            <a:r>
              <a:rPr lang="de-DE" dirty="0" err="1"/>
              <a:t>class</a:t>
            </a:r>
            <a:r>
              <a:rPr lang="de-DE" dirty="0"/>
              <a:t>.</a:t>
            </a: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r>
              <a:rPr lang="de-DE" dirty="0"/>
              <a:t>The </a:t>
            </a:r>
            <a:r>
              <a:rPr lang="de-DE" dirty="0" err="1"/>
              <a:t>following</a:t>
            </a:r>
            <a:r>
              <a:rPr lang="de-DE" dirty="0"/>
              <a:t> </a:t>
            </a:r>
            <a:r>
              <a:rPr lang="de-DE" dirty="0" err="1"/>
              <a:t>questions</a:t>
            </a:r>
            <a:r>
              <a:rPr lang="de-DE" dirty="0"/>
              <a:t> </a:t>
            </a:r>
            <a:r>
              <a:rPr lang="de-DE" dirty="0" err="1"/>
              <a:t>could</a:t>
            </a:r>
            <a:r>
              <a:rPr lang="de-DE" dirty="0"/>
              <a:t> </a:t>
            </a:r>
            <a:r>
              <a:rPr lang="de-DE" dirty="0" err="1"/>
              <a:t>be</a:t>
            </a:r>
            <a:r>
              <a:rPr lang="de-DE" dirty="0"/>
              <a:t> </a:t>
            </a:r>
            <a:r>
              <a:rPr lang="de-DE" dirty="0" err="1"/>
              <a:t>used</a:t>
            </a:r>
            <a:r>
              <a:rPr lang="de-DE" dirty="0"/>
              <a:t> </a:t>
            </a:r>
            <a:r>
              <a:rPr lang="de-DE" dirty="0" err="1"/>
              <a:t>to</a:t>
            </a:r>
            <a:r>
              <a:rPr lang="de-DE" dirty="0"/>
              <a:t> </a:t>
            </a:r>
            <a:r>
              <a:rPr lang="de-DE" dirty="0" err="1"/>
              <a:t>spark</a:t>
            </a:r>
            <a:r>
              <a:rPr lang="de-DE" dirty="0"/>
              <a:t> </a:t>
            </a:r>
            <a:r>
              <a:rPr lang="de-DE" dirty="0" err="1"/>
              <a:t>discussion</a:t>
            </a:r>
            <a:r>
              <a:rPr lang="de-DE" dirty="0"/>
              <a:t> (</a:t>
            </a:r>
            <a:r>
              <a:rPr lang="de-DE" dirty="0" err="1"/>
              <a:t>alternatively</a:t>
            </a:r>
            <a:r>
              <a:rPr lang="de-DE" dirty="0"/>
              <a:t>,</a:t>
            </a:r>
            <a:r>
              <a:rPr lang="de-DE" baseline="0" dirty="0"/>
              <a:t> a </a:t>
            </a:r>
            <a:r>
              <a:rPr lang="de-DE" baseline="0" dirty="0" err="1"/>
              <a:t>free-writing</a:t>
            </a:r>
            <a:r>
              <a:rPr lang="de-DE" baseline="0" dirty="0"/>
              <a:t> </a:t>
            </a:r>
            <a:r>
              <a:rPr lang="de-DE" baseline="0" dirty="0" err="1"/>
              <a:t>activity</a:t>
            </a:r>
            <a:r>
              <a:rPr lang="de-DE" baseline="0" dirty="0"/>
              <a:t> </a:t>
            </a:r>
            <a:r>
              <a:rPr lang="de-DE" baseline="0" dirty="0" err="1"/>
              <a:t>can</a:t>
            </a:r>
            <a:r>
              <a:rPr lang="de-DE" baseline="0" dirty="0"/>
              <a:t> </a:t>
            </a:r>
            <a:r>
              <a:rPr lang="de-DE" baseline="0" dirty="0" err="1"/>
              <a:t>be</a:t>
            </a:r>
            <a:r>
              <a:rPr lang="de-DE" baseline="0" dirty="0"/>
              <a:t> </a:t>
            </a:r>
            <a:r>
              <a:rPr lang="de-DE" baseline="0" dirty="0" err="1"/>
              <a:t>implemented</a:t>
            </a:r>
            <a:r>
              <a:rPr lang="de-DE" baseline="0" dirty="0"/>
              <a:t>)</a:t>
            </a:r>
            <a:r>
              <a:rPr lang="de-DE" dirty="0"/>
              <a:t>:</a:t>
            </a:r>
            <a:endParaRPr dirty="0"/>
          </a:p>
          <a:p>
            <a:pPr marL="171450" lvl="0" indent="-171450" algn="l" rtl="0">
              <a:lnSpc>
                <a:spcPct val="100000"/>
              </a:lnSpc>
              <a:spcBef>
                <a:spcPts val="0"/>
              </a:spcBef>
              <a:spcAft>
                <a:spcPts val="0"/>
              </a:spcAft>
              <a:buSzPts val="1100"/>
              <a:buFont typeface="Arial"/>
              <a:buChar char="-"/>
            </a:pPr>
            <a:r>
              <a:rPr lang="de-DE" dirty="0" err="1"/>
              <a:t>Have</a:t>
            </a:r>
            <a:r>
              <a:rPr lang="de-DE" dirty="0"/>
              <a:t> </a:t>
            </a:r>
            <a:r>
              <a:rPr lang="de-DE" dirty="0" err="1"/>
              <a:t>you</a:t>
            </a:r>
            <a:r>
              <a:rPr lang="de-DE" dirty="0"/>
              <a:t> </a:t>
            </a:r>
            <a:r>
              <a:rPr lang="de-DE" dirty="0" err="1"/>
              <a:t>notices</a:t>
            </a:r>
            <a:r>
              <a:rPr lang="de-DE" dirty="0"/>
              <a:t> </a:t>
            </a:r>
            <a:r>
              <a:rPr lang="de-DE" dirty="0" err="1"/>
              <a:t>these</a:t>
            </a:r>
            <a:r>
              <a:rPr lang="de-DE" dirty="0"/>
              <a:t> </a:t>
            </a:r>
            <a:r>
              <a:rPr lang="de-DE" dirty="0" err="1"/>
              <a:t>dynamics</a:t>
            </a:r>
            <a:r>
              <a:rPr lang="de-DE" dirty="0"/>
              <a:t> </a:t>
            </a:r>
            <a:r>
              <a:rPr lang="de-DE" dirty="0" err="1"/>
              <a:t>with</a:t>
            </a:r>
            <a:r>
              <a:rPr lang="de-DE" dirty="0"/>
              <a:t> </a:t>
            </a:r>
            <a:r>
              <a:rPr lang="de-DE" dirty="0" err="1"/>
              <a:t>yourselves</a:t>
            </a:r>
            <a:r>
              <a:rPr lang="de-DE" dirty="0"/>
              <a:t>?</a:t>
            </a:r>
            <a:endParaRPr dirty="0"/>
          </a:p>
          <a:p>
            <a:pPr marL="171450" lvl="0" indent="-171450" algn="l" rtl="0">
              <a:lnSpc>
                <a:spcPct val="100000"/>
              </a:lnSpc>
              <a:spcBef>
                <a:spcPts val="0"/>
              </a:spcBef>
              <a:spcAft>
                <a:spcPts val="0"/>
              </a:spcAft>
              <a:buSzPts val="1100"/>
              <a:buFont typeface="Arial"/>
              <a:buChar char="-"/>
            </a:pPr>
            <a:r>
              <a:rPr lang="de-DE" dirty="0" err="1"/>
              <a:t>If</a:t>
            </a:r>
            <a:r>
              <a:rPr lang="de-DE" dirty="0"/>
              <a:t> so, </a:t>
            </a:r>
            <a:r>
              <a:rPr lang="de-DE" dirty="0" err="1"/>
              <a:t>when</a:t>
            </a:r>
            <a:r>
              <a:rPr lang="de-DE" dirty="0"/>
              <a:t>/in </a:t>
            </a:r>
            <a:r>
              <a:rPr lang="de-DE" dirty="0" err="1"/>
              <a:t>connection</a:t>
            </a:r>
            <a:r>
              <a:rPr lang="de-DE" dirty="0"/>
              <a:t> </a:t>
            </a:r>
            <a:r>
              <a:rPr lang="de-DE" dirty="0" err="1"/>
              <a:t>to</a:t>
            </a:r>
            <a:r>
              <a:rPr lang="de-DE" dirty="0"/>
              <a:t> </a:t>
            </a:r>
            <a:r>
              <a:rPr lang="de-DE" dirty="0" err="1"/>
              <a:t>which</a:t>
            </a:r>
            <a:r>
              <a:rPr lang="de-DE" dirty="0"/>
              <a:t> </a:t>
            </a:r>
            <a:r>
              <a:rPr lang="de-DE" dirty="0" err="1"/>
              <a:t>topics</a:t>
            </a:r>
            <a:r>
              <a:rPr lang="de-DE" dirty="0"/>
              <a:t>?</a:t>
            </a:r>
            <a:endParaRPr dirty="0"/>
          </a:p>
          <a:p>
            <a:pPr marL="171450" lvl="0" indent="-101600" algn="l" rtl="0">
              <a:lnSpc>
                <a:spcPct val="100000"/>
              </a:lnSpc>
              <a:spcBef>
                <a:spcPts val="0"/>
              </a:spcBef>
              <a:spcAft>
                <a:spcPts val="0"/>
              </a:spcAft>
              <a:buSzPts val="1100"/>
              <a:buFont typeface="Arial"/>
              <a:buNone/>
            </a:pPr>
            <a:endParaRPr dirty="0"/>
          </a:p>
          <a:p>
            <a:pPr marL="0" marR="0" lvl="0" indent="0" algn="l" rtl="0">
              <a:lnSpc>
                <a:spcPct val="100000"/>
              </a:lnSpc>
              <a:spcBef>
                <a:spcPts val="0"/>
              </a:spcBef>
              <a:spcAft>
                <a:spcPts val="0"/>
              </a:spcAft>
              <a:buClr>
                <a:srgbClr val="000000"/>
              </a:buClr>
              <a:buSzPts val="1100"/>
              <a:buFont typeface="Arial"/>
              <a:buNone/>
            </a:pPr>
            <a:r>
              <a:rPr lang="de-DE" sz="1100" b="0" i="0" u="none" strike="noStrike" cap="none" dirty="0" err="1">
                <a:solidFill>
                  <a:srgbClr val="000000"/>
                </a:solidFill>
                <a:latin typeface="Arial"/>
                <a:ea typeface="Arial"/>
                <a:cs typeface="Arial"/>
                <a:sym typeface="Arial"/>
              </a:rPr>
              <a:t>If</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students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are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already</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working</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teachers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themselves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it</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can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of</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course</a:t>
            </a:r>
            <a:r>
              <a:rPr lang="de-DE" sz="1100" b="0" i="0" u="none" strike="noStrike" cap="none" dirty="0">
                <a:solidFill>
                  <a:srgbClr val="000000"/>
                </a:solidFill>
                <a:latin typeface="Arial"/>
                <a:ea typeface="Arial"/>
                <a:cs typeface="Arial"/>
                <a:sym typeface="Arial"/>
              </a:rPr>
              <a:t> also </a:t>
            </a:r>
            <a:r>
              <a:rPr lang="de-DE" sz="1100" b="0" i="0" u="none" strike="noStrike" cap="none" dirty="0" err="1">
                <a:solidFill>
                  <a:srgbClr val="000000"/>
                </a:solidFill>
                <a:latin typeface="Arial"/>
                <a:ea typeface="Arial"/>
                <a:cs typeface="Arial"/>
                <a:sym typeface="Arial"/>
              </a:rPr>
              <a:t>be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discussed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whether</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they</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have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observed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these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dynamics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when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discussing</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certain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topics</a:t>
            </a:r>
            <a:r>
              <a:rPr lang="de-DE" sz="1100" b="0" i="0" u="none" strike="noStrike" cap="none" dirty="0">
                <a:solidFill>
                  <a:srgbClr val="000000"/>
                </a:solidFill>
                <a:latin typeface="Arial"/>
                <a:ea typeface="Arial"/>
                <a:cs typeface="Arial"/>
                <a:sym typeface="Arial"/>
              </a:rPr>
              <a:t> in </a:t>
            </a:r>
            <a:r>
              <a:rPr lang="de-DE" sz="1100" b="0" i="0" u="none" strike="noStrike" cap="none" dirty="0" err="1">
                <a:solidFill>
                  <a:srgbClr val="000000"/>
                </a:solidFill>
                <a:latin typeface="Arial"/>
                <a:ea typeface="Arial"/>
                <a:cs typeface="Arial"/>
                <a:sym typeface="Arial"/>
              </a:rPr>
              <a:t>class</a:t>
            </a:r>
            <a:r>
              <a:rPr lang="de-DE" sz="1100" b="0" i="0" u="none" strike="noStrike" cap="none" dirty="0">
                <a:solidFill>
                  <a:srgbClr val="000000"/>
                </a:solidFill>
                <a:latin typeface="Arial"/>
                <a:ea typeface="Arial"/>
                <a:cs typeface="Arial"/>
                <a:sym typeface="Arial"/>
              </a:rPr>
              <a:t>.</a:t>
            </a:r>
            <a:endParaRPr sz="1100" b="0" i="0" u="none" strike="noStrike" cap="none" dirty="0">
              <a:solidFill>
                <a:srgbClr val="000000"/>
              </a:solidFill>
              <a:latin typeface="Arial"/>
              <a:ea typeface="Arial"/>
              <a:cs typeface="Arial"/>
              <a:sym typeface="Arial"/>
            </a:endParaRPr>
          </a:p>
          <a:p>
            <a:pPr marL="0" lvl="0" indent="0" algn="l" rtl="0">
              <a:lnSpc>
                <a:spcPct val="100000"/>
              </a:lnSpc>
              <a:spcBef>
                <a:spcPts val="0"/>
              </a:spcBef>
              <a:spcAft>
                <a:spcPts val="0"/>
              </a:spcAft>
              <a:buSzPts val="1100"/>
              <a:buFont typeface="Arial"/>
              <a:buNone/>
            </a:pP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r>
              <a:rPr lang="de-DE" i="1" dirty="0"/>
              <a:t>Hendriks, F. </a:t>
            </a:r>
            <a:r>
              <a:rPr lang="de-DE" i="1" dirty="0" err="1"/>
              <a:t>and</a:t>
            </a:r>
            <a:r>
              <a:rPr lang="de-DE" i="1" dirty="0"/>
              <a:t> </a:t>
            </a:r>
            <a:r>
              <a:rPr lang="de-DE" i="1" dirty="0" err="1"/>
              <a:t>Kienhues</a:t>
            </a:r>
            <a:r>
              <a:rPr lang="de-DE" i="1" dirty="0"/>
              <a:t>, D. (2019) 2. Science </a:t>
            </a:r>
            <a:r>
              <a:rPr lang="de-DE" i="1" dirty="0" err="1"/>
              <a:t>understanding</a:t>
            </a:r>
            <a:r>
              <a:rPr lang="de-DE" i="1" dirty="0"/>
              <a:t> </a:t>
            </a:r>
            <a:r>
              <a:rPr lang="de-DE" i="1" dirty="0" err="1"/>
              <a:t>between</a:t>
            </a:r>
            <a:r>
              <a:rPr lang="de-DE" i="1" dirty="0"/>
              <a:t> </a:t>
            </a:r>
            <a:r>
              <a:rPr lang="de-DE" i="1" dirty="0" err="1"/>
              <a:t>scientific</a:t>
            </a:r>
            <a:r>
              <a:rPr lang="de-DE" i="1" dirty="0"/>
              <a:t> </a:t>
            </a:r>
            <a:r>
              <a:rPr lang="de-DE" i="1" dirty="0" err="1"/>
              <a:t>literacy</a:t>
            </a:r>
            <a:r>
              <a:rPr lang="de-DE" i="1" dirty="0"/>
              <a:t> </a:t>
            </a:r>
            <a:r>
              <a:rPr lang="de-DE" i="1" dirty="0" err="1"/>
              <a:t>and</a:t>
            </a:r>
            <a:r>
              <a:rPr lang="de-DE" i="1" dirty="0"/>
              <a:t> </a:t>
            </a:r>
            <a:r>
              <a:rPr lang="de-DE" i="1" dirty="0" err="1"/>
              <a:t>trust</a:t>
            </a:r>
            <a:r>
              <a:rPr lang="de-DE" i="1" dirty="0"/>
              <a:t>: </a:t>
            </a:r>
            <a:r>
              <a:rPr lang="de-DE" i="1" dirty="0" err="1"/>
              <a:t>contributions</a:t>
            </a:r>
            <a:r>
              <a:rPr lang="de-DE" i="1" dirty="0"/>
              <a:t> </a:t>
            </a:r>
            <a:r>
              <a:rPr lang="de-DE" i="1" dirty="0" err="1"/>
              <a:t>from</a:t>
            </a:r>
            <a:r>
              <a:rPr lang="de-DE" i="1" dirty="0"/>
              <a:t> </a:t>
            </a:r>
            <a:r>
              <a:rPr lang="de-DE" i="1" dirty="0" err="1"/>
              <a:t>psychological</a:t>
            </a:r>
            <a:r>
              <a:rPr lang="de-DE" i="1" dirty="0"/>
              <a:t> </a:t>
            </a:r>
            <a:r>
              <a:rPr lang="de-DE" i="1" dirty="0" err="1"/>
              <a:t>and</a:t>
            </a:r>
            <a:r>
              <a:rPr lang="de-DE" i="1" dirty="0"/>
              <a:t> </a:t>
            </a:r>
            <a:r>
              <a:rPr lang="de-DE" i="1" dirty="0" err="1"/>
              <a:t>educational</a:t>
            </a:r>
            <a:r>
              <a:rPr lang="de-DE" i="1" dirty="0"/>
              <a:t> </a:t>
            </a:r>
            <a:r>
              <a:rPr lang="de-DE" i="1" dirty="0" err="1"/>
              <a:t>research</a:t>
            </a:r>
            <a:r>
              <a:rPr lang="de-DE" i="1" dirty="0"/>
              <a:t>". In: </a:t>
            </a:r>
            <a:r>
              <a:rPr lang="de-DE" i="1" dirty="0" err="1"/>
              <a:t>Leßmöllmann</a:t>
            </a:r>
            <a:r>
              <a:rPr lang="de-DE" i="1" dirty="0"/>
              <a:t>, A., </a:t>
            </a:r>
            <a:r>
              <a:rPr lang="de-DE" i="1" dirty="0" err="1"/>
              <a:t>Dascal</a:t>
            </a:r>
            <a:r>
              <a:rPr lang="de-DE" i="1" dirty="0"/>
              <a:t>, M. </a:t>
            </a:r>
            <a:r>
              <a:rPr lang="de-DE" i="1" dirty="0" err="1"/>
              <a:t>and</a:t>
            </a:r>
            <a:r>
              <a:rPr lang="de-DE" i="1" dirty="0"/>
              <a:t> </a:t>
            </a:r>
            <a:r>
              <a:rPr lang="de-DE" i="1" dirty="0" err="1"/>
              <a:t>Gloning</a:t>
            </a:r>
            <a:r>
              <a:rPr lang="de-DE" i="1" dirty="0"/>
              <a:t>, T. (</a:t>
            </a:r>
            <a:r>
              <a:rPr lang="de-DE" i="1" dirty="0" err="1"/>
              <a:t>eds</a:t>
            </a:r>
            <a:r>
              <a:rPr lang="de-DE" i="1" dirty="0"/>
              <a:t>.), Science Communication, Berlin, Boston: De </a:t>
            </a:r>
            <a:r>
              <a:rPr lang="de-DE" i="1" dirty="0" err="1"/>
              <a:t>Gruyter</a:t>
            </a:r>
            <a:r>
              <a:rPr lang="de-DE" i="1" dirty="0"/>
              <a:t> Mouton, pp. 29-50. </a:t>
            </a:r>
            <a:r>
              <a:rPr lang="de-DE" i="1" u="sng" dirty="0">
                <a:solidFill>
                  <a:schemeClr val="hlink"/>
                </a:solidFill>
                <a:hlinkClick r:id="rId3"/>
              </a:rPr>
              <a:t>https://</a:t>
            </a:r>
            <a:r>
              <a:rPr lang="de-DE" i="1" u="sng" dirty="0" err="1">
                <a:solidFill>
                  <a:schemeClr val="hlink"/>
                </a:solidFill>
                <a:hlinkClick r:id="rId3"/>
              </a:rPr>
              <a:t>doi.org</a:t>
            </a:r>
            <a:r>
              <a:rPr lang="de-DE" i="1" u="sng" dirty="0">
                <a:solidFill>
                  <a:schemeClr val="hlink"/>
                </a:solidFill>
                <a:hlinkClick r:id="rId3"/>
              </a:rPr>
              <a:t>/10.1515/9783110255522-002</a:t>
            </a:r>
            <a:endParaRPr i="1" dirty="0"/>
          </a:p>
          <a:p>
            <a:pPr marL="0" marR="0" lvl="0" indent="0" algn="l" rtl="0">
              <a:lnSpc>
                <a:spcPct val="100000"/>
              </a:lnSpc>
              <a:spcBef>
                <a:spcPts val="0"/>
              </a:spcBef>
              <a:spcAft>
                <a:spcPts val="0"/>
              </a:spcAft>
              <a:buClr>
                <a:srgbClr val="000000"/>
              </a:buClr>
              <a:buSzPts val="1100"/>
              <a:buFont typeface="Arial"/>
              <a:buNone/>
            </a:pPr>
            <a:endParaRPr i="1" dirty="0"/>
          </a:p>
          <a:p>
            <a:pPr marL="0" marR="0" lvl="0" indent="0" algn="l" rtl="0">
              <a:lnSpc>
                <a:spcPct val="100000"/>
              </a:lnSpc>
              <a:spcBef>
                <a:spcPts val="0"/>
              </a:spcBef>
              <a:spcAft>
                <a:spcPts val="0"/>
              </a:spcAft>
              <a:buClr>
                <a:srgbClr val="000000"/>
              </a:buClr>
              <a:buSzPts val="1100"/>
              <a:buFont typeface="Arial"/>
              <a:buNone/>
            </a:pPr>
            <a:r>
              <a:rPr lang="de-DE" i="1" dirty="0"/>
              <a:t>National </a:t>
            </a:r>
            <a:r>
              <a:rPr lang="de-DE" i="1" dirty="0" err="1"/>
              <a:t>Academies</a:t>
            </a:r>
            <a:r>
              <a:rPr lang="de-DE" i="1" dirty="0"/>
              <a:t> </a:t>
            </a:r>
            <a:r>
              <a:rPr lang="de-DE" i="1" dirty="0" err="1"/>
              <a:t>of</a:t>
            </a:r>
            <a:r>
              <a:rPr lang="de-DE" i="1" dirty="0"/>
              <a:t> </a:t>
            </a:r>
            <a:r>
              <a:rPr lang="de-DE" i="1" dirty="0" err="1"/>
              <a:t>Sciences</a:t>
            </a:r>
            <a:r>
              <a:rPr lang="de-DE" i="1" dirty="0"/>
              <a:t>, Engineering, </a:t>
            </a:r>
            <a:r>
              <a:rPr lang="de-DE" i="1" dirty="0" err="1"/>
              <a:t>and</a:t>
            </a:r>
            <a:r>
              <a:rPr lang="de-DE" i="1" dirty="0"/>
              <a:t> </a:t>
            </a:r>
            <a:r>
              <a:rPr lang="de-DE" i="1" dirty="0" err="1"/>
              <a:t>Medicine</a:t>
            </a:r>
            <a:r>
              <a:rPr lang="de-DE" i="1" dirty="0"/>
              <a:t> (2017) </a:t>
            </a:r>
            <a:r>
              <a:rPr lang="de-DE" i="1" dirty="0" err="1"/>
              <a:t>Communicating</a:t>
            </a:r>
            <a:r>
              <a:rPr lang="de-DE" i="1" dirty="0"/>
              <a:t> Science </a:t>
            </a:r>
            <a:r>
              <a:rPr lang="de-DE" i="1" dirty="0" err="1"/>
              <a:t>Effectively</a:t>
            </a:r>
            <a:r>
              <a:rPr lang="de-DE" i="1" dirty="0"/>
              <a:t>: A Research Agenda. Washington, DC: The National </a:t>
            </a:r>
            <a:r>
              <a:rPr lang="de-DE" i="1" dirty="0" err="1"/>
              <a:t>Academies</a:t>
            </a:r>
            <a:r>
              <a:rPr lang="de-DE" i="1" dirty="0"/>
              <a:t> Press. </a:t>
            </a:r>
            <a:r>
              <a:rPr lang="de-DE" i="1" dirty="0" err="1"/>
              <a:t>Doi</a:t>
            </a:r>
            <a:r>
              <a:rPr lang="de-DE" i="1" dirty="0"/>
              <a:t>: 10.17226/23674.</a:t>
            </a:r>
            <a:endParaRPr dirty="0"/>
          </a:p>
          <a:p>
            <a:pPr marL="0" marR="0" lvl="0" indent="0" algn="l" rtl="0">
              <a:lnSpc>
                <a:spcPct val="100000"/>
              </a:lnSpc>
              <a:spcBef>
                <a:spcPts val="0"/>
              </a:spcBef>
              <a:spcAft>
                <a:spcPts val="0"/>
              </a:spcAft>
              <a:buClr>
                <a:srgbClr val="000000"/>
              </a:buClr>
              <a:buSzPts val="1100"/>
              <a:buFont typeface="Arial"/>
              <a:buNone/>
            </a:pPr>
            <a:endParaRPr i="1" dirty="0"/>
          </a:p>
          <a:p>
            <a:pPr marL="0" marR="0" lvl="0" indent="0" algn="l" rtl="0">
              <a:lnSpc>
                <a:spcPct val="100000"/>
              </a:lnSpc>
              <a:spcBef>
                <a:spcPts val="0"/>
              </a:spcBef>
              <a:spcAft>
                <a:spcPts val="0"/>
              </a:spcAft>
              <a:buClr>
                <a:srgbClr val="000000"/>
              </a:buClr>
              <a:buSzPts val="1100"/>
              <a:buFont typeface="Arial"/>
              <a:buNone/>
            </a:pPr>
            <a:r>
              <a:rPr lang="de-DE" i="1" dirty="0"/>
              <a:t>Further </a:t>
            </a:r>
            <a:r>
              <a:rPr lang="de-DE" i="1" dirty="0" err="1"/>
              <a:t>information</a:t>
            </a:r>
            <a:r>
              <a:rPr lang="de-DE" i="1" dirty="0"/>
              <a:t> </a:t>
            </a:r>
            <a:r>
              <a:rPr lang="de-DE" i="1" dirty="0" err="1"/>
              <a:t>can</a:t>
            </a:r>
            <a:r>
              <a:rPr lang="de-DE" i="1" dirty="0"/>
              <a:t> </a:t>
            </a:r>
            <a:r>
              <a:rPr lang="de-DE" i="1" dirty="0" err="1"/>
              <a:t>f.e</a:t>
            </a:r>
            <a:r>
              <a:rPr lang="de-DE" i="1" dirty="0"/>
              <a:t>. </a:t>
            </a:r>
            <a:r>
              <a:rPr lang="de-DE" i="1" dirty="0" err="1"/>
              <a:t>be</a:t>
            </a:r>
            <a:r>
              <a:rPr lang="de-DE" i="1" dirty="0"/>
              <a:t> </a:t>
            </a:r>
            <a:r>
              <a:rPr lang="de-DE" i="1" dirty="0" err="1"/>
              <a:t>found</a:t>
            </a:r>
            <a:r>
              <a:rPr lang="de-DE" i="1" dirty="0"/>
              <a:t> </a:t>
            </a:r>
            <a:r>
              <a:rPr lang="de-DE" i="1" dirty="0" err="1"/>
              <a:t>here</a:t>
            </a:r>
            <a:r>
              <a:rPr lang="de-DE" i="1" dirty="0"/>
              <a:t>:</a:t>
            </a:r>
            <a:endParaRPr dirty="0"/>
          </a:p>
          <a:p>
            <a:pPr marL="0" marR="0" lvl="0" indent="0" algn="l" rtl="0">
              <a:lnSpc>
                <a:spcPct val="100000"/>
              </a:lnSpc>
              <a:spcBef>
                <a:spcPts val="0"/>
              </a:spcBef>
              <a:spcAft>
                <a:spcPts val="0"/>
              </a:spcAft>
              <a:buClr>
                <a:srgbClr val="000000"/>
              </a:buClr>
              <a:buSzPts val="1100"/>
              <a:buFont typeface="Arial"/>
              <a:buNone/>
            </a:pPr>
            <a:r>
              <a:rPr lang="de-DE" sz="1100" b="0" i="1" u="none" strike="noStrike" cap="none" dirty="0" err="1">
                <a:solidFill>
                  <a:srgbClr val="000000"/>
                </a:solidFill>
                <a:latin typeface="Arial"/>
                <a:ea typeface="Arial"/>
                <a:cs typeface="Arial"/>
                <a:sym typeface="Arial"/>
              </a:rPr>
              <a:t>McGlynn</a:t>
            </a:r>
            <a:r>
              <a:rPr lang="de-DE" sz="1100" b="0" i="1" u="none" strike="noStrike" cap="none" dirty="0">
                <a:solidFill>
                  <a:srgbClr val="000000"/>
                </a:solidFill>
                <a:latin typeface="Arial"/>
                <a:ea typeface="Arial"/>
                <a:cs typeface="Arial"/>
                <a:sym typeface="Arial"/>
              </a:rPr>
              <a:t>, T. (2015) People </a:t>
            </a:r>
            <a:r>
              <a:rPr lang="de-DE" sz="1100" b="0" i="1" u="none" strike="noStrike" cap="none" dirty="0" err="1">
                <a:solidFill>
                  <a:srgbClr val="000000"/>
                </a:solidFill>
                <a:latin typeface="Arial"/>
                <a:ea typeface="Arial"/>
                <a:cs typeface="Arial"/>
                <a:sym typeface="Arial"/>
              </a:rPr>
              <a:t>are</a:t>
            </a:r>
            <a:r>
              <a:rPr lang="de-DE" sz="1100" b="0" i="1" u="none" strike="noStrike" cap="none" dirty="0">
                <a:solidFill>
                  <a:srgbClr val="000000"/>
                </a:solidFill>
                <a:latin typeface="Arial"/>
                <a:ea typeface="Arial"/>
                <a:cs typeface="Arial"/>
                <a:sym typeface="Arial"/>
              </a:rPr>
              <a:t> irrational. Small Pond Science, </a:t>
            </a:r>
            <a:r>
              <a:rPr lang="de-DE" sz="1100" b="0" i="1" u="sng" strike="noStrike" cap="none" dirty="0">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https://</a:t>
            </a:r>
            <a:r>
              <a:rPr lang="de-DE" sz="1100" b="0" i="1" u="sng" strike="noStrike" cap="none" dirty="0" err="1">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smallpondscience.com</a:t>
            </a:r>
            <a:r>
              <a:rPr lang="de-DE" sz="1100" b="0" i="1" u="sng" strike="noStrike" cap="none" dirty="0">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/2015/06/22/people-</a:t>
            </a:r>
            <a:r>
              <a:rPr lang="de-DE" sz="1100" b="0" i="1" u="sng" strike="noStrike" cap="none" dirty="0" err="1">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are</a:t>
            </a:r>
            <a:r>
              <a:rPr lang="de-DE" sz="1100" b="0" i="1" u="sng" strike="noStrike" cap="none" dirty="0">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-irrational/</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accessed</a:t>
            </a:r>
            <a:r>
              <a:rPr lang="de-DE" sz="1100" b="0" i="1" u="none" strike="noStrike" cap="none" dirty="0">
                <a:solidFill>
                  <a:srgbClr val="000000"/>
                </a:solidFill>
                <a:latin typeface="Arial"/>
                <a:ea typeface="Arial"/>
                <a:cs typeface="Arial"/>
                <a:sym typeface="Arial"/>
              </a:rPr>
              <a:t> 9 August </a:t>
            </a:r>
            <a:r>
              <a:rPr lang="de-DE" sz="1100" b="0" i="1" u="none" strike="noStrike" cap="none" dirty="0" err="1">
                <a:solidFill>
                  <a:srgbClr val="000000"/>
                </a:solidFill>
                <a:latin typeface="Arial"/>
                <a:ea typeface="Arial"/>
                <a:cs typeface="Arial"/>
                <a:sym typeface="Arial"/>
              </a:rPr>
              <a:t>2021.First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Draft</a:t>
            </a:r>
            <a:r>
              <a:rPr lang="de-DE" sz="1100" b="0" i="1" u="none" strike="noStrike" cap="none" dirty="0">
                <a:solidFill>
                  <a:srgbClr val="000000"/>
                </a:solidFill>
                <a:latin typeface="Arial"/>
                <a:ea typeface="Arial"/>
                <a:cs typeface="Arial"/>
                <a:sym typeface="Arial"/>
              </a:rPr>
              <a:t> (2020) The </a:t>
            </a:r>
            <a:r>
              <a:rPr lang="de-DE" sz="1100" b="0" i="1" u="none" strike="noStrike" cap="none" dirty="0" err="1">
                <a:solidFill>
                  <a:srgbClr val="000000"/>
                </a:solidFill>
                <a:latin typeface="Arial"/>
                <a:ea typeface="Arial"/>
                <a:cs typeface="Arial"/>
                <a:sym typeface="Arial"/>
              </a:rPr>
              <a:t>psychology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misinformation</a:t>
            </a:r>
            <a:r>
              <a:rPr lang="de-DE" sz="1100" b="0" i="1" u="none" strike="noStrike" cap="none" dirty="0">
                <a:solidFill>
                  <a:srgbClr val="000000"/>
                </a:solidFill>
                <a:latin typeface="Arial"/>
                <a:ea typeface="Arial"/>
                <a:cs typeface="Arial"/>
                <a:sym typeface="Arial"/>
              </a:rPr>
              <a:t>. First </a:t>
            </a:r>
            <a:r>
              <a:rPr lang="de-DE" sz="1100" b="0" i="1" u="none" strike="noStrike" cap="none" dirty="0" err="1">
                <a:solidFill>
                  <a:srgbClr val="000000"/>
                </a:solidFill>
                <a:latin typeface="Arial"/>
                <a:ea typeface="Arial"/>
                <a:cs typeface="Arial"/>
                <a:sym typeface="Arial"/>
              </a:rPr>
              <a:t>Draft</a:t>
            </a:r>
            <a:r>
              <a:rPr lang="de-DE" sz="1100" b="0" i="1" u="none" strike="noStrike" cap="none" dirty="0">
                <a:solidFill>
                  <a:srgbClr val="000000"/>
                </a:solidFill>
                <a:latin typeface="Arial"/>
                <a:ea typeface="Arial"/>
                <a:cs typeface="Arial"/>
                <a:sym typeface="Arial"/>
              </a:rPr>
              <a:t>, 27 August, </a:t>
            </a:r>
            <a:r>
              <a:rPr lang="de-DE" sz="1100" b="0" i="1" u="sng" strike="noStrike" cap="none" dirty="0">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https://</a:t>
            </a:r>
            <a:r>
              <a:rPr lang="de-DE" sz="1100" b="0" i="1" u="sng" strike="noStrike" cap="none" dirty="0" err="1">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firstdraftnews.org</a:t>
            </a:r>
            <a:r>
              <a:rPr lang="de-DE" sz="1100" b="0" i="1" u="sng" strike="noStrike" cap="none" dirty="0">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a:t>
            </a:r>
            <a:r>
              <a:rPr lang="de-DE" sz="1100" b="0" i="1" u="sng" strike="noStrike" cap="none" dirty="0" err="1">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long</a:t>
            </a:r>
            <a:r>
              <a:rPr lang="de-DE" sz="1100" b="0" i="1" u="sng" strike="noStrike" cap="none" dirty="0">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-form-</a:t>
            </a:r>
            <a:r>
              <a:rPr lang="de-DE" sz="1100" b="0" i="1" u="sng" strike="noStrike" cap="none" dirty="0" err="1">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article</a:t>
            </a:r>
            <a:r>
              <a:rPr lang="de-DE" sz="1100" b="0" i="1" u="sng" strike="noStrike" cap="none" dirty="0">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a:t>
            </a:r>
            <a:r>
              <a:rPr lang="de-DE" sz="1100" b="0" i="1" u="sng" strike="noStrike" cap="none" dirty="0" err="1">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the-psychology-of-misinformation</a:t>
            </a:r>
            <a:r>
              <a:rPr lang="de-DE" sz="1100" b="0" i="1" u="sng" strike="noStrike" cap="none" dirty="0">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accessed</a:t>
            </a:r>
            <a:r>
              <a:rPr lang="de-DE" sz="1100" b="0" i="1" u="none" strike="noStrike" cap="none" dirty="0">
                <a:solidFill>
                  <a:srgbClr val="000000"/>
                </a:solidFill>
                <a:latin typeface="Arial"/>
                <a:ea typeface="Arial"/>
                <a:cs typeface="Arial"/>
                <a:sym typeface="Arial"/>
              </a:rPr>
              <a:t> 19 August 2021.</a:t>
            </a:r>
            <a:endParaRPr sz="1100" b="0" i="1" u="none" strike="noStrike" cap="none" dirty="0">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de-DE" i="1" dirty="0"/>
              <a:t>Visual </a:t>
            </a:r>
            <a:r>
              <a:rPr lang="de-DE" i="1" dirty="0" err="1"/>
              <a:t>overview</a:t>
            </a:r>
            <a:r>
              <a:rPr lang="de-DE" i="1" dirty="0"/>
              <a:t> </a:t>
            </a:r>
            <a:r>
              <a:rPr lang="de-DE" i="1" dirty="0" err="1"/>
              <a:t>of</a:t>
            </a:r>
            <a:r>
              <a:rPr lang="de-DE" i="1" dirty="0"/>
              <a:t> </a:t>
            </a:r>
            <a:r>
              <a:rPr lang="de-DE" i="1" dirty="0" err="1"/>
              <a:t>cognitive</a:t>
            </a:r>
            <a:r>
              <a:rPr lang="de-DE" i="1" dirty="0"/>
              <a:t> </a:t>
            </a:r>
            <a:r>
              <a:rPr lang="de-DE" i="1" dirty="0" err="1"/>
              <a:t>bias</a:t>
            </a:r>
            <a:r>
              <a:rPr lang="de-DE" i="1" dirty="0"/>
              <a:t>: https://</a:t>
            </a:r>
            <a:r>
              <a:rPr lang="de-DE" i="1" dirty="0" err="1"/>
              <a:t>upload.wikimedia.org</a:t>
            </a:r>
            <a:r>
              <a:rPr lang="de-DE" i="1" dirty="0"/>
              <a:t>/</a:t>
            </a:r>
            <a:r>
              <a:rPr lang="de-DE" i="1" dirty="0" err="1"/>
              <a:t>wikipedia</a:t>
            </a:r>
            <a:r>
              <a:rPr lang="de-DE" i="1" dirty="0"/>
              <a:t>/</a:t>
            </a:r>
            <a:r>
              <a:rPr lang="de-DE" i="1" dirty="0" err="1"/>
              <a:t>commons</a:t>
            </a:r>
            <a:r>
              <a:rPr lang="de-DE" i="1" dirty="0"/>
              <a:t>/6/65/</a:t>
            </a:r>
            <a:r>
              <a:rPr lang="de-DE" i="1" dirty="0" err="1"/>
              <a:t>Cognitive_bias_codex_en.svg</a:t>
            </a:r>
            <a:r>
              <a:rPr lang="de-DE" i="1" dirty="0"/>
              <a:t> </a:t>
            </a:r>
            <a:endParaRPr i="1"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7"/>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7"/>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7"/>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7"/>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27"/>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27"/>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27"/>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2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28"/>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2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2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2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2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2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2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3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3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3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3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33"/>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3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3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3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35"/>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3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3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3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36"/>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36"/>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3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3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3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3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3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3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2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6"/>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5" r:id="rId5"/>
    <p:sldLayoutId id="2147483657" r:id="rId6"/>
    <p:sldLayoutId id="2147483658" r:id="rId7"/>
    <p:sldLayoutId id="2147483659"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pnas.org/content/pnas/118/15/e1912436117/F1.large.jp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ctr" anchorCtr="0">
            <a:noAutofit/>
          </a:bodyPr>
          <a:lstStyle/>
          <a:p>
            <a:pPr marL="0" lvl="0" indent="0" algn="l" rtl="0">
              <a:lnSpc>
                <a:spcPct val="100000"/>
              </a:lnSpc>
              <a:spcBef>
                <a:spcPts val="0"/>
              </a:spcBef>
              <a:spcAft>
                <a:spcPts val="0"/>
              </a:spcAft>
              <a:buSzPts val="4000"/>
              <a:buNone/>
            </a:pPr>
            <a:r>
              <a:rPr lang="de-DE" sz="3600" b="1" dirty="0" err="1"/>
              <a:t>FROM</a:t>
            </a:r>
            <a:r>
              <a:rPr lang="de-DE" sz="3600" b="1" dirty="0"/>
              <a:t> SCIENCE </a:t>
            </a:r>
            <a:r>
              <a:rPr lang="de-DE" sz="3600" b="1" dirty="0" err="1"/>
              <a:t>TO</a:t>
            </a:r>
            <a:r>
              <a:rPr lang="de-DE" sz="3600" b="1" dirty="0"/>
              <a:t> FREEDOM </a:t>
            </a:r>
            <a:r>
              <a:rPr lang="de-DE" sz="3600" b="1" dirty="0" err="1"/>
              <a:t>OF</a:t>
            </a:r>
            <a:r>
              <a:rPr lang="de-DE" sz="3600" b="1" dirty="0"/>
              <a:t> SPEECH (3/6)</a:t>
            </a:r>
            <a:endParaRPr sz="3600" dirty="0"/>
          </a:p>
        </p:txBody>
      </p:sp>
      <p:sp>
        <p:nvSpPr>
          <p:cNvPr id="79" name="Google Shape;79;p1"/>
          <p:cNvSpPr txBox="1">
            <a:spLocks noGrp="1"/>
          </p:cNvSpPr>
          <p:nvPr>
            <p:ph type="subTitle" idx="1"/>
          </p:nvPr>
        </p:nvSpPr>
        <p:spPr>
          <a:xfrm>
            <a:off x="0" y="2491352"/>
            <a:ext cx="5496600" cy="1196475"/>
          </a:xfrm>
          <a:prstGeom prst="rect">
            <a:avLst/>
          </a:prstGeom>
          <a:solidFill>
            <a:srgbClr val="FFFFFF"/>
          </a:solidFill>
          <a:ln>
            <a:noFill/>
          </a:ln>
        </p:spPr>
        <p:txBody>
          <a:bodyPr spcFirstLastPara="1" wrap="square" lIns="360000" tIns="91425" rIns="91425" bIns="91425" anchor="t" anchorCtr="0">
            <a:noAutofit/>
          </a:bodyPr>
          <a:lstStyle/>
          <a:p>
            <a:pPr marL="0" lvl="0" indent="0" algn="l" rtl="0">
              <a:lnSpc>
                <a:spcPct val="100000"/>
              </a:lnSpc>
              <a:spcBef>
                <a:spcPts val="0"/>
              </a:spcBef>
              <a:spcAft>
                <a:spcPts val="0"/>
              </a:spcAft>
              <a:buSzPts val="2000"/>
              <a:buNone/>
            </a:pPr>
            <a:r>
              <a:rPr lang="de-DE"/>
              <a:t>Addressing Controversial Issues </a:t>
            </a:r>
            <a:br>
              <a:rPr lang="de-DE"/>
            </a:br>
            <a:r>
              <a:rPr lang="de-DE"/>
              <a:t>in the Classroom</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2"/>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Overview</a:t>
            </a:r>
            <a:endParaRPr/>
          </a:p>
        </p:txBody>
      </p:sp>
      <p:sp>
        <p:nvSpPr>
          <p:cNvPr id="85" name="Google Shape;85;p2"/>
          <p:cNvSpPr txBox="1">
            <a:spLocks noGrp="1"/>
          </p:cNvSpPr>
          <p:nvPr>
            <p:ph type="body" idx="1"/>
          </p:nvPr>
        </p:nvSpPr>
        <p:spPr>
          <a:xfrm>
            <a:off x="311700" y="1032300"/>
            <a:ext cx="8520600" cy="3256500"/>
          </a:xfrm>
          <a:prstGeom prst="rect">
            <a:avLst/>
          </a:prstGeom>
          <a:solidFill>
            <a:srgbClr val="363F83"/>
          </a:solidFill>
          <a:ln>
            <a:noFill/>
          </a:ln>
        </p:spPr>
        <p:txBody>
          <a:bodyPr spcFirstLastPara="1" wrap="square" lIns="91425" tIns="91425" rIns="91425" bIns="91425" anchor="ctr" anchorCtr="0">
            <a:noAutofit/>
          </a:bodyPr>
          <a:lstStyle/>
          <a:p>
            <a:pPr marL="342900" lvl="0" indent="-355600" algn="l" rtl="0">
              <a:lnSpc>
                <a:spcPct val="115000"/>
              </a:lnSpc>
              <a:spcBef>
                <a:spcPts val="0"/>
              </a:spcBef>
              <a:spcAft>
                <a:spcPts val="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Science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its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Role</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in Relation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to</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Models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of</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Science Communication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Scientific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Literacy</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Refined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Models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of</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Scientific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Literacy</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Opinion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formation</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II</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60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Key Take-</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aways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for</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the</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Classroom</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p:txBody>
      </p:sp>
      <p:sp>
        <p:nvSpPr>
          <p:cNvPr id="86" name="Google Shape;86;p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gf21e7843ed_0_29"/>
          <p:cNvSpPr txBox="1">
            <a:spLocks noGrp="1"/>
          </p:cNvSpPr>
          <p:nvPr>
            <p:ph type="title"/>
          </p:nvPr>
        </p:nvSpPr>
        <p:spPr>
          <a:xfrm>
            <a:off x="1170600" y="1426500"/>
            <a:ext cx="6802800" cy="2290500"/>
          </a:xfrm>
          <a:prstGeom prst="rect">
            <a:avLst/>
          </a:prstGeom>
          <a:solidFill>
            <a:schemeClr val="lt1"/>
          </a:solidFill>
          <a:ln>
            <a:noFill/>
          </a:ln>
        </p:spPr>
        <p:txBody>
          <a:bodyPr spcFirstLastPara="1" wrap="square" lIns="91425" tIns="91425" rIns="91425" bIns="91425" anchor="ctr" anchorCtr="0">
            <a:noAutofit/>
          </a:bodyPr>
          <a:lstStyle/>
          <a:p>
            <a:pPr marL="630000" lvl="0" indent="0" algn="ctr" rtl="0">
              <a:lnSpc>
                <a:spcPct val="100000"/>
              </a:lnSpc>
              <a:spcBef>
                <a:spcPts val="0"/>
              </a:spcBef>
              <a:spcAft>
                <a:spcPts val="0"/>
              </a:spcAft>
              <a:buSzPts val="2800"/>
              <a:buNone/>
            </a:pPr>
            <a:r>
              <a:rPr lang="de-DE" sz="3200" b="1" dirty="0" err="1">
                <a:latin typeface="Lato" panose="020F0502020204030203" pitchFamily="34" charset="0"/>
                <a:ea typeface="Lato" panose="020F0502020204030203" pitchFamily="34" charset="0"/>
                <a:cs typeface="Lato" panose="020F0502020204030203" pitchFamily="34" charset="0"/>
                <a:sym typeface="Teko"/>
              </a:rPr>
              <a:t>Refined</a:t>
            </a:r>
            <a:r>
              <a:rPr lang="de-DE" sz="3200" b="1" dirty="0">
                <a:latin typeface="Lato" panose="020F0502020204030203" pitchFamily="34" charset="0"/>
                <a:ea typeface="Lato" panose="020F0502020204030203" pitchFamily="34" charset="0"/>
                <a:cs typeface="Lato" panose="020F0502020204030203" pitchFamily="34" charset="0"/>
                <a:sym typeface="Teko"/>
              </a:rPr>
              <a:t> Models </a:t>
            </a:r>
            <a:r>
              <a:rPr lang="de-DE" sz="3200" b="1" dirty="0" err="1">
                <a:latin typeface="Lato" panose="020F0502020204030203" pitchFamily="34" charset="0"/>
                <a:ea typeface="Lato" panose="020F0502020204030203" pitchFamily="34" charset="0"/>
                <a:cs typeface="Lato" panose="020F0502020204030203" pitchFamily="34" charset="0"/>
                <a:sym typeface="Teko"/>
              </a:rPr>
              <a:t>of</a:t>
            </a:r>
            <a:r>
              <a:rPr lang="de-DE" sz="3200" b="1" dirty="0">
                <a:latin typeface="Lato" panose="020F0502020204030203" pitchFamily="34" charset="0"/>
                <a:ea typeface="Lato" panose="020F0502020204030203" pitchFamily="34" charset="0"/>
                <a:cs typeface="Lato" panose="020F0502020204030203" pitchFamily="34" charset="0"/>
                <a:sym typeface="Teko"/>
              </a:rPr>
              <a:t> Scientific </a:t>
            </a:r>
            <a:r>
              <a:rPr lang="de-DE" sz="3200" b="1" dirty="0" err="1">
                <a:latin typeface="Lato" panose="020F0502020204030203" pitchFamily="34" charset="0"/>
                <a:ea typeface="Lato" panose="020F0502020204030203" pitchFamily="34" charset="0"/>
                <a:cs typeface="Lato" panose="020F0502020204030203" pitchFamily="34" charset="0"/>
                <a:sym typeface="Teko"/>
              </a:rPr>
              <a:t>Literacy</a:t>
            </a:r>
            <a:r>
              <a:rPr lang="de-DE" sz="3200" b="1" dirty="0">
                <a:latin typeface="Lato" panose="020F0502020204030203" pitchFamily="34" charset="0"/>
                <a:ea typeface="Lato" panose="020F0502020204030203" pitchFamily="34" charset="0"/>
                <a:cs typeface="Lato" panose="020F0502020204030203" pitchFamily="34" charset="0"/>
                <a:sym typeface="Teko"/>
              </a:rPr>
              <a:t> and Opinion Formation</a:t>
            </a:r>
            <a:r>
              <a:rPr lang="de-DE" sz="2400" b="1" dirty="0">
                <a:latin typeface="Lato" panose="020F0502020204030203" pitchFamily="34" charset="0"/>
                <a:ea typeface="Lato" panose="020F0502020204030203" pitchFamily="34" charset="0"/>
                <a:cs typeface="Lato" panose="020F0502020204030203" pitchFamily="34" charset="0"/>
              </a:rPr>
              <a:t> </a:t>
            </a:r>
            <a:endParaRPr sz="2400" b="1" dirty="0">
              <a:latin typeface="Lato" panose="020F0502020204030203" pitchFamily="34" charset="0"/>
              <a:ea typeface="Lato" panose="020F0502020204030203" pitchFamily="34" charset="0"/>
              <a:cs typeface="Lato" panose="020F0502020204030203" pitchFamily="34" charset="0"/>
            </a:endParaRPr>
          </a:p>
        </p:txBody>
      </p:sp>
      <p:sp>
        <p:nvSpPr>
          <p:cNvPr id="247" name="Google Shape;247;gf21e7843ed_0_2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248" name="Google Shape;248;gf21e7843ed_0_29"/>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a:solidFill>
                  <a:srgbClr val="E5362B"/>
                </a:solidFill>
                <a:latin typeface="Lato"/>
                <a:ea typeface="Lato"/>
                <a:cs typeface="Lato"/>
                <a:sym typeface="Lato"/>
              </a:rPr>
              <a:t>3</a:t>
            </a:r>
            <a:endParaRPr sz="7200" b="1">
              <a:solidFill>
                <a:srgbClr val="E5362B"/>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gf21e7843ed_0_284"/>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Different approaches to scientific literacy</a:t>
            </a:r>
            <a:endParaRPr/>
          </a:p>
        </p:txBody>
      </p:sp>
      <p:sp>
        <p:nvSpPr>
          <p:cNvPr id="254" name="Google Shape;254;gf21e7843ed_0_284"/>
          <p:cNvSpPr txBox="1">
            <a:spLocks noGrp="1"/>
          </p:cNvSpPr>
          <p:nvPr>
            <p:ph type="body" idx="1"/>
          </p:nvPr>
        </p:nvSpPr>
        <p:spPr>
          <a:xfrm>
            <a:off x="311700" y="959097"/>
            <a:ext cx="8520600" cy="393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de-DE" sz="1500" b="1">
                <a:solidFill>
                  <a:srgbClr val="FF0000"/>
                </a:solidFill>
              </a:rPr>
              <a:t>THREE DIMENSIONS OF SCIENTIFIC LITERACY ACCORDING TO FASCE/PICÓ (2019, p. 110f.):</a:t>
            </a:r>
            <a:endParaRPr sz="1600">
              <a:solidFill>
                <a:schemeClr val="dk1"/>
              </a:solidFill>
            </a:endParaRPr>
          </a:p>
          <a:p>
            <a:pPr marL="285750" lvl="0" indent="-171450" algn="l" rtl="0">
              <a:lnSpc>
                <a:spcPct val="115000"/>
              </a:lnSpc>
              <a:spcBef>
                <a:spcPts val="1600"/>
              </a:spcBef>
              <a:spcAft>
                <a:spcPts val="1600"/>
              </a:spcAft>
              <a:buSzPts val="1800"/>
              <a:buNone/>
            </a:pPr>
            <a:endParaRPr sz="1600">
              <a:solidFill>
                <a:schemeClr val="dk1"/>
              </a:solidFill>
            </a:endParaRPr>
          </a:p>
        </p:txBody>
      </p:sp>
      <p:sp>
        <p:nvSpPr>
          <p:cNvPr id="255" name="Google Shape;255;gf21e7843ed_0_28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4</a:t>
            </a:fld>
            <a:endParaRPr/>
          </a:p>
        </p:txBody>
      </p:sp>
      <p:grpSp>
        <p:nvGrpSpPr>
          <p:cNvPr id="256" name="Google Shape;256;gf21e7843ed_0_284"/>
          <p:cNvGrpSpPr/>
          <p:nvPr/>
        </p:nvGrpSpPr>
        <p:grpSpPr>
          <a:xfrm>
            <a:off x="232557" y="1352693"/>
            <a:ext cx="8470224" cy="3157617"/>
            <a:chOff x="74307" y="1352693"/>
            <a:chExt cx="8470224" cy="3157617"/>
          </a:xfrm>
        </p:grpSpPr>
        <p:grpSp>
          <p:nvGrpSpPr>
            <p:cNvPr id="257" name="Google Shape;257;gf21e7843ed_0_284"/>
            <p:cNvGrpSpPr/>
            <p:nvPr/>
          </p:nvGrpSpPr>
          <p:grpSpPr>
            <a:xfrm>
              <a:off x="74307" y="1496910"/>
              <a:ext cx="3549793" cy="2685875"/>
              <a:chOff x="1165157" y="1119298"/>
              <a:chExt cx="3549793" cy="2685875"/>
            </a:xfrm>
          </p:grpSpPr>
          <p:sp>
            <p:nvSpPr>
              <p:cNvPr id="258" name="Google Shape;258;gf21e7843ed_0_284"/>
              <p:cNvSpPr/>
              <p:nvPr/>
            </p:nvSpPr>
            <p:spPr>
              <a:xfrm rot="2700000">
                <a:off x="2131140" y="947185"/>
                <a:ext cx="743735" cy="3040276"/>
              </a:xfrm>
              <a:prstGeom prst="roundRect">
                <a:avLst>
                  <a:gd name="adj" fmla="val 50000"/>
                </a:avLst>
              </a:prstGeom>
              <a:solidFill>
                <a:srgbClr val="363F8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gf21e7843ed_0_284"/>
              <p:cNvSpPr/>
              <p:nvPr/>
            </p:nvSpPr>
            <p:spPr>
              <a:xfrm>
                <a:off x="1500952" y="3102168"/>
                <a:ext cx="374100" cy="374100"/>
              </a:xfrm>
              <a:prstGeom prst="ellipse">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de-DE" sz="1200" b="1">
                    <a:solidFill>
                      <a:schemeClr val="dk1"/>
                    </a:solidFill>
                    <a:latin typeface="Roboto"/>
                    <a:ea typeface="Roboto"/>
                    <a:cs typeface="Roboto"/>
                    <a:sym typeface="Roboto"/>
                  </a:rPr>
                  <a:t>1</a:t>
                </a:r>
                <a:endParaRPr sz="1200" b="1">
                  <a:solidFill>
                    <a:schemeClr val="dk1"/>
                  </a:solidFill>
                  <a:latin typeface="Roboto"/>
                  <a:ea typeface="Roboto"/>
                  <a:cs typeface="Roboto"/>
                  <a:sym typeface="Roboto"/>
                </a:endParaRPr>
              </a:p>
            </p:txBody>
          </p:sp>
          <p:sp>
            <p:nvSpPr>
              <p:cNvPr id="260" name="Google Shape;260;gf21e7843ed_0_284"/>
              <p:cNvSpPr txBox="1"/>
              <p:nvPr/>
            </p:nvSpPr>
            <p:spPr>
              <a:xfrm rot="-2700000">
                <a:off x="1433298" y="2074803"/>
                <a:ext cx="2332604" cy="393293"/>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600"/>
                  </a:spcBef>
                  <a:spcAft>
                    <a:spcPts val="0"/>
                  </a:spcAft>
                  <a:buNone/>
                </a:pPr>
                <a:r>
                  <a:rPr lang="de-DE" sz="1600" b="1" dirty="0">
                    <a:solidFill>
                      <a:schemeClr val="lt1"/>
                    </a:solidFill>
                    <a:latin typeface="Lato" panose="020F0502020204030203" pitchFamily="34" charset="0"/>
                    <a:ea typeface="Lato" panose="020F0502020204030203" pitchFamily="34" charset="0"/>
                    <a:cs typeface="Lato" panose="020F0502020204030203" pitchFamily="34" charset="0"/>
                    <a:sym typeface="Lato"/>
                  </a:rPr>
                  <a:t>Knowledge </a:t>
                </a:r>
                <a:r>
                  <a:rPr lang="de-DE" sz="1600" b="1" dirty="0" err="1">
                    <a:solidFill>
                      <a:schemeClr val="lt1"/>
                    </a:solidFill>
                    <a:latin typeface="Lato" panose="020F0502020204030203" pitchFamily="34" charset="0"/>
                    <a:ea typeface="Lato" panose="020F0502020204030203" pitchFamily="34" charset="0"/>
                    <a:cs typeface="Lato" panose="020F0502020204030203" pitchFamily="34" charset="0"/>
                    <a:sym typeface="Lato"/>
                  </a:rPr>
                  <a:t>of</a:t>
                </a:r>
                <a:r>
                  <a:rPr lang="de-DE" sz="1600" b="1" dirty="0">
                    <a:solidFill>
                      <a:schemeClr val="lt1"/>
                    </a:solidFill>
                    <a:latin typeface="Lato" panose="020F0502020204030203" pitchFamily="34" charset="0"/>
                    <a:ea typeface="Lato" panose="020F0502020204030203" pitchFamily="34" charset="0"/>
                    <a:cs typeface="Lato" panose="020F0502020204030203" pitchFamily="34" charset="0"/>
                    <a:sym typeface="Lato"/>
                  </a:rPr>
                  <a:t> </a:t>
                </a:r>
                <a:r>
                  <a:rPr lang="de-DE" sz="1600" b="1" dirty="0" err="1">
                    <a:solidFill>
                      <a:schemeClr val="lt1"/>
                    </a:solidFill>
                    <a:latin typeface="Lato" panose="020F0502020204030203" pitchFamily="34" charset="0"/>
                    <a:ea typeface="Lato" panose="020F0502020204030203" pitchFamily="34" charset="0"/>
                    <a:cs typeface="Lato" panose="020F0502020204030203" pitchFamily="34" charset="0"/>
                    <a:sym typeface="Lato"/>
                  </a:rPr>
                  <a:t>scientific</a:t>
                </a:r>
                <a:r>
                  <a:rPr lang="de-DE" sz="1600" b="1" dirty="0">
                    <a:solidFill>
                      <a:schemeClr val="lt1"/>
                    </a:solidFill>
                    <a:latin typeface="Lato" panose="020F0502020204030203" pitchFamily="34" charset="0"/>
                    <a:ea typeface="Lato" panose="020F0502020204030203" pitchFamily="34" charset="0"/>
                    <a:cs typeface="Lato" panose="020F0502020204030203" pitchFamily="34" charset="0"/>
                    <a:sym typeface="Lato"/>
                  </a:rPr>
                  <a:t> </a:t>
                </a:r>
                <a:r>
                  <a:rPr lang="de-DE" sz="1600" b="1" dirty="0" err="1">
                    <a:solidFill>
                      <a:schemeClr val="lt1"/>
                    </a:solidFill>
                    <a:latin typeface="Lato" panose="020F0502020204030203" pitchFamily="34" charset="0"/>
                    <a:ea typeface="Lato" panose="020F0502020204030203" pitchFamily="34" charset="0"/>
                    <a:cs typeface="Lato" panose="020F0502020204030203" pitchFamily="34" charset="0"/>
                    <a:sym typeface="Lato"/>
                  </a:rPr>
                  <a:t>theories</a:t>
                </a:r>
                <a:r>
                  <a:rPr lang="de-DE" sz="1600" b="1" dirty="0">
                    <a:solidFill>
                      <a:schemeClr val="lt1"/>
                    </a:solidFill>
                    <a:latin typeface="Lato" panose="020F0502020204030203" pitchFamily="34" charset="0"/>
                    <a:ea typeface="Lato" panose="020F0502020204030203" pitchFamily="34" charset="0"/>
                    <a:cs typeface="Lato" panose="020F0502020204030203" pitchFamily="34" charset="0"/>
                    <a:sym typeface="Lato"/>
                  </a:rPr>
                  <a:t> </a:t>
                </a:r>
                <a:endParaRPr sz="1600" b="1" dirty="0">
                  <a:solidFill>
                    <a:schemeClr val="lt1"/>
                  </a:solidFill>
                  <a:latin typeface="Lato" panose="020F0502020204030203" pitchFamily="34" charset="0"/>
                  <a:ea typeface="Lato" panose="020F0502020204030203" pitchFamily="34" charset="0"/>
                  <a:cs typeface="Lato" panose="020F0502020204030203" pitchFamily="34" charset="0"/>
                  <a:sym typeface="Roboto"/>
                </a:endParaRPr>
              </a:p>
            </p:txBody>
          </p:sp>
          <p:sp>
            <p:nvSpPr>
              <p:cNvPr id="261" name="Google Shape;261;gf21e7843ed_0_284"/>
              <p:cNvSpPr txBox="1"/>
              <p:nvPr/>
            </p:nvSpPr>
            <p:spPr>
              <a:xfrm rot="-2700000">
                <a:off x="1782710" y="2164624"/>
                <a:ext cx="3195981" cy="577848"/>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de-DE" sz="1300" dirty="0" err="1">
                    <a:solidFill>
                      <a:schemeClr val="dk1"/>
                    </a:solidFill>
                    <a:latin typeface="Lato"/>
                    <a:ea typeface="Lato"/>
                    <a:cs typeface="Lato"/>
                    <a:sym typeface="Lato"/>
                  </a:rPr>
                  <a:t>as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the</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cornerstone</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of</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scientific</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literacy</a:t>
                </a:r>
                <a:r>
                  <a:rPr lang="de-DE" sz="1300" dirty="0">
                    <a:solidFill>
                      <a:schemeClr val="dk1"/>
                    </a:solidFill>
                    <a:latin typeface="Lato"/>
                    <a:ea typeface="Lato"/>
                    <a:cs typeface="Lato"/>
                    <a:sym typeface="Lato"/>
                  </a:rPr>
                  <a:t>“ </a:t>
                </a:r>
                <a:endParaRPr sz="500" b="1" dirty="0">
                  <a:latin typeface="Lato"/>
                  <a:ea typeface="Lato"/>
                  <a:cs typeface="Lato"/>
                  <a:sym typeface="Lato"/>
                </a:endParaRPr>
              </a:p>
            </p:txBody>
          </p:sp>
        </p:grpSp>
        <p:grpSp>
          <p:nvGrpSpPr>
            <p:cNvPr id="262" name="Google Shape;262;gf21e7843ed_0_284"/>
            <p:cNvGrpSpPr/>
            <p:nvPr/>
          </p:nvGrpSpPr>
          <p:grpSpPr>
            <a:xfrm>
              <a:off x="1941993" y="1352693"/>
              <a:ext cx="3847345" cy="2916051"/>
              <a:chOff x="3117861" y="1210625"/>
              <a:chExt cx="3605083" cy="2782226"/>
            </a:xfrm>
          </p:grpSpPr>
          <p:sp>
            <p:nvSpPr>
              <p:cNvPr id="263" name="Google Shape;263;gf21e7843ed_0_284"/>
              <p:cNvSpPr/>
              <p:nvPr/>
            </p:nvSpPr>
            <p:spPr>
              <a:xfrm rot="2700000">
                <a:off x="4132485" y="1044431"/>
                <a:ext cx="705551" cy="3162040"/>
              </a:xfrm>
              <a:prstGeom prst="roundRect">
                <a:avLst>
                  <a:gd name="adj" fmla="val 50000"/>
                </a:avLst>
              </a:prstGeom>
              <a:solidFill>
                <a:srgbClr val="8BACE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gf21e7843ed_0_284"/>
              <p:cNvSpPr/>
              <p:nvPr/>
            </p:nvSpPr>
            <p:spPr>
              <a:xfrm>
                <a:off x="3351273" y="3340884"/>
                <a:ext cx="374100" cy="374100"/>
              </a:xfrm>
              <a:prstGeom prst="ellipse">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de-DE" sz="1200" b="1">
                    <a:solidFill>
                      <a:srgbClr val="0D5DDF"/>
                    </a:solidFill>
                    <a:latin typeface="Roboto"/>
                    <a:ea typeface="Roboto"/>
                    <a:cs typeface="Roboto"/>
                    <a:sym typeface="Roboto"/>
                  </a:rPr>
                  <a:t>2</a:t>
                </a:r>
                <a:endParaRPr sz="1200" b="1">
                  <a:solidFill>
                    <a:srgbClr val="0D5DDF"/>
                  </a:solidFill>
                  <a:latin typeface="Roboto"/>
                  <a:ea typeface="Roboto"/>
                  <a:cs typeface="Roboto"/>
                  <a:sym typeface="Roboto"/>
                </a:endParaRPr>
              </a:p>
            </p:txBody>
          </p:sp>
          <p:sp>
            <p:nvSpPr>
              <p:cNvPr id="265" name="Google Shape;265;gf21e7843ed_0_284"/>
              <p:cNvSpPr txBox="1"/>
              <p:nvPr/>
            </p:nvSpPr>
            <p:spPr>
              <a:xfrm rot="-2700000">
                <a:off x="3346793" y="2159072"/>
                <a:ext cx="2625346" cy="393293"/>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1600"/>
                  </a:spcBef>
                  <a:spcAft>
                    <a:spcPts val="0"/>
                  </a:spcAft>
                  <a:buNone/>
                </a:pPr>
                <a: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t>Understanding </a:t>
                </a:r>
                <a:r>
                  <a:rPr lang="de-DE" sz="1600" b="1"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of</a:t>
                </a:r>
                <a: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b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br>
                <a:r>
                  <a:rPr lang="de-DE" sz="1600" b="1"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scientific</a:t>
                </a:r>
                <a: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sz="1600" b="1"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reasoning</a:t>
                </a:r>
                <a:endParaRPr sz="1600" b="1" dirty="0">
                  <a:solidFill>
                    <a:srgbClr val="FFFFFF"/>
                  </a:solidFill>
                  <a:latin typeface="Lato" panose="020F0502020204030203" pitchFamily="34" charset="0"/>
                  <a:ea typeface="Lato" panose="020F0502020204030203" pitchFamily="34" charset="0"/>
                  <a:cs typeface="Lato" panose="020F0502020204030203" pitchFamily="34" charset="0"/>
                  <a:sym typeface="Roboto"/>
                </a:endParaRPr>
              </a:p>
            </p:txBody>
          </p:sp>
          <p:sp>
            <p:nvSpPr>
              <p:cNvPr id="266" name="Google Shape;266;gf21e7843ed_0_284"/>
              <p:cNvSpPr txBox="1"/>
              <p:nvPr/>
            </p:nvSpPr>
            <p:spPr>
              <a:xfrm rot="-2700000">
                <a:off x="3668578" y="2327165"/>
                <a:ext cx="3368232" cy="50742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de-DE" sz="1300" b="1" dirty="0">
                    <a:solidFill>
                      <a:schemeClr val="dk1"/>
                    </a:solidFill>
                    <a:latin typeface="Lato"/>
                    <a:ea typeface="Lato"/>
                    <a:cs typeface="Lato"/>
                    <a:sym typeface="Lato"/>
                  </a:rPr>
                  <a:t> </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refers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to</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the</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public</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understanding</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of</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the</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characteristics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of</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the</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scientific</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processes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of</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obtaining</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knowledge</a:t>
                </a:r>
                <a:r>
                  <a:rPr lang="de-DE" sz="1300" dirty="0">
                    <a:solidFill>
                      <a:schemeClr val="dk1"/>
                    </a:solidFill>
                    <a:latin typeface="Lato"/>
                    <a:ea typeface="Lato"/>
                    <a:cs typeface="Lato"/>
                    <a:sym typeface="Lato"/>
                  </a:rPr>
                  <a:t> (…), </a:t>
                </a:r>
                <a:r>
                  <a:rPr lang="de-DE" sz="1300" dirty="0" err="1">
                    <a:solidFill>
                      <a:schemeClr val="dk1"/>
                    </a:solidFill>
                    <a:latin typeface="Lato"/>
                    <a:ea typeface="Lato"/>
                    <a:cs typeface="Lato"/>
                    <a:sym typeface="Lato"/>
                  </a:rPr>
                  <a:t>which</a:t>
                </a:r>
                <a:r>
                  <a:rPr lang="de-DE" sz="1300" dirty="0">
                    <a:solidFill>
                      <a:schemeClr val="dk1"/>
                    </a:solidFill>
                    <a:latin typeface="Lato"/>
                    <a:ea typeface="Lato"/>
                    <a:cs typeface="Lato"/>
                    <a:sym typeface="Lato"/>
                  </a:rPr>
                  <a:t> also </a:t>
                </a:r>
                <a:r>
                  <a:rPr lang="de-DE" sz="1300" dirty="0" err="1">
                    <a:solidFill>
                      <a:schemeClr val="dk1"/>
                    </a:solidFill>
                    <a:latin typeface="Lato"/>
                    <a:ea typeface="Lato"/>
                    <a:cs typeface="Lato"/>
                    <a:sym typeface="Lato"/>
                  </a:rPr>
                  <a:t>includes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sociological</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philosophical</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and</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historical</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aspects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of</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science</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how</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scientific</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knowledge</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is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embedded</a:t>
                </a:r>
                <a:r>
                  <a:rPr lang="de-DE" sz="1300" dirty="0">
                    <a:solidFill>
                      <a:schemeClr val="dk1"/>
                    </a:solidFill>
                    <a:latin typeface="Lato"/>
                    <a:ea typeface="Lato"/>
                    <a:cs typeface="Lato"/>
                    <a:sym typeface="Lato"/>
                  </a:rPr>
                  <a:t> in </a:t>
                </a:r>
                <a:r>
                  <a:rPr lang="de-DE" sz="1300" dirty="0" err="1">
                    <a:solidFill>
                      <a:schemeClr val="dk1"/>
                    </a:solidFill>
                    <a:latin typeface="Lato"/>
                    <a:ea typeface="Lato"/>
                    <a:cs typeface="Lato"/>
                    <a:sym typeface="Lato"/>
                  </a:rPr>
                  <a:t>its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social</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and</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cultural</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context</a:t>
                </a:r>
                <a:r>
                  <a:rPr lang="de-DE" sz="1300" dirty="0">
                    <a:solidFill>
                      <a:schemeClr val="dk1"/>
                    </a:solidFill>
                    <a:latin typeface="Lato"/>
                    <a:ea typeface="Lato"/>
                    <a:cs typeface="Lato"/>
                    <a:sym typeface="Lato"/>
                  </a:rPr>
                  <a:t> (…)“</a:t>
                </a:r>
                <a:endParaRPr sz="1300" b="1" dirty="0">
                  <a:latin typeface="Roboto"/>
                  <a:ea typeface="Roboto"/>
                  <a:cs typeface="Roboto"/>
                  <a:sym typeface="Roboto"/>
                </a:endParaRPr>
              </a:p>
            </p:txBody>
          </p:sp>
        </p:grpSp>
        <p:grpSp>
          <p:nvGrpSpPr>
            <p:cNvPr id="267" name="Google Shape;267;gf21e7843ed_0_284"/>
            <p:cNvGrpSpPr/>
            <p:nvPr/>
          </p:nvGrpSpPr>
          <p:grpSpPr>
            <a:xfrm>
              <a:off x="5101243" y="1454252"/>
              <a:ext cx="3443288" cy="3056058"/>
              <a:chOff x="5123977" y="1221957"/>
              <a:chExt cx="2949788" cy="2583093"/>
            </a:xfrm>
          </p:grpSpPr>
          <p:sp>
            <p:nvSpPr>
              <p:cNvPr id="268" name="Google Shape;268;gf21e7843ed_0_284"/>
              <p:cNvSpPr/>
              <p:nvPr/>
            </p:nvSpPr>
            <p:spPr>
              <a:xfrm rot="2700000">
                <a:off x="6116614" y="1011412"/>
                <a:ext cx="561726" cy="3040276"/>
              </a:xfrm>
              <a:prstGeom prst="roundRect">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gf21e7843ed_0_284"/>
              <p:cNvSpPr/>
              <p:nvPr/>
            </p:nvSpPr>
            <p:spPr>
              <a:xfrm>
                <a:off x="5340992" y="3205393"/>
                <a:ext cx="374100" cy="374100"/>
              </a:xfrm>
              <a:prstGeom prst="ellipse">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r>
                  <a:rPr lang="de-DE" sz="1200" b="1">
                    <a:solidFill>
                      <a:srgbClr val="307BF3"/>
                    </a:solidFill>
                    <a:latin typeface="Roboto"/>
                    <a:ea typeface="Roboto"/>
                    <a:cs typeface="Roboto"/>
                    <a:sym typeface="Roboto"/>
                  </a:rPr>
                  <a:t>3</a:t>
                </a:r>
                <a:endParaRPr sz="1200" b="1">
                  <a:solidFill>
                    <a:srgbClr val="307BF3"/>
                  </a:solidFill>
                  <a:latin typeface="Roboto"/>
                  <a:ea typeface="Roboto"/>
                  <a:cs typeface="Roboto"/>
                  <a:sym typeface="Roboto"/>
                </a:endParaRPr>
              </a:p>
            </p:txBody>
          </p:sp>
          <p:sp>
            <p:nvSpPr>
              <p:cNvPr id="270" name="Google Shape;270;gf21e7843ed_0_284"/>
              <p:cNvSpPr txBox="1"/>
              <p:nvPr/>
            </p:nvSpPr>
            <p:spPr>
              <a:xfrm rot="-2700000">
                <a:off x="5273014" y="2115210"/>
                <a:ext cx="2689410" cy="393293"/>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t>Trust in </a:t>
                </a:r>
                <a:r>
                  <a:rPr lang="de-DE" sz="1600" b="1"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science</a:t>
                </a:r>
                <a: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sz="1600" b="1"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and</a:t>
                </a:r>
                <a: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sz="1600" b="1"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its</a:t>
                </a:r>
                <a:r>
                  <a:rPr lang="de-DE" sz="1600" b="1"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sz="1600" b="1"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values</a:t>
                </a:r>
                <a:endParaRPr sz="1600" b="1" dirty="0">
                  <a:solidFill>
                    <a:schemeClr val="dk1"/>
                  </a:solidFill>
                  <a:latin typeface="Lato" panose="020F0502020204030203" pitchFamily="34" charset="0"/>
                  <a:ea typeface="Lato" panose="020F0502020204030203" pitchFamily="34" charset="0"/>
                  <a:cs typeface="Lato" panose="020F0502020204030203" pitchFamily="34" charset="0"/>
                  <a:sym typeface="Roboto"/>
                </a:endParaRPr>
              </a:p>
            </p:txBody>
          </p:sp>
          <p:sp>
            <p:nvSpPr>
              <p:cNvPr id="271" name="Google Shape;271;gf21e7843ed_0_284"/>
              <p:cNvSpPr txBox="1"/>
              <p:nvPr/>
            </p:nvSpPr>
            <p:spPr>
              <a:xfrm rot="-2700000">
                <a:off x="5743662" y="2438945"/>
                <a:ext cx="2519704" cy="50742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trust</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is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highly</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influenced</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by</a:t>
                </a:r>
                <a:r>
                  <a:rPr lang="de-DE" sz="1300" dirty="0">
                    <a:solidFill>
                      <a:schemeClr val="dk1"/>
                    </a:solidFill>
                    <a:latin typeface="Lato"/>
                    <a:ea typeface="Lato"/>
                    <a:cs typeface="Lato"/>
                    <a:sym typeface="Lato"/>
                  </a:rPr>
                  <a:t> emotional </a:t>
                </a:r>
                <a:r>
                  <a:rPr lang="de-DE" sz="1300" dirty="0" err="1">
                    <a:solidFill>
                      <a:schemeClr val="dk1"/>
                    </a:solidFill>
                    <a:latin typeface="Lato"/>
                    <a:ea typeface="Lato"/>
                    <a:cs typeface="Lato"/>
                    <a:sym typeface="Lato"/>
                  </a:rPr>
                  <a:t>perceptions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and</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by</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its</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moral</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political</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and</a:t>
                </a:r>
                <a:r>
                  <a:rPr lang="de-DE" sz="1300" dirty="0">
                    <a:solidFill>
                      <a:schemeClr val="dk1"/>
                    </a:solidFill>
                    <a:latin typeface="Lato"/>
                    <a:ea typeface="Lato"/>
                    <a:cs typeface="Lato"/>
                    <a:sym typeface="Lato"/>
                  </a:rPr>
                  <a:t> </a:t>
                </a:r>
                <a:r>
                  <a:rPr lang="de-DE" sz="1300" dirty="0" err="1">
                    <a:solidFill>
                      <a:schemeClr val="dk1"/>
                    </a:solidFill>
                    <a:latin typeface="Lato"/>
                    <a:ea typeface="Lato"/>
                    <a:cs typeface="Lato"/>
                    <a:sym typeface="Lato"/>
                  </a:rPr>
                  <a:t>self</a:t>
                </a:r>
                <a:r>
                  <a:rPr lang="de-DE" sz="1300" dirty="0">
                    <a:solidFill>
                      <a:schemeClr val="dk1"/>
                    </a:solidFill>
                    <a:latin typeface="Lato"/>
                    <a:ea typeface="Lato"/>
                    <a:cs typeface="Lato"/>
                    <a:sym typeface="Lato"/>
                  </a:rPr>
                  <a:t>-image </a:t>
                </a:r>
                <a:r>
                  <a:rPr lang="de-DE" sz="1300" dirty="0" err="1">
                    <a:solidFill>
                      <a:schemeClr val="dk1"/>
                    </a:solidFill>
                    <a:latin typeface="Lato"/>
                    <a:ea typeface="Lato"/>
                    <a:cs typeface="Lato"/>
                    <a:sym typeface="Lato"/>
                  </a:rPr>
                  <a:t>implications</a:t>
                </a:r>
                <a:r>
                  <a:rPr lang="de-DE" sz="1300" dirty="0">
                    <a:solidFill>
                      <a:schemeClr val="dk1"/>
                    </a:solidFill>
                    <a:latin typeface="Lato"/>
                    <a:ea typeface="Lato"/>
                    <a:cs typeface="Lato"/>
                    <a:sym typeface="Lato"/>
                  </a:rPr>
                  <a:t>.“</a:t>
                </a:r>
                <a:endParaRPr sz="1300" b="1" dirty="0">
                  <a:latin typeface="Lato"/>
                  <a:ea typeface="Lato"/>
                  <a:cs typeface="Lato"/>
                  <a:sym typeface="Lato"/>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gf21e7843ed_0_307"/>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Different approaches to scientific literacy</a:t>
            </a:r>
            <a:endParaRPr/>
          </a:p>
        </p:txBody>
      </p:sp>
      <p:sp>
        <p:nvSpPr>
          <p:cNvPr id="277" name="Google Shape;277;gf21e7843ed_0_307"/>
          <p:cNvSpPr txBox="1">
            <a:spLocks noGrp="1"/>
          </p:cNvSpPr>
          <p:nvPr>
            <p:ph type="body" idx="1"/>
          </p:nvPr>
        </p:nvSpPr>
        <p:spPr>
          <a:xfrm>
            <a:off x="311700" y="1005150"/>
            <a:ext cx="8520600" cy="393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de-DE" sz="1400" b="1">
                <a:solidFill>
                  <a:srgbClr val="FF0000"/>
                </a:solidFill>
              </a:rPr>
              <a:t>THREE DIMENSIONS OF SCIENTIFIC LITERACY ACCORDING TO HOWELL/BROSSARD (2021, p. 2ff.):</a:t>
            </a:r>
            <a:endParaRPr/>
          </a:p>
          <a:p>
            <a:pPr marL="285750" lvl="0" indent="-171450" algn="l" rtl="0">
              <a:lnSpc>
                <a:spcPct val="115000"/>
              </a:lnSpc>
              <a:spcBef>
                <a:spcPts val="600"/>
              </a:spcBef>
              <a:spcAft>
                <a:spcPts val="0"/>
              </a:spcAft>
              <a:buSzPts val="1800"/>
              <a:buNone/>
            </a:pPr>
            <a:endParaRPr sz="1600">
              <a:solidFill>
                <a:schemeClr val="dk1"/>
              </a:solidFill>
            </a:endParaRPr>
          </a:p>
          <a:p>
            <a:pPr marL="285750" lvl="0" indent="-171450" algn="l" rtl="0">
              <a:lnSpc>
                <a:spcPct val="115000"/>
              </a:lnSpc>
              <a:spcBef>
                <a:spcPts val="1600"/>
              </a:spcBef>
              <a:spcAft>
                <a:spcPts val="1600"/>
              </a:spcAft>
              <a:buSzPts val="1800"/>
              <a:buNone/>
            </a:pPr>
            <a:endParaRPr sz="1600">
              <a:solidFill>
                <a:schemeClr val="dk1"/>
              </a:solidFill>
            </a:endParaRPr>
          </a:p>
        </p:txBody>
      </p:sp>
      <p:sp>
        <p:nvSpPr>
          <p:cNvPr id="278" name="Google Shape;278;gf21e7843ed_0_30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5</a:t>
            </a:fld>
            <a:endParaRPr/>
          </a:p>
        </p:txBody>
      </p:sp>
      <p:grpSp>
        <p:nvGrpSpPr>
          <p:cNvPr id="279" name="Google Shape;279;gf21e7843ed_0_307"/>
          <p:cNvGrpSpPr/>
          <p:nvPr/>
        </p:nvGrpSpPr>
        <p:grpSpPr>
          <a:xfrm>
            <a:off x="5735304" y="1398750"/>
            <a:ext cx="3305700" cy="3483000"/>
            <a:chOff x="5632317" y="1189775"/>
            <a:chExt cx="3305700" cy="3483000"/>
          </a:xfrm>
        </p:grpSpPr>
        <p:sp>
          <p:nvSpPr>
            <p:cNvPr id="280" name="Google Shape;280;gf21e7843ed_0_307"/>
            <p:cNvSpPr/>
            <p:nvPr/>
          </p:nvSpPr>
          <p:spPr>
            <a:xfrm>
              <a:off x="5632317" y="1189775"/>
              <a:ext cx="3305700" cy="669000"/>
            </a:xfrm>
            <a:prstGeom prst="chevron">
              <a:avLst>
                <a:gd name="adj" fmla="val 50000"/>
              </a:avLst>
            </a:pr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de-DE" sz="2000" b="1" dirty="0" err="1">
                  <a:solidFill>
                    <a:srgbClr val="B7B7B7"/>
                  </a:solidFill>
                  <a:latin typeface="Lato" panose="020F0502020204030203" pitchFamily="34" charset="0"/>
                  <a:ea typeface="Lato" panose="020F0502020204030203" pitchFamily="34" charset="0"/>
                  <a:cs typeface="Lato" panose="020F0502020204030203" pitchFamily="34" charset="0"/>
                  <a:sym typeface="Lato"/>
                </a:rPr>
                <a:t>Cognitive</a:t>
              </a:r>
              <a:r>
                <a:rPr lang="de-DE" sz="2000" b="1" dirty="0">
                  <a:solidFill>
                    <a:srgbClr val="B7B7B7"/>
                  </a:solidFill>
                  <a:latin typeface="Lato" panose="020F0502020204030203" pitchFamily="34" charset="0"/>
                  <a:ea typeface="Lato" panose="020F0502020204030203" pitchFamily="34" charset="0"/>
                  <a:cs typeface="Lato" panose="020F0502020204030203" pitchFamily="34" charset="0"/>
                  <a:sym typeface="Lato"/>
                </a:rPr>
                <a:t> Science </a:t>
              </a:r>
              <a:r>
                <a:rPr lang="de-DE" sz="2000" b="1" dirty="0" err="1">
                  <a:solidFill>
                    <a:srgbClr val="B7B7B7"/>
                  </a:solidFill>
                  <a:latin typeface="Lato" panose="020F0502020204030203" pitchFamily="34" charset="0"/>
                  <a:ea typeface="Lato" panose="020F0502020204030203" pitchFamily="34" charset="0"/>
                  <a:cs typeface="Lato" panose="020F0502020204030203" pitchFamily="34" charset="0"/>
                  <a:sym typeface="Lato"/>
                </a:rPr>
                <a:t>Literacy</a:t>
              </a:r>
              <a:endParaRPr sz="2000" dirty="0">
                <a:solidFill>
                  <a:srgbClr val="B7B7B7"/>
                </a:solidFill>
                <a:latin typeface="Lato" panose="020F0502020204030203" pitchFamily="34" charset="0"/>
                <a:ea typeface="Lato" panose="020F0502020204030203" pitchFamily="34" charset="0"/>
                <a:cs typeface="Lato" panose="020F0502020204030203" pitchFamily="34" charset="0"/>
                <a:sym typeface="Roboto"/>
              </a:endParaRPr>
            </a:p>
          </p:txBody>
        </p:sp>
        <p:sp>
          <p:nvSpPr>
            <p:cNvPr id="281" name="Google Shape;281;gf21e7843ed_0_307"/>
            <p:cNvSpPr txBox="1"/>
            <p:nvPr/>
          </p:nvSpPr>
          <p:spPr>
            <a:xfrm>
              <a:off x="5932038" y="1858775"/>
              <a:ext cx="2879400" cy="2814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de-DE">
                  <a:solidFill>
                    <a:schemeClr val="dk1"/>
                  </a:solidFill>
                  <a:latin typeface="Lato" panose="020F0502020204030203" pitchFamily="34" charset="0"/>
                  <a:ea typeface="Lato" panose="020F0502020204030203" pitchFamily="34" charset="0"/>
                  <a:cs typeface="Lato" panose="020F0502020204030203" pitchFamily="34" charset="0"/>
                  <a:sym typeface="Lato"/>
                </a:rPr>
                <a:t>„Individuals need some level of cognitive science literacy as well, or an awareness of their own biases as they evaluate science information and media.“</a:t>
              </a:r>
              <a:endParaRPr>
                <a:latin typeface="Lato" panose="020F0502020204030203" pitchFamily="34" charset="0"/>
                <a:ea typeface="Lato" panose="020F0502020204030203" pitchFamily="34" charset="0"/>
                <a:cs typeface="Lato" panose="020F0502020204030203" pitchFamily="34" charset="0"/>
                <a:sym typeface="Roboto"/>
              </a:endParaRPr>
            </a:p>
          </p:txBody>
        </p:sp>
      </p:grpSp>
      <p:grpSp>
        <p:nvGrpSpPr>
          <p:cNvPr id="282" name="Google Shape;282;gf21e7843ed_0_307"/>
          <p:cNvGrpSpPr/>
          <p:nvPr/>
        </p:nvGrpSpPr>
        <p:grpSpPr>
          <a:xfrm>
            <a:off x="102988" y="1398964"/>
            <a:ext cx="3546900" cy="3284936"/>
            <a:chOff x="0" y="1189989"/>
            <a:chExt cx="3546900" cy="3284936"/>
          </a:xfrm>
        </p:grpSpPr>
        <p:sp>
          <p:nvSpPr>
            <p:cNvPr id="283" name="Google Shape;283;gf21e7843ed_0_307"/>
            <p:cNvSpPr/>
            <p:nvPr/>
          </p:nvSpPr>
          <p:spPr>
            <a:xfrm>
              <a:off x="0" y="1189989"/>
              <a:ext cx="3546900" cy="669000"/>
            </a:xfrm>
            <a:prstGeom prst="homePlate">
              <a:avLst>
                <a:gd name="adj" fmla="val 50000"/>
              </a:avLst>
            </a:prstGeom>
            <a:solidFill>
              <a:srgbClr val="E5362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de-DE" sz="2000" b="1" dirty="0" err="1">
                  <a:solidFill>
                    <a:srgbClr val="FFFFFF"/>
                  </a:solidFill>
                  <a:latin typeface="Lato" panose="020F0502020204030203" pitchFamily="34" charset="0"/>
                  <a:ea typeface="Lato" panose="020F0502020204030203" pitchFamily="34" charset="0"/>
                  <a:cs typeface="Lato" panose="020F0502020204030203" pitchFamily="34" charset="0"/>
                  <a:sym typeface="Lato"/>
                </a:rPr>
                <a:t>Civic</a:t>
              </a:r>
              <a:r>
                <a:rPr lang="de-DE" sz="2000" b="1" dirty="0">
                  <a:solidFill>
                    <a:srgbClr val="FFFFFF"/>
                  </a:solidFill>
                  <a:latin typeface="Lato" panose="020F0502020204030203" pitchFamily="34" charset="0"/>
                  <a:ea typeface="Lato" panose="020F0502020204030203" pitchFamily="34" charset="0"/>
                  <a:cs typeface="Lato" panose="020F0502020204030203" pitchFamily="34" charset="0"/>
                  <a:sym typeface="Lato"/>
                </a:rPr>
                <a:t> Science </a:t>
              </a:r>
              <a:r>
                <a:rPr lang="de-DE" sz="2000" b="1" dirty="0" err="1">
                  <a:solidFill>
                    <a:srgbClr val="FFFFFF"/>
                  </a:solidFill>
                  <a:latin typeface="Lato" panose="020F0502020204030203" pitchFamily="34" charset="0"/>
                  <a:ea typeface="Lato" panose="020F0502020204030203" pitchFamily="34" charset="0"/>
                  <a:cs typeface="Lato" panose="020F0502020204030203" pitchFamily="34" charset="0"/>
                  <a:sym typeface="Lato"/>
                </a:rPr>
                <a:t>Literacy</a:t>
              </a:r>
              <a:endParaRPr sz="2000" b="1" dirty="0">
                <a:solidFill>
                  <a:srgbClr val="FFFFFF"/>
                </a:solidFill>
                <a:latin typeface="Lato" panose="020F0502020204030203" pitchFamily="34" charset="0"/>
                <a:ea typeface="Lato" panose="020F0502020204030203" pitchFamily="34" charset="0"/>
                <a:cs typeface="Lato" panose="020F0502020204030203" pitchFamily="34" charset="0"/>
                <a:sym typeface="Lato"/>
              </a:endParaRPr>
            </a:p>
          </p:txBody>
        </p:sp>
        <p:sp>
          <p:nvSpPr>
            <p:cNvPr id="284" name="Google Shape;284;gf21e7843ed_0_307"/>
            <p:cNvSpPr txBox="1"/>
            <p:nvPr/>
          </p:nvSpPr>
          <p:spPr>
            <a:xfrm>
              <a:off x="208712" y="1859225"/>
              <a:ext cx="2735400" cy="26157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should</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include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some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understanding</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of</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the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many</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elements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that</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shape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the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production</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of</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scientific</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knowledge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such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as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the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people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institutions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training</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resources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methods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and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norms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of</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science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a:t>
              </a:r>
              <a:endParaRPr sz="1000" dirty="0">
                <a:latin typeface="Lato" panose="020F0502020204030203" pitchFamily="34" charset="0"/>
                <a:ea typeface="Lato" panose="020F0502020204030203" pitchFamily="34" charset="0"/>
                <a:cs typeface="Lato" panose="020F0502020204030203" pitchFamily="34" charset="0"/>
                <a:sym typeface="Roboto"/>
              </a:endParaRPr>
            </a:p>
          </p:txBody>
        </p:sp>
      </p:grpSp>
      <p:grpSp>
        <p:nvGrpSpPr>
          <p:cNvPr id="285" name="Google Shape;285;gf21e7843ed_0_307"/>
          <p:cNvGrpSpPr/>
          <p:nvPr/>
        </p:nvGrpSpPr>
        <p:grpSpPr>
          <a:xfrm>
            <a:off x="3047192" y="1398750"/>
            <a:ext cx="3305700" cy="3483000"/>
            <a:chOff x="2944204" y="1189775"/>
            <a:chExt cx="3305700" cy="3483000"/>
          </a:xfrm>
        </p:grpSpPr>
        <p:sp>
          <p:nvSpPr>
            <p:cNvPr id="286" name="Google Shape;286;gf21e7843ed_0_307"/>
            <p:cNvSpPr/>
            <p:nvPr/>
          </p:nvSpPr>
          <p:spPr>
            <a:xfrm>
              <a:off x="2944204" y="1189775"/>
              <a:ext cx="3305700" cy="669000"/>
            </a:xfrm>
            <a:prstGeom prst="chevron">
              <a:avLst>
                <a:gd name="adj" fmla="val 50000"/>
              </a:avLst>
            </a:prstGeom>
            <a:solidFill>
              <a:srgbClr val="EA9999"/>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de-DE" sz="2000" b="1" dirty="0">
                  <a:solidFill>
                    <a:srgbClr val="FFFFFF"/>
                  </a:solidFill>
                  <a:latin typeface="Lato" panose="020F0502020204030203" pitchFamily="34" charset="0"/>
                  <a:ea typeface="Lato" panose="020F0502020204030203" pitchFamily="34" charset="0"/>
                  <a:cs typeface="Lato" panose="020F0502020204030203" pitchFamily="34" charset="0"/>
                  <a:sym typeface="Lato"/>
                </a:rPr>
                <a:t>Digital Media </a:t>
              </a:r>
              <a:br>
                <a:rPr lang="de-DE" sz="2000" b="1" dirty="0">
                  <a:solidFill>
                    <a:srgbClr val="FFFFFF"/>
                  </a:solidFill>
                  <a:latin typeface="Lato" panose="020F0502020204030203" pitchFamily="34" charset="0"/>
                  <a:ea typeface="Lato" panose="020F0502020204030203" pitchFamily="34" charset="0"/>
                  <a:cs typeface="Lato" panose="020F0502020204030203" pitchFamily="34" charset="0"/>
                  <a:sym typeface="Lato"/>
                </a:rPr>
              </a:br>
              <a:r>
                <a:rPr lang="de-DE" sz="2000" b="1" dirty="0">
                  <a:solidFill>
                    <a:srgbClr val="FFFFFF"/>
                  </a:solidFill>
                  <a:latin typeface="Lato" panose="020F0502020204030203" pitchFamily="34" charset="0"/>
                  <a:ea typeface="Lato" panose="020F0502020204030203" pitchFamily="34" charset="0"/>
                  <a:cs typeface="Lato" panose="020F0502020204030203" pitchFamily="34" charset="0"/>
                  <a:sym typeface="Lato"/>
                </a:rPr>
                <a:t>Science </a:t>
              </a:r>
              <a:r>
                <a:rPr lang="de-DE" sz="2000" b="1" dirty="0" err="1">
                  <a:solidFill>
                    <a:srgbClr val="FFFFFF"/>
                  </a:solidFill>
                  <a:latin typeface="Lato" panose="020F0502020204030203" pitchFamily="34" charset="0"/>
                  <a:ea typeface="Lato" panose="020F0502020204030203" pitchFamily="34" charset="0"/>
                  <a:cs typeface="Lato" panose="020F0502020204030203" pitchFamily="34" charset="0"/>
                  <a:sym typeface="Lato"/>
                </a:rPr>
                <a:t>Literacy</a:t>
              </a:r>
              <a:endParaRPr sz="2000" dirty="0">
                <a:solidFill>
                  <a:srgbClr val="FFFFFF"/>
                </a:solidFill>
                <a:latin typeface="Lato" panose="020F0502020204030203" pitchFamily="34" charset="0"/>
                <a:ea typeface="Lato" panose="020F0502020204030203" pitchFamily="34" charset="0"/>
                <a:cs typeface="Lato" panose="020F0502020204030203" pitchFamily="34" charset="0"/>
                <a:sym typeface="Roboto"/>
              </a:endParaRPr>
            </a:p>
          </p:txBody>
        </p:sp>
        <p:sp>
          <p:nvSpPr>
            <p:cNvPr id="287" name="Google Shape;287;gf21e7843ed_0_307"/>
            <p:cNvSpPr txBox="1"/>
            <p:nvPr/>
          </p:nvSpPr>
          <p:spPr>
            <a:xfrm>
              <a:off x="2944213" y="1858775"/>
              <a:ext cx="3003600" cy="2814000"/>
            </a:xfrm>
            <a:prstGeom prst="rect">
              <a:avLst/>
            </a:prstGeom>
            <a:no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digital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media</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science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literacy</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will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likely</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need</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to</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include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least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three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skill</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areas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1) The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ability</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to</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access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science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information</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particularly</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in online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environments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2) an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understanding</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of</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how</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science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information</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travels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through</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media</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systems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particularly</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online;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and</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3)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the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ability</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to</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evaluate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individual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pieces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of</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science</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information</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in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media</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r>
                <a:rPr lang="de-DE" dirty="0" err="1">
                  <a:solidFill>
                    <a:schemeClr val="dk1"/>
                  </a:solidFill>
                  <a:latin typeface="Lato" panose="020F0502020204030203" pitchFamily="34" charset="0"/>
                  <a:ea typeface="Lato" panose="020F0502020204030203" pitchFamily="34" charset="0"/>
                  <a:cs typeface="Lato" panose="020F0502020204030203" pitchFamily="34" charset="0"/>
                  <a:sym typeface="Lato"/>
                </a:rPr>
                <a:t>messages</a:t>
              </a:r>
              <a:r>
                <a:rPr lang="de-DE" dirty="0">
                  <a:solidFill>
                    <a:schemeClr val="dk1"/>
                  </a:solidFill>
                  <a:latin typeface="Lato" panose="020F0502020204030203" pitchFamily="34" charset="0"/>
                  <a:ea typeface="Lato" panose="020F0502020204030203" pitchFamily="34" charset="0"/>
                  <a:cs typeface="Lato" panose="020F0502020204030203" pitchFamily="34" charset="0"/>
                  <a:sym typeface="Lato"/>
                </a:rPr>
                <a:t> (…)“</a:t>
              </a:r>
              <a:endParaRPr sz="1000" dirty="0">
                <a:latin typeface="Lato" panose="020F0502020204030203" pitchFamily="34" charset="0"/>
                <a:ea typeface="Lato" panose="020F0502020204030203" pitchFamily="34" charset="0"/>
                <a:cs typeface="Lato" panose="020F0502020204030203" pitchFamily="34" charset="0"/>
                <a:sym typeface="Roboto"/>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20"/>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Different approaches </a:t>
            </a:r>
            <a:br>
              <a:rPr lang="de-DE"/>
            </a:br>
            <a:r>
              <a:rPr lang="de-DE"/>
              <a:t>to scientific literacy</a:t>
            </a:r>
            <a:endParaRPr/>
          </a:p>
        </p:txBody>
      </p:sp>
      <p:sp>
        <p:nvSpPr>
          <p:cNvPr id="293" name="Google Shape;293;p20"/>
          <p:cNvSpPr txBox="1">
            <a:spLocks noGrp="1"/>
          </p:cNvSpPr>
          <p:nvPr>
            <p:ph type="body" idx="1"/>
          </p:nvPr>
        </p:nvSpPr>
        <p:spPr>
          <a:xfrm>
            <a:off x="311700" y="1410951"/>
            <a:ext cx="2431500" cy="679271"/>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de-DE" sz="1100" b="1" u="sng" dirty="0">
                <a:solidFill>
                  <a:schemeClr val="dk1"/>
                </a:solidFill>
                <a:hlinkClick r:id="rId3">
                  <a:extLst>
                    <a:ext uri="{A12FA001-AC4F-418D-AE19-62706E023703}">
                      <ahyp:hlinkClr xmlns:ahyp="http://schemas.microsoft.com/office/drawing/2018/hyperlinkcolor" val="tx"/>
                    </a:ext>
                  </a:extLst>
                </a:hlinkClick>
              </a:rPr>
              <a:t>HOWELL/</a:t>
            </a:r>
            <a:r>
              <a:rPr lang="de-DE" sz="1100" b="1" u="sng" dirty="0" err="1">
                <a:solidFill>
                  <a:schemeClr val="dk1"/>
                </a:solidFill>
                <a:hlinkClick r:id="rId3">
                  <a:extLst>
                    <a:ext uri="{A12FA001-AC4F-418D-AE19-62706E023703}">
                      <ahyp:hlinkClr xmlns:ahyp="http://schemas.microsoft.com/office/drawing/2018/hyperlinkcolor" val="tx"/>
                    </a:ext>
                  </a:extLst>
                </a:hlinkClick>
              </a:rPr>
              <a:t>BROSSARD</a:t>
            </a:r>
            <a:r>
              <a:rPr lang="de-DE" sz="1100" b="1" u="sng" dirty="0">
                <a:solidFill>
                  <a:schemeClr val="dk1"/>
                </a:solidFill>
                <a:hlinkClick r:id="rId3">
                  <a:extLst>
                    <a:ext uri="{A12FA001-AC4F-418D-AE19-62706E023703}">
                      <ahyp:hlinkClr xmlns:ahyp="http://schemas.microsoft.com/office/drawing/2018/hyperlinkcolor" val="tx"/>
                    </a:ext>
                  </a:extLst>
                </a:hlinkClick>
              </a:rPr>
              <a:t> (2021, p. 2)</a:t>
            </a:r>
            <a:endParaRPr sz="1100" dirty="0">
              <a:solidFill>
                <a:schemeClr val="dk1"/>
              </a:solidFill>
            </a:endParaRPr>
          </a:p>
          <a:p>
            <a:pPr marL="0" lvl="0" indent="0" algn="l" rtl="0">
              <a:lnSpc>
                <a:spcPct val="115000"/>
              </a:lnSpc>
              <a:spcBef>
                <a:spcPts val="1600"/>
              </a:spcBef>
              <a:spcAft>
                <a:spcPts val="1600"/>
              </a:spcAft>
              <a:buSzPts val="1800"/>
              <a:buNone/>
            </a:pPr>
            <a:endParaRPr sz="1600" dirty="0">
              <a:solidFill>
                <a:schemeClr val="dk1"/>
              </a:solidFill>
            </a:endParaRPr>
          </a:p>
        </p:txBody>
      </p:sp>
      <p:sp>
        <p:nvSpPr>
          <p:cNvPr id="294" name="Google Shape;294;p20"/>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6</a:t>
            </a:fld>
            <a:endParaRPr/>
          </a:p>
        </p:txBody>
      </p:sp>
      <p:grpSp>
        <p:nvGrpSpPr>
          <p:cNvPr id="295" name="Google Shape;295;p20"/>
          <p:cNvGrpSpPr/>
          <p:nvPr/>
        </p:nvGrpSpPr>
        <p:grpSpPr>
          <a:xfrm>
            <a:off x="2213652" y="-590141"/>
            <a:ext cx="6842732" cy="5798433"/>
            <a:chOff x="2272018" y="-612112"/>
            <a:chExt cx="6842732" cy="5798433"/>
          </a:xfrm>
        </p:grpSpPr>
        <p:grpSp>
          <p:nvGrpSpPr>
            <p:cNvPr id="296" name="Google Shape;296;p20"/>
            <p:cNvGrpSpPr/>
            <p:nvPr/>
          </p:nvGrpSpPr>
          <p:grpSpPr>
            <a:xfrm>
              <a:off x="2563031" y="-612112"/>
              <a:ext cx="5696944" cy="5798433"/>
              <a:chOff x="3148539" y="-641295"/>
              <a:chExt cx="5696944" cy="5798433"/>
            </a:xfrm>
          </p:grpSpPr>
          <p:sp>
            <p:nvSpPr>
              <p:cNvPr id="297" name="Google Shape;297;p20"/>
              <p:cNvSpPr/>
              <p:nvPr/>
            </p:nvSpPr>
            <p:spPr>
              <a:xfrm rot="-511432">
                <a:off x="6152914" y="2545254"/>
                <a:ext cx="2525826" cy="2438159"/>
              </a:xfrm>
              <a:custGeom>
                <a:avLst/>
                <a:gdLst/>
                <a:ahLst/>
                <a:cxnLst/>
                <a:rect l="l" t="t" r="r" b="b"/>
                <a:pathLst>
                  <a:path w="2525826" h="2438159" extrusionOk="0">
                    <a:moveTo>
                      <a:pt x="1797440" y="388736"/>
                    </a:moveTo>
                    <a:lnTo>
                      <a:pt x="1983616" y="225541"/>
                    </a:lnTo>
                    <a:lnTo>
                      <a:pt x="2143718" y="354104"/>
                    </a:lnTo>
                    <a:lnTo>
                      <a:pt x="2024575" y="571127"/>
                    </a:lnTo>
                    <a:cubicBezTo>
                      <a:pt x="2116556" y="670148"/>
                      <a:pt x="2186489" y="786067"/>
                      <a:pt x="2230108" y="911809"/>
                    </a:cubicBezTo>
                    <a:lnTo>
                      <a:pt x="2477677" y="909902"/>
                    </a:lnTo>
                    <a:lnTo>
                      <a:pt x="2513586" y="1104795"/>
                    </a:lnTo>
                    <a:lnTo>
                      <a:pt x="2281595" y="1191248"/>
                    </a:lnTo>
                    <a:cubicBezTo>
                      <a:pt x="2285546" y="1323684"/>
                      <a:pt x="2261258" y="1455501"/>
                      <a:pt x="2210214" y="1578657"/>
                    </a:cubicBezTo>
                    <a:lnTo>
                      <a:pt x="2396775" y="1741411"/>
                    </a:lnTo>
                    <a:lnTo>
                      <a:pt x="2292933" y="1913534"/>
                    </a:lnTo>
                    <a:lnTo>
                      <a:pt x="2061963" y="1824391"/>
                    </a:lnTo>
                    <a:cubicBezTo>
                      <a:pt x="1976035" y="1928273"/>
                      <a:pt x="1868891" y="2014311"/>
                      <a:pt x="1747068" y="2077254"/>
                    </a:cubicBezTo>
                    <a:lnTo>
                      <a:pt x="1786674" y="2321642"/>
                    </a:lnTo>
                    <a:lnTo>
                      <a:pt x="1589238" y="2390412"/>
                    </a:lnTo>
                    <a:lnTo>
                      <a:pt x="1468446" y="2174303"/>
                    </a:lnTo>
                    <a:cubicBezTo>
                      <a:pt x="1332846" y="2201024"/>
                      <a:pt x="1192979" y="2201024"/>
                      <a:pt x="1057380" y="2174303"/>
                    </a:cubicBezTo>
                    <a:lnTo>
                      <a:pt x="936588" y="2390412"/>
                    </a:lnTo>
                    <a:lnTo>
                      <a:pt x="739152" y="2321642"/>
                    </a:lnTo>
                    <a:lnTo>
                      <a:pt x="778758" y="2077254"/>
                    </a:lnTo>
                    <a:cubicBezTo>
                      <a:pt x="656935" y="2014310"/>
                      <a:pt x="549791" y="1928273"/>
                      <a:pt x="463863" y="1824391"/>
                    </a:cubicBezTo>
                    <a:lnTo>
                      <a:pt x="232893" y="1913534"/>
                    </a:lnTo>
                    <a:lnTo>
                      <a:pt x="129051" y="1741411"/>
                    </a:lnTo>
                    <a:lnTo>
                      <a:pt x="315612" y="1578657"/>
                    </a:lnTo>
                    <a:cubicBezTo>
                      <a:pt x="264568" y="1455501"/>
                      <a:pt x="240280" y="1323684"/>
                      <a:pt x="244231" y="1191248"/>
                    </a:cubicBezTo>
                    <a:lnTo>
                      <a:pt x="12240" y="1104795"/>
                    </a:lnTo>
                    <a:lnTo>
                      <a:pt x="48149" y="909902"/>
                    </a:lnTo>
                    <a:lnTo>
                      <a:pt x="295718" y="911809"/>
                    </a:lnTo>
                    <a:cubicBezTo>
                      <a:pt x="339337" y="786067"/>
                      <a:pt x="409270" y="670149"/>
                      <a:pt x="501251" y="571127"/>
                    </a:cubicBezTo>
                    <a:lnTo>
                      <a:pt x="382108" y="354104"/>
                    </a:lnTo>
                    <a:lnTo>
                      <a:pt x="542210" y="225541"/>
                    </a:lnTo>
                    <a:lnTo>
                      <a:pt x="728386" y="388736"/>
                    </a:lnTo>
                    <a:cubicBezTo>
                      <a:pt x="846258" y="319244"/>
                      <a:pt x="977690" y="273464"/>
                      <a:pt x="1114662" y="254190"/>
                    </a:cubicBezTo>
                    <a:lnTo>
                      <a:pt x="1157646" y="10375"/>
                    </a:lnTo>
                    <a:lnTo>
                      <a:pt x="1368180" y="10375"/>
                    </a:lnTo>
                    <a:lnTo>
                      <a:pt x="1411164" y="254191"/>
                    </a:lnTo>
                    <a:cubicBezTo>
                      <a:pt x="1548136" y="273465"/>
                      <a:pt x="1679568" y="319245"/>
                      <a:pt x="1797440" y="388737"/>
                    </a:cubicBezTo>
                    <a:lnTo>
                      <a:pt x="1797440" y="388736"/>
                    </a:lnTo>
                    <a:close/>
                  </a:path>
                </a:pathLst>
              </a:custGeom>
              <a:solidFill>
                <a:srgbClr val="E5362B"/>
              </a:solidFill>
              <a:ln w="25400" cap="flat" cmpd="sng">
                <a:solidFill>
                  <a:schemeClr val="lt1"/>
                </a:solidFill>
                <a:prstDash val="solid"/>
                <a:round/>
                <a:headEnd type="none" w="sm" len="sm"/>
                <a:tailEnd type="none" w="sm" len="sm"/>
              </a:ln>
            </p:spPr>
            <p:txBody>
              <a:bodyPr spcFirstLastPara="1" wrap="square" lIns="516475" tIns="586350" rIns="516475" bIns="629000" anchor="ctr" anchorCtr="0">
                <a:noAutofit/>
              </a:bodyPr>
              <a:lstStyle/>
              <a:p>
                <a:pPr marL="0" marR="0" lvl="0" indent="0" algn="ctr" rtl="0">
                  <a:lnSpc>
                    <a:spcPct val="90000"/>
                  </a:lnSpc>
                  <a:spcBef>
                    <a:spcPts val="0"/>
                  </a:spcBef>
                  <a:spcAft>
                    <a:spcPts val="0"/>
                  </a:spcAft>
                  <a:buNone/>
                </a:pPr>
                <a:r>
                  <a:rPr lang="de-DE" sz="1800"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Science </a:t>
                </a:r>
                <a:r>
                  <a:rPr lang="de-DE" sz="1800" b="1"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production</a:t>
                </a:r>
                <a:r>
                  <a:rPr lang="de-DE" sz="1800"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br>
                  <a:rPr lang="de-DE" sz="105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Arial"/>
                  </a:rPr>
                </a:b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f.e</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institutions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people,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methods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norms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endParaRPr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p:txBody>
          </p:sp>
          <p:sp>
            <p:nvSpPr>
              <p:cNvPr id="298" name="Google Shape;298;p20"/>
              <p:cNvSpPr/>
              <p:nvPr/>
            </p:nvSpPr>
            <p:spPr>
              <a:xfrm rot="2534559">
                <a:off x="3705125" y="1759571"/>
                <a:ext cx="2648787" cy="2679049"/>
              </a:xfrm>
              <a:custGeom>
                <a:avLst/>
                <a:gdLst/>
                <a:ahLst/>
                <a:cxnLst/>
                <a:rect l="l" t="t" r="r" b="b"/>
                <a:pathLst>
                  <a:path w="2602940" h="2467264" extrusionOk="0">
                    <a:moveTo>
                      <a:pt x="1962077" y="624895"/>
                    </a:moveTo>
                    <a:lnTo>
                      <a:pt x="2322221" y="503115"/>
                    </a:lnTo>
                    <a:lnTo>
                      <a:pt x="2468542" y="738091"/>
                    </a:lnTo>
                    <a:lnTo>
                      <a:pt x="2200369" y="1007568"/>
                    </a:lnTo>
                    <a:cubicBezTo>
                      <a:pt x="2243677" y="1155603"/>
                      <a:pt x="2243677" y="1311662"/>
                      <a:pt x="2200369" y="1459696"/>
                    </a:cubicBezTo>
                    <a:lnTo>
                      <a:pt x="2468542" y="1729173"/>
                    </a:lnTo>
                    <a:lnTo>
                      <a:pt x="2322221" y="1964149"/>
                    </a:lnTo>
                    <a:lnTo>
                      <a:pt x="1962077" y="1842369"/>
                    </a:lnTo>
                    <a:cubicBezTo>
                      <a:pt x="1845458" y="1951161"/>
                      <a:pt x="1699690" y="2029190"/>
                      <a:pt x="1539763" y="2068433"/>
                    </a:cubicBezTo>
                    <a:lnTo>
                      <a:pt x="1452767" y="2438523"/>
                    </a:lnTo>
                    <a:lnTo>
                      <a:pt x="1150173" y="2438523"/>
                    </a:lnTo>
                    <a:lnTo>
                      <a:pt x="1063178" y="2068433"/>
                    </a:lnTo>
                    <a:cubicBezTo>
                      <a:pt x="903251" y="2029190"/>
                      <a:pt x="757483" y="1951161"/>
                      <a:pt x="640864" y="1842369"/>
                    </a:cubicBezTo>
                    <a:lnTo>
                      <a:pt x="280719" y="1964149"/>
                    </a:lnTo>
                    <a:lnTo>
                      <a:pt x="134398" y="1729173"/>
                    </a:lnTo>
                    <a:lnTo>
                      <a:pt x="402571" y="1459696"/>
                    </a:lnTo>
                    <a:cubicBezTo>
                      <a:pt x="359263" y="1311661"/>
                      <a:pt x="359263" y="1155602"/>
                      <a:pt x="402571" y="1007568"/>
                    </a:cubicBezTo>
                    <a:lnTo>
                      <a:pt x="134398" y="738091"/>
                    </a:lnTo>
                    <a:lnTo>
                      <a:pt x="280719" y="503115"/>
                    </a:lnTo>
                    <a:lnTo>
                      <a:pt x="640863" y="624895"/>
                    </a:lnTo>
                    <a:cubicBezTo>
                      <a:pt x="757482" y="516103"/>
                      <a:pt x="903250" y="438074"/>
                      <a:pt x="1063177" y="398831"/>
                    </a:cubicBezTo>
                    <a:lnTo>
                      <a:pt x="1150173" y="28741"/>
                    </a:lnTo>
                    <a:lnTo>
                      <a:pt x="1452767" y="28741"/>
                    </a:lnTo>
                    <a:lnTo>
                      <a:pt x="1539762" y="398831"/>
                    </a:lnTo>
                    <a:cubicBezTo>
                      <a:pt x="1699689" y="438074"/>
                      <a:pt x="1845457" y="516103"/>
                      <a:pt x="1962076" y="624895"/>
                    </a:cubicBezTo>
                    <a:lnTo>
                      <a:pt x="1962077" y="624895"/>
                    </a:lnTo>
                    <a:close/>
                  </a:path>
                </a:pathLst>
              </a:custGeom>
              <a:solidFill>
                <a:srgbClr val="E5362B"/>
              </a:solidFill>
              <a:ln w="25400" cap="flat" cmpd="sng">
                <a:solidFill>
                  <a:schemeClr val="lt1"/>
                </a:solidFill>
                <a:prstDash val="solid"/>
                <a:round/>
                <a:headEnd type="none" w="sm" len="sm"/>
                <a:tailEnd type="none" w="sm" len="sm"/>
              </a:ln>
            </p:spPr>
            <p:txBody>
              <a:bodyPr spcFirstLastPara="1" wrap="square" lIns="656100" tIns="640125" rIns="656100" bIns="640125" anchor="ctr" anchorCtr="0">
                <a:noAutofit/>
              </a:bodyPr>
              <a:lstStyle/>
              <a:p>
                <a:pPr marL="0" marR="0" lvl="0" indent="0" algn="ctr" rtl="0">
                  <a:lnSpc>
                    <a:spcPct val="90000"/>
                  </a:lnSpc>
                  <a:spcBef>
                    <a:spcPts val="0"/>
                  </a:spcBef>
                  <a:spcAft>
                    <a:spcPts val="0"/>
                  </a:spcAft>
                  <a:buNone/>
                </a:pPr>
                <a:r>
                  <a:rPr lang="de-DE"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Media </a:t>
                </a:r>
                <a:r>
                  <a:rPr lang="de-DE" b="1"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online </a:t>
                </a:r>
                <a:r>
                  <a:rPr lang="de-DE" b="1"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information</a:t>
                </a:r>
                <a:r>
                  <a:rPr lang="de-DE"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b="1"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production</a:t>
                </a:r>
                <a:r>
                  <a:rPr lang="de-DE"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br>
                  <a:rPr lang="de-DE" sz="105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Arial"/>
                  </a:rPr>
                </a:b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f.e</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people,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resources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processes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goals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technologies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endParaRPr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p:txBody>
          </p:sp>
          <p:sp>
            <p:nvSpPr>
              <p:cNvPr id="299" name="Google Shape;299;p20"/>
              <p:cNvSpPr/>
              <p:nvPr/>
            </p:nvSpPr>
            <p:spPr>
              <a:xfrm rot="1250304">
                <a:off x="4918941" y="-185535"/>
                <a:ext cx="3127028" cy="3070786"/>
              </a:xfrm>
              <a:custGeom>
                <a:avLst/>
                <a:gdLst/>
                <a:ahLst/>
                <a:cxnLst/>
                <a:rect l="l" t="t" r="r" b="b"/>
                <a:pathLst>
                  <a:path w="2570016" h="2490476" extrusionOk="0">
                    <a:moveTo>
                      <a:pt x="1667506" y="628177"/>
                    </a:moveTo>
                    <a:lnTo>
                      <a:pt x="1932346" y="459165"/>
                    </a:lnTo>
                    <a:lnTo>
                      <a:pt x="2095594" y="614085"/>
                    </a:lnTo>
                    <a:lnTo>
                      <a:pt x="1934794" y="881830"/>
                    </a:lnTo>
                    <a:cubicBezTo>
                      <a:pt x="2000225" y="989994"/>
                      <a:pt x="2033733" y="1113399"/>
                      <a:pt x="2031874" y="1239354"/>
                    </a:cubicBezTo>
                    <a:lnTo>
                      <a:pt x="2306794" y="1391890"/>
                    </a:lnTo>
                    <a:lnTo>
                      <a:pt x="2243914" y="1606601"/>
                    </a:lnTo>
                    <a:lnTo>
                      <a:pt x="1928919" y="1590904"/>
                    </a:lnTo>
                    <a:cubicBezTo>
                      <a:pt x="1861680" y="1700887"/>
                      <a:pt x="1765192" y="1792532"/>
                      <a:pt x="1649375" y="1856415"/>
                    </a:cubicBezTo>
                    <a:lnTo>
                      <a:pt x="1659128" y="2167499"/>
                    </a:lnTo>
                    <a:lnTo>
                      <a:pt x="1428310" y="2228530"/>
                    </a:lnTo>
                    <a:lnTo>
                      <a:pt x="1279132" y="1954312"/>
                    </a:lnTo>
                    <a:cubicBezTo>
                      <a:pt x="1146464" y="1956131"/>
                      <a:pt x="1016467" y="1924371"/>
                      <a:pt x="902509" y="1862299"/>
                    </a:cubicBezTo>
                    <a:lnTo>
                      <a:pt x="637670" y="2031311"/>
                    </a:lnTo>
                    <a:lnTo>
                      <a:pt x="474422" y="1876391"/>
                    </a:lnTo>
                    <a:lnTo>
                      <a:pt x="635222" y="1608646"/>
                    </a:lnTo>
                    <a:cubicBezTo>
                      <a:pt x="569791" y="1500482"/>
                      <a:pt x="536283" y="1377077"/>
                      <a:pt x="538142" y="1251122"/>
                    </a:cubicBezTo>
                    <a:lnTo>
                      <a:pt x="263222" y="1098586"/>
                    </a:lnTo>
                    <a:lnTo>
                      <a:pt x="326102" y="883875"/>
                    </a:lnTo>
                    <a:lnTo>
                      <a:pt x="641097" y="899572"/>
                    </a:lnTo>
                    <a:cubicBezTo>
                      <a:pt x="708336" y="789589"/>
                      <a:pt x="804824" y="697944"/>
                      <a:pt x="920641" y="634061"/>
                    </a:cubicBezTo>
                    <a:lnTo>
                      <a:pt x="910888" y="322977"/>
                    </a:lnTo>
                    <a:lnTo>
                      <a:pt x="1141706" y="261946"/>
                    </a:lnTo>
                    <a:lnTo>
                      <a:pt x="1290884" y="536164"/>
                    </a:lnTo>
                    <a:cubicBezTo>
                      <a:pt x="1423552" y="534345"/>
                      <a:pt x="1553549" y="566105"/>
                      <a:pt x="1667507" y="628177"/>
                    </a:cubicBezTo>
                    <a:lnTo>
                      <a:pt x="1667506" y="628177"/>
                    </a:lnTo>
                    <a:close/>
                  </a:path>
                </a:pathLst>
              </a:custGeom>
              <a:solidFill>
                <a:srgbClr val="E5362B"/>
              </a:solidFill>
              <a:ln w="25400" cap="flat" cmpd="sng">
                <a:solidFill>
                  <a:schemeClr val="lt1"/>
                </a:solidFill>
                <a:prstDash val="solid"/>
                <a:round/>
                <a:headEnd type="none" w="sm" len="sm"/>
                <a:tailEnd type="none" w="sm" len="sm"/>
              </a:ln>
            </p:spPr>
            <p:txBody>
              <a:bodyPr spcFirstLastPara="1" wrap="square" lIns="862125" tIns="846900" rIns="862125" bIns="846900" anchor="ctr" anchorCtr="0">
                <a:noAutofit/>
              </a:bodyPr>
              <a:lstStyle/>
              <a:p>
                <a:pPr marL="0" marR="0" lvl="0" indent="0" algn="ctr" rtl="0">
                  <a:lnSpc>
                    <a:spcPct val="90000"/>
                  </a:lnSpc>
                  <a:spcBef>
                    <a:spcPts val="0"/>
                  </a:spcBef>
                  <a:spcAft>
                    <a:spcPts val="0"/>
                  </a:spcAft>
                  <a:buNone/>
                </a:pPr>
                <a:r>
                  <a:rPr lang="de-DE" sz="1800"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Opinion </a:t>
                </a:r>
                <a:r>
                  <a:rPr lang="de-DE" sz="1800" b="1"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formation</a:t>
                </a:r>
                <a:r>
                  <a:rPr lang="de-DE" sz="1800" b="1"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br>
                  <a:rPr lang="de-DE" sz="18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b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f.e</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beliefs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heuristics</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1100" b="0" i="0" u="none" strike="noStrike" cap="none"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emotion</a:t>
                </a:r>
                <a:r>
                  <a:rPr lang="de-DE"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a:t>
                </a:r>
                <a:endParaRPr sz="11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p:txBody>
          </p:sp>
        </p:grpSp>
        <p:sp>
          <p:nvSpPr>
            <p:cNvPr id="300" name="Google Shape;300;p20"/>
            <p:cNvSpPr txBox="1"/>
            <p:nvPr/>
          </p:nvSpPr>
          <p:spPr>
            <a:xfrm>
              <a:off x="6947886" y="1246270"/>
              <a:ext cx="1435008" cy="73862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de-DE" b="1" i="0" u="none" strike="noStrike" cap="none" dirty="0" err="1">
                  <a:solidFill>
                    <a:srgbClr val="E5362B"/>
                  </a:solidFill>
                  <a:latin typeface="Lato"/>
                  <a:ea typeface="Lato"/>
                  <a:cs typeface="Lato"/>
                  <a:sym typeface="Lato"/>
                </a:rPr>
                <a:t>Cognitive</a:t>
              </a:r>
              <a:r>
                <a:rPr lang="de-DE" b="1" i="0" u="none" strike="noStrike" cap="none" dirty="0">
                  <a:solidFill>
                    <a:srgbClr val="E5362B"/>
                  </a:solidFill>
                  <a:latin typeface="Lato"/>
                  <a:ea typeface="Lato"/>
                  <a:cs typeface="Lato"/>
                  <a:sym typeface="Lato"/>
                </a:rPr>
                <a:t> Science </a:t>
              </a:r>
              <a:br>
                <a:rPr lang="de-DE" b="1" i="0" u="none" strike="noStrike" cap="none" dirty="0">
                  <a:solidFill>
                    <a:srgbClr val="E5362B"/>
                  </a:solidFill>
                  <a:latin typeface="Lato"/>
                  <a:ea typeface="Lato"/>
                  <a:cs typeface="Lato"/>
                  <a:sym typeface="Lato"/>
                </a:rPr>
              </a:br>
              <a:r>
                <a:rPr lang="de-DE" b="1" i="0" u="none" strike="noStrike" cap="none" dirty="0" err="1">
                  <a:solidFill>
                    <a:srgbClr val="E5362B"/>
                  </a:solidFill>
                  <a:latin typeface="Lato"/>
                  <a:ea typeface="Lato"/>
                  <a:cs typeface="Lato"/>
                  <a:sym typeface="Lato"/>
                </a:rPr>
                <a:t>Literacy</a:t>
              </a:r>
              <a:endParaRPr b="1" i="0" u="none" strike="noStrike" cap="none" dirty="0">
                <a:solidFill>
                  <a:srgbClr val="E5362B"/>
                </a:solidFill>
                <a:latin typeface="Lato"/>
                <a:ea typeface="Lato"/>
                <a:cs typeface="Lato"/>
                <a:sym typeface="Lato"/>
              </a:endParaRPr>
            </a:p>
          </p:txBody>
        </p:sp>
        <p:sp>
          <p:nvSpPr>
            <p:cNvPr id="301" name="Google Shape;301;p20"/>
            <p:cNvSpPr txBox="1"/>
            <p:nvPr/>
          </p:nvSpPr>
          <p:spPr>
            <a:xfrm>
              <a:off x="2272018" y="2022518"/>
              <a:ext cx="1335319" cy="738623"/>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de-DE" b="1" i="0" u="none" strike="noStrike" cap="none" dirty="0">
                  <a:solidFill>
                    <a:srgbClr val="E5362B"/>
                  </a:solidFill>
                  <a:latin typeface="Lato"/>
                  <a:ea typeface="Lato"/>
                  <a:cs typeface="Lato"/>
                  <a:sym typeface="Lato"/>
                </a:rPr>
                <a:t>Digital Media</a:t>
              </a:r>
              <a:br>
                <a:rPr lang="de-DE" b="1" i="0" u="none" strike="noStrike" cap="none" dirty="0">
                  <a:solidFill>
                    <a:srgbClr val="E5362B"/>
                  </a:solidFill>
                  <a:latin typeface="Lato"/>
                  <a:ea typeface="Lato"/>
                  <a:cs typeface="Lato"/>
                  <a:sym typeface="Lato"/>
                </a:rPr>
              </a:br>
              <a:r>
                <a:rPr lang="de-DE" b="1" i="0" u="none" strike="noStrike" cap="none" dirty="0">
                  <a:solidFill>
                    <a:srgbClr val="E5362B"/>
                  </a:solidFill>
                  <a:latin typeface="Lato"/>
                  <a:ea typeface="Lato"/>
                  <a:cs typeface="Lato"/>
                  <a:sym typeface="Lato"/>
                </a:rPr>
                <a:t>Science </a:t>
              </a:r>
              <a:r>
                <a:rPr lang="de-DE" b="1" i="0" u="none" strike="noStrike" cap="none" dirty="0" err="1">
                  <a:solidFill>
                    <a:srgbClr val="E5362B"/>
                  </a:solidFill>
                  <a:latin typeface="Lato"/>
                  <a:ea typeface="Lato"/>
                  <a:cs typeface="Lato"/>
                  <a:sym typeface="Lato"/>
                </a:rPr>
                <a:t>Literacy</a:t>
              </a:r>
              <a:endParaRPr b="1" i="0" u="none" strike="noStrike" cap="none" dirty="0">
                <a:solidFill>
                  <a:srgbClr val="E5362B"/>
                </a:solidFill>
                <a:latin typeface="Lato"/>
                <a:ea typeface="Lato"/>
                <a:cs typeface="Lato"/>
                <a:sym typeface="Lato"/>
              </a:endParaRPr>
            </a:p>
          </p:txBody>
        </p:sp>
        <p:sp>
          <p:nvSpPr>
            <p:cNvPr id="302" name="Google Shape;302;p20"/>
            <p:cNvSpPr txBox="1"/>
            <p:nvPr/>
          </p:nvSpPr>
          <p:spPr>
            <a:xfrm>
              <a:off x="7779431" y="3571027"/>
              <a:ext cx="1335319" cy="52318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de-DE" b="1" i="0" u="none" strike="noStrike" cap="none" dirty="0" err="1">
                  <a:solidFill>
                    <a:srgbClr val="E5362B"/>
                  </a:solidFill>
                  <a:latin typeface="Lato"/>
                  <a:ea typeface="Lato"/>
                  <a:cs typeface="Lato"/>
                  <a:sym typeface="Lato"/>
                </a:rPr>
                <a:t>Civic</a:t>
              </a:r>
              <a:r>
                <a:rPr lang="de-DE" b="1" i="0" u="none" strike="noStrike" cap="none" dirty="0">
                  <a:solidFill>
                    <a:srgbClr val="E5362B"/>
                  </a:solidFill>
                  <a:latin typeface="Lato"/>
                  <a:ea typeface="Lato"/>
                  <a:cs typeface="Lato"/>
                  <a:sym typeface="Lato"/>
                </a:rPr>
                <a:t> Science </a:t>
              </a:r>
              <a:r>
                <a:rPr lang="de-DE" b="1" i="0" u="none" strike="noStrike" cap="none" dirty="0" err="1">
                  <a:solidFill>
                    <a:srgbClr val="E5362B"/>
                  </a:solidFill>
                  <a:latin typeface="Lato"/>
                  <a:ea typeface="Lato"/>
                  <a:cs typeface="Lato"/>
                  <a:sym typeface="Lato"/>
                </a:rPr>
                <a:t>Literacy</a:t>
              </a:r>
              <a:endParaRPr b="1" i="0" u="none" strike="noStrike" cap="none" dirty="0">
                <a:solidFill>
                  <a:srgbClr val="E5362B"/>
                </a:solidFill>
                <a:latin typeface="Lato"/>
                <a:ea typeface="Lato"/>
                <a:cs typeface="Lato"/>
                <a:sym typeface="Lato"/>
              </a:endParaRPr>
            </a:p>
          </p:txBody>
        </p:sp>
        <p:grpSp>
          <p:nvGrpSpPr>
            <p:cNvPr id="303" name="Google Shape;303;p20"/>
            <p:cNvGrpSpPr/>
            <p:nvPr/>
          </p:nvGrpSpPr>
          <p:grpSpPr>
            <a:xfrm rot="-878631">
              <a:off x="4025262" y="40381"/>
              <a:ext cx="1143096" cy="987547"/>
              <a:chOff x="4119242" y="-83937"/>
              <a:chExt cx="1154388" cy="1161797"/>
            </a:xfrm>
          </p:grpSpPr>
          <p:sp>
            <p:nvSpPr>
              <p:cNvPr id="304" name="Google Shape;304;p20"/>
              <p:cNvSpPr/>
              <p:nvPr/>
            </p:nvSpPr>
            <p:spPr>
              <a:xfrm rot="-2726598">
                <a:off x="4117703" y="256775"/>
                <a:ext cx="1157466" cy="480373"/>
              </a:xfrm>
              <a:prstGeom prst="curvedDownArrow">
                <a:avLst>
                  <a:gd name="adj1" fmla="val 25000"/>
                  <a:gd name="adj2" fmla="val 50000"/>
                  <a:gd name="adj3" fmla="val 25000"/>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305" name="Google Shape;305;p20"/>
              <p:cNvSpPr/>
              <p:nvPr/>
            </p:nvSpPr>
            <p:spPr>
              <a:xfrm rot="-2726598" flipH="1">
                <a:off x="4386134" y="425476"/>
                <a:ext cx="614863" cy="309168"/>
              </a:xfrm>
              <a:prstGeom prst="curvedDownArrow">
                <a:avLst>
                  <a:gd name="adj1" fmla="val 25000"/>
                  <a:gd name="adj2" fmla="val 50000"/>
                  <a:gd name="adj3" fmla="val 25000"/>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grpSp>
        <p:grpSp>
          <p:nvGrpSpPr>
            <p:cNvPr id="306" name="Google Shape;306;p20"/>
            <p:cNvGrpSpPr/>
            <p:nvPr/>
          </p:nvGrpSpPr>
          <p:grpSpPr>
            <a:xfrm rot="4887651">
              <a:off x="7200646" y="2034208"/>
              <a:ext cx="1143096" cy="987547"/>
              <a:chOff x="4119242" y="-83937"/>
              <a:chExt cx="1154388" cy="1161797"/>
            </a:xfrm>
          </p:grpSpPr>
          <p:sp>
            <p:nvSpPr>
              <p:cNvPr id="307" name="Google Shape;307;p20"/>
              <p:cNvSpPr/>
              <p:nvPr/>
            </p:nvSpPr>
            <p:spPr>
              <a:xfrm rot="-2726598">
                <a:off x="4117703" y="256775"/>
                <a:ext cx="1157466" cy="480373"/>
              </a:xfrm>
              <a:prstGeom prst="curvedDownArrow">
                <a:avLst>
                  <a:gd name="adj1" fmla="val 25000"/>
                  <a:gd name="adj2" fmla="val 50000"/>
                  <a:gd name="adj3" fmla="val 25000"/>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308" name="Google Shape;308;p20"/>
              <p:cNvSpPr/>
              <p:nvPr/>
            </p:nvSpPr>
            <p:spPr>
              <a:xfrm rot="-2726598" flipH="1">
                <a:off x="4386134" y="425476"/>
                <a:ext cx="614863" cy="309168"/>
              </a:xfrm>
              <a:prstGeom prst="curvedDownArrow">
                <a:avLst>
                  <a:gd name="adj1" fmla="val 25000"/>
                  <a:gd name="adj2" fmla="val 50000"/>
                  <a:gd name="adj3" fmla="val 25000"/>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grpSp>
        <p:grpSp>
          <p:nvGrpSpPr>
            <p:cNvPr id="309" name="Google Shape;309;p20"/>
            <p:cNvGrpSpPr/>
            <p:nvPr/>
          </p:nvGrpSpPr>
          <p:grpSpPr>
            <a:xfrm rot="-4914859">
              <a:off x="2829957" y="3843424"/>
              <a:ext cx="1143096" cy="987547"/>
              <a:chOff x="4119242" y="-83937"/>
              <a:chExt cx="1154388" cy="1161797"/>
            </a:xfrm>
          </p:grpSpPr>
          <p:sp>
            <p:nvSpPr>
              <p:cNvPr id="310" name="Google Shape;310;p20"/>
              <p:cNvSpPr/>
              <p:nvPr/>
            </p:nvSpPr>
            <p:spPr>
              <a:xfrm rot="-2726598">
                <a:off x="4117703" y="256775"/>
                <a:ext cx="1157466" cy="480373"/>
              </a:xfrm>
              <a:prstGeom prst="curvedDownArrow">
                <a:avLst>
                  <a:gd name="adj1" fmla="val 25000"/>
                  <a:gd name="adj2" fmla="val 50000"/>
                  <a:gd name="adj3" fmla="val 25000"/>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sp>
            <p:nvSpPr>
              <p:cNvPr id="311" name="Google Shape;311;p20"/>
              <p:cNvSpPr/>
              <p:nvPr/>
            </p:nvSpPr>
            <p:spPr>
              <a:xfrm rot="-2726598" flipH="1">
                <a:off x="4386134" y="425476"/>
                <a:ext cx="614863" cy="309168"/>
              </a:xfrm>
              <a:prstGeom prst="curvedDownArrow">
                <a:avLst>
                  <a:gd name="adj1" fmla="val 25000"/>
                  <a:gd name="adj2" fmla="val 50000"/>
                  <a:gd name="adj3" fmla="val 25000"/>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dk1"/>
                  </a:solidFill>
                  <a:latin typeface="Arial"/>
                  <a:ea typeface="Arial"/>
                  <a:cs typeface="Arial"/>
                  <a:sym typeface="Arial"/>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21"/>
          <p:cNvSpPr txBox="1">
            <a:spLocks noGrp="1"/>
          </p:cNvSpPr>
          <p:nvPr>
            <p:ph type="title"/>
          </p:nvPr>
        </p:nvSpPr>
        <p:spPr>
          <a:xfrm>
            <a:off x="311650" y="18510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Opinion formation</a:t>
            </a:r>
            <a:endParaRPr/>
          </a:p>
        </p:txBody>
      </p:sp>
      <p:sp>
        <p:nvSpPr>
          <p:cNvPr id="317" name="Google Shape;317;p21"/>
          <p:cNvSpPr txBox="1">
            <a:spLocks noGrp="1"/>
          </p:cNvSpPr>
          <p:nvPr>
            <p:ph type="body" idx="1"/>
          </p:nvPr>
        </p:nvSpPr>
        <p:spPr>
          <a:xfrm>
            <a:off x="311700" y="691700"/>
            <a:ext cx="8520600" cy="3852600"/>
          </a:xfrm>
          <a:prstGeom prst="rect">
            <a:avLst/>
          </a:prstGeom>
          <a:noFill/>
          <a:ln>
            <a:noFill/>
          </a:ln>
        </p:spPr>
        <p:txBody>
          <a:bodyPr spcFirstLastPara="1" wrap="square" lIns="91425" tIns="91425" rIns="91425" bIns="91425" anchor="t" anchorCtr="0">
            <a:noAutofit/>
          </a:bodyPr>
          <a:lstStyle/>
          <a:p>
            <a:pPr marL="285750" lvl="0" indent="-285750" algn="l" rtl="0">
              <a:lnSpc>
                <a:spcPct val="100000"/>
              </a:lnSpc>
              <a:spcBef>
                <a:spcPts val="0"/>
              </a:spcBef>
              <a:spcAft>
                <a:spcPts val="0"/>
              </a:spcAft>
              <a:buSzPts val="1800"/>
              <a:buFont typeface="Arial"/>
              <a:buChar char="•"/>
            </a:pPr>
            <a:r>
              <a:rPr lang="de-DE" sz="1600" b="1" dirty="0" err="1">
                <a:solidFill>
                  <a:srgbClr val="FF0000"/>
                </a:solidFill>
              </a:rPr>
              <a:t>Emotions</a:t>
            </a:r>
            <a:r>
              <a:rPr lang="de-DE" sz="1400" b="1" dirty="0">
                <a:solidFill>
                  <a:srgbClr val="FF0000"/>
                </a:solidFill>
              </a:rPr>
              <a:t> </a:t>
            </a:r>
            <a:endParaRPr dirty="0"/>
          </a:p>
          <a:p>
            <a:pPr marL="285750" lvl="0" indent="-285750" algn="l" rtl="0">
              <a:lnSpc>
                <a:spcPct val="100000"/>
              </a:lnSpc>
              <a:spcBef>
                <a:spcPts val="600"/>
              </a:spcBef>
              <a:spcAft>
                <a:spcPts val="0"/>
              </a:spcAft>
              <a:buSzPts val="1800"/>
              <a:buFont typeface="Arial"/>
              <a:buChar char="•"/>
            </a:pPr>
            <a:r>
              <a:rPr lang="de-DE" sz="1600" b="1" dirty="0" err="1">
                <a:solidFill>
                  <a:srgbClr val="FF0000"/>
                </a:solidFill>
              </a:rPr>
              <a:t>Social</a:t>
            </a:r>
            <a:r>
              <a:rPr lang="de-DE" sz="1600" b="1" dirty="0">
                <a:solidFill>
                  <a:srgbClr val="FF0000"/>
                </a:solidFill>
              </a:rPr>
              <a:t> </a:t>
            </a:r>
            <a:r>
              <a:rPr lang="de-DE" sz="1600" b="1" dirty="0" err="1">
                <a:solidFill>
                  <a:srgbClr val="FF0000"/>
                </a:solidFill>
              </a:rPr>
              <a:t>identity</a:t>
            </a:r>
            <a:endParaRPr sz="1600" b="1" dirty="0">
              <a:solidFill>
                <a:srgbClr val="FF0000"/>
              </a:solidFill>
            </a:endParaRPr>
          </a:p>
          <a:p>
            <a:pPr marL="285750" lvl="0" indent="-285750" algn="l" rtl="0">
              <a:lnSpc>
                <a:spcPct val="100000"/>
              </a:lnSpc>
              <a:spcBef>
                <a:spcPts val="600"/>
              </a:spcBef>
              <a:spcAft>
                <a:spcPts val="0"/>
              </a:spcAft>
              <a:buSzPts val="1800"/>
              <a:buFont typeface="Arial"/>
              <a:buChar char="•"/>
            </a:pPr>
            <a:r>
              <a:rPr lang="de-DE" sz="1600" b="1" dirty="0">
                <a:solidFill>
                  <a:srgbClr val="FF0000"/>
                </a:solidFill>
              </a:rPr>
              <a:t>The </a:t>
            </a:r>
            <a:r>
              <a:rPr lang="de-DE" sz="1600" b="1" dirty="0" err="1">
                <a:solidFill>
                  <a:srgbClr val="FF0000"/>
                </a:solidFill>
              </a:rPr>
              <a:t>role</a:t>
            </a:r>
            <a:r>
              <a:rPr lang="de-DE" sz="1600" b="1" dirty="0">
                <a:solidFill>
                  <a:srgbClr val="FF0000"/>
                </a:solidFill>
              </a:rPr>
              <a:t> </a:t>
            </a:r>
            <a:r>
              <a:rPr lang="de-DE" sz="1600" b="1" dirty="0" err="1">
                <a:solidFill>
                  <a:srgbClr val="FF0000"/>
                </a:solidFill>
              </a:rPr>
              <a:t>of</a:t>
            </a:r>
            <a:r>
              <a:rPr lang="de-DE" sz="1600" b="1" dirty="0">
                <a:solidFill>
                  <a:srgbClr val="FF0000"/>
                </a:solidFill>
              </a:rPr>
              <a:t> </a:t>
            </a:r>
            <a:r>
              <a:rPr lang="de-DE" sz="1600" b="1" dirty="0" err="1">
                <a:solidFill>
                  <a:srgbClr val="FF0000"/>
                </a:solidFill>
              </a:rPr>
              <a:t>trust</a:t>
            </a:r>
            <a:r>
              <a:rPr lang="de-DE" sz="1600" b="1" dirty="0">
                <a:solidFill>
                  <a:srgbClr val="FF0000"/>
                </a:solidFill>
              </a:rPr>
              <a:t> in </a:t>
            </a:r>
            <a:r>
              <a:rPr lang="de-DE" sz="1600" b="1" dirty="0" err="1">
                <a:solidFill>
                  <a:srgbClr val="FF0000"/>
                </a:solidFill>
              </a:rPr>
              <a:t>scientific</a:t>
            </a:r>
            <a:r>
              <a:rPr lang="de-DE" sz="1600" b="1" dirty="0">
                <a:solidFill>
                  <a:srgbClr val="FF0000"/>
                </a:solidFill>
              </a:rPr>
              <a:t> </a:t>
            </a:r>
            <a:r>
              <a:rPr lang="de-DE" sz="1600" b="1" dirty="0" err="1">
                <a:solidFill>
                  <a:srgbClr val="FF0000"/>
                </a:solidFill>
              </a:rPr>
              <a:t>institutions</a:t>
            </a:r>
            <a:r>
              <a:rPr lang="de-DE" sz="1600" b="1" dirty="0">
                <a:solidFill>
                  <a:srgbClr val="FF0000"/>
                </a:solidFill>
              </a:rPr>
              <a:t>/</a:t>
            </a:r>
            <a:r>
              <a:rPr lang="de-DE" sz="1600" b="1" dirty="0" err="1">
                <a:solidFill>
                  <a:srgbClr val="FF0000"/>
                </a:solidFill>
              </a:rPr>
              <a:t>scientists</a:t>
            </a:r>
            <a:br>
              <a:rPr lang="de-DE" sz="1500" b="1" dirty="0">
                <a:solidFill>
                  <a:srgbClr val="FF0000"/>
                </a:solidFill>
              </a:rPr>
            </a:br>
            <a:r>
              <a:rPr lang="de-DE" sz="1400" dirty="0" err="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political</a:t>
            </a:r>
            <a:r>
              <a:rPr lang="de-DE" sz="1400" dirty="0">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 </a:t>
            </a:r>
            <a:r>
              <a:rPr lang="de-DE" sz="1400" dirty="0" err="1">
                <a:solidFill>
                  <a:schemeClr val="dk1"/>
                </a:solidFill>
                <a:extLst>
                  <a: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textRoundtripDataId="0"/>
                  </a:ext>
                </a:extLst>
              </a:rPr>
              <a:t>ideology</a:t>
            </a:r>
            <a:r>
              <a:rPr lang="de-DE" sz="1400" dirty="0">
                <a:solidFill>
                  <a:schemeClr val="dk1"/>
                </a:solidFill>
              </a:rPr>
              <a:t> </a:t>
            </a:r>
            <a:r>
              <a:rPr lang="de-DE" sz="1400" dirty="0" err="1">
                <a:solidFill>
                  <a:schemeClr val="dk1"/>
                </a:solidFill>
              </a:rPr>
              <a:t>as</a:t>
            </a:r>
            <a:r>
              <a:rPr lang="de-DE" sz="1400" dirty="0">
                <a:solidFill>
                  <a:schemeClr val="dk1"/>
                </a:solidFill>
              </a:rPr>
              <a:t> </a:t>
            </a:r>
            <a:r>
              <a:rPr lang="de-DE" sz="1400" dirty="0" err="1">
                <a:solidFill>
                  <a:schemeClr val="dk1"/>
                </a:solidFill>
              </a:rPr>
              <a:t>well</a:t>
            </a:r>
            <a:r>
              <a:rPr lang="de-DE" sz="1400" dirty="0">
                <a:solidFill>
                  <a:schemeClr val="dk1"/>
                </a:solidFill>
              </a:rPr>
              <a:t> </a:t>
            </a:r>
            <a:r>
              <a:rPr lang="de-DE" sz="1400" dirty="0" err="1">
                <a:solidFill>
                  <a:schemeClr val="dk1"/>
                </a:solidFill>
              </a:rPr>
              <a:t>as</a:t>
            </a:r>
            <a:r>
              <a:rPr lang="de-DE" sz="1400" dirty="0">
                <a:solidFill>
                  <a:schemeClr val="dk1"/>
                </a:solidFill>
              </a:rPr>
              <a:t> „(…) individual </a:t>
            </a:r>
            <a:r>
              <a:rPr lang="de-DE" sz="1400" dirty="0" err="1">
                <a:solidFill>
                  <a:schemeClr val="dk1"/>
                </a:solidFill>
              </a:rPr>
              <a:t>and</a:t>
            </a:r>
            <a:r>
              <a:rPr lang="de-DE" sz="1400" dirty="0">
                <a:solidFill>
                  <a:schemeClr val="dk1"/>
                </a:solidFill>
              </a:rPr>
              <a:t> </a:t>
            </a:r>
            <a:r>
              <a:rPr lang="de-DE" sz="1400" dirty="0" err="1">
                <a:solidFill>
                  <a:schemeClr val="dk1"/>
                </a:solidFill>
              </a:rPr>
              <a:t>social</a:t>
            </a:r>
            <a:r>
              <a:rPr lang="de-DE" sz="1400" dirty="0">
                <a:solidFill>
                  <a:schemeClr val="dk1"/>
                </a:solidFill>
              </a:rPr>
              <a:t> </a:t>
            </a:r>
            <a:r>
              <a:rPr lang="de-DE" sz="1400" dirty="0" err="1">
                <a:solidFill>
                  <a:schemeClr val="dk1"/>
                </a:solidFill>
              </a:rPr>
              <a:t>factors</a:t>
            </a:r>
            <a:r>
              <a:rPr lang="de-DE" sz="1400" dirty="0">
                <a:solidFill>
                  <a:schemeClr val="dk1"/>
                </a:solidFill>
              </a:rPr>
              <a:t> </a:t>
            </a:r>
            <a:r>
              <a:rPr lang="de-DE" sz="1400" dirty="0" err="1">
                <a:solidFill>
                  <a:schemeClr val="dk1"/>
                </a:solidFill>
              </a:rPr>
              <a:t>beyond</a:t>
            </a:r>
            <a:r>
              <a:rPr lang="de-DE" sz="1400" dirty="0">
                <a:solidFill>
                  <a:schemeClr val="dk1"/>
                </a:solidFill>
              </a:rPr>
              <a:t> </a:t>
            </a:r>
            <a:r>
              <a:rPr lang="de-DE" sz="1400" dirty="0" err="1">
                <a:solidFill>
                  <a:schemeClr val="dk1"/>
                </a:solidFill>
              </a:rPr>
              <a:t>political</a:t>
            </a:r>
            <a:r>
              <a:rPr lang="de-DE" sz="1400" dirty="0">
                <a:solidFill>
                  <a:schemeClr val="dk1"/>
                </a:solidFill>
              </a:rPr>
              <a:t> </a:t>
            </a:r>
            <a:r>
              <a:rPr lang="de-DE" sz="1400" dirty="0" err="1">
                <a:solidFill>
                  <a:schemeClr val="dk1"/>
                </a:solidFill>
              </a:rPr>
              <a:t>ideology</a:t>
            </a:r>
            <a:r>
              <a:rPr lang="de-DE" sz="1400" dirty="0">
                <a:solidFill>
                  <a:schemeClr val="dk1"/>
                </a:solidFill>
              </a:rPr>
              <a:t>, such </a:t>
            </a:r>
            <a:r>
              <a:rPr lang="de-DE" sz="1400" dirty="0" err="1">
                <a:solidFill>
                  <a:schemeClr val="dk1"/>
                </a:solidFill>
              </a:rPr>
              <a:t>as</a:t>
            </a:r>
            <a:r>
              <a:rPr lang="de-DE" sz="1400" dirty="0">
                <a:solidFill>
                  <a:schemeClr val="dk1"/>
                </a:solidFill>
              </a:rPr>
              <a:t> </a:t>
            </a:r>
            <a:r>
              <a:rPr lang="de-DE" sz="1400" dirty="0" err="1">
                <a:solidFill>
                  <a:schemeClr val="dk1"/>
                </a:solidFill>
              </a:rPr>
              <a:t>race</a:t>
            </a:r>
            <a:r>
              <a:rPr lang="de-DE" sz="1400" dirty="0">
                <a:solidFill>
                  <a:schemeClr val="dk1"/>
                </a:solidFill>
              </a:rPr>
              <a:t> </a:t>
            </a:r>
            <a:r>
              <a:rPr lang="de-DE" sz="1400" dirty="0" err="1">
                <a:solidFill>
                  <a:schemeClr val="dk1"/>
                </a:solidFill>
              </a:rPr>
              <a:t>or</a:t>
            </a:r>
            <a:r>
              <a:rPr lang="de-DE" sz="1400" dirty="0">
                <a:solidFill>
                  <a:schemeClr val="dk1"/>
                </a:solidFill>
              </a:rPr>
              <a:t> </a:t>
            </a:r>
            <a:r>
              <a:rPr lang="de-DE" sz="1400" dirty="0" err="1">
                <a:solidFill>
                  <a:schemeClr val="dk1"/>
                </a:solidFill>
              </a:rPr>
              <a:t>ethnicity</a:t>
            </a:r>
            <a:r>
              <a:rPr lang="de-DE" sz="1400" dirty="0">
                <a:solidFill>
                  <a:schemeClr val="dk1"/>
                </a:solidFill>
              </a:rPr>
              <a:t>, </a:t>
            </a:r>
            <a:r>
              <a:rPr lang="de-DE" sz="1400" dirty="0" err="1">
                <a:solidFill>
                  <a:schemeClr val="dk1"/>
                </a:solidFill>
              </a:rPr>
              <a:t>income</a:t>
            </a:r>
            <a:r>
              <a:rPr lang="de-DE" sz="1400" dirty="0">
                <a:solidFill>
                  <a:schemeClr val="dk1"/>
                </a:solidFill>
              </a:rPr>
              <a:t>, </a:t>
            </a:r>
            <a:r>
              <a:rPr lang="de-DE" sz="1400" dirty="0" err="1">
                <a:solidFill>
                  <a:schemeClr val="dk1"/>
                </a:solidFill>
              </a:rPr>
              <a:t>religiosity</a:t>
            </a:r>
            <a:r>
              <a:rPr lang="de-DE" sz="1400" dirty="0">
                <a:solidFill>
                  <a:schemeClr val="dk1"/>
                </a:solidFill>
              </a:rPr>
              <a:t>, </a:t>
            </a:r>
            <a:r>
              <a:rPr lang="de-DE" sz="1400" dirty="0" err="1">
                <a:solidFill>
                  <a:schemeClr val="dk1"/>
                </a:solidFill>
              </a:rPr>
              <a:t>social</a:t>
            </a:r>
            <a:r>
              <a:rPr lang="de-DE" sz="1400" dirty="0">
                <a:solidFill>
                  <a:schemeClr val="dk1"/>
                </a:solidFill>
              </a:rPr>
              <a:t> </a:t>
            </a:r>
            <a:r>
              <a:rPr lang="de-DE" sz="1400" dirty="0" err="1">
                <a:solidFill>
                  <a:schemeClr val="dk1"/>
                </a:solidFill>
              </a:rPr>
              <a:t>capital</a:t>
            </a:r>
            <a:r>
              <a:rPr lang="de-DE" sz="1400" dirty="0">
                <a:solidFill>
                  <a:schemeClr val="dk1"/>
                </a:solidFill>
              </a:rPr>
              <a:t>, </a:t>
            </a:r>
            <a:r>
              <a:rPr lang="de-DE" sz="1400" dirty="0" err="1">
                <a:solidFill>
                  <a:schemeClr val="dk1"/>
                </a:solidFill>
              </a:rPr>
              <a:t>education</a:t>
            </a:r>
            <a:r>
              <a:rPr lang="de-DE" sz="1400" dirty="0">
                <a:solidFill>
                  <a:schemeClr val="dk1"/>
                </a:solidFill>
              </a:rPr>
              <a:t>, </a:t>
            </a:r>
            <a:r>
              <a:rPr lang="de-DE" sz="1400" dirty="0" err="1">
                <a:solidFill>
                  <a:schemeClr val="dk1"/>
                </a:solidFill>
              </a:rPr>
              <a:t>and</a:t>
            </a:r>
            <a:r>
              <a:rPr lang="de-DE" sz="1400" dirty="0">
                <a:solidFill>
                  <a:schemeClr val="dk1"/>
                </a:solidFill>
              </a:rPr>
              <a:t> </a:t>
            </a:r>
            <a:r>
              <a:rPr lang="de-DE" sz="1400" dirty="0" err="1">
                <a:solidFill>
                  <a:schemeClr val="dk1"/>
                </a:solidFill>
              </a:rPr>
              <a:t>knowledge</a:t>
            </a:r>
            <a:r>
              <a:rPr lang="de-DE" sz="1400" dirty="0">
                <a:solidFill>
                  <a:schemeClr val="dk1"/>
                </a:solidFill>
              </a:rPr>
              <a:t> (…)all </a:t>
            </a:r>
            <a:r>
              <a:rPr lang="de-DE" sz="1400" dirty="0" err="1">
                <a:solidFill>
                  <a:schemeClr val="dk1"/>
                </a:solidFill>
              </a:rPr>
              <a:t>can</a:t>
            </a:r>
            <a:r>
              <a:rPr lang="de-DE" sz="1400" dirty="0">
                <a:solidFill>
                  <a:schemeClr val="dk1"/>
                </a:solidFill>
              </a:rPr>
              <a:t> </a:t>
            </a:r>
            <a:r>
              <a:rPr lang="de-DE" sz="1400" dirty="0" err="1">
                <a:solidFill>
                  <a:schemeClr val="dk1"/>
                </a:solidFill>
              </a:rPr>
              <a:t>affect</a:t>
            </a:r>
            <a:r>
              <a:rPr lang="de-DE" sz="1400" dirty="0">
                <a:solidFill>
                  <a:schemeClr val="dk1"/>
                </a:solidFill>
              </a:rPr>
              <a:t> </a:t>
            </a:r>
            <a:r>
              <a:rPr lang="de-DE" sz="1400" dirty="0" err="1">
                <a:solidFill>
                  <a:schemeClr val="dk1"/>
                </a:solidFill>
              </a:rPr>
              <a:t>public</a:t>
            </a:r>
            <a:r>
              <a:rPr lang="de-DE" sz="1400" dirty="0">
                <a:solidFill>
                  <a:schemeClr val="dk1"/>
                </a:solidFill>
              </a:rPr>
              <a:t> </a:t>
            </a:r>
            <a:r>
              <a:rPr lang="de-DE" sz="1400" dirty="0" err="1">
                <a:solidFill>
                  <a:schemeClr val="dk1"/>
                </a:solidFill>
              </a:rPr>
              <a:t>trust</a:t>
            </a:r>
            <a:r>
              <a:rPr lang="de-DE" sz="1400" dirty="0">
                <a:solidFill>
                  <a:schemeClr val="dk1"/>
                </a:solidFill>
              </a:rPr>
              <a:t> in </a:t>
            </a:r>
            <a:r>
              <a:rPr lang="de-DE" sz="1400" dirty="0" err="1">
                <a:solidFill>
                  <a:schemeClr val="dk1"/>
                </a:solidFill>
              </a:rPr>
              <a:t>sources</a:t>
            </a:r>
            <a:r>
              <a:rPr lang="de-DE" sz="1400" dirty="0">
                <a:solidFill>
                  <a:schemeClr val="dk1"/>
                </a:solidFill>
              </a:rPr>
              <a:t> </a:t>
            </a:r>
            <a:r>
              <a:rPr lang="de-DE" sz="1400" dirty="0" err="1">
                <a:solidFill>
                  <a:schemeClr val="dk1"/>
                </a:solidFill>
              </a:rPr>
              <a:t>of</a:t>
            </a:r>
            <a:r>
              <a:rPr lang="de-DE" sz="1400" dirty="0">
                <a:solidFill>
                  <a:schemeClr val="dk1"/>
                </a:solidFill>
              </a:rPr>
              <a:t> </a:t>
            </a:r>
            <a:r>
              <a:rPr lang="de-DE" sz="1400" dirty="0" err="1">
                <a:solidFill>
                  <a:schemeClr val="dk1"/>
                </a:solidFill>
              </a:rPr>
              <a:t>information</a:t>
            </a:r>
            <a:r>
              <a:rPr lang="de-DE" sz="1400" dirty="0">
                <a:solidFill>
                  <a:schemeClr val="dk1"/>
                </a:solidFill>
              </a:rPr>
              <a:t> </a:t>
            </a:r>
            <a:r>
              <a:rPr lang="de-DE" sz="1400" dirty="0" err="1">
                <a:solidFill>
                  <a:schemeClr val="dk1"/>
                </a:solidFill>
              </a:rPr>
              <a:t>about</a:t>
            </a:r>
            <a:r>
              <a:rPr lang="de-DE" sz="1400" dirty="0">
                <a:solidFill>
                  <a:schemeClr val="dk1"/>
                </a:solidFill>
              </a:rPr>
              <a:t> </a:t>
            </a:r>
            <a:r>
              <a:rPr lang="de-DE" sz="1400" dirty="0" err="1">
                <a:solidFill>
                  <a:schemeClr val="dk1"/>
                </a:solidFill>
              </a:rPr>
              <a:t>science</a:t>
            </a:r>
            <a:r>
              <a:rPr lang="de-DE" sz="1400" dirty="0">
                <a:solidFill>
                  <a:schemeClr val="dk1"/>
                </a:solidFill>
              </a:rPr>
              <a:t> </a:t>
            </a:r>
            <a:r>
              <a:rPr lang="de-DE" sz="1400" dirty="0" err="1">
                <a:solidFill>
                  <a:schemeClr val="dk1"/>
                </a:solidFill>
              </a:rPr>
              <a:t>and</a:t>
            </a:r>
            <a:r>
              <a:rPr lang="de-DE" sz="1400" dirty="0">
                <a:solidFill>
                  <a:schemeClr val="dk1"/>
                </a:solidFill>
              </a:rPr>
              <a:t> </a:t>
            </a:r>
            <a:r>
              <a:rPr lang="de-DE" sz="1400" dirty="0" err="1">
                <a:solidFill>
                  <a:schemeClr val="dk1"/>
                </a:solidFill>
              </a:rPr>
              <a:t>of</a:t>
            </a:r>
            <a:r>
              <a:rPr lang="de-DE" sz="1400" dirty="0">
                <a:solidFill>
                  <a:schemeClr val="dk1"/>
                </a:solidFill>
              </a:rPr>
              <a:t> </a:t>
            </a:r>
            <a:r>
              <a:rPr lang="de-DE" sz="1400" dirty="0" err="1">
                <a:solidFill>
                  <a:schemeClr val="dk1"/>
                </a:solidFill>
              </a:rPr>
              <a:t>science</a:t>
            </a:r>
            <a:r>
              <a:rPr lang="de-DE" sz="1400" dirty="0">
                <a:solidFill>
                  <a:schemeClr val="dk1"/>
                </a:solidFill>
              </a:rPr>
              <a:t> </a:t>
            </a:r>
            <a:r>
              <a:rPr lang="de-DE" sz="1400" dirty="0" err="1">
                <a:solidFill>
                  <a:schemeClr val="dk1"/>
                </a:solidFill>
              </a:rPr>
              <a:t>itself</a:t>
            </a:r>
            <a:r>
              <a:rPr lang="de-DE" sz="1400" dirty="0">
                <a:solidFill>
                  <a:schemeClr val="dk1"/>
                </a:solidFill>
              </a:rPr>
              <a:t> (...)“ (National </a:t>
            </a:r>
            <a:r>
              <a:rPr lang="de-DE" sz="1400" dirty="0" err="1">
                <a:solidFill>
                  <a:schemeClr val="dk1"/>
                </a:solidFill>
              </a:rPr>
              <a:t>Academies</a:t>
            </a:r>
            <a:r>
              <a:rPr lang="de-DE" sz="1400" dirty="0">
                <a:solidFill>
                  <a:schemeClr val="dk1"/>
                </a:solidFill>
              </a:rPr>
              <a:t> </a:t>
            </a:r>
            <a:r>
              <a:rPr lang="de-DE" sz="1400" dirty="0" err="1">
                <a:solidFill>
                  <a:schemeClr val="dk1"/>
                </a:solidFill>
              </a:rPr>
              <a:t>of</a:t>
            </a:r>
            <a:r>
              <a:rPr lang="de-DE" sz="1400" dirty="0">
                <a:solidFill>
                  <a:schemeClr val="dk1"/>
                </a:solidFill>
              </a:rPr>
              <a:t> </a:t>
            </a:r>
            <a:r>
              <a:rPr lang="de-DE" sz="1400" dirty="0" err="1">
                <a:solidFill>
                  <a:schemeClr val="dk1"/>
                </a:solidFill>
              </a:rPr>
              <a:t>Sciences</a:t>
            </a:r>
            <a:r>
              <a:rPr lang="de-DE" sz="1400" dirty="0">
                <a:solidFill>
                  <a:schemeClr val="dk1"/>
                </a:solidFill>
              </a:rPr>
              <a:t>, Engineering, </a:t>
            </a:r>
            <a:r>
              <a:rPr lang="de-DE" sz="1400" dirty="0" err="1">
                <a:solidFill>
                  <a:schemeClr val="dk1"/>
                </a:solidFill>
              </a:rPr>
              <a:t>and</a:t>
            </a:r>
            <a:r>
              <a:rPr lang="de-DE" sz="1400" dirty="0">
                <a:solidFill>
                  <a:schemeClr val="dk1"/>
                </a:solidFill>
              </a:rPr>
              <a:t> </a:t>
            </a:r>
            <a:r>
              <a:rPr lang="de-DE" sz="1400" dirty="0" err="1">
                <a:solidFill>
                  <a:schemeClr val="dk1"/>
                </a:solidFill>
              </a:rPr>
              <a:t>Medicine</a:t>
            </a:r>
            <a:r>
              <a:rPr lang="de-DE" sz="1400" dirty="0">
                <a:solidFill>
                  <a:schemeClr val="dk1"/>
                </a:solidFill>
              </a:rPr>
              <a:t> 2017, p. 44)</a:t>
            </a:r>
            <a:endParaRPr sz="1900" dirty="0"/>
          </a:p>
          <a:p>
            <a:pPr marL="285750" lvl="0" indent="-285750" algn="l" rtl="0">
              <a:lnSpc>
                <a:spcPct val="100000"/>
              </a:lnSpc>
              <a:spcBef>
                <a:spcPts val="600"/>
              </a:spcBef>
              <a:spcAft>
                <a:spcPts val="0"/>
              </a:spcAft>
              <a:buSzPts val="1800"/>
              <a:buFont typeface="Arial"/>
              <a:buChar char="•"/>
            </a:pPr>
            <a:r>
              <a:rPr lang="de-DE" sz="1600" b="1" dirty="0" err="1">
                <a:solidFill>
                  <a:srgbClr val="FF0000"/>
                </a:solidFill>
              </a:rPr>
              <a:t>Relevance</a:t>
            </a:r>
            <a:r>
              <a:rPr lang="de-DE" sz="1600" b="1" dirty="0">
                <a:solidFill>
                  <a:srgbClr val="FF0000"/>
                </a:solidFill>
              </a:rPr>
              <a:t> </a:t>
            </a:r>
            <a:r>
              <a:rPr lang="de-DE" sz="1600" b="1" dirty="0" err="1">
                <a:solidFill>
                  <a:srgbClr val="FF0000"/>
                </a:solidFill>
              </a:rPr>
              <a:t>of</a:t>
            </a:r>
            <a:r>
              <a:rPr lang="de-DE" sz="1600" b="1" dirty="0">
                <a:solidFill>
                  <a:srgbClr val="FF0000"/>
                </a:solidFill>
              </a:rPr>
              <a:t> </a:t>
            </a:r>
            <a:r>
              <a:rPr lang="de-DE" sz="1600" b="1" dirty="0" err="1">
                <a:solidFill>
                  <a:srgbClr val="FF0000"/>
                </a:solidFill>
              </a:rPr>
              <a:t>psychological</a:t>
            </a:r>
            <a:r>
              <a:rPr lang="de-DE" sz="1600" b="1" dirty="0">
                <a:solidFill>
                  <a:srgbClr val="FF0000"/>
                </a:solidFill>
              </a:rPr>
              <a:t> </a:t>
            </a:r>
            <a:r>
              <a:rPr lang="de-DE" sz="1600" b="1" dirty="0" err="1">
                <a:solidFill>
                  <a:srgbClr val="FF0000"/>
                </a:solidFill>
              </a:rPr>
              <a:t>concepts</a:t>
            </a:r>
            <a:r>
              <a:rPr lang="de-DE" sz="1600" b="1" dirty="0">
                <a:solidFill>
                  <a:srgbClr val="FF0000"/>
                </a:solidFill>
              </a:rPr>
              <a:t>, </a:t>
            </a:r>
            <a:r>
              <a:rPr lang="de-DE" sz="1600" b="1" dirty="0" err="1">
                <a:solidFill>
                  <a:srgbClr val="FF0000"/>
                </a:solidFill>
              </a:rPr>
              <a:t>f.e</a:t>
            </a:r>
            <a:r>
              <a:rPr lang="de-DE" sz="1600" b="1" dirty="0">
                <a:solidFill>
                  <a:srgbClr val="FF0000"/>
                </a:solidFill>
              </a:rPr>
              <a:t>.</a:t>
            </a:r>
            <a:endParaRPr sz="1600" b="1" dirty="0">
              <a:solidFill>
                <a:srgbClr val="FF0000"/>
              </a:solidFill>
            </a:endParaRPr>
          </a:p>
          <a:p>
            <a:pPr marL="742950" lvl="1" indent="-292100" algn="l" rtl="0">
              <a:lnSpc>
                <a:spcPct val="100000"/>
              </a:lnSpc>
              <a:spcBef>
                <a:spcPts val="0"/>
              </a:spcBef>
              <a:spcAft>
                <a:spcPts val="0"/>
              </a:spcAft>
              <a:buSzPts val="1500"/>
              <a:buFont typeface="Arial"/>
              <a:buChar char="•"/>
            </a:pPr>
            <a:r>
              <a:rPr lang="de-DE" b="0" dirty="0" err="1">
                <a:solidFill>
                  <a:schemeClr val="dk1"/>
                </a:solidFill>
              </a:rPr>
              <a:t>Cognitive</a:t>
            </a:r>
            <a:r>
              <a:rPr lang="de-DE" b="0" dirty="0">
                <a:solidFill>
                  <a:schemeClr val="dk1"/>
                </a:solidFill>
              </a:rPr>
              <a:t> </a:t>
            </a:r>
            <a:r>
              <a:rPr lang="de-DE" b="0" dirty="0" err="1">
                <a:solidFill>
                  <a:schemeClr val="dk1"/>
                </a:solidFill>
              </a:rPr>
              <a:t>Dissonance</a:t>
            </a:r>
            <a:endParaRPr b="0" dirty="0">
              <a:solidFill>
                <a:schemeClr val="dk1"/>
              </a:solidFill>
            </a:endParaRPr>
          </a:p>
          <a:p>
            <a:pPr marL="742950" lvl="1" indent="-292100" algn="l" rtl="0">
              <a:lnSpc>
                <a:spcPct val="100000"/>
              </a:lnSpc>
              <a:spcBef>
                <a:spcPts val="0"/>
              </a:spcBef>
              <a:spcAft>
                <a:spcPts val="0"/>
              </a:spcAft>
              <a:buSzPts val="1500"/>
              <a:buFont typeface="Arial"/>
              <a:buChar char="•"/>
            </a:pPr>
            <a:r>
              <a:rPr lang="de-DE" b="0" dirty="0" err="1">
                <a:solidFill>
                  <a:schemeClr val="dk1"/>
                </a:solidFill>
              </a:rPr>
              <a:t>Fluency</a:t>
            </a:r>
            <a:endParaRPr b="0" dirty="0">
              <a:solidFill>
                <a:schemeClr val="dk1"/>
              </a:solidFill>
            </a:endParaRPr>
          </a:p>
          <a:p>
            <a:pPr marL="742950" lvl="1" indent="-292100" algn="l" rtl="0">
              <a:lnSpc>
                <a:spcPct val="100000"/>
              </a:lnSpc>
              <a:spcBef>
                <a:spcPts val="0"/>
              </a:spcBef>
              <a:spcAft>
                <a:spcPts val="0"/>
              </a:spcAft>
              <a:buSzPts val="1500"/>
              <a:buFont typeface="Arial"/>
              <a:buChar char="•"/>
            </a:pPr>
            <a:r>
              <a:rPr lang="de-DE" b="0" dirty="0">
                <a:solidFill>
                  <a:schemeClr val="dk1"/>
                </a:solidFill>
              </a:rPr>
              <a:t>Mental </a:t>
            </a:r>
            <a:r>
              <a:rPr lang="de-DE" b="0" dirty="0" err="1">
                <a:solidFill>
                  <a:schemeClr val="dk1"/>
                </a:solidFill>
              </a:rPr>
              <a:t>shortcuts</a:t>
            </a:r>
            <a:r>
              <a:rPr lang="de-DE" b="0" dirty="0">
                <a:solidFill>
                  <a:schemeClr val="dk1"/>
                </a:solidFill>
              </a:rPr>
              <a:t>/</a:t>
            </a:r>
            <a:r>
              <a:rPr lang="de-DE" b="0" dirty="0" err="1">
                <a:solidFill>
                  <a:schemeClr val="dk1"/>
                </a:solidFill>
              </a:rPr>
              <a:t>heuristics</a:t>
            </a:r>
            <a:r>
              <a:rPr lang="de-DE" b="0" dirty="0">
                <a:solidFill>
                  <a:schemeClr val="dk1"/>
                </a:solidFill>
              </a:rPr>
              <a:t> (</a:t>
            </a:r>
            <a:r>
              <a:rPr lang="de-DE" b="0" dirty="0" err="1">
                <a:solidFill>
                  <a:schemeClr val="dk1"/>
                </a:solidFill>
              </a:rPr>
              <a:t>f.e</a:t>
            </a:r>
            <a:r>
              <a:rPr lang="de-DE" b="0" dirty="0">
                <a:solidFill>
                  <a:schemeClr val="dk1"/>
                </a:solidFill>
              </a:rPr>
              <a:t>. </a:t>
            </a:r>
            <a:r>
              <a:rPr lang="de-DE" b="0" dirty="0" err="1">
                <a:solidFill>
                  <a:schemeClr val="dk1"/>
                </a:solidFill>
              </a:rPr>
              <a:t>Confirmation</a:t>
            </a:r>
            <a:r>
              <a:rPr lang="de-DE" b="0" dirty="0">
                <a:solidFill>
                  <a:schemeClr val="dk1"/>
                </a:solidFill>
              </a:rPr>
              <a:t>/</a:t>
            </a:r>
            <a:r>
              <a:rPr lang="de-DE" b="0" dirty="0" err="1">
                <a:solidFill>
                  <a:schemeClr val="dk1"/>
                </a:solidFill>
              </a:rPr>
              <a:t>Myside</a:t>
            </a:r>
            <a:r>
              <a:rPr lang="de-DE" b="0" dirty="0">
                <a:solidFill>
                  <a:schemeClr val="dk1"/>
                </a:solidFill>
              </a:rPr>
              <a:t> Bias, </a:t>
            </a:r>
            <a:r>
              <a:rPr lang="de-DE" b="0" dirty="0" err="1">
                <a:solidFill>
                  <a:schemeClr val="dk1"/>
                </a:solidFill>
              </a:rPr>
              <a:t>Illusory</a:t>
            </a:r>
            <a:r>
              <a:rPr lang="de-DE" b="0" dirty="0">
                <a:solidFill>
                  <a:schemeClr val="dk1"/>
                </a:solidFill>
              </a:rPr>
              <a:t> </a:t>
            </a:r>
            <a:r>
              <a:rPr lang="de-DE" b="0" dirty="0" err="1">
                <a:solidFill>
                  <a:schemeClr val="dk1"/>
                </a:solidFill>
              </a:rPr>
              <a:t>Truth</a:t>
            </a:r>
            <a:r>
              <a:rPr lang="de-DE" b="0" dirty="0">
                <a:solidFill>
                  <a:schemeClr val="dk1"/>
                </a:solidFill>
              </a:rPr>
              <a:t> </a:t>
            </a:r>
            <a:r>
              <a:rPr lang="de-DE" b="0" dirty="0" err="1">
                <a:solidFill>
                  <a:schemeClr val="dk1"/>
                </a:solidFill>
              </a:rPr>
              <a:t>Effect</a:t>
            </a:r>
            <a:r>
              <a:rPr lang="de-DE" b="0" dirty="0">
                <a:solidFill>
                  <a:schemeClr val="dk1"/>
                </a:solidFill>
              </a:rPr>
              <a:t>)</a:t>
            </a:r>
            <a:endParaRPr sz="1500" dirty="0"/>
          </a:p>
          <a:p>
            <a:pPr marL="742950" lvl="1" indent="-292100" algn="l" rtl="0">
              <a:lnSpc>
                <a:spcPct val="100000"/>
              </a:lnSpc>
              <a:spcBef>
                <a:spcPts val="0"/>
              </a:spcBef>
              <a:spcAft>
                <a:spcPts val="0"/>
              </a:spcAft>
              <a:buSzPts val="1500"/>
              <a:buFont typeface="Arial"/>
              <a:buChar char="•"/>
            </a:pPr>
            <a:r>
              <a:rPr lang="de-DE" b="0" dirty="0" err="1">
                <a:solidFill>
                  <a:schemeClr val="dk1"/>
                </a:solidFill>
              </a:rPr>
              <a:t>Pluralistic</a:t>
            </a:r>
            <a:r>
              <a:rPr lang="de-DE" b="0" dirty="0">
                <a:solidFill>
                  <a:schemeClr val="dk1"/>
                </a:solidFill>
              </a:rPr>
              <a:t> </a:t>
            </a:r>
            <a:r>
              <a:rPr lang="de-DE" b="0" dirty="0" err="1">
                <a:solidFill>
                  <a:schemeClr val="dk1"/>
                </a:solidFill>
              </a:rPr>
              <a:t>ignorance</a:t>
            </a:r>
            <a:endParaRPr b="0" dirty="0">
              <a:solidFill>
                <a:schemeClr val="dk1"/>
              </a:solidFill>
            </a:endParaRPr>
          </a:p>
          <a:p>
            <a:pPr marL="742950" lvl="1" indent="-292100" algn="l" rtl="0">
              <a:lnSpc>
                <a:spcPct val="100000"/>
              </a:lnSpc>
              <a:spcBef>
                <a:spcPts val="0"/>
              </a:spcBef>
              <a:spcAft>
                <a:spcPts val="0"/>
              </a:spcAft>
              <a:buSzPts val="1500"/>
              <a:buFont typeface="Arial"/>
              <a:buChar char="•"/>
            </a:pPr>
            <a:r>
              <a:rPr lang="de-DE" b="0" i="1" dirty="0" err="1">
                <a:solidFill>
                  <a:schemeClr val="dk1"/>
                </a:solidFill>
              </a:rPr>
              <a:t>Motivated</a:t>
            </a:r>
            <a:r>
              <a:rPr lang="de-DE" b="0" i="1" dirty="0">
                <a:solidFill>
                  <a:schemeClr val="dk1"/>
                </a:solidFill>
              </a:rPr>
              <a:t> </a:t>
            </a:r>
            <a:r>
              <a:rPr lang="de-DE" b="0" i="1" dirty="0" err="1">
                <a:solidFill>
                  <a:schemeClr val="dk1"/>
                </a:solidFill>
              </a:rPr>
              <a:t>Reasoning</a:t>
            </a:r>
            <a:r>
              <a:rPr lang="de-DE" b="0" i="1" dirty="0">
                <a:solidFill>
                  <a:schemeClr val="dk1"/>
                </a:solidFill>
              </a:rPr>
              <a:t>/</a:t>
            </a:r>
            <a:r>
              <a:rPr lang="de-DE" b="0" i="1" dirty="0" err="1">
                <a:solidFill>
                  <a:schemeClr val="dk1"/>
                </a:solidFill>
              </a:rPr>
              <a:t>Scepticism</a:t>
            </a:r>
            <a:endParaRPr sz="1100" b="0" dirty="0">
              <a:solidFill>
                <a:schemeClr val="dk1"/>
              </a:solidFill>
            </a:endParaRPr>
          </a:p>
          <a:p>
            <a:pPr marL="285750" lvl="1" indent="-285750" algn="l" rtl="0">
              <a:lnSpc>
                <a:spcPct val="100000"/>
              </a:lnSpc>
              <a:spcBef>
                <a:spcPts val="600"/>
              </a:spcBef>
              <a:spcAft>
                <a:spcPts val="0"/>
              </a:spcAft>
              <a:buClr>
                <a:srgbClr val="E5362B"/>
              </a:buClr>
              <a:buSzPts val="1800"/>
              <a:buFont typeface="Arial"/>
              <a:buChar char="•"/>
            </a:pPr>
            <a:r>
              <a:rPr lang="de-DE" sz="1600" dirty="0" err="1">
                <a:solidFill>
                  <a:srgbClr val="FF0000"/>
                </a:solidFill>
              </a:rPr>
              <a:t>Beliefs</a:t>
            </a:r>
            <a:r>
              <a:rPr lang="de-DE" sz="1600" dirty="0">
                <a:solidFill>
                  <a:srgbClr val="FF0000"/>
                </a:solidFill>
              </a:rPr>
              <a:t> </a:t>
            </a:r>
            <a:r>
              <a:rPr lang="de-DE" sz="1600" dirty="0" err="1">
                <a:solidFill>
                  <a:srgbClr val="FF0000"/>
                </a:solidFill>
              </a:rPr>
              <a:t>and</a:t>
            </a:r>
            <a:r>
              <a:rPr lang="de-DE" sz="1600" dirty="0">
                <a:solidFill>
                  <a:srgbClr val="FF0000"/>
                </a:solidFill>
              </a:rPr>
              <a:t> </a:t>
            </a:r>
            <a:r>
              <a:rPr lang="de-DE" sz="1600" dirty="0" err="1">
                <a:solidFill>
                  <a:srgbClr val="FF0000"/>
                </a:solidFill>
              </a:rPr>
              <a:t>attitudes</a:t>
            </a:r>
            <a:r>
              <a:rPr lang="de-DE" sz="1600" dirty="0">
                <a:solidFill>
                  <a:srgbClr val="FF0000"/>
                </a:solidFill>
              </a:rPr>
              <a:t> (</a:t>
            </a:r>
            <a:r>
              <a:rPr lang="de-DE" sz="1600" dirty="0" err="1">
                <a:solidFill>
                  <a:srgbClr val="FF0000"/>
                </a:solidFill>
              </a:rPr>
              <a:t>political</a:t>
            </a:r>
            <a:r>
              <a:rPr lang="de-DE" sz="1600" dirty="0">
                <a:solidFill>
                  <a:srgbClr val="FF0000"/>
                </a:solidFill>
              </a:rPr>
              <a:t>, </a:t>
            </a:r>
            <a:r>
              <a:rPr lang="de-DE" sz="1600" dirty="0" err="1">
                <a:solidFill>
                  <a:srgbClr val="FF0000"/>
                </a:solidFill>
              </a:rPr>
              <a:t>ideological</a:t>
            </a:r>
            <a:r>
              <a:rPr lang="de-DE" sz="1600" dirty="0">
                <a:solidFill>
                  <a:srgbClr val="FF0000"/>
                </a:solidFill>
              </a:rPr>
              <a:t>)</a:t>
            </a:r>
            <a:endParaRPr sz="1600" dirty="0">
              <a:solidFill>
                <a:srgbClr val="FF0000"/>
              </a:solidFill>
            </a:endParaRPr>
          </a:p>
          <a:p>
            <a:pPr marL="742950" lvl="1" indent="-196850" algn="l" rtl="0">
              <a:lnSpc>
                <a:spcPct val="115000"/>
              </a:lnSpc>
              <a:spcBef>
                <a:spcPts val="0"/>
              </a:spcBef>
              <a:spcAft>
                <a:spcPts val="0"/>
              </a:spcAft>
              <a:buSzPts val="1400"/>
              <a:buFont typeface="Arial"/>
              <a:buNone/>
            </a:pPr>
            <a:endParaRPr sz="1000" b="0" dirty="0">
              <a:solidFill>
                <a:schemeClr val="dk1"/>
              </a:solidFill>
            </a:endParaRPr>
          </a:p>
          <a:p>
            <a:pPr marL="742950" lvl="1" indent="-196850" algn="l" rtl="0">
              <a:lnSpc>
                <a:spcPct val="115000"/>
              </a:lnSpc>
              <a:spcBef>
                <a:spcPts val="0"/>
              </a:spcBef>
              <a:spcAft>
                <a:spcPts val="0"/>
              </a:spcAft>
              <a:buSzPts val="1400"/>
              <a:buFont typeface="Arial"/>
              <a:buNone/>
            </a:pPr>
            <a:endParaRPr sz="1000" b="0" dirty="0">
              <a:solidFill>
                <a:schemeClr val="dk1"/>
              </a:solidFill>
            </a:endParaRPr>
          </a:p>
        </p:txBody>
      </p:sp>
      <p:sp>
        <p:nvSpPr>
          <p:cNvPr id="318" name="Google Shape;318;p2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7</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Literature</a:t>
            </a:r>
            <a:endParaRPr lang="de-DE" dirty="0"/>
          </a:p>
        </p:txBody>
      </p:sp>
      <p:sp>
        <p:nvSpPr>
          <p:cNvPr id="3" name="Textplatzhalter 2"/>
          <p:cNvSpPr>
            <a:spLocks noGrp="1"/>
          </p:cNvSpPr>
          <p:nvPr>
            <p:ph type="body" idx="1"/>
          </p:nvPr>
        </p:nvSpPr>
        <p:spPr/>
        <p:txBody>
          <a:bodyPr/>
          <a:lstStyle/>
          <a:p>
            <a:pPr marL="114300" indent="0">
              <a:spcBef>
                <a:spcPts val="400"/>
              </a:spcBef>
              <a:spcAft>
                <a:spcPts val="400"/>
              </a:spcAft>
              <a:buNone/>
            </a:pPr>
            <a:r>
              <a:rPr lang="en-US" sz="1100" dirty="0" err="1">
                <a:solidFill>
                  <a:schemeClr val="tx1"/>
                </a:solidFill>
                <a:latin typeface="Lato" panose="020B0604020202020204" charset="0"/>
                <a:ea typeface="Lato" panose="020B0604020202020204" charset="0"/>
                <a:cs typeface="Lato" panose="020B0604020202020204" charset="0"/>
                <a:sym typeface="Arial"/>
              </a:rPr>
              <a:t>Fasce</a:t>
            </a:r>
            <a:r>
              <a:rPr lang="en-US" sz="1100" dirty="0">
                <a:solidFill>
                  <a:schemeClr val="tx1"/>
                </a:solidFill>
                <a:latin typeface="Lato" panose="020B0604020202020204" charset="0"/>
                <a:ea typeface="Lato" panose="020B0604020202020204" charset="0"/>
                <a:cs typeface="Lato" panose="020B0604020202020204" charset="0"/>
                <a:sym typeface="Arial"/>
              </a:rPr>
              <a:t>, A. and </a:t>
            </a:r>
            <a:r>
              <a:rPr lang="en-US" sz="1100" dirty="0" err="1">
                <a:solidFill>
                  <a:schemeClr val="tx1"/>
                </a:solidFill>
                <a:latin typeface="Lato" panose="020B0604020202020204" charset="0"/>
                <a:ea typeface="Lato" panose="020B0604020202020204" charset="0"/>
                <a:cs typeface="Lato" panose="020B0604020202020204" charset="0"/>
                <a:sym typeface="Arial"/>
              </a:rPr>
              <a:t>Picó</a:t>
            </a:r>
            <a:r>
              <a:rPr lang="en-US" sz="1100" dirty="0">
                <a:solidFill>
                  <a:schemeClr val="tx1"/>
                </a:solidFill>
                <a:latin typeface="Lato" panose="020B0604020202020204" charset="0"/>
                <a:ea typeface="Lato" panose="020B0604020202020204" charset="0"/>
                <a:cs typeface="Lato" panose="020B0604020202020204" charset="0"/>
                <a:sym typeface="Arial"/>
              </a:rPr>
              <a:t>, A. (2019) Science as a Vaccine. The Relation between Scientific Literacy and Unwarranted Beliefs. Science &amp; Education, 28, pp. 109-125. </a:t>
            </a:r>
            <a:r>
              <a:rPr lang="en-US" sz="1100" dirty="0" err="1">
                <a:solidFill>
                  <a:schemeClr val="tx1"/>
                </a:solidFill>
                <a:latin typeface="Lato" panose="020B0604020202020204" charset="0"/>
                <a:ea typeface="Lato" panose="020B0604020202020204" charset="0"/>
                <a:cs typeface="Lato" panose="020B0604020202020204" charset="0"/>
                <a:sym typeface="Arial"/>
              </a:rPr>
              <a:t>doi:10.1007</a:t>
            </a:r>
            <a:r>
              <a:rPr lang="en-US" sz="1100" dirty="0">
                <a:solidFill>
                  <a:schemeClr val="tx1"/>
                </a:solidFill>
                <a:latin typeface="Lato" panose="020B0604020202020204" charset="0"/>
                <a:ea typeface="Lato" panose="020B0604020202020204" charset="0"/>
                <a:cs typeface="Lato" panose="020B0604020202020204" charset="0"/>
                <a:sym typeface="Arial"/>
              </a:rPr>
              <a:t>/</a:t>
            </a:r>
            <a:r>
              <a:rPr lang="en-US" sz="1100" dirty="0" err="1">
                <a:solidFill>
                  <a:schemeClr val="tx1"/>
                </a:solidFill>
                <a:latin typeface="Lato" panose="020B0604020202020204" charset="0"/>
                <a:ea typeface="Lato" panose="020B0604020202020204" charset="0"/>
                <a:cs typeface="Lato" panose="020B0604020202020204" charset="0"/>
                <a:sym typeface="Arial"/>
              </a:rPr>
              <a:t>s11191</a:t>
            </a:r>
            <a:r>
              <a:rPr lang="en-US" sz="1100" dirty="0">
                <a:solidFill>
                  <a:schemeClr val="tx1"/>
                </a:solidFill>
                <a:latin typeface="Lato" panose="020B0604020202020204" charset="0"/>
                <a:ea typeface="Lato" panose="020B0604020202020204" charset="0"/>
                <a:cs typeface="Lato" panose="020B0604020202020204" charset="0"/>
                <a:sym typeface="Arial"/>
              </a:rPr>
              <a:t>-018-00022-0.</a:t>
            </a:r>
            <a:endParaRPr lang="en-US" sz="1100" dirty="0">
              <a:solidFill>
                <a:schemeClr val="tx1"/>
              </a:solidFill>
              <a:latin typeface="Lato" panose="020B0604020202020204" charset="0"/>
              <a:ea typeface="Lato" panose="020B0604020202020204" charset="0"/>
              <a:cs typeface="Lato" panose="020B0604020202020204" charset="0"/>
            </a:endParaRPr>
          </a:p>
          <a:p>
            <a:pPr marL="114300" indent="0">
              <a:spcBef>
                <a:spcPts val="400"/>
              </a:spcBef>
              <a:spcAft>
                <a:spcPts val="400"/>
              </a:spcAft>
              <a:buNone/>
            </a:pPr>
            <a:r>
              <a:rPr lang="en-US" sz="1100" dirty="0">
                <a:solidFill>
                  <a:schemeClr val="tx1"/>
                </a:solidFill>
                <a:latin typeface="Lato" panose="020B0604020202020204" charset="0"/>
                <a:ea typeface="Lato" panose="020B0604020202020204" charset="0"/>
                <a:cs typeface="Lato" panose="020B0604020202020204" charset="0"/>
                <a:sym typeface="Arial"/>
              </a:rPr>
              <a:t>Howell, E. and Brossard, D. (2021) (</a:t>
            </a:r>
            <a:r>
              <a:rPr lang="en-US" sz="1100" dirty="0" err="1">
                <a:solidFill>
                  <a:schemeClr val="tx1"/>
                </a:solidFill>
                <a:latin typeface="Lato" panose="020B0604020202020204" charset="0"/>
                <a:ea typeface="Lato" panose="020B0604020202020204" charset="0"/>
                <a:cs typeface="Lato" panose="020B0604020202020204" charset="0"/>
                <a:sym typeface="Arial"/>
              </a:rPr>
              <a:t>Mis</a:t>
            </a:r>
            <a:r>
              <a:rPr lang="en-US" sz="1100" dirty="0">
                <a:solidFill>
                  <a:schemeClr val="tx1"/>
                </a:solidFill>
                <a:latin typeface="Lato" panose="020B0604020202020204" charset="0"/>
                <a:ea typeface="Lato" panose="020B0604020202020204" charset="0"/>
                <a:cs typeface="Lato" panose="020B0604020202020204" charset="0"/>
                <a:sym typeface="Arial"/>
              </a:rPr>
              <a:t>)informed about what? What it means to be a science-literate citizen in a digital world. Proceedings of the National Academy of Sciences. 118. </a:t>
            </a:r>
            <a:r>
              <a:rPr lang="en-US" sz="1100" dirty="0" err="1">
                <a:solidFill>
                  <a:schemeClr val="tx1"/>
                </a:solidFill>
                <a:latin typeface="Lato" panose="020B0604020202020204" charset="0"/>
                <a:ea typeface="Lato" panose="020B0604020202020204" charset="0"/>
                <a:cs typeface="Lato" panose="020B0604020202020204" charset="0"/>
                <a:sym typeface="Arial"/>
              </a:rPr>
              <a:t>e1912436117</a:t>
            </a:r>
            <a:r>
              <a:rPr lang="en-US" sz="1100" dirty="0">
                <a:solidFill>
                  <a:schemeClr val="tx1"/>
                </a:solidFill>
                <a:latin typeface="Lato" panose="020B0604020202020204" charset="0"/>
                <a:ea typeface="Lato" panose="020B0604020202020204" charset="0"/>
                <a:cs typeface="Lato" panose="020B0604020202020204" charset="0"/>
                <a:sym typeface="Arial"/>
              </a:rPr>
              <a:t>. </a:t>
            </a:r>
            <a:r>
              <a:rPr lang="en-US" sz="1100" dirty="0" err="1">
                <a:solidFill>
                  <a:schemeClr val="tx1"/>
                </a:solidFill>
                <a:latin typeface="Lato" panose="020B0604020202020204" charset="0"/>
                <a:ea typeface="Lato" panose="020B0604020202020204" charset="0"/>
                <a:cs typeface="Lato" panose="020B0604020202020204" charset="0"/>
                <a:sym typeface="Arial"/>
              </a:rPr>
              <a:t>doi:10.1073</a:t>
            </a:r>
            <a:r>
              <a:rPr lang="en-US" sz="1100" dirty="0">
                <a:solidFill>
                  <a:schemeClr val="tx1"/>
                </a:solidFill>
                <a:latin typeface="Lato" panose="020B0604020202020204" charset="0"/>
                <a:ea typeface="Lato" panose="020B0604020202020204" charset="0"/>
                <a:cs typeface="Lato" panose="020B0604020202020204" charset="0"/>
                <a:sym typeface="Arial"/>
              </a:rPr>
              <a:t>/</a:t>
            </a:r>
            <a:r>
              <a:rPr lang="en-US" sz="1100" dirty="0" err="1">
                <a:solidFill>
                  <a:schemeClr val="tx1"/>
                </a:solidFill>
                <a:latin typeface="Lato" panose="020B0604020202020204" charset="0"/>
                <a:ea typeface="Lato" panose="020B0604020202020204" charset="0"/>
                <a:cs typeface="Lato" panose="020B0604020202020204" charset="0"/>
                <a:sym typeface="Arial"/>
              </a:rPr>
              <a:t>pnas.1912436117</a:t>
            </a:r>
            <a:r>
              <a:rPr lang="en-US" sz="1100" dirty="0">
                <a:solidFill>
                  <a:schemeClr val="tx1"/>
                </a:solidFill>
                <a:latin typeface="Lato" panose="020B0604020202020204" charset="0"/>
                <a:ea typeface="Lato" panose="020B0604020202020204" charset="0"/>
                <a:cs typeface="Lato" panose="020B0604020202020204" charset="0"/>
                <a:sym typeface="Arial"/>
              </a:rPr>
              <a:t>. </a:t>
            </a:r>
          </a:p>
          <a:p>
            <a:pPr marL="114300" indent="0">
              <a:spcBef>
                <a:spcPts val="400"/>
              </a:spcBef>
              <a:spcAft>
                <a:spcPts val="400"/>
              </a:spcAft>
              <a:buNone/>
            </a:pPr>
            <a:r>
              <a:rPr lang="en-US" sz="1100" dirty="0">
                <a:solidFill>
                  <a:schemeClr val="tx1"/>
                </a:solidFill>
                <a:latin typeface="Lato" panose="020B0604020202020204" charset="0"/>
                <a:ea typeface="Lato" panose="020B0604020202020204" charset="0"/>
                <a:cs typeface="Lato" panose="020B0604020202020204" charset="0"/>
              </a:rPr>
              <a:t>National Academies of Sciences, Engineering, and Medicine (2017) Communicating Science Effectively: A Research Agenda. Washington, DC: The National Academies Press. </a:t>
            </a:r>
            <a:r>
              <a:rPr lang="en-US" sz="1100" dirty="0" err="1">
                <a:solidFill>
                  <a:schemeClr val="tx1"/>
                </a:solidFill>
                <a:latin typeface="Lato" panose="020B0604020202020204" charset="0"/>
                <a:ea typeface="Lato" panose="020B0604020202020204" charset="0"/>
                <a:cs typeface="Lato" panose="020B0604020202020204" charset="0"/>
              </a:rPr>
              <a:t>Doi</a:t>
            </a:r>
            <a:r>
              <a:rPr lang="en-US" sz="1100" dirty="0">
                <a:solidFill>
                  <a:schemeClr val="tx1"/>
                </a:solidFill>
                <a:latin typeface="Lato" panose="020B0604020202020204" charset="0"/>
                <a:ea typeface="Lato" panose="020B0604020202020204" charset="0"/>
                <a:cs typeface="Lato" panose="020B0604020202020204" charset="0"/>
              </a:rPr>
              <a:t>: 10.17226/23674.</a:t>
            </a:r>
          </a:p>
          <a:p>
            <a:pPr marL="114300" indent="0">
              <a:spcBef>
                <a:spcPts val="400"/>
              </a:spcBef>
              <a:spcAft>
                <a:spcPts val="400"/>
              </a:spcAft>
              <a:buNone/>
            </a:pPr>
            <a:endParaRPr lang="en-US" sz="1100" dirty="0">
              <a:solidFill>
                <a:schemeClr val="tx1"/>
              </a:solidFill>
              <a:latin typeface="Lato" panose="020B0604020202020204" charset="0"/>
              <a:ea typeface="Lato" panose="020B0604020202020204" charset="0"/>
              <a:cs typeface="Lato" panose="020B0604020202020204" charset="0"/>
            </a:endParaRPr>
          </a:p>
          <a:p>
            <a:pPr marL="114300" indent="0">
              <a:spcBef>
                <a:spcPts val="400"/>
              </a:spcBef>
              <a:spcAft>
                <a:spcPts val="400"/>
              </a:spcAft>
              <a:buNone/>
            </a:pPr>
            <a:endParaRPr lang="de-DE" sz="1100" dirty="0">
              <a:solidFill>
                <a:schemeClr val="tx1"/>
              </a:solidFill>
              <a:latin typeface="Lato" panose="020B0604020202020204" charset="0"/>
              <a:ea typeface="Lato" panose="020B0604020202020204" charset="0"/>
              <a:cs typeface="Lato" panose="020B0604020202020204" charset="0"/>
            </a:endParaRP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8</a:t>
            </a:fld>
            <a:endParaRPr lang="de-DE"/>
          </a:p>
        </p:txBody>
      </p:sp>
    </p:spTree>
    <p:extLst>
      <p:ext uri="{BB962C8B-B14F-4D97-AF65-F5344CB8AC3E}">
        <p14:creationId xmlns:p14="http://schemas.microsoft.com/office/powerpoint/2010/main" val="554894900"/>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1350</Words>
  <Application>Microsoft Macintosh PowerPoint</Application>
  <PresentationFormat>On-screen Show (16:9)</PresentationFormat>
  <Paragraphs>83</Paragraphs>
  <Slides>8</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Lato</vt:lpstr>
      <vt:lpstr>Arial</vt:lpstr>
      <vt:lpstr>Roboto</vt:lpstr>
      <vt:lpstr>Teko</vt:lpstr>
      <vt:lpstr>Simple Light</vt:lpstr>
      <vt:lpstr>FROM SCIENCE TO FREEDOM OF SPEECH (3/6)</vt:lpstr>
      <vt:lpstr>Overview</vt:lpstr>
      <vt:lpstr>Refined Models of Scientific Literacy and Opinion Formation </vt:lpstr>
      <vt:lpstr>Different approaches to scientific literacy</vt:lpstr>
      <vt:lpstr>Different approaches to scientific literacy</vt:lpstr>
      <vt:lpstr>Different approaches  to scientific literacy</vt:lpstr>
      <vt:lpstr>Opinion formation</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SCIENCE TO FREEDOM OF SPEECH</dc:title>
  <dc:creator>Johanna Urban</dc:creator>
  <cp:lastModifiedBy>Debora Lucque</cp:lastModifiedBy>
  <cp:revision>14</cp:revision>
  <dcterms:modified xsi:type="dcterms:W3CDTF">2022-04-21T19:38:09Z</dcterms:modified>
</cp:coreProperties>
</file>