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13"/>
  </p:notesMasterIdLst>
  <p:sldIdLst>
    <p:sldId id="256" r:id="rId2"/>
    <p:sldId id="257" r:id="rId3"/>
    <p:sldId id="267" r:id="rId4"/>
    <p:sldId id="268" r:id="rId5"/>
    <p:sldId id="269" r:id="rId6"/>
    <p:sldId id="270" r:id="rId7"/>
    <p:sldId id="271" r:id="rId8"/>
    <p:sldId id="272" r:id="rId9"/>
    <p:sldId id="273" r:id="rId10"/>
    <p:sldId id="274" r:id="rId11"/>
    <p:sldId id="275" r:id="rId12"/>
  </p:sldIdLst>
  <p:sldSz cx="9144000" cy="5143500" type="screen16x9"/>
  <p:notesSz cx="6858000" cy="9144000"/>
  <p:embeddedFontLst>
    <p:embeddedFont>
      <p:font typeface="Lato" panose="020F0502020204030203" pitchFamily="34" charset="0"/>
      <p:regular r:id="rId14"/>
      <p:bold r:id="rId15"/>
      <p:italic r:id="rId16"/>
      <p:boldItalic r:id="rId17"/>
    </p:embeddedFont>
    <p:embeddedFont>
      <p:font typeface="Teko" panose="02000000000000000000" pitchFamily="2" charset="77"/>
      <p:regular r:id="rId18"/>
      <p:bold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68" roundtripDataSignature="AMtx7mhpjkGfsjXk5Wv+Ls+H+cDoZPH68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hanna Urban"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81FD339-97B0-4775-BAE0-AB9450EF28B8}">
  <a:tblStyle styleId="{C81FD339-97B0-4775-BAE0-AB9450EF28B8}"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FF1E8"/>
          </a:solidFill>
        </a:fill>
      </a:tcStyle>
    </a:wholeTbl>
    <a:band1H>
      <a:tcTxStyle/>
      <a:tcStyle>
        <a:tcBdr/>
        <a:fill>
          <a:solidFill>
            <a:srgbClr val="FFE2CD"/>
          </a:solidFill>
        </a:fill>
      </a:tcStyle>
    </a:band1H>
    <a:band2H>
      <a:tcTxStyle/>
      <a:tcStyle>
        <a:tcBdr/>
      </a:tcStyle>
    </a:band2H>
    <a:band1V>
      <a:tcTxStyle/>
      <a:tcStyle>
        <a:tcBdr/>
        <a:fill>
          <a:solidFill>
            <a:srgbClr val="FFE2CD"/>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75625" autoAdjust="0"/>
  </p:normalViewPr>
  <p:slideViewPr>
    <p:cSldViewPr snapToGrid="0">
      <p:cViewPr varScale="1">
        <p:scale>
          <a:sx n="109" d="100"/>
          <a:sy n="109" d="100"/>
        </p:scale>
        <p:origin x="1720" y="1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72" Type="http://schemas.openxmlformats.org/officeDocument/2006/relationships/theme" Target="theme/theme1.xml"/><Relationship Id="rId3" Type="http://schemas.openxmlformats.org/officeDocument/2006/relationships/slide" Target="slides/slide2.xml"/><Relationship Id="rId68"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3.fntdata"/><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font" Target="fonts/font6.fntdata"/><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6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6" name="Google Shape;236;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de-DE" i="1" dirty="0" err="1"/>
              <a:t>Hodson</a:t>
            </a:r>
            <a:r>
              <a:rPr lang="de-DE" i="1" dirty="0"/>
              <a:t>, D. (2010) Science Education </a:t>
            </a:r>
            <a:r>
              <a:rPr lang="de-DE" i="1" dirty="0" err="1"/>
              <a:t>as</a:t>
            </a:r>
            <a:r>
              <a:rPr lang="de-DE" i="1" dirty="0"/>
              <a:t> a Call </a:t>
            </a:r>
            <a:r>
              <a:rPr lang="de-DE" i="1" dirty="0" err="1"/>
              <a:t>to</a:t>
            </a:r>
            <a:r>
              <a:rPr lang="de-DE" i="1" dirty="0"/>
              <a:t> Action, Canadian Journal </a:t>
            </a:r>
            <a:r>
              <a:rPr lang="de-DE" i="1" dirty="0" err="1"/>
              <a:t>of</a:t>
            </a:r>
            <a:r>
              <a:rPr lang="de-DE" i="1" dirty="0"/>
              <a:t> Science, </a:t>
            </a:r>
            <a:r>
              <a:rPr lang="de-DE" i="1" dirty="0" err="1"/>
              <a:t>Mathematics</a:t>
            </a:r>
            <a:r>
              <a:rPr lang="de-DE" i="1" dirty="0"/>
              <a:t> </a:t>
            </a:r>
            <a:r>
              <a:rPr lang="de-DE" i="1" dirty="0" err="1"/>
              <a:t>and</a:t>
            </a:r>
            <a:r>
              <a:rPr lang="de-DE" i="1" dirty="0"/>
              <a:t> Technology Education; 10:3, pp. 197-206, </a:t>
            </a:r>
            <a:r>
              <a:rPr lang="de-DE" i="1" dirty="0" err="1"/>
              <a:t>doi</a:t>
            </a:r>
            <a:r>
              <a:rPr lang="de-DE" sz="1100" b="0" i="1" u="none" strike="noStrike" cap="none" dirty="0" err="1">
                <a:solidFill>
                  <a:srgbClr val="000000"/>
                </a:solidFill>
                <a:latin typeface="Arial"/>
                <a:ea typeface="Arial"/>
                <a:cs typeface="Arial"/>
                <a:sym typeface="Arial"/>
              </a:rPr>
              <a:t>:10.1080</a:t>
            </a:r>
            <a:r>
              <a:rPr lang="de-DE" sz="1100" b="0" i="1" u="none" strike="noStrike" cap="none" dirty="0">
                <a:solidFill>
                  <a:srgbClr val="000000"/>
                </a:solidFill>
                <a:latin typeface="Arial"/>
                <a:ea typeface="Arial"/>
                <a:cs typeface="Arial"/>
                <a:sym typeface="Arial"/>
              </a:rPr>
              <a:t>/14926156.2010.504478</a:t>
            </a:r>
            <a:endParaRPr dirty="0"/>
          </a:p>
          <a:p>
            <a:pPr marL="0" marR="0" lvl="0" indent="0" algn="l" rtl="0">
              <a:lnSpc>
                <a:spcPct val="100000"/>
              </a:lnSpc>
              <a:spcBef>
                <a:spcPts val="0"/>
              </a:spcBef>
              <a:spcAft>
                <a:spcPts val="0"/>
              </a:spcAft>
              <a:buClr>
                <a:srgbClr val="000000"/>
              </a:buClr>
              <a:buSzPts val="1100"/>
              <a:buFont typeface="Arial"/>
              <a:buNone/>
            </a:pPr>
            <a:r>
              <a:rPr lang="de-DE" i="1" dirty="0" err="1"/>
              <a:t>Sjöström</a:t>
            </a:r>
            <a:r>
              <a:rPr lang="de-DE" i="1" dirty="0"/>
              <a:t>, J. </a:t>
            </a:r>
            <a:r>
              <a:rPr lang="de-DE" i="1" dirty="0" err="1"/>
              <a:t>and</a:t>
            </a:r>
            <a:r>
              <a:rPr lang="de-DE" i="1" dirty="0"/>
              <a:t> &amp; </a:t>
            </a:r>
            <a:r>
              <a:rPr lang="de-DE" i="1" dirty="0" err="1"/>
              <a:t>Eilks</a:t>
            </a:r>
            <a:r>
              <a:rPr lang="de-DE" i="1" dirty="0"/>
              <a:t>, I. (2018) </a:t>
            </a:r>
            <a:r>
              <a:rPr lang="de-DE" i="1" dirty="0" err="1"/>
              <a:t>Reconsidering</a:t>
            </a:r>
            <a:r>
              <a:rPr lang="de-DE" i="1" dirty="0"/>
              <a:t> Different </a:t>
            </a:r>
            <a:r>
              <a:rPr lang="de-DE" i="1" dirty="0" err="1"/>
              <a:t>Visions</a:t>
            </a:r>
            <a:r>
              <a:rPr lang="de-DE" i="1" dirty="0"/>
              <a:t> </a:t>
            </a:r>
            <a:r>
              <a:rPr lang="de-DE" i="1" dirty="0" err="1"/>
              <a:t>of</a:t>
            </a:r>
            <a:r>
              <a:rPr lang="de-DE" i="1" dirty="0"/>
              <a:t> Scientific </a:t>
            </a:r>
            <a:r>
              <a:rPr lang="de-DE" i="1" dirty="0" err="1"/>
              <a:t>Literacy</a:t>
            </a:r>
            <a:r>
              <a:rPr lang="de-DE" i="1" dirty="0"/>
              <a:t> </a:t>
            </a:r>
            <a:r>
              <a:rPr lang="de-DE" i="1" dirty="0" err="1"/>
              <a:t>and</a:t>
            </a:r>
            <a:r>
              <a:rPr lang="de-DE" i="1" dirty="0"/>
              <a:t> Science Education </a:t>
            </a:r>
            <a:r>
              <a:rPr lang="de-DE" i="1" dirty="0" err="1"/>
              <a:t>Based</a:t>
            </a:r>
            <a:r>
              <a:rPr lang="de-DE" i="1" dirty="0"/>
              <a:t> on </a:t>
            </a:r>
            <a:r>
              <a:rPr lang="de-DE" i="1" dirty="0" err="1"/>
              <a:t>the</a:t>
            </a:r>
            <a:r>
              <a:rPr lang="de-DE" i="1" dirty="0"/>
              <a:t> </a:t>
            </a:r>
            <a:r>
              <a:rPr lang="de-DE" i="1" dirty="0" err="1"/>
              <a:t>Concept</a:t>
            </a:r>
            <a:r>
              <a:rPr lang="de-DE" i="1" dirty="0"/>
              <a:t> </a:t>
            </a:r>
            <a:r>
              <a:rPr lang="de-DE" i="1" dirty="0" err="1"/>
              <a:t>of</a:t>
            </a:r>
            <a:r>
              <a:rPr lang="de-DE" i="1" dirty="0"/>
              <a:t> Bildung. 10.1007/978-3-319-66659-4_4. </a:t>
            </a:r>
            <a:endParaRPr dirty="0"/>
          </a:p>
          <a:p>
            <a:pPr marL="0" lvl="0" indent="0" algn="l" rtl="0">
              <a:lnSpc>
                <a:spcPct val="100000"/>
              </a:lnSpc>
              <a:spcBef>
                <a:spcPts val="0"/>
              </a:spcBef>
              <a:spcAft>
                <a:spcPts val="0"/>
              </a:spcAft>
              <a:buSzPts val="1100"/>
              <a:buNone/>
            </a:pPr>
            <a:endParaRPr i="1"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2" name="Google Shape;8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f21e7843ed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3" name="Google Shape;183;gf21e7843ed_0_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0" name="Google Shape;190;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8" name="Google Shape;198;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de-DE" sz="1100" b="0" i="1" u="none" strike="noStrike" cap="none" dirty="0">
                <a:solidFill>
                  <a:srgbClr val="000000"/>
                </a:solidFill>
                <a:latin typeface="Arial"/>
                <a:ea typeface="Arial"/>
                <a:cs typeface="Arial"/>
                <a:sym typeface="Arial"/>
              </a:rPr>
              <a:t>A </a:t>
            </a:r>
            <a:r>
              <a:rPr lang="de-DE" sz="1100" b="0" i="1" u="none" strike="noStrike" cap="none" dirty="0" err="1">
                <a:solidFill>
                  <a:srgbClr val="000000"/>
                </a:solidFill>
                <a:latin typeface="Arial"/>
                <a:ea typeface="Arial"/>
                <a:cs typeface="Arial"/>
                <a:sym typeface="Arial"/>
              </a:rPr>
              <a:t>wide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variety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definitions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about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science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literacy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or</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scientific</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literacy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exists</a:t>
            </a:r>
            <a:r>
              <a:rPr lang="de-DE" sz="1100" b="0" i="1" u="none" strike="noStrike" cap="none" dirty="0">
                <a:solidFill>
                  <a:srgbClr val="000000"/>
                </a:solidFill>
                <a:latin typeface="Arial"/>
                <a:ea typeface="Arial"/>
                <a:cs typeface="Arial"/>
                <a:sym typeface="Arial"/>
              </a:rPr>
              <a:t>. The </a:t>
            </a:r>
            <a:r>
              <a:rPr lang="de-DE" sz="1100" b="0" i="1" u="none" strike="noStrike" cap="none" dirty="0" err="1">
                <a:solidFill>
                  <a:srgbClr val="000000"/>
                </a:solidFill>
                <a:latin typeface="Arial"/>
                <a:ea typeface="Arial"/>
                <a:cs typeface="Arial"/>
                <a:sym typeface="Arial"/>
              </a:rPr>
              <a:t>discourse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surrouding</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term</a:t>
            </a:r>
            <a:r>
              <a:rPr lang="de-DE" sz="1100" b="0" i="1" u="none" strike="noStrike" cap="none" dirty="0">
                <a:solidFill>
                  <a:srgbClr val="000000"/>
                </a:solidFill>
                <a:latin typeface="Arial"/>
                <a:ea typeface="Arial"/>
                <a:cs typeface="Arial"/>
                <a:sym typeface="Arial"/>
              </a:rPr>
              <a:t> also </a:t>
            </a:r>
            <a:r>
              <a:rPr lang="de-DE" sz="1100" b="0" i="1" u="none" strike="noStrike" cap="none" dirty="0" err="1">
                <a:solidFill>
                  <a:srgbClr val="000000"/>
                </a:solidFill>
                <a:latin typeface="Arial"/>
                <a:ea typeface="Arial"/>
                <a:cs typeface="Arial"/>
                <a:sym typeface="Arial"/>
              </a:rPr>
              <a:t>includes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discussions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whether</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science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literacy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and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scientific</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literacy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should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be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seen</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as</a:t>
            </a:r>
            <a:r>
              <a:rPr lang="de-DE" sz="1100" b="0" i="1" u="none" strike="noStrike" cap="none" dirty="0">
                <a:solidFill>
                  <a:srgbClr val="000000"/>
                </a:solidFill>
                <a:latin typeface="Arial"/>
                <a:ea typeface="Arial"/>
                <a:cs typeface="Arial"/>
                <a:sym typeface="Arial"/>
              </a:rPr>
              <a:t> different </a:t>
            </a:r>
            <a:r>
              <a:rPr lang="de-DE" sz="1100" b="0" i="1" u="none" strike="noStrike" cap="none" dirty="0" err="1">
                <a:solidFill>
                  <a:srgbClr val="000000"/>
                </a:solidFill>
                <a:latin typeface="Arial"/>
                <a:ea typeface="Arial"/>
                <a:cs typeface="Arial"/>
                <a:sym typeface="Arial"/>
              </a:rPr>
              <a:t>concepts</a:t>
            </a:r>
            <a:r>
              <a:rPr lang="de-DE" sz="1100" b="0" i="1" u="none" strike="noStrike" cap="none" dirty="0">
                <a:solidFill>
                  <a:srgbClr val="000000"/>
                </a:solidFill>
                <a:latin typeface="Arial"/>
                <a:ea typeface="Arial"/>
                <a:cs typeface="Arial"/>
                <a:sym typeface="Arial"/>
              </a:rPr>
              <a:t>. In </a:t>
            </a:r>
            <a:r>
              <a:rPr lang="de-DE" sz="1100" b="0" i="1" u="none" strike="noStrike" cap="none" dirty="0" err="1">
                <a:solidFill>
                  <a:srgbClr val="000000"/>
                </a:solidFill>
                <a:latin typeface="Arial"/>
                <a:ea typeface="Arial"/>
                <a:cs typeface="Arial"/>
                <a:sym typeface="Arial"/>
              </a:rPr>
              <a:t>this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module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we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consider</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it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to</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be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same. The </a:t>
            </a:r>
            <a:r>
              <a:rPr lang="de-DE" sz="1100" b="0" i="1" u="none" strike="noStrike" cap="none" dirty="0" err="1">
                <a:solidFill>
                  <a:srgbClr val="000000"/>
                </a:solidFill>
                <a:latin typeface="Arial"/>
                <a:ea typeface="Arial"/>
                <a:cs typeface="Arial"/>
                <a:sym typeface="Arial"/>
              </a:rPr>
              <a:t>two</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definitions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selected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here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are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one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from</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OECD, </a:t>
            </a:r>
            <a:r>
              <a:rPr lang="de-DE" sz="1100" b="0" i="1" u="none" strike="noStrike" cap="none" dirty="0" err="1">
                <a:solidFill>
                  <a:srgbClr val="000000"/>
                </a:solidFill>
                <a:latin typeface="Arial"/>
                <a:ea typeface="Arial"/>
                <a:cs typeface="Arial"/>
                <a:sym typeface="Arial"/>
              </a:rPr>
              <a:t>which</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is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very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well</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known</a:t>
            </a:r>
            <a:r>
              <a:rPr lang="de-DE" sz="1100" b="0" i="1" u="none" strike="noStrike" cap="none" dirty="0">
                <a:solidFill>
                  <a:srgbClr val="000000"/>
                </a:solidFill>
                <a:latin typeface="Arial"/>
                <a:ea typeface="Arial"/>
                <a:cs typeface="Arial"/>
                <a:sym typeface="Arial"/>
              </a:rPr>
              <a:t>. The </a:t>
            </a:r>
            <a:r>
              <a:rPr lang="de-DE" sz="1100" b="0" i="1" u="none" strike="noStrike" cap="none" dirty="0" err="1">
                <a:solidFill>
                  <a:srgbClr val="000000"/>
                </a:solidFill>
                <a:latin typeface="Arial"/>
                <a:ea typeface="Arial"/>
                <a:cs typeface="Arial"/>
                <a:sym typeface="Arial"/>
              </a:rPr>
              <a:t>other</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one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refers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to</a:t>
            </a:r>
            <a:r>
              <a:rPr lang="de-DE" sz="1100" b="0" i="1" u="none" strike="noStrike" cap="none" dirty="0">
                <a:solidFill>
                  <a:srgbClr val="000000"/>
                </a:solidFill>
                <a:latin typeface="Arial"/>
                <a:ea typeface="Arial"/>
                <a:cs typeface="Arial"/>
                <a:sym typeface="Arial"/>
              </a:rPr>
              <a:t> an </a:t>
            </a:r>
            <a:r>
              <a:rPr lang="de-DE" sz="1100" b="0" i="1" u="none" strike="noStrike" cap="none" dirty="0" err="1">
                <a:solidFill>
                  <a:srgbClr val="000000"/>
                </a:solidFill>
                <a:latin typeface="Arial"/>
                <a:ea typeface="Arial"/>
                <a:cs typeface="Arial"/>
                <a:sym typeface="Arial"/>
              </a:rPr>
              <a:t>updated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understanding</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scientific</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literacy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taking</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into</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account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changed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circumstances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media</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production</a:t>
            </a:r>
            <a:r>
              <a:rPr lang="de-DE" sz="1100" b="0" i="1" u="none" strike="noStrike" cap="none" dirty="0">
                <a:solidFill>
                  <a:srgbClr val="000000"/>
                </a:solidFill>
                <a:latin typeface="Arial"/>
                <a:ea typeface="Arial"/>
                <a:cs typeface="Arial"/>
                <a:sym typeface="Arial"/>
              </a:rPr>
              <a:t>.</a:t>
            </a:r>
            <a:endParaRPr sz="1100" b="0" i="1"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endParaRPr sz="1100" b="0" i="1"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de-DE" sz="1100" b="0" i="1" u="none" strike="noStrike" cap="none" dirty="0">
                <a:solidFill>
                  <a:srgbClr val="000000"/>
                </a:solidFill>
                <a:latin typeface="Arial"/>
                <a:ea typeface="Arial"/>
                <a:cs typeface="Arial"/>
                <a:sym typeface="Arial"/>
              </a:rPr>
              <a:t>OECD (2017) </a:t>
            </a:r>
            <a:r>
              <a:rPr lang="de-DE" sz="1100" b="0" i="1" u="none" strike="noStrike" cap="none" dirty="0" err="1">
                <a:solidFill>
                  <a:srgbClr val="000000"/>
                </a:solidFill>
                <a:latin typeface="Arial"/>
                <a:ea typeface="Arial"/>
                <a:cs typeface="Arial"/>
                <a:sym typeface="Arial"/>
              </a:rPr>
              <a:t>How</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does</a:t>
            </a:r>
            <a:r>
              <a:rPr lang="de-DE" sz="1100" b="0" i="1" u="none" strike="noStrike" cap="none" dirty="0">
                <a:solidFill>
                  <a:srgbClr val="000000"/>
                </a:solidFill>
                <a:latin typeface="Arial"/>
                <a:ea typeface="Arial"/>
                <a:cs typeface="Arial"/>
                <a:sym typeface="Arial"/>
              </a:rPr>
              <a:t> PISA </a:t>
            </a:r>
            <a:r>
              <a:rPr lang="de-DE" sz="1100" b="0" i="1" u="none" strike="noStrike" cap="none" dirty="0" err="1">
                <a:solidFill>
                  <a:srgbClr val="000000"/>
                </a:solidFill>
                <a:latin typeface="Arial"/>
                <a:ea typeface="Arial"/>
                <a:cs typeface="Arial"/>
                <a:sym typeface="Arial"/>
              </a:rPr>
              <a:t>for</a:t>
            </a:r>
            <a:r>
              <a:rPr lang="de-DE" sz="1100" b="0" i="1" u="none" strike="noStrike" cap="none" dirty="0">
                <a:solidFill>
                  <a:srgbClr val="000000"/>
                </a:solidFill>
                <a:latin typeface="Arial"/>
                <a:ea typeface="Arial"/>
                <a:cs typeface="Arial"/>
                <a:sym typeface="Arial"/>
              </a:rPr>
              <a:t> Development </a:t>
            </a:r>
            <a:r>
              <a:rPr lang="de-DE" sz="1100" b="0" i="1" u="none" strike="noStrike" cap="none" dirty="0" err="1">
                <a:solidFill>
                  <a:srgbClr val="000000"/>
                </a:solidFill>
                <a:latin typeface="Arial"/>
                <a:ea typeface="Arial"/>
                <a:cs typeface="Arial"/>
                <a:sym typeface="Arial"/>
              </a:rPr>
              <a:t>measure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scientific</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literacy</a:t>
            </a:r>
            <a:r>
              <a:rPr lang="de-DE" sz="1100" b="0" i="1" u="none" strike="noStrike" cap="none" dirty="0">
                <a:solidFill>
                  <a:srgbClr val="000000"/>
                </a:solidFill>
                <a:latin typeface="Arial"/>
                <a:ea typeface="Arial"/>
                <a:cs typeface="Arial"/>
                <a:sym typeface="Arial"/>
              </a:rPr>
              <a:t>? PISA </a:t>
            </a:r>
            <a:r>
              <a:rPr lang="de-DE" sz="1100" b="0" i="1" u="none" strike="noStrike" cap="none" dirty="0" err="1">
                <a:solidFill>
                  <a:srgbClr val="000000"/>
                </a:solidFill>
                <a:latin typeface="Arial"/>
                <a:ea typeface="Arial"/>
                <a:cs typeface="Arial"/>
                <a:sym typeface="Arial"/>
              </a:rPr>
              <a:t>for</a:t>
            </a:r>
            <a:r>
              <a:rPr lang="de-DE" sz="1100" b="0" i="1" u="none" strike="noStrike" cap="none" dirty="0">
                <a:solidFill>
                  <a:srgbClr val="000000"/>
                </a:solidFill>
                <a:latin typeface="Arial"/>
                <a:ea typeface="Arial"/>
                <a:cs typeface="Arial"/>
                <a:sym typeface="Arial"/>
              </a:rPr>
              <a:t> Development Brief 10, https://</a:t>
            </a:r>
            <a:r>
              <a:rPr lang="de-DE" sz="1100" b="0" i="1" u="none" strike="noStrike" cap="none" dirty="0" err="1">
                <a:solidFill>
                  <a:srgbClr val="000000"/>
                </a:solidFill>
                <a:latin typeface="Arial"/>
                <a:ea typeface="Arial"/>
                <a:cs typeface="Arial"/>
                <a:sym typeface="Arial"/>
              </a:rPr>
              <a:t>www.oecd.org</a:t>
            </a:r>
            <a:r>
              <a:rPr lang="de-DE" sz="1100" b="0" i="1" u="none" strike="noStrike" cap="none" dirty="0">
                <a:solidFill>
                  <a:srgbClr val="000000"/>
                </a:solidFill>
                <a:latin typeface="Arial"/>
                <a:ea typeface="Arial"/>
                <a:cs typeface="Arial"/>
                <a:sym typeface="Arial"/>
              </a:rPr>
              <a:t>/</a:t>
            </a:r>
            <a:r>
              <a:rPr lang="de-DE" sz="1100" b="0" i="1" u="none" strike="noStrike" cap="none" dirty="0" err="1">
                <a:solidFill>
                  <a:srgbClr val="000000"/>
                </a:solidFill>
                <a:latin typeface="Arial"/>
                <a:ea typeface="Arial"/>
                <a:cs typeface="Arial"/>
                <a:sym typeface="Arial"/>
              </a:rPr>
              <a:t>pisa</a:t>
            </a:r>
            <a:r>
              <a:rPr lang="de-DE" sz="1100" b="0" i="1" u="none" strike="noStrike" cap="none" dirty="0">
                <a:solidFill>
                  <a:srgbClr val="000000"/>
                </a:solidFill>
                <a:latin typeface="Arial"/>
                <a:ea typeface="Arial"/>
                <a:cs typeface="Arial"/>
                <a:sym typeface="Arial"/>
              </a:rPr>
              <a:t>/</a:t>
            </a:r>
            <a:r>
              <a:rPr lang="de-DE" sz="1100" b="0" i="1" u="none" strike="noStrike" cap="none" dirty="0" err="1">
                <a:solidFill>
                  <a:srgbClr val="000000"/>
                </a:solidFill>
                <a:latin typeface="Arial"/>
                <a:ea typeface="Arial"/>
                <a:cs typeface="Arial"/>
                <a:sym typeface="Arial"/>
              </a:rPr>
              <a:t>pisa-for-development</a:t>
            </a:r>
            <a:r>
              <a:rPr lang="de-DE" sz="1100" b="0" i="1" u="none" strike="noStrike" cap="none" dirty="0">
                <a:solidFill>
                  <a:srgbClr val="000000"/>
                </a:solidFill>
                <a:latin typeface="Arial"/>
                <a:ea typeface="Arial"/>
                <a:cs typeface="Arial"/>
                <a:sym typeface="Arial"/>
              </a:rPr>
              <a:t>/10-</a:t>
            </a:r>
            <a:r>
              <a:rPr lang="de-DE" sz="1100" b="0" i="1" u="none" strike="noStrike" cap="none" dirty="0" err="1">
                <a:solidFill>
                  <a:srgbClr val="000000"/>
                </a:solidFill>
                <a:latin typeface="Arial"/>
                <a:ea typeface="Arial"/>
                <a:cs typeface="Arial"/>
                <a:sym typeface="Arial"/>
              </a:rPr>
              <a:t>How</a:t>
            </a:r>
            <a:r>
              <a:rPr lang="de-DE" sz="1100" b="0" i="1" u="none" strike="noStrike" cap="none" dirty="0">
                <a:solidFill>
                  <a:srgbClr val="000000"/>
                </a:solidFill>
                <a:latin typeface="Arial"/>
                <a:ea typeface="Arial"/>
                <a:cs typeface="Arial"/>
                <a:sym typeface="Arial"/>
              </a:rPr>
              <a:t>-PISA-D-</a:t>
            </a:r>
            <a:r>
              <a:rPr lang="de-DE" sz="1100" b="0" i="1" u="none" strike="noStrike" cap="none" dirty="0" err="1">
                <a:solidFill>
                  <a:srgbClr val="000000"/>
                </a:solidFill>
                <a:latin typeface="Arial"/>
                <a:ea typeface="Arial"/>
                <a:cs typeface="Arial"/>
                <a:sym typeface="Arial"/>
              </a:rPr>
              <a:t>measures</a:t>
            </a:r>
            <a:r>
              <a:rPr lang="de-DE" sz="1100" b="0" i="1" u="none" strike="noStrike" cap="none" dirty="0">
                <a:solidFill>
                  <a:srgbClr val="000000"/>
                </a:solidFill>
                <a:latin typeface="Arial"/>
                <a:ea typeface="Arial"/>
                <a:cs typeface="Arial"/>
                <a:sym typeface="Arial"/>
              </a:rPr>
              <a:t>-</a:t>
            </a:r>
            <a:r>
              <a:rPr lang="de-DE" sz="1100" b="0" i="1" u="none" strike="noStrike" cap="none" dirty="0" err="1">
                <a:solidFill>
                  <a:srgbClr val="000000"/>
                </a:solidFill>
                <a:latin typeface="Arial"/>
                <a:ea typeface="Arial"/>
                <a:cs typeface="Arial"/>
                <a:sym typeface="Arial"/>
              </a:rPr>
              <a:t>science-literacy.pdf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accessed</a:t>
            </a:r>
            <a:r>
              <a:rPr lang="de-DE" sz="1100" b="0" i="1" u="none" strike="noStrike" cap="none" dirty="0">
                <a:solidFill>
                  <a:srgbClr val="000000"/>
                </a:solidFill>
                <a:latin typeface="Arial"/>
                <a:ea typeface="Arial"/>
                <a:cs typeface="Arial"/>
                <a:sym typeface="Arial"/>
              </a:rPr>
              <a:t> 3 August 2021.</a:t>
            </a:r>
            <a:endParaRPr i="1" dirty="0"/>
          </a:p>
          <a:p>
            <a:pPr marL="0" marR="0" lvl="0" indent="0" algn="l" rtl="0">
              <a:lnSpc>
                <a:spcPct val="100000"/>
              </a:lnSpc>
              <a:spcBef>
                <a:spcPts val="0"/>
              </a:spcBef>
              <a:spcAft>
                <a:spcPts val="0"/>
              </a:spcAft>
              <a:buClr>
                <a:srgbClr val="000000"/>
              </a:buClr>
              <a:buSzPts val="1100"/>
              <a:buFont typeface="Arial"/>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5" name="Google Shape;205;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de-DE" sz="1100" b="0" i="1" u="none" strike="noStrike" cap="none" dirty="0">
                <a:solidFill>
                  <a:srgbClr val="000000"/>
                </a:solidFill>
                <a:latin typeface="Arial"/>
                <a:ea typeface="Arial"/>
                <a:cs typeface="Arial"/>
                <a:sym typeface="Arial"/>
              </a:rPr>
              <a:t>A </a:t>
            </a:r>
            <a:r>
              <a:rPr lang="de-DE" sz="1100" b="0" i="1" u="none" strike="noStrike" cap="none" dirty="0" err="1">
                <a:solidFill>
                  <a:srgbClr val="000000"/>
                </a:solidFill>
                <a:latin typeface="Arial"/>
                <a:ea typeface="Arial"/>
                <a:cs typeface="Arial"/>
                <a:sym typeface="Arial"/>
              </a:rPr>
              <a:t>wide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variety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definitions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about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science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literacy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or</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scientific</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literacy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exists</a:t>
            </a:r>
            <a:r>
              <a:rPr lang="de-DE" sz="1100" b="0" i="1" u="none" strike="noStrike" cap="none" dirty="0">
                <a:solidFill>
                  <a:srgbClr val="000000"/>
                </a:solidFill>
                <a:latin typeface="Arial"/>
                <a:ea typeface="Arial"/>
                <a:cs typeface="Arial"/>
                <a:sym typeface="Arial"/>
              </a:rPr>
              <a:t>. The </a:t>
            </a:r>
            <a:r>
              <a:rPr lang="de-DE" sz="1100" b="0" i="1" u="none" strike="noStrike" cap="none" dirty="0" err="1">
                <a:solidFill>
                  <a:srgbClr val="000000"/>
                </a:solidFill>
                <a:latin typeface="Arial"/>
                <a:ea typeface="Arial"/>
                <a:cs typeface="Arial"/>
                <a:sym typeface="Arial"/>
              </a:rPr>
              <a:t>discourse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surrouding</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term</a:t>
            </a:r>
            <a:r>
              <a:rPr lang="de-DE" sz="1100" b="0" i="1" u="none" strike="noStrike" cap="none" dirty="0">
                <a:solidFill>
                  <a:srgbClr val="000000"/>
                </a:solidFill>
                <a:latin typeface="Arial"/>
                <a:ea typeface="Arial"/>
                <a:cs typeface="Arial"/>
                <a:sym typeface="Arial"/>
              </a:rPr>
              <a:t> also </a:t>
            </a:r>
            <a:r>
              <a:rPr lang="de-DE" sz="1100" b="0" i="1" u="none" strike="noStrike" cap="none" dirty="0" err="1">
                <a:solidFill>
                  <a:srgbClr val="000000"/>
                </a:solidFill>
                <a:latin typeface="Arial"/>
                <a:ea typeface="Arial"/>
                <a:cs typeface="Arial"/>
                <a:sym typeface="Arial"/>
              </a:rPr>
              <a:t>includes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discussions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whether</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science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literacy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and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scientific</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literacy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should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be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seen</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as</a:t>
            </a:r>
            <a:r>
              <a:rPr lang="de-DE" sz="1100" b="0" i="1" u="none" strike="noStrike" cap="none" dirty="0">
                <a:solidFill>
                  <a:srgbClr val="000000"/>
                </a:solidFill>
                <a:latin typeface="Arial"/>
                <a:ea typeface="Arial"/>
                <a:cs typeface="Arial"/>
                <a:sym typeface="Arial"/>
              </a:rPr>
              <a:t> different </a:t>
            </a:r>
            <a:r>
              <a:rPr lang="de-DE" sz="1100" b="0" i="1" u="none" strike="noStrike" cap="none" dirty="0" err="1">
                <a:solidFill>
                  <a:srgbClr val="000000"/>
                </a:solidFill>
                <a:latin typeface="Arial"/>
                <a:ea typeface="Arial"/>
                <a:cs typeface="Arial"/>
                <a:sym typeface="Arial"/>
              </a:rPr>
              <a:t>concepts</a:t>
            </a:r>
            <a:r>
              <a:rPr lang="de-DE" sz="1100" b="0" i="1" u="none" strike="noStrike" cap="none" dirty="0">
                <a:solidFill>
                  <a:srgbClr val="000000"/>
                </a:solidFill>
                <a:latin typeface="Arial"/>
                <a:ea typeface="Arial"/>
                <a:cs typeface="Arial"/>
                <a:sym typeface="Arial"/>
              </a:rPr>
              <a:t>. In </a:t>
            </a:r>
            <a:r>
              <a:rPr lang="de-DE" sz="1100" b="0" i="1" u="none" strike="noStrike" cap="none" dirty="0" err="1">
                <a:solidFill>
                  <a:srgbClr val="000000"/>
                </a:solidFill>
                <a:latin typeface="Arial"/>
                <a:ea typeface="Arial"/>
                <a:cs typeface="Arial"/>
                <a:sym typeface="Arial"/>
              </a:rPr>
              <a:t>this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module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we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consider</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it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to</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be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same. The </a:t>
            </a:r>
            <a:r>
              <a:rPr lang="de-DE" sz="1100" b="0" i="1" u="none" strike="noStrike" cap="none" dirty="0" err="1">
                <a:solidFill>
                  <a:srgbClr val="000000"/>
                </a:solidFill>
                <a:latin typeface="Arial"/>
                <a:ea typeface="Arial"/>
                <a:cs typeface="Arial"/>
                <a:sym typeface="Arial"/>
              </a:rPr>
              <a:t>two</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definitions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selected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here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are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one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from</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OECD, </a:t>
            </a:r>
            <a:r>
              <a:rPr lang="de-DE" sz="1100" b="0" i="1" u="none" strike="noStrike" cap="none" dirty="0" err="1">
                <a:solidFill>
                  <a:srgbClr val="000000"/>
                </a:solidFill>
                <a:latin typeface="Arial"/>
                <a:ea typeface="Arial"/>
                <a:cs typeface="Arial"/>
                <a:sym typeface="Arial"/>
              </a:rPr>
              <a:t>which</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is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very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well</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known</a:t>
            </a:r>
            <a:r>
              <a:rPr lang="de-DE" sz="1100" b="0" i="1" u="none" strike="noStrike" cap="none" dirty="0">
                <a:solidFill>
                  <a:srgbClr val="000000"/>
                </a:solidFill>
                <a:latin typeface="Arial"/>
                <a:ea typeface="Arial"/>
                <a:cs typeface="Arial"/>
                <a:sym typeface="Arial"/>
              </a:rPr>
              <a:t>. The </a:t>
            </a:r>
            <a:r>
              <a:rPr lang="de-DE" sz="1100" b="0" i="1" u="none" strike="noStrike" cap="none" dirty="0" err="1">
                <a:solidFill>
                  <a:srgbClr val="000000"/>
                </a:solidFill>
                <a:latin typeface="Arial"/>
                <a:ea typeface="Arial"/>
                <a:cs typeface="Arial"/>
                <a:sym typeface="Arial"/>
              </a:rPr>
              <a:t>other</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one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refers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to</a:t>
            </a:r>
            <a:r>
              <a:rPr lang="de-DE" sz="1100" b="0" i="1" u="none" strike="noStrike" cap="none" dirty="0">
                <a:solidFill>
                  <a:srgbClr val="000000"/>
                </a:solidFill>
                <a:latin typeface="Arial"/>
                <a:ea typeface="Arial"/>
                <a:cs typeface="Arial"/>
                <a:sym typeface="Arial"/>
              </a:rPr>
              <a:t> an </a:t>
            </a:r>
            <a:r>
              <a:rPr lang="de-DE" sz="1100" b="0" i="1" u="none" strike="noStrike" cap="none" dirty="0" err="1">
                <a:solidFill>
                  <a:srgbClr val="000000"/>
                </a:solidFill>
                <a:latin typeface="Arial"/>
                <a:ea typeface="Arial"/>
                <a:cs typeface="Arial"/>
                <a:sym typeface="Arial"/>
              </a:rPr>
              <a:t>updated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understanding</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scientific</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literacy</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taking</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into</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account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changed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circumstances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media</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production</a:t>
            </a:r>
            <a:r>
              <a:rPr lang="de-DE" sz="1100" b="0" i="1" u="none" strike="noStrike" cap="none" dirty="0">
                <a:solidFill>
                  <a:srgbClr val="000000"/>
                </a:solidFill>
                <a:latin typeface="Arial"/>
                <a:ea typeface="Arial"/>
                <a:cs typeface="Arial"/>
                <a:sym typeface="Arial"/>
              </a:rPr>
              <a:t>.</a:t>
            </a:r>
            <a:endParaRPr sz="1100" b="0" i="1"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endParaRPr sz="1100" b="0" i="1"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de-DE" sz="1100" b="0" i="1" u="none" strike="noStrike" cap="none" dirty="0">
                <a:solidFill>
                  <a:srgbClr val="000000"/>
                </a:solidFill>
                <a:latin typeface="Arial"/>
                <a:ea typeface="Arial"/>
                <a:cs typeface="Arial"/>
                <a:sym typeface="Arial"/>
              </a:rPr>
              <a:t>Howell, E. </a:t>
            </a:r>
            <a:r>
              <a:rPr lang="de-DE" sz="1100" b="0" i="1" u="none" strike="noStrike" cap="none" dirty="0" err="1">
                <a:solidFill>
                  <a:srgbClr val="000000"/>
                </a:solidFill>
                <a:latin typeface="Arial"/>
                <a:ea typeface="Arial"/>
                <a:cs typeface="Arial"/>
                <a:sym typeface="Arial"/>
              </a:rPr>
              <a:t>and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Brossard</a:t>
            </a:r>
            <a:r>
              <a:rPr lang="de-DE" sz="1100" b="0" i="1" u="none" strike="noStrike" cap="none" dirty="0">
                <a:solidFill>
                  <a:srgbClr val="000000"/>
                </a:solidFill>
                <a:latin typeface="Arial"/>
                <a:ea typeface="Arial"/>
                <a:cs typeface="Arial"/>
                <a:sym typeface="Arial"/>
              </a:rPr>
              <a:t>, D. (2021) (</a:t>
            </a:r>
            <a:r>
              <a:rPr lang="de-DE" sz="1100" b="0" i="1" u="none" strike="noStrike" cap="none" dirty="0" err="1">
                <a:solidFill>
                  <a:srgbClr val="000000"/>
                </a:solidFill>
                <a:latin typeface="Arial"/>
                <a:ea typeface="Arial"/>
                <a:cs typeface="Arial"/>
                <a:sym typeface="Arial"/>
              </a:rPr>
              <a:t>Mis</a:t>
            </a:r>
            <a:r>
              <a:rPr lang="de-DE" sz="1100" b="0" i="1" u="none" strike="noStrike" cap="none" dirty="0">
                <a:solidFill>
                  <a:srgbClr val="000000"/>
                </a:solidFill>
                <a:latin typeface="Arial"/>
                <a:ea typeface="Arial"/>
                <a:cs typeface="Arial"/>
                <a:sym typeface="Arial"/>
              </a:rPr>
              <a:t>)</a:t>
            </a:r>
            <a:r>
              <a:rPr lang="de-DE" sz="1100" b="0" i="1" u="none" strike="noStrike" cap="none" dirty="0" err="1">
                <a:solidFill>
                  <a:srgbClr val="000000"/>
                </a:solidFill>
                <a:latin typeface="Arial"/>
                <a:ea typeface="Arial"/>
                <a:cs typeface="Arial"/>
                <a:sym typeface="Arial"/>
              </a:rPr>
              <a:t>informed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about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what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What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it</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means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to</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be</a:t>
            </a:r>
            <a:r>
              <a:rPr lang="de-DE" sz="1100" b="0" i="1" u="none" strike="noStrike" cap="none" dirty="0">
                <a:solidFill>
                  <a:srgbClr val="000000"/>
                </a:solidFill>
                <a:latin typeface="Arial"/>
                <a:ea typeface="Arial"/>
                <a:cs typeface="Arial"/>
                <a:sym typeface="Arial"/>
              </a:rPr>
              <a:t> a </a:t>
            </a:r>
            <a:r>
              <a:rPr lang="de-DE" sz="1100" b="0" i="1" u="none" strike="noStrike" cap="none" dirty="0" err="1">
                <a:solidFill>
                  <a:srgbClr val="000000"/>
                </a:solidFill>
                <a:latin typeface="Arial"/>
                <a:ea typeface="Arial"/>
                <a:cs typeface="Arial"/>
                <a:sym typeface="Arial"/>
              </a:rPr>
              <a:t>science-literate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citizen</a:t>
            </a:r>
            <a:r>
              <a:rPr lang="de-DE" sz="1100" b="0" i="1" u="none" strike="noStrike" cap="none" dirty="0">
                <a:solidFill>
                  <a:srgbClr val="000000"/>
                </a:solidFill>
                <a:latin typeface="Arial"/>
                <a:ea typeface="Arial"/>
                <a:cs typeface="Arial"/>
                <a:sym typeface="Arial"/>
              </a:rPr>
              <a:t> in a digital </a:t>
            </a:r>
            <a:r>
              <a:rPr lang="de-DE" sz="1100" b="0" i="1" u="none" strike="noStrike" cap="none" dirty="0" err="1">
                <a:solidFill>
                  <a:srgbClr val="000000"/>
                </a:solidFill>
                <a:latin typeface="Arial"/>
                <a:ea typeface="Arial"/>
                <a:cs typeface="Arial"/>
                <a:sym typeface="Arial"/>
              </a:rPr>
              <a:t>world</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Proceedings</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the</a:t>
            </a:r>
            <a:r>
              <a:rPr lang="de-DE" sz="1100" b="0" i="1" u="none" strike="noStrike" cap="none" dirty="0">
                <a:solidFill>
                  <a:srgbClr val="000000"/>
                </a:solidFill>
                <a:latin typeface="Arial"/>
                <a:ea typeface="Arial"/>
                <a:cs typeface="Arial"/>
                <a:sym typeface="Arial"/>
              </a:rPr>
              <a:t> National Academy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Sciences</a:t>
            </a:r>
            <a:r>
              <a:rPr lang="de-DE" sz="1100" b="0" i="1" u="none" strike="noStrike" cap="none" dirty="0">
                <a:solidFill>
                  <a:srgbClr val="000000"/>
                </a:solidFill>
                <a:latin typeface="Arial"/>
                <a:ea typeface="Arial"/>
                <a:cs typeface="Arial"/>
                <a:sym typeface="Arial"/>
              </a:rPr>
              <a:t>. 118. </a:t>
            </a:r>
            <a:r>
              <a:rPr lang="de-DE" sz="1100" b="0" i="1" u="none" strike="noStrike" cap="none" dirty="0" err="1">
                <a:solidFill>
                  <a:srgbClr val="000000"/>
                </a:solidFill>
                <a:latin typeface="Arial"/>
                <a:ea typeface="Arial"/>
                <a:cs typeface="Arial"/>
                <a:sym typeface="Arial"/>
              </a:rPr>
              <a:t>e1912436117</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doi:10.1073</a:t>
            </a:r>
            <a:r>
              <a:rPr lang="de-DE" sz="1100" b="0" i="1" u="none" strike="noStrike" cap="none" dirty="0">
                <a:solidFill>
                  <a:srgbClr val="000000"/>
                </a:solidFill>
                <a:latin typeface="Arial"/>
                <a:ea typeface="Arial"/>
                <a:cs typeface="Arial"/>
                <a:sym typeface="Arial"/>
              </a:rPr>
              <a:t>/</a:t>
            </a:r>
            <a:r>
              <a:rPr lang="de-DE" sz="1100" b="0" i="1" u="none" strike="noStrike" cap="none" dirty="0" err="1">
                <a:solidFill>
                  <a:srgbClr val="000000"/>
                </a:solidFill>
                <a:latin typeface="Arial"/>
                <a:ea typeface="Arial"/>
                <a:cs typeface="Arial"/>
                <a:sym typeface="Arial"/>
              </a:rPr>
              <a:t>pnas.1912436117</a:t>
            </a:r>
            <a:r>
              <a:rPr lang="de-DE" sz="1100" b="0" i="1" u="none" strike="noStrike" cap="none" dirty="0">
                <a:solidFill>
                  <a:srgbClr val="000000"/>
                </a:solidFill>
                <a:latin typeface="Arial"/>
                <a:ea typeface="Arial"/>
                <a:cs typeface="Arial"/>
                <a:sym typeface="Arial"/>
              </a:rPr>
              <a:t>. </a:t>
            </a: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3" name="Google Shape;213;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de-DE" sz="1100" b="0" i="0" u="none" strike="noStrike" cap="none">
                <a:solidFill>
                  <a:srgbClr val="000000"/>
                </a:solidFill>
                <a:latin typeface="Arial"/>
                <a:ea typeface="Arial"/>
                <a:cs typeface="Arial"/>
                <a:sym typeface="Arial"/>
              </a:rPr>
              <a:t>Scientific literacy is mainly thought of as being connected to STEM fields of research/teaching. However, especially newer concepts (summarised under “vision III”) illustrate the sociopolitical dimension of scientific literacy. In its more recent conceptualisations, connections to other educational concepts and models can be drawn (for reference see Siarova/Sternadel/Szőnyi (2019). For a detailed explanation on vision I, II and III </a:t>
            </a:r>
            <a:r>
              <a:rPr lang="de-DE" sz="1100" b="0" i="0" u="none" strike="noStrike" cap="none">
                <a:solidFill>
                  <a:srgbClr val="FF0000"/>
                </a:solidFill>
                <a:latin typeface="Arial"/>
                <a:ea typeface="Arial"/>
                <a:cs typeface="Arial"/>
                <a:sym typeface="Arial"/>
              </a:rPr>
              <a:t>see f.e. Sjöström/Eilks (2018) or </a:t>
            </a:r>
            <a:r>
              <a:rPr lang="de-DE" sz="1100" b="0" i="0" u="none" strike="noStrike" cap="none">
                <a:solidFill>
                  <a:srgbClr val="000000"/>
                </a:solidFill>
                <a:latin typeface="Arial"/>
                <a:ea typeface="Arial"/>
                <a:cs typeface="Arial"/>
                <a:sym typeface="Arial"/>
              </a:rPr>
              <a:t>Siarova/Sternadel/Szőnyi (2019)</a:t>
            </a:r>
            <a:r>
              <a:rPr lang="de-DE" sz="1100" b="0" i="1" u="none" strike="noStrike" cap="none">
                <a:solidFill>
                  <a:srgbClr val="000000"/>
                </a:solidFill>
                <a:latin typeface="Arial"/>
                <a:ea typeface="Arial"/>
                <a:cs typeface="Arial"/>
                <a:sym typeface="Arial"/>
              </a:rPr>
              <a:t>. </a:t>
            </a:r>
            <a:r>
              <a:rPr lang="de-DE" sz="1100" b="0" i="0" u="none" strike="noStrike" cap="none">
                <a:solidFill>
                  <a:srgbClr val="000000"/>
                </a:solidFill>
                <a:latin typeface="Arial"/>
                <a:ea typeface="Arial"/>
                <a:cs typeface="Arial"/>
                <a:sym typeface="Arial"/>
              </a:rPr>
              <a:t>Within the presentation these visions are briefly presented on the following slides.</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de-DE" sz="1100" b="0" i="1" u="none" strike="noStrike" cap="none">
                <a:solidFill>
                  <a:srgbClr val="000000"/>
                </a:solidFill>
                <a:latin typeface="Arial"/>
                <a:ea typeface="Arial"/>
                <a:cs typeface="Arial"/>
                <a:sym typeface="Arial"/>
              </a:rPr>
              <a:t>Siarova, H., Sternadel, D. and Szőnyi, E. (2019) Science and scientific literacy as an educational challenge. Research for CULT Committee. Directorate-General for Internal Policies of the Union (European Parliament). doi:10.2861/2088</a:t>
            </a:r>
            <a:endParaRPr/>
          </a:p>
          <a:p>
            <a:pPr marL="0" marR="0" lvl="0" indent="0" algn="l" rtl="0">
              <a:lnSpc>
                <a:spcPct val="100000"/>
              </a:lnSpc>
              <a:spcBef>
                <a:spcPts val="0"/>
              </a:spcBef>
              <a:spcAft>
                <a:spcPts val="0"/>
              </a:spcAft>
              <a:buClr>
                <a:srgbClr val="000000"/>
              </a:buClr>
              <a:buSzPts val="1100"/>
              <a:buFont typeface="Arial"/>
              <a:buNone/>
            </a:pPr>
            <a:r>
              <a:rPr lang="de-DE" i="1"/>
              <a:t>Sjöström, J. and &amp; Eilks, I. (2018) Reconsidering Different Visions of Scientific Literacy and Science Education Based on the Concept of Bildung. 10.1007/978-3-319-66659-4_4. </a:t>
            </a:r>
            <a:endParaRPr/>
          </a:p>
          <a:p>
            <a:pPr marL="0" marR="0" lvl="0" indent="0" algn="l" rtl="0">
              <a:lnSpc>
                <a:spcPct val="100000"/>
              </a:lnSpc>
              <a:spcBef>
                <a:spcPts val="0"/>
              </a:spcBef>
              <a:spcAft>
                <a:spcPts val="0"/>
              </a:spcAft>
              <a:buClr>
                <a:srgbClr val="000000"/>
              </a:buClr>
              <a:buSzPts val="1100"/>
              <a:buFont typeface="Arial"/>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0" name="Google Shape;220;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de-DE" sz="1100" b="0" i="1" u="none" strike="noStrike" cap="none" dirty="0">
                <a:solidFill>
                  <a:srgbClr val="000000"/>
                </a:solidFill>
                <a:latin typeface="Arial"/>
                <a:ea typeface="Arial"/>
                <a:cs typeface="Arial"/>
                <a:sym typeface="Arial"/>
              </a:rPr>
              <a:t>Roberts, D. (2007) Scientific </a:t>
            </a:r>
            <a:r>
              <a:rPr lang="de-DE" sz="1100" b="0" i="1" u="none" strike="noStrike" cap="none" dirty="0" err="1">
                <a:solidFill>
                  <a:srgbClr val="000000"/>
                </a:solidFill>
                <a:latin typeface="Arial"/>
                <a:ea typeface="Arial"/>
                <a:cs typeface="Arial"/>
                <a:sym typeface="Arial"/>
              </a:rPr>
              <a:t>literacy</a:t>
            </a:r>
            <a:r>
              <a:rPr lang="de-DE" sz="1100" b="0" i="1" u="none" strike="noStrike" cap="none" dirty="0">
                <a:solidFill>
                  <a:srgbClr val="000000"/>
                </a:solidFill>
                <a:latin typeface="Arial"/>
                <a:ea typeface="Arial"/>
                <a:cs typeface="Arial"/>
                <a:sym typeface="Arial"/>
              </a:rPr>
              <a:t>/</a:t>
            </a:r>
            <a:r>
              <a:rPr lang="de-DE" sz="1100" b="0" i="1" u="none" strike="noStrike" cap="none" dirty="0" err="1">
                <a:solidFill>
                  <a:srgbClr val="000000"/>
                </a:solidFill>
                <a:latin typeface="Arial"/>
                <a:ea typeface="Arial"/>
                <a:cs typeface="Arial"/>
                <a:sym typeface="Arial"/>
              </a:rPr>
              <a:t>science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literacy</a:t>
            </a:r>
            <a:r>
              <a:rPr lang="de-DE" sz="1100" b="0" i="1" u="none" strike="noStrike" cap="none" dirty="0">
                <a:solidFill>
                  <a:srgbClr val="000000"/>
                </a:solidFill>
                <a:latin typeface="Arial"/>
                <a:ea typeface="Arial"/>
                <a:cs typeface="Arial"/>
                <a:sym typeface="Arial"/>
              </a:rPr>
              <a:t>. In: </a:t>
            </a:r>
            <a:r>
              <a:rPr lang="de-DE" sz="1100" b="0" i="1" u="none" strike="noStrike" cap="none" dirty="0" err="1">
                <a:solidFill>
                  <a:srgbClr val="000000"/>
                </a:solidFill>
                <a:latin typeface="Arial"/>
                <a:ea typeface="Arial"/>
                <a:cs typeface="Arial"/>
                <a:sym typeface="Arial"/>
              </a:rPr>
              <a:t>Abell</a:t>
            </a:r>
            <a:r>
              <a:rPr lang="de-DE" sz="1100" b="0" i="1" u="none" strike="noStrike" cap="none" dirty="0">
                <a:solidFill>
                  <a:srgbClr val="000000"/>
                </a:solidFill>
                <a:latin typeface="Arial"/>
                <a:ea typeface="Arial"/>
                <a:cs typeface="Arial"/>
                <a:sym typeface="Arial"/>
              </a:rPr>
              <a:t>, S. </a:t>
            </a:r>
            <a:r>
              <a:rPr lang="de-DE" sz="1100" b="0" i="1" u="none" strike="noStrike" cap="none" dirty="0" err="1">
                <a:solidFill>
                  <a:srgbClr val="000000"/>
                </a:solidFill>
                <a:latin typeface="Arial"/>
                <a:ea typeface="Arial"/>
                <a:cs typeface="Arial"/>
                <a:sym typeface="Arial"/>
              </a:rPr>
              <a:t>and</a:t>
            </a:r>
            <a:r>
              <a:rPr lang="de-DE" sz="1100" b="0" i="1" u="none" strike="noStrike" cap="none" dirty="0">
                <a:solidFill>
                  <a:srgbClr val="000000"/>
                </a:solidFill>
                <a:latin typeface="Arial"/>
                <a:ea typeface="Arial"/>
                <a:cs typeface="Arial"/>
                <a:sym typeface="Arial"/>
              </a:rPr>
              <a:t> Lederman, N. (</a:t>
            </a:r>
            <a:r>
              <a:rPr lang="de-DE" sz="1100" b="0" i="1" u="none" strike="noStrike" cap="none" dirty="0" err="1">
                <a:solidFill>
                  <a:srgbClr val="000000"/>
                </a:solidFill>
                <a:latin typeface="Arial"/>
                <a:ea typeface="Arial"/>
                <a:cs typeface="Arial"/>
                <a:sym typeface="Arial"/>
              </a:rPr>
              <a:t>eds</a:t>
            </a:r>
            <a:r>
              <a:rPr lang="de-DE" sz="1100" b="0" i="1" u="none" strike="noStrike" cap="none" dirty="0">
                <a:solidFill>
                  <a:srgbClr val="000000"/>
                </a:solidFill>
                <a:latin typeface="Arial"/>
                <a:ea typeface="Arial"/>
                <a:cs typeface="Arial"/>
                <a:sym typeface="Arial"/>
              </a:rPr>
              <a:t>.): Handbook </a:t>
            </a:r>
            <a:r>
              <a:rPr lang="de-DE" sz="1100" b="0" i="1" u="none" strike="noStrike" cap="none" dirty="0" err="1">
                <a:solidFill>
                  <a:srgbClr val="000000"/>
                </a:solidFill>
                <a:latin typeface="Arial"/>
                <a:ea typeface="Arial"/>
                <a:cs typeface="Arial"/>
                <a:sym typeface="Arial"/>
              </a:rPr>
              <a:t>of</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research</a:t>
            </a:r>
            <a:r>
              <a:rPr lang="de-DE" sz="1100" b="0" i="1" u="none" strike="noStrike" cap="none" dirty="0">
                <a:solidFill>
                  <a:srgbClr val="000000"/>
                </a:solidFill>
                <a:latin typeface="Arial"/>
                <a:ea typeface="Arial"/>
                <a:cs typeface="Arial"/>
                <a:sym typeface="Arial"/>
              </a:rPr>
              <a:t> on </a:t>
            </a:r>
            <a:r>
              <a:rPr lang="de-DE" sz="1100" b="0" i="1" u="none" strike="noStrike" cap="none" dirty="0" err="1">
                <a:solidFill>
                  <a:srgbClr val="000000"/>
                </a:solidFill>
                <a:latin typeface="Arial"/>
                <a:ea typeface="Arial"/>
                <a:cs typeface="Arial"/>
                <a:sym typeface="Arial"/>
              </a:rPr>
              <a:t>science</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education</a:t>
            </a:r>
            <a:r>
              <a:rPr lang="de-DE" sz="1100" b="0" i="1" u="none" strike="noStrike" cap="none" dirty="0">
                <a:solidFill>
                  <a:srgbClr val="000000"/>
                </a:solidFill>
                <a:latin typeface="Arial"/>
                <a:ea typeface="Arial"/>
                <a:cs typeface="Arial"/>
                <a:sym typeface="Arial"/>
              </a:rPr>
              <a:t>, </a:t>
            </a:r>
            <a:r>
              <a:rPr lang="de-DE" sz="1100" b="0" i="1" u="none" strike="noStrike" cap="none" dirty="0" err="1">
                <a:solidFill>
                  <a:srgbClr val="000000"/>
                </a:solidFill>
                <a:latin typeface="Arial"/>
                <a:ea typeface="Arial"/>
                <a:cs typeface="Arial"/>
                <a:sym typeface="Arial"/>
              </a:rPr>
              <a:t>Mahwah</a:t>
            </a:r>
            <a:r>
              <a:rPr lang="de-DE" sz="1100" b="0" i="1" u="none" strike="noStrike" cap="none" dirty="0">
                <a:solidFill>
                  <a:srgbClr val="000000"/>
                </a:solidFill>
                <a:latin typeface="Arial"/>
                <a:ea typeface="Arial"/>
                <a:cs typeface="Arial"/>
                <a:sym typeface="Arial"/>
              </a:rPr>
              <a:t>: Lawrence </a:t>
            </a:r>
            <a:r>
              <a:rPr lang="de-DE" sz="1100" b="0" i="1" u="none" strike="noStrike" cap="none" dirty="0" err="1">
                <a:solidFill>
                  <a:srgbClr val="000000"/>
                </a:solidFill>
                <a:latin typeface="Arial"/>
                <a:ea typeface="Arial"/>
                <a:cs typeface="Arial"/>
                <a:sym typeface="Arial"/>
              </a:rPr>
              <a:t>Erlbaum</a:t>
            </a:r>
            <a:r>
              <a:rPr lang="de-DE" sz="1100" b="0" i="1" u="none" strike="noStrike" cap="none" dirty="0">
                <a:solidFill>
                  <a:srgbClr val="000000"/>
                </a:solidFill>
                <a:latin typeface="Arial"/>
                <a:ea typeface="Arial"/>
                <a:cs typeface="Arial"/>
                <a:sym typeface="Arial"/>
              </a:rPr>
              <a:t> Associates, pp. 729-780.</a:t>
            </a:r>
            <a:endParaRPr sz="1100" b="0" i="1"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de-DE" i="1" dirty="0" err="1"/>
              <a:t>Sjöström</a:t>
            </a:r>
            <a:r>
              <a:rPr lang="de-DE" i="1" dirty="0"/>
              <a:t>, J. </a:t>
            </a:r>
            <a:r>
              <a:rPr lang="de-DE" i="1" dirty="0" err="1"/>
              <a:t>and</a:t>
            </a:r>
            <a:r>
              <a:rPr lang="de-DE" i="1" dirty="0"/>
              <a:t> &amp; </a:t>
            </a:r>
            <a:r>
              <a:rPr lang="de-DE" i="1" dirty="0" err="1"/>
              <a:t>Eilks</a:t>
            </a:r>
            <a:r>
              <a:rPr lang="de-DE" i="1" dirty="0"/>
              <a:t>, I. (2018) </a:t>
            </a:r>
            <a:r>
              <a:rPr lang="de-DE" i="1" dirty="0" err="1"/>
              <a:t>Reconsidering</a:t>
            </a:r>
            <a:r>
              <a:rPr lang="de-DE" i="1" dirty="0"/>
              <a:t> Different </a:t>
            </a:r>
            <a:r>
              <a:rPr lang="de-DE" i="1" dirty="0" err="1"/>
              <a:t>Visions</a:t>
            </a:r>
            <a:r>
              <a:rPr lang="de-DE" i="1" dirty="0"/>
              <a:t> </a:t>
            </a:r>
            <a:r>
              <a:rPr lang="de-DE" i="1" dirty="0" err="1"/>
              <a:t>of</a:t>
            </a:r>
            <a:r>
              <a:rPr lang="de-DE" i="1" dirty="0"/>
              <a:t> Scientific </a:t>
            </a:r>
            <a:r>
              <a:rPr lang="de-DE" i="1" dirty="0" err="1"/>
              <a:t>Literacy</a:t>
            </a:r>
            <a:r>
              <a:rPr lang="de-DE" i="1" dirty="0"/>
              <a:t> </a:t>
            </a:r>
            <a:r>
              <a:rPr lang="de-DE" i="1" dirty="0" err="1"/>
              <a:t>and</a:t>
            </a:r>
            <a:r>
              <a:rPr lang="de-DE" i="1" dirty="0"/>
              <a:t> Science Education </a:t>
            </a:r>
            <a:r>
              <a:rPr lang="de-DE" i="1" dirty="0" err="1"/>
              <a:t>Based</a:t>
            </a:r>
            <a:r>
              <a:rPr lang="de-DE" i="1" dirty="0"/>
              <a:t> on </a:t>
            </a:r>
            <a:r>
              <a:rPr lang="de-DE" i="1" dirty="0" err="1"/>
              <a:t>the</a:t>
            </a:r>
            <a:r>
              <a:rPr lang="de-DE" i="1" dirty="0"/>
              <a:t> </a:t>
            </a:r>
            <a:r>
              <a:rPr lang="de-DE" i="1" dirty="0" err="1"/>
              <a:t>Concept</a:t>
            </a:r>
            <a:r>
              <a:rPr lang="de-DE" i="1" dirty="0"/>
              <a:t> </a:t>
            </a:r>
            <a:r>
              <a:rPr lang="de-DE" i="1" dirty="0" err="1"/>
              <a:t>of</a:t>
            </a:r>
            <a:r>
              <a:rPr lang="de-DE" i="1" dirty="0"/>
              <a:t> Bildung. 10.1007/978-3-319-66659-4_4. </a:t>
            </a: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8" name="Google Shape;228;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de-DE" sz="1100" b="0" i="1" u="none" strike="noStrike" cap="none">
                <a:solidFill>
                  <a:srgbClr val="000000"/>
                </a:solidFill>
                <a:latin typeface="Arial"/>
                <a:ea typeface="Arial"/>
                <a:cs typeface="Arial"/>
                <a:sym typeface="Arial"/>
              </a:rPr>
              <a:t>Roberts, D. (2007) Scientific literacy/science literacy. In: Abell, S. and Lederman, N. (eds.): Handbook of research on science education, Mahwah: Lawrence Erlbaum Associates, pp. 729-780.</a:t>
            </a:r>
            <a:endParaRPr sz="1100" b="0" i="1"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de-DE" i="1"/>
              <a:t>Sjöström, J. and &amp; Eilks, I. (2018) Reconsidering Different Visions of Scientific Literacy and Science Education Based on the Concept of Bildung. 10.1007/978-3-319-66659-4_4. </a:t>
            </a:r>
            <a:endParaRPr/>
          </a:p>
          <a:p>
            <a:pPr marL="0" lvl="0" indent="0" algn="l" rtl="0">
              <a:lnSpc>
                <a:spcPct val="100000"/>
              </a:lnSpc>
              <a:spcBef>
                <a:spcPts val="0"/>
              </a:spcBef>
              <a:spcAft>
                <a:spcPts val="0"/>
              </a:spcAft>
              <a:buSzPts val="1100"/>
              <a:buNone/>
            </a:pPr>
            <a:endParaRPr/>
          </a:p>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7"/>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lgn="l">
              <a:lnSpc>
                <a:spcPct val="100000"/>
              </a:lnSpc>
              <a:spcBef>
                <a:spcPts val="0"/>
              </a:spcBef>
              <a:spcAft>
                <a:spcPts val="0"/>
              </a:spcAft>
              <a:buClr>
                <a:srgbClr val="000000"/>
              </a:buClr>
              <a:buSzPts val="4000"/>
              <a:buNone/>
              <a:defRPr sz="4000">
                <a:solidFill>
                  <a:srgbClr val="000000"/>
                </a:solidFill>
              </a:defRPr>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7"/>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gn="l">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7"/>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7"/>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900"/>
              <a:buFont typeface="Arial"/>
              <a:buNone/>
            </a:pPr>
            <a:r>
              <a:rPr lang="de-DE" sz="900" b="0" i="0" u="none" strike="noStrike" cap="none">
                <a:solidFill>
                  <a:srgbClr val="000000"/>
                </a:solidFill>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b="0" i="0" u="none" strike="noStrike" cap="none">
              <a:solidFill>
                <a:srgbClr val="000000"/>
              </a:solidFill>
              <a:latin typeface="Lato"/>
              <a:ea typeface="Lato"/>
              <a:cs typeface="Lato"/>
              <a:sym typeface="Lato"/>
            </a:endParaRPr>
          </a:p>
        </p:txBody>
      </p:sp>
      <p:pic>
        <p:nvPicPr>
          <p:cNvPr id="14" name="Google Shape;14;p27"/>
          <p:cNvPicPr preferRelativeResize="0"/>
          <p:nvPr/>
        </p:nvPicPr>
        <p:blipFill rotWithShape="1">
          <a:blip r:embed="rId3">
            <a:alphaModFix/>
          </a:blip>
          <a:srcRect t="14999" b="18337"/>
          <a:stretch/>
        </p:blipFill>
        <p:spPr>
          <a:xfrm>
            <a:off x="5496600" y="414525"/>
            <a:ext cx="3491800" cy="1309049"/>
          </a:xfrm>
          <a:prstGeom prst="rect">
            <a:avLst/>
          </a:prstGeom>
          <a:noFill/>
          <a:ln>
            <a:noFill/>
          </a:ln>
        </p:spPr>
      </p:pic>
      <p:pic>
        <p:nvPicPr>
          <p:cNvPr id="15" name="Google Shape;15;p27"/>
          <p:cNvPicPr preferRelativeResize="0"/>
          <p:nvPr/>
        </p:nvPicPr>
        <p:blipFill rotWithShape="1">
          <a:blip r:embed="rId4">
            <a:alphaModFix/>
          </a:blip>
          <a:srcRect/>
          <a:stretch/>
        </p:blipFill>
        <p:spPr>
          <a:xfrm>
            <a:off x="131525" y="4393800"/>
            <a:ext cx="2175863" cy="472925"/>
          </a:xfrm>
          <a:prstGeom prst="rect">
            <a:avLst/>
          </a:prstGeom>
          <a:noFill/>
          <a:ln>
            <a:noFill/>
          </a:ln>
        </p:spPr>
      </p:pic>
      <p:sp>
        <p:nvSpPr>
          <p:cNvPr id="16" name="Google Shape;16;p27"/>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de-DE" sz="1300" b="0" i="0" u="none" strike="noStrike" cap="none">
                <a:solidFill>
                  <a:schemeClr val="dk1"/>
                </a:solidFill>
                <a:latin typeface="Lato"/>
                <a:ea typeface="Lato"/>
                <a:cs typeface="Lato"/>
                <a:sym typeface="Lato"/>
              </a:rPr>
              <a:t>Enhancing Research</a:t>
            </a:r>
            <a:endParaRPr sz="1300" b="0" i="0" u="none" strike="noStrike" cap="none">
              <a:solidFill>
                <a:schemeClr val="dk1"/>
              </a:solidFill>
              <a:latin typeface="Lato"/>
              <a:ea typeface="Lato"/>
              <a:cs typeface="Lato"/>
              <a:sym typeface="Lato"/>
            </a:endParaRPr>
          </a:p>
          <a:p>
            <a:pPr marL="0" marR="0" lvl="0" indent="0" algn="l" rtl="0">
              <a:lnSpc>
                <a:spcPct val="100000"/>
              </a:lnSpc>
              <a:spcBef>
                <a:spcPts val="0"/>
              </a:spcBef>
              <a:spcAft>
                <a:spcPts val="0"/>
              </a:spcAft>
              <a:buClr>
                <a:srgbClr val="000000"/>
              </a:buClr>
              <a:buSzPts val="1300"/>
              <a:buFont typeface="Arial"/>
              <a:buNone/>
            </a:pPr>
            <a:r>
              <a:rPr lang="de-DE" sz="1300" b="0" i="0" u="none" strike="noStrike" cap="none">
                <a:solidFill>
                  <a:schemeClr val="dk1"/>
                </a:solidFill>
                <a:latin typeface="Lato"/>
                <a:ea typeface="Lato"/>
                <a:cs typeface="Lato"/>
                <a:sym typeface="Lato"/>
              </a:rPr>
              <a:t>Understanding through Media</a:t>
            </a:r>
            <a:endParaRPr sz="1700" b="0" i="0" u="none" strike="noStrike" cap="none">
              <a:solidFill>
                <a:srgbClr val="000000"/>
              </a:solidFill>
              <a:latin typeface="Lato"/>
              <a:ea typeface="Lato"/>
              <a:cs typeface="Lato"/>
              <a:sym typeface="Lato"/>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28"/>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9" name="Google Shape;19;p28"/>
          <p:cNvSpPr txBox="1">
            <a:spLocks noGrp="1"/>
          </p:cNvSpPr>
          <p:nvPr>
            <p:ph type="body" idx="1"/>
          </p:nvPr>
        </p:nvSpPr>
        <p:spPr>
          <a:xfrm>
            <a:off x="168425" y="1032300"/>
            <a:ext cx="8664000" cy="3406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pic>
        <p:nvPicPr>
          <p:cNvPr id="20" name="Google Shape;20;p28"/>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21" name="Google Shape;21;p28"/>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22" name="Google Shape;22;p28"/>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29"/>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pic>
        <p:nvPicPr>
          <p:cNvPr id="25" name="Google Shape;25;p29"/>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26" name="Google Shape;26;p29"/>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27" name="Google Shape;27;p29"/>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3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pic>
        <p:nvPicPr>
          <p:cNvPr id="37" name="Google Shape;37;p31"/>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38" name="Google Shape;38;p31"/>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39" name="Google Shape;39;p31"/>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33"/>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pic>
        <p:nvPicPr>
          <p:cNvPr id="48" name="Google Shape;48;p33"/>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49" name="Google Shape;49;p33"/>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50" name="Google Shape;50;p3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35"/>
          <p:cNvSpPr txBox="1">
            <a:spLocks noGrp="1"/>
          </p:cNvSpPr>
          <p:nvPr>
            <p:ph type="body" idx="1"/>
          </p:nvPr>
        </p:nvSpPr>
        <p:spPr>
          <a:xfrm>
            <a:off x="2766125" y="3922225"/>
            <a:ext cx="5998800" cy="605100"/>
          </a:xfrm>
          <a:prstGeom prst="rect">
            <a:avLst/>
          </a:prstGeom>
          <a:solidFill>
            <a:srgbClr val="FFFFFF"/>
          </a:solid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pic>
        <p:nvPicPr>
          <p:cNvPr id="61" name="Google Shape;61;p35"/>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62" name="Google Shape;62;p35"/>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63" name="Google Shape;63;p35"/>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36"/>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66" name="Google Shape;66;p36"/>
          <p:cNvSpPr txBox="1">
            <a:spLocks noGrp="1"/>
          </p:cNvSpPr>
          <p:nvPr>
            <p:ph type="body" idx="1"/>
          </p:nvPr>
        </p:nvSpPr>
        <p:spPr>
          <a:xfrm>
            <a:off x="311700" y="3152225"/>
            <a:ext cx="8520600" cy="13008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pic>
        <p:nvPicPr>
          <p:cNvPr id="67" name="Google Shape;67;p36"/>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68" name="Google Shape;68;p36"/>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69" name="Google Shape;69;p36"/>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37"/>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72" name="Google Shape;72;p37"/>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73" name="Google Shape;73;p37"/>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26"/>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363F83"/>
              </a:buClr>
              <a:buSzPts val="2800"/>
              <a:buFont typeface="Lato"/>
              <a:buNone/>
              <a:defRPr sz="2800" b="0" i="0" u="none" strike="noStrike" cap="none">
                <a:solidFill>
                  <a:srgbClr val="363F83"/>
                </a:solidFill>
                <a:latin typeface="Lato"/>
                <a:ea typeface="Lato"/>
                <a:cs typeface="Lato"/>
                <a:sym typeface="Lato"/>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26"/>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rgbClr val="E5362B"/>
              </a:buClr>
              <a:buSzPts val="1800"/>
              <a:buFont typeface="Lato"/>
              <a:buChar char="●"/>
              <a:defRPr sz="1800" b="0" i="0" u="none" strike="noStrike" cap="none">
                <a:solidFill>
                  <a:srgbClr val="E5362B"/>
                </a:solidFill>
                <a:latin typeface="Lato"/>
                <a:ea typeface="Lato"/>
                <a:cs typeface="Lato"/>
                <a:sym typeface="Lato"/>
              </a:defRPr>
            </a:lvl1pPr>
            <a:lvl2pPr marL="914400" marR="0" lvl="1" indent="-317500" algn="l" rtl="0">
              <a:lnSpc>
                <a:spcPct val="115000"/>
              </a:lnSpc>
              <a:spcBef>
                <a:spcPts val="1600"/>
              </a:spcBef>
              <a:spcAft>
                <a:spcPts val="0"/>
              </a:spcAft>
              <a:buClr>
                <a:srgbClr val="8BACEE"/>
              </a:buClr>
              <a:buSzPts val="1400"/>
              <a:buFont typeface="Lato"/>
              <a:buChar char="○"/>
              <a:defRPr sz="1400" b="1" i="0" u="none" strike="noStrike" cap="none">
                <a:solidFill>
                  <a:srgbClr val="8BACEE"/>
                </a:solidFill>
                <a:latin typeface="Lato"/>
                <a:ea typeface="Lato"/>
                <a:cs typeface="Lato"/>
                <a:sym typeface="Lato"/>
              </a:defRPr>
            </a:lvl2pPr>
            <a:lvl3pPr marL="1371600" marR="0" lvl="2"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3pPr>
            <a:lvl4pPr marL="1828800" marR="0" lvl="3"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4pPr>
            <a:lvl5pPr marL="2286000" marR="0" lvl="4"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5pPr>
            <a:lvl6pPr marL="2743200" marR="0" lvl="5"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6pPr>
            <a:lvl7pPr marL="3200400" marR="0" lvl="6"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7pPr>
            <a:lvl8pPr marL="3657600" marR="0" lvl="7"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8pPr>
            <a:lvl9pPr marL="4114800" marR="0" lvl="8" indent="-317500" algn="l" rtl="0">
              <a:lnSpc>
                <a:spcPct val="115000"/>
              </a:lnSpc>
              <a:spcBef>
                <a:spcPts val="1600"/>
              </a:spcBef>
              <a:spcAft>
                <a:spcPts val="1600"/>
              </a:spcAft>
              <a:buClr>
                <a:schemeClr val="dk2"/>
              </a:buClr>
              <a:buSzPts val="1400"/>
              <a:buFont typeface="Lato"/>
              <a:buChar char="■"/>
              <a:defRPr sz="1400" b="0" i="0" u="none" strike="noStrike" cap="none">
                <a:solidFill>
                  <a:schemeClr val="dk2"/>
                </a:solidFill>
                <a:latin typeface="Lato"/>
                <a:ea typeface="Lato"/>
                <a:cs typeface="Lato"/>
                <a:sym typeface="Lato"/>
              </a:defRPr>
            </a:lvl9pPr>
          </a:lstStyle>
          <a:p>
            <a:endParaRPr/>
          </a:p>
        </p:txBody>
      </p:sp>
      <p:sp>
        <p:nvSpPr>
          <p:cNvPr id="8" name="Google Shape;8;p2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5" r:id="rId5"/>
    <p:sldLayoutId id="2147483657" r:id="rId6"/>
    <p:sldLayoutId id="2147483658" r:id="rId7"/>
    <p:sldLayoutId id="2147483659"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ctr" anchorCtr="0">
            <a:noAutofit/>
          </a:bodyPr>
          <a:lstStyle/>
          <a:p>
            <a:pPr lvl="0"/>
            <a:r>
              <a:rPr lang="de-DE" sz="3600" b="1" dirty="0" err="1"/>
              <a:t>FROM</a:t>
            </a:r>
            <a:r>
              <a:rPr lang="de-DE" sz="3600" b="1" dirty="0"/>
              <a:t> SCIENCE </a:t>
            </a:r>
            <a:r>
              <a:rPr lang="de-DE" sz="3600" b="1" dirty="0" err="1"/>
              <a:t>TO</a:t>
            </a:r>
            <a:r>
              <a:rPr lang="de-DE" sz="3600" b="1" dirty="0"/>
              <a:t> FREEDOM </a:t>
            </a:r>
            <a:r>
              <a:rPr lang="de-DE" sz="3600" b="1" dirty="0" err="1"/>
              <a:t>OF</a:t>
            </a:r>
            <a:r>
              <a:rPr lang="de-DE" sz="3600" b="1" dirty="0"/>
              <a:t> SPEECH (2/6)</a:t>
            </a:r>
            <a:endParaRPr sz="3600" dirty="0"/>
          </a:p>
        </p:txBody>
      </p:sp>
      <p:sp>
        <p:nvSpPr>
          <p:cNvPr id="79" name="Google Shape;79;p1"/>
          <p:cNvSpPr txBox="1">
            <a:spLocks noGrp="1"/>
          </p:cNvSpPr>
          <p:nvPr>
            <p:ph type="subTitle" idx="1"/>
          </p:nvPr>
        </p:nvSpPr>
        <p:spPr>
          <a:xfrm>
            <a:off x="0" y="2491352"/>
            <a:ext cx="5496600" cy="1196475"/>
          </a:xfrm>
          <a:prstGeom prst="rect">
            <a:avLst/>
          </a:prstGeom>
          <a:solidFill>
            <a:srgbClr val="FFFFFF"/>
          </a:solidFill>
          <a:ln>
            <a:noFill/>
          </a:ln>
        </p:spPr>
        <p:txBody>
          <a:bodyPr spcFirstLastPara="1" wrap="square" lIns="360000" tIns="91425" rIns="91425" bIns="91425" anchor="t" anchorCtr="0">
            <a:noAutofit/>
          </a:bodyPr>
          <a:lstStyle/>
          <a:p>
            <a:pPr marL="0" lvl="0" indent="0" algn="l" rtl="0">
              <a:lnSpc>
                <a:spcPct val="100000"/>
              </a:lnSpc>
              <a:spcBef>
                <a:spcPts val="0"/>
              </a:spcBef>
              <a:spcAft>
                <a:spcPts val="0"/>
              </a:spcAft>
              <a:buSzPts val="2000"/>
              <a:buNone/>
            </a:pPr>
            <a:r>
              <a:rPr lang="de-DE"/>
              <a:t>Addressing Controversial Issues </a:t>
            </a:r>
            <a:br>
              <a:rPr lang="de-DE"/>
            </a:br>
            <a:r>
              <a:rPr lang="de-DE"/>
              <a:t>in the Classroom</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17"/>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de-DE"/>
              <a:t>Vision III</a:t>
            </a:r>
            <a:endParaRPr/>
          </a:p>
        </p:txBody>
      </p:sp>
      <p:sp>
        <p:nvSpPr>
          <p:cNvPr id="239" name="Google Shape;239;p17"/>
          <p:cNvSpPr txBox="1">
            <a:spLocks noGrp="1"/>
          </p:cNvSpPr>
          <p:nvPr>
            <p:ph type="body" idx="1"/>
          </p:nvPr>
        </p:nvSpPr>
        <p:spPr>
          <a:xfrm>
            <a:off x="405081" y="3710230"/>
            <a:ext cx="8664000" cy="508826"/>
          </a:xfrm>
          <a:prstGeom prst="rect">
            <a:avLst/>
          </a:prstGeom>
          <a:noFill/>
          <a:ln>
            <a:noFill/>
          </a:ln>
        </p:spPr>
        <p:txBody>
          <a:bodyPr spcFirstLastPara="1" wrap="square" lIns="91425" tIns="91425" rIns="91425" bIns="91425" anchor="t" anchorCtr="0">
            <a:noAutofit/>
          </a:bodyPr>
          <a:lstStyle/>
          <a:p>
            <a:pPr marL="285750" lvl="0" indent="-285750" algn="l" rtl="0">
              <a:lnSpc>
                <a:spcPct val="115000"/>
              </a:lnSpc>
              <a:spcBef>
                <a:spcPts val="0"/>
              </a:spcBef>
              <a:spcAft>
                <a:spcPts val="1600"/>
              </a:spcAft>
              <a:buSzPts val="1800"/>
              <a:buFont typeface="Wingdings" panose="05000000000000000000" pitchFamily="2" charset="2"/>
              <a:buChar char="ð"/>
            </a:pPr>
            <a:r>
              <a:rPr lang="de-DE" dirty="0">
                <a:solidFill>
                  <a:schemeClr val="dk1"/>
                </a:solidFill>
              </a:rPr>
              <a:t>„</a:t>
            </a:r>
            <a:r>
              <a:rPr lang="de-DE" dirty="0" err="1">
                <a:solidFill>
                  <a:schemeClr val="dk1"/>
                </a:solidFill>
              </a:rPr>
              <a:t>science</a:t>
            </a:r>
            <a:r>
              <a:rPr lang="de-DE" dirty="0">
                <a:solidFill>
                  <a:schemeClr val="dk1"/>
                </a:solidFill>
              </a:rPr>
              <a:t> </a:t>
            </a:r>
            <a:r>
              <a:rPr lang="de-DE" dirty="0" err="1">
                <a:solidFill>
                  <a:schemeClr val="dk1"/>
                </a:solidFill>
              </a:rPr>
              <a:t>for</a:t>
            </a:r>
            <a:r>
              <a:rPr lang="de-DE" dirty="0">
                <a:solidFill>
                  <a:schemeClr val="dk1"/>
                </a:solidFill>
              </a:rPr>
              <a:t> </a:t>
            </a:r>
            <a:r>
              <a:rPr lang="de-DE" dirty="0" err="1">
                <a:solidFill>
                  <a:schemeClr val="dk1"/>
                </a:solidFill>
              </a:rPr>
              <a:t>transformation</a:t>
            </a:r>
            <a:r>
              <a:rPr lang="de-DE" dirty="0">
                <a:solidFill>
                  <a:schemeClr val="dk1"/>
                </a:solidFill>
              </a:rPr>
              <a:t>“ / “</a:t>
            </a:r>
            <a:r>
              <a:rPr lang="de-DE" dirty="0" err="1">
                <a:solidFill>
                  <a:schemeClr val="dk1"/>
                </a:solidFill>
              </a:rPr>
              <a:t>science</a:t>
            </a:r>
            <a:r>
              <a:rPr lang="de-DE" dirty="0">
                <a:solidFill>
                  <a:schemeClr val="dk1"/>
                </a:solidFill>
              </a:rPr>
              <a:t> </a:t>
            </a:r>
            <a:r>
              <a:rPr lang="de-DE" dirty="0" err="1">
                <a:solidFill>
                  <a:schemeClr val="dk1"/>
                </a:solidFill>
              </a:rPr>
              <a:t>education</a:t>
            </a:r>
            <a:r>
              <a:rPr lang="de-DE" dirty="0">
                <a:solidFill>
                  <a:schemeClr val="dk1"/>
                </a:solidFill>
              </a:rPr>
              <a:t> </a:t>
            </a:r>
            <a:r>
              <a:rPr lang="de-DE" dirty="0" err="1">
                <a:solidFill>
                  <a:schemeClr val="dk1"/>
                </a:solidFill>
              </a:rPr>
              <a:t>for</a:t>
            </a:r>
            <a:r>
              <a:rPr lang="de-DE" dirty="0">
                <a:solidFill>
                  <a:schemeClr val="dk1"/>
                </a:solidFill>
              </a:rPr>
              <a:t> </a:t>
            </a:r>
            <a:r>
              <a:rPr lang="de-DE" dirty="0" err="1">
                <a:solidFill>
                  <a:schemeClr val="dk1"/>
                </a:solidFill>
              </a:rPr>
              <a:t>transformation</a:t>
            </a:r>
            <a:r>
              <a:rPr lang="de-DE" dirty="0">
                <a:solidFill>
                  <a:schemeClr val="dk1"/>
                </a:solidFill>
              </a:rPr>
              <a:t>“ (</a:t>
            </a:r>
            <a:r>
              <a:rPr lang="de-DE" dirty="0" err="1">
                <a:solidFill>
                  <a:schemeClr val="dk1"/>
                </a:solidFill>
              </a:rPr>
              <a:t>Sjöström</a:t>
            </a:r>
            <a:r>
              <a:rPr lang="de-DE" dirty="0">
                <a:solidFill>
                  <a:schemeClr val="dk1"/>
                </a:solidFill>
              </a:rPr>
              <a:t>/</a:t>
            </a:r>
            <a:r>
              <a:rPr lang="de-DE" dirty="0" err="1">
                <a:solidFill>
                  <a:schemeClr val="dk1"/>
                </a:solidFill>
              </a:rPr>
              <a:t>Eilks</a:t>
            </a:r>
            <a:r>
              <a:rPr lang="de-DE" dirty="0">
                <a:solidFill>
                  <a:schemeClr val="dk1"/>
                </a:solidFill>
              </a:rPr>
              <a:t> 2018, p. 80)</a:t>
            </a:r>
            <a:endParaRPr dirty="0">
              <a:solidFill>
                <a:schemeClr val="dk1"/>
              </a:solidFill>
            </a:endParaRPr>
          </a:p>
        </p:txBody>
      </p:sp>
      <p:sp>
        <p:nvSpPr>
          <p:cNvPr id="240" name="Google Shape;240;p17"/>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10</a:t>
            </a:fld>
            <a:endParaRPr/>
          </a:p>
        </p:txBody>
      </p:sp>
      <p:sp>
        <p:nvSpPr>
          <p:cNvPr id="241" name="Google Shape;241;p17"/>
          <p:cNvSpPr/>
          <p:nvPr/>
        </p:nvSpPr>
        <p:spPr>
          <a:xfrm>
            <a:off x="405081" y="1192879"/>
            <a:ext cx="8268510" cy="2409018"/>
          </a:xfrm>
          <a:prstGeom prst="wedgeRoundRectCallout">
            <a:avLst>
              <a:gd name="adj1" fmla="val 5520"/>
              <a:gd name="adj2" fmla="val -76909"/>
              <a:gd name="adj3" fmla="val 16667"/>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None/>
            </a:pPr>
            <a:r>
              <a:rPr lang="de-DE" sz="1800" b="0" i="0" u="none" strike="noStrike" cap="none">
                <a:solidFill>
                  <a:srgbClr val="E5362B"/>
                </a:solidFill>
                <a:latin typeface="Lato"/>
                <a:ea typeface="Lato"/>
                <a:cs typeface="Lato"/>
                <a:sym typeface="Lato"/>
              </a:rPr>
              <a:t>„If we are to prepare students to deal with controversial issues rationally, diligently, tolerantly, and morally, we need to ensure that they have the knowledge, skills, attitudes, and confidence to scrutinize diverse views and analyze and evaluate them; recognize inconsistencies, contradictions, and inadequacies; reach their own conclusions, argue coherently and persuasively for their views; use them in making decisions about what is right, good, and just in a particular context or situation; and (…) formulate appropriate and effective courses of action.“ </a:t>
            </a:r>
            <a:r>
              <a:rPr lang="de-DE" sz="1400" b="0" i="0" u="none" strike="noStrike" cap="none">
                <a:solidFill>
                  <a:schemeClr val="dk1"/>
                </a:solidFill>
                <a:latin typeface="Lato"/>
                <a:ea typeface="Lato"/>
                <a:cs typeface="Lato"/>
                <a:sym typeface="Lato"/>
              </a:rPr>
              <a:t>(Hodson 2010, p. 201)</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Literature</a:t>
            </a:r>
            <a:endParaRPr lang="de-DE" dirty="0"/>
          </a:p>
        </p:txBody>
      </p:sp>
      <p:sp>
        <p:nvSpPr>
          <p:cNvPr id="3" name="Textplatzhalter 2"/>
          <p:cNvSpPr>
            <a:spLocks noGrp="1"/>
          </p:cNvSpPr>
          <p:nvPr>
            <p:ph type="body" idx="1"/>
          </p:nvPr>
        </p:nvSpPr>
        <p:spPr/>
        <p:txBody>
          <a:bodyPr/>
          <a:lstStyle/>
          <a:p>
            <a:pPr marL="0" indent="0">
              <a:spcBef>
                <a:spcPts val="400"/>
              </a:spcBef>
              <a:spcAft>
                <a:spcPts val="400"/>
              </a:spcAft>
              <a:buNone/>
            </a:pPr>
            <a:r>
              <a:rPr lang="en-US" sz="1100" dirty="0" err="1">
                <a:solidFill>
                  <a:schemeClr val="tx1"/>
                </a:solidFill>
                <a:latin typeface="Lato" panose="020B0604020202020204" charset="0"/>
                <a:ea typeface="Lato" panose="020B0604020202020204" charset="0"/>
                <a:cs typeface="Lato" panose="020B0604020202020204" charset="0"/>
              </a:rPr>
              <a:t>Hodson</a:t>
            </a:r>
            <a:r>
              <a:rPr lang="en-US" sz="1100" dirty="0">
                <a:solidFill>
                  <a:schemeClr val="tx1"/>
                </a:solidFill>
                <a:latin typeface="Lato" panose="020B0604020202020204" charset="0"/>
                <a:ea typeface="Lato" panose="020B0604020202020204" charset="0"/>
                <a:cs typeface="Lato" panose="020B0604020202020204" charset="0"/>
              </a:rPr>
              <a:t>, D. (2010) Science Education as a Call to Action, Canadian Journal of Science, Mathematics and Technology Education; 10:3, pp. 197-206, </a:t>
            </a:r>
            <a:r>
              <a:rPr lang="en-US" sz="1100" dirty="0" err="1">
                <a:solidFill>
                  <a:schemeClr val="tx1"/>
                </a:solidFill>
                <a:latin typeface="Lato" panose="020B0604020202020204" charset="0"/>
                <a:ea typeface="Lato" panose="020B0604020202020204" charset="0"/>
                <a:cs typeface="Lato" panose="020B0604020202020204" charset="0"/>
              </a:rPr>
              <a:t>doi</a:t>
            </a:r>
            <a:r>
              <a:rPr lang="en-US" sz="1100" dirty="0" err="1">
                <a:solidFill>
                  <a:schemeClr val="tx1"/>
                </a:solidFill>
                <a:latin typeface="Lato" panose="020B0604020202020204" charset="0"/>
                <a:ea typeface="Lato" panose="020B0604020202020204" charset="0"/>
                <a:cs typeface="Lato" panose="020B0604020202020204" charset="0"/>
                <a:sym typeface="Arial"/>
              </a:rPr>
              <a:t>:10.1080</a:t>
            </a:r>
            <a:r>
              <a:rPr lang="en-US" sz="1100" dirty="0">
                <a:solidFill>
                  <a:schemeClr val="tx1"/>
                </a:solidFill>
                <a:latin typeface="Lato" panose="020B0604020202020204" charset="0"/>
                <a:ea typeface="Lato" panose="020B0604020202020204" charset="0"/>
                <a:cs typeface="Lato" panose="020B0604020202020204" charset="0"/>
                <a:sym typeface="Arial"/>
              </a:rPr>
              <a:t>/14926156.2010.504478</a:t>
            </a:r>
            <a:endParaRPr lang="en-US" sz="1100" dirty="0">
              <a:solidFill>
                <a:schemeClr val="tx1"/>
              </a:solidFill>
              <a:latin typeface="Lato" panose="020B0604020202020204" charset="0"/>
              <a:ea typeface="Lato" panose="020B0604020202020204" charset="0"/>
              <a:cs typeface="Lato" panose="020B0604020202020204" charset="0"/>
            </a:endParaRPr>
          </a:p>
          <a:p>
            <a:pPr marL="0" indent="0">
              <a:spcBef>
                <a:spcPts val="400"/>
              </a:spcBef>
              <a:spcAft>
                <a:spcPts val="400"/>
              </a:spcAft>
              <a:buNone/>
            </a:pPr>
            <a:r>
              <a:rPr lang="en-US" sz="1100" dirty="0">
                <a:solidFill>
                  <a:schemeClr val="tx1"/>
                </a:solidFill>
                <a:latin typeface="Lato" panose="020B0604020202020204" charset="0"/>
                <a:ea typeface="Lato" panose="020B0604020202020204" charset="0"/>
                <a:cs typeface="Lato" panose="020B0604020202020204" charset="0"/>
                <a:sym typeface="Arial"/>
              </a:rPr>
              <a:t>Howell, E. and Brossard, D. (2021) (</a:t>
            </a:r>
            <a:r>
              <a:rPr lang="en-US" sz="1100" dirty="0" err="1">
                <a:solidFill>
                  <a:schemeClr val="tx1"/>
                </a:solidFill>
                <a:latin typeface="Lato" panose="020B0604020202020204" charset="0"/>
                <a:ea typeface="Lato" panose="020B0604020202020204" charset="0"/>
                <a:cs typeface="Lato" panose="020B0604020202020204" charset="0"/>
                <a:sym typeface="Arial"/>
              </a:rPr>
              <a:t>Mis</a:t>
            </a:r>
            <a:r>
              <a:rPr lang="en-US" sz="1100" dirty="0">
                <a:solidFill>
                  <a:schemeClr val="tx1"/>
                </a:solidFill>
                <a:latin typeface="Lato" panose="020B0604020202020204" charset="0"/>
                <a:ea typeface="Lato" panose="020B0604020202020204" charset="0"/>
                <a:cs typeface="Lato" panose="020B0604020202020204" charset="0"/>
                <a:sym typeface="Arial"/>
              </a:rPr>
              <a:t>)informed about what? What it means to be a science-literate citizen in a digital world. Proceedings of the National Academy of Sciences. 118. </a:t>
            </a:r>
            <a:r>
              <a:rPr lang="en-US" sz="1100" dirty="0" err="1">
                <a:solidFill>
                  <a:schemeClr val="tx1"/>
                </a:solidFill>
                <a:latin typeface="Lato" panose="020B0604020202020204" charset="0"/>
                <a:ea typeface="Lato" panose="020B0604020202020204" charset="0"/>
                <a:cs typeface="Lato" panose="020B0604020202020204" charset="0"/>
                <a:sym typeface="Arial"/>
              </a:rPr>
              <a:t>e1912436117</a:t>
            </a:r>
            <a:r>
              <a:rPr lang="en-US" sz="1100" dirty="0">
                <a:solidFill>
                  <a:schemeClr val="tx1"/>
                </a:solidFill>
                <a:latin typeface="Lato" panose="020B0604020202020204" charset="0"/>
                <a:ea typeface="Lato" panose="020B0604020202020204" charset="0"/>
                <a:cs typeface="Lato" panose="020B0604020202020204" charset="0"/>
                <a:sym typeface="Arial"/>
              </a:rPr>
              <a:t>. </a:t>
            </a:r>
            <a:r>
              <a:rPr lang="en-US" sz="1100" dirty="0" err="1">
                <a:solidFill>
                  <a:schemeClr val="tx1"/>
                </a:solidFill>
                <a:latin typeface="Lato" panose="020B0604020202020204" charset="0"/>
                <a:ea typeface="Lato" panose="020B0604020202020204" charset="0"/>
                <a:cs typeface="Lato" panose="020B0604020202020204" charset="0"/>
                <a:sym typeface="Arial"/>
              </a:rPr>
              <a:t>doi:10.1073</a:t>
            </a:r>
            <a:r>
              <a:rPr lang="en-US" sz="1100" dirty="0">
                <a:solidFill>
                  <a:schemeClr val="tx1"/>
                </a:solidFill>
                <a:latin typeface="Lato" panose="020B0604020202020204" charset="0"/>
                <a:ea typeface="Lato" panose="020B0604020202020204" charset="0"/>
                <a:cs typeface="Lato" panose="020B0604020202020204" charset="0"/>
                <a:sym typeface="Arial"/>
              </a:rPr>
              <a:t>/</a:t>
            </a:r>
            <a:r>
              <a:rPr lang="en-US" sz="1100" dirty="0" err="1">
                <a:solidFill>
                  <a:schemeClr val="tx1"/>
                </a:solidFill>
                <a:latin typeface="Lato" panose="020B0604020202020204" charset="0"/>
                <a:ea typeface="Lato" panose="020B0604020202020204" charset="0"/>
                <a:cs typeface="Lato" panose="020B0604020202020204" charset="0"/>
                <a:sym typeface="Arial"/>
              </a:rPr>
              <a:t>pnas.1912436117</a:t>
            </a:r>
            <a:r>
              <a:rPr lang="en-US" sz="1100" dirty="0">
                <a:solidFill>
                  <a:schemeClr val="tx1"/>
                </a:solidFill>
                <a:latin typeface="Lato" panose="020B0604020202020204" charset="0"/>
                <a:ea typeface="Lato" panose="020B0604020202020204" charset="0"/>
                <a:cs typeface="Lato" panose="020B0604020202020204" charset="0"/>
                <a:sym typeface="Arial"/>
              </a:rPr>
              <a:t>. </a:t>
            </a:r>
            <a:endParaRPr lang="en-US" sz="1100" dirty="0">
              <a:solidFill>
                <a:schemeClr val="tx1"/>
              </a:solidFill>
              <a:latin typeface="Lato" panose="020B0604020202020204" charset="0"/>
              <a:ea typeface="Lato" panose="020B0604020202020204" charset="0"/>
              <a:cs typeface="Lato" panose="020B0604020202020204" charset="0"/>
            </a:endParaRPr>
          </a:p>
          <a:p>
            <a:pPr marL="0" indent="0">
              <a:lnSpc>
                <a:spcPct val="100000"/>
              </a:lnSpc>
              <a:spcBef>
                <a:spcPts val="400"/>
              </a:spcBef>
              <a:spcAft>
                <a:spcPts val="400"/>
              </a:spcAft>
              <a:buClr>
                <a:srgbClr val="000000"/>
              </a:buClr>
              <a:buSzPts val="1100"/>
              <a:buNone/>
            </a:pPr>
            <a:r>
              <a:rPr lang="en-US" sz="1100" dirty="0">
                <a:solidFill>
                  <a:schemeClr val="tx1"/>
                </a:solidFill>
                <a:latin typeface="Lato" panose="020B0604020202020204" charset="0"/>
                <a:ea typeface="Lato" panose="020B0604020202020204" charset="0"/>
                <a:cs typeface="Lato" panose="020B0604020202020204" charset="0"/>
                <a:sym typeface="Arial"/>
              </a:rPr>
              <a:t>OECD (2017) How does PISA for Development measure scientific literacy? PISA for Development Brief 10, https://</a:t>
            </a:r>
            <a:r>
              <a:rPr lang="en-US" sz="1100" dirty="0" err="1">
                <a:solidFill>
                  <a:schemeClr val="tx1"/>
                </a:solidFill>
                <a:latin typeface="Lato" panose="020B0604020202020204" charset="0"/>
                <a:ea typeface="Lato" panose="020B0604020202020204" charset="0"/>
                <a:cs typeface="Lato" panose="020B0604020202020204" charset="0"/>
                <a:sym typeface="Arial"/>
              </a:rPr>
              <a:t>www.oecd.org</a:t>
            </a:r>
            <a:r>
              <a:rPr lang="en-US" sz="1100" dirty="0">
                <a:solidFill>
                  <a:schemeClr val="tx1"/>
                </a:solidFill>
                <a:latin typeface="Lato" panose="020B0604020202020204" charset="0"/>
                <a:ea typeface="Lato" panose="020B0604020202020204" charset="0"/>
                <a:cs typeface="Lato" panose="020B0604020202020204" charset="0"/>
                <a:sym typeface="Arial"/>
              </a:rPr>
              <a:t>/</a:t>
            </a:r>
            <a:r>
              <a:rPr lang="en-US" sz="1100" dirty="0" err="1">
                <a:solidFill>
                  <a:schemeClr val="tx1"/>
                </a:solidFill>
                <a:latin typeface="Lato" panose="020B0604020202020204" charset="0"/>
                <a:ea typeface="Lato" panose="020B0604020202020204" charset="0"/>
                <a:cs typeface="Lato" panose="020B0604020202020204" charset="0"/>
                <a:sym typeface="Arial"/>
              </a:rPr>
              <a:t>pisa</a:t>
            </a:r>
            <a:r>
              <a:rPr lang="en-US" sz="1100" dirty="0">
                <a:solidFill>
                  <a:schemeClr val="tx1"/>
                </a:solidFill>
                <a:latin typeface="Lato" panose="020B0604020202020204" charset="0"/>
                <a:ea typeface="Lato" panose="020B0604020202020204" charset="0"/>
                <a:cs typeface="Lato" panose="020B0604020202020204" charset="0"/>
                <a:sym typeface="Arial"/>
              </a:rPr>
              <a:t>/</a:t>
            </a:r>
            <a:r>
              <a:rPr lang="en-US" sz="1100" dirty="0" err="1">
                <a:solidFill>
                  <a:schemeClr val="tx1"/>
                </a:solidFill>
                <a:latin typeface="Lato" panose="020B0604020202020204" charset="0"/>
                <a:ea typeface="Lato" panose="020B0604020202020204" charset="0"/>
                <a:cs typeface="Lato" panose="020B0604020202020204" charset="0"/>
                <a:sym typeface="Arial"/>
              </a:rPr>
              <a:t>pisa</a:t>
            </a:r>
            <a:r>
              <a:rPr lang="en-US" sz="1100" dirty="0">
                <a:solidFill>
                  <a:schemeClr val="tx1"/>
                </a:solidFill>
                <a:latin typeface="Lato" panose="020B0604020202020204" charset="0"/>
                <a:ea typeface="Lato" panose="020B0604020202020204" charset="0"/>
                <a:cs typeface="Lato" panose="020B0604020202020204" charset="0"/>
                <a:sym typeface="Arial"/>
              </a:rPr>
              <a:t>-for-development/10-How-PISA-D-measures-science-</a:t>
            </a:r>
            <a:r>
              <a:rPr lang="en-US" sz="1100" dirty="0" err="1">
                <a:solidFill>
                  <a:schemeClr val="tx1"/>
                </a:solidFill>
                <a:latin typeface="Lato" panose="020B0604020202020204" charset="0"/>
                <a:ea typeface="Lato" panose="020B0604020202020204" charset="0"/>
                <a:cs typeface="Lato" panose="020B0604020202020204" charset="0"/>
                <a:sym typeface="Arial"/>
              </a:rPr>
              <a:t>literacy.pdf</a:t>
            </a:r>
            <a:r>
              <a:rPr lang="en-US" sz="1100" dirty="0">
                <a:solidFill>
                  <a:schemeClr val="tx1"/>
                </a:solidFill>
                <a:latin typeface="Lato" panose="020B0604020202020204" charset="0"/>
                <a:ea typeface="Lato" panose="020B0604020202020204" charset="0"/>
                <a:cs typeface="Lato" panose="020B0604020202020204" charset="0"/>
                <a:sym typeface="Arial"/>
              </a:rPr>
              <a:t>, accessed 3 August 2021.</a:t>
            </a:r>
          </a:p>
          <a:p>
            <a:pPr marL="0" lvl="0" indent="0">
              <a:lnSpc>
                <a:spcPct val="100000"/>
              </a:lnSpc>
              <a:spcBef>
                <a:spcPts val="400"/>
              </a:spcBef>
              <a:spcAft>
                <a:spcPts val="400"/>
              </a:spcAft>
              <a:buClr>
                <a:srgbClr val="000000"/>
              </a:buClr>
              <a:buSzPts val="1100"/>
              <a:buNone/>
            </a:pPr>
            <a:r>
              <a:rPr lang="en-US" sz="1100" dirty="0">
                <a:solidFill>
                  <a:schemeClr val="tx1"/>
                </a:solidFill>
                <a:latin typeface="Lato" panose="020B0604020202020204" charset="0"/>
                <a:ea typeface="Lato" panose="020B0604020202020204" charset="0"/>
                <a:cs typeface="Lato" panose="020B0604020202020204" charset="0"/>
                <a:sym typeface="Arial"/>
              </a:rPr>
              <a:t>Roberts, D. (2007) Scientific literacy/science literacy. In: </a:t>
            </a:r>
            <a:r>
              <a:rPr lang="en-US" sz="1100" dirty="0" err="1">
                <a:solidFill>
                  <a:schemeClr val="tx1"/>
                </a:solidFill>
                <a:latin typeface="Lato" panose="020B0604020202020204" charset="0"/>
                <a:ea typeface="Lato" panose="020B0604020202020204" charset="0"/>
                <a:cs typeface="Lato" panose="020B0604020202020204" charset="0"/>
                <a:sym typeface="Arial"/>
              </a:rPr>
              <a:t>Abell</a:t>
            </a:r>
            <a:r>
              <a:rPr lang="en-US" sz="1100" dirty="0">
                <a:solidFill>
                  <a:schemeClr val="tx1"/>
                </a:solidFill>
                <a:latin typeface="Lato" panose="020B0604020202020204" charset="0"/>
                <a:ea typeface="Lato" panose="020B0604020202020204" charset="0"/>
                <a:cs typeface="Lato" panose="020B0604020202020204" charset="0"/>
                <a:sym typeface="Arial"/>
              </a:rPr>
              <a:t>, S. and Lederman, N. (eds.): Handbook of research on science education, Mahwah: Lawrence Erlbaum Associates, pp. 729-780.</a:t>
            </a:r>
          </a:p>
          <a:p>
            <a:pPr marL="0" lvl="0" indent="0">
              <a:lnSpc>
                <a:spcPct val="100000"/>
              </a:lnSpc>
              <a:spcBef>
                <a:spcPts val="400"/>
              </a:spcBef>
              <a:spcAft>
                <a:spcPts val="400"/>
              </a:spcAft>
              <a:buClr>
                <a:srgbClr val="000000"/>
              </a:buClr>
              <a:buSzPts val="1100"/>
              <a:buNone/>
            </a:pPr>
            <a:r>
              <a:rPr lang="en-US" sz="1100" dirty="0" err="1">
                <a:solidFill>
                  <a:schemeClr val="tx1"/>
                </a:solidFill>
                <a:latin typeface="Lato" panose="020B0604020202020204" charset="0"/>
                <a:ea typeface="Lato" panose="020B0604020202020204" charset="0"/>
                <a:cs typeface="Lato" panose="020B0604020202020204" charset="0"/>
              </a:rPr>
              <a:t>Sjöström</a:t>
            </a:r>
            <a:r>
              <a:rPr lang="en-US" sz="1100" dirty="0">
                <a:solidFill>
                  <a:schemeClr val="tx1"/>
                </a:solidFill>
                <a:latin typeface="Lato" panose="020B0604020202020204" charset="0"/>
                <a:ea typeface="Lato" panose="020B0604020202020204" charset="0"/>
                <a:cs typeface="Lato" panose="020B0604020202020204" charset="0"/>
              </a:rPr>
              <a:t>, J. and &amp; </a:t>
            </a:r>
            <a:r>
              <a:rPr lang="en-US" sz="1100" dirty="0" err="1">
                <a:solidFill>
                  <a:schemeClr val="tx1"/>
                </a:solidFill>
                <a:latin typeface="Lato" panose="020B0604020202020204" charset="0"/>
                <a:ea typeface="Lato" panose="020B0604020202020204" charset="0"/>
                <a:cs typeface="Lato" panose="020B0604020202020204" charset="0"/>
              </a:rPr>
              <a:t>Eilks</a:t>
            </a:r>
            <a:r>
              <a:rPr lang="en-US" sz="1100" dirty="0">
                <a:solidFill>
                  <a:schemeClr val="tx1"/>
                </a:solidFill>
                <a:latin typeface="Lato" panose="020B0604020202020204" charset="0"/>
                <a:ea typeface="Lato" panose="020B0604020202020204" charset="0"/>
                <a:cs typeface="Lato" panose="020B0604020202020204" charset="0"/>
              </a:rPr>
              <a:t>, I. (2018) Reconsidering Different Visions of Scientific Literacy and Science Education Based on the Concept of </a:t>
            </a:r>
            <a:r>
              <a:rPr lang="en-US" sz="1100" dirty="0" err="1">
                <a:solidFill>
                  <a:schemeClr val="tx1"/>
                </a:solidFill>
                <a:latin typeface="Lato" panose="020B0604020202020204" charset="0"/>
                <a:ea typeface="Lato" panose="020B0604020202020204" charset="0"/>
                <a:cs typeface="Lato" panose="020B0604020202020204" charset="0"/>
              </a:rPr>
              <a:t>Bildung</a:t>
            </a:r>
            <a:r>
              <a:rPr lang="en-US" sz="1100" dirty="0">
                <a:solidFill>
                  <a:schemeClr val="tx1"/>
                </a:solidFill>
                <a:latin typeface="Lato" panose="020B0604020202020204" charset="0"/>
                <a:ea typeface="Lato" panose="020B0604020202020204" charset="0"/>
                <a:cs typeface="Lato" panose="020B0604020202020204" charset="0"/>
              </a:rPr>
              <a:t>. 10.1007/978-3-319-66659-4_4. </a:t>
            </a:r>
          </a:p>
          <a:p>
            <a:pPr marL="0" indent="0">
              <a:spcBef>
                <a:spcPts val="400"/>
              </a:spcBef>
              <a:spcAft>
                <a:spcPts val="400"/>
              </a:spcAft>
              <a:buNone/>
            </a:pPr>
            <a:endParaRPr lang="en-US" sz="1100" i="1" dirty="0">
              <a:solidFill>
                <a:schemeClr val="tx1"/>
              </a:solidFill>
              <a:latin typeface="Lato" panose="020B0604020202020204" charset="0"/>
              <a:ea typeface="Lato" panose="020B0604020202020204" charset="0"/>
              <a:cs typeface="Lato" panose="020B0604020202020204" charset="0"/>
            </a:endParaRPr>
          </a:p>
          <a:p>
            <a:pPr marL="0" indent="0">
              <a:spcBef>
                <a:spcPts val="400"/>
              </a:spcBef>
              <a:spcAft>
                <a:spcPts val="400"/>
              </a:spcAft>
              <a:buNone/>
            </a:pPr>
            <a:endParaRPr lang="de-DE" sz="1100" dirty="0">
              <a:solidFill>
                <a:schemeClr val="tx1"/>
              </a:solidFill>
              <a:latin typeface="Lato" panose="020B0604020202020204" charset="0"/>
              <a:ea typeface="Lato" panose="020B0604020202020204" charset="0"/>
              <a:cs typeface="Lato" panose="020B0604020202020204" charset="0"/>
            </a:endParaRPr>
          </a:p>
        </p:txBody>
      </p:sp>
      <p:sp>
        <p:nvSpPr>
          <p:cNvPr id="4" name="Foliennummernplatzhalt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DE" smtClean="0"/>
              <a:t>11</a:t>
            </a:fld>
            <a:endParaRPr lang="de-DE"/>
          </a:p>
        </p:txBody>
      </p:sp>
    </p:spTree>
    <p:extLst>
      <p:ext uri="{BB962C8B-B14F-4D97-AF65-F5344CB8AC3E}">
        <p14:creationId xmlns:p14="http://schemas.microsoft.com/office/powerpoint/2010/main" val="2333187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2"/>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de-DE"/>
              <a:t>Overview</a:t>
            </a:r>
            <a:endParaRPr/>
          </a:p>
        </p:txBody>
      </p:sp>
      <p:sp>
        <p:nvSpPr>
          <p:cNvPr id="85" name="Google Shape;85;p2"/>
          <p:cNvSpPr txBox="1">
            <a:spLocks noGrp="1"/>
          </p:cNvSpPr>
          <p:nvPr>
            <p:ph type="body" idx="1"/>
          </p:nvPr>
        </p:nvSpPr>
        <p:spPr>
          <a:xfrm>
            <a:off x="311700" y="1032300"/>
            <a:ext cx="8520600" cy="3256500"/>
          </a:xfrm>
          <a:prstGeom prst="rect">
            <a:avLst/>
          </a:prstGeom>
          <a:solidFill>
            <a:srgbClr val="363F83"/>
          </a:solidFill>
          <a:ln>
            <a:noFill/>
          </a:ln>
        </p:spPr>
        <p:txBody>
          <a:bodyPr spcFirstLastPara="1" wrap="square" lIns="91425" tIns="91425" rIns="91425" bIns="91425" anchor="ctr" anchorCtr="0">
            <a:noAutofit/>
          </a:bodyPr>
          <a:lstStyle/>
          <a:p>
            <a:pPr marL="342900" lvl="0" indent="-355600" algn="l" rtl="0">
              <a:lnSpc>
                <a:spcPct val="115000"/>
              </a:lnSpc>
              <a:spcBef>
                <a:spcPts val="0"/>
              </a:spcBef>
              <a:spcAft>
                <a:spcPts val="0"/>
              </a:spcAft>
              <a:buClr>
                <a:schemeClr val="lt1"/>
              </a:buClr>
              <a:buSzPts val="2000"/>
              <a:buFont typeface="Teko"/>
              <a:buAutoNum type="arabicPeriod"/>
            </a:pP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Science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and</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its</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Role</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in Relation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to</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Controversial</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Issues</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and</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Models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of</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Science Communication </a:t>
            </a:r>
            <a:endParaRPr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a:p>
            <a:pPr marL="342900" lvl="0" indent="-355600" algn="l" rtl="0">
              <a:lnSpc>
                <a:spcPct val="115000"/>
              </a:lnSpc>
              <a:spcBef>
                <a:spcPts val="600"/>
              </a:spcBef>
              <a:spcAft>
                <a:spcPts val="0"/>
              </a:spcAft>
              <a:buClr>
                <a:schemeClr val="lt1"/>
              </a:buClr>
              <a:buSzPts val="2000"/>
              <a:buFont typeface="Teko"/>
              <a:buAutoNum type="arabicPeriod"/>
            </a:pP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Scientific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Literacy</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endParaRPr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a:p>
            <a:pPr marL="342900" lvl="0" indent="-355600" algn="l" rtl="0">
              <a:lnSpc>
                <a:spcPct val="115000"/>
              </a:lnSpc>
              <a:spcBef>
                <a:spcPts val="600"/>
              </a:spcBef>
              <a:spcAft>
                <a:spcPts val="0"/>
              </a:spcAft>
              <a:buClr>
                <a:schemeClr val="lt1"/>
              </a:buClr>
              <a:buSzPts val="2000"/>
              <a:buFont typeface="Teko"/>
              <a:buAutoNum type="arabicPeriod"/>
            </a:pP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Refined</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Models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of</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Scientific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Literacy</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and</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Opinion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formation</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endParaRPr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a:p>
            <a:pPr marL="342900" lvl="0" indent="-355600" algn="l" rtl="0">
              <a:lnSpc>
                <a:spcPct val="115000"/>
              </a:lnSpc>
              <a:spcBef>
                <a:spcPts val="600"/>
              </a:spcBef>
              <a:spcAft>
                <a:spcPts val="0"/>
              </a:spcAft>
              <a:buClr>
                <a:schemeClr val="lt1"/>
              </a:buClr>
              <a:buSzPts val="2000"/>
              <a:buFont typeface="Teko"/>
              <a:buAutoNum type="arabicPeriod"/>
            </a:pP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Controversial</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Issues</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I</a:t>
            </a:r>
            <a:endParaRPr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a:p>
            <a:pPr marL="342900" lvl="0" indent="-355600" algn="l" rtl="0">
              <a:lnSpc>
                <a:spcPct val="115000"/>
              </a:lnSpc>
              <a:spcBef>
                <a:spcPts val="600"/>
              </a:spcBef>
              <a:spcAft>
                <a:spcPts val="0"/>
              </a:spcAft>
              <a:buClr>
                <a:schemeClr val="lt1"/>
              </a:buClr>
              <a:buSzPts val="2000"/>
              <a:buFont typeface="Teko"/>
              <a:buAutoNum type="arabicPeriod"/>
            </a:pP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Controversial</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Issues</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II</a:t>
            </a:r>
            <a:endParaRPr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a:p>
            <a:pPr marL="342900" lvl="0" indent="-355600" algn="l" rtl="0">
              <a:lnSpc>
                <a:spcPct val="115000"/>
              </a:lnSpc>
              <a:spcBef>
                <a:spcPts val="600"/>
              </a:spcBef>
              <a:spcAft>
                <a:spcPts val="600"/>
              </a:spcAft>
              <a:buClr>
                <a:schemeClr val="lt1"/>
              </a:buClr>
              <a:buSzPts val="2000"/>
              <a:buFont typeface="Teko"/>
              <a:buAutoNum type="arabicPeriod"/>
            </a:pP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Key Take-</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aways</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for</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the</a:t>
            </a:r>
            <a:r>
              <a:rPr lang="de-DE"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0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Classroom</a:t>
            </a:r>
            <a:endParaRPr sz="2000" b="1" dirty="0">
              <a:solidFill>
                <a:schemeClr val="lt1"/>
              </a:solidFill>
              <a:latin typeface="Lato" panose="020F0502020204030203" pitchFamily="34" charset="0"/>
              <a:ea typeface="Lato" panose="020F0502020204030203" pitchFamily="34" charset="0"/>
              <a:cs typeface="Lato" panose="020F0502020204030203" pitchFamily="34" charset="0"/>
              <a:sym typeface="Teko"/>
            </a:endParaRPr>
          </a:p>
        </p:txBody>
      </p:sp>
      <p:sp>
        <p:nvSpPr>
          <p:cNvPr id="86" name="Google Shape;86;p2"/>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gf21e7843ed_0_23"/>
          <p:cNvSpPr txBox="1">
            <a:spLocks noGrp="1"/>
          </p:cNvSpPr>
          <p:nvPr>
            <p:ph type="title"/>
          </p:nvPr>
        </p:nvSpPr>
        <p:spPr>
          <a:xfrm>
            <a:off x="1170600" y="1426500"/>
            <a:ext cx="6802800" cy="22905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de-DE" sz="4400" b="1" dirty="0">
                <a:latin typeface="Lato" panose="020F0502020204030203" pitchFamily="34" charset="0"/>
                <a:ea typeface="Lato" panose="020F0502020204030203" pitchFamily="34" charset="0"/>
                <a:cs typeface="Lato" panose="020F0502020204030203" pitchFamily="34" charset="0"/>
                <a:sym typeface="Teko"/>
              </a:rPr>
              <a:t>Scientific </a:t>
            </a:r>
            <a:r>
              <a:rPr lang="de-DE" sz="4400" b="1" dirty="0" err="1">
                <a:latin typeface="Lato" panose="020F0502020204030203" pitchFamily="34" charset="0"/>
                <a:ea typeface="Lato" panose="020F0502020204030203" pitchFamily="34" charset="0"/>
                <a:cs typeface="Lato" panose="020F0502020204030203" pitchFamily="34" charset="0"/>
                <a:sym typeface="Teko"/>
              </a:rPr>
              <a:t>Literacy</a:t>
            </a:r>
            <a:endParaRPr sz="4400" b="1" dirty="0">
              <a:latin typeface="Lato" panose="020F0502020204030203" pitchFamily="34" charset="0"/>
              <a:ea typeface="Lato" panose="020F0502020204030203" pitchFamily="34" charset="0"/>
              <a:cs typeface="Lato" panose="020F0502020204030203" pitchFamily="34" charset="0"/>
              <a:sym typeface="Teko"/>
            </a:endParaRPr>
          </a:p>
        </p:txBody>
      </p:sp>
      <p:sp>
        <p:nvSpPr>
          <p:cNvPr id="186" name="Google Shape;186;gf21e7843ed_0_2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3</a:t>
            </a:fld>
            <a:endParaRPr/>
          </a:p>
        </p:txBody>
      </p:sp>
      <p:sp>
        <p:nvSpPr>
          <p:cNvPr id="187" name="Google Shape;187;gf21e7843ed_0_23"/>
          <p:cNvSpPr txBox="1"/>
          <p:nvPr/>
        </p:nvSpPr>
        <p:spPr>
          <a:xfrm>
            <a:off x="1170600" y="1278750"/>
            <a:ext cx="13293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sz="7200" b="1">
                <a:solidFill>
                  <a:srgbClr val="E5362B"/>
                </a:solidFill>
                <a:latin typeface="Lato"/>
                <a:ea typeface="Lato"/>
                <a:cs typeface="Lato"/>
                <a:sym typeface="Lato"/>
              </a:rPr>
              <a:t>2</a:t>
            </a:r>
            <a:endParaRPr sz="7200" b="1">
              <a:solidFill>
                <a:srgbClr val="E5362B"/>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11"/>
          <p:cNvSpPr txBox="1">
            <a:spLocks noGrp="1"/>
          </p:cNvSpPr>
          <p:nvPr>
            <p:ph type="body" idx="1"/>
          </p:nvPr>
        </p:nvSpPr>
        <p:spPr>
          <a:xfrm>
            <a:off x="311700" y="1826739"/>
            <a:ext cx="3832075" cy="2181983"/>
          </a:xfrm>
          <a:prstGeom prst="rect">
            <a:avLst/>
          </a:prstGeom>
          <a:noFill/>
          <a:ln>
            <a:noFill/>
          </a:ln>
        </p:spPr>
        <p:txBody>
          <a:bodyPr spcFirstLastPara="1" wrap="square" lIns="91425" tIns="91425" rIns="91425" bIns="91425" anchor="ctr" anchorCtr="0">
            <a:noAutofit/>
          </a:bodyPr>
          <a:lstStyle/>
          <a:p>
            <a:pPr marL="0" lvl="0" indent="0" algn="ctr" rtl="0">
              <a:lnSpc>
                <a:spcPct val="115000"/>
              </a:lnSpc>
              <a:spcBef>
                <a:spcPts val="0"/>
              </a:spcBef>
              <a:spcAft>
                <a:spcPts val="1600"/>
              </a:spcAft>
              <a:buSzPts val="1800"/>
              <a:buNone/>
            </a:pPr>
            <a:r>
              <a:rPr lang="de-DE" sz="3200"/>
              <a:t>What does it mean to be scientifically literate?</a:t>
            </a:r>
            <a:endParaRPr sz="3200"/>
          </a:p>
        </p:txBody>
      </p:sp>
      <p:sp>
        <p:nvSpPr>
          <p:cNvPr id="193" name="Google Shape;193;p11"/>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4</a:t>
            </a:fld>
            <a:endParaRPr/>
          </a:p>
        </p:txBody>
      </p:sp>
      <p:sp>
        <p:nvSpPr>
          <p:cNvPr id="194" name="Google Shape;194;p11"/>
          <p:cNvSpPr/>
          <p:nvPr/>
        </p:nvSpPr>
        <p:spPr>
          <a:xfrm>
            <a:off x="4202349" y="1214481"/>
            <a:ext cx="4188388" cy="1521069"/>
          </a:xfrm>
          <a:prstGeom prst="hexagon">
            <a:avLst>
              <a:gd name="adj" fmla="val 25000"/>
              <a:gd name="vf" fmla="val 11547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r>
              <a:rPr lang="de-DE" sz="1800" b="1" i="0" u="none" strike="noStrike" cap="none">
                <a:solidFill>
                  <a:schemeClr val="lt1"/>
                </a:solidFill>
                <a:latin typeface="Lato"/>
                <a:ea typeface="Lato"/>
                <a:cs typeface="Lato"/>
                <a:sym typeface="Lato"/>
              </a:rPr>
              <a:t>Take 5 minutes to discuss this question in small groups!</a:t>
            </a:r>
            <a:endParaRPr/>
          </a:p>
        </p:txBody>
      </p:sp>
      <p:sp>
        <p:nvSpPr>
          <p:cNvPr id="195" name="Google Shape;195;p11"/>
          <p:cNvSpPr/>
          <p:nvPr/>
        </p:nvSpPr>
        <p:spPr>
          <a:xfrm>
            <a:off x="4202349" y="2917731"/>
            <a:ext cx="4188387" cy="1521069"/>
          </a:xfrm>
          <a:prstGeom prst="hexagon">
            <a:avLst>
              <a:gd name="adj" fmla="val 25000"/>
              <a:gd name="vf" fmla="val 11547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r>
              <a:rPr lang="de-DE" sz="1800" b="1" i="0" u="none" strike="noStrike" cap="none">
                <a:solidFill>
                  <a:schemeClr val="lt1"/>
                </a:solidFill>
                <a:latin typeface="Lato"/>
                <a:ea typeface="Lato"/>
                <a:cs typeface="Lato"/>
                <a:sym typeface="Lato"/>
              </a:rPr>
              <a:t>Take notes in the following padlet: </a:t>
            </a:r>
            <a:br>
              <a:rPr lang="de-DE" sz="1800" b="1" i="0" u="none" strike="noStrike" cap="none">
                <a:solidFill>
                  <a:schemeClr val="lt1"/>
                </a:solidFill>
                <a:latin typeface="Lato"/>
                <a:ea typeface="Lato"/>
                <a:cs typeface="Lato"/>
                <a:sym typeface="Lato"/>
              </a:rPr>
            </a:br>
            <a:r>
              <a:rPr lang="de-DE" sz="1800" b="1" i="1" u="none" strike="noStrike" cap="none">
                <a:solidFill>
                  <a:srgbClr val="DAF000"/>
                </a:solidFill>
                <a:latin typeface="Lato"/>
                <a:ea typeface="Lato"/>
                <a:cs typeface="Lato"/>
                <a:sym typeface="Lato"/>
              </a:rPr>
              <a:t>[insert link or qr-code to padlet]</a:t>
            </a:r>
            <a:endParaRPr sz="1800" b="1" i="0" u="none" strike="noStrike" cap="none">
              <a:solidFill>
                <a:srgbClr val="DAF000"/>
              </a:solidFill>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2"/>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de-DE"/>
              <a:t>Definitions</a:t>
            </a:r>
            <a:endParaRPr sz="1400"/>
          </a:p>
        </p:txBody>
      </p:sp>
      <p:sp>
        <p:nvSpPr>
          <p:cNvPr id="201" name="Google Shape;201;p12"/>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5</a:t>
            </a:fld>
            <a:endParaRPr/>
          </a:p>
        </p:txBody>
      </p:sp>
      <p:sp>
        <p:nvSpPr>
          <p:cNvPr id="202" name="Google Shape;202;p12"/>
          <p:cNvSpPr/>
          <p:nvPr/>
        </p:nvSpPr>
        <p:spPr>
          <a:xfrm>
            <a:off x="311700" y="1150525"/>
            <a:ext cx="8268510" cy="3014406"/>
          </a:xfrm>
          <a:prstGeom prst="wedgeRoundRectCallout">
            <a:avLst>
              <a:gd name="adj1" fmla="val 5520"/>
              <a:gd name="adj2" fmla="val -76909"/>
              <a:gd name="adj3" fmla="val 16667"/>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114300" marR="0" lvl="0" indent="0" algn="just" rtl="0">
              <a:lnSpc>
                <a:spcPct val="150000"/>
              </a:lnSpc>
              <a:spcBef>
                <a:spcPts val="0"/>
              </a:spcBef>
              <a:spcAft>
                <a:spcPts val="0"/>
              </a:spcAft>
              <a:buClr>
                <a:srgbClr val="000000"/>
              </a:buClr>
              <a:buSzPts val="1800"/>
              <a:buFont typeface="Arial"/>
              <a:buNone/>
            </a:pPr>
            <a:r>
              <a:rPr lang="de-DE" sz="1800" b="0" i="0" u="none" strike="noStrike" cap="none">
                <a:solidFill>
                  <a:schemeClr val="dk1"/>
                </a:solidFill>
                <a:latin typeface="Lato"/>
                <a:ea typeface="Lato"/>
                <a:cs typeface="Lato"/>
                <a:sym typeface="Lato"/>
              </a:rPr>
              <a:t>„PISA defines scientific literacy as the </a:t>
            </a:r>
            <a:r>
              <a:rPr lang="de-DE" sz="1800" b="1" i="0" u="none" strike="noStrike" cap="none">
                <a:solidFill>
                  <a:srgbClr val="E5362B"/>
                </a:solidFill>
                <a:latin typeface="Lato"/>
                <a:ea typeface="Lato"/>
                <a:cs typeface="Lato"/>
                <a:sym typeface="Lato"/>
              </a:rPr>
              <a:t>ability to engage with science-related issues, and with the ideas of science, as a reflective citizen</a:t>
            </a:r>
            <a:r>
              <a:rPr lang="de-DE" sz="1800" b="0" i="0" u="none" strike="noStrike" cap="none">
                <a:solidFill>
                  <a:schemeClr val="dk1"/>
                </a:solidFill>
                <a:latin typeface="Lato"/>
                <a:ea typeface="Lato"/>
                <a:cs typeface="Lato"/>
                <a:sym typeface="Lato"/>
              </a:rPr>
              <a:t>. PISA‘s definition includes </a:t>
            </a:r>
            <a:r>
              <a:rPr lang="de-DE" sz="1800" b="1" i="0" u="none" strike="noStrike" cap="none">
                <a:solidFill>
                  <a:schemeClr val="dk1"/>
                </a:solidFill>
                <a:latin typeface="Lato"/>
                <a:ea typeface="Lato"/>
                <a:cs typeface="Lato"/>
                <a:sym typeface="Lato"/>
              </a:rPr>
              <a:t>being able to explain phenomena scientifically, evaluate and design scientific enquiry, and interpret data and evidence scientifically</a:t>
            </a:r>
            <a:r>
              <a:rPr lang="de-DE" sz="1800" b="0" i="0" u="none" strike="noStrike" cap="none">
                <a:solidFill>
                  <a:schemeClr val="dk1"/>
                </a:solidFill>
                <a:latin typeface="Lato"/>
                <a:ea typeface="Lato"/>
                <a:cs typeface="Lato"/>
                <a:sym typeface="Lato"/>
              </a:rPr>
              <a:t>. It emphasises the </a:t>
            </a:r>
            <a:r>
              <a:rPr lang="de-DE" sz="1800" b="1" i="0" u="none" strike="noStrike" cap="none">
                <a:solidFill>
                  <a:schemeClr val="dk1"/>
                </a:solidFill>
                <a:latin typeface="Lato"/>
                <a:ea typeface="Lato"/>
                <a:cs typeface="Lato"/>
                <a:sym typeface="Lato"/>
              </a:rPr>
              <a:t>importance of being able to apply scientific knowledge in the context of real-life situations</a:t>
            </a:r>
            <a:r>
              <a:rPr lang="de-DE" sz="1800" b="0" i="0" u="none" strike="noStrike" cap="none">
                <a:solidFill>
                  <a:schemeClr val="dk1"/>
                </a:solidFill>
                <a:latin typeface="Lato"/>
                <a:ea typeface="Lato"/>
                <a:cs typeface="Lato"/>
                <a:sym typeface="Lato"/>
              </a:rPr>
              <a:t>.“ </a:t>
            </a:r>
            <a:r>
              <a:rPr lang="de-DE" sz="1400" b="0" i="0" u="none" strike="noStrike" cap="none">
                <a:solidFill>
                  <a:schemeClr val="dk1"/>
                </a:solidFill>
                <a:latin typeface="Lato"/>
                <a:ea typeface="Lato"/>
                <a:cs typeface="Lato"/>
                <a:sym typeface="Lato"/>
              </a:rPr>
              <a:t>(OECD 2017, p. 1)</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13"/>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de-DE"/>
              <a:t>Definitions</a:t>
            </a:r>
            <a:endParaRPr sz="1400"/>
          </a:p>
        </p:txBody>
      </p:sp>
      <p:sp>
        <p:nvSpPr>
          <p:cNvPr id="208" name="Google Shape;208;p1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6</a:t>
            </a:fld>
            <a:endParaRPr/>
          </a:p>
        </p:txBody>
      </p:sp>
      <p:sp>
        <p:nvSpPr>
          <p:cNvPr id="209" name="Google Shape;209;p13"/>
          <p:cNvSpPr txBox="1">
            <a:spLocks noGrp="1"/>
          </p:cNvSpPr>
          <p:nvPr>
            <p:ph type="body" idx="1"/>
          </p:nvPr>
        </p:nvSpPr>
        <p:spPr>
          <a:xfrm>
            <a:off x="428017" y="3764039"/>
            <a:ext cx="8349938" cy="417120"/>
          </a:xfrm>
          <a:prstGeom prst="rect">
            <a:avLst/>
          </a:prstGeom>
          <a:noFill/>
          <a:ln>
            <a:noFill/>
          </a:ln>
        </p:spPr>
        <p:txBody>
          <a:bodyPr spcFirstLastPara="1" wrap="square" lIns="91425" tIns="91425" rIns="91425" bIns="91425" anchor="ctr" anchorCtr="0">
            <a:noAutofit/>
          </a:bodyPr>
          <a:lstStyle/>
          <a:p>
            <a:pPr marL="114300" lvl="0" indent="0" algn="just" rtl="0">
              <a:lnSpc>
                <a:spcPct val="150000"/>
              </a:lnSpc>
              <a:spcBef>
                <a:spcPts val="0"/>
              </a:spcBef>
              <a:spcAft>
                <a:spcPts val="0"/>
              </a:spcAft>
              <a:buSzPts val="1800"/>
              <a:buNone/>
            </a:pPr>
            <a:endParaRPr sz="1200" dirty="0"/>
          </a:p>
          <a:p>
            <a:pPr lvl="0" algn="l" rtl="0">
              <a:lnSpc>
                <a:spcPct val="150000"/>
              </a:lnSpc>
              <a:spcBef>
                <a:spcPts val="0"/>
              </a:spcBef>
              <a:spcAft>
                <a:spcPts val="0"/>
              </a:spcAft>
              <a:buSzPts val="1800"/>
              <a:buFont typeface="Wingdings" panose="05000000000000000000" pitchFamily="2" charset="2"/>
              <a:buChar char=""/>
            </a:pPr>
            <a:r>
              <a:rPr lang="de-DE" sz="1200" b="1" dirty="0"/>
              <a:t>Howell </a:t>
            </a:r>
            <a:r>
              <a:rPr lang="de-DE" sz="1200" b="1" dirty="0" err="1"/>
              <a:t>and</a:t>
            </a:r>
            <a:r>
              <a:rPr lang="de-DE" sz="1200" b="1" dirty="0"/>
              <a:t> </a:t>
            </a:r>
            <a:r>
              <a:rPr lang="de-DE" sz="1200" b="1" dirty="0" err="1"/>
              <a:t>Brossard</a:t>
            </a:r>
            <a:r>
              <a:rPr lang="de-DE" sz="1200" b="1" dirty="0"/>
              <a:t> </a:t>
            </a:r>
            <a:r>
              <a:rPr lang="de-DE" sz="1200" b="1" dirty="0" err="1"/>
              <a:t>outline</a:t>
            </a:r>
            <a:r>
              <a:rPr lang="de-DE" sz="1200" b="1" dirty="0"/>
              <a:t> </a:t>
            </a:r>
            <a:r>
              <a:rPr lang="de-DE" sz="1200" b="1" dirty="0" err="1"/>
              <a:t>three</a:t>
            </a:r>
            <a:r>
              <a:rPr lang="de-DE" sz="1200" b="1" dirty="0"/>
              <a:t> </a:t>
            </a:r>
            <a:r>
              <a:rPr lang="de-DE" sz="1200" b="1" dirty="0" err="1"/>
              <a:t>parts</a:t>
            </a:r>
            <a:r>
              <a:rPr lang="de-DE" sz="1200" b="1" dirty="0"/>
              <a:t> </a:t>
            </a:r>
            <a:r>
              <a:rPr lang="de-DE" sz="1200" b="1" dirty="0" err="1"/>
              <a:t>of</a:t>
            </a:r>
            <a:r>
              <a:rPr lang="de-DE" sz="1200" b="1" dirty="0"/>
              <a:t> </a:t>
            </a:r>
            <a:r>
              <a:rPr lang="de-DE" sz="1200" b="1" dirty="0" err="1"/>
              <a:t>science</a:t>
            </a:r>
            <a:r>
              <a:rPr lang="de-DE" sz="1200" b="1" dirty="0"/>
              <a:t> </a:t>
            </a:r>
            <a:r>
              <a:rPr lang="de-DE" sz="1200" b="1" dirty="0" err="1"/>
              <a:t>literacy</a:t>
            </a:r>
            <a:r>
              <a:rPr lang="de-DE" sz="1200" b="1" dirty="0"/>
              <a:t> </a:t>
            </a:r>
            <a:r>
              <a:rPr lang="de-DE" sz="1200" b="1" dirty="0" err="1"/>
              <a:t>that</a:t>
            </a:r>
            <a:r>
              <a:rPr lang="de-DE" sz="1200" b="1" dirty="0"/>
              <a:t> cover </a:t>
            </a:r>
            <a:r>
              <a:rPr lang="de-DE" sz="1200" b="1" dirty="0" err="1"/>
              <a:t>this</a:t>
            </a:r>
            <a:r>
              <a:rPr lang="de-DE" sz="1200" b="1" dirty="0"/>
              <a:t> „</a:t>
            </a:r>
            <a:r>
              <a:rPr lang="de-DE" sz="1200" b="1" dirty="0" err="1"/>
              <a:t>science</a:t>
            </a:r>
            <a:r>
              <a:rPr lang="de-DE" sz="1200" b="1" dirty="0"/>
              <a:t> </a:t>
            </a:r>
            <a:r>
              <a:rPr lang="de-DE" sz="1200" b="1" dirty="0" err="1"/>
              <a:t>information</a:t>
            </a:r>
            <a:r>
              <a:rPr lang="de-DE" sz="1200" b="1" dirty="0"/>
              <a:t> </a:t>
            </a:r>
            <a:r>
              <a:rPr lang="de-DE" sz="1200" b="1" dirty="0" err="1"/>
              <a:t>lifecycle</a:t>
            </a:r>
            <a:r>
              <a:rPr lang="de-DE" sz="1200" b="1" dirty="0"/>
              <a:t>“: </a:t>
            </a:r>
            <a:br>
              <a:rPr lang="de-DE" sz="1200" b="1" dirty="0"/>
            </a:br>
            <a:r>
              <a:rPr lang="de-DE" sz="1200" b="1" dirty="0" err="1"/>
              <a:t>Civic</a:t>
            </a:r>
            <a:r>
              <a:rPr lang="de-DE" sz="1200" b="1" dirty="0"/>
              <a:t> </a:t>
            </a:r>
            <a:r>
              <a:rPr lang="de-DE" sz="1200" b="1" dirty="0" err="1"/>
              <a:t>science</a:t>
            </a:r>
            <a:r>
              <a:rPr lang="de-DE" sz="1200" b="1" dirty="0"/>
              <a:t> </a:t>
            </a:r>
            <a:r>
              <a:rPr lang="de-DE" sz="1200" b="1" dirty="0" err="1"/>
              <a:t>literacy</a:t>
            </a:r>
            <a:r>
              <a:rPr lang="de-DE" sz="1200" b="1" dirty="0"/>
              <a:t>, digital </a:t>
            </a:r>
            <a:r>
              <a:rPr lang="de-DE" sz="1200" b="1" dirty="0" err="1"/>
              <a:t>media</a:t>
            </a:r>
            <a:r>
              <a:rPr lang="de-DE" sz="1200" b="1" dirty="0"/>
              <a:t> </a:t>
            </a:r>
            <a:r>
              <a:rPr lang="de-DE" sz="1200" b="1" dirty="0" err="1"/>
              <a:t>science</a:t>
            </a:r>
            <a:r>
              <a:rPr lang="de-DE" sz="1200" b="1" dirty="0"/>
              <a:t> </a:t>
            </a:r>
            <a:r>
              <a:rPr lang="de-DE" sz="1200" b="1" dirty="0" err="1"/>
              <a:t>literacy</a:t>
            </a:r>
            <a:r>
              <a:rPr lang="de-DE" sz="1200" b="1" dirty="0"/>
              <a:t>, </a:t>
            </a:r>
            <a:r>
              <a:rPr lang="de-DE" sz="1200" b="1" dirty="0" err="1"/>
              <a:t>cognitive</a:t>
            </a:r>
            <a:r>
              <a:rPr lang="de-DE" sz="1200" b="1" dirty="0"/>
              <a:t> </a:t>
            </a:r>
            <a:r>
              <a:rPr lang="de-DE" sz="1200" b="1" dirty="0" err="1"/>
              <a:t>science</a:t>
            </a:r>
            <a:r>
              <a:rPr lang="de-DE" sz="1200" b="1" dirty="0"/>
              <a:t> </a:t>
            </a:r>
            <a:r>
              <a:rPr lang="de-DE" sz="1200" b="1" dirty="0" err="1"/>
              <a:t>literacy</a:t>
            </a:r>
            <a:endParaRPr sz="1200" dirty="0"/>
          </a:p>
        </p:txBody>
      </p:sp>
      <p:sp>
        <p:nvSpPr>
          <p:cNvPr id="210" name="Google Shape;210;p13"/>
          <p:cNvSpPr/>
          <p:nvPr/>
        </p:nvSpPr>
        <p:spPr>
          <a:xfrm>
            <a:off x="311700" y="1029451"/>
            <a:ext cx="8268510" cy="2691901"/>
          </a:xfrm>
          <a:prstGeom prst="wedgeRoundRectCallout">
            <a:avLst>
              <a:gd name="adj1" fmla="val 5520"/>
              <a:gd name="adj2" fmla="val -76909"/>
              <a:gd name="adj3" fmla="val 16667"/>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114300" marR="0" lvl="0" indent="0" algn="just" rtl="0">
              <a:lnSpc>
                <a:spcPct val="150000"/>
              </a:lnSpc>
              <a:spcBef>
                <a:spcPts val="0"/>
              </a:spcBef>
              <a:spcAft>
                <a:spcPts val="0"/>
              </a:spcAft>
              <a:buNone/>
            </a:pPr>
            <a:r>
              <a:rPr lang="de-DE" sz="1600" b="0" i="0" u="none" strike="noStrike" cap="none">
                <a:solidFill>
                  <a:schemeClr val="dk1"/>
                </a:solidFill>
                <a:latin typeface="Lato"/>
                <a:ea typeface="Lato"/>
                <a:cs typeface="Lato"/>
                <a:sym typeface="Lato"/>
              </a:rPr>
              <a:t>„If science literacy is to truly enable people to become and stay informed (and avoid being misinformed) on complex scientific issues, it has to encompass knowledge and skills that go beyond understanding what we traditionally think of as the world of science. Instead, </a:t>
            </a:r>
            <a:r>
              <a:rPr lang="de-DE" sz="1600" b="1" i="0" u="none" strike="noStrike" cap="none">
                <a:solidFill>
                  <a:schemeClr val="dk1"/>
                </a:solidFill>
                <a:latin typeface="Lato"/>
                <a:ea typeface="Lato"/>
                <a:cs typeface="Lato"/>
                <a:sym typeface="Lato"/>
              </a:rPr>
              <a:t>science literacy has to consider the entire ‘science information lifecycle‘</a:t>
            </a:r>
            <a:r>
              <a:rPr lang="de-DE" sz="1600" b="0" i="0" u="none" strike="noStrike" cap="none">
                <a:solidFill>
                  <a:schemeClr val="dk1"/>
                </a:solidFill>
                <a:latin typeface="Lato"/>
                <a:ea typeface="Lato"/>
                <a:cs typeface="Lato"/>
                <a:sym typeface="Lato"/>
              </a:rPr>
              <a:t>.</a:t>
            </a:r>
            <a:r>
              <a:rPr lang="de-DE" sz="1600" b="1" i="0" u="none" strike="noStrike" cap="none">
                <a:solidFill>
                  <a:schemeClr val="dk1"/>
                </a:solidFill>
                <a:latin typeface="Lato"/>
                <a:ea typeface="Lato"/>
                <a:cs typeface="Lato"/>
                <a:sym typeface="Lato"/>
              </a:rPr>
              <a:t> </a:t>
            </a:r>
            <a:r>
              <a:rPr lang="de-DE" sz="1600" b="0" i="0" u="none" strike="noStrike" cap="none">
                <a:solidFill>
                  <a:schemeClr val="dk1"/>
                </a:solidFill>
                <a:latin typeface="Lato"/>
                <a:ea typeface="Lato"/>
                <a:cs typeface="Lato"/>
                <a:sym typeface="Lato"/>
              </a:rPr>
              <a:t>This includes how the </a:t>
            </a:r>
            <a:r>
              <a:rPr lang="de-DE" sz="1600" b="0" i="0" u="sng" strike="noStrike" cap="none">
                <a:solidFill>
                  <a:schemeClr val="dk1"/>
                </a:solidFill>
                <a:latin typeface="Lato"/>
                <a:ea typeface="Lato"/>
                <a:cs typeface="Lato"/>
                <a:sym typeface="Lato"/>
              </a:rPr>
              <a:t>scientific community </a:t>
            </a:r>
            <a:r>
              <a:rPr lang="de-DE" sz="1600" b="0" i="0" u="none" strike="noStrike" cap="none">
                <a:solidFill>
                  <a:schemeClr val="dk1"/>
                </a:solidFill>
                <a:latin typeface="Lato"/>
                <a:ea typeface="Lato"/>
                <a:cs typeface="Lato"/>
                <a:sym typeface="Lato"/>
              </a:rPr>
              <a:t>produces science information, how </a:t>
            </a:r>
            <a:r>
              <a:rPr lang="de-DE" sz="1600" b="0" i="0" u="sng" strike="noStrike" cap="none">
                <a:solidFill>
                  <a:schemeClr val="dk1"/>
                </a:solidFill>
                <a:latin typeface="Lato"/>
                <a:ea typeface="Lato"/>
                <a:cs typeface="Lato"/>
                <a:sym typeface="Lato"/>
              </a:rPr>
              <a:t>media</a:t>
            </a:r>
            <a:r>
              <a:rPr lang="de-DE" sz="1600" b="0" i="0" u="none" strike="noStrike" cap="none">
                <a:solidFill>
                  <a:schemeClr val="dk1"/>
                </a:solidFill>
                <a:latin typeface="Lato"/>
                <a:ea typeface="Lato"/>
                <a:cs typeface="Lato"/>
                <a:sym typeface="Lato"/>
              </a:rPr>
              <a:t> repackage and share the information, and how </a:t>
            </a:r>
            <a:r>
              <a:rPr lang="de-DE" sz="1600" b="0" i="0" u="sng" strike="noStrike" cap="none">
                <a:solidFill>
                  <a:schemeClr val="dk1"/>
                </a:solidFill>
                <a:latin typeface="Lato"/>
                <a:ea typeface="Lato"/>
                <a:cs typeface="Lato"/>
                <a:sym typeface="Lato"/>
              </a:rPr>
              <a:t>individuals</a:t>
            </a:r>
            <a:r>
              <a:rPr lang="de-DE" sz="1600" b="0" i="0" u="none" strike="noStrike" cap="none">
                <a:solidFill>
                  <a:schemeClr val="dk1"/>
                </a:solidFill>
                <a:latin typeface="Lato"/>
                <a:ea typeface="Lato"/>
                <a:cs typeface="Lato"/>
                <a:sym typeface="Lato"/>
              </a:rPr>
              <a:t> encounter that information and form opinions on it.“ </a:t>
            </a:r>
            <a:r>
              <a:rPr lang="de-DE" sz="1400" b="0" i="0" u="none" strike="noStrike" cap="none">
                <a:solidFill>
                  <a:schemeClr val="dk1"/>
                </a:solidFill>
                <a:latin typeface="Lato"/>
                <a:ea typeface="Lato"/>
                <a:cs typeface="Lato"/>
                <a:sym typeface="Lato"/>
              </a:rPr>
              <a:t>(Howell/Brossard 2021)</a:t>
            </a:r>
            <a:endParaRPr sz="1400" b="0" i="0" u="none" strike="noStrike" cap="none">
              <a:solidFill>
                <a:schemeClr val="dk1"/>
              </a:solidFill>
              <a:latin typeface="Lato"/>
              <a:ea typeface="Lato"/>
              <a:cs typeface="Lato"/>
              <a:sym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14"/>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de-DE"/>
              <a:t>Different approaches to scientific literacy</a:t>
            </a:r>
            <a:endParaRPr/>
          </a:p>
        </p:txBody>
      </p:sp>
      <p:sp>
        <p:nvSpPr>
          <p:cNvPr id="216" name="Google Shape;216;p14"/>
          <p:cNvSpPr txBox="1">
            <a:spLocks noGrp="1"/>
          </p:cNvSpPr>
          <p:nvPr>
            <p:ph type="body" idx="1"/>
          </p:nvPr>
        </p:nvSpPr>
        <p:spPr>
          <a:xfrm>
            <a:off x="311699" y="1155275"/>
            <a:ext cx="8520733" cy="3406500"/>
          </a:xfrm>
          <a:prstGeom prst="rect">
            <a:avLst/>
          </a:prstGeom>
          <a:noFill/>
          <a:ln>
            <a:noFill/>
          </a:ln>
        </p:spPr>
        <p:txBody>
          <a:bodyPr spcFirstLastPara="1" wrap="square" lIns="91425" tIns="91425" rIns="91425" bIns="91425" anchor="t" anchorCtr="0">
            <a:noAutofit/>
          </a:bodyPr>
          <a:lstStyle/>
          <a:p>
            <a:pPr marL="285750" lvl="0" indent="-311150" algn="l" rtl="0">
              <a:lnSpc>
                <a:spcPct val="115000"/>
              </a:lnSpc>
              <a:spcBef>
                <a:spcPts val="0"/>
              </a:spcBef>
              <a:spcAft>
                <a:spcPts val="0"/>
              </a:spcAft>
              <a:buSzPts val="2200"/>
              <a:buChar char="●"/>
            </a:pPr>
            <a:r>
              <a:rPr lang="de-DE" sz="2000">
                <a:solidFill>
                  <a:schemeClr val="dk1"/>
                </a:solidFill>
              </a:rPr>
              <a:t>origin/focus in STEM, 1950s</a:t>
            </a:r>
            <a:endParaRPr sz="2000">
              <a:solidFill>
                <a:schemeClr val="dk1"/>
              </a:solidFill>
            </a:endParaRPr>
          </a:p>
          <a:p>
            <a:pPr marL="285750" lvl="0" indent="-311150" algn="l" rtl="0">
              <a:lnSpc>
                <a:spcPct val="115000"/>
              </a:lnSpc>
              <a:spcBef>
                <a:spcPts val="1600"/>
              </a:spcBef>
              <a:spcAft>
                <a:spcPts val="0"/>
              </a:spcAft>
              <a:buSzPts val="2200"/>
              <a:buChar char="●"/>
            </a:pPr>
            <a:r>
              <a:rPr lang="de-DE" sz="2000" b="1">
                <a:solidFill>
                  <a:schemeClr val="dk1"/>
                </a:solidFill>
              </a:rPr>
              <a:t>Debate that evolved historically: </a:t>
            </a:r>
            <a:r>
              <a:rPr lang="de-DE" sz="2000" b="0">
                <a:solidFill>
                  <a:schemeClr val="dk1"/>
                </a:solidFill>
              </a:rPr>
              <a:t>from focus on content and its relevance within the respective scientific field („vision I“) to critical scientific literacy („vision III“) </a:t>
            </a:r>
            <a:endParaRPr sz="2200"/>
          </a:p>
          <a:p>
            <a:pPr marL="285750" lvl="0" indent="-311150" algn="l" rtl="0">
              <a:lnSpc>
                <a:spcPct val="115000"/>
              </a:lnSpc>
              <a:spcBef>
                <a:spcPts val="1600"/>
              </a:spcBef>
              <a:spcAft>
                <a:spcPts val="1600"/>
              </a:spcAft>
              <a:buSzPts val="2200"/>
              <a:buChar char="●"/>
            </a:pPr>
            <a:r>
              <a:rPr lang="de-DE" sz="2000">
                <a:solidFill>
                  <a:schemeClr val="dk1"/>
                </a:solidFill>
              </a:rPr>
              <a:t>Scientific literacy as </a:t>
            </a:r>
            <a:r>
              <a:rPr lang="de-DE" sz="2000" b="1">
                <a:solidFill>
                  <a:schemeClr val="dk1"/>
                </a:solidFill>
              </a:rPr>
              <a:t>interrelated with other concepts </a:t>
            </a:r>
            <a:r>
              <a:rPr lang="de-DE" sz="2000">
                <a:solidFill>
                  <a:schemeClr val="dk1"/>
                </a:solidFill>
              </a:rPr>
              <a:t>(such as [global] citizenship education, media and information literacy, competences for democratic culture, …)</a:t>
            </a:r>
            <a:endParaRPr sz="2000">
              <a:solidFill>
                <a:schemeClr val="dk1"/>
              </a:solidFill>
            </a:endParaRPr>
          </a:p>
        </p:txBody>
      </p:sp>
      <p:sp>
        <p:nvSpPr>
          <p:cNvPr id="217" name="Google Shape;217;p14"/>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15"/>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de-DE"/>
              <a:t>Vision I</a:t>
            </a:r>
            <a:endParaRPr/>
          </a:p>
        </p:txBody>
      </p:sp>
      <p:sp>
        <p:nvSpPr>
          <p:cNvPr id="223" name="Google Shape;223;p15"/>
          <p:cNvSpPr txBox="1">
            <a:spLocks noGrp="1"/>
          </p:cNvSpPr>
          <p:nvPr>
            <p:ph type="body" idx="1"/>
          </p:nvPr>
        </p:nvSpPr>
        <p:spPr>
          <a:xfrm>
            <a:off x="311700" y="3305189"/>
            <a:ext cx="8664000" cy="515567"/>
          </a:xfrm>
          <a:prstGeom prst="rect">
            <a:avLst/>
          </a:prstGeom>
          <a:noFill/>
          <a:ln>
            <a:noFill/>
          </a:ln>
        </p:spPr>
        <p:txBody>
          <a:bodyPr spcFirstLastPara="1" wrap="square" lIns="91425" tIns="91425" rIns="91425" bIns="91425" anchor="t" anchorCtr="0">
            <a:noAutofit/>
          </a:bodyPr>
          <a:lstStyle/>
          <a:p>
            <a:pPr marL="285750" lvl="0" indent="-285750" algn="l" rtl="0">
              <a:lnSpc>
                <a:spcPct val="115000"/>
              </a:lnSpc>
              <a:spcBef>
                <a:spcPts val="0"/>
              </a:spcBef>
              <a:spcAft>
                <a:spcPts val="0"/>
              </a:spcAft>
              <a:buSzPts val="1800"/>
              <a:buFont typeface="Wingdings" panose="05000000000000000000" pitchFamily="2" charset="2"/>
              <a:buChar char="ð"/>
            </a:pPr>
            <a:r>
              <a:rPr lang="de-DE" dirty="0">
                <a:solidFill>
                  <a:schemeClr val="dk1"/>
                </a:solidFill>
              </a:rPr>
              <a:t>„</a:t>
            </a:r>
            <a:r>
              <a:rPr lang="de-DE" dirty="0" err="1">
                <a:solidFill>
                  <a:schemeClr val="dk1"/>
                </a:solidFill>
              </a:rPr>
              <a:t>pipe-line</a:t>
            </a:r>
            <a:r>
              <a:rPr lang="de-DE" dirty="0">
                <a:solidFill>
                  <a:schemeClr val="dk1"/>
                </a:solidFill>
              </a:rPr>
              <a:t> </a:t>
            </a:r>
            <a:r>
              <a:rPr lang="de-DE" dirty="0" err="1">
                <a:solidFill>
                  <a:schemeClr val="dk1"/>
                </a:solidFill>
              </a:rPr>
              <a:t>science</a:t>
            </a:r>
            <a:r>
              <a:rPr lang="de-DE" dirty="0">
                <a:solidFill>
                  <a:schemeClr val="dk1"/>
                </a:solidFill>
              </a:rPr>
              <a:t>“ / „</a:t>
            </a:r>
            <a:r>
              <a:rPr lang="de-DE" dirty="0" err="1">
                <a:solidFill>
                  <a:schemeClr val="dk1"/>
                </a:solidFill>
              </a:rPr>
              <a:t>science-learning</a:t>
            </a:r>
            <a:r>
              <a:rPr lang="de-DE" dirty="0">
                <a:solidFill>
                  <a:schemeClr val="dk1"/>
                </a:solidFill>
              </a:rPr>
              <a:t> </a:t>
            </a:r>
            <a:r>
              <a:rPr lang="de-DE" dirty="0" err="1">
                <a:solidFill>
                  <a:schemeClr val="dk1"/>
                </a:solidFill>
              </a:rPr>
              <a:t>for</a:t>
            </a:r>
            <a:r>
              <a:rPr lang="de-DE" dirty="0">
                <a:solidFill>
                  <a:schemeClr val="dk1"/>
                </a:solidFill>
              </a:rPr>
              <a:t> </a:t>
            </a:r>
            <a:r>
              <a:rPr lang="de-DE" dirty="0" err="1">
                <a:solidFill>
                  <a:schemeClr val="dk1"/>
                </a:solidFill>
              </a:rPr>
              <a:t>later</a:t>
            </a:r>
            <a:r>
              <a:rPr lang="de-DE" dirty="0">
                <a:solidFill>
                  <a:schemeClr val="dk1"/>
                </a:solidFill>
              </a:rPr>
              <a:t> </a:t>
            </a:r>
            <a:r>
              <a:rPr lang="de-DE" dirty="0" err="1">
                <a:solidFill>
                  <a:schemeClr val="dk1"/>
                </a:solidFill>
              </a:rPr>
              <a:t>application</a:t>
            </a:r>
            <a:r>
              <a:rPr lang="de-DE" dirty="0">
                <a:solidFill>
                  <a:schemeClr val="dk1"/>
                </a:solidFill>
              </a:rPr>
              <a:t>“ (</a:t>
            </a:r>
            <a:r>
              <a:rPr lang="de-DE" dirty="0" err="1">
                <a:solidFill>
                  <a:schemeClr val="dk1"/>
                </a:solidFill>
              </a:rPr>
              <a:t>Sjöström</a:t>
            </a:r>
            <a:r>
              <a:rPr lang="de-DE" dirty="0">
                <a:solidFill>
                  <a:schemeClr val="dk1"/>
                </a:solidFill>
              </a:rPr>
              <a:t>/</a:t>
            </a:r>
            <a:r>
              <a:rPr lang="de-DE" dirty="0" err="1">
                <a:solidFill>
                  <a:schemeClr val="dk1"/>
                </a:solidFill>
              </a:rPr>
              <a:t>Eilks</a:t>
            </a:r>
            <a:r>
              <a:rPr lang="de-DE" dirty="0">
                <a:solidFill>
                  <a:schemeClr val="dk1"/>
                </a:solidFill>
              </a:rPr>
              <a:t> 2018, p. 80) </a:t>
            </a:r>
            <a:endParaRPr dirty="0">
              <a:solidFill>
                <a:schemeClr val="dk1"/>
              </a:solidFill>
            </a:endParaRPr>
          </a:p>
          <a:p>
            <a:pPr marL="0" lvl="0" indent="0" algn="l" rtl="0">
              <a:lnSpc>
                <a:spcPct val="115000"/>
              </a:lnSpc>
              <a:spcBef>
                <a:spcPts val="1600"/>
              </a:spcBef>
              <a:spcAft>
                <a:spcPts val="0"/>
              </a:spcAft>
              <a:buSzPts val="1800"/>
              <a:buNone/>
            </a:pPr>
            <a:endParaRPr dirty="0">
              <a:solidFill>
                <a:schemeClr val="dk1"/>
              </a:solidFill>
            </a:endParaRPr>
          </a:p>
          <a:p>
            <a:pPr marL="0" lvl="0" indent="0" algn="l" rtl="0">
              <a:lnSpc>
                <a:spcPct val="115000"/>
              </a:lnSpc>
              <a:spcBef>
                <a:spcPts val="1600"/>
              </a:spcBef>
              <a:spcAft>
                <a:spcPts val="1600"/>
              </a:spcAft>
              <a:buSzPts val="1800"/>
              <a:buNone/>
            </a:pPr>
            <a:endParaRPr dirty="0"/>
          </a:p>
        </p:txBody>
      </p:sp>
      <p:sp>
        <p:nvSpPr>
          <p:cNvPr id="224" name="Google Shape;224;p15"/>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8</a:t>
            </a:fld>
            <a:endParaRPr/>
          </a:p>
        </p:txBody>
      </p:sp>
      <p:sp>
        <p:nvSpPr>
          <p:cNvPr id="225" name="Google Shape;225;p15"/>
          <p:cNvSpPr/>
          <p:nvPr/>
        </p:nvSpPr>
        <p:spPr>
          <a:xfrm>
            <a:off x="311700" y="1427327"/>
            <a:ext cx="8268510" cy="1573220"/>
          </a:xfrm>
          <a:prstGeom prst="wedgeRoundRectCallout">
            <a:avLst>
              <a:gd name="adj1" fmla="val 5520"/>
              <a:gd name="adj2" fmla="val -76909"/>
              <a:gd name="adj3" fmla="val 16667"/>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None/>
            </a:pPr>
            <a:r>
              <a:rPr lang="de-DE" sz="2000" b="0" i="0" u="none" strike="noStrike" cap="none">
                <a:solidFill>
                  <a:srgbClr val="E5362B"/>
                </a:solidFill>
                <a:latin typeface="Lato"/>
                <a:ea typeface="Lato"/>
                <a:cs typeface="Lato"/>
                <a:sym typeface="Lato"/>
              </a:rPr>
              <a:t>„Vision I gives meaning to SL by looking inward at the canon of orthodox natural science, that is, the products and processes of science itself. At the extreme, this approach envisions literacy (or, perhaps, thorough knowledgeability) </a:t>
            </a:r>
            <a:r>
              <a:rPr lang="de-DE" sz="2000" b="0" i="1" u="none" strike="noStrike" cap="none">
                <a:solidFill>
                  <a:srgbClr val="E5362B"/>
                </a:solidFill>
                <a:latin typeface="Lato"/>
                <a:ea typeface="Lato"/>
                <a:cs typeface="Lato"/>
                <a:sym typeface="Lato"/>
              </a:rPr>
              <a:t>within science</a:t>
            </a:r>
            <a:r>
              <a:rPr lang="de-DE" sz="2000" b="0" i="0" u="none" strike="noStrike" cap="none">
                <a:solidFill>
                  <a:srgbClr val="E5362B"/>
                </a:solidFill>
                <a:latin typeface="Lato"/>
                <a:ea typeface="Lato"/>
                <a:cs typeface="Lato"/>
                <a:sym typeface="Lato"/>
              </a:rPr>
              <a:t>.“ </a:t>
            </a:r>
            <a:r>
              <a:rPr lang="de-DE" sz="1400" b="0" i="0" u="none" strike="noStrike" cap="none">
                <a:solidFill>
                  <a:schemeClr val="dk1"/>
                </a:solidFill>
                <a:latin typeface="Lato"/>
                <a:ea typeface="Lato"/>
                <a:cs typeface="Lato"/>
                <a:sym typeface="Lato"/>
              </a:rPr>
              <a:t>(Roberts 2007, p. 730)</a:t>
            </a:r>
            <a:endParaRPr sz="1400" b="0" i="0" u="none" strike="noStrike" cap="none">
              <a:solidFill>
                <a:schemeClr val="dk1"/>
              </a:solidFill>
              <a:latin typeface="Lato"/>
              <a:ea typeface="Lato"/>
              <a:cs typeface="Lato"/>
              <a:sym typeface="Lat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16"/>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de-DE"/>
              <a:t>Vision II</a:t>
            </a:r>
            <a:endParaRPr/>
          </a:p>
        </p:txBody>
      </p:sp>
      <p:sp>
        <p:nvSpPr>
          <p:cNvPr id="231" name="Google Shape;231;p16"/>
          <p:cNvSpPr txBox="1">
            <a:spLocks noGrp="1"/>
          </p:cNvSpPr>
          <p:nvPr>
            <p:ph type="body" idx="1"/>
          </p:nvPr>
        </p:nvSpPr>
        <p:spPr>
          <a:xfrm>
            <a:off x="366170" y="3103122"/>
            <a:ext cx="8664000" cy="645013"/>
          </a:xfrm>
          <a:prstGeom prst="rect">
            <a:avLst/>
          </a:prstGeom>
          <a:noFill/>
          <a:ln>
            <a:noFill/>
          </a:ln>
        </p:spPr>
        <p:txBody>
          <a:bodyPr spcFirstLastPara="1" wrap="square" lIns="91425" tIns="91425" rIns="91425" bIns="91425" anchor="t" anchorCtr="0">
            <a:noAutofit/>
          </a:bodyPr>
          <a:lstStyle/>
          <a:p>
            <a:pPr marL="285750" lvl="0" indent="-285750" algn="just" rtl="0">
              <a:lnSpc>
                <a:spcPct val="100000"/>
              </a:lnSpc>
              <a:spcBef>
                <a:spcPts val="0"/>
              </a:spcBef>
              <a:spcAft>
                <a:spcPts val="0"/>
              </a:spcAft>
              <a:buSzPts val="1800"/>
              <a:buFont typeface="Wingdings" panose="05000000000000000000" pitchFamily="2" charset="2"/>
              <a:buChar char="ð"/>
            </a:pPr>
            <a:r>
              <a:rPr lang="de-DE" dirty="0">
                <a:solidFill>
                  <a:schemeClr val="dk1"/>
                </a:solidFill>
              </a:rPr>
              <a:t>„</a:t>
            </a:r>
            <a:r>
              <a:rPr lang="de-DE" dirty="0" err="1">
                <a:solidFill>
                  <a:schemeClr val="dk1"/>
                </a:solidFill>
              </a:rPr>
              <a:t>science</a:t>
            </a:r>
            <a:r>
              <a:rPr lang="de-DE" dirty="0">
                <a:solidFill>
                  <a:schemeClr val="dk1"/>
                </a:solidFill>
              </a:rPr>
              <a:t> </a:t>
            </a:r>
            <a:r>
              <a:rPr lang="de-DE" dirty="0" err="1">
                <a:solidFill>
                  <a:schemeClr val="dk1"/>
                </a:solidFill>
              </a:rPr>
              <a:t>for</a:t>
            </a:r>
            <a:r>
              <a:rPr lang="de-DE" dirty="0">
                <a:solidFill>
                  <a:schemeClr val="dk1"/>
                </a:solidFill>
              </a:rPr>
              <a:t> all“/ „</a:t>
            </a:r>
            <a:r>
              <a:rPr lang="de-DE" dirty="0" err="1">
                <a:solidFill>
                  <a:schemeClr val="dk1"/>
                </a:solidFill>
              </a:rPr>
              <a:t>meaningful</a:t>
            </a:r>
            <a:r>
              <a:rPr lang="de-DE" dirty="0">
                <a:solidFill>
                  <a:schemeClr val="dk1"/>
                </a:solidFill>
              </a:rPr>
              <a:t> </a:t>
            </a:r>
            <a:r>
              <a:rPr lang="de-DE" dirty="0" err="1">
                <a:solidFill>
                  <a:schemeClr val="dk1"/>
                </a:solidFill>
              </a:rPr>
              <a:t>science</a:t>
            </a:r>
            <a:r>
              <a:rPr lang="de-DE" dirty="0">
                <a:solidFill>
                  <a:schemeClr val="dk1"/>
                </a:solidFill>
              </a:rPr>
              <a:t> </a:t>
            </a:r>
            <a:r>
              <a:rPr lang="de-DE" dirty="0" err="1">
                <a:solidFill>
                  <a:schemeClr val="dk1"/>
                </a:solidFill>
              </a:rPr>
              <a:t>education</a:t>
            </a:r>
            <a:r>
              <a:rPr lang="de-DE" dirty="0">
                <a:solidFill>
                  <a:schemeClr val="dk1"/>
                </a:solidFill>
              </a:rPr>
              <a:t> </a:t>
            </a:r>
            <a:r>
              <a:rPr lang="de-DE" dirty="0" err="1">
                <a:solidFill>
                  <a:schemeClr val="dk1"/>
                </a:solidFill>
              </a:rPr>
              <a:t>for</a:t>
            </a:r>
            <a:r>
              <a:rPr lang="de-DE" dirty="0">
                <a:solidFill>
                  <a:schemeClr val="dk1"/>
                </a:solidFill>
              </a:rPr>
              <a:t> all“ (</a:t>
            </a:r>
            <a:r>
              <a:rPr lang="de-DE" dirty="0" err="1">
                <a:solidFill>
                  <a:schemeClr val="dk1"/>
                </a:solidFill>
              </a:rPr>
              <a:t>Sjöström</a:t>
            </a:r>
            <a:r>
              <a:rPr lang="de-DE" dirty="0">
                <a:solidFill>
                  <a:schemeClr val="dk1"/>
                </a:solidFill>
              </a:rPr>
              <a:t>/</a:t>
            </a:r>
            <a:r>
              <a:rPr lang="de-DE" dirty="0" err="1">
                <a:solidFill>
                  <a:schemeClr val="dk1"/>
                </a:solidFill>
              </a:rPr>
              <a:t>Eilks</a:t>
            </a:r>
            <a:r>
              <a:rPr lang="de-DE" dirty="0">
                <a:solidFill>
                  <a:schemeClr val="dk1"/>
                </a:solidFill>
              </a:rPr>
              <a:t> 2018, p. 80) </a:t>
            </a:r>
            <a:endParaRPr dirty="0">
              <a:solidFill>
                <a:schemeClr val="dk1"/>
              </a:solidFill>
            </a:endParaRPr>
          </a:p>
        </p:txBody>
      </p:sp>
      <p:sp>
        <p:nvSpPr>
          <p:cNvPr id="232" name="Google Shape;232;p16"/>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9</a:t>
            </a:fld>
            <a:endParaRPr/>
          </a:p>
        </p:txBody>
      </p:sp>
      <p:sp>
        <p:nvSpPr>
          <p:cNvPr id="233" name="Google Shape;233;p16"/>
          <p:cNvSpPr/>
          <p:nvPr/>
        </p:nvSpPr>
        <p:spPr>
          <a:xfrm>
            <a:off x="366170" y="1423680"/>
            <a:ext cx="8268510" cy="1573220"/>
          </a:xfrm>
          <a:prstGeom prst="wedgeRoundRectCallout">
            <a:avLst>
              <a:gd name="adj1" fmla="val 5520"/>
              <a:gd name="adj2" fmla="val -76909"/>
              <a:gd name="adj3" fmla="val 16667"/>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None/>
            </a:pPr>
            <a:r>
              <a:rPr lang="de-DE" sz="1800" b="0" i="0" u="none" strike="noStrike" cap="none">
                <a:solidFill>
                  <a:srgbClr val="E5362B"/>
                </a:solidFill>
                <a:latin typeface="Lato"/>
                <a:ea typeface="Lato"/>
                <a:cs typeface="Lato"/>
                <a:sym typeface="Lato"/>
              </a:rPr>
              <a:t>„(…) Vision II derives its meaning from the character of situations with a scientific component, situations that students are likely to encounter as citizens. At the extreme, this vision can be called </a:t>
            </a:r>
            <a:r>
              <a:rPr lang="de-DE" sz="1800" b="0" i="1" u="none" strike="noStrike" cap="none">
                <a:solidFill>
                  <a:srgbClr val="E5362B"/>
                </a:solidFill>
                <a:latin typeface="Lato"/>
                <a:ea typeface="Lato"/>
                <a:cs typeface="Lato"/>
                <a:sym typeface="Lato"/>
              </a:rPr>
              <a:t>literacy</a:t>
            </a:r>
            <a:r>
              <a:rPr lang="de-DE" sz="1800" b="0" i="0" u="none" strike="noStrike" cap="none">
                <a:solidFill>
                  <a:srgbClr val="E5362B"/>
                </a:solidFill>
                <a:latin typeface="Lato"/>
                <a:ea typeface="Lato"/>
                <a:cs typeface="Lato"/>
                <a:sym typeface="Lato"/>
              </a:rPr>
              <a:t> (again, read thorough knowledgeability) </a:t>
            </a:r>
            <a:r>
              <a:rPr lang="de-DE" sz="1800" b="0" i="1" u="none" strike="noStrike" cap="none">
                <a:solidFill>
                  <a:srgbClr val="E5362B"/>
                </a:solidFill>
                <a:latin typeface="Lato"/>
                <a:ea typeface="Lato"/>
                <a:cs typeface="Lato"/>
                <a:sym typeface="Lato"/>
              </a:rPr>
              <a:t>about science-related situations </a:t>
            </a:r>
            <a:r>
              <a:rPr lang="de-DE" sz="1800" b="0" i="0" u="none" strike="noStrike" cap="none">
                <a:solidFill>
                  <a:srgbClr val="E5362B"/>
                </a:solidFill>
                <a:latin typeface="Lato"/>
                <a:ea typeface="Lato"/>
                <a:cs typeface="Lato"/>
                <a:sym typeface="Lato"/>
              </a:rPr>
              <a:t>in which considerations other than science have an important place at the table.“ </a:t>
            </a:r>
            <a:r>
              <a:rPr lang="de-DE" sz="1400" b="0" i="0" u="none" strike="noStrike" cap="none">
                <a:solidFill>
                  <a:schemeClr val="dk1"/>
                </a:solidFill>
                <a:latin typeface="Lato"/>
                <a:ea typeface="Lato"/>
                <a:cs typeface="Lato"/>
                <a:sym typeface="Lato"/>
              </a:rPr>
              <a:t>(Roberts 2007, p. 730)</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1554</Words>
  <Application>Microsoft Macintosh PowerPoint</Application>
  <PresentationFormat>On-screen Show (16:9)</PresentationFormat>
  <Paragraphs>65</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Lato</vt:lpstr>
      <vt:lpstr>Wingdings</vt:lpstr>
      <vt:lpstr>Arial</vt:lpstr>
      <vt:lpstr>Teko</vt:lpstr>
      <vt:lpstr>Simple Light</vt:lpstr>
      <vt:lpstr>FROM SCIENCE TO FREEDOM OF SPEECH (2/6)</vt:lpstr>
      <vt:lpstr>Overview</vt:lpstr>
      <vt:lpstr>Scientific Literacy</vt:lpstr>
      <vt:lpstr>PowerPoint Presentation</vt:lpstr>
      <vt:lpstr>Definitions</vt:lpstr>
      <vt:lpstr>Definitions</vt:lpstr>
      <vt:lpstr>Different approaches to scientific literacy</vt:lpstr>
      <vt:lpstr>Vision I</vt:lpstr>
      <vt:lpstr>Vision II</vt:lpstr>
      <vt:lpstr>Vision III</vt:lpstr>
      <vt:lpstr>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SCIENCE TO FREEDOM OF SPEECH</dc:title>
  <dc:creator>Johanna Urban</dc:creator>
  <cp:lastModifiedBy>Debora Lucque</cp:lastModifiedBy>
  <cp:revision>13</cp:revision>
  <dcterms:modified xsi:type="dcterms:W3CDTF">2022-04-21T19:42:21Z</dcterms:modified>
</cp:coreProperties>
</file>