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305" r:id="rId8"/>
    <p:sldId id="263" r:id="rId9"/>
    <p:sldId id="306" r:id="rId10"/>
    <p:sldId id="307" r:id="rId11"/>
    <p:sldId id="308" r:id="rId12"/>
    <p:sldId id="309" r:id="rId13"/>
  </p:sldIdLst>
  <p:sldSz cx="9144000" cy="5143500" type="screen16x9"/>
  <p:notesSz cx="6858000" cy="9144000"/>
  <p:embeddedFontLst>
    <p:embeddedFont>
      <p:font typeface="Agency FB" panose="020B0503020202020204" pitchFamily="34" charset="77"/>
      <p:regular r:id="rId15"/>
      <p:bold r:id="rId16"/>
    </p:embeddedFont>
    <p:embeddedFont>
      <p:font typeface="Lato" panose="020F0502020204030203" pitchFamily="34" charset="0"/>
      <p:regular r:id="rId17"/>
      <p:bold r:id="rId18"/>
      <p:italic r:id="rId19"/>
      <p:boldItalic r:id="rId20"/>
    </p:embeddedFont>
    <p:embeddedFont>
      <p:font typeface="Teko" panose="02000000000000000000" pitchFamily="2" charset="77"/>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8" roundtripDataSignature="AMtx7mhpjkGfsjXk5Wv+Ls+H+cDoZPH68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anna Urba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1FD339-97B0-4775-BAE0-AB9450EF28B8}">
  <a:tblStyle styleId="{C81FD339-97B0-4775-BAE0-AB9450EF28B8}"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1E8"/>
          </a:solidFill>
        </a:fill>
      </a:tcStyle>
    </a:wholeTbl>
    <a:band1H>
      <a:tcTxStyle/>
      <a:tcStyle>
        <a:tcBdr/>
        <a:fill>
          <a:solidFill>
            <a:srgbClr val="FFE2CD"/>
          </a:solidFill>
        </a:fill>
      </a:tcStyle>
    </a:band1H>
    <a:band2H>
      <a:tcTxStyle/>
      <a:tcStyle>
        <a:tcBdr/>
      </a:tcStyle>
    </a:band2H>
    <a:band1V>
      <a:tcTxStyle/>
      <a:tcStyle>
        <a:tcBdr/>
        <a:fill>
          <a:solidFill>
            <a:srgbClr val="FFE2CD"/>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65391" autoAdjust="0"/>
  </p:normalViewPr>
  <p:slideViewPr>
    <p:cSldViewPr snapToGrid="0">
      <p:cViewPr varScale="1">
        <p:scale>
          <a:sx n="93" d="100"/>
          <a:sy n="93" d="100"/>
        </p:scale>
        <p:origin x="2200"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72"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7.fntdata"/><Relationship Id="rId68"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font" Target="fonts/font5.fntdata"/><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6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3C9B60-A435-4F23-B1AC-8B174DF28994}"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de-DE"/>
        </a:p>
      </dgm:t>
    </dgm:pt>
    <dgm:pt modelId="{E53E15AF-7EAB-49E8-990C-6FD272479E71}">
      <dgm:prSet phldrT="[Text]" custT="1"/>
      <dgm:spPr>
        <a:solidFill>
          <a:srgbClr val="363F83"/>
        </a:solidFill>
      </dgm:spPr>
      <dgm:t>
        <a:bodyPr/>
        <a:lstStyle/>
        <a:p>
          <a:pPr algn="ctr">
            <a:spcBef>
              <a:spcPts val="1200"/>
            </a:spcBef>
          </a:pPr>
          <a:endParaRPr lang="de-DE" sz="1500" b="1" dirty="0">
            <a:latin typeface="Agency FB" panose="020B0503020202020204" pitchFamily="34" charset="0"/>
          </a:endParaRPr>
        </a:p>
        <a:p>
          <a:pPr algn="ctr">
            <a:spcBef>
              <a:spcPts val="1200"/>
            </a:spcBef>
          </a:pPr>
          <a:r>
            <a:rPr lang="de-DE" sz="1500" b="1" dirty="0">
              <a:latin typeface="Lato" panose="020F0502020204030203" pitchFamily="34" charset="0"/>
              <a:ea typeface="Lato" panose="020F0502020204030203" pitchFamily="34" charset="0"/>
              <a:cs typeface="Lato" panose="020F0502020204030203" pitchFamily="34" charset="0"/>
            </a:rPr>
            <a:t>Science-</a:t>
          </a:r>
          <a:r>
            <a:rPr lang="de-DE" sz="1500" b="1" dirty="0" err="1">
              <a:latin typeface="Lato" panose="020F0502020204030203" pitchFamily="34" charset="0"/>
              <a:ea typeface="Lato" panose="020F0502020204030203" pitchFamily="34" charset="0"/>
              <a:cs typeface="Lato" panose="020F0502020204030203" pitchFamily="34" charset="0"/>
            </a:rPr>
            <a:t>related</a:t>
          </a:r>
          <a:r>
            <a:rPr lang="de-DE" sz="1500" b="1" dirty="0">
              <a:latin typeface="Lato" panose="020F0502020204030203" pitchFamily="34" charset="0"/>
              <a:ea typeface="Lato" panose="020F0502020204030203" pitchFamily="34" charset="0"/>
              <a:cs typeface="Lato" panose="020F0502020204030203" pitchFamily="34" charset="0"/>
            </a:rPr>
            <a:t> </a:t>
          </a:r>
          <a:r>
            <a:rPr lang="de-DE" sz="1500" b="1" dirty="0" err="1">
              <a:latin typeface="Lato" panose="020F0502020204030203" pitchFamily="34" charset="0"/>
              <a:ea typeface="Lato" panose="020F0502020204030203" pitchFamily="34" charset="0"/>
              <a:cs typeface="Lato" panose="020F0502020204030203" pitchFamily="34" charset="0"/>
            </a:rPr>
            <a:t>media</a:t>
          </a:r>
          <a:r>
            <a:rPr lang="de-DE" sz="1500" b="1" dirty="0">
              <a:latin typeface="Lato" panose="020F0502020204030203" pitchFamily="34" charset="0"/>
              <a:ea typeface="Lato" panose="020F0502020204030203" pitchFamily="34" charset="0"/>
              <a:cs typeface="Lato" panose="020F0502020204030203" pitchFamily="34" charset="0"/>
            </a:rPr>
            <a:t> </a:t>
          </a:r>
          <a:r>
            <a:rPr lang="de-DE" sz="1500" b="1" dirty="0" err="1">
              <a:latin typeface="Lato" panose="020F0502020204030203" pitchFamily="34" charset="0"/>
              <a:ea typeface="Lato" panose="020F0502020204030203" pitchFamily="34" charset="0"/>
              <a:cs typeface="Lato" panose="020F0502020204030203" pitchFamily="34" charset="0"/>
            </a:rPr>
            <a:t>for</a:t>
          </a:r>
          <a:r>
            <a:rPr lang="de-DE" sz="1500" b="1" dirty="0">
              <a:latin typeface="Lato" panose="020F0502020204030203" pitchFamily="34" charset="0"/>
              <a:ea typeface="Lato" panose="020F0502020204030203" pitchFamily="34" charset="0"/>
              <a:cs typeface="Lato" panose="020F0502020204030203" pitchFamily="34" charset="0"/>
            </a:rPr>
            <a:t> </a:t>
          </a:r>
          <a:r>
            <a:rPr lang="de-DE" sz="1500" b="1" dirty="0" err="1">
              <a:latin typeface="Lato" panose="020F0502020204030203" pitchFamily="34" charset="0"/>
              <a:ea typeface="Lato" panose="020F0502020204030203" pitchFamily="34" charset="0"/>
              <a:cs typeface="Lato" panose="020F0502020204030203" pitchFamily="34" charset="0"/>
            </a:rPr>
            <a:t>the</a:t>
          </a:r>
          <a:r>
            <a:rPr lang="de-DE" sz="1500" b="1" dirty="0">
              <a:latin typeface="Lato" panose="020F0502020204030203" pitchFamily="34" charset="0"/>
              <a:ea typeface="Lato" panose="020F0502020204030203" pitchFamily="34" charset="0"/>
              <a:cs typeface="Lato" panose="020F0502020204030203" pitchFamily="34" charset="0"/>
            </a:rPr>
            <a:t> </a:t>
          </a:r>
          <a:r>
            <a:rPr lang="de-DE" sz="1500" b="1" dirty="0" err="1">
              <a:latin typeface="Lato" panose="020F0502020204030203" pitchFamily="34" charset="0"/>
              <a:ea typeface="Lato" panose="020F0502020204030203" pitchFamily="34" charset="0"/>
              <a:cs typeface="Lato" panose="020F0502020204030203" pitchFamily="34" charset="0"/>
            </a:rPr>
            <a:t>public</a:t>
          </a:r>
          <a:r>
            <a:rPr lang="de-DE" sz="1500" b="1" dirty="0">
              <a:latin typeface="Lato" panose="020F0502020204030203" pitchFamily="34" charset="0"/>
              <a:ea typeface="Lato" panose="020F0502020204030203" pitchFamily="34" charset="0"/>
              <a:cs typeface="Lato" panose="020F0502020204030203" pitchFamily="34" charset="0"/>
            </a:rPr>
            <a:t> </a:t>
          </a:r>
          <a:r>
            <a:rPr lang="de-DE" sz="1500" b="1" dirty="0" err="1">
              <a:latin typeface="Lato" panose="020F0502020204030203" pitchFamily="34" charset="0"/>
              <a:ea typeface="Lato" panose="020F0502020204030203" pitchFamily="34" charset="0"/>
              <a:cs typeface="Lato" panose="020F0502020204030203" pitchFamily="34" charset="0"/>
            </a:rPr>
            <a:t>and</a:t>
          </a:r>
          <a:r>
            <a:rPr lang="de-DE" sz="1500" b="1" dirty="0">
              <a:latin typeface="Lato" panose="020F0502020204030203" pitchFamily="34" charset="0"/>
              <a:ea typeface="Lato" panose="020F0502020204030203" pitchFamily="34" charset="0"/>
              <a:cs typeface="Lato" panose="020F0502020204030203" pitchFamily="34" charset="0"/>
            </a:rPr>
            <a:t> non-</a:t>
          </a:r>
          <a:r>
            <a:rPr lang="de-DE" sz="1500" b="1" dirty="0" err="1">
              <a:latin typeface="Lato" panose="020F0502020204030203" pitchFamily="34" charset="0"/>
              <a:ea typeface="Lato" panose="020F0502020204030203" pitchFamily="34" charset="0"/>
              <a:cs typeface="Lato" panose="020F0502020204030203" pitchFamily="34" charset="0"/>
            </a:rPr>
            <a:t>academic</a:t>
          </a:r>
          <a:r>
            <a:rPr lang="de-DE" sz="1500" b="1" dirty="0">
              <a:latin typeface="Lato" panose="020F0502020204030203" pitchFamily="34" charset="0"/>
              <a:ea typeface="Lato" panose="020F0502020204030203" pitchFamily="34" charset="0"/>
              <a:cs typeface="Lato" panose="020F0502020204030203" pitchFamily="34" charset="0"/>
            </a:rPr>
            <a:t> hand- </a:t>
          </a:r>
          <a:r>
            <a:rPr lang="de-DE" sz="1500" b="1" dirty="0" err="1">
              <a:latin typeface="Lato" panose="020F0502020204030203" pitchFamily="34" charset="0"/>
              <a:ea typeface="Lato" panose="020F0502020204030203" pitchFamily="34" charset="0"/>
              <a:cs typeface="Lato" panose="020F0502020204030203" pitchFamily="34" charset="0"/>
            </a:rPr>
            <a:t>and</a:t>
          </a:r>
          <a:r>
            <a:rPr lang="de-DE" sz="1500" b="1" dirty="0">
              <a:latin typeface="Lato" panose="020F0502020204030203" pitchFamily="34" charset="0"/>
              <a:ea typeface="Lato" panose="020F0502020204030203" pitchFamily="34" charset="0"/>
              <a:cs typeface="Lato" panose="020F0502020204030203" pitchFamily="34" charset="0"/>
            </a:rPr>
            <a:t> </a:t>
          </a:r>
          <a:r>
            <a:rPr lang="de-DE" sz="1500" b="1" dirty="0" err="1">
              <a:latin typeface="Lato" panose="020F0502020204030203" pitchFamily="34" charset="0"/>
              <a:ea typeface="Lato" panose="020F0502020204030203" pitchFamily="34" charset="0"/>
              <a:cs typeface="Lato" panose="020F0502020204030203" pitchFamily="34" charset="0"/>
            </a:rPr>
            <a:t>textbooks</a:t>
          </a:r>
          <a:endParaRPr lang="de-DE" sz="1500" b="1" dirty="0">
            <a:latin typeface="Lato" panose="020F0502020204030203" pitchFamily="34" charset="0"/>
            <a:ea typeface="Lato" panose="020F0502020204030203" pitchFamily="34" charset="0"/>
            <a:cs typeface="Lato" panose="020F0502020204030203" pitchFamily="34" charset="0"/>
          </a:endParaRPr>
        </a:p>
      </dgm:t>
    </dgm:pt>
    <dgm:pt modelId="{72651AA4-2D55-4BD8-9661-913300608E23}" type="parTrans" cxnId="{A3C539F1-8F71-4DE2-AA8F-59C6CF1332D9}">
      <dgm:prSet/>
      <dgm:spPr/>
      <dgm:t>
        <a:bodyPr/>
        <a:lstStyle/>
        <a:p>
          <a:endParaRPr lang="de-DE"/>
        </a:p>
      </dgm:t>
    </dgm:pt>
    <dgm:pt modelId="{14FFAC91-78D8-4FD5-9C9A-20D6B43FDB64}" type="sibTrans" cxnId="{A3C539F1-8F71-4DE2-AA8F-59C6CF1332D9}">
      <dgm:prSet/>
      <dgm:spPr/>
      <dgm:t>
        <a:bodyPr/>
        <a:lstStyle/>
        <a:p>
          <a:endParaRPr lang="de-DE"/>
        </a:p>
      </dgm:t>
    </dgm:pt>
    <dgm:pt modelId="{8A627447-CB49-4821-8BDA-A3DC76129E77}">
      <dgm:prSet phldrT="[Text]" custT="1"/>
      <dgm:spPr>
        <a:solidFill>
          <a:srgbClr val="363F83"/>
        </a:solidFill>
      </dgm:spPr>
      <dgm:t>
        <a:bodyPr/>
        <a:lstStyle/>
        <a:p>
          <a:endParaRPr lang="de-DE" sz="1600" b="1" dirty="0">
            <a:latin typeface="Lato" panose="020F0502020204030203" pitchFamily="34" charset="0"/>
            <a:ea typeface="Lato" panose="020F0502020204030203" pitchFamily="34" charset="0"/>
            <a:cs typeface="Lato" panose="020F0502020204030203" pitchFamily="34" charset="0"/>
          </a:endParaRPr>
        </a:p>
        <a:p>
          <a:r>
            <a:rPr lang="de-DE" sz="1600" b="1" dirty="0" err="1">
              <a:latin typeface="Lato" panose="020F0502020204030203" pitchFamily="34" charset="0"/>
              <a:ea typeface="Lato" panose="020F0502020204030203" pitchFamily="34" charset="0"/>
              <a:cs typeface="Lato" panose="020F0502020204030203" pitchFamily="34" charset="0"/>
            </a:rPr>
            <a:t>Handbooks</a:t>
          </a:r>
          <a:r>
            <a:rPr lang="de-DE" sz="1600" b="1" dirty="0">
              <a:latin typeface="Lato" panose="020F0502020204030203" pitchFamily="34" charset="0"/>
              <a:ea typeface="Lato" panose="020F0502020204030203" pitchFamily="34" charset="0"/>
              <a:cs typeface="Lato" panose="020F0502020204030203" pitchFamily="34" charset="0"/>
            </a:rPr>
            <a:t>, </a:t>
          </a:r>
          <a:r>
            <a:rPr lang="de-DE" sz="1600" b="1" dirty="0" err="1">
              <a:latin typeface="Lato" panose="020F0502020204030203" pitchFamily="34" charset="0"/>
              <a:ea typeface="Lato" panose="020F0502020204030203" pitchFamily="34" charset="0"/>
              <a:cs typeface="Lato" panose="020F0502020204030203" pitchFamily="34" charset="0"/>
            </a:rPr>
            <a:t>academic</a:t>
          </a:r>
          <a:r>
            <a:rPr lang="de-DE" sz="1600" b="1" dirty="0">
              <a:latin typeface="Lato" panose="020F0502020204030203" pitchFamily="34" charset="0"/>
              <a:ea typeface="Lato" panose="020F0502020204030203" pitchFamily="34" charset="0"/>
              <a:cs typeface="Lato" panose="020F0502020204030203" pitchFamily="34" charset="0"/>
            </a:rPr>
            <a:t> </a:t>
          </a:r>
          <a:r>
            <a:rPr lang="de-DE" sz="1600" b="1" dirty="0" err="1">
              <a:latin typeface="Lato" panose="020F0502020204030203" pitchFamily="34" charset="0"/>
              <a:ea typeface="Lato" panose="020F0502020204030203" pitchFamily="34" charset="0"/>
              <a:cs typeface="Lato" panose="020F0502020204030203" pitchFamily="34" charset="0"/>
            </a:rPr>
            <a:t>textbooks</a:t>
          </a:r>
          <a:endParaRPr lang="de-DE" sz="1600" b="1" dirty="0">
            <a:latin typeface="Lato" panose="020F0502020204030203" pitchFamily="34" charset="0"/>
            <a:ea typeface="Lato" panose="020F0502020204030203" pitchFamily="34" charset="0"/>
            <a:cs typeface="Lato" panose="020F0502020204030203" pitchFamily="34" charset="0"/>
          </a:endParaRPr>
        </a:p>
      </dgm:t>
    </dgm:pt>
    <dgm:pt modelId="{F26E8B73-EDE7-490F-BD81-3C13FBADDE28}" type="parTrans" cxnId="{A810157D-7440-4EAA-AD97-37CE3A99ABBA}">
      <dgm:prSet/>
      <dgm:spPr/>
      <dgm:t>
        <a:bodyPr/>
        <a:lstStyle/>
        <a:p>
          <a:endParaRPr lang="de-DE"/>
        </a:p>
      </dgm:t>
    </dgm:pt>
    <dgm:pt modelId="{17FAEDE5-A26E-463A-B2B1-0ECF3B29E03D}" type="sibTrans" cxnId="{A810157D-7440-4EAA-AD97-37CE3A99ABBA}">
      <dgm:prSet/>
      <dgm:spPr/>
      <dgm:t>
        <a:bodyPr/>
        <a:lstStyle/>
        <a:p>
          <a:endParaRPr lang="de-DE"/>
        </a:p>
      </dgm:t>
    </dgm:pt>
    <dgm:pt modelId="{1A34AAF0-DCF9-4762-B925-29D2BACA185D}">
      <dgm:prSet phldrT="[Text]" custT="1"/>
      <dgm:spPr>
        <a:solidFill>
          <a:srgbClr val="363F83"/>
        </a:solidFill>
      </dgm:spPr>
      <dgm:t>
        <a:bodyPr/>
        <a:lstStyle/>
        <a:p>
          <a:r>
            <a:rPr lang="de-DE" sz="1600" b="1" dirty="0">
              <a:latin typeface="Lato" panose="020F0502020204030203" pitchFamily="34" charset="0"/>
              <a:ea typeface="Lato" panose="020F0502020204030203" pitchFamily="34" charset="0"/>
              <a:cs typeface="Lato" panose="020F0502020204030203" pitchFamily="34" charset="0"/>
            </a:rPr>
            <a:t>Science</a:t>
          </a:r>
        </a:p>
      </dgm:t>
    </dgm:pt>
    <dgm:pt modelId="{4F4E77B2-4D08-4792-9556-1C037CE73C7C}" type="parTrans" cxnId="{B1A86946-8A39-4D87-A64F-8190CC3B6A24}">
      <dgm:prSet/>
      <dgm:spPr/>
      <dgm:t>
        <a:bodyPr/>
        <a:lstStyle/>
        <a:p>
          <a:endParaRPr lang="de-DE"/>
        </a:p>
      </dgm:t>
    </dgm:pt>
    <dgm:pt modelId="{3CB9A5A6-8565-4D3C-8267-85A90ACAF278}" type="sibTrans" cxnId="{B1A86946-8A39-4D87-A64F-8190CC3B6A24}">
      <dgm:prSet/>
      <dgm:spPr/>
      <dgm:t>
        <a:bodyPr/>
        <a:lstStyle/>
        <a:p>
          <a:endParaRPr lang="de-DE"/>
        </a:p>
      </dgm:t>
    </dgm:pt>
    <dgm:pt modelId="{ADBC40EB-0FB4-48BA-A8F5-243A61691C6F}" type="pres">
      <dgm:prSet presAssocID="{843C9B60-A435-4F23-B1AC-8B174DF28994}" presName="Name0" presStyleCnt="0">
        <dgm:presLayoutVars>
          <dgm:chMax val="7"/>
          <dgm:resizeHandles val="exact"/>
        </dgm:presLayoutVars>
      </dgm:prSet>
      <dgm:spPr/>
    </dgm:pt>
    <dgm:pt modelId="{C48E89F8-7E00-4D3B-854F-826CA50C55EF}" type="pres">
      <dgm:prSet presAssocID="{843C9B60-A435-4F23-B1AC-8B174DF28994}" presName="comp1" presStyleCnt="0"/>
      <dgm:spPr/>
    </dgm:pt>
    <dgm:pt modelId="{C72FFB0F-BF80-4210-8198-F16651C0EB0E}" type="pres">
      <dgm:prSet presAssocID="{843C9B60-A435-4F23-B1AC-8B174DF28994}" presName="circle1" presStyleLbl="node1" presStyleIdx="0" presStyleCnt="3" custScaleX="162664" custLinFactNeighborX="-109"/>
      <dgm:spPr/>
    </dgm:pt>
    <dgm:pt modelId="{ADF51A5C-17D8-4846-B589-10062DAD9378}" type="pres">
      <dgm:prSet presAssocID="{843C9B60-A435-4F23-B1AC-8B174DF28994}" presName="c1text" presStyleLbl="node1" presStyleIdx="0" presStyleCnt="3">
        <dgm:presLayoutVars>
          <dgm:bulletEnabled val="1"/>
        </dgm:presLayoutVars>
      </dgm:prSet>
      <dgm:spPr/>
    </dgm:pt>
    <dgm:pt modelId="{5A0AE2B2-B321-4C85-8027-27F883FCBFC3}" type="pres">
      <dgm:prSet presAssocID="{843C9B60-A435-4F23-B1AC-8B174DF28994}" presName="comp2" presStyleCnt="0"/>
      <dgm:spPr/>
    </dgm:pt>
    <dgm:pt modelId="{F87FA3E0-DE83-47DA-A354-B678532486C2}" type="pres">
      <dgm:prSet presAssocID="{843C9B60-A435-4F23-B1AC-8B174DF28994}" presName="circle2" presStyleLbl="node1" presStyleIdx="1" presStyleCnt="3" custScaleX="166820" custScaleY="84912" custLinFactNeighborX="831" custLinFactNeighborY="7608"/>
      <dgm:spPr/>
    </dgm:pt>
    <dgm:pt modelId="{2795990F-F886-4CD0-8325-3C4355AFCDD5}" type="pres">
      <dgm:prSet presAssocID="{843C9B60-A435-4F23-B1AC-8B174DF28994}" presName="c2text" presStyleLbl="node1" presStyleIdx="1" presStyleCnt="3">
        <dgm:presLayoutVars>
          <dgm:bulletEnabled val="1"/>
        </dgm:presLayoutVars>
      </dgm:prSet>
      <dgm:spPr/>
    </dgm:pt>
    <dgm:pt modelId="{2AB128E7-FE97-409F-AF96-03CE06894EBB}" type="pres">
      <dgm:prSet presAssocID="{843C9B60-A435-4F23-B1AC-8B174DF28994}" presName="comp3" presStyleCnt="0"/>
      <dgm:spPr/>
    </dgm:pt>
    <dgm:pt modelId="{8B630B27-4CE7-4EF3-8A7B-2D73876B3885}" type="pres">
      <dgm:prSet presAssocID="{843C9B60-A435-4F23-B1AC-8B174DF28994}" presName="circle3" presStyleLbl="node1" presStyleIdx="2" presStyleCnt="3" custScaleX="158847" custScaleY="61851" custLinFactNeighborX="2644" custLinFactNeighborY="20007"/>
      <dgm:spPr/>
    </dgm:pt>
    <dgm:pt modelId="{B6742CF2-4966-4BF0-B524-34251DF3AACE}" type="pres">
      <dgm:prSet presAssocID="{843C9B60-A435-4F23-B1AC-8B174DF28994}" presName="c3text" presStyleLbl="node1" presStyleIdx="2" presStyleCnt="3">
        <dgm:presLayoutVars>
          <dgm:bulletEnabled val="1"/>
        </dgm:presLayoutVars>
      </dgm:prSet>
      <dgm:spPr/>
    </dgm:pt>
  </dgm:ptLst>
  <dgm:cxnLst>
    <dgm:cxn modelId="{3892D220-8C48-4698-BDD4-8BADDCC9F12E}" type="presOf" srcId="{8A627447-CB49-4821-8BDA-A3DC76129E77}" destId="{F87FA3E0-DE83-47DA-A354-B678532486C2}" srcOrd="0" destOrd="0" presId="urn:microsoft.com/office/officeart/2005/8/layout/venn2"/>
    <dgm:cxn modelId="{B1A86946-8A39-4D87-A64F-8190CC3B6A24}" srcId="{843C9B60-A435-4F23-B1AC-8B174DF28994}" destId="{1A34AAF0-DCF9-4762-B925-29D2BACA185D}" srcOrd="2" destOrd="0" parTransId="{4F4E77B2-4D08-4792-9556-1C037CE73C7C}" sibTransId="{3CB9A5A6-8565-4D3C-8267-85A90ACAF278}"/>
    <dgm:cxn modelId="{5E87FC67-EE59-4A0D-9EC9-C6E65D553E30}" type="presOf" srcId="{1A34AAF0-DCF9-4762-B925-29D2BACA185D}" destId="{8B630B27-4CE7-4EF3-8A7B-2D73876B3885}" srcOrd="0" destOrd="0" presId="urn:microsoft.com/office/officeart/2005/8/layout/venn2"/>
    <dgm:cxn modelId="{B12B7075-F2A7-494C-862E-2A592AE2962E}" type="presOf" srcId="{8A627447-CB49-4821-8BDA-A3DC76129E77}" destId="{2795990F-F886-4CD0-8325-3C4355AFCDD5}" srcOrd="1" destOrd="0" presId="urn:microsoft.com/office/officeart/2005/8/layout/venn2"/>
    <dgm:cxn modelId="{A810157D-7440-4EAA-AD97-37CE3A99ABBA}" srcId="{843C9B60-A435-4F23-B1AC-8B174DF28994}" destId="{8A627447-CB49-4821-8BDA-A3DC76129E77}" srcOrd="1" destOrd="0" parTransId="{F26E8B73-EDE7-490F-BD81-3C13FBADDE28}" sibTransId="{17FAEDE5-A26E-463A-B2B1-0ECF3B29E03D}"/>
    <dgm:cxn modelId="{FCCF8983-1F4A-4077-A74B-907709D5737E}" type="presOf" srcId="{E53E15AF-7EAB-49E8-990C-6FD272479E71}" destId="{C72FFB0F-BF80-4210-8198-F16651C0EB0E}" srcOrd="0" destOrd="0" presId="urn:microsoft.com/office/officeart/2005/8/layout/venn2"/>
    <dgm:cxn modelId="{AAD3FB98-CC20-4244-ACD6-FA7391F0D2B0}" type="presOf" srcId="{1A34AAF0-DCF9-4762-B925-29D2BACA185D}" destId="{B6742CF2-4966-4BF0-B524-34251DF3AACE}" srcOrd="1" destOrd="0" presId="urn:microsoft.com/office/officeart/2005/8/layout/venn2"/>
    <dgm:cxn modelId="{1DBD80AA-589D-495B-9771-01A1CAAC30E4}" type="presOf" srcId="{843C9B60-A435-4F23-B1AC-8B174DF28994}" destId="{ADBC40EB-0FB4-48BA-A8F5-243A61691C6F}" srcOrd="0" destOrd="0" presId="urn:microsoft.com/office/officeart/2005/8/layout/venn2"/>
    <dgm:cxn modelId="{968C22E4-96E9-41E4-B400-2E2801404001}" type="presOf" srcId="{E53E15AF-7EAB-49E8-990C-6FD272479E71}" destId="{ADF51A5C-17D8-4846-B589-10062DAD9378}" srcOrd="1" destOrd="0" presId="urn:microsoft.com/office/officeart/2005/8/layout/venn2"/>
    <dgm:cxn modelId="{A3C539F1-8F71-4DE2-AA8F-59C6CF1332D9}" srcId="{843C9B60-A435-4F23-B1AC-8B174DF28994}" destId="{E53E15AF-7EAB-49E8-990C-6FD272479E71}" srcOrd="0" destOrd="0" parTransId="{72651AA4-2D55-4BD8-9661-913300608E23}" sibTransId="{14FFAC91-78D8-4FD5-9C9A-20D6B43FDB64}"/>
    <dgm:cxn modelId="{E1BD0FCC-9C8F-4F74-A11D-1196A085A3EF}" type="presParOf" srcId="{ADBC40EB-0FB4-48BA-A8F5-243A61691C6F}" destId="{C48E89F8-7E00-4D3B-854F-826CA50C55EF}" srcOrd="0" destOrd="0" presId="urn:microsoft.com/office/officeart/2005/8/layout/venn2"/>
    <dgm:cxn modelId="{B9696B67-660C-4869-98E6-5A7A5246AB74}" type="presParOf" srcId="{C48E89F8-7E00-4D3B-854F-826CA50C55EF}" destId="{C72FFB0F-BF80-4210-8198-F16651C0EB0E}" srcOrd="0" destOrd="0" presId="urn:microsoft.com/office/officeart/2005/8/layout/venn2"/>
    <dgm:cxn modelId="{85910CE9-7DE3-4978-B995-F41B72B6CF58}" type="presParOf" srcId="{C48E89F8-7E00-4D3B-854F-826CA50C55EF}" destId="{ADF51A5C-17D8-4846-B589-10062DAD9378}" srcOrd="1" destOrd="0" presId="urn:microsoft.com/office/officeart/2005/8/layout/venn2"/>
    <dgm:cxn modelId="{58A2AC4D-50A9-4744-AEDF-EBDC5CD5C8D0}" type="presParOf" srcId="{ADBC40EB-0FB4-48BA-A8F5-243A61691C6F}" destId="{5A0AE2B2-B321-4C85-8027-27F883FCBFC3}" srcOrd="1" destOrd="0" presId="urn:microsoft.com/office/officeart/2005/8/layout/venn2"/>
    <dgm:cxn modelId="{E8EE336E-C906-4FE7-828E-914353CAC279}" type="presParOf" srcId="{5A0AE2B2-B321-4C85-8027-27F883FCBFC3}" destId="{F87FA3E0-DE83-47DA-A354-B678532486C2}" srcOrd="0" destOrd="0" presId="urn:microsoft.com/office/officeart/2005/8/layout/venn2"/>
    <dgm:cxn modelId="{88C26102-D8B7-429F-87C9-6888F0842363}" type="presParOf" srcId="{5A0AE2B2-B321-4C85-8027-27F883FCBFC3}" destId="{2795990F-F886-4CD0-8325-3C4355AFCDD5}" srcOrd="1" destOrd="0" presId="urn:microsoft.com/office/officeart/2005/8/layout/venn2"/>
    <dgm:cxn modelId="{3967ADCC-77AF-4F9C-9741-2DB7482C03C9}" type="presParOf" srcId="{ADBC40EB-0FB4-48BA-A8F5-243A61691C6F}" destId="{2AB128E7-FE97-409F-AF96-03CE06894EBB}" srcOrd="2" destOrd="0" presId="urn:microsoft.com/office/officeart/2005/8/layout/venn2"/>
    <dgm:cxn modelId="{D116C84E-D37A-4FC0-875B-E2EFC000FC80}" type="presParOf" srcId="{2AB128E7-FE97-409F-AF96-03CE06894EBB}" destId="{8B630B27-4CE7-4EF3-8A7B-2D73876B3885}" srcOrd="0" destOrd="0" presId="urn:microsoft.com/office/officeart/2005/8/layout/venn2"/>
    <dgm:cxn modelId="{28C4F02E-BA6B-40A2-969B-CA8086557224}" type="presParOf" srcId="{2AB128E7-FE97-409F-AF96-03CE06894EBB}" destId="{B6742CF2-4966-4BF0-B524-34251DF3AACE}"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6647AB-3076-462D-A0D4-EF7C2487ADD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de-DE"/>
        </a:p>
      </dgm:t>
    </dgm:pt>
    <dgm:pt modelId="{0BB40826-E0A2-460E-B573-929DFDC84E9F}">
      <dgm:prSet phldrT="[Text]" custT="1"/>
      <dgm:spPr>
        <a:solidFill>
          <a:srgbClr val="363F83"/>
        </a:solidFill>
      </dgm:spPr>
      <dgm:t>
        <a:bodyPr/>
        <a:lstStyle/>
        <a:p>
          <a:r>
            <a:rPr lang="de-DE" sz="2400" dirty="0">
              <a:latin typeface="Lato" panose="020F0502020204030203" pitchFamily="34" charset="0"/>
              <a:ea typeface="Lato" panose="020F0502020204030203" pitchFamily="34" charset="0"/>
              <a:cs typeface="Lato" panose="020F0502020204030203" pitchFamily="34" charset="0"/>
            </a:rPr>
            <a:t>NODES</a:t>
          </a:r>
          <a:br>
            <a:rPr lang="de-DE" sz="1400" dirty="0">
              <a:latin typeface="Lato" panose="020F0502020204030203" pitchFamily="34" charset="0"/>
              <a:ea typeface="Lato" panose="020F0502020204030203" pitchFamily="34" charset="0"/>
              <a:cs typeface="Lato" panose="020F0502020204030203" pitchFamily="34" charset="0"/>
            </a:rPr>
          </a:br>
          <a:r>
            <a:rPr lang="de-DE" sz="1200" dirty="0" err="1">
              <a:latin typeface="Lato" panose="020F0502020204030203" pitchFamily="34" charset="0"/>
              <a:ea typeface="Lato" panose="020F0502020204030203" pitchFamily="34" charset="0"/>
              <a:cs typeface="Lato" panose="020F0502020204030203" pitchFamily="34" charset="0"/>
            </a:rPr>
            <a:t>eg</a:t>
          </a:r>
          <a:r>
            <a:rPr lang="de-DE" sz="1200" dirty="0">
              <a:latin typeface="Lato" panose="020F0502020204030203" pitchFamily="34" charset="0"/>
              <a:ea typeface="Lato" panose="020F0502020204030203" pitchFamily="34" charset="0"/>
              <a:cs typeface="Lato" panose="020F0502020204030203" pitchFamily="34" charset="0"/>
            </a:rPr>
            <a:t>. </a:t>
          </a:r>
          <a:r>
            <a:rPr lang="de-DE" sz="1200" dirty="0" err="1">
              <a:latin typeface="Lato" panose="020F0502020204030203" pitchFamily="34" charset="0"/>
              <a:ea typeface="Lato" panose="020F0502020204030203" pitchFamily="34" charset="0"/>
              <a:cs typeface="Lato" panose="020F0502020204030203" pitchFamily="34" charset="0"/>
            </a:rPr>
            <a:t>universities</a:t>
          </a:r>
          <a:r>
            <a:rPr lang="de-DE" sz="1200" dirty="0">
              <a:latin typeface="Lato" panose="020F0502020204030203" pitchFamily="34" charset="0"/>
              <a:ea typeface="Lato" panose="020F0502020204030203" pitchFamily="34" charset="0"/>
              <a:cs typeface="Lato" panose="020F0502020204030203" pitchFamily="34" charset="0"/>
            </a:rPr>
            <a:t>, </a:t>
          </a:r>
          <a:r>
            <a:rPr lang="de-DE" sz="1200" dirty="0" err="1">
              <a:latin typeface="Lato" panose="020F0502020204030203" pitchFamily="34" charset="0"/>
              <a:ea typeface="Lato" panose="020F0502020204030203" pitchFamily="34" charset="0"/>
              <a:cs typeface="Lato" panose="020F0502020204030203" pitchFamily="34" charset="0"/>
            </a:rPr>
            <a:t>single</a:t>
          </a:r>
          <a:r>
            <a:rPr lang="de-DE" sz="1200" dirty="0">
              <a:latin typeface="Lato" panose="020F0502020204030203" pitchFamily="34" charset="0"/>
              <a:ea typeface="Lato" panose="020F0502020204030203" pitchFamily="34" charset="0"/>
              <a:cs typeface="Lato" panose="020F0502020204030203" pitchFamily="34" charset="0"/>
            </a:rPr>
            <a:t> </a:t>
          </a:r>
          <a:r>
            <a:rPr lang="de-DE" sz="1200" dirty="0" err="1">
              <a:latin typeface="Lato" panose="020F0502020204030203" pitchFamily="34" charset="0"/>
              <a:ea typeface="Lato" panose="020F0502020204030203" pitchFamily="34" charset="0"/>
              <a:cs typeface="Lato" panose="020F0502020204030203" pitchFamily="34" charset="0"/>
            </a:rPr>
            <a:t>scientists</a:t>
          </a:r>
          <a:r>
            <a:rPr lang="de-DE" sz="1200" dirty="0">
              <a:latin typeface="Lato" panose="020F0502020204030203" pitchFamily="34" charset="0"/>
              <a:ea typeface="Lato" panose="020F0502020204030203" pitchFamily="34" charset="0"/>
              <a:cs typeface="Lato" panose="020F0502020204030203" pitchFamily="34" charset="0"/>
            </a:rPr>
            <a:t>, </a:t>
          </a:r>
          <a:r>
            <a:rPr lang="de-DE" sz="1200" dirty="0" err="1">
              <a:latin typeface="Lato" panose="020F0502020204030203" pitchFamily="34" charset="0"/>
              <a:ea typeface="Lato" panose="020F0502020204030203" pitchFamily="34" charset="0"/>
              <a:cs typeface="Lato" panose="020F0502020204030203" pitchFamily="34" charset="0"/>
            </a:rPr>
            <a:t>journalists</a:t>
          </a:r>
          <a:r>
            <a:rPr lang="de-DE" sz="1200" dirty="0">
              <a:latin typeface="Lato" panose="020F0502020204030203" pitchFamily="34" charset="0"/>
              <a:ea typeface="Lato" panose="020F0502020204030203" pitchFamily="34" charset="0"/>
              <a:cs typeface="Lato" panose="020F0502020204030203" pitchFamily="34" charset="0"/>
            </a:rPr>
            <a:t>, </a:t>
          </a:r>
          <a:r>
            <a:rPr lang="de-DE" sz="1200" dirty="0" err="1">
              <a:latin typeface="Lato" panose="020F0502020204030203" pitchFamily="34" charset="0"/>
              <a:ea typeface="Lato" panose="020F0502020204030203" pitchFamily="34" charset="0"/>
              <a:cs typeface="Lato" panose="020F0502020204030203" pitchFamily="34" charset="0"/>
            </a:rPr>
            <a:t>influencers</a:t>
          </a:r>
          <a:r>
            <a:rPr lang="de-DE" sz="1200" dirty="0">
              <a:latin typeface="Lato" panose="020F0502020204030203" pitchFamily="34" charset="0"/>
              <a:ea typeface="Lato" panose="020F0502020204030203" pitchFamily="34" charset="0"/>
              <a:cs typeface="Lato" panose="020F0502020204030203" pitchFamily="34" charset="0"/>
            </a:rPr>
            <a:t>, </a:t>
          </a:r>
          <a:r>
            <a:rPr lang="de-DE" sz="1200" dirty="0" err="1">
              <a:latin typeface="Lato" panose="020F0502020204030203" pitchFamily="34" charset="0"/>
              <a:ea typeface="Lato" panose="020F0502020204030203" pitchFamily="34" charset="0"/>
              <a:cs typeface="Lato" panose="020F0502020204030203" pitchFamily="34" charset="0"/>
            </a:rPr>
            <a:t>laypersons</a:t>
          </a:r>
          <a:endParaRPr lang="de-DE" sz="1200" dirty="0">
            <a:latin typeface="Lato" panose="020F0502020204030203" pitchFamily="34" charset="0"/>
            <a:ea typeface="Lato" panose="020F0502020204030203" pitchFamily="34" charset="0"/>
            <a:cs typeface="Lato" panose="020F0502020204030203" pitchFamily="34" charset="0"/>
          </a:endParaRPr>
        </a:p>
      </dgm:t>
    </dgm:pt>
    <dgm:pt modelId="{F4C18BC3-BD70-4916-AB8F-DBE5779910A6}" type="parTrans" cxnId="{D69FD9F4-1858-4B16-BF6F-08220310762E}">
      <dgm:prSet/>
      <dgm:spPr/>
      <dgm:t>
        <a:bodyPr/>
        <a:lstStyle/>
        <a:p>
          <a:endParaRPr lang="de-DE">
            <a:latin typeface="Agency FB" panose="020B0503020202020204" pitchFamily="34" charset="0"/>
          </a:endParaRPr>
        </a:p>
      </dgm:t>
    </dgm:pt>
    <dgm:pt modelId="{2B536E0C-86DE-469E-881E-C4EF351CA8CC}" type="sibTrans" cxnId="{D69FD9F4-1858-4B16-BF6F-08220310762E}">
      <dgm:prSet/>
      <dgm:spPr/>
      <dgm:t>
        <a:bodyPr/>
        <a:lstStyle/>
        <a:p>
          <a:endParaRPr lang="de-DE">
            <a:latin typeface="Agency FB" panose="020B0503020202020204" pitchFamily="34" charset="0"/>
          </a:endParaRPr>
        </a:p>
      </dgm:t>
    </dgm:pt>
    <dgm:pt modelId="{1AF30FD5-3CBD-4B42-BD50-2686EDF253C9}">
      <dgm:prSet phldrT="[Text]" custT="1"/>
      <dgm:spPr>
        <a:solidFill>
          <a:srgbClr val="363F83"/>
        </a:solidFill>
      </dgm:spPr>
      <dgm:t>
        <a:bodyPr/>
        <a:lstStyle/>
        <a:p>
          <a:r>
            <a:rPr lang="de-DE" sz="2500" dirty="0">
              <a:latin typeface="Lato" panose="020F0502020204030203" pitchFamily="34" charset="0"/>
              <a:ea typeface="Lato" panose="020F0502020204030203" pitchFamily="34" charset="0"/>
              <a:cs typeface="Lato" panose="020F0502020204030203" pitchFamily="34" charset="0"/>
            </a:rPr>
            <a:t>RELATIONS</a:t>
          </a:r>
        </a:p>
      </dgm:t>
    </dgm:pt>
    <dgm:pt modelId="{16B90FBD-47F1-4F1D-B0C9-D9DC222B8C43}" type="parTrans" cxnId="{CFC79FB8-E9DB-4807-B788-96BA0A8032C9}">
      <dgm:prSet/>
      <dgm:spPr/>
      <dgm:t>
        <a:bodyPr/>
        <a:lstStyle/>
        <a:p>
          <a:endParaRPr lang="de-DE">
            <a:latin typeface="Agency FB" panose="020B0503020202020204" pitchFamily="34" charset="0"/>
          </a:endParaRPr>
        </a:p>
      </dgm:t>
    </dgm:pt>
    <dgm:pt modelId="{D1025C52-5EDC-43E1-920E-EF5BDC28B54F}" type="sibTrans" cxnId="{CFC79FB8-E9DB-4807-B788-96BA0A8032C9}">
      <dgm:prSet/>
      <dgm:spPr/>
      <dgm:t>
        <a:bodyPr/>
        <a:lstStyle/>
        <a:p>
          <a:endParaRPr lang="de-DE">
            <a:latin typeface="Agency FB" panose="020B0503020202020204" pitchFamily="34" charset="0"/>
          </a:endParaRPr>
        </a:p>
      </dgm:t>
    </dgm:pt>
    <dgm:pt modelId="{FE27F478-312F-4C4D-82D3-BD32E7155A39}">
      <dgm:prSet phldrT="[Text]" custT="1"/>
      <dgm:spPr>
        <a:solidFill>
          <a:schemeClr val="bg1"/>
        </a:solidFill>
      </dgm:spPr>
      <dgm:t>
        <a:bodyPr/>
        <a:lstStyle/>
        <a:p>
          <a:r>
            <a:rPr lang="de-DE" sz="1100" dirty="0" err="1">
              <a:solidFill>
                <a:schemeClr val="tx1"/>
              </a:solidFill>
              <a:latin typeface="Lato" panose="020F0502020204030203" pitchFamily="34" charset="0"/>
              <a:ea typeface="Lato" panose="020F0502020204030203" pitchFamily="34" charset="0"/>
              <a:cs typeface="Lato" panose="020F0502020204030203" pitchFamily="34" charset="0"/>
            </a:rPr>
            <a:t>similarities</a:t>
          </a:r>
          <a:r>
            <a:rPr lang="de-DE" sz="11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de-DE" sz="1100" dirty="0" err="1">
              <a:solidFill>
                <a:schemeClr val="tx1"/>
              </a:solidFill>
              <a:latin typeface="Lato" panose="020F0502020204030203" pitchFamily="34" charset="0"/>
              <a:ea typeface="Lato" panose="020F0502020204030203" pitchFamily="34" charset="0"/>
              <a:cs typeface="Lato" panose="020F0502020204030203" pitchFamily="34" charset="0"/>
            </a:rPr>
            <a:t>homophily</a:t>
          </a:r>
          <a:r>
            <a:rPr lang="de-DE" sz="1100" dirty="0">
              <a:solidFill>
                <a:schemeClr val="tx1"/>
              </a:solidFill>
              <a:latin typeface="Lato" panose="020F0502020204030203" pitchFamily="34" charset="0"/>
              <a:ea typeface="Lato" panose="020F0502020204030203" pitchFamily="34" charset="0"/>
              <a:cs typeface="Lato" panose="020F0502020204030203" pitchFamily="34" charset="0"/>
            </a:rPr>
            <a:t>)</a:t>
          </a:r>
        </a:p>
        <a:p>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relationship</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of</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nodes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with</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similar</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characteristics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f.e</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joint</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membership</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shared</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attributes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a:t>
          </a:r>
        </a:p>
      </dgm:t>
    </dgm:pt>
    <dgm:pt modelId="{CE331C24-9462-4169-8E35-54C7092D29D1}" type="parTrans" cxnId="{518BC65B-C926-4E60-8334-E8E89A96719B}">
      <dgm:prSet/>
      <dgm:spPr/>
      <dgm:t>
        <a:bodyPr/>
        <a:lstStyle/>
        <a:p>
          <a:endParaRPr lang="de-DE">
            <a:latin typeface="Agency FB" panose="020B0503020202020204" pitchFamily="34" charset="0"/>
          </a:endParaRPr>
        </a:p>
      </dgm:t>
    </dgm:pt>
    <dgm:pt modelId="{DA8228B5-7E39-444C-823B-EAB534612B04}" type="sibTrans" cxnId="{518BC65B-C926-4E60-8334-E8E89A96719B}">
      <dgm:prSet/>
      <dgm:spPr/>
      <dgm:t>
        <a:bodyPr/>
        <a:lstStyle/>
        <a:p>
          <a:endParaRPr lang="de-DE">
            <a:latin typeface="Agency FB" panose="020B0503020202020204" pitchFamily="34" charset="0"/>
          </a:endParaRPr>
        </a:p>
      </dgm:t>
    </dgm:pt>
    <dgm:pt modelId="{582A752F-F8CB-405C-BC24-DCEA5AFF44D7}">
      <dgm:prSet phldrT="[Text]" custT="1"/>
      <dgm:spPr>
        <a:solidFill>
          <a:schemeClr val="bg1"/>
        </a:solidFill>
      </dgm:spPr>
      <dgm:t>
        <a:bodyPr/>
        <a:lstStyle/>
        <a:p>
          <a:r>
            <a:rPr lang="de-DE" sz="1100" dirty="0" err="1">
              <a:solidFill>
                <a:schemeClr val="tx1"/>
              </a:solidFill>
              <a:latin typeface="Lato" panose="020F0502020204030203" pitchFamily="34" charset="0"/>
              <a:ea typeface="Lato" panose="020F0502020204030203" pitchFamily="34" charset="0"/>
              <a:cs typeface="Lato" panose="020F0502020204030203" pitchFamily="34" charset="0"/>
            </a:rPr>
            <a:t>social</a:t>
          </a:r>
          <a:r>
            <a:rPr lang="de-DE" sz="11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de-DE" sz="1100" dirty="0" err="1">
              <a:solidFill>
                <a:schemeClr val="tx1"/>
              </a:solidFill>
              <a:latin typeface="Lato" panose="020F0502020204030203" pitchFamily="34" charset="0"/>
              <a:ea typeface="Lato" panose="020F0502020204030203" pitchFamily="34" charset="0"/>
              <a:cs typeface="Lato" panose="020F0502020204030203" pitchFamily="34" charset="0"/>
            </a:rPr>
            <a:t>relations</a:t>
          </a:r>
          <a:endParaRPr lang="de-DE" sz="1100"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f.e</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kinship</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friendship</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cognitive</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links)</a:t>
          </a:r>
        </a:p>
      </dgm:t>
    </dgm:pt>
    <dgm:pt modelId="{DDA80F17-D7F2-458C-B468-0957DB21D703}" type="parTrans" cxnId="{31C752DD-DCD7-4966-99C4-037ADAD81F38}">
      <dgm:prSet/>
      <dgm:spPr/>
      <dgm:t>
        <a:bodyPr/>
        <a:lstStyle/>
        <a:p>
          <a:endParaRPr lang="de-DE">
            <a:latin typeface="Agency FB" panose="020B0503020202020204" pitchFamily="34" charset="0"/>
          </a:endParaRPr>
        </a:p>
      </dgm:t>
    </dgm:pt>
    <dgm:pt modelId="{63D9D136-9352-46EE-99A2-6E13849EF8C1}" type="sibTrans" cxnId="{31C752DD-DCD7-4966-99C4-037ADAD81F38}">
      <dgm:prSet/>
      <dgm:spPr/>
      <dgm:t>
        <a:bodyPr/>
        <a:lstStyle/>
        <a:p>
          <a:endParaRPr lang="de-DE">
            <a:latin typeface="Agency FB" panose="020B0503020202020204" pitchFamily="34" charset="0"/>
          </a:endParaRPr>
        </a:p>
      </dgm:t>
    </dgm:pt>
    <dgm:pt modelId="{3D87497E-DB61-408D-9CF8-766DCAFFD94E}">
      <dgm:prSet custT="1"/>
      <dgm:spPr>
        <a:solidFill>
          <a:schemeClr val="bg1"/>
        </a:solidFill>
      </dgm:spPr>
      <dgm:t>
        <a:bodyPr/>
        <a:lstStyle/>
        <a:p>
          <a:r>
            <a:rPr lang="de-DE" sz="1100" dirty="0" err="1">
              <a:solidFill>
                <a:schemeClr val="tx1"/>
              </a:solidFill>
              <a:latin typeface="Lato" panose="020F0502020204030203" pitchFamily="34" charset="0"/>
              <a:ea typeface="Lato" panose="020F0502020204030203" pitchFamily="34" charset="0"/>
              <a:cs typeface="Lato" panose="020F0502020204030203" pitchFamily="34" charset="0"/>
            </a:rPr>
            <a:t>interactions</a:t>
          </a:r>
          <a:endParaRPr lang="de-DE" sz="1100"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as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discrete</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events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f.e</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advice</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a:t>
          </a:r>
        </a:p>
      </dgm:t>
    </dgm:pt>
    <dgm:pt modelId="{447096D7-F4DA-4242-B276-D61505B9BFAE}" type="parTrans" cxnId="{F0B13EF0-4B7F-49A4-8FB4-5A0D64B869AE}">
      <dgm:prSet/>
      <dgm:spPr/>
      <dgm:t>
        <a:bodyPr/>
        <a:lstStyle/>
        <a:p>
          <a:endParaRPr lang="de-DE">
            <a:latin typeface="Agency FB" panose="020B0503020202020204" pitchFamily="34" charset="0"/>
          </a:endParaRPr>
        </a:p>
      </dgm:t>
    </dgm:pt>
    <dgm:pt modelId="{4189A344-DF84-41F8-B37E-821E4AF29F39}" type="sibTrans" cxnId="{F0B13EF0-4B7F-49A4-8FB4-5A0D64B869AE}">
      <dgm:prSet/>
      <dgm:spPr/>
      <dgm:t>
        <a:bodyPr/>
        <a:lstStyle/>
        <a:p>
          <a:endParaRPr lang="de-DE">
            <a:latin typeface="Agency FB" panose="020B0503020202020204" pitchFamily="34" charset="0"/>
          </a:endParaRPr>
        </a:p>
      </dgm:t>
    </dgm:pt>
    <dgm:pt modelId="{2C133D04-14CC-4C93-91CF-680845C55309}">
      <dgm:prSet custT="1"/>
      <dgm:spPr>
        <a:solidFill>
          <a:schemeClr val="bg1"/>
        </a:solidFill>
      </dgm:spPr>
      <dgm:t>
        <a:bodyPr/>
        <a:lstStyle/>
        <a:p>
          <a:r>
            <a:rPr lang="de-DE" sz="1100" dirty="0" err="1">
              <a:solidFill>
                <a:schemeClr val="tx1"/>
              </a:solidFill>
              <a:latin typeface="Lato" panose="020F0502020204030203" pitchFamily="34" charset="0"/>
              <a:ea typeface="Lato" panose="020F0502020204030203" pitchFamily="34" charset="0"/>
              <a:cs typeface="Lato" panose="020F0502020204030203" pitchFamily="34" charset="0"/>
            </a:rPr>
            <a:t>flows</a:t>
          </a:r>
          <a:endParaRPr lang="de-DE" sz="1100"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items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disseminated</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through</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interaction</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(e.g.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information</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beliefs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dirty="0" err="1">
              <a:solidFill>
                <a:srgbClr val="B2B2B2"/>
              </a:solidFill>
              <a:latin typeface="Lato" panose="020F0502020204030203" pitchFamily="34" charset="0"/>
              <a:ea typeface="Lato" panose="020F0502020204030203" pitchFamily="34" charset="0"/>
              <a:cs typeface="Lato" panose="020F0502020204030203" pitchFamily="34" charset="0"/>
            </a:rPr>
            <a:t>resources</a:t>
          </a:r>
          <a:r>
            <a:rPr lang="de-DE" sz="1000" dirty="0">
              <a:solidFill>
                <a:srgbClr val="B2B2B2"/>
              </a:solidFill>
              <a:latin typeface="Lato" panose="020F0502020204030203" pitchFamily="34" charset="0"/>
              <a:ea typeface="Lato" panose="020F0502020204030203" pitchFamily="34" charset="0"/>
              <a:cs typeface="Lato" panose="020F0502020204030203" pitchFamily="34" charset="0"/>
            </a:rPr>
            <a:t>)</a:t>
          </a:r>
        </a:p>
      </dgm:t>
    </dgm:pt>
    <dgm:pt modelId="{D3BA3AF0-AE51-44A8-AB52-5CE0003FCB14}" type="parTrans" cxnId="{AF647CA9-6853-4F7D-82D2-936D5A448DF7}">
      <dgm:prSet/>
      <dgm:spPr/>
      <dgm:t>
        <a:bodyPr/>
        <a:lstStyle/>
        <a:p>
          <a:endParaRPr lang="de-DE">
            <a:latin typeface="Agency FB" panose="020B0503020202020204" pitchFamily="34" charset="0"/>
          </a:endParaRPr>
        </a:p>
      </dgm:t>
    </dgm:pt>
    <dgm:pt modelId="{485EC4D7-0942-45BD-9C65-5E5C0EA4C77C}" type="sibTrans" cxnId="{AF647CA9-6853-4F7D-82D2-936D5A448DF7}">
      <dgm:prSet/>
      <dgm:spPr/>
      <dgm:t>
        <a:bodyPr/>
        <a:lstStyle/>
        <a:p>
          <a:endParaRPr lang="de-DE">
            <a:latin typeface="Agency FB" panose="020B0503020202020204" pitchFamily="34" charset="0"/>
          </a:endParaRPr>
        </a:p>
      </dgm:t>
    </dgm:pt>
    <dgm:pt modelId="{B8FB3A16-3A67-4BED-824F-B769CEFB4812}" type="pres">
      <dgm:prSet presAssocID="{206647AB-3076-462D-A0D4-EF7C2487ADD8}" presName="Name0" presStyleCnt="0">
        <dgm:presLayoutVars>
          <dgm:chPref val="1"/>
          <dgm:dir/>
          <dgm:animOne val="branch"/>
          <dgm:animLvl val="lvl"/>
          <dgm:resizeHandles/>
        </dgm:presLayoutVars>
      </dgm:prSet>
      <dgm:spPr/>
    </dgm:pt>
    <dgm:pt modelId="{D659D02F-6BA0-454E-A4E5-F6D7FCE0385A}" type="pres">
      <dgm:prSet presAssocID="{0BB40826-E0A2-460E-B573-929DFDC84E9F}" presName="vertOne" presStyleCnt="0"/>
      <dgm:spPr/>
    </dgm:pt>
    <dgm:pt modelId="{D56B0173-5923-449E-89CB-6517068CFBD2}" type="pres">
      <dgm:prSet presAssocID="{0BB40826-E0A2-460E-B573-929DFDC84E9F}" presName="txOne" presStyleLbl="node0" presStyleIdx="0" presStyleCnt="2" custScaleX="253852" custScaleY="39731" custLinFactNeighborX="1755" custLinFactNeighborY="8824">
        <dgm:presLayoutVars>
          <dgm:chPref val="3"/>
        </dgm:presLayoutVars>
      </dgm:prSet>
      <dgm:spPr/>
    </dgm:pt>
    <dgm:pt modelId="{E847C45A-D960-4288-9923-77E61D4A9817}" type="pres">
      <dgm:prSet presAssocID="{0BB40826-E0A2-460E-B573-929DFDC84E9F}" presName="horzOne" presStyleCnt="0"/>
      <dgm:spPr/>
    </dgm:pt>
    <dgm:pt modelId="{39D9CBAA-9F96-4587-B3B0-FCF6D7762578}" type="pres">
      <dgm:prSet presAssocID="{2B536E0C-86DE-469E-881E-C4EF351CA8CC}" presName="sibSpaceOne" presStyleCnt="0"/>
      <dgm:spPr/>
    </dgm:pt>
    <dgm:pt modelId="{C23F5326-A204-454D-A4CB-5098823F09E7}" type="pres">
      <dgm:prSet presAssocID="{1AF30FD5-3CBD-4B42-BD50-2686EDF253C9}" presName="vertOne" presStyleCnt="0"/>
      <dgm:spPr/>
    </dgm:pt>
    <dgm:pt modelId="{B47DAA74-3F87-4AC5-B47C-11F66E620FB0}" type="pres">
      <dgm:prSet presAssocID="{1AF30FD5-3CBD-4B42-BD50-2686EDF253C9}" presName="txOne" presStyleLbl="node0" presStyleIdx="1" presStyleCnt="2" custScaleY="27871" custLinFactNeighborX="88" custLinFactNeighborY="60843">
        <dgm:presLayoutVars>
          <dgm:chPref val="3"/>
        </dgm:presLayoutVars>
      </dgm:prSet>
      <dgm:spPr/>
    </dgm:pt>
    <dgm:pt modelId="{A35D7E91-D9B2-4AF4-B766-875A0E05C108}" type="pres">
      <dgm:prSet presAssocID="{1AF30FD5-3CBD-4B42-BD50-2686EDF253C9}" presName="parTransOne" presStyleCnt="0"/>
      <dgm:spPr/>
    </dgm:pt>
    <dgm:pt modelId="{B66EEA63-8D9B-40D9-B5B9-EB59EA133F74}" type="pres">
      <dgm:prSet presAssocID="{1AF30FD5-3CBD-4B42-BD50-2686EDF253C9}" presName="horzOne" presStyleCnt="0"/>
      <dgm:spPr/>
    </dgm:pt>
    <dgm:pt modelId="{50FB3B7D-0093-4F65-A369-36F48B79360E}" type="pres">
      <dgm:prSet presAssocID="{FE27F478-312F-4C4D-82D3-BD32E7155A39}" presName="vertTwo" presStyleCnt="0"/>
      <dgm:spPr/>
    </dgm:pt>
    <dgm:pt modelId="{B3B34343-3815-4AFD-ADE4-61E7F712BDD7}" type="pres">
      <dgm:prSet presAssocID="{FE27F478-312F-4C4D-82D3-BD32E7155A39}" presName="txTwo" presStyleLbl="node2" presStyleIdx="0" presStyleCnt="4" custScaleY="39377">
        <dgm:presLayoutVars>
          <dgm:chPref val="3"/>
        </dgm:presLayoutVars>
      </dgm:prSet>
      <dgm:spPr/>
    </dgm:pt>
    <dgm:pt modelId="{BE25B09E-8272-40F7-A950-2931240B7FB2}" type="pres">
      <dgm:prSet presAssocID="{FE27F478-312F-4C4D-82D3-BD32E7155A39}" presName="horzTwo" presStyleCnt="0"/>
      <dgm:spPr/>
    </dgm:pt>
    <dgm:pt modelId="{A595FCB7-0D19-4F77-8760-764544E4EDBD}" type="pres">
      <dgm:prSet presAssocID="{DA8228B5-7E39-444C-823B-EAB534612B04}" presName="sibSpaceTwo" presStyleCnt="0"/>
      <dgm:spPr/>
    </dgm:pt>
    <dgm:pt modelId="{42C5EA86-5589-44A2-BDBF-34C3E51FB8FF}" type="pres">
      <dgm:prSet presAssocID="{582A752F-F8CB-405C-BC24-DCEA5AFF44D7}" presName="vertTwo" presStyleCnt="0"/>
      <dgm:spPr/>
    </dgm:pt>
    <dgm:pt modelId="{868731CA-5DF5-4497-A44A-B13D1E9083DA}" type="pres">
      <dgm:prSet presAssocID="{582A752F-F8CB-405C-BC24-DCEA5AFF44D7}" presName="txTwo" presStyleLbl="node2" presStyleIdx="1" presStyleCnt="4" custScaleY="39377">
        <dgm:presLayoutVars>
          <dgm:chPref val="3"/>
        </dgm:presLayoutVars>
      </dgm:prSet>
      <dgm:spPr/>
    </dgm:pt>
    <dgm:pt modelId="{1669D4C8-9588-41F1-914E-1AAE1483539F}" type="pres">
      <dgm:prSet presAssocID="{582A752F-F8CB-405C-BC24-DCEA5AFF44D7}" presName="horzTwo" presStyleCnt="0"/>
      <dgm:spPr/>
    </dgm:pt>
    <dgm:pt modelId="{28979CBF-910A-4C3C-AE29-3525F1FB9743}" type="pres">
      <dgm:prSet presAssocID="{63D9D136-9352-46EE-99A2-6E13849EF8C1}" presName="sibSpaceTwo" presStyleCnt="0"/>
      <dgm:spPr/>
    </dgm:pt>
    <dgm:pt modelId="{08789DAF-3007-4620-9EFD-B6B17694E427}" type="pres">
      <dgm:prSet presAssocID="{3D87497E-DB61-408D-9CF8-766DCAFFD94E}" presName="vertTwo" presStyleCnt="0"/>
      <dgm:spPr/>
    </dgm:pt>
    <dgm:pt modelId="{9A8FD7A4-DBB8-4A45-B405-35FA9E3A272C}" type="pres">
      <dgm:prSet presAssocID="{3D87497E-DB61-408D-9CF8-766DCAFFD94E}" presName="txTwo" presStyleLbl="node2" presStyleIdx="2" presStyleCnt="4" custScaleY="39377">
        <dgm:presLayoutVars>
          <dgm:chPref val="3"/>
        </dgm:presLayoutVars>
      </dgm:prSet>
      <dgm:spPr/>
    </dgm:pt>
    <dgm:pt modelId="{F64C7451-7696-44BE-BB0E-1EF2FBB09789}" type="pres">
      <dgm:prSet presAssocID="{3D87497E-DB61-408D-9CF8-766DCAFFD94E}" presName="horzTwo" presStyleCnt="0"/>
      <dgm:spPr/>
    </dgm:pt>
    <dgm:pt modelId="{06B0611A-825F-4DAA-8394-B7E3CAE66055}" type="pres">
      <dgm:prSet presAssocID="{4189A344-DF84-41F8-B37E-821E4AF29F39}" presName="sibSpaceTwo" presStyleCnt="0"/>
      <dgm:spPr/>
    </dgm:pt>
    <dgm:pt modelId="{81F57772-EFE8-4105-8991-025191758A07}" type="pres">
      <dgm:prSet presAssocID="{2C133D04-14CC-4C93-91CF-680845C55309}" presName="vertTwo" presStyleCnt="0"/>
      <dgm:spPr/>
    </dgm:pt>
    <dgm:pt modelId="{EAA202E6-8F6D-4122-928C-C53E664B4522}" type="pres">
      <dgm:prSet presAssocID="{2C133D04-14CC-4C93-91CF-680845C55309}" presName="txTwo" presStyleLbl="node2" presStyleIdx="3" presStyleCnt="4" custScaleY="39377">
        <dgm:presLayoutVars>
          <dgm:chPref val="3"/>
        </dgm:presLayoutVars>
      </dgm:prSet>
      <dgm:spPr/>
    </dgm:pt>
    <dgm:pt modelId="{779D8267-25D2-4932-B632-99EDC36566EF}" type="pres">
      <dgm:prSet presAssocID="{2C133D04-14CC-4C93-91CF-680845C55309}" presName="horzTwo" presStyleCnt="0"/>
      <dgm:spPr/>
    </dgm:pt>
  </dgm:ptLst>
  <dgm:cxnLst>
    <dgm:cxn modelId="{3C31A40F-71A3-477F-80FC-DB7C114F3F97}" type="presOf" srcId="{1AF30FD5-3CBD-4B42-BD50-2686EDF253C9}" destId="{B47DAA74-3F87-4AC5-B47C-11F66E620FB0}" srcOrd="0" destOrd="0" presId="urn:microsoft.com/office/officeart/2005/8/layout/hierarchy4"/>
    <dgm:cxn modelId="{2D805E12-4635-43B8-87BC-826C12206210}" type="presOf" srcId="{0BB40826-E0A2-460E-B573-929DFDC84E9F}" destId="{D56B0173-5923-449E-89CB-6517068CFBD2}" srcOrd="0" destOrd="0" presId="urn:microsoft.com/office/officeart/2005/8/layout/hierarchy4"/>
    <dgm:cxn modelId="{1D805F2E-3621-4B44-9E95-7454E4B138A5}" type="presOf" srcId="{3D87497E-DB61-408D-9CF8-766DCAFFD94E}" destId="{9A8FD7A4-DBB8-4A45-B405-35FA9E3A272C}" srcOrd="0" destOrd="0" presId="urn:microsoft.com/office/officeart/2005/8/layout/hierarchy4"/>
    <dgm:cxn modelId="{518BC65B-C926-4E60-8334-E8E89A96719B}" srcId="{1AF30FD5-3CBD-4B42-BD50-2686EDF253C9}" destId="{FE27F478-312F-4C4D-82D3-BD32E7155A39}" srcOrd="0" destOrd="0" parTransId="{CE331C24-9462-4169-8E35-54C7092D29D1}" sibTransId="{DA8228B5-7E39-444C-823B-EAB534612B04}"/>
    <dgm:cxn modelId="{C0698166-1680-4A3C-9A89-00656302DD5D}" type="presOf" srcId="{582A752F-F8CB-405C-BC24-DCEA5AFF44D7}" destId="{868731CA-5DF5-4497-A44A-B13D1E9083DA}" srcOrd="0" destOrd="0" presId="urn:microsoft.com/office/officeart/2005/8/layout/hierarchy4"/>
    <dgm:cxn modelId="{1CE6E971-EE01-48CC-8816-3DC0E585081C}" type="presOf" srcId="{2C133D04-14CC-4C93-91CF-680845C55309}" destId="{EAA202E6-8F6D-4122-928C-C53E664B4522}" srcOrd="0" destOrd="0" presId="urn:microsoft.com/office/officeart/2005/8/layout/hierarchy4"/>
    <dgm:cxn modelId="{AF647CA9-6853-4F7D-82D2-936D5A448DF7}" srcId="{1AF30FD5-3CBD-4B42-BD50-2686EDF253C9}" destId="{2C133D04-14CC-4C93-91CF-680845C55309}" srcOrd="3" destOrd="0" parTransId="{D3BA3AF0-AE51-44A8-AB52-5CE0003FCB14}" sibTransId="{485EC4D7-0942-45BD-9C65-5E5C0EA4C77C}"/>
    <dgm:cxn modelId="{CFC79FB8-E9DB-4807-B788-96BA0A8032C9}" srcId="{206647AB-3076-462D-A0D4-EF7C2487ADD8}" destId="{1AF30FD5-3CBD-4B42-BD50-2686EDF253C9}" srcOrd="1" destOrd="0" parTransId="{16B90FBD-47F1-4F1D-B0C9-D9DC222B8C43}" sibTransId="{D1025C52-5EDC-43E1-920E-EF5BDC28B54F}"/>
    <dgm:cxn modelId="{5E98E9D1-AFCD-408C-99DE-F7E4CD81C6F6}" type="presOf" srcId="{FE27F478-312F-4C4D-82D3-BD32E7155A39}" destId="{B3B34343-3815-4AFD-ADE4-61E7F712BDD7}" srcOrd="0" destOrd="0" presId="urn:microsoft.com/office/officeart/2005/8/layout/hierarchy4"/>
    <dgm:cxn modelId="{31C752DD-DCD7-4966-99C4-037ADAD81F38}" srcId="{1AF30FD5-3CBD-4B42-BD50-2686EDF253C9}" destId="{582A752F-F8CB-405C-BC24-DCEA5AFF44D7}" srcOrd="1" destOrd="0" parTransId="{DDA80F17-D7F2-458C-B468-0957DB21D703}" sibTransId="{63D9D136-9352-46EE-99A2-6E13849EF8C1}"/>
    <dgm:cxn modelId="{C51829EE-7656-4921-9EA9-396F38410B60}" type="presOf" srcId="{206647AB-3076-462D-A0D4-EF7C2487ADD8}" destId="{B8FB3A16-3A67-4BED-824F-B769CEFB4812}" srcOrd="0" destOrd="0" presId="urn:microsoft.com/office/officeart/2005/8/layout/hierarchy4"/>
    <dgm:cxn modelId="{F0B13EF0-4B7F-49A4-8FB4-5A0D64B869AE}" srcId="{1AF30FD5-3CBD-4B42-BD50-2686EDF253C9}" destId="{3D87497E-DB61-408D-9CF8-766DCAFFD94E}" srcOrd="2" destOrd="0" parTransId="{447096D7-F4DA-4242-B276-D61505B9BFAE}" sibTransId="{4189A344-DF84-41F8-B37E-821E4AF29F39}"/>
    <dgm:cxn modelId="{D69FD9F4-1858-4B16-BF6F-08220310762E}" srcId="{206647AB-3076-462D-A0D4-EF7C2487ADD8}" destId="{0BB40826-E0A2-460E-B573-929DFDC84E9F}" srcOrd="0" destOrd="0" parTransId="{F4C18BC3-BD70-4916-AB8F-DBE5779910A6}" sibTransId="{2B536E0C-86DE-469E-881E-C4EF351CA8CC}"/>
    <dgm:cxn modelId="{F306F491-98F0-4296-BBDF-49350BC17C5A}" type="presParOf" srcId="{B8FB3A16-3A67-4BED-824F-B769CEFB4812}" destId="{D659D02F-6BA0-454E-A4E5-F6D7FCE0385A}" srcOrd="0" destOrd="0" presId="urn:microsoft.com/office/officeart/2005/8/layout/hierarchy4"/>
    <dgm:cxn modelId="{3CB7FEA1-79A8-4B93-8D3E-8918562A714C}" type="presParOf" srcId="{D659D02F-6BA0-454E-A4E5-F6D7FCE0385A}" destId="{D56B0173-5923-449E-89CB-6517068CFBD2}" srcOrd="0" destOrd="0" presId="urn:microsoft.com/office/officeart/2005/8/layout/hierarchy4"/>
    <dgm:cxn modelId="{FEC59F68-3AAC-48AF-9B9F-F3F6E526286A}" type="presParOf" srcId="{D659D02F-6BA0-454E-A4E5-F6D7FCE0385A}" destId="{E847C45A-D960-4288-9923-77E61D4A9817}" srcOrd="1" destOrd="0" presId="urn:microsoft.com/office/officeart/2005/8/layout/hierarchy4"/>
    <dgm:cxn modelId="{C6D4C551-0C15-4D2B-A057-04BFA42477F8}" type="presParOf" srcId="{B8FB3A16-3A67-4BED-824F-B769CEFB4812}" destId="{39D9CBAA-9F96-4587-B3B0-FCF6D7762578}" srcOrd="1" destOrd="0" presId="urn:microsoft.com/office/officeart/2005/8/layout/hierarchy4"/>
    <dgm:cxn modelId="{12243DD3-9ADE-4A60-A2D9-07F19A39123F}" type="presParOf" srcId="{B8FB3A16-3A67-4BED-824F-B769CEFB4812}" destId="{C23F5326-A204-454D-A4CB-5098823F09E7}" srcOrd="2" destOrd="0" presId="urn:microsoft.com/office/officeart/2005/8/layout/hierarchy4"/>
    <dgm:cxn modelId="{9CC9ADC0-577F-482F-BF7A-F79A044ED89E}" type="presParOf" srcId="{C23F5326-A204-454D-A4CB-5098823F09E7}" destId="{B47DAA74-3F87-4AC5-B47C-11F66E620FB0}" srcOrd="0" destOrd="0" presId="urn:microsoft.com/office/officeart/2005/8/layout/hierarchy4"/>
    <dgm:cxn modelId="{AB77DD30-C75A-494E-B6B8-BF7CDE109AA8}" type="presParOf" srcId="{C23F5326-A204-454D-A4CB-5098823F09E7}" destId="{A35D7E91-D9B2-4AF4-B766-875A0E05C108}" srcOrd="1" destOrd="0" presId="urn:microsoft.com/office/officeart/2005/8/layout/hierarchy4"/>
    <dgm:cxn modelId="{A008AF31-87FE-4633-99D6-DA9C06EFB4A2}" type="presParOf" srcId="{C23F5326-A204-454D-A4CB-5098823F09E7}" destId="{B66EEA63-8D9B-40D9-B5B9-EB59EA133F74}" srcOrd="2" destOrd="0" presId="urn:microsoft.com/office/officeart/2005/8/layout/hierarchy4"/>
    <dgm:cxn modelId="{66E67AD2-E8FB-43DC-8059-A0C7D38A5CD7}" type="presParOf" srcId="{B66EEA63-8D9B-40D9-B5B9-EB59EA133F74}" destId="{50FB3B7D-0093-4F65-A369-36F48B79360E}" srcOrd="0" destOrd="0" presId="urn:microsoft.com/office/officeart/2005/8/layout/hierarchy4"/>
    <dgm:cxn modelId="{2BA9E587-2CF1-4830-A0AF-CC3D46B8EE12}" type="presParOf" srcId="{50FB3B7D-0093-4F65-A369-36F48B79360E}" destId="{B3B34343-3815-4AFD-ADE4-61E7F712BDD7}" srcOrd="0" destOrd="0" presId="urn:microsoft.com/office/officeart/2005/8/layout/hierarchy4"/>
    <dgm:cxn modelId="{9E832ECC-5BBA-4E23-A276-B6491E4D7109}" type="presParOf" srcId="{50FB3B7D-0093-4F65-A369-36F48B79360E}" destId="{BE25B09E-8272-40F7-A950-2931240B7FB2}" srcOrd="1" destOrd="0" presId="urn:microsoft.com/office/officeart/2005/8/layout/hierarchy4"/>
    <dgm:cxn modelId="{F69EE73B-AF7E-4B2E-B95A-FC8D6D06BA9A}" type="presParOf" srcId="{B66EEA63-8D9B-40D9-B5B9-EB59EA133F74}" destId="{A595FCB7-0D19-4F77-8760-764544E4EDBD}" srcOrd="1" destOrd="0" presId="urn:microsoft.com/office/officeart/2005/8/layout/hierarchy4"/>
    <dgm:cxn modelId="{3C988AD0-8D21-4C06-AC07-51B7C1E2C8EE}" type="presParOf" srcId="{B66EEA63-8D9B-40D9-B5B9-EB59EA133F74}" destId="{42C5EA86-5589-44A2-BDBF-34C3E51FB8FF}" srcOrd="2" destOrd="0" presId="urn:microsoft.com/office/officeart/2005/8/layout/hierarchy4"/>
    <dgm:cxn modelId="{EC450C2A-53A5-4CC3-9CF0-E5A596277093}" type="presParOf" srcId="{42C5EA86-5589-44A2-BDBF-34C3E51FB8FF}" destId="{868731CA-5DF5-4497-A44A-B13D1E9083DA}" srcOrd="0" destOrd="0" presId="urn:microsoft.com/office/officeart/2005/8/layout/hierarchy4"/>
    <dgm:cxn modelId="{78579ED1-00B0-4447-882A-2FC040D9D8FE}" type="presParOf" srcId="{42C5EA86-5589-44A2-BDBF-34C3E51FB8FF}" destId="{1669D4C8-9588-41F1-914E-1AAE1483539F}" srcOrd="1" destOrd="0" presId="urn:microsoft.com/office/officeart/2005/8/layout/hierarchy4"/>
    <dgm:cxn modelId="{60E37979-1D03-4A2B-B4A3-465D3109465B}" type="presParOf" srcId="{B66EEA63-8D9B-40D9-B5B9-EB59EA133F74}" destId="{28979CBF-910A-4C3C-AE29-3525F1FB9743}" srcOrd="3" destOrd="0" presId="urn:microsoft.com/office/officeart/2005/8/layout/hierarchy4"/>
    <dgm:cxn modelId="{C11DAC69-85EC-4153-A568-FCE2353ABA00}" type="presParOf" srcId="{B66EEA63-8D9B-40D9-B5B9-EB59EA133F74}" destId="{08789DAF-3007-4620-9EFD-B6B17694E427}" srcOrd="4" destOrd="0" presId="urn:microsoft.com/office/officeart/2005/8/layout/hierarchy4"/>
    <dgm:cxn modelId="{898B8897-8E6C-41C2-9E76-06D90801ADF7}" type="presParOf" srcId="{08789DAF-3007-4620-9EFD-B6B17694E427}" destId="{9A8FD7A4-DBB8-4A45-B405-35FA9E3A272C}" srcOrd="0" destOrd="0" presId="urn:microsoft.com/office/officeart/2005/8/layout/hierarchy4"/>
    <dgm:cxn modelId="{B8AB33B1-C18D-476F-BE7E-F20096CF7665}" type="presParOf" srcId="{08789DAF-3007-4620-9EFD-B6B17694E427}" destId="{F64C7451-7696-44BE-BB0E-1EF2FBB09789}" srcOrd="1" destOrd="0" presId="urn:microsoft.com/office/officeart/2005/8/layout/hierarchy4"/>
    <dgm:cxn modelId="{77E8F7E7-AF06-4371-A33A-D90B45A66B84}" type="presParOf" srcId="{B66EEA63-8D9B-40D9-B5B9-EB59EA133F74}" destId="{06B0611A-825F-4DAA-8394-B7E3CAE66055}" srcOrd="5" destOrd="0" presId="urn:microsoft.com/office/officeart/2005/8/layout/hierarchy4"/>
    <dgm:cxn modelId="{F231EAFB-98A1-4C0D-8656-A44579DE97AE}" type="presParOf" srcId="{B66EEA63-8D9B-40D9-B5B9-EB59EA133F74}" destId="{81F57772-EFE8-4105-8991-025191758A07}" srcOrd="6" destOrd="0" presId="urn:microsoft.com/office/officeart/2005/8/layout/hierarchy4"/>
    <dgm:cxn modelId="{987C5A8F-9CF0-49F4-A577-DC13E43761CB}" type="presParOf" srcId="{81F57772-EFE8-4105-8991-025191758A07}" destId="{EAA202E6-8F6D-4122-928C-C53E664B4522}" srcOrd="0" destOrd="0" presId="urn:microsoft.com/office/officeart/2005/8/layout/hierarchy4"/>
    <dgm:cxn modelId="{7A496B09-9B4D-4D41-8D44-A118635AB46F}" type="presParOf" srcId="{81F57772-EFE8-4105-8991-025191758A07}" destId="{779D8267-25D2-4932-B632-99EDC36566EF}" srcOrd="1" destOrd="0" presId="urn:microsoft.com/office/officeart/2005/8/layout/hierarchy4"/>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FFB0F-BF80-4210-8198-F16651C0EB0E}">
      <dsp:nvSpPr>
        <dsp:cNvPr id="0" name=""/>
        <dsp:cNvSpPr/>
      </dsp:nvSpPr>
      <dsp:spPr>
        <a:xfrm>
          <a:off x="1346697" y="0"/>
          <a:ext cx="5624740" cy="3457889"/>
        </a:xfrm>
        <a:prstGeom prst="ellipse">
          <a:avLst/>
        </a:prstGeom>
        <a:solidFill>
          <a:srgbClr val="363F8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endParaRPr lang="de-DE" sz="1500" b="1" kern="1200" dirty="0">
            <a:latin typeface="Agency FB" panose="020B0503020202020204" pitchFamily="34" charset="0"/>
          </a:endParaRPr>
        </a:p>
        <a:p>
          <a:pPr marL="0" lvl="0" indent="0" algn="ctr" defTabSz="666750">
            <a:lnSpc>
              <a:spcPct val="90000"/>
            </a:lnSpc>
            <a:spcBef>
              <a:spcPct val="0"/>
            </a:spcBef>
            <a:spcAft>
              <a:spcPct val="35000"/>
            </a:spcAft>
            <a:buNone/>
          </a:pPr>
          <a:r>
            <a:rPr lang="de-DE" sz="1500" b="1" kern="1200" dirty="0">
              <a:latin typeface="Lato" panose="020F0502020204030203" pitchFamily="34" charset="0"/>
              <a:ea typeface="Lato" panose="020F0502020204030203" pitchFamily="34" charset="0"/>
              <a:cs typeface="Lato" panose="020F0502020204030203" pitchFamily="34" charset="0"/>
            </a:rPr>
            <a:t>Science-</a:t>
          </a:r>
          <a:r>
            <a:rPr lang="de-DE" sz="1500" b="1" kern="1200" dirty="0" err="1">
              <a:latin typeface="Lato" panose="020F0502020204030203" pitchFamily="34" charset="0"/>
              <a:ea typeface="Lato" panose="020F0502020204030203" pitchFamily="34" charset="0"/>
              <a:cs typeface="Lato" panose="020F0502020204030203" pitchFamily="34" charset="0"/>
            </a:rPr>
            <a:t>related</a:t>
          </a:r>
          <a:r>
            <a:rPr lang="de-DE" sz="1500" b="1" kern="1200" dirty="0">
              <a:latin typeface="Lato" panose="020F0502020204030203" pitchFamily="34" charset="0"/>
              <a:ea typeface="Lato" panose="020F0502020204030203" pitchFamily="34" charset="0"/>
              <a:cs typeface="Lato" panose="020F0502020204030203" pitchFamily="34" charset="0"/>
            </a:rPr>
            <a:t> </a:t>
          </a:r>
          <a:r>
            <a:rPr lang="de-DE" sz="1500" b="1" kern="1200" dirty="0" err="1">
              <a:latin typeface="Lato" panose="020F0502020204030203" pitchFamily="34" charset="0"/>
              <a:ea typeface="Lato" panose="020F0502020204030203" pitchFamily="34" charset="0"/>
              <a:cs typeface="Lato" panose="020F0502020204030203" pitchFamily="34" charset="0"/>
            </a:rPr>
            <a:t>media</a:t>
          </a:r>
          <a:r>
            <a:rPr lang="de-DE" sz="1500" b="1" kern="1200" dirty="0">
              <a:latin typeface="Lato" panose="020F0502020204030203" pitchFamily="34" charset="0"/>
              <a:ea typeface="Lato" panose="020F0502020204030203" pitchFamily="34" charset="0"/>
              <a:cs typeface="Lato" panose="020F0502020204030203" pitchFamily="34" charset="0"/>
            </a:rPr>
            <a:t> </a:t>
          </a:r>
          <a:r>
            <a:rPr lang="de-DE" sz="1500" b="1" kern="1200" dirty="0" err="1">
              <a:latin typeface="Lato" panose="020F0502020204030203" pitchFamily="34" charset="0"/>
              <a:ea typeface="Lato" panose="020F0502020204030203" pitchFamily="34" charset="0"/>
              <a:cs typeface="Lato" panose="020F0502020204030203" pitchFamily="34" charset="0"/>
            </a:rPr>
            <a:t>for</a:t>
          </a:r>
          <a:r>
            <a:rPr lang="de-DE" sz="1500" b="1" kern="1200" dirty="0">
              <a:latin typeface="Lato" panose="020F0502020204030203" pitchFamily="34" charset="0"/>
              <a:ea typeface="Lato" panose="020F0502020204030203" pitchFamily="34" charset="0"/>
              <a:cs typeface="Lato" panose="020F0502020204030203" pitchFamily="34" charset="0"/>
            </a:rPr>
            <a:t> </a:t>
          </a:r>
          <a:r>
            <a:rPr lang="de-DE" sz="1500" b="1" kern="1200" dirty="0" err="1">
              <a:latin typeface="Lato" panose="020F0502020204030203" pitchFamily="34" charset="0"/>
              <a:ea typeface="Lato" panose="020F0502020204030203" pitchFamily="34" charset="0"/>
              <a:cs typeface="Lato" panose="020F0502020204030203" pitchFamily="34" charset="0"/>
            </a:rPr>
            <a:t>the</a:t>
          </a:r>
          <a:r>
            <a:rPr lang="de-DE" sz="1500" b="1" kern="1200" dirty="0">
              <a:latin typeface="Lato" panose="020F0502020204030203" pitchFamily="34" charset="0"/>
              <a:ea typeface="Lato" panose="020F0502020204030203" pitchFamily="34" charset="0"/>
              <a:cs typeface="Lato" panose="020F0502020204030203" pitchFamily="34" charset="0"/>
            </a:rPr>
            <a:t> </a:t>
          </a:r>
          <a:r>
            <a:rPr lang="de-DE" sz="1500" b="1" kern="1200" dirty="0" err="1">
              <a:latin typeface="Lato" panose="020F0502020204030203" pitchFamily="34" charset="0"/>
              <a:ea typeface="Lato" panose="020F0502020204030203" pitchFamily="34" charset="0"/>
              <a:cs typeface="Lato" panose="020F0502020204030203" pitchFamily="34" charset="0"/>
            </a:rPr>
            <a:t>public</a:t>
          </a:r>
          <a:r>
            <a:rPr lang="de-DE" sz="1500" b="1" kern="1200" dirty="0">
              <a:latin typeface="Lato" panose="020F0502020204030203" pitchFamily="34" charset="0"/>
              <a:ea typeface="Lato" panose="020F0502020204030203" pitchFamily="34" charset="0"/>
              <a:cs typeface="Lato" panose="020F0502020204030203" pitchFamily="34" charset="0"/>
            </a:rPr>
            <a:t> </a:t>
          </a:r>
          <a:r>
            <a:rPr lang="de-DE" sz="1500" b="1" kern="1200" dirty="0" err="1">
              <a:latin typeface="Lato" panose="020F0502020204030203" pitchFamily="34" charset="0"/>
              <a:ea typeface="Lato" panose="020F0502020204030203" pitchFamily="34" charset="0"/>
              <a:cs typeface="Lato" panose="020F0502020204030203" pitchFamily="34" charset="0"/>
            </a:rPr>
            <a:t>and</a:t>
          </a:r>
          <a:r>
            <a:rPr lang="de-DE" sz="1500" b="1" kern="1200" dirty="0">
              <a:latin typeface="Lato" panose="020F0502020204030203" pitchFamily="34" charset="0"/>
              <a:ea typeface="Lato" panose="020F0502020204030203" pitchFamily="34" charset="0"/>
              <a:cs typeface="Lato" panose="020F0502020204030203" pitchFamily="34" charset="0"/>
            </a:rPr>
            <a:t> non-</a:t>
          </a:r>
          <a:r>
            <a:rPr lang="de-DE" sz="1500" b="1" kern="1200" dirty="0" err="1">
              <a:latin typeface="Lato" panose="020F0502020204030203" pitchFamily="34" charset="0"/>
              <a:ea typeface="Lato" panose="020F0502020204030203" pitchFamily="34" charset="0"/>
              <a:cs typeface="Lato" panose="020F0502020204030203" pitchFamily="34" charset="0"/>
            </a:rPr>
            <a:t>academic</a:t>
          </a:r>
          <a:r>
            <a:rPr lang="de-DE" sz="1500" b="1" kern="1200" dirty="0">
              <a:latin typeface="Lato" panose="020F0502020204030203" pitchFamily="34" charset="0"/>
              <a:ea typeface="Lato" panose="020F0502020204030203" pitchFamily="34" charset="0"/>
              <a:cs typeface="Lato" panose="020F0502020204030203" pitchFamily="34" charset="0"/>
            </a:rPr>
            <a:t> hand- </a:t>
          </a:r>
          <a:r>
            <a:rPr lang="de-DE" sz="1500" b="1" kern="1200" dirty="0" err="1">
              <a:latin typeface="Lato" panose="020F0502020204030203" pitchFamily="34" charset="0"/>
              <a:ea typeface="Lato" panose="020F0502020204030203" pitchFamily="34" charset="0"/>
              <a:cs typeface="Lato" panose="020F0502020204030203" pitchFamily="34" charset="0"/>
            </a:rPr>
            <a:t>and</a:t>
          </a:r>
          <a:r>
            <a:rPr lang="de-DE" sz="1500" b="1" kern="1200" dirty="0">
              <a:latin typeface="Lato" panose="020F0502020204030203" pitchFamily="34" charset="0"/>
              <a:ea typeface="Lato" panose="020F0502020204030203" pitchFamily="34" charset="0"/>
              <a:cs typeface="Lato" panose="020F0502020204030203" pitchFamily="34" charset="0"/>
            </a:rPr>
            <a:t> </a:t>
          </a:r>
          <a:r>
            <a:rPr lang="de-DE" sz="1500" b="1" kern="1200" dirty="0" err="1">
              <a:latin typeface="Lato" panose="020F0502020204030203" pitchFamily="34" charset="0"/>
              <a:ea typeface="Lato" panose="020F0502020204030203" pitchFamily="34" charset="0"/>
              <a:cs typeface="Lato" panose="020F0502020204030203" pitchFamily="34" charset="0"/>
            </a:rPr>
            <a:t>textbooks</a:t>
          </a:r>
          <a:endParaRPr lang="de-DE" sz="1500" b="1" kern="1200" dirty="0">
            <a:latin typeface="Lato" panose="020F0502020204030203" pitchFamily="34" charset="0"/>
            <a:ea typeface="Lato" panose="020F0502020204030203" pitchFamily="34" charset="0"/>
            <a:cs typeface="Lato" panose="020F0502020204030203" pitchFamily="34" charset="0"/>
          </a:endParaRPr>
        </a:p>
      </dsp:txBody>
      <dsp:txXfrm>
        <a:off x="3176143" y="172894"/>
        <a:ext cx="1965846" cy="518683"/>
      </dsp:txXfrm>
    </dsp:sp>
    <dsp:sp modelId="{F87FA3E0-DE83-47DA-A354-B678532486C2}">
      <dsp:nvSpPr>
        <dsp:cNvPr id="0" name=""/>
        <dsp:cNvSpPr/>
      </dsp:nvSpPr>
      <dsp:spPr>
        <a:xfrm>
          <a:off x="2021218" y="1255766"/>
          <a:ext cx="4326337" cy="2202122"/>
        </a:xfrm>
        <a:prstGeom prst="ellipse">
          <a:avLst/>
        </a:prstGeom>
        <a:solidFill>
          <a:srgbClr val="363F8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de-DE" sz="1600" b="1" kern="1200" dirty="0">
            <a:latin typeface="Lato" panose="020F0502020204030203" pitchFamily="34" charset="0"/>
            <a:ea typeface="Lato" panose="020F0502020204030203" pitchFamily="34" charset="0"/>
            <a:cs typeface="Lato" panose="020F0502020204030203" pitchFamily="34" charset="0"/>
          </a:endParaRPr>
        </a:p>
        <a:p>
          <a:pPr marL="0" lvl="0" indent="0" algn="ctr" defTabSz="711200">
            <a:lnSpc>
              <a:spcPct val="90000"/>
            </a:lnSpc>
            <a:spcBef>
              <a:spcPct val="0"/>
            </a:spcBef>
            <a:spcAft>
              <a:spcPct val="35000"/>
            </a:spcAft>
            <a:buNone/>
          </a:pPr>
          <a:r>
            <a:rPr lang="de-DE" sz="1600" b="1" kern="1200" dirty="0" err="1">
              <a:latin typeface="Lato" panose="020F0502020204030203" pitchFamily="34" charset="0"/>
              <a:ea typeface="Lato" panose="020F0502020204030203" pitchFamily="34" charset="0"/>
              <a:cs typeface="Lato" panose="020F0502020204030203" pitchFamily="34" charset="0"/>
            </a:rPr>
            <a:t>Handbooks</a:t>
          </a:r>
          <a:r>
            <a:rPr lang="de-DE" sz="1600" b="1" kern="1200" dirty="0">
              <a:latin typeface="Lato" panose="020F0502020204030203" pitchFamily="34" charset="0"/>
              <a:ea typeface="Lato" panose="020F0502020204030203" pitchFamily="34" charset="0"/>
              <a:cs typeface="Lato" panose="020F0502020204030203" pitchFamily="34" charset="0"/>
            </a:rPr>
            <a:t>, </a:t>
          </a:r>
          <a:r>
            <a:rPr lang="de-DE" sz="1600" b="1" kern="1200" dirty="0" err="1">
              <a:latin typeface="Lato" panose="020F0502020204030203" pitchFamily="34" charset="0"/>
              <a:ea typeface="Lato" panose="020F0502020204030203" pitchFamily="34" charset="0"/>
              <a:cs typeface="Lato" panose="020F0502020204030203" pitchFamily="34" charset="0"/>
            </a:rPr>
            <a:t>academic</a:t>
          </a:r>
          <a:r>
            <a:rPr lang="de-DE" sz="1600" b="1" kern="1200" dirty="0">
              <a:latin typeface="Lato" panose="020F0502020204030203" pitchFamily="34" charset="0"/>
              <a:ea typeface="Lato" panose="020F0502020204030203" pitchFamily="34" charset="0"/>
              <a:cs typeface="Lato" panose="020F0502020204030203" pitchFamily="34" charset="0"/>
            </a:rPr>
            <a:t> </a:t>
          </a:r>
          <a:r>
            <a:rPr lang="de-DE" sz="1600" b="1" kern="1200" dirty="0" err="1">
              <a:latin typeface="Lato" panose="020F0502020204030203" pitchFamily="34" charset="0"/>
              <a:ea typeface="Lato" panose="020F0502020204030203" pitchFamily="34" charset="0"/>
              <a:cs typeface="Lato" panose="020F0502020204030203" pitchFamily="34" charset="0"/>
            </a:rPr>
            <a:t>textbooks</a:t>
          </a:r>
          <a:endParaRPr lang="de-DE" sz="1600" b="1" kern="1200" dirty="0">
            <a:latin typeface="Lato" panose="020F0502020204030203" pitchFamily="34" charset="0"/>
            <a:ea typeface="Lato" panose="020F0502020204030203" pitchFamily="34" charset="0"/>
            <a:cs typeface="Lato" panose="020F0502020204030203" pitchFamily="34" charset="0"/>
          </a:endParaRPr>
        </a:p>
      </dsp:txBody>
      <dsp:txXfrm>
        <a:off x="3176351" y="1393399"/>
        <a:ext cx="2016073" cy="412897"/>
      </dsp:txXfrm>
    </dsp:sp>
    <dsp:sp modelId="{8B630B27-4CE7-4EF3-8A7B-2D73876B3885}">
      <dsp:nvSpPr>
        <dsp:cNvPr id="0" name=""/>
        <dsp:cNvSpPr/>
      </dsp:nvSpPr>
      <dsp:spPr>
        <a:xfrm>
          <a:off x="2835361" y="2388519"/>
          <a:ext cx="2746376" cy="1069369"/>
        </a:xfrm>
        <a:prstGeom prst="ellipse">
          <a:avLst/>
        </a:prstGeom>
        <a:solidFill>
          <a:srgbClr val="363F8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de-DE" sz="1600" b="1" kern="1200" dirty="0">
              <a:latin typeface="Lato" panose="020F0502020204030203" pitchFamily="34" charset="0"/>
              <a:ea typeface="Lato" panose="020F0502020204030203" pitchFamily="34" charset="0"/>
              <a:cs typeface="Lato" panose="020F0502020204030203" pitchFamily="34" charset="0"/>
            </a:rPr>
            <a:t>Science</a:t>
          </a:r>
        </a:p>
      </dsp:txBody>
      <dsp:txXfrm>
        <a:off x="3237559" y="2655861"/>
        <a:ext cx="1941981" cy="534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B0173-5923-449E-89CB-6517068CFBD2}">
      <dsp:nvSpPr>
        <dsp:cNvPr id="0" name=""/>
        <dsp:cNvSpPr/>
      </dsp:nvSpPr>
      <dsp:spPr>
        <a:xfrm>
          <a:off x="25692" y="614247"/>
          <a:ext cx="3064417" cy="1339664"/>
        </a:xfrm>
        <a:prstGeom prst="roundRect">
          <a:avLst>
            <a:gd name="adj" fmla="val 10000"/>
          </a:avLst>
        </a:prstGeom>
        <a:solidFill>
          <a:srgbClr val="363F8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latin typeface="Lato" panose="020F0502020204030203" pitchFamily="34" charset="0"/>
              <a:ea typeface="Lato" panose="020F0502020204030203" pitchFamily="34" charset="0"/>
              <a:cs typeface="Lato" panose="020F0502020204030203" pitchFamily="34" charset="0"/>
            </a:rPr>
            <a:t>NODES</a:t>
          </a:r>
          <a:br>
            <a:rPr lang="de-DE" sz="1400" kern="1200" dirty="0">
              <a:latin typeface="Lato" panose="020F0502020204030203" pitchFamily="34" charset="0"/>
              <a:ea typeface="Lato" panose="020F0502020204030203" pitchFamily="34" charset="0"/>
              <a:cs typeface="Lato" panose="020F0502020204030203" pitchFamily="34" charset="0"/>
            </a:rPr>
          </a:br>
          <a:r>
            <a:rPr lang="de-DE" sz="1200" kern="1200" dirty="0" err="1">
              <a:latin typeface="Lato" panose="020F0502020204030203" pitchFamily="34" charset="0"/>
              <a:ea typeface="Lato" panose="020F0502020204030203" pitchFamily="34" charset="0"/>
              <a:cs typeface="Lato" panose="020F0502020204030203" pitchFamily="34" charset="0"/>
            </a:rPr>
            <a:t>eg</a:t>
          </a:r>
          <a:r>
            <a:rPr lang="de-DE" sz="1200" kern="1200" dirty="0">
              <a:latin typeface="Lato" panose="020F0502020204030203" pitchFamily="34" charset="0"/>
              <a:ea typeface="Lato" panose="020F0502020204030203" pitchFamily="34" charset="0"/>
              <a:cs typeface="Lato" panose="020F0502020204030203" pitchFamily="34" charset="0"/>
            </a:rPr>
            <a:t>. </a:t>
          </a:r>
          <a:r>
            <a:rPr lang="de-DE" sz="1200" kern="1200" dirty="0" err="1">
              <a:latin typeface="Lato" panose="020F0502020204030203" pitchFamily="34" charset="0"/>
              <a:ea typeface="Lato" panose="020F0502020204030203" pitchFamily="34" charset="0"/>
              <a:cs typeface="Lato" panose="020F0502020204030203" pitchFamily="34" charset="0"/>
            </a:rPr>
            <a:t>universities</a:t>
          </a:r>
          <a:r>
            <a:rPr lang="de-DE" sz="1200" kern="1200" dirty="0">
              <a:latin typeface="Lato" panose="020F0502020204030203" pitchFamily="34" charset="0"/>
              <a:ea typeface="Lato" panose="020F0502020204030203" pitchFamily="34" charset="0"/>
              <a:cs typeface="Lato" panose="020F0502020204030203" pitchFamily="34" charset="0"/>
            </a:rPr>
            <a:t>, </a:t>
          </a:r>
          <a:r>
            <a:rPr lang="de-DE" sz="1200" kern="1200" dirty="0" err="1">
              <a:latin typeface="Lato" panose="020F0502020204030203" pitchFamily="34" charset="0"/>
              <a:ea typeface="Lato" panose="020F0502020204030203" pitchFamily="34" charset="0"/>
              <a:cs typeface="Lato" panose="020F0502020204030203" pitchFamily="34" charset="0"/>
            </a:rPr>
            <a:t>single</a:t>
          </a:r>
          <a:r>
            <a:rPr lang="de-DE" sz="1200" kern="1200" dirty="0">
              <a:latin typeface="Lato" panose="020F0502020204030203" pitchFamily="34" charset="0"/>
              <a:ea typeface="Lato" panose="020F0502020204030203" pitchFamily="34" charset="0"/>
              <a:cs typeface="Lato" panose="020F0502020204030203" pitchFamily="34" charset="0"/>
            </a:rPr>
            <a:t> </a:t>
          </a:r>
          <a:r>
            <a:rPr lang="de-DE" sz="1200" kern="1200" dirty="0" err="1">
              <a:latin typeface="Lato" panose="020F0502020204030203" pitchFamily="34" charset="0"/>
              <a:ea typeface="Lato" panose="020F0502020204030203" pitchFamily="34" charset="0"/>
              <a:cs typeface="Lato" panose="020F0502020204030203" pitchFamily="34" charset="0"/>
            </a:rPr>
            <a:t>scientists</a:t>
          </a:r>
          <a:r>
            <a:rPr lang="de-DE" sz="1200" kern="1200" dirty="0">
              <a:latin typeface="Lato" panose="020F0502020204030203" pitchFamily="34" charset="0"/>
              <a:ea typeface="Lato" panose="020F0502020204030203" pitchFamily="34" charset="0"/>
              <a:cs typeface="Lato" panose="020F0502020204030203" pitchFamily="34" charset="0"/>
            </a:rPr>
            <a:t>, </a:t>
          </a:r>
          <a:r>
            <a:rPr lang="de-DE" sz="1200" kern="1200" dirty="0" err="1">
              <a:latin typeface="Lato" panose="020F0502020204030203" pitchFamily="34" charset="0"/>
              <a:ea typeface="Lato" panose="020F0502020204030203" pitchFamily="34" charset="0"/>
              <a:cs typeface="Lato" panose="020F0502020204030203" pitchFamily="34" charset="0"/>
            </a:rPr>
            <a:t>journalists</a:t>
          </a:r>
          <a:r>
            <a:rPr lang="de-DE" sz="1200" kern="1200" dirty="0">
              <a:latin typeface="Lato" panose="020F0502020204030203" pitchFamily="34" charset="0"/>
              <a:ea typeface="Lato" panose="020F0502020204030203" pitchFamily="34" charset="0"/>
              <a:cs typeface="Lato" panose="020F0502020204030203" pitchFamily="34" charset="0"/>
            </a:rPr>
            <a:t>, </a:t>
          </a:r>
          <a:r>
            <a:rPr lang="de-DE" sz="1200" kern="1200" dirty="0" err="1">
              <a:latin typeface="Lato" panose="020F0502020204030203" pitchFamily="34" charset="0"/>
              <a:ea typeface="Lato" panose="020F0502020204030203" pitchFamily="34" charset="0"/>
              <a:cs typeface="Lato" panose="020F0502020204030203" pitchFamily="34" charset="0"/>
            </a:rPr>
            <a:t>influencers</a:t>
          </a:r>
          <a:r>
            <a:rPr lang="de-DE" sz="1200" kern="1200" dirty="0">
              <a:latin typeface="Lato" panose="020F0502020204030203" pitchFamily="34" charset="0"/>
              <a:ea typeface="Lato" panose="020F0502020204030203" pitchFamily="34" charset="0"/>
              <a:cs typeface="Lato" panose="020F0502020204030203" pitchFamily="34" charset="0"/>
            </a:rPr>
            <a:t>, </a:t>
          </a:r>
          <a:r>
            <a:rPr lang="de-DE" sz="1200" kern="1200" dirty="0" err="1">
              <a:latin typeface="Lato" panose="020F0502020204030203" pitchFamily="34" charset="0"/>
              <a:ea typeface="Lato" panose="020F0502020204030203" pitchFamily="34" charset="0"/>
              <a:cs typeface="Lato" panose="020F0502020204030203" pitchFamily="34" charset="0"/>
            </a:rPr>
            <a:t>laypersons</a:t>
          </a:r>
          <a:endParaRPr lang="de-DE" sz="1200" kern="1200" dirty="0">
            <a:latin typeface="Lato" panose="020F0502020204030203" pitchFamily="34" charset="0"/>
            <a:ea typeface="Lato" panose="020F0502020204030203" pitchFamily="34" charset="0"/>
            <a:cs typeface="Lato" panose="020F0502020204030203" pitchFamily="34" charset="0"/>
          </a:endParaRPr>
        </a:p>
      </dsp:txBody>
      <dsp:txXfrm>
        <a:off x="64929" y="653484"/>
        <a:ext cx="2985943" cy="1261190"/>
      </dsp:txXfrm>
    </dsp:sp>
    <dsp:sp modelId="{B47DAA74-3F87-4AC5-B47C-11F66E620FB0}">
      <dsp:nvSpPr>
        <dsp:cNvPr id="0" name=""/>
        <dsp:cNvSpPr/>
      </dsp:nvSpPr>
      <dsp:spPr>
        <a:xfrm>
          <a:off x="3276234" y="603232"/>
          <a:ext cx="5132873" cy="939764"/>
        </a:xfrm>
        <a:prstGeom prst="roundRect">
          <a:avLst>
            <a:gd name="adj" fmla="val 10000"/>
          </a:avLst>
        </a:prstGeom>
        <a:solidFill>
          <a:srgbClr val="363F8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e-DE" sz="2500" kern="1200" dirty="0">
              <a:latin typeface="Lato" panose="020F0502020204030203" pitchFamily="34" charset="0"/>
              <a:ea typeface="Lato" panose="020F0502020204030203" pitchFamily="34" charset="0"/>
              <a:cs typeface="Lato" panose="020F0502020204030203" pitchFamily="34" charset="0"/>
            </a:rPr>
            <a:t>RELATIONS</a:t>
          </a:r>
        </a:p>
      </dsp:txBody>
      <dsp:txXfrm>
        <a:off x="3303759" y="630757"/>
        <a:ext cx="5077823" cy="884714"/>
      </dsp:txXfrm>
    </dsp:sp>
    <dsp:sp modelId="{B3B34343-3815-4AFD-ADE4-61E7F712BDD7}">
      <dsp:nvSpPr>
        <dsp:cNvPr id="0" name=""/>
        <dsp:cNvSpPr/>
      </dsp:nvSpPr>
      <dsp:spPr>
        <a:xfrm>
          <a:off x="3271727" y="1727391"/>
          <a:ext cx="1207166" cy="1327727"/>
        </a:xfrm>
        <a:prstGeom prst="roundRect">
          <a:avLst>
            <a:gd name="adj" fmla="val 10000"/>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de-DE" sz="1100" kern="1200" dirty="0" err="1">
              <a:solidFill>
                <a:schemeClr val="tx1"/>
              </a:solidFill>
              <a:latin typeface="Lato" panose="020F0502020204030203" pitchFamily="34" charset="0"/>
              <a:ea typeface="Lato" panose="020F0502020204030203" pitchFamily="34" charset="0"/>
              <a:cs typeface="Lato" panose="020F0502020204030203" pitchFamily="34" charset="0"/>
            </a:rPr>
            <a:t>similarities</a:t>
          </a:r>
          <a:r>
            <a:rPr lang="de-DE" sz="1100" kern="12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de-DE" sz="1100" kern="1200" dirty="0" err="1">
              <a:solidFill>
                <a:schemeClr val="tx1"/>
              </a:solidFill>
              <a:latin typeface="Lato" panose="020F0502020204030203" pitchFamily="34" charset="0"/>
              <a:ea typeface="Lato" panose="020F0502020204030203" pitchFamily="34" charset="0"/>
              <a:cs typeface="Lato" panose="020F0502020204030203" pitchFamily="34" charset="0"/>
            </a:rPr>
            <a:t>homophily</a:t>
          </a:r>
          <a:r>
            <a:rPr lang="de-DE" sz="1100" kern="1200"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0" lvl="0" indent="0" algn="ctr" defTabSz="488950">
            <a:lnSpc>
              <a:spcPct val="90000"/>
            </a:lnSpc>
            <a:spcBef>
              <a:spcPct val="0"/>
            </a:spcBef>
            <a:spcAft>
              <a:spcPct val="35000"/>
            </a:spcAft>
            <a:buNone/>
          </a:pP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relationship</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of</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nodes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with</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similar</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characteristics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f.e</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joint</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membership</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shared</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attributes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a:t>
          </a:r>
        </a:p>
      </dsp:txBody>
      <dsp:txXfrm>
        <a:off x="3307084" y="1762748"/>
        <a:ext cx="1136452" cy="1257013"/>
      </dsp:txXfrm>
    </dsp:sp>
    <dsp:sp modelId="{868731CA-5DF5-4497-A44A-B13D1E9083DA}">
      <dsp:nvSpPr>
        <dsp:cNvPr id="0" name=""/>
        <dsp:cNvSpPr/>
      </dsp:nvSpPr>
      <dsp:spPr>
        <a:xfrm>
          <a:off x="4580296" y="1727391"/>
          <a:ext cx="1207166" cy="1327727"/>
        </a:xfrm>
        <a:prstGeom prst="roundRect">
          <a:avLst>
            <a:gd name="adj" fmla="val 10000"/>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de-DE" sz="1100" kern="1200" dirty="0" err="1">
              <a:solidFill>
                <a:schemeClr val="tx1"/>
              </a:solidFill>
              <a:latin typeface="Lato" panose="020F0502020204030203" pitchFamily="34" charset="0"/>
              <a:ea typeface="Lato" panose="020F0502020204030203" pitchFamily="34" charset="0"/>
              <a:cs typeface="Lato" panose="020F0502020204030203" pitchFamily="34" charset="0"/>
            </a:rPr>
            <a:t>social</a:t>
          </a:r>
          <a:r>
            <a:rPr lang="de-DE" sz="1100" kern="12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de-DE" sz="1100" kern="1200" dirty="0" err="1">
              <a:solidFill>
                <a:schemeClr val="tx1"/>
              </a:solidFill>
              <a:latin typeface="Lato" panose="020F0502020204030203" pitchFamily="34" charset="0"/>
              <a:ea typeface="Lato" panose="020F0502020204030203" pitchFamily="34" charset="0"/>
              <a:cs typeface="Lato" panose="020F0502020204030203" pitchFamily="34" charset="0"/>
            </a:rPr>
            <a:t>relations</a:t>
          </a:r>
          <a:endParaRPr lang="de-DE" sz="1100" kern="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0" lvl="0" indent="0" algn="ctr" defTabSz="488950">
            <a:lnSpc>
              <a:spcPct val="90000"/>
            </a:lnSpc>
            <a:spcBef>
              <a:spcPct val="0"/>
            </a:spcBef>
            <a:spcAft>
              <a:spcPct val="35000"/>
            </a:spcAft>
            <a:buNone/>
          </a:pP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f.e</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kinship</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friendship</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cognitive</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links)</a:t>
          </a:r>
        </a:p>
      </dsp:txBody>
      <dsp:txXfrm>
        <a:off x="4615653" y="1762748"/>
        <a:ext cx="1136452" cy="1257013"/>
      </dsp:txXfrm>
    </dsp:sp>
    <dsp:sp modelId="{9A8FD7A4-DBB8-4A45-B405-35FA9E3A272C}">
      <dsp:nvSpPr>
        <dsp:cNvPr id="0" name=""/>
        <dsp:cNvSpPr/>
      </dsp:nvSpPr>
      <dsp:spPr>
        <a:xfrm>
          <a:off x="5888865" y="1727391"/>
          <a:ext cx="1207166" cy="1327727"/>
        </a:xfrm>
        <a:prstGeom prst="roundRect">
          <a:avLst>
            <a:gd name="adj" fmla="val 10000"/>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de-DE" sz="1100" kern="1200" dirty="0" err="1">
              <a:solidFill>
                <a:schemeClr val="tx1"/>
              </a:solidFill>
              <a:latin typeface="Lato" panose="020F0502020204030203" pitchFamily="34" charset="0"/>
              <a:ea typeface="Lato" panose="020F0502020204030203" pitchFamily="34" charset="0"/>
              <a:cs typeface="Lato" panose="020F0502020204030203" pitchFamily="34" charset="0"/>
            </a:rPr>
            <a:t>interactions</a:t>
          </a:r>
          <a:endParaRPr lang="de-DE" sz="1100" kern="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0" lvl="0" indent="0" algn="ctr" defTabSz="488950">
            <a:lnSpc>
              <a:spcPct val="90000"/>
            </a:lnSpc>
            <a:spcBef>
              <a:spcPct val="0"/>
            </a:spcBef>
            <a:spcAft>
              <a:spcPct val="35000"/>
            </a:spcAft>
            <a:buNone/>
          </a:pP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as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discrete</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events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f.e</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advice</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a:t>
          </a:r>
        </a:p>
      </dsp:txBody>
      <dsp:txXfrm>
        <a:off x="5924222" y="1762748"/>
        <a:ext cx="1136452" cy="1257013"/>
      </dsp:txXfrm>
    </dsp:sp>
    <dsp:sp modelId="{EAA202E6-8F6D-4122-928C-C53E664B4522}">
      <dsp:nvSpPr>
        <dsp:cNvPr id="0" name=""/>
        <dsp:cNvSpPr/>
      </dsp:nvSpPr>
      <dsp:spPr>
        <a:xfrm>
          <a:off x="7197434" y="1727391"/>
          <a:ext cx="1207166" cy="1327727"/>
        </a:xfrm>
        <a:prstGeom prst="roundRect">
          <a:avLst>
            <a:gd name="adj" fmla="val 10000"/>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de-DE" sz="1100" kern="1200" dirty="0" err="1">
              <a:solidFill>
                <a:schemeClr val="tx1"/>
              </a:solidFill>
              <a:latin typeface="Lato" panose="020F0502020204030203" pitchFamily="34" charset="0"/>
              <a:ea typeface="Lato" panose="020F0502020204030203" pitchFamily="34" charset="0"/>
              <a:cs typeface="Lato" panose="020F0502020204030203" pitchFamily="34" charset="0"/>
            </a:rPr>
            <a:t>flows</a:t>
          </a:r>
          <a:endParaRPr lang="de-DE" sz="1100" kern="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0" lvl="0" indent="0" algn="ctr" defTabSz="488950">
            <a:lnSpc>
              <a:spcPct val="90000"/>
            </a:lnSpc>
            <a:spcBef>
              <a:spcPct val="0"/>
            </a:spcBef>
            <a:spcAft>
              <a:spcPct val="35000"/>
            </a:spcAft>
            <a:buNone/>
          </a:pP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items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disseminated</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through</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interaction</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(e.g.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information</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beliefs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 </a:t>
          </a:r>
          <a:r>
            <a:rPr lang="de-DE" sz="1000" kern="1200" dirty="0" err="1">
              <a:solidFill>
                <a:srgbClr val="B2B2B2"/>
              </a:solidFill>
              <a:latin typeface="Lato" panose="020F0502020204030203" pitchFamily="34" charset="0"/>
              <a:ea typeface="Lato" panose="020F0502020204030203" pitchFamily="34" charset="0"/>
              <a:cs typeface="Lato" panose="020F0502020204030203" pitchFamily="34" charset="0"/>
            </a:rPr>
            <a:t>resources</a:t>
          </a:r>
          <a:r>
            <a:rPr lang="de-DE" sz="1000" kern="1200" dirty="0">
              <a:solidFill>
                <a:srgbClr val="B2B2B2"/>
              </a:solidFill>
              <a:latin typeface="Lato" panose="020F0502020204030203" pitchFamily="34" charset="0"/>
              <a:ea typeface="Lato" panose="020F0502020204030203" pitchFamily="34" charset="0"/>
              <a:cs typeface="Lato" panose="020F0502020204030203" pitchFamily="34" charset="0"/>
            </a:rPr>
            <a:t>)</a:t>
          </a:r>
        </a:p>
      </dsp:txBody>
      <dsp:txXfrm>
        <a:off x="7232791" y="1762748"/>
        <a:ext cx="1136452" cy="125701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oi.org/10.4324/9780203867631"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doi.org/10.1515/9783110255522-002"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doi.org/10.1515/9783110255522-002"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doi.org/10.1515/9783110255522-00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oi.org/10.1515/9783110255522-002"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doi.org/10.1073/pnas.1805871115"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limatechange.procon.org/" TargetMode="External"/><Relationship Id="rId7" Type="http://schemas.openxmlformats.org/officeDocument/2006/relationships/hyperlink" Target="https://www.youtube.com/watch?v=cjuGCJJUGsg&amp;t=2s"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www.ncbi.nlm.nih.gov/pmc/articles/PMC6692310/" TargetMode="External"/><Relationship Id="rId5" Type="http://schemas.openxmlformats.org/officeDocument/2006/relationships/hyperlink" Target="https://www.sciencedirect.com/science/article/pii/S0959378016305209" TargetMode="External"/><Relationship Id="rId4" Type="http://schemas.openxmlformats.org/officeDocument/2006/relationships/hyperlink" Target="https://theconversation.com/the-problem-of-false-balance-when-reporting-on-science-29077"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oi.org/10.4324/9780203867631"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doi.org/10.1515/9783110255522-002"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With</a:t>
            </a:r>
            <a:r>
              <a:rPr lang="en-US" sz="1100" b="0" i="0" u="none" strike="noStrike" cap="none" baseline="0" dirty="0">
                <a:solidFill>
                  <a:srgbClr val="000000"/>
                </a:solidFill>
                <a:effectLst/>
                <a:latin typeface="Arial"/>
                <a:ea typeface="Arial"/>
                <a:cs typeface="Arial"/>
                <a:sym typeface="Arial"/>
              </a:rPr>
              <a:t> this slide, the lecturer can provide further input as far as the questions for discussion on (notes, slide 9) are concerned.</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1" u="none" strike="noStrike" cap="none" dirty="0">
                <a:solidFill>
                  <a:srgbClr val="000000"/>
                </a:solidFill>
                <a:effectLst/>
                <a:latin typeface="Arial"/>
                <a:ea typeface="Arial"/>
                <a:cs typeface="Arial"/>
                <a:sym typeface="Arial"/>
              </a:rPr>
              <a:t>Brossard,</a:t>
            </a:r>
            <a:r>
              <a:rPr lang="en-US" sz="1100" b="0" i="1" u="none" strike="noStrike" cap="none" baseline="0" dirty="0">
                <a:solidFill>
                  <a:srgbClr val="000000"/>
                </a:solidFill>
                <a:effectLst/>
                <a:latin typeface="Arial"/>
                <a:ea typeface="Arial"/>
                <a:cs typeface="Arial"/>
                <a:sym typeface="Arial"/>
              </a:rPr>
              <a:t> D. and </a:t>
            </a:r>
            <a:r>
              <a:rPr lang="en-US" sz="1100" b="0" i="1" u="none" strike="noStrike" cap="none" baseline="0" dirty="0" err="1">
                <a:solidFill>
                  <a:srgbClr val="000000"/>
                </a:solidFill>
                <a:effectLst/>
                <a:latin typeface="Arial"/>
                <a:ea typeface="Arial"/>
                <a:cs typeface="Arial"/>
                <a:sym typeface="Arial"/>
              </a:rPr>
              <a:t>Lewenstein</a:t>
            </a:r>
            <a:r>
              <a:rPr lang="en-US" sz="1100" b="0" i="1" u="none" strike="noStrike" cap="none" baseline="0" dirty="0">
                <a:solidFill>
                  <a:srgbClr val="000000"/>
                </a:solidFill>
                <a:effectLst/>
                <a:latin typeface="Arial"/>
                <a:ea typeface="Arial"/>
                <a:cs typeface="Arial"/>
                <a:sym typeface="Arial"/>
              </a:rPr>
              <a:t>, B. V. (2010) A Critical Appraisal of Models of Public Understanding of Science, Using Practice to Inform Theory. In: </a:t>
            </a:r>
            <a:r>
              <a:rPr lang="en-US" sz="1100" b="0" i="1" u="none" strike="noStrike" cap="none" baseline="0" dirty="0" err="1">
                <a:solidFill>
                  <a:srgbClr val="000000"/>
                </a:solidFill>
                <a:effectLst/>
                <a:latin typeface="Arial"/>
                <a:ea typeface="Arial"/>
                <a:cs typeface="Arial"/>
                <a:sym typeface="Arial"/>
              </a:rPr>
              <a:t>Kahlor</a:t>
            </a:r>
            <a:r>
              <a:rPr lang="en-US" sz="1100" b="0" i="1" u="none" strike="noStrike" cap="none" baseline="0" dirty="0">
                <a:solidFill>
                  <a:srgbClr val="000000"/>
                </a:solidFill>
                <a:effectLst/>
                <a:latin typeface="Arial"/>
                <a:ea typeface="Arial"/>
                <a:cs typeface="Arial"/>
                <a:sym typeface="Arial"/>
              </a:rPr>
              <a:t>, L. and Stout, P. (eds.), Communicating Science, New Agendas in Communication, New York: Routledge, pp. 11-39, </a:t>
            </a:r>
            <a:r>
              <a:rPr lang="de-DE" dirty="0">
                <a:hlinkClick r:id="rId3"/>
              </a:rPr>
              <a:t>https://</a:t>
            </a:r>
            <a:r>
              <a:rPr lang="de-DE" dirty="0" err="1">
                <a:hlinkClick r:id="rId3"/>
              </a:rPr>
              <a:t>doi.org</a:t>
            </a:r>
            <a:r>
              <a:rPr lang="de-DE" dirty="0">
                <a:hlinkClick r:id="rId3"/>
              </a:rPr>
              <a:t>/10.4324/9780203867631 </a:t>
            </a:r>
            <a:endParaRPr lang="en-US"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1" u="none" strike="noStrike" cap="none" dirty="0" err="1">
                <a:solidFill>
                  <a:srgbClr val="000000"/>
                </a:solidFill>
                <a:effectLst/>
                <a:latin typeface="Arial"/>
                <a:ea typeface="Arial"/>
                <a:cs typeface="Arial"/>
                <a:sym typeface="Arial"/>
              </a:rPr>
              <a:t>Lewenstein</a:t>
            </a:r>
            <a:r>
              <a:rPr lang="en-US" sz="1100" b="0" i="1" u="none" strike="noStrike" cap="none" dirty="0">
                <a:solidFill>
                  <a:srgbClr val="000000"/>
                </a:solidFill>
                <a:effectLst/>
                <a:latin typeface="Arial"/>
                <a:ea typeface="Arial"/>
                <a:cs typeface="Arial"/>
                <a:sym typeface="Arial"/>
              </a:rPr>
              <a:t>, B. V. (2003) Models of public communication of science and technology. Proceedings of the National Academy of Sciences. 118. </a:t>
            </a:r>
            <a:r>
              <a:rPr lang="en-US" sz="1100" b="0" i="1" u="none" strike="noStrike" cap="none" dirty="0" err="1">
                <a:solidFill>
                  <a:srgbClr val="000000"/>
                </a:solidFill>
                <a:effectLst/>
                <a:latin typeface="Arial"/>
                <a:ea typeface="Arial"/>
                <a:cs typeface="Arial"/>
                <a:sym typeface="Arial"/>
              </a:rPr>
              <a:t>e1912436117</a:t>
            </a: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doi:10.1073</a:t>
            </a:r>
            <a:r>
              <a:rPr lang="en-US" sz="1100" b="0" i="1" u="none" strike="noStrike" cap="none" dirty="0">
                <a:solidFill>
                  <a:srgbClr val="000000"/>
                </a:solidFill>
                <a:effectLst/>
                <a:latin typeface="Arial"/>
                <a:ea typeface="Arial"/>
                <a:cs typeface="Arial"/>
                <a:sym typeface="Arial"/>
              </a:rPr>
              <a:t>/</a:t>
            </a:r>
            <a:r>
              <a:rPr lang="en-US" sz="1100" b="0" i="1" u="none" strike="noStrike" cap="none" dirty="0" err="1">
                <a:solidFill>
                  <a:srgbClr val="000000"/>
                </a:solidFill>
                <a:effectLst/>
                <a:latin typeface="Arial"/>
                <a:ea typeface="Arial"/>
                <a:cs typeface="Arial"/>
                <a:sym typeface="Arial"/>
              </a:rPr>
              <a:t>pnas.1912436117</a:t>
            </a:r>
            <a:r>
              <a:rPr lang="en-US" sz="1100" b="0" i="1" u="none" strike="noStrike" cap="none" dirty="0">
                <a:solidFill>
                  <a:srgbClr val="000000"/>
                </a:solidFill>
                <a:effectLst/>
                <a:latin typeface="Arial"/>
                <a:ea typeface="Arial"/>
                <a:cs typeface="Arial"/>
                <a:sym typeface="Arial"/>
              </a:rPr>
              <a:t>.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a:t>Schmid-Petri,</a:t>
            </a:r>
            <a:r>
              <a:rPr lang="de-DE" baseline="0" dirty="0"/>
              <a:t> H. </a:t>
            </a:r>
            <a:r>
              <a:rPr lang="de-DE" baseline="0" dirty="0" err="1"/>
              <a:t>and</a:t>
            </a:r>
            <a:r>
              <a:rPr lang="de-DE" baseline="0" dirty="0"/>
              <a:t> Bürger, M. (2020) 5 Modeling </a:t>
            </a:r>
            <a:r>
              <a:rPr lang="de-DE" baseline="0" dirty="0" err="1"/>
              <a:t>science</a:t>
            </a:r>
            <a:r>
              <a:rPr lang="de-DE" baseline="0" dirty="0"/>
              <a:t> </a:t>
            </a:r>
            <a:r>
              <a:rPr lang="de-DE" baseline="0" dirty="0" err="1"/>
              <a:t>communication</a:t>
            </a:r>
            <a:r>
              <a:rPr lang="de-DE" baseline="0" dirty="0"/>
              <a:t>: </a:t>
            </a:r>
            <a:r>
              <a:rPr lang="de-DE" baseline="0" dirty="0" err="1"/>
              <a:t>from</a:t>
            </a:r>
            <a:r>
              <a:rPr lang="de-DE" baseline="0" dirty="0"/>
              <a:t> linear </a:t>
            </a:r>
            <a:r>
              <a:rPr lang="de-DE" baseline="0" dirty="0" err="1"/>
              <a:t>to</a:t>
            </a:r>
            <a:r>
              <a:rPr lang="de-DE" baseline="0" dirty="0"/>
              <a:t> </a:t>
            </a:r>
            <a:r>
              <a:rPr lang="de-DE" baseline="0" dirty="0" err="1"/>
              <a:t>more</a:t>
            </a:r>
            <a:r>
              <a:rPr lang="de-DE" baseline="0" dirty="0"/>
              <a:t> </a:t>
            </a:r>
            <a:r>
              <a:rPr lang="de-DE" baseline="0" dirty="0" err="1"/>
              <a:t>complex</a:t>
            </a:r>
            <a:r>
              <a:rPr lang="de-DE" baseline="0" dirty="0"/>
              <a:t> </a:t>
            </a:r>
            <a:r>
              <a:rPr lang="de-DE" baseline="0" dirty="0" err="1"/>
              <a:t>models</a:t>
            </a:r>
            <a:r>
              <a:rPr lang="de-DE" baseline="0" dirty="0"/>
              <a:t>. </a:t>
            </a:r>
            <a:r>
              <a:rPr lang="de-DE" dirty="0"/>
              <a:t>In: </a:t>
            </a:r>
            <a:r>
              <a:rPr lang="de-DE" dirty="0" err="1"/>
              <a:t>Leßmöllmann</a:t>
            </a:r>
            <a:r>
              <a:rPr lang="de-DE" dirty="0"/>
              <a:t>, A., </a:t>
            </a:r>
            <a:r>
              <a:rPr lang="de-DE" dirty="0" err="1"/>
              <a:t>Dascal</a:t>
            </a:r>
            <a:r>
              <a:rPr lang="de-DE" dirty="0"/>
              <a:t>, M. </a:t>
            </a:r>
            <a:r>
              <a:rPr lang="de-DE" dirty="0" err="1"/>
              <a:t>and</a:t>
            </a:r>
            <a:r>
              <a:rPr lang="de-DE" dirty="0"/>
              <a:t> </a:t>
            </a:r>
            <a:r>
              <a:rPr lang="de-DE" dirty="0" err="1"/>
              <a:t>Gloning</a:t>
            </a:r>
            <a:r>
              <a:rPr lang="de-DE" dirty="0"/>
              <a:t>, T.</a:t>
            </a:r>
            <a:r>
              <a:rPr lang="de-DE" baseline="0" dirty="0"/>
              <a:t> (</a:t>
            </a:r>
            <a:r>
              <a:rPr lang="de-DE" baseline="0" dirty="0" err="1"/>
              <a:t>eds</a:t>
            </a:r>
            <a:r>
              <a:rPr lang="de-DE" baseline="0" dirty="0"/>
              <a:t>.), </a:t>
            </a:r>
            <a:r>
              <a:rPr lang="de-DE" i="1" dirty="0"/>
              <a:t>Science Communication</a:t>
            </a:r>
            <a:r>
              <a:rPr lang="de-DE" dirty="0"/>
              <a:t>, Berlin, Boston: De </a:t>
            </a:r>
            <a:r>
              <a:rPr lang="de-DE" dirty="0" err="1"/>
              <a:t>Gruyter</a:t>
            </a:r>
            <a:r>
              <a:rPr lang="de-DE" dirty="0"/>
              <a:t> Mouton, pp. 105-121. </a:t>
            </a:r>
            <a:r>
              <a:rPr lang="de-DE" dirty="0">
                <a:hlinkClick r:id="rId4"/>
              </a:rPr>
              <a:t>https://</a:t>
            </a:r>
            <a:r>
              <a:rPr lang="de-DE" dirty="0" err="1">
                <a:hlinkClick r:id="rId4"/>
              </a:rPr>
              <a:t>doi.org</a:t>
            </a:r>
            <a:r>
              <a:rPr lang="de-DE" dirty="0">
                <a:hlinkClick r:id="rId4"/>
              </a:rPr>
              <a:t>/10.1515/9783110255522-002</a:t>
            </a:r>
            <a:endParaRPr lang="de-DE"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indent="0">
              <a:buNone/>
            </a:pPr>
            <a:endParaRPr lang="de-DE" dirty="0"/>
          </a:p>
        </p:txBody>
      </p:sp>
    </p:spTree>
    <p:extLst>
      <p:ext uri="{BB962C8B-B14F-4D97-AF65-F5344CB8AC3E}">
        <p14:creationId xmlns:p14="http://schemas.microsoft.com/office/powerpoint/2010/main" val="3076494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a:t>The</a:t>
            </a:r>
            <a:r>
              <a:rPr lang="de-DE" baseline="0" dirty="0"/>
              <a:t> </a:t>
            </a:r>
            <a:r>
              <a:rPr lang="de-DE" baseline="0" dirty="0" err="1"/>
              <a:t>model</a:t>
            </a:r>
            <a:r>
              <a:rPr lang="de-DE" baseline="0" dirty="0"/>
              <a:t> </a:t>
            </a:r>
            <a:r>
              <a:rPr lang="de-DE" baseline="0" dirty="0" err="1"/>
              <a:t>presented</a:t>
            </a:r>
            <a:r>
              <a:rPr lang="de-DE" baseline="0" dirty="0"/>
              <a:t> on </a:t>
            </a:r>
            <a:r>
              <a:rPr lang="de-DE" baseline="0" dirty="0" err="1"/>
              <a:t>this</a:t>
            </a:r>
            <a:r>
              <a:rPr lang="de-DE" baseline="0" dirty="0"/>
              <a:t> </a:t>
            </a:r>
            <a:r>
              <a:rPr lang="de-DE" baseline="0" dirty="0" err="1"/>
              <a:t>slide</a:t>
            </a:r>
            <a:r>
              <a:rPr lang="de-DE" baseline="0" dirty="0"/>
              <a:t> </a:t>
            </a:r>
            <a:r>
              <a:rPr lang="de-DE" baseline="0" dirty="0" err="1"/>
              <a:t>is</a:t>
            </a:r>
            <a:r>
              <a:rPr lang="de-DE" baseline="0" dirty="0"/>
              <a:t> a </a:t>
            </a:r>
            <a:r>
              <a:rPr lang="de-DE" baseline="0" dirty="0" err="1"/>
              <a:t>new</a:t>
            </a:r>
            <a:r>
              <a:rPr lang="de-DE" baseline="0" dirty="0"/>
              <a:t> </a:t>
            </a:r>
            <a:r>
              <a:rPr lang="de-DE" baseline="0" dirty="0" err="1"/>
              <a:t>take</a:t>
            </a:r>
            <a:r>
              <a:rPr lang="de-DE" baseline="0" dirty="0"/>
              <a:t> on </a:t>
            </a:r>
            <a:r>
              <a:rPr lang="de-DE" baseline="0" dirty="0" err="1"/>
              <a:t>the</a:t>
            </a:r>
            <a:r>
              <a:rPr lang="de-DE" baseline="0" dirty="0"/>
              <a:t> </a:t>
            </a:r>
            <a:r>
              <a:rPr lang="de-DE" baseline="0" dirty="0" err="1"/>
              <a:t>subject</a:t>
            </a:r>
            <a:r>
              <a:rPr lang="de-DE" baseline="0" dirty="0"/>
              <a:t> matter </a:t>
            </a:r>
            <a:r>
              <a:rPr lang="de-DE" baseline="0" dirty="0" err="1"/>
              <a:t>and</a:t>
            </a:r>
            <a:r>
              <a:rPr lang="de-DE" baseline="0" dirty="0"/>
              <a:t> </a:t>
            </a:r>
            <a:r>
              <a:rPr lang="de-DE" baseline="0" dirty="0" err="1"/>
              <a:t>provides</a:t>
            </a:r>
            <a:r>
              <a:rPr lang="de-DE" baseline="0" dirty="0"/>
              <a:t> a network-</a:t>
            </a:r>
            <a:r>
              <a:rPr lang="de-DE" baseline="0" dirty="0" err="1"/>
              <a:t>oriented</a:t>
            </a:r>
            <a:r>
              <a:rPr lang="de-DE" baseline="0" dirty="0"/>
              <a:t> </a:t>
            </a:r>
            <a:r>
              <a:rPr lang="de-DE" baseline="0" dirty="0" err="1"/>
              <a:t>perspective</a:t>
            </a:r>
            <a:r>
              <a:rPr lang="de-DE" baseline="0" dirty="0"/>
              <a:t>. </a:t>
            </a:r>
            <a:r>
              <a:rPr lang="de-DE" baseline="0" dirty="0" err="1"/>
              <a:t>There</a:t>
            </a:r>
            <a:r>
              <a:rPr lang="de-DE" baseline="0" dirty="0"/>
              <a:t> </a:t>
            </a:r>
            <a:r>
              <a:rPr lang="de-DE" baseline="0" dirty="0" err="1"/>
              <a:t>are</a:t>
            </a:r>
            <a:r>
              <a:rPr lang="de-DE" baseline="0" dirty="0"/>
              <a:t> </a:t>
            </a:r>
            <a:r>
              <a:rPr lang="de-DE" baseline="0" dirty="0" err="1"/>
              <a:t>of</a:t>
            </a:r>
            <a:r>
              <a:rPr lang="de-DE" baseline="0" dirty="0"/>
              <a:t> </a:t>
            </a:r>
            <a:r>
              <a:rPr lang="de-DE" baseline="0" dirty="0" err="1"/>
              <a:t>course</a:t>
            </a:r>
            <a:r>
              <a:rPr lang="de-DE" baseline="0" dirty="0"/>
              <a:t> also </a:t>
            </a:r>
            <a:r>
              <a:rPr lang="de-DE" baseline="0" dirty="0" err="1"/>
              <a:t>other</a:t>
            </a:r>
            <a:r>
              <a:rPr lang="de-DE" baseline="0" dirty="0"/>
              <a:t> </a:t>
            </a:r>
            <a:r>
              <a:rPr lang="de-DE" baseline="0" dirty="0" err="1"/>
              <a:t>approaches</a:t>
            </a:r>
            <a:r>
              <a:rPr lang="de-DE" baseline="0" dirty="0"/>
              <a:t>, </a:t>
            </a:r>
            <a:r>
              <a:rPr lang="de-DE" baseline="0" dirty="0" err="1"/>
              <a:t>yet</a:t>
            </a:r>
            <a:r>
              <a:rPr lang="de-DE" baseline="0" dirty="0"/>
              <a:t> </a:t>
            </a:r>
            <a:r>
              <a:rPr lang="de-DE" baseline="0" dirty="0" err="1"/>
              <a:t>the</a:t>
            </a:r>
            <a:r>
              <a:rPr lang="de-DE" baseline="0" dirty="0"/>
              <a:t> </a:t>
            </a:r>
            <a:r>
              <a:rPr lang="de-DE" baseline="0" dirty="0" err="1"/>
              <a:t>creators</a:t>
            </a:r>
            <a:r>
              <a:rPr lang="de-DE" baseline="0" dirty="0"/>
              <a:t> </a:t>
            </a:r>
            <a:r>
              <a:rPr lang="de-DE" baseline="0" dirty="0" err="1"/>
              <a:t>of</a:t>
            </a:r>
            <a:r>
              <a:rPr lang="de-DE" baseline="0" dirty="0"/>
              <a:t> </a:t>
            </a:r>
            <a:r>
              <a:rPr lang="de-DE" baseline="0" dirty="0" err="1"/>
              <a:t>this</a:t>
            </a:r>
            <a:r>
              <a:rPr lang="de-DE" baseline="0" dirty="0"/>
              <a:t> </a:t>
            </a:r>
            <a:r>
              <a:rPr lang="de-DE" baseline="0" dirty="0" err="1"/>
              <a:t>module</a:t>
            </a:r>
            <a:r>
              <a:rPr lang="de-DE" baseline="0" dirty="0"/>
              <a:t> find </a:t>
            </a:r>
            <a:r>
              <a:rPr lang="de-DE" baseline="0" dirty="0" err="1"/>
              <a:t>this</a:t>
            </a:r>
            <a:r>
              <a:rPr lang="de-DE" baseline="0" dirty="0"/>
              <a:t> </a:t>
            </a:r>
            <a:r>
              <a:rPr lang="de-DE" baseline="0" dirty="0" err="1"/>
              <a:t>one</a:t>
            </a:r>
            <a:r>
              <a:rPr lang="de-DE" baseline="0" dirty="0"/>
              <a:t> </a:t>
            </a:r>
            <a:r>
              <a:rPr lang="de-DE" baseline="0" dirty="0" err="1"/>
              <a:t>particularly</a:t>
            </a:r>
            <a:r>
              <a:rPr lang="de-DE" baseline="0" dirty="0"/>
              <a:t> </a:t>
            </a:r>
            <a:r>
              <a:rPr lang="de-DE" baseline="0" dirty="0" err="1"/>
              <a:t>useful</a:t>
            </a:r>
            <a:r>
              <a:rPr lang="de-DE" baseline="0" dirty="0"/>
              <a:t> in </a:t>
            </a:r>
            <a:r>
              <a:rPr lang="de-DE" baseline="0" dirty="0" err="1"/>
              <a:t>connection</a:t>
            </a:r>
            <a:r>
              <a:rPr lang="de-DE" baseline="0" dirty="0"/>
              <a:t> </a:t>
            </a:r>
            <a:r>
              <a:rPr lang="de-DE" baseline="0" dirty="0" err="1"/>
              <a:t>to</a:t>
            </a:r>
            <a:r>
              <a:rPr lang="de-DE" baseline="0" dirty="0"/>
              <a:t> </a:t>
            </a:r>
            <a:r>
              <a:rPr lang="de-DE" baseline="0" dirty="0" err="1"/>
              <a:t>classroom</a:t>
            </a:r>
            <a:r>
              <a:rPr lang="de-DE" baseline="0" dirty="0"/>
              <a:t> </a:t>
            </a:r>
            <a:r>
              <a:rPr lang="de-DE" baseline="0" dirty="0" err="1"/>
              <a:t>activities</a:t>
            </a:r>
            <a:r>
              <a:rPr lang="de-DE" baseline="0" dirty="0"/>
              <a:t> </a:t>
            </a:r>
            <a:r>
              <a:rPr lang="de-DE" baseline="0" dirty="0" err="1"/>
              <a:t>that</a:t>
            </a:r>
            <a:r>
              <a:rPr lang="de-DE" baseline="0" dirty="0"/>
              <a:t> will </a:t>
            </a:r>
            <a:r>
              <a:rPr lang="de-DE" baseline="0" dirty="0" err="1"/>
              <a:t>be</a:t>
            </a:r>
            <a:r>
              <a:rPr lang="de-DE" baseline="0" dirty="0"/>
              <a:t> </a:t>
            </a:r>
            <a:r>
              <a:rPr lang="de-DE" baseline="0" dirty="0" err="1"/>
              <a:t>elaborated</a:t>
            </a:r>
            <a:r>
              <a:rPr lang="de-DE" baseline="0" dirty="0"/>
              <a:t> at a </a:t>
            </a:r>
            <a:r>
              <a:rPr lang="de-DE" baseline="0" dirty="0" err="1"/>
              <a:t>later</a:t>
            </a:r>
            <a:r>
              <a:rPr lang="de-DE" baseline="0" dirty="0"/>
              <a:t> </a:t>
            </a:r>
            <a:r>
              <a:rPr lang="de-DE" baseline="0" dirty="0" err="1"/>
              <a:t>stage</a:t>
            </a:r>
            <a:r>
              <a:rPr lang="de-DE" baseline="0" dirty="0"/>
              <a:t> in </a:t>
            </a:r>
            <a:r>
              <a:rPr lang="de-DE" baseline="0" dirty="0" err="1"/>
              <a:t>the</a:t>
            </a:r>
            <a:r>
              <a:rPr lang="de-DE" baseline="0" dirty="0"/>
              <a:t> </a:t>
            </a:r>
            <a:r>
              <a:rPr lang="de-DE" baseline="0" dirty="0" err="1"/>
              <a:t>module</a:t>
            </a:r>
            <a:r>
              <a:rPr lang="de-DE" baseline="0" dirty="0"/>
              <a:t>. The </a:t>
            </a:r>
            <a:r>
              <a:rPr lang="de-DE" baseline="0" dirty="0" err="1"/>
              <a:t>model</a:t>
            </a:r>
            <a:r>
              <a:rPr lang="de-DE" baseline="0" dirty="0"/>
              <a:t> </a:t>
            </a:r>
            <a:r>
              <a:rPr lang="de-DE" baseline="0" dirty="0" err="1"/>
              <a:t>depicted</a:t>
            </a:r>
            <a:r>
              <a:rPr lang="de-DE" baseline="0" dirty="0"/>
              <a:t> </a:t>
            </a:r>
            <a:r>
              <a:rPr lang="de-DE" baseline="0" dirty="0" err="1"/>
              <a:t>here</a:t>
            </a:r>
            <a:r>
              <a:rPr lang="de-DE" baseline="0" dirty="0"/>
              <a:t> </a:t>
            </a:r>
            <a:r>
              <a:rPr lang="de-DE" baseline="0" dirty="0" err="1"/>
              <a:t>especially</a:t>
            </a:r>
            <a:r>
              <a:rPr lang="de-DE" baseline="0" dirty="0"/>
              <a:t> </a:t>
            </a:r>
            <a:r>
              <a:rPr lang="de-DE" baseline="0" dirty="0" err="1"/>
              <a:t>pays</a:t>
            </a:r>
            <a:r>
              <a:rPr lang="de-DE" baseline="0" dirty="0"/>
              <a:t> </a:t>
            </a:r>
            <a:r>
              <a:rPr lang="de-DE" baseline="0" dirty="0" err="1"/>
              <a:t>attention</a:t>
            </a:r>
            <a:r>
              <a:rPr lang="de-DE" baseline="0" dirty="0"/>
              <a:t> </a:t>
            </a:r>
            <a:r>
              <a:rPr lang="de-DE" baseline="0" dirty="0" err="1"/>
              <a:t>to</a:t>
            </a:r>
            <a:r>
              <a:rPr lang="de-DE" baseline="0" dirty="0"/>
              <a:t> </a:t>
            </a:r>
            <a:r>
              <a:rPr lang="de-DE" baseline="0" dirty="0" err="1"/>
              <a:t>the</a:t>
            </a:r>
            <a:r>
              <a:rPr lang="de-DE" baseline="0" dirty="0"/>
              <a:t> </a:t>
            </a:r>
            <a:r>
              <a:rPr lang="de-DE" baseline="0" dirty="0" err="1"/>
              <a:t>dissolving</a:t>
            </a:r>
            <a:r>
              <a:rPr lang="de-DE" baseline="0" dirty="0"/>
              <a:t> </a:t>
            </a:r>
            <a:r>
              <a:rPr lang="de-DE" baseline="0" dirty="0" err="1"/>
              <a:t>monopoly</a:t>
            </a:r>
            <a:r>
              <a:rPr lang="de-DE" baseline="0" dirty="0"/>
              <a:t> </a:t>
            </a:r>
            <a:r>
              <a:rPr lang="de-DE" baseline="0" dirty="0" err="1"/>
              <a:t>position</a:t>
            </a:r>
            <a:r>
              <a:rPr lang="de-DE" baseline="0" dirty="0"/>
              <a:t> </a:t>
            </a:r>
            <a:r>
              <a:rPr lang="de-DE" baseline="0" dirty="0" err="1"/>
              <a:t>of</a:t>
            </a:r>
            <a:r>
              <a:rPr lang="de-DE" baseline="0" dirty="0"/>
              <a:t> </a:t>
            </a:r>
            <a:r>
              <a:rPr lang="de-DE" baseline="0" dirty="0" err="1"/>
              <a:t>institutionalised</a:t>
            </a:r>
            <a:r>
              <a:rPr lang="de-DE" baseline="0" dirty="0"/>
              <a:t> </a:t>
            </a:r>
            <a:r>
              <a:rPr lang="de-DE" baseline="0" dirty="0" err="1"/>
              <a:t>science</a:t>
            </a:r>
            <a:r>
              <a:rPr lang="de-DE" baseline="0" dirty="0"/>
              <a:t> </a:t>
            </a:r>
            <a:r>
              <a:rPr lang="de-DE" baseline="0" dirty="0" err="1"/>
              <a:t>and</a:t>
            </a:r>
            <a:r>
              <a:rPr lang="de-DE" baseline="0" dirty="0"/>
              <a:t> </a:t>
            </a:r>
            <a:r>
              <a:rPr lang="de-DE" baseline="0" dirty="0" err="1"/>
              <a:t>mass</a:t>
            </a:r>
            <a:r>
              <a:rPr lang="de-DE" baseline="0" dirty="0"/>
              <a:t> </a:t>
            </a:r>
            <a:r>
              <a:rPr lang="de-DE" baseline="0" dirty="0" err="1"/>
              <a:t>media</a:t>
            </a:r>
            <a:r>
              <a:rPr lang="de-DE" baseline="0" dirty="0"/>
              <a:t>. </a:t>
            </a:r>
            <a:r>
              <a:rPr lang="de-DE" baseline="0" dirty="0" err="1"/>
              <a:t>Reflecting</a:t>
            </a:r>
            <a:r>
              <a:rPr lang="de-DE" baseline="0" dirty="0"/>
              <a:t> upon </a:t>
            </a:r>
            <a:r>
              <a:rPr lang="de-DE" baseline="0" dirty="0" err="1"/>
              <a:t>adolescents</a:t>
            </a:r>
            <a:r>
              <a:rPr lang="de-DE" baseline="0" dirty="0"/>
              <a:t>‘ </a:t>
            </a:r>
            <a:r>
              <a:rPr lang="de-DE" baseline="0" dirty="0" err="1"/>
              <a:t>lifeworlds</a:t>
            </a:r>
            <a:r>
              <a:rPr lang="de-DE" baseline="0" dirty="0"/>
              <a:t>, </a:t>
            </a:r>
            <a:r>
              <a:rPr lang="de-DE" baseline="0" dirty="0" err="1"/>
              <a:t>it</a:t>
            </a:r>
            <a:r>
              <a:rPr lang="de-DE" baseline="0" dirty="0"/>
              <a:t> </a:t>
            </a:r>
            <a:r>
              <a:rPr lang="de-DE" baseline="0" dirty="0" err="1"/>
              <a:t>becomes</a:t>
            </a:r>
            <a:r>
              <a:rPr lang="de-DE" baseline="0" dirty="0"/>
              <a:t> </a:t>
            </a:r>
            <a:r>
              <a:rPr lang="de-DE" baseline="0" dirty="0" err="1"/>
              <a:t>clear</a:t>
            </a:r>
            <a:r>
              <a:rPr lang="de-DE" baseline="0" dirty="0"/>
              <a:t> </a:t>
            </a:r>
            <a:r>
              <a:rPr lang="de-DE" baseline="0" dirty="0" err="1"/>
              <a:t>that</a:t>
            </a:r>
            <a:r>
              <a:rPr lang="de-DE" baseline="0" dirty="0"/>
              <a:t> </a:t>
            </a:r>
            <a:r>
              <a:rPr lang="de-DE" baseline="0" dirty="0" err="1"/>
              <a:t>this</a:t>
            </a:r>
            <a:r>
              <a:rPr lang="de-DE" baseline="0" dirty="0"/>
              <a:t> </a:t>
            </a:r>
            <a:r>
              <a:rPr lang="de-DE" baseline="0" dirty="0" err="1"/>
              <a:t>is</a:t>
            </a:r>
            <a:r>
              <a:rPr lang="de-DE" baseline="0" dirty="0"/>
              <a:t> </a:t>
            </a:r>
            <a:r>
              <a:rPr lang="de-DE" baseline="0" dirty="0" err="1"/>
              <a:t>even</a:t>
            </a:r>
            <a:r>
              <a:rPr lang="de-DE" baseline="0" dirty="0"/>
              <a:t> </a:t>
            </a:r>
            <a:r>
              <a:rPr lang="de-DE" baseline="0" dirty="0" err="1"/>
              <a:t>more</a:t>
            </a:r>
            <a:r>
              <a:rPr lang="de-DE" baseline="0" dirty="0"/>
              <a:t> relevant: </a:t>
            </a:r>
            <a:r>
              <a:rPr lang="de-DE" baseline="0" dirty="0" err="1"/>
              <a:t>Be</a:t>
            </a:r>
            <a:r>
              <a:rPr lang="de-DE" baseline="0" dirty="0"/>
              <a:t> </a:t>
            </a:r>
            <a:r>
              <a:rPr lang="de-DE" baseline="0" dirty="0" err="1"/>
              <a:t>it</a:t>
            </a:r>
            <a:r>
              <a:rPr lang="de-DE" baseline="0" dirty="0"/>
              <a:t> YouTube </a:t>
            </a:r>
            <a:r>
              <a:rPr lang="de-DE" baseline="0" dirty="0" err="1"/>
              <a:t>or</a:t>
            </a:r>
            <a:r>
              <a:rPr lang="de-DE" baseline="0" dirty="0"/>
              <a:t> </a:t>
            </a:r>
            <a:r>
              <a:rPr lang="de-DE" baseline="0" dirty="0" err="1"/>
              <a:t>another</a:t>
            </a:r>
            <a:r>
              <a:rPr lang="de-DE" baseline="0" dirty="0"/>
              <a:t> </a:t>
            </a:r>
            <a:r>
              <a:rPr lang="de-DE" baseline="0" dirty="0" err="1"/>
              <a:t>social</a:t>
            </a:r>
            <a:r>
              <a:rPr lang="de-DE" baseline="0" dirty="0"/>
              <a:t> </a:t>
            </a:r>
            <a:r>
              <a:rPr lang="de-DE" baseline="0" dirty="0" err="1"/>
              <a:t>media</a:t>
            </a:r>
            <a:r>
              <a:rPr lang="de-DE" baseline="0" dirty="0"/>
              <a:t> </a:t>
            </a:r>
            <a:r>
              <a:rPr lang="de-DE" baseline="0" dirty="0" err="1"/>
              <a:t>channel</a:t>
            </a:r>
            <a:r>
              <a:rPr lang="de-DE" baseline="0" dirty="0"/>
              <a:t> </a:t>
            </a:r>
            <a:r>
              <a:rPr lang="de-DE" baseline="0" dirty="0" err="1"/>
              <a:t>that</a:t>
            </a:r>
            <a:r>
              <a:rPr lang="de-DE" baseline="0" dirty="0"/>
              <a:t> </a:t>
            </a:r>
            <a:r>
              <a:rPr lang="de-DE" baseline="0" dirty="0" err="1"/>
              <a:t>is</a:t>
            </a:r>
            <a:r>
              <a:rPr lang="de-DE" baseline="0" dirty="0"/>
              <a:t> </a:t>
            </a:r>
            <a:r>
              <a:rPr lang="de-DE" baseline="0" dirty="0" err="1"/>
              <a:t>popular</a:t>
            </a:r>
            <a:r>
              <a:rPr lang="de-DE" baseline="0" dirty="0"/>
              <a:t> – </a:t>
            </a:r>
            <a:r>
              <a:rPr lang="de-DE" baseline="0" dirty="0" err="1"/>
              <a:t>these</a:t>
            </a:r>
            <a:r>
              <a:rPr lang="de-DE" baseline="0" dirty="0"/>
              <a:t> </a:t>
            </a:r>
            <a:r>
              <a:rPr lang="de-DE" baseline="0" dirty="0" err="1"/>
              <a:t>channels</a:t>
            </a:r>
            <a:r>
              <a:rPr lang="de-DE" baseline="0" dirty="0"/>
              <a:t> </a:t>
            </a:r>
            <a:r>
              <a:rPr lang="de-DE" baseline="0" dirty="0" err="1"/>
              <a:t>have</a:t>
            </a:r>
            <a:r>
              <a:rPr lang="de-DE" baseline="0" dirty="0"/>
              <a:t> </a:t>
            </a:r>
            <a:r>
              <a:rPr lang="de-DE" baseline="0" dirty="0" err="1"/>
              <a:t>become</a:t>
            </a:r>
            <a:r>
              <a:rPr lang="de-DE" baseline="0" dirty="0"/>
              <a:t> </a:t>
            </a:r>
            <a:r>
              <a:rPr lang="de-DE" baseline="0" dirty="0" err="1"/>
              <a:t>places</a:t>
            </a:r>
            <a:r>
              <a:rPr lang="de-DE" baseline="0" dirty="0"/>
              <a:t> </a:t>
            </a:r>
            <a:r>
              <a:rPr lang="de-DE" baseline="0" dirty="0" err="1"/>
              <a:t>where</a:t>
            </a:r>
            <a:r>
              <a:rPr lang="de-DE" baseline="0" dirty="0"/>
              <a:t> </a:t>
            </a:r>
            <a:r>
              <a:rPr lang="de-DE" baseline="0" dirty="0" err="1"/>
              <a:t>science</a:t>
            </a:r>
            <a:r>
              <a:rPr lang="de-DE" baseline="0" dirty="0"/>
              <a:t> </a:t>
            </a:r>
            <a:r>
              <a:rPr lang="de-DE" baseline="0" dirty="0" err="1"/>
              <a:t>is</a:t>
            </a:r>
            <a:r>
              <a:rPr lang="de-DE" baseline="0" dirty="0"/>
              <a:t> incorporated </a:t>
            </a:r>
            <a:r>
              <a:rPr lang="de-DE" baseline="0" dirty="0" err="1"/>
              <a:t>or</a:t>
            </a:r>
            <a:r>
              <a:rPr lang="de-DE" baseline="0" dirty="0"/>
              <a:t> </a:t>
            </a:r>
            <a:r>
              <a:rPr lang="de-DE" baseline="0" dirty="0" err="1"/>
              <a:t>presented</a:t>
            </a:r>
            <a:r>
              <a:rPr lang="de-DE" baseline="0" dirty="0"/>
              <a:t> – </a:t>
            </a:r>
            <a:r>
              <a:rPr lang="de-DE" baseline="0" dirty="0" err="1"/>
              <a:t>by</a:t>
            </a:r>
            <a:r>
              <a:rPr lang="de-DE" baseline="0" dirty="0"/>
              <a:t> </a:t>
            </a:r>
            <a:r>
              <a:rPr lang="de-DE" baseline="0" dirty="0" err="1"/>
              <a:t>laypeople</a:t>
            </a:r>
            <a:r>
              <a:rPr lang="de-DE" baseline="0" dirty="0"/>
              <a:t> (</a:t>
            </a:r>
            <a:r>
              <a:rPr lang="de-DE" baseline="0" dirty="0" err="1"/>
              <a:t>with</a:t>
            </a:r>
            <a:r>
              <a:rPr lang="de-DE" baseline="0" dirty="0"/>
              <a:t> </a:t>
            </a:r>
            <a:r>
              <a:rPr lang="de-DE" baseline="0" dirty="0" err="1"/>
              <a:t>or</a:t>
            </a:r>
            <a:r>
              <a:rPr lang="de-DE" baseline="0" dirty="0"/>
              <a:t> </a:t>
            </a:r>
            <a:r>
              <a:rPr lang="de-DE" baseline="0" dirty="0" err="1"/>
              <a:t>without</a:t>
            </a:r>
            <a:r>
              <a:rPr lang="de-DE" baseline="0" dirty="0"/>
              <a:t> </a:t>
            </a:r>
            <a:r>
              <a:rPr lang="de-DE" baseline="0" dirty="0" err="1"/>
              <a:t>adequate</a:t>
            </a:r>
            <a:r>
              <a:rPr lang="de-DE" baseline="0" dirty="0"/>
              <a:t> </a:t>
            </a:r>
            <a:r>
              <a:rPr lang="de-DE" baseline="0" dirty="0" err="1"/>
              <a:t>knowledge</a:t>
            </a:r>
            <a:r>
              <a:rPr lang="de-DE" baseline="0" dirty="0"/>
              <a:t>) </a:t>
            </a:r>
            <a:r>
              <a:rPr lang="de-DE" baseline="0" dirty="0" err="1"/>
              <a:t>or</a:t>
            </a:r>
            <a:r>
              <a:rPr lang="de-DE" baseline="0" dirty="0"/>
              <a:t> </a:t>
            </a:r>
            <a:r>
              <a:rPr lang="de-DE" baseline="0" dirty="0" err="1"/>
              <a:t>scientists</a:t>
            </a:r>
            <a:r>
              <a:rPr lang="de-DE" baseline="0" dirty="0"/>
              <a:t> </a:t>
            </a:r>
            <a:r>
              <a:rPr lang="de-DE" baseline="0" dirty="0" err="1"/>
              <a:t>as</a:t>
            </a:r>
            <a:r>
              <a:rPr lang="de-DE" baseline="0" dirty="0"/>
              <a:t> </a:t>
            </a:r>
            <a:r>
              <a:rPr lang="de-DE" baseline="0" dirty="0" err="1"/>
              <a:t>well</a:t>
            </a:r>
            <a:r>
              <a:rPr lang="de-DE" baseline="0" dirty="0"/>
              <a:t> </a:t>
            </a:r>
            <a:r>
              <a:rPr lang="de-DE" baseline="0" dirty="0" err="1"/>
              <a:t>as</a:t>
            </a:r>
            <a:r>
              <a:rPr lang="de-DE" baseline="0" dirty="0"/>
              <a:t> </a:t>
            </a:r>
            <a:r>
              <a:rPr lang="de-DE" baseline="0" dirty="0" err="1"/>
              <a:t>other</a:t>
            </a:r>
            <a:r>
              <a:rPr lang="de-DE" baseline="0" dirty="0"/>
              <a:t> </a:t>
            </a:r>
            <a:r>
              <a:rPr lang="de-DE" baseline="0" dirty="0" err="1"/>
              <a:t>stakeholders</a:t>
            </a:r>
            <a:r>
              <a:rPr lang="de-DE" baseline="0" dirty="0"/>
              <a:t> such </a:t>
            </a:r>
            <a:r>
              <a:rPr lang="de-DE" baseline="0" dirty="0" err="1"/>
              <a:t>as</a:t>
            </a:r>
            <a:r>
              <a:rPr lang="de-DE" baseline="0" dirty="0"/>
              <a:t> </a:t>
            </a:r>
            <a:r>
              <a:rPr lang="de-DE" baseline="0" dirty="0" err="1"/>
              <a:t>NGOs</a:t>
            </a:r>
            <a:r>
              <a:rPr lang="de-DE" baseline="0" dirty="0"/>
              <a:t>, </a:t>
            </a:r>
            <a:r>
              <a:rPr lang="de-DE" baseline="0" dirty="0" err="1"/>
              <a:t>political</a:t>
            </a:r>
            <a:r>
              <a:rPr lang="de-DE" baseline="0" dirty="0"/>
              <a:t> </a:t>
            </a:r>
            <a:r>
              <a:rPr lang="de-DE" baseline="0" dirty="0" err="1"/>
              <a:t>actors</a:t>
            </a:r>
            <a:r>
              <a:rPr lang="de-DE" baseline="0" dirty="0"/>
              <a:t>,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DE"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a:t>Schmid-Petri,</a:t>
            </a:r>
            <a:r>
              <a:rPr lang="de-DE" baseline="0" dirty="0"/>
              <a:t> H. </a:t>
            </a:r>
            <a:r>
              <a:rPr lang="de-DE" baseline="0" dirty="0" err="1"/>
              <a:t>and</a:t>
            </a:r>
            <a:r>
              <a:rPr lang="de-DE" baseline="0" dirty="0"/>
              <a:t> Bürger, M. (2020) 5 Modeling </a:t>
            </a:r>
            <a:r>
              <a:rPr lang="de-DE" baseline="0" dirty="0" err="1"/>
              <a:t>science</a:t>
            </a:r>
            <a:r>
              <a:rPr lang="de-DE" baseline="0" dirty="0"/>
              <a:t> </a:t>
            </a:r>
            <a:r>
              <a:rPr lang="de-DE" baseline="0" dirty="0" err="1"/>
              <a:t>communication</a:t>
            </a:r>
            <a:r>
              <a:rPr lang="de-DE" baseline="0" dirty="0"/>
              <a:t>: </a:t>
            </a:r>
            <a:r>
              <a:rPr lang="de-DE" baseline="0" dirty="0" err="1"/>
              <a:t>from</a:t>
            </a:r>
            <a:r>
              <a:rPr lang="de-DE" baseline="0" dirty="0"/>
              <a:t> linear </a:t>
            </a:r>
            <a:r>
              <a:rPr lang="de-DE" baseline="0" dirty="0" err="1"/>
              <a:t>to</a:t>
            </a:r>
            <a:r>
              <a:rPr lang="de-DE" baseline="0" dirty="0"/>
              <a:t> </a:t>
            </a:r>
            <a:r>
              <a:rPr lang="de-DE" baseline="0" dirty="0" err="1"/>
              <a:t>more</a:t>
            </a:r>
            <a:r>
              <a:rPr lang="de-DE" baseline="0" dirty="0"/>
              <a:t> </a:t>
            </a:r>
            <a:r>
              <a:rPr lang="de-DE" baseline="0" dirty="0" err="1"/>
              <a:t>complex</a:t>
            </a:r>
            <a:r>
              <a:rPr lang="de-DE" baseline="0" dirty="0"/>
              <a:t> </a:t>
            </a:r>
            <a:r>
              <a:rPr lang="de-DE" baseline="0" dirty="0" err="1"/>
              <a:t>models</a:t>
            </a:r>
            <a:r>
              <a:rPr lang="de-DE" baseline="0" dirty="0"/>
              <a:t>. </a:t>
            </a:r>
            <a:r>
              <a:rPr lang="de-DE" dirty="0"/>
              <a:t>In: </a:t>
            </a:r>
            <a:r>
              <a:rPr lang="de-DE" dirty="0" err="1"/>
              <a:t>Leßmöllmann</a:t>
            </a:r>
            <a:r>
              <a:rPr lang="de-DE" dirty="0"/>
              <a:t>, A., </a:t>
            </a:r>
            <a:r>
              <a:rPr lang="de-DE" dirty="0" err="1"/>
              <a:t>Dascal</a:t>
            </a:r>
            <a:r>
              <a:rPr lang="de-DE" dirty="0"/>
              <a:t>, M. </a:t>
            </a:r>
            <a:r>
              <a:rPr lang="de-DE" dirty="0" err="1"/>
              <a:t>and</a:t>
            </a:r>
            <a:r>
              <a:rPr lang="de-DE" dirty="0"/>
              <a:t> </a:t>
            </a:r>
            <a:r>
              <a:rPr lang="de-DE" dirty="0" err="1"/>
              <a:t>Gloning</a:t>
            </a:r>
            <a:r>
              <a:rPr lang="de-DE" dirty="0"/>
              <a:t>, T.</a:t>
            </a:r>
            <a:r>
              <a:rPr lang="de-DE" baseline="0" dirty="0"/>
              <a:t> (</a:t>
            </a:r>
            <a:r>
              <a:rPr lang="de-DE" baseline="0" dirty="0" err="1"/>
              <a:t>eds</a:t>
            </a:r>
            <a:r>
              <a:rPr lang="de-DE" baseline="0" dirty="0"/>
              <a:t>.), </a:t>
            </a:r>
            <a:r>
              <a:rPr lang="de-DE" i="1" dirty="0"/>
              <a:t>Science Communication</a:t>
            </a:r>
            <a:r>
              <a:rPr lang="de-DE" dirty="0"/>
              <a:t>, Berlin, Boston: De </a:t>
            </a:r>
            <a:r>
              <a:rPr lang="de-DE" dirty="0" err="1"/>
              <a:t>Gruyter</a:t>
            </a:r>
            <a:r>
              <a:rPr lang="de-DE" dirty="0"/>
              <a:t> Mouton, pp. 105-121. </a:t>
            </a:r>
            <a:r>
              <a:rPr lang="de-DE" dirty="0">
                <a:hlinkClick r:id="rId3"/>
              </a:rPr>
              <a:t>https://</a:t>
            </a:r>
            <a:r>
              <a:rPr lang="de-DE" dirty="0" err="1">
                <a:hlinkClick r:id="rId3"/>
              </a:rPr>
              <a:t>doi.org</a:t>
            </a:r>
            <a:r>
              <a:rPr lang="de-DE" dirty="0">
                <a:hlinkClick r:id="rId3"/>
              </a:rPr>
              <a:t>/10.1515/9783110255522-002</a:t>
            </a:r>
            <a:endParaRPr lang="de-DE" dirty="0"/>
          </a:p>
          <a:p>
            <a:pPr marL="158750" indent="0">
              <a:buNone/>
            </a:pPr>
            <a:endParaRPr lang="de-DE" dirty="0"/>
          </a:p>
        </p:txBody>
      </p:sp>
    </p:spTree>
    <p:extLst>
      <p:ext uri="{BB962C8B-B14F-4D97-AF65-F5344CB8AC3E}">
        <p14:creationId xmlns:p14="http://schemas.microsoft.com/office/powerpoint/2010/main" val="462439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f21e7843ed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gf21e7843ed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de-DE" dirty="0"/>
              <a:t>Hendriks, F. </a:t>
            </a:r>
            <a:r>
              <a:rPr lang="de-DE" dirty="0" err="1"/>
              <a:t>and</a:t>
            </a:r>
            <a:r>
              <a:rPr lang="de-DE" dirty="0"/>
              <a:t> </a:t>
            </a:r>
            <a:r>
              <a:rPr lang="de-DE" dirty="0" err="1"/>
              <a:t>Kienhues</a:t>
            </a:r>
            <a:r>
              <a:rPr lang="de-DE" dirty="0"/>
              <a:t>, D. (2019) 2. Science </a:t>
            </a:r>
            <a:r>
              <a:rPr lang="de-DE" dirty="0" err="1"/>
              <a:t>understanding</a:t>
            </a:r>
            <a:r>
              <a:rPr lang="de-DE" dirty="0"/>
              <a:t> </a:t>
            </a:r>
            <a:r>
              <a:rPr lang="de-DE" dirty="0" err="1"/>
              <a:t>between</a:t>
            </a:r>
            <a:r>
              <a:rPr lang="de-DE" dirty="0"/>
              <a:t> </a:t>
            </a:r>
            <a:r>
              <a:rPr lang="de-DE" dirty="0" err="1"/>
              <a:t>scientific</a:t>
            </a:r>
            <a:r>
              <a:rPr lang="de-DE" dirty="0"/>
              <a:t> </a:t>
            </a:r>
            <a:r>
              <a:rPr lang="de-DE" dirty="0" err="1"/>
              <a:t>literacy</a:t>
            </a:r>
            <a:r>
              <a:rPr lang="de-DE" dirty="0"/>
              <a:t> </a:t>
            </a:r>
            <a:r>
              <a:rPr lang="de-DE" dirty="0" err="1"/>
              <a:t>and</a:t>
            </a:r>
            <a:r>
              <a:rPr lang="de-DE" dirty="0"/>
              <a:t> </a:t>
            </a:r>
            <a:r>
              <a:rPr lang="de-DE" dirty="0" err="1"/>
              <a:t>trust</a:t>
            </a:r>
            <a:r>
              <a:rPr lang="de-DE" dirty="0"/>
              <a:t>: </a:t>
            </a:r>
            <a:r>
              <a:rPr lang="de-DE" dirty="0" err="1"/>
              <a:t>contributions</a:t>
            </a:r>
            <a:r>
              <a:rPr lang="de-DE" dirty="0"/>
              <a:t> </a:t>
            </a:r>
            <a:r>
              <a:rPr lang="de-DE" dirty="0" err="1"/>
              <a:t>from</a:t>
            </a:r>
            <a:r>
              <a:rPr lang="de-DE" dirty="0"/>
              <a:t> </a:t>
            </a:r>
            <a:r>
              <a:rPr lang="de-DE" dirty="0" err="1"/>
              <a:t>psychological</a:t>
            </a:r>
            <a:r>
              <a:rPr lang="de-DE" dirty="0"/>
              <a:t> </a:t>
            </a:r>
            <a:r>
              <a:rPr lang="de-DE" dirty="0" err="1"/>
              <a:t>and</a:t>
            </a:r>
            <a:r>
              <a:rPr lang="de-DE" dirty="0"/>
              <a:t> </a:t>
            </a:r>
            <a:r>
              <a:rPr lang="de-DE" dirty="0" err="1"/>
              <a:t>educational</a:t>
            </a:r>
            <a:r>
              <a:rPr lang="de-DE" dirty="0"/>
              <a:t> </a:t>
            </a:r>
            <a:r>
              <a:rPr lang="de-DE" dirty="0" err="1"/>
              <a:t>research</a:t>
            </a:r>
            <a:r>
              <a:rPr lang="de-DE" dirty="0"/>
              <a:t>". In: </a:t>
            </a:r>
            <a:r>
              <a:rPr lang="de-DE" dirty="0" err="1"/>
              <a:t>Leßmöllmann</a:t>
            </a:r>
            <a:r>
              <a:rPr lang="de-DE" dirty="0"/>
              <a:t>, A., </a:t>
            </a:r>
            <a:r>
              <a:rPr lang="de-DE" dirty="0" err="1"/>
              <a:t>Dascal</a:t>
            </a:r>
            <a:r>
              <a:rPr lang="de-DE" dirty="0"/>
              <a:t>, M. </a:t>
            </a:r>
            <a:r>
              <a:rPr lang="de-DE" dirty="0" err="1"/>
              <a:t>and</a:t>
            </a:r>
            <a:r>
              <a:rPr lang="de-DE" dirty="0"/>
              <a:t> </a:t>
            </a:r>
            <a:r>
              <a:rPr lang="de-DE" dirty="0" err="1"/>
              <a:t>Gloning</a:t>
            </a:r>
            <a:r>
              <a:rPr lang="de-DE" dirty="0"/>
              <a:t>, T. (</a:t>
            </a:r>
            <a:r>
              <a:rPr lang="de-DE" dirty="0" err="1"/>
              <a:t>eds</a:t>
            </a:r>
            <a:r>
              <a:rPr lang="de-DE" dirty="0"/>
              <a:t>.), </a:t>
            </a:r>
            <a:r>
              <a:rPr lang="de-DE" i="1" dirty="0"/>
              <a:t>Science Communication</a:t>
            </a:r>
            <a:r>
              <a:rPr lang="de-DE" dirty="0"/>
              <a:t>, Berlin, Boston: De </a:t>
            </a:r>
            <a:r>
              <a:rPr lang="de-DE" dirty="0" err="1"/>
              <a:t>Gruyter</a:t>
            </a:r>
            <a:r>
              <a:rPr lang="de-DE" dirty="0"/>
              <a:t> Mouton, pp. 29-50. </a:t>
            </a:r>
            <a:r>
              <a:rPr lang="de-DE" u="sng" dirty="0">
                <a:solidFill>
                  <a:schemeClr val="hlink"/>
                </a:solidFill>
                <a:hlinkClick r:id="rId3"/>
              </a:rPr>
              <a:t>https://</a:t>
            </a:r>
            <a:r>
              <a:rPr lang="de-DE" u="sng" dirty="0" err="1">
                <a:solidFill>
                  <a:schemeClr val="hlink"/>
                </a:solidFill>
                <a:hlinkClick r:id="rId3"/>
              </a:rPr>
              <a:t>doi.org</a:t>
            </a:r>
            <a:r>
              <a:rPr lang="de-DE" u="sng" dirty="0">
                <a:solidFill>
                  <a:schemeClr val="hlink"/>
                </a:solidFill>
                <a:hlinkClick r:id="rId3"/>
              </a:rPr>
              <a:t>/10.1515/9783110255522-002</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2" name="Google Shape;11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de-DE" dirty="0"/>
              <a:t>Hendriks, F. </a:t>
            </a:r>
            <a:r>
              <a:rPr lang="de-DE" dirty="0" err="1"/>
              <a:t>and</a:t>
            </a:r>
            <a:r>
              <a:rPr lang="de-DE" dirty="0"/>
              <a:t> </a:t>
            </a:r>
            <a:r>
              <a:rPr lang="de-DE" dirty="0" err="1"/>
              <a:t>Kienhues</a:t>
            </a:r>
            <a:r>
              <a:rPr lang="de-DE" dirty="0"/>
              <a:t>, D. (2019) 2. Science </a:t>
            </a:r>
            <a:r>
              <a:rPr lang="de-DE" dirty="0" err="1"/>
              <a:t>understanding</a:t>
            </a:r>
            <a:r>
              <a:rPr lang="de-DE" dirty="0"/>
              <a:t> </a:t>
            </a:r>
            <a:r>
              <a:rPr lang="de-DE" dirty="0" err="1"/>
              <a:t>between</a:t>
            </a:r>
            <a:r>
              <a:rPr lang="de-DE" dirty="0"/>
              <a:t> </a:t>
            </a:r>
            <a:r>
              <a:rPr lang="de-DE" dirty="0" err="1"/>
              <a:t>scientific</a:t>
            </a:r>
            <a:r>
              <a:rPr lang="de-DE" dirty="0"/>
              <a:t> </a:t>
            </a:r>
            <a:r>
              <a:rPr lang="de-DE" dirty="0" err="1"/>
              <a:t>literacy</a:t>
            </a:r>
            <a:r>
              <a:rPr lang="de-DE" dirty="0"/>
              <a:t> </a:t>
            </a:r>
            <a:r>
              <a:rPr lang="de-DE" dirty="0" err="1"/>
              <a:t>and</a:t>
            </a:r>
            <a:r>
              <a:rPr lang="de-DE" dirty="0"/>
              <a:t> </a:t>
            </a:r>
            <a:r>
              <a:rPr lang="de-DE" dirty="0" err="1"/>
              <a:t>trust</a:t>
            </a:r>
            <a:r>
              <a:rPr lang="de-DE" dirty="0"/>
              <a:t>: </a:t>
            </a:r>
            <a:r>
              <a:rPr lang="de-DE" dirty="0" err="1"/>
              <a:t>contributions</a:t>
            </a:r>
            <a:r>
              <a:rPr lang="de-DE" dirty="0"/>
              <a:t> </a:t>
            </a:r>
            <a:r>
              <a:rPr lang="de-DE" dirty="0" err="1"/>
              <a:t>from</a:t>
            </a:r>
            <a:r>
              <a:rPr lang="de-DE" dirty="0"/>
              <a:t> </a:t>
            </a:r>
            <a:r>
              <a:rPr lang="de-DE" dirty="0" err="1"/>
              <a:t>psychological</a:t>
            </a:r>
            <a:r>
              <a:rPr lang="de-DE" dirty="0"/>
              <a:t> </a:t>
            </a:r>
            <a:r>
              <a:rPr lang="de-DE" dirty="0" err="1"/>
              <a:t>and</a:t>
            </a:r>
            <a:r>
              <a:rPr lang="de-DE" dirty="0"/>
              <a:t> </a:t>
            </a:r>
            <a:r>
              <a:rPr lang="de-DE" dirty="0" err="1"/>
              <a:t>educational</a:t>
            </a:r>
            <a:r>
              <a:rPr lang="de-DE" dirty="0"/>
              <a:t> </a:t>
            </a:r>
            <a:r>
              <a:rPr lang="de-DE" dirty="0" err="1"/>
              <a:t>research</a:t>
            </a:r>
            <a:r>
              <a:rPr lang="de-DE" dirty="0"/>
              <a:t>. In: </a:t>
            </a:r>
            <a:r>
              <a:rPr lang="de-DE" dirty="0" err="1"/>
              <a:t>Leßmöllmann</a:t>
            </a:r>
            <a:r>
              <a:rPr lang="de-DE" dirty="0"/>
              <a:t>, A., </a:t>
            </a:r>
            <a:r>
              <a:rPr lang="de-DE" dirty="0" err="1"/>
              <a:t>Dascal</a:t>
            </a:r>
            <a:r>
              <a:rPr lang="de-DE" dirty="0"/>
              <a:t>, M. </a:t>
            </a:r>
            <a:r>
              <a:rPr lang="de-DE" dirty="0" err="1"/>
              <a:t>and</a:t>
            </a:r>
            <a:r>
              <a:rPr lang="de-DE" dirty="0"/>
              <a:t> </a:t>
            </a:r>
            <a:r>
              <a:rPr lang="de-DE" dirty="0" err="1"/>
              <a:t>Gloning</a:t>
            </a:r>
            <a:r>
              <a:rPr lang="de-DE" dirty="0"/>
              <a:t>, T. (</a:t>
            </a:r>
            <a:r>
              <a:rPr lang="de-DE" dirty="0" err="1"/>
              <a:t>eds</a:t>
            </a:r>
            <a:r>
              <a:rPr lang="de-DE" dirty="0"/>
              <a:t>.), </a:t>
            </a:r>
            <a:r>
              <a:rPr lang="de-DE" i="1" dirty="0"/>
              <a:t>Science Communication</a:t>
            </a:r>
            <a:r>
              <a:rPr lang="de-DE" dirty="0"/>
              <a:t>, Berlin, Boston: De </a:t>
            </a:r>
            <a:r>
              <a:rPr lang="de-DE" dirty="0" err="1"/>
              <a:t>Gruyter</a:t>
            </a:r>
            <a:r>
              <a:rPr lang="de-DE" dirty="0"/>
              <a:t> Mouton, pp. 29-50. </a:t>
            </a:r>
            <a:r>
              <a:rPr lang="de-DE" u="sng" dirty="0">
                <a:solidFill>
                  <a:schemeClr val="hlink"/>
                </a:solidFill>
                <a:hlinkClick r:id="rId3"/>
              </a:rPr>
              <a:t>https://</a:t>
            </a:r>
            <a:r>
              <a:rPr lang="de-DE" u="sng" dirty="0" err="1">
                <a:solidFill>
                  <a:schemeClr val="hlink"/>
                </a:solidFill>
                <a:hlinkClick r:id="rId3"/>
              </a:rPr>
              <a:t>doi.org</a:t>
            </a:r>
            <a:r>
              <a:rPr lang="de-DE" u="sng" dirty="0">
                <a:solidFill>
                  <a:schemeClr val="hlink"/>
                </a:solidFill>
                <a:hlinkClick r:id="rId3"/>
              </a:rPr>
              <a:t>/10.1515/9783110255522-002</a:t>
            </a:r>
            <a:endParaRPr dirty="0"/>
          </a:p>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r>
              <a:rPr lang="de-DE" dirty="0" err="1"/>
              <a:t>Scheufele</a:t>
            </a:r>
            <a:r>
              <a:rPr lang="de-DE" dirty="0"/>
              <a:t>, </a:t>
            </a:r>
            <a:r>
              <a:rPr lang="de-DE" dirty="0" err="1"/>
              <a:t>D.A</a:t>
            </a:r>
            <a:r>
              <a:rPr lang="de-DE" dirty="0"/>
              <a:t>. </a:t>
            </a:r>
            <a:r>
              <a:rPr lang="de-DE" dirty="0" err="1"/>
              <a:t>and</a:t>
            </a:r>
            <a:r>
              <a:rPr lang="de-DE" dirty="0"/>
              <a:t> Krause, Nicole M. (2019) ‚Science </a:t>
            </a:r>
            <a:r>
              <a:rPr lang="de-DE" dirty="0" err="1"/>
              <a:t>audiences</a:t>
            </a:r>
            <a:r>
              <a:rPr lang="de-DE" dirty="0"/>
              <a:t>, </a:t>
            </a:r>
            <a:r>
              <a:rPr lang="de-DE" dirty="0" err="1"/>
              <a:t>misinformation</a:t>
            </a:r>
            <a:r>
              <a:rPr lang="de-DE" dirty="0"/>
              <a:t>, </a:t>
            </a:r>
            <a:r>
              <a:rPr lang="de-DE" dirty="0" err="1"/>
              <a:t>and</a:t>
            </a:r>
            <a:r>
              <a:rPr lang="de-DE" dirty="0"/>
              <a:t> fake </a:t>
            </a:r>
            <a:r>
              <a:rPr lang="de-DE" dirty="0" err="1"/>
              <a:t>news</a:t>
            </a:r>
            <a:r>
              <a:rPr lang="de-DE" dirty="0"/>
              <a:t>‘, </a:t>
            </a:r>
            <a:r>
              <a:rPr lang="de-DE" i="1" dirty="0" err="1"/>
              <a:t>PNAS</a:t>
            </a:r>
            <a:r>
              <a:rPr lang="de-DE" dirty="0"/>
              <a:t> 116 (16), pp. 7662-7669. </a:t>
            </a:r>
            <a:r>
              <a:rPr lang="de-DE" dirty="0" err="1"/>
              <a:t>doi</a:t>
            </a:r>
            <a:r>
              <a:rPr lang="de-DE" dirty="0"/>
              <a:t>: </a:t>
            </a:r>
            <a:r>
              <a:rPr lang="de-DE" sz="1100" b="0" i="0"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10.1073/</a:t>
            </a:r>
            <a:r>
              <a:rPr lang="de-DE" sz="1100" b="0" i="0" u="sng" strike="noStrike" cap="none" dirty="0" err="1">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pnas.1805871115</a:t>
            </a:r>
            <a:endParaRPr sz="1100" b="0" i="0" u="none" strike="noStrike" cap="none" dirty="0">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0" i="0" u="none" strike="noStrike" cap="none" dirty="0">
                <a:solidFill>
                  <a:srgbClr val="000000"/>
                </a:solidFill>
                <a:effectLst/>
                <a:latin typeface="Arial"/>
                <a:ea typeface="Arial"/>
                <a:cs typeface="Arial"/>
                <a:sym typeface="Arial"/>
              </a:rPr>
              <a:t>“The educational model, based on Fleck (1935) and Bauer (2009), illustrates how the core of real science endeavor is encircled by different media domains. It starts with journal and handbook science via scientific information for public understanding towards non-scientific practices of information use in society. With any further step away from the core of science, scientific facts or theories are purposely selected and presented; information is left out, intentionally or unintentionally biased, or used in suggestive ways. The model suggests that it is not only the understanding of science that allows for critically dealing with science-related media in everyday life. It is also necessary to understand the mechanism how science is transferred into and used within society, and at the same time selected, simplified and interpreted. It also suggests understanding and reflection about the skills and potential interests of all the persons involved in the information transfer processes.” (</a:t>
            </a:r>
            <a:r>
              <a:rPr lang="en-US" sz="1100" b="0" i="0" u="none" strike="noStrike" cap="none" dirty="0" err="1">
                <a:solidFill>
                  <a:srgbClr val="000000"/>
                </a:solidFill>
                <a:effectLst/>
                <a:latin typeface="Arial"/>
                <a:ea typeface="Arial"/>
                <a:cs typeface="Arial"/>
                <a:sym typeface="Arial"/>
              </a:rPr>
              <a:t>Sjöström</a:t>
            </a:r>
            <a:r>
              <a:rPr lang="en-US" sz="1100" b="0" i="0" u="none" strike="noStrike" cap="none" dirty="0">
                <a:solidFill>
                  <a:srgbClr val="000000"/>
                </a:solidFill>
                <a:effectLst/>
                <a:latin typeface="Arial"/>
                <a:ea typeface="Arial"/>
                <a:cs typeface="Arial"/>
                <a:sym typeface="Arial"/>
              </a:rPr>
              <a:t>/</a:t>
            </a:r>
            <a:r>
              <a:rPr lang="en-US" sz="1100" b="0" i="0" u="none" strike="noStrike" cap="none" dirty="0" err="1">
                <a:solidFill>
                  <a:srgbClr val="000000"/>
                </a:solidFill>
                <a:effectLst/>
                <a:latin typeface="Arial"/>
                <a:ea typeface="Arial"/>
                <a:cs typeface="Arial"/>
                <a:sym typeface="Arial"/>
              </a:rPr>
              <a:t>Eilks</a:t>
            </a:r>
            <a:r>
              <a:rPr lang="en-US" sz="1100" b="0" i="0" u="none" strike="noStrike" cap="none" dirty="0">
                <a:solidFill>
                  <a:srgbClr val="000000"/>
                </a:solidFill>
                <a:effectLst/>
                <a:latin typeface="Arial"/>
                <a:ea typeface="Arial"/>
                <a:cs typeface="Arial"/>
                <a:sym typeface="Arial"/>
              </a:rPr>
              <a:t>, p. 76)</a:t>
            </a:r>
          </a:p>
          <a:p>
            <a:pPr marL="0" lvl="0" indent="0" algn="l" rtl="0">
              <a:spcBef>
                <a:spcPts val="0"/>
              </a:spcBef>
              <a:spcAft>
                <a:spcPts val="0"/>
              </a:spcAft>
              <a:buNone/>
            </a:pPr>
            <a:endParaRPr lang="en-US" sz="1100" b="0" i="0" u="none" strike="noStrike" cap="none" dirty="0">
              <a:solidFill>
                <a:srgbClr val="000000"/>
              </a:solidFill>
              <a:effectLst/>
              <a:latin typeface="Arial"/>
              <a:cs typeface="Arial"/>
              <a:sym typeface="Arial"/>
            </a:endParaRPr>
          </a:p>
          <a:p>
            <a:pPr marL="0" lvl="0" indent="0" algn="l" rtl="0">
              <a:spcBef>
                <a:spcPts val="0"/>
              </a:spcBef>
              <a:spcAft>
                <a:spcPts val="0"/>
              </a:spcAft>
              <a:buNone/>
            </a:pPr>
            <a:r>
              <a:rPr lang="en-US" sz="1100" b="0" i="0" u="none" strike="noStrike" cap="none" dirty="0">
                <a:solidFill>
                  <a:srgbClr val="000000"/>
                </a:solidFill>
                <a:effectLst/>
                <a:latin typeface="Arial"/>
                <a:cs typeface="Arial"/>
                <a:sym typeface="Arial"/>
              </a:rPr>
              <a:t>Stuckey,</a:t>
            </a:r>
            <a:r>
              <a:rPr lang="en-US" sz="1100" b="0" i="0" u="none" strike="noStrike" cap="none" baseline="0" dirty="0">
                <a:solidFill>
                  <a:srgbClr val="000000"/>
                </a:solidFill>
                <a:effectLst/>
                <a:latin typeface="Arial"/>
                <a:cs typeface="Arial"/>
                <a:sym typeface="Arial"/>
              </a:rPr>
              <a:t> M., </a:t>
            </a:r>
            <a:r>
              <a:rPr lang="en-US" sz="1100" b="0" i="0" u="none" strike="noStrike" cap="none" baseline="0" dirty="0" err="1">
                <a:solidFill>
                  <a:srgbClr val="000000"/>
                </a:solidFill>
                <a:effectLst/>
                <a:latin typeface="Arial"/>
                <a:cs typeface="Arial"/>
                <a:sym typeface="Arial"/>
              </a:rPr>
              <a:t>Heering</a:t>
            </a:r>
            <a:r>
              <a:rPr lang="en-US" sz="1100" b="0" i="0" u="none" strike="noStrike" cap="none" baseline="0" dirty="0">
                <a:solidFill>
                  <a:srgbClr val="000000"/>
                </a:solidFill>
                <a:effectLst/>
                <a:latin typeface="Arial"/>
                <a:cs typeface="Arial"/>
                <a:sym typeface="Arial"/>
              </a:rPr>
              <a:t>, P., </a:t>
            </a:r>
            <a:r>
              <a:rPr lang="en-US" sz="1100" b="0" i="0" u="none" strike="noStrike" cap="none" baseline="0" dirty="0" err="1">
                <a:solidFill>
                  <a:srgbClr val="000000"/>
                </a:solidFill>
                <a:effectLst/>
                <a:latin typeface="Arial"/>
                <a:cs typeface="Arial"/>
                <a:sym typeface="Arial"/>
              </a:rPr>
              <a:t>Mamlok-Naaman</a:t>
            </a:r>
            <a:r>
              <a:rPr lang="en-US" sz="1100" b="0" i="0" u="none" strike="noStrike" cap="none" baseline="0" dirty="0">
                <a:solidFill>
                  <a:srgbClr val="000000"/>
                </a:solidFill>
                <a:effectLst/>
                <a:latin typeface="Arial"/>
                <a:cs typeface="Arial"/>
                <a:sym typeface="Arial"/>
              </a:rPr>
              <a:t>, R., </a:t>
            </a:r>
            <a:r>
              <a:rPr lang="en-US" sz="1100" b="0" i="0" u="none" strike="noStrike" cap="none" baseline="0" dirty="0" err="1">
                <a:solidFill>
                  <a:srgbClr val="000000"/>
                </a:solidFill>
                <a:effectLst/>
                <a:latin typeface="Arial"/>
                <a:cs typeface="Arial"/>
                <a:sym typeface="Arial"/>
              </a:rPr>
              <a:t>Hofstein</a:t>
            </a:r>
            <a:r>
              <a:rPr lang="en-US" sz="1100" b="0" i="0" u="none" strike="noStrike" cap="none" baseline="0" dirty="0">
                <a:solidFill>
                  <a:srgbClr val="000000"/>
                </a:solidFill>
                <a:effectLst/>
                <a:latin typeface="Arial"/>
                <a:cs typeface="Arial"/>
                <a:sym typeface="Arial"/>
              </a:rPr>
              <a:t>, A. and </a:t>
            </a:r>
            <a:r>
              <a:rPr lang="en-US" sz="1100" b="0" i="0" u="none" strike="noStrike" cap="none" baseline="0" dirty="0" err="1">
                <a:solidFill>
                  <a:srgbClr val="000000"/>
                </a:solidFill>
                <a:effectLst/>
                <a:latin typeface="Arial"/>
                <a:cs typeface="Arial"/>
                <a:sym typeface="Arial"/>
              </a:rPr>
              <a:t>Eilks</a:t>
            </a:r>
            <a:r>
              <a:rPr lang="en-US" sz="1100" b="0" i="0" u="none" strike="noStrike" cap="none" baseline="0" dirty="0">
                <a:solidFill>
                  <a:srgbClr val="000000"/>
                </a:solidFill>
                <a:effectLst/>
                <a:latin typeface="Arial"/>
                <a:cs typeface="Arial"/>
                <a:sym typeface="Arial"/>
              </a:rPr>
              <a:t>, I (2015) The Philosophical Works of </a:t>
            </a:r>
            <a:r>
              <a:rPr lang="en-US" sz="1100" b="0" i="0" u="none" strike="noStrike" cap="none" baseline="0" dirty="0" err="1">
                <a:solidFill>
                  <a:srgbClr val="000000"/>
                </a:solidFill>
                <a:effectLst/>
                <a:latin typeface="Arial"/>
                <a:cs typeface="Arial"/>
                <a:sym typeface="Arial"/>
              </a:rPr>
              <a:t>Ludwik</a:t>
            </a:r>
            <a:r>
              <a:rPr lang="en-US" sz="1100" b="0" i="0" u="none" strike="noStrike" cap="none" baseline="0" dirty="0">
                <a:solidFill>
                  <a:srgbClr val="000000"/>
                </a:solidFill>
                <a:effectLst/>
                <a:latin typeface="Arial"/>
                <a:cs typeface="Arial"/>
                <a:sym typeface="Arial"/>
              </a:rPr>
              <a:t> Fleck and Their Potential Meaning for Teaching and Learning Science. </a:t>
            </a:r>
            <a:r>
              <a:rPr lang="it-IT" i="1" dirty="0"/>
              <a:t>Sci &amp; </a:t>
            </a:r>
            <a:r>
              <a:rPr lang="it-IT" i="1" dirty="0" err="1"/>
              <a:t>Educ</a:t>
            </a:r>
            <a:r>
              <a:rPr lang="it-IT" dirty="0"/>
              <a:t> </a:t>
            </a:r>
            <a:r>
              <a:rPr lang="it-IT" b="1" dirty="0"/>
              <a:t>24, pp. </a:t>
            </a:r>
            <a:r>
              <a:rPr lang="it-IT" dirty="0"/>
              <a:t>281–298. </a:t>
            </a:r>
            <a:r>
              <a:rPr lang="it-IT" dirty="0" err="1"/>
              <a:t>doi</a:t>
            </a:r>
            <a:r>
              <a:rPr lang="it-IT" dirty="0"/>
              <a:t>: 10.1007/</a:t>
            </a:r>
            <a:r>
              <a:rPr lang="it-IT" dirty="0" err="1"/>
              <a:t>s11191</a:t>
            </a:r>
            <a:r>
              <a:rPr lang="it-IT" dirty="0"/>
              <a:t>-014-9723-9</a:t>
            </a:r>
            <a:endParaRPr lang="en-US" sz="1100" b="0" i="0" u="none" strike="noStrike" cap="none" dirty="0">
              <a:solidFill>
                <a:srgbClr val="000000"/>
              </a:solidFill>
              <a:effectLst/>
              <a:latin typeface="Arial"/>
              <a:cs typeface="Arial"/>
              <a:sym typeface="Arial"/>
            </a:endParaRPr>
          </a:p>
          <a:p>
            <a:pPr marL="0" lvl="0" indent="0" algn="l" rtl="0">
              <a:spcBef>
                <a:spcPts val="0"/>
              </a:spcBef>
              <a:spcAft>
                <a:spcPts val="0"/>
              </a:spcAft>
              <a:buNone/>
            </a:pPr>
            <a:endParaRPr lang="en-US" sz="1100" b="0" i="0" u="none" strike="noStrike" cap="none" dirty="0">
              <a:solidFill>
                <a:srgbClr val="000000"/>
              </a:solidFill>
              <a:effectLst/>
              <a:latin typeface="Arial"/>
              <a:cs typeface="Arial"/>
              <a:sym typeface="Arial"/>
            </a:endParaRPr>
          </a:p>
          <a:p>
            <a:pPr marL="0" lvl="0" indent="0" algn="l" rtl="0">
              <a:spcBef>
                <a:spcPts val="0"/>
              </a:spcBef>
              <a:spcAft>
                <a:spcPts val="0"/>
              </a:spcAft>
              <a:buNone/>
            </a:pPr>
            <a:r>
              <a:rPr lang="en-US" dirty="0" err="1"/>
              <a:t>Sjöström</a:t>
            </a:r>
            <a:r>
              <a:rPr lang="en-US" dirty="0"/>
              <a:t>, J.</a:t>
            </a:r>
            <a:r>
              <a:rPr lang="en-US" baseline="0" dirty="0"/>
              <a:t> and</a:t>
            </a:r>
            <a:r>
              <a:rPr lang="en-US" dirty="0"/>
              <a:t> &amp; </a:t>
            </a:r>
            <a:r>
              <a:rPr lang="en-US" dirty="0" err="1"/>
              <a:t>Eilks</a:t>
            </a:r>
            <a:r>
              <a:rPr lang="en-US" dirty="0"/>
              <a:t>, I. (2018) Reconsidering Different Visions of Scientific Literacy and Science Education Based on the Concept of </a:t>
            </a:r>
            <a:r>
              <a:rPr lang="en-US" dirty="0" err="1"/>
              <a:t>Bildung</a:t>
            </a:r>
            <a:r>
              <a:rPr lang="en-US" dirty="0"/>
              <a:t>. </a:t>
            </a:r>
            <a:r>
              <a:rPr lang="en-US" dirty="0" err="1"/>
              <a:t>Doi</a:t>
            </a:r>
            <a:r>
              <a:rPr lang="en-US" dirty="0"/>
              <a:t>: 10.1007/978-3-319-66659-4_4. </a:t>
            </a:r>
            <a:endParaRPr dirty="0"/>
          </a:p>
        </p:txBody>
      </p:sp>
    </p:spTree>
    <p:extLst>
      <p:ext uri="{BB962C8B-B14F-4D97-AF65-F5344CB8AC3E}">
        <p14:creationId xmlns:p14="http://schemas.microsoft.com/office/powerpoint/2010/main" val="284456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0" name="Google Shape;14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de-DE" dirty="0"/>
              <a:t>Alternative </a:t>
            </a:r>
            <a:r>
              <a:rPr lang="de-DE" dirty="0" err="1"/>
              <a:t>activity</a:t>
            </a:r>
            <a:r>
              <a:rPr lang="de-DE" dirty="0"/>
              <a:t> on </a:t>
            </a:r>
            <a:r>
              <a:rPr lang="de-DE" dirty="0" err="1"/>
              <a:t>the</a:t>
            </a:r>
            <a:r>
              <a:rPr lang="de-DE" dirty="0"/>
              <a:t> </a:t>
            </a:r>
            <a:r>
              <a:rPr lang="de-DE" dirty="0" err="1"/>
              <a:t>notion</a:t>
            </a:r>
            <a:r>
              <a:rPr lang="de-DE" dirty="0"/>
              <a:t> </a:t>
            </a:r>
            <a:r>
              <a:rPr lang="de-DE" dirty="0" err="1"/>
              <a:t>of</a:t>
            </a:r>
            <a:r>
              <a:rPr lang="de-DE" dirty="0"/>
              <a:t> „</a:t>
            </a:r>
            <a:r>
              <a:rPr lang="de-DE" dirty="0" err="1"/>
              <a:t>false</a:t>
            </a:r>
            <a:r>
              <a:rPr lang="de-DE" dirty="0"/>
              <a:t> </a:t>
            </a:r>
            <a:r>
              <a:rPr lang="de-DE" dirty="0" err="1"/>
              <a:t>balance</a:t>
            </a:r>
            <a:r>
              <a:rPr lang="de-DE" dirty="0"/>
              <a:t>“.</a:t>
            </a:r>
            <a:endParaRPr dirty="0"/>
          </a:p>
          <a:p>
            <a:pPr marL="0" lvl="0" indent="0" algn="l" rtl="0">
              <a:lnSpc>
                <a:spcPct val="100000"/>
              </a:lnSpc>
              <a:spcBef>
                <a:spcPts val="0"/>
              </a:spcBef>
              <a:spcAft>
                <a:spcPts val="0"/>
              </a:spcAft>
              <a:buSzPts val="1100"/>
              <a:buNone/>
            </a:pPr>
            <a:endParaRPr sz="1100" b="0" i="0" u="none" strike="noStrike" cap="none" dirty="0">
              <a:solidFill>
                <a:srgbClr val="000000"/>
              </a:solidFill>
              <a:latin typeface="Arial"/>
              <a:ea typeface="Arial"/>
              <a:cs typeface="Arial"/>
              <a:sym typeface="Arial"/>
            </a:endParaRPr>
          </a:p>
          <a:p>
            <a:pPr marL="0" lvl="0" indent="0" algn="l" rtl="0">
              <a:lnSpc>
                <a:spcPct val="100000"/>
              </a:lnSpc>
              <a:spcBef>
                <a:spcPts val="0"/>
              </a:spcBef>
              <a:spcAft>
                <a:spcPts val="0"/>
              </a:spcAft>
              <a:buSzPts val="1100"/>
              <a:buNone/>
            </a:pPr>
            <a:r>
              <a:rPr lang="de-DE" sz="1100" b="0" i="0" u="none" strike="noStrike" cap="none" dirty="0" err="1">
                <a:solidFill>
                  <a:srgbClr val="000000"/>
                </a:solidFill>
                <a:latin typeface="Arial"/>
                <a:ea typeface="Arial"/>
                <a:cs typeface="Arial"/>
                <a:sym typeface="Arial"/>
              </a:rPr>
              <a:t>Students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can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asked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to</a:t>
            </a:r>
            <a:r>
              <a:rPr lang="de-DE" sz="1100" b="0" i="0" u="none" strike="noStrike" cap="none" dirty="0">
                <a:solidFill>
                  <a:srgbClr val="000000"/>
                </a:solidFill>
                <a:latin typeface="Arial"/>
                <a:ea typeface="Arial"/>
                <a:cs typeface="Arial"/>
                <a:sym typeface="Arial"/>
              </a:rPr>
              <a:t> check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site</a:t>
            </a:r>
            <a:r>
              <a:rPr lang="de-DE" sz="1100" b="0" i="0" u="none" strike="noStrike" cap="none" dirty="0">
                <a:solidFill>
                  <a:srgbClr val="000000"/>
                </a:solidFill>
                <a:latin typeface="Arial"/>
                <a:ea typeface="Arial"/>
                <a:cs typeface="Arial"/>
                <a:sym typeface="Arial"/>
              </a:rPr>
              <a:t> </a:t>
            </a:r>
            <a:r>
              <a:rPr lang="de-DE" sz="1100" b="0" i="0" u="sng" strike="noStrike" cap="none" dirty="0">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https://</a:t>
            </a:r>
            <a:r>
              <a:rPr lang="de-DE" sz="1100" b="0" i="0" u="sng" strike="noStrike" cap="none" dirty="0" err="1">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climatechange.procon.org</a:t>
            </a:r>
            <a:r>
              <a:rPr lang="de-DE" sz="1100" b="0" i="0" u="sng" strike="noStrike" cap="none" dirty="0">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and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share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their</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perception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of</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page</a:t>
            </a:r>
            <a:r>
              <a:rPr lang="de-DE" sz="1100" b="0" i="0" u="none" strike="noStrike" cap="none" dirty="0">
                <a:solidFill>
                  <a:srgbClr val="000000"/>
                </a:solidFill>
                <a:latin typeface="Arial"/>
                <a:ea typeface="Arial"/>
                <a:cs typeface="Arial"/>
                <a:sym typeface="Arial"/>
              </a:rPr>
              <a:t>. The </a:t>
            </a:r>
            <a:r>
              <a:rPr lang="de-DE" sz="1100" b="0" i="0" u="none" strike="noStrike" cap="none" dirty="0" err="1">
                <a:solidFill>
                  <a:srgbClr val="000000"/>
                </a:solidFill>
                <a:latin typeface="Arial"/>
                <a:ea typeface="Arial"/>
                <a:cs typeface="Arial"/>
                <a:sym typeface="Arial"/>
              </a:rPr>
              <a:t>following</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questions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can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discussed</a:t>
            </a:r>
            <a:r>
              <a:rPr lang="de-DE" sz="1100" b="0" i="0" u="none" strike="noStrike" cap="none" dirty="0">
                <a:solidFill>
                  <a:srgbClr val="000000"/>
                </a:solidFill>
                <a:latin typeface="Arial"/>
                <a:ea typeface="Arial"/>
                <a:cs typeface="Arial"/>
                <a:sym typeface="Arial"/>
              </a:rPr>
              <a:t>:</a:t>
            </a:r>
            <a:endParaRPr sz="1100" b="0" i="1" u="none" strike="noStrike" cap="none" dirty="0">
              <a:solidFill>
                <a:srgbClr val="000000"/>
              </a:solidFill>
              <a:latin typeface="Arial"/>
              <a:ea typeface="Arial"/>
              <a:cs typeface="Arial"/>
              <a:sym typeface="Arial"/>
            </a:endParaRPr>
          </a:p>
          <a:p>
            <a:pPr marL="457200" lvl="0" indent="-298450" algn="l" rtl="0">
              <a:lnSpc>
                <a:spcPct val="100000"/>
              </a:lnSpc>
              <a:spcBef>
                <a:spcPts val="0"/>
              </a:spcBef>
              <a:spcAft>
                <a:spcPts val="0"/>
              </a:spcAft>
              <a:buSzPts val="1100"/>
              <a:buChar char="●"/>
            </a:pPr>
            <a:r>
              <a:rPr lang="de-DE" sz="1100" b="0" i="0" u="none" strike="noStrike" cap="none" dirty="0" err="1">
                <a:solidFill>
                  <a:srgbClr val="000000"/>
                </a:solidFill>
                <a:latin typeface="Arial"/>
                <a:ea typeface="Arial"/>
                <a:cs typeface="Arial"/>
                <a:sym typeface="Arial"/>
              </a:rPr>
              <a:t>How</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does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site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portray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climate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change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and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research</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about</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it</a:t>
            </a:r>
            <a:r>
              <a:rPr lang="de-DE" sz="1100" b="0" i="0" u="none" strike="noStrike" cap="none" dirty="0">
                <a:solidFill>
                  <a:srgbClr val="000000"/>
                </a:solidFill>
                <a:latin typeface="Arial"/>
                <a:ea typeface="Arial"/>
                <a:cs typeface="Arial"/>
                <a:sym typeface="Arial"/>
              </a:rPr>
              <a:t>?</a:t>
            </a:r>
            <a:endParaRPr sz="1100" b="0" i="1" u="none" strike="noStrike" cap="none" dirty="0">
              <a:solidFill>
                <a:srgbClr val="000000"/>
              </a:solidFill>
              <a:latin typeface="Arial"/>
              <a:ea typeface="Arial"/>
              <a:cs typeface="Arial"/>
              <a:sym typeface="Arial"/>
            </a:endParaRPr>
          </a:p>
          <a:p>
            <a:pPr marL="457200" lvl="0" indent="-298450" algn="l" rtl="0">
              <a:lnSpc>
                <a:spcPct val="100000"/>
              </a:lnSpc>
              <a:spcBef>
                <a:spcPts val="0"/>
              </a:spcBef>
              <a:spcAft>
                <a:spcPts val="0"/>
              </a:spcAft>
              <a:buSzPts val="1100"/>
              <a:buChar char="●"/>
            </a:pPr>
            <a:r>
              <a:rPr lang="de-DE" sz="1100" b="0" i="0" u="none" strike="noStrike" cap="none" dirty="0" err="1">
                <a:solidFill>
                  <a:srgbClr val="000000"/>
                </a:solidFill>
                <a:latin typeface="Arial"/>
                <a:ea typeface="Arial"/>
                <a:cs typeface="Arial"/>
                <a:sym typeface="Arial"/>
              </a:rPr>
              <a:t>Does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presentation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resemble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scientific</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consensus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about</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humans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primary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responsibility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for</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climate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change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for</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reference</a:t>
            </a:r>
            <a:r>
              <a:rPr lang="de-DE" sz="1100" b="0" i="0" u="none" strike="noStrike" cap="none" dirty="0">
                <a:solidFill>
                  <a:srgbClr val="000000"/>
                </a:solidFill>
                <a:latin typeface="Arial"/>
                <a:ea typeface="Arial"/>
                <a:cs typeface="Arial"/>
                <a:sym typeface="Arial"/>
              </a:rPr>
              <a:t> on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issue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see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f.e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here</a:t>
            </a:r>
            <a:r>
              <a:rPr lang="de-DE" sz="1100" b="0" i="0" u="none" strike="noStrike" cap="none" dirty="0">
                <a:solidFill>
                  <a:srgbClr val="000000"/>
                </a:solidFill>
                <a:latin typeface="Arial"/>
                <a:ea typeface="Arial"/>
                <a:cs typeface="Arial"/>
                <a:sym typeface="Arial"/>
              </a:rPr>
              <a:t>: </a:t>
            </a:r>
            <a:r>
              <a:rPr lang="de-DE" sz="1100" b="0" i="0" u="sng" strike="noStrike" cap="none" dirty="0" err="1">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Ellerton</a:t>
            </a:r>
            <a:r>
              <a:rPr lang="de-DE" sz="1100" b="0" i="0"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 2014</a:t>
            </a:r>
            <a:r>
              <a:rPr lang="de-DE" sz="1100" b="0" i="0" u="none" strike="noStrike" cap="none" dirty="0">
                <a:solidFill>
                  <a:srgbClr val="000000"/>
                </a:solidFill>
                <a:latin typeface="Arial"/>
                <a:ea typeface="Arial"/>
                <a:cs typeface="Arial"/>
                <a:sym typeface="Arial"/>
              </a:rPr>
              <a:t>; </a:t>
            </a:r>
            <a:r>
              <a:rPr lang="de-DE" sz="1100" b="0" i="0"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Brüggemann/</a:t>
            </a:r>
            <a:r>
              <a:rPr lang="de-DE" sz="1100" b="0" i="0" u="sng" strike="noStrike" cap="none" dirty="0" err="1">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Engesser</a:t>
            </a:r>
            <a:r>
              <a:rPr lang="de-DE" sz="1100" b="0" i="0" u="sng" strike="noStrike" cap="none" dirty="0">
                <a:solidFill>
                  <a:srgbClr val="000000"/>
                </a:solidFill>
                <a:latin typeface="Arial"/>
                <a:ea typeface="Arial"/>
                <a:cs typeface="Arial"/>
                <a:sym typeface="Arial"/>
                <a:hlinkClick r:id="rId5">
                  <a:extLst>
                    <a:ext uri="{A12FA001-AC4F-418D-AE19-62706E023703}">
                      <ahyp:hlinkClr xmlns:ahyp="http://schemas.microsoft.com/office/drawing/2018/hyperlinkcolor" val="tx"/>
                    </a:ext>
                  </a:extLst>
                </a:hlinkClick>
              </a:rPr>
              <a:t> 2017</a:t>
            </a:r>
            <a:r>
              <a:rPr lang="de-DE" sz="1100" b="0" i="0" u="none" strike="noStrike" cap="none" dirty="0">
                <a:solidFill>
                  <a:srgbClr val="000000"/>
                </a:solidFill>
                <a:latin typeface="Arial"/>
                <a:ea typeface="Arial"/>
                <a:cs typeface="Arial"/>
                <a:sym typeface="Arial"/>
              </a:rPr>
              <a:t>; </a:t>
            </a:r>
            <a:r>
              <a:rPr lang="de-DE" sz="1100" b="0" i="0" u="sng" strike="noStrike" cap="none" dirty="0">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Petersen, Vincent </a:t>
            </a:r>
            <a:r>
              <a:rPr lang="de-DE" sz="1100" b="0" i="0" u="sng" strike="noStrike" cap="none" dirty="0" err="1">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and</a:t>
            </a:r>
            <a:r>
              <a:rPr lang="de-DE" sz="1100" b="0" i="0" u="sng" strike="noStrike" cap="none" dirty="0">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 </a:t>
            </a:r>
            <a:r>
              <a:rPr lang="de-DE" sz="1100" b="0" i="0" u="sng" strike="noStrike" cap="none" dirty="0" err="1">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Westerling</a:t>
            </a:r>
            <a:r>
              <a:rPr lang="de-DE" sz="1100" b="0" i="0" u="sng" strike="noStrike" cap="none" dirty="0">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 2013</a:t>
            </a:r>
            <a:r>
              <a:rPr lang="de-DE" sz="1100" b="0" i="0" u="none" strike="noStrike" cap="none" dirty="0">
                <a:solidFill>
                  <a:srgbClr val="000000"/>
                </a:solidFill>
                <a:latin typeface="Arial"/>
                <a:ea typeface="Arial"/>
                <a:cs typeface="Arial"/>
                <a:sym typeface="Arial"/>
              </a:rPr>
              <a:t>)</a:t>
            </a:r>
            <a:endParaRPr sz="1100" b="0" i="1"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0" u="none" strike="noStrike" cap="none" dirty="0">
                <a:solidFill>
                  <a:srgbClr val="000000"/>
                </a:solidFill>
                <a:latin typeface="Arial"/>
                <a:ea typeface="Arial"/>
                <a:cs typeface="Arial"/>
                <a:sym typeface="Arial"/>
              </a:rPr>
              <a:t> </a:t>
            </a:r>
            <a:endParaRPr sz="1100" b="0" i="1"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0" u="none" strike="noStrike" cap="none" dirty="0" err="1">
                <a:solidFill>
                  <a:srgbClr val="000000"/>
                </a:solidFill>
                <a:latin typeface="Arial"/>
                <a:ea typeface="Arial"/>
                <a:cs typeface="Arial"/>
                <a:sym typeface="Arial"/>
              </a:rPr>
              <a:t>Afterwards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issue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of</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false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balance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can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discussed</a:t>
            </a:r>
            <a:r>
              <a:rPr lang="de-DE" sz="1100" b="0" i="0" u="none" strike="noStrike" cap="none" dirty="0">
                <a:solidFill>
                  <a:srgbClr val="000000"/>
                </a:solidFill>
                <a:latin typeface="Arial"/>
                <a:ea typeface="Arial"/>
                <a:cs typeface="Arial"/>
                <a:sym typeface="Arial"/>
              </a:rPr>
              <a:t>/</a:t>
            </a:r>
            <a:r>
              <a:rPr lang="de-DE" sz="1100" b="0" i="0" u="none" strike="noStrike" cap="none" dirty="0" err="1">
                <a:solidFill>
                  <a:srgbClr val="000000"/>
                </a:solidFill>
                <a:latin typeface="Arial"/>
                <a:ea typeface="Arial"/>
                <a:cs typeface="Arial"/>
                <a:sym typeface="Arial"/>
              </a:rPr>
              <a:t>addressed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and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f.e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illustrated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using</a:t>
            </a:r>
            <a:r>
              <a:rPr lang="de-DE" sz="1100" b="0" i="0" u="none" strike="noStrike" cap="none" dirty="0">
                <a:solidFill>
                  <a:srgbClr val="000000"/>
                </a:solidFill>
                <a:latin typeface="Arial"/>
                <a:ea typeface="Arial"/>
                <a:cs typeface="Arial"/>
                <a:sym typeface="Arial"/>
              </a:rPr>
              <a:t> </a:t>
            </a:r>
            <a:r>
              <a:rPr lang="de-DE" sz="1100" b="0" i="0" u="sng" strike="noStrike" cap="none" dirty="0" err="1">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this</a:t>
            </a:r>
            <a:r>
              <a:rPr lang="de-DE" sz="1100" b="0" i="0" u="sng" strike="noStrike" cap="none" dirty="0">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 </a:t>
            </a:r>
            <a:r>
              <a:rPr lang="de-DE" sz="1100" b="0" i="0" u="sng" strike="noStrike" cap="none" dirty="0" err="1">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video</a:t>
            </a:r>
            <a:r>
              <a:rPr lang="de-DE" sz="1100" b="0" i="0" u="sng" strike="noStrike" cap="none" dirty="0">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 </a:t>
            </a:r>
            <a:r>
              <a:rPr lang="de-DE" sz="1100" b="0" i="0" u="sng" strike="noStrike" cap="none" dirty="0" err="1">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from</a:t>
            </a:r>
            <a:r>
              <a:rPr lang="de-DE" sz="1100" b="0" i="0" u="sng" strike="noStrike" cap="none" dirty="0">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 </a:t>
            </a:r>
            <a:r>
              <a:rPr lang="de-DE" sz="1100" b="0" i="0" u="sng" strike="noStrike" cap="none" dirty="0" err="1">
                <a:solidFill>
                  <a:srgbClr val="000000"/>
                </a:solidFill>
                <a:latin typeface="Arial"/>
                <a:ea typeface="Arial"/>
                <a:cs typeface="Arial"/>
                <a:sym typeface="Arial"/>
                <a:hlinkClick r:id="rId7">
                  <a:extLst>
                    <a:ext uri="{A12FA001-AC4F-418D-AE19-62706E023703}">
                      <ahyp:hlinkClr xmlns:ahyp="http://schemas.microsoft.com/office/drawing/2018/hyperlinkcolor" val="tx"/>
                    </a:ext>
                  </a:extLst>
                </a:hlinkClick>
              </a:rPr>
              <a:t>LastWeekTonight</a:t>
            </a:r>
            <a:r>
              <a:rPr lang="de-DE" sz="1100" b="0" i="0" u="none" strike="noStrike" cap="none" dirty="0">
                <a:solidFill>
                  <a:srgbClr val="000000"/>
                </a:solidFill>
                <a:latin typeface="Arial"/>
                <a:ea typeface="Arial"/>
                <a:cs typeface="Arial"/>
                <a:sym typeface="Arial"/>
              </a:rPr>
              <a:t>. </a:t>
            </a:r>
            <a:endParaRPr sz="1100" b="0" i="1"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0" u="none" strike="noStrike" cap="none" dirty="0">
                <a:solidFill>
                  <a:srgbClr val="000000"/>
                </a:solidFill>
                <a:latin typeface="Arial"/>
                <a:ea typeface="Arial"/>
                <a:cs typeface="Arial"/>
                <a:sym typeface="Arial"/>
              </a:rPr>
              <a:t> </a:t>
            </a:r>
            <a:endParaRPr sz="1100" b="0" i="1"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0" u="none" strike="noStrike" cap="none" dirty="0">
                <a:solidFill>
                  <a:srgbClr val="000000"/>
                </a:solidFill>
                <a:latin typeface="Arial"/>
                <a:ea typeface="Arial"/>
                <a:cs typeface="Arial"/>
                <a:sym typeface="Arial"/>
              </a:rPr>
              <a:t>In a </a:t>
            </a:r>
            <a:r>
              <a:rPr lang="de-DE" sz="1100" b="0" i="0" u="none" strike="noStrike" cap="none" dirty="0" err="1">
                <a:solidFill>
                  <a:srgbClr val="000000"/>
                </a:solidFill>
                <a:latin typeface="Arial"/>
                <a:ea typeface="Arial"/>
                <a:cs typeface="Arial"/>
                <a:sym typeface="Arial"/>
              </a:rPr>
              <a:t>second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step</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it</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can</a:t>
            </a:r>
            <a:r>
              <a:rPr lang="de-DE" sz="1100" b="0" i="0" u="none" strike="noStrike" cap="none" dirty="0">
                <a:solidFill>
                  <a:srgbClr val="000000"/>
                </a:solidFill>
                <a:latin typeface="Arial"/>
                <a:ea typeface="Arial"/>
                <a:cs typeface="Arial"/>
                <a:sym typeface="Arial"/>
              </a:rPr>
              <a:t> also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interesting</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to</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discuss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students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overall</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impression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of</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this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page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and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whether</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think</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pro-/</a:t>
            </a:r>
            <a:r>
              <a:rPr lang="de-DE" sz="1100" b="0" i="0" u="none" strike="noStrike" cap="none" dirty="0" err="1">
                <a:solidFill>
                  <a:srgbClr val="000000"/>
                </a:solidFill>
                <a:latin typeface="Arial"/>
                <a:ea typeface="Arial"/>
                <a:cs typeface="Arial"/>
                <a:sym typeface="Arial"/>
              </a:rPr>
              <a:t>con</a:t>
            </a:r>
            <a:r>
              <a:rPr lang="de-DE" sz="1100" b="0" i="0" u="none" strike="noStrike" cap="none" dirty="0">
                <a:solidFill>
                  <a:srgbClr val="000000"/>
                </a:solidFill>
                <a:latin typeface="Arial"/>
                <a:ea typeface="Arial"/>
                <a:cs typeface="Arial"/>
                <a:sym typeface="Arial"/>
              </a:rPr>
              <a:t>-approach </a:t>
            </a:r>
            <a:r>
              <a:rPr lang="de-DE" sz="1100" b="0" i="0" u="none" strike="noStrike" cap="none" dirty="0" err="1">
                <a:solidFill>
                  <a:srgbClr val="000000"/>
                </a:solidFill>
                <a:latin typeface="Arial"/>
                <a:ea typeface="Arial"/>
                <a:cs typeface="Arial"/>
                <a:sym typeface="Arial"/>
              </a:rPr>
              <a:t>can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useful</a:t>
            </a:r>
            <a:r>
              <a:rPr lang="de-DE" sz="1100" b="0" i="0" u="none" strike="noStrike" cap="none" dirty="0">
                <a:solidFill>
                  <a:srgbClr val="000000"/>
                </a:solidFill>
                <a:latin typeface="Arial"/>
                <a:ea typeface="Arial"/>
                <a:cs typeface="Arial"/>
                <a:sym typeface="Arial"/>
              </a:rPr>
              <a:t> in </a:t>
            </a:r>
            <a:r>
              <a:rPr lang="de-DE" sz="1100" b="0" i="0" u="none" strike="noStrike" cap="none" dirty="0" err="1">
                <a:solidFill>
                  <a:srgbClr val="000000"/>
                </a:solidFill>
                <a:latin typeface="Arial"/>
                <a:ea typeface="Arial"/>
                <a:cs typeface="Arial"/>
                <a:sym typeface="Arial"/>
              </a:rPr>
              <a:t>relation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to</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discussing</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controversial</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topics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and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when</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they</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think</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this</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could</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be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the</a:t>
            </a:r>
            <a:r>
              <a:rPr lang="de-DE" sz="1100" b="0" i="0" u="none" strike="noStrike" cap="none" dirty="0">
                <a:solidFill>
                  <a:srgbClr val="000000"/>
                </a:solidFill>
                <a:latin typeface="Arial"/>
                <a:ea typeface="Arial"/>
                <a:cs typeface="Arial"/>
                <a:sym typeface="Arial"/>
              </a:rPr>
              <a:t> </a:t>
            </a:r>
            <a:r>
              <a:rPr lang="de-DE" sz="1100" b="0" i="0" u="none" strike="noStrike" cap="none" dirty="0" err="1">
                <a:solidFill>
                  <a:srgbClr val="000000"/>
                </a:solidFill>
                <a:latin typeface="Arial"/>
                <a:ea typeface="Arial"/>
                <a:cs typeface="Arial"/>
                <a:sym typeface="Arial"/>
              </a:rPr>
              <a:t>case</a:t>
            </a:r>
            <a:r>
              <a:rPr lang="de-DE" sz="1100" b="0" i="0" u="none" strike="noStrike" cap="none" dirty="0">
                <a:solidFill>
                  <a:srgbClr val="000000"/>
                </a:solidFill>
                <a:latin typeface="Arial"/>
                <a:ea typeface="Arial"/>
                <a:cs typeface="Arial"/>
                <a:sym typeface="Arial"/>
              </a:rPr>
              <a:t>.</a:t>
            </a:r>
            <a:endParaRPr dirty="0"/>
          </a:p>
          <a:p>
            <a:pPr marL="158750" lvl="0" indent="0" algn="l" rtl="0">
              <a:lnSpc>
                <a:spcPct val="100000"/>
              </a:lnSpc>
              <a:spcBef>
                <a:spcPts val="0"/>
              </a:spcBef>
              <a:spcAft>
                <a:spcPts val="0"/>
              </a:spcAft>
              <a:buSzPts val="1100"/>
              <a:buNone/>
            </a:pPr>
            <a:endParaRPr sz="1100" b="0" i="0"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1" u="none" strike="noStrike" cap="none" dirty="0">
                <a:solidFill>
                  <a:srgbClr val="000000"/>
                </a:solidFill>
                <a:latin typeface="Arial"/>
                <a:ea typeface="Arial"/>
                <a:cs typeface="Arial"/>
                <a:sym typeface="Arial"/>
              </a:rPr>
              <a:t>Brüggemann, M.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Engesser</a:t>
            </a:r>
            <a:r>
              <a:rPr lang="de-DE" sz="1100" b="0" i="1" u="none" strike="noStrike" cap="none" dirty="0">
                <a:solidFill>
                  <a:srgbClr val="000000"/>
                </a:solidFill>
                <a:latin typeface="Arial"/>
                <a:ea typeface="Arial"/>
                <a:cs typeface="Arial"/>
                <a:sym typeface="Arial"/>
              </a:rPr>
              <a:t>, S. (2017) </a:t>
            </a:r>
            <a:r>
              <a:rPr lang="de-DE" sz="1100" b="0" i="1" u="none" strike="noStrike" cap="none" dirty="0" err="1">
                <a:solidFill>
                  <a:srgbClr val="000000"/>
                </a:solidFill>
                <a:latin typeface="Arial"/>
                <a:ea typeface="Arial"/>
                <a:cs typeface="Arial"/>
                <a:sym typeface="Arial"/>
              </a:rPr>
              <a:t>Beyond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false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balance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How</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interpretive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journalism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shapes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media</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coverage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climate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change</a:t>
            </a:r>
            <a:r>
              <a:rPr lang="de-DE" sz="1100" b="0" i="1" u="none" strike="noStrike" cap="none" dirty="0">
                <a:solidFill>
                  <a:srgbClr val="000000"/>
                </a:solidFill>
                <a:latin typeface="Arial"/>
                <a:ea typeface="Arial"/>
                <a:cs typeface="Arial"/>
                <a:sym typeface="Arial"/>
              </a:rPr>
              <a:t>. Global Environmental Change, Vol. 42, pp. 58-67. </a:t>
            </a:r>
            <a:r>
              <a:rPr lang="de-DE" sz="1100" b="0" i="1" u="none" strike="noStrike" cap="none" dirty="0" err="1">
                <a:solidFill>
                  <a:srgbClr val="000000"/>
                </a:solidFill>
                <a:latin typeface="Arial"/>
                <a:ea typeface="Arial"/>
                <a:cs typeface="Arial"/>
                <a:sym typeface="Arial"/>
              </a:rPr>
              <a:t>doi</a:t>
            </a:r>
            <a:r>
              <a:rPr lang="de-DE" sz="1100" b="0" i="1" u="none" strike="noStrike" cap="none" dirty="0">
                <a:solidFill>
                  <a:srgbClr val="000000"/>
                </a:solidFill>
                <a:latin typeface="Arial"/>
                <a:ea typeface="Arial"/>
                <a:cs typeface="Arial"/>
                <a:sym typeface="Arial"/>
              </a:rPr>
              <a:t>: 10.1016/</a:t>
            </a:r>
            <a:r>
              <a:rPr lang="de-DE" sz="1100" b="0" i="1" u="none" strike="noStrike" cap="none" dirty="0" err="1">
                <a:solidFill>
                  <a:srgbClr val="000000"/>
                </a:solidFill>
                <a:latin typeface="Arial"/>
                <a:ea typeface="Arial"/>
                <a:cs typeface="Arial"/>
                <a:sym typeface="Arial"/>
              </a:rPr>
              <a:t>j.gloenvcha.2016.11.004</a:t>
            </a:r>
            <a:endParaRPr sz="1100" b="0" i="1"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1" u="none" strike="noStrike" cap="none" dirty="0" err="1">
                <a:solidFill>
                  <a:srgbClr val="000000"/>
                </a:solidFill>
                <a:latin typeface="Arial"/>
                <a:ea typeface="Arial"/>
                <a:cs typeface="Arial"/>
                <a:sym typeface="Arial"/>
              </a:rPr>
              <a:t>Ellerton</a:t>
            </a:r>
            <a:r>
              <a:rPr lang="de-DE" sz="1100" b="0" i="1" u="none" strike="noStrike" cap="none" dirty="0">
                <a:solidFill>
                  <a:srgbClr val="000000"/>
                </a:solidFill>
                <a:latin typeface="Arial"/>
                <a:ea typeface="Arial"/>
                <a:cs typeface="Arial"/>
                <a:sym typeface="Arial"/>
              </a:rPr>
              <a:t>, P. (2014) The </a:t>
            </a:r>
            <a:r>
              <a:rPr lang="de-DE" sz="1100" b="0" i="1" u="none" strike="noStrike" cap="none" dirty="0" err="1">
                <a:solidFill>
                  <a:srgbClr val="000000"/>
                </a:solidFill>
                <a:latin typeface="Arial"/>
                <a:ea typeface="Arial"/>
                <a:cs typeface="Arial"/>
                <a:sym typeface="Arial"/>
              </a:rPr>
              <a:t>problem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false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balance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when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reporting</a:t>
            </a:r>
            <a:r>
              <a:rPr lang="de-DE" sz="1100" b="0" i="1" u="none" strike="noStrike" cap="none" dirty="0">
                <a:solidFill>
                  <a:srgbClr val="000000"/>
                </a:solidFill>
                <a:latin typeface="Arial"/>
                <a:ea typeface="Arial"/>
                <a:cs typeface="Arial"/>
                <a:sym typeface="Arial"/>
              </a:rPr>
              <a:t> on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The </a:t>
            </a:r>
            <a:r>
              <a:rPr lang="de-DE" sz="1100" b="0" i="1" u="none" strike="noStrike" cap="none" dirty="0" err="1">
                <a:solidFill>
                  <a:srgbClr val="000000"/>
                </a:solidFill>
                <a:latin typeface="Arial"/>
                <a:ea typeface="Arial"/>
                <a:cs typeface="Arial"/>
                <a:sym typeface="Arial"/>
              </a:rPr>
              <a:t>Conversation</a:t>
            </a:r>
            <a:r>
              <a:rPr lang="de-DE" sz="1100" b="0" i="1" u="none" strike="noStrike" cap="none" dirty="0">
                <a:solidFill>
                  <a:srgbClr val="000000"/>
                </a:solidFill>
                <a:latin typeface="Arial"/>
                <a:ea typeface="Arial"/>
                <a:cs typeface="Arial"/>
                <a:sym typeface="Arial"/>
              </a:rPr>
              <a:t>, 16 </a:t>
            </a:r>
            <a:r>
              <a:rPr lang="de-DE" sz="1100" b="0" i="1" u="none" strike="noStrike" cap="none" dirty="0" err="1">
                <a:solidFill>
                  <a:srgbClr val="000000"/>
                </a:solidFill>
                <a:latin typeface="Arial"/>
                <a:ea typeface="Arial"/>
                <a:cs typeface="Arial"/>
                <a:sym typeface="Arial"/>
              </a:rPr>
              <a:t>July</a:t>
            </a:r>
            <a:r>
              <a:rPr lang="de-DE" sz="1100" b="0" i="1" u="none" strike="noStrike" cap="none" dirty="0">
                <a:solidFill>
                  <a:srgbClr val="000000"/>
                </a:solidFill>
                <a:latin typeface="Arial"/>
                <a:ea typeface="Arial"/>
                <a:cs typeface="Arial"/>
                <a:sym typeface="Arial"/>
              </a:rPr>
              <a:t>, https://</a:t>
            </a:r>
            <a:r>
              <a:rPr lang="de-DE" sz="1100" b="0" i="1" u="none" strike="noStrike" cap="none" dirty="0" err="1">
                <a:solidFill>
                  <a:srgbClr val="000000"/>
                </a:solidFill>
                <a:latin typeface="Arial"/>
                <a:ea typeface="Arial"/>
                <a:cs typeface="Arial"/>
                <a:sym typeface="Arial"/>
              </a:rPr>
              <a:t>theconversation.com</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-problem-</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false</a:t>
            </a:r>
            <a:r>
              <a:rPr lang="de-DE" sz="1100" b="0" i="1" u="none" strike="noStrike" cap="none" dirty="0">
                <a:solidFill>
                  <a:srgbClr val="000000"/>
                </a:solidFill>
                <a:latin typeface="Arial"/>
                <a:ea typeface="Arial"/>
                <a:cs typeface="Arial"/>
                <a:sym typeface="Arial"/>
              </a:rPr>
              <a:t>-balance-</a:t>
            </a:r>
            <a:r>
              <a:rPr lang="de-DE" sz="1100" b="0" i="1" u="none" strike="noStrike" cap="none" dirty="0" err="1">
                <a:solidFill>
                  <a:srgbClr val="000000"/>
                </a:solidFill>
                <a:latin typeface="Arial"/>
                <a:ea typeface="Arial"/>
                <a:cs typeface="Arial"/>
                <a:sym typeface="Arial"/>
              </a:rPr>
              <a:t>when</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reporting</a:t>
            </a:r>
            <a:r>
              <a:rPr lang="de-DE" sz="1100" b="0" i="1" u="none" strike="noStrike" cap="none" dirty="0">
                <a:solidFill>
                  <a:srgbClr val="000000"/>
                </a:solidFill>
                <a:latin typeface="Arial"/>
                <a:ea typeface="Arial"/>
                <a:cs typeface="Arial"/>
                <a:sym typeface="Arial"/>
              </a:rPr>
              <a:t>-on-</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-29077, </a:t>
            </a:r>
            <a:r>
              <a:rPr lang="de-DE" sz="1100" b="0" i="1" u="none" strike="noStrike" cap="none" dirty="0" err="1">
                <a:solidFill>
                  <a:srgbClr val="000000"/>
                </a:solidFill>
                <a:latin typeface="Arial"/>
                <a:ea typeface="Arial"/>
                <a:cs typeface="Arial"/>
                <a:sym typeface="Arial"/>
              </a:rPr>
              <a:t>accessed</a:t>
            </a:r>
            <a:r>
              <a:rPr lang="de-DE" sz="1100" b="0" i="1" u="none" strike="noStrike" cap="none" dirty="0">
                <a:solidFill>
                  <a:srgbClr val="000000"/>
                </a:solidFill>
                <a:latin typeface="Arial"/>
                <a:ea typeface="Arial"/>
                <a:cs typeface="Arial"/>
                <a:sym typeface="Arial"/>
              </a:rPr>
              <a:t> 18 August 2021.</a:t>
            </a:r>
            <a:endParaRPr sz="1100" b="0" i="1" u="none" strike="noStrike" cap="none" dirty="0">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de-DE" sz="1100" b="0" i="1" u="none" strike="noStrike" cap="none" dirty="0">
                <a:solidFill>
                  <a:srgbClr val="000000"/>
                </a:solidFill>
                <a:latin typeface="Arial"/>
                <a:ea typeface="Arial"/>
                <a:cs typeface="Arial"/>
                <a:sym typeface="Arial"/>
              </a:rPr>
              <a:t>Petersen, A.M., Vincent, </a:t>
            </a:r>
            <a:r>
              <a:rPr lang="de-DE" sz="1100" b="0" i="1" u="none" strike="noStrike" cap="none" dirty="0" err="1">
                <a:solidFill>
                  <a:srgbClr val="000000"/>
                </a:solidFill>
                <a:latin typeface="Arial"/>
                <a:ea typeface="Arial"/>
                <a:cs typeface="Arial"/>
                <a:sym typeface="Arial"/>
              </a:rPr>
              <a:t>E.M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Westerling</a:t>
            </a:r>
            <a:r>
              <a:rPr lang="de-DE" sz="1100" b="0" i="1" u="none" strike="noStrike" cap="none" dirty="0">
                <a:solidFill>
                  <a:srgbClr val="000000"/>
                </a:solidFill>
                <a:latin typeface="Arial"/>
                <a:ea typeface="Arial"/>
                <a:cs typeface="Arial"/>
                <a:sym typeface="Arial"/>
              </a:rPr>
              <a:t>, A.L. (2019) </a:t>
            </a:r>
            <a:r>
              <a:rPr lang="de-DE" sz="1100" b="0" i="1" u="none" strike="noStrike" cap="none" dirty="0" err="1">
                <a:solidFill>
                  <a:srgbClr val="000000"/>
                </a:solidFill>
                <a:latin typeface="Arial"/>
                <a:ea typeface="Arial"/>
                <a:cs typeface="Arial"/>
                <a:sym typeface="Arial"/>
              </a:rPr>
              <a:t>Discrepancy</a:t>
            </a:r>
            <a:r>
              <a:rPr lang="de-DE" sz="1100" b="0" i="1" u="none" strike="noStrike" cap="none" dirty="0">
                <a:solidFill>
                  <a:srgbClr val="000000"/>
                </a:solidFill>
                <a:latin typeface="Arial"/>
                <a:ea typeface="Arial"/>
                <a:cs typeface="Arial"/>
                <a:sym typeface="Arial"/>
              </a:rPr>
              <a:t> in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authority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media</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visibility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climate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change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scientists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contrarians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Nat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Commun</a:t>
            </a:r>
            <a:r>
              <a:rPr lang="de-DE" sz="1100" b="0" i="1" u="none" strike="noStrike" cap="none" dirty="0">
                <a:solidFill>
                  <a:srgbClr val="000000"/>
                </a:solidFill>
                <a:latin typeface="Arial"/>
                <a:ea typeface="Arial"/>
                <a:cs typeface="Arial"/>
                <a:sym typeface="Arial"/>
              </a:rPr>
              <a:t>, 10, 3502. </a:t>
            </a:r>
            <a:r>
              <a:rPr lang="de-DE" sz="1100" b="0" i="1" u="none" strike="noStrike" cap="none" dirty="0" err="1">
                <a:solidFill>
                  <a:srgbClr val="000000"/>
                </a:solidFill>
                <a:latin typeface="Arial"/>
                <a:ea typeface="Arial"/>
                <a:cs typeface="Arial"/>
                <a:sym typeface="Arial"/>
              </a:rPr>
              <a:t>doi</a:t>
            </a:r>
            <a:r>
              <a:rPr lang="de-DE" sz="1100" b="0" i="1" u="none" strike="noStrike" cap="none" dirty="0">
                <a:solidFill>
                  <a:srgbClr val="000000"/>
                </a:solidFill>
                <a:latin typeface="Arial"/>
                <a:ea typeface="Arial"/>
                <a:cs typeface="Arial"/>
                <a:sym typeface="Arial"/>
              </a:rPr>
              <a:t>: 10.1038/</a:t>
            </a:r>
            <a:r>
              <a:rPr lang="de-DE" sz="1100" b="0" i="1" u="none" strike="noStrike" cap="none" dirty="0" err="1">
                <a:solidFill>
                  <a:srgbClr val="000000"/>
                </a:solidFill>
                <a:latin typeface="Arial"/>
                <a:ea typeface="Arial"/>
                <a:cs typeface="Arial"/>
                <a:sym typeface="Arial"/>
              </a:rPr>
              <a:t>s41467</a:t>
            </a:r>
            <a:r>
              <a:rPr lang="de-DE" sz="1100" b="0" i="1" u="none" strike="noStrike" cap="none" dirty="0">
                <a:solidFill>
                  <a:srgbClr val="000000"/>
                </a:solidFill>
                <a:latin typeface="Arial"/>
                <a:ea typeface="Arial"/>
                <a:cs typeface="Arial"/>
                <a:sym typeface="Arial"/>
              </a:rPr>
              <a:t>-019-09959-4 </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1" u="none" strike="noStrike" cap="none" dirty="0">
                <a:solidFill>
                  <a:srgbClr val="000000"/>
                </a:solidFill>
                <a:effectLst/>
                <a:latin typeface="Arial"/>
                <a:ea typeface="Arial"/>
                <a:cs typeface="Arial"/>
                <a:sym typeface="Arial"/>
              </a:rPr>
              <a:t>Questions for discussion:</a:t>
            </a:r>
          </a:p>
          <a:p>
            <a:pPr marL="457200" marR="0" lvl="0" indent="-298450" algn="l" defTabSz="914400" rtl="0" eaLnBrk="1" fontAlgn="auto" latinLnBrk="0" hangingPunct="1">
              <a:lnSpc>
                <a:spcPct val="100000"/>
              </a:lnSpc>
              <a:spcBef>
                <a:spcPts val="0"/>
              </a:spcBef>
              <a:spcAft>
                <a:spcPts val="0"/>
              </a:spcAft>
              <a:buClr>
                <a:srgbClr val="000000"/>
              </a:buClr>
              <a:buSzPts val="1100"/>
              <a:buFontTx/>
              <a:buChar char="-"/>
              <a:tabLst/>
              <a:defRPr/>
            </a:pPr>
            <a:r>
              <a:rPr lang="en-GB" sz="1100" b="0" i="0" u="none" strike="noStrike" cap="none" dirty="0">
                <a:solidFill>
                  <a:srgbClr val="000000"/>
                </a:solidFill>
                <a:effectLst/>
                <a:latin typeface="Arial"/>
                <a:ea typeface="Arial"/>
                <a:cs typeface="Arial"/>
                <a:sym typeface="Arial"/>
              </a:rPr>
              <a:t>When you think about the relationship between science and society – where do you think is the focus, looking at these models? Are there any differences in between the models? (see slide 10 </a:t>
            </a:r>
            <a:r>
              <a:rPr lang="en-GB" sz="1100" b="0" i="0" u="none" strike="noStrike" cap="none" dirty="0">
                <a:solidFill>
                  <a:srgbClr val="000000"/>
                </a:solidFill>
                <a:effectLst/>
                <a:latin typeface="Arial"/>
                <a:ea typeface="Arial"/>
                <a:cs typeface="Arial"/>
                <a:sym typeface="Wingdings" panose="05000000000000000000" pitchFamily="2" charset="2"/>
              </a:rPr>
              <a:t> delivery of information vs. engaging the public/top-down vs.</a:t>
            </a:r>
            <a:r>
              <a:rPr lang="en-GB" sz="1100" b="0" i="0" u="none" strike="noStrike" cap="none" baseline="0" dirty="0">
                <a:solidFill>
                  <a:srgbClr val="000000"/>
                </a:solidFill>
                <a:effectLst/>
                <a:latin typeface="Arial"/>
                <a:ea typeface="Arial"/>
                <a:cs typeface="Arial"/>
                <a:sym typeface="Wingdings" panose="05000000000000000000" pitchFamily="2" charset="2"/>
              </a:rPr>
              <a:t> multidirectional</a:t>
            </a:r>
            <a:r>
              <a:rPr lang="en-GB" sz="1100" b="0" i="0" u="none" strike="noStrike" cap="none" dirty="0">
                <a:solidFill>
                  <a:srgbClr val="000000"/>
                </a:solidFill>
                <a:effectLst/>
                <a:latin typeface="Arial"/>
                <a:ea typeface="Arial"/>
                <a:cs typeface="Arial"/>
                <a:sym typeface="Wingdings" panose="05000000000000000000" pitchFamily="2" charset="2"/>
              </a:rPr>
              <a:t>)</a:t>
            </a:r>
          </a:p>
          <a:p>
            <a:pPr marL="457200" marR="0" lvl="0" indent="-298450" algn="l" defTabSz="914400" rtl="0" eaLnBrk="1" fontAlgn="auto" latinLnBrk="0" hangingPunct="1">
              <a:lnSpc>
                <a:spcPct val="100000"/>
              </a:lnSpc>
              <a:spcBef>
                <a:spcPts val="0"/>
              </a:spcBef>
              <a:spcAft>
                <a:spcPts val="0"/>
              </a:spcAft>
              <a:buClr>
                <a:srgbClr val="000000"/>
              </a:buClr>
              <a:buSzPts val="1100"/>
              <a:buFontTx/>
              <a:buChar char="-"/>
              <a:tabLst/>
              <a:defRPr/>
            </a:pPr>
            <a:r>
              <a:rPr lang="en-GB" sz="1100" b="0" i="0" u="none" strike="noStrike" cap="none" dirty="0">
                <a:solidFill>
                  <a:srgbClr val="000000"/>
                </a:solidFill>
                <a:effectLst/>
                <a:latin typeface="Arial"/>
                <a:ea typeface="Arial"/>
                <a:cs typeface="Arial"/>
                <a:sym typeface="Wingdings" panose="05000000000000000000" pitchFamily="2" charset="2"/>
              </a:rPr>
              <a:t>In</a:t>
            </a:r>
            <a:r>
              <a:rPr lang="en-GB" sz="1100" b="0" i="0" u="none" strike="noStrike" cap="none" baseline="0" dirty="0">
                <a:solidFill>
                  <a:srgbClr val="000000"/>
                </a:solidFill>
                <a:effectLst/>
                <a:latin typeface="Arial"/>
                <a:ea typeface="Arial"/>
                <a:cs typeface="Arial"/>
                <a:sym typeface="Wingdings" panose="05000000000000000000" pitchFamily="2" charset="2"/>
              </a:rPr>
              <a:t> your perception, which model(s) are prevalent?</a:t>
            </a:r>
          </a:p>
          <a:p>
            <a:pPr marL="457200" marR="0" lvl="0" indent="-298450" algn="l" defTabSz="914400" rtl="0" eaLnBrk="1" fontAlgn="auto" latinLnBrk="0" hangingPunct="1">
              <a:lnSpc>
                <a:spcPct val="100000"/>
              </a:lnSpc>
              <a:spcBef>
                <a:spcPts val="0"/>
              </a:spcBef>
              <a:spcAft>
                <a:spcPts val="0"/>
              </a:spcAft>
              <a:buClr>
                <a:srgbClr val="000000"/>
              </a:buClr>
              <a:buSzPts val="1100"/>
              <a:buFontTx/>
              <a:buChar char="-"/>
              <a:tabLst/>
              <a:defRPr/>
            </a:pPr>
            <a:r>
              <a:rPr lang="en-GB" sz="1100" b="0" i="0" u="none" strike="noStrike" cap="none" baseline="0" dirty="0">
                <a:solidFill>
                  <a:srgbClr val="000000"/>
                </a:solidFill>
                <a:effectLst/>
                <a:latin typeface="Arial"/>
                <a:ea typeface="Arial"/>
                <a:cs typeface="Arial"/>
                <a:sym typeface="Wingdings" panose="05000000000000000000" pitchFamily="2" charset="2"/>
              </a:rPr>
              <a:t>Is there a model that you would dismiss or favour? And if so, why?</a:t>
            </a:r>
            <a:endParaRPr lang="en-US"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1" u="none" strike="noStrike" cap="none" dirty="0">
                <a:solidFill>
                  <a:srgbClr val="000000"/>
                </a:solidFill>
                <a:effectLst/>
                <a:latin typeface="Arial"/>
                <a:ea typeface="Arial"/>
                <a:cs typeface="Arial"/>
                <a:sym typeface="Arial"/>
              </a:rPr>
              <a:t>Brossard,</a:t>
            </a:r>
            <a:r>
              <a:rPr lang="en-US" sz="1100" b="0" i="1" u="none" strike="noStrike" cap="none" baseline="0" dirty="0">
                <a:solidFill>
                  <a:srgbClr val="000000"/>
                </a:solidFill>
                <a:effectLst/>
                <a:latin typeface="Arial"/>
                <a:ea typeface="Arial"/>
                <a:cs typeface="Arial"/>
                <a:sym typeface="Arial"/>
              </a:rPr>
              <a:t> D. and </a:t>
            </a:r>
            <a:r>
              <a:rPr lang="en-US" sz="1100" b="0" i="1" u="none" strike="noStrike" cap="none" baseline="0" dirty="0" err="1">
                <a:solidFill>
                  <a:srgbClr val="000000"/>
                </a:solidFill>
                <a:effectLst/>
                <a:latin typeface="Arial"/>
                <a:ea typeface="Arial"/>
                <a:cs typeface="Arial"/>
                <a:sym typeface="Arial"/>
              </a:rPr>
              <a:t>Lewenstein</a:t>
            </a:r>
            <a:r>
              <a:rPr lang="en-US" sz="1100" b="0" i="1" u="none" strike="noStrike" cap="none" baseline="0" dirty="0">
                <a:solidFill>
                  <a:srgbClr val="000000"/>
                </a:solidFill>
                <a:effectLst/>
                <a:latin typeface="Arial"/>
                <a:ea typeface="Arial"/>
                <a:cs typeface="Arial"/>
                <a:sym typeface="Arial"/>
              </a:rPr>
              <a:t>, B. V. (2010) A Critical Appraisal of Models of Public Understanding of Science, Using Practice to Inform Theory. In: </a:t>
            </a:r>
            <a:r>
              <a:rPr lang="en-US" sz="1100" b="0" i="1" u="none" strike="noStrike" cap="none" baseline="0" dirty="0" err="1">
                <a:solidFill>
                  <a:srgbClr val="000000"/>
                </a:solidFill>
                <a:effectLst/>
                <a:latin typeface="Arial"/>
                <a:ea typeface="Arial"/>
                <a:cs typeface="Arial"/>
                <a:sym typeface="Arial"/>
              </a:rPr>
              <a:t>Kahlor</a:t>
            </a:r>
            <a:r>
              <a:rPr lang="en-US" sz="1100" b="0" i="1" u="none" strike="noStrike" cap="none" baseline="0" dirty="0">
                <a:solidFill>
                  <a:srgbClr val="000000"/>
                </a:solidFill>
                <a:effectLst/>
                <a:latin typeface="Arial"/>
                <a:ea typeface="Arial"/>
                <a:cs typeface="Arial"/>
                <a:sym typeface="Arial"/>
              </a:rPr>
              <a:t>, L. and Stout, P. (eds.), Communicating Science, New Agendas in Communication, New York: Routledge, pp. 11-39, </a:t>
            </a:r>
            <a:r>
              <a:rPr lang="de-DE" dirty="0">
                <a:hlinkClick r:id="rId3"/>
              </a:rPr>
              <a:t>https://</a:t>
            </a:r>
            <a:r>
              <a:rPr lang="de-DE" dirty="0" err="1">
                <a:hlinkClick r:id="rId3"/>
              </a:rPr>
              <a:t>doi.org</a:t>
            </a:r>
            <a:r>
              <a:rPr lang="de-DE" dirty="0">
                <a:hlinkClick r:id="rId3"/>
              </a:rPr>
              <a:t>/10.4324/9780203867631 </a:t>
            </a:r>
            <a:endParaRPr lang="en-US"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1" u="none" strike="noStrike" cap="none" dirty="0" err="1">
                <a:solidFill>
                  <a:srgbClr val="000000"/>
                </a:solidFill>
                <a:effectLst/>
                <a:latin typeface="Arial"/>
                <a:ea typeface="Arial"/>
                <a:cs typeface="Arial"/>
                <a:sym typeface="Arial"/>
              </a:rPr>
              <a:t>Lewenstein</a:t>
            </a:r>
            <a:r>
              <a:rPr lang="en-US" sz="1100" b="0" i="1" u="none" strike="noStrike" cap="none" dirty="0">
                <a:solidFill>
                  <a:srgbClr val="000000"/>
                </a:solidFill>
                <a:effectLst/>
                <a:latin typeface="Arial"/>
                <a:ea typeface="Arial"/>
                <a:cs typeface="Arial"/>
                <a:sym typeface="Arial"/>
              </a:rPr>
              <a:t>, B. V. (2003) Models of public communication of science and technology. Proceedings of the National Academy of Sciences. 118. </a:t>
            </a:r>
            <a:r>
              <a:rPr lang="en-US" sz="1100" b="0" i="1" u="none" strike="noStrike" cap="none" dirty="0" err="1">
                <a:solidFill>
                  <a:srgbClr val="000000"/>
                </a:solidFill>
                <a:effectLst/>
                <a:latin typeface="Arial"/>
                <a:ea typeface="Arial"/>
                <a:cs typeface="Arial"/>
                <a:sym typeface="Arial"/>
              </a:rPr>
              <a:t>e1912436117</a:t>
            </a: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doi:10.1073</a:t>
            </a:r>
            <a:r>
              <a:rPr lang="en-US" sz="1100" b="0" i="1" u="none" strike="noStrike" cap="none" dirty="0">
                <a:solidFill>
                  <a:srgbClr val="000000"/>
                </a:solidFill>
                <a:effectLst/>
                <a:latin typeface="Arial"/>
                <a:ea typeface="Arial"/>
                <a:cs typeface="Arial"/>
                <a:sym typeface="Arial"/>
              </a:rPr>
              <a:t>/</a:t>
            </a:r>
            <a:r>
              <a:rPr lang="en-US" sz="1100" b="0" i="1" u="none" strike="noStrike" cap="none" dirty="0" err="1">
                <a:solidFill>
                  <a:srgbClr val="000000"/>
                </a:solidFill>
                <a:effectLst/>
                <a:latin typeface="Arial"/>
                <a:ea typeface="Arial"/>
                <a:cs typeface="Arial"/>
                <a:sym typeface="Arial"/>
              </a:rPr>
              <a:t>pnas.1912436117</a:t>
            </a:r>
            <a:r>
              <a:rPr lang="en-US" sz="1100" b="0" i="1" u="none" strike="noStrike" cap="none" dirty="0">
                <a:solidFill>
                  <a:srgbClr val="000000"/>
                </a:solidFill>
                <a:effectLst/>
                <a:latin typeface="Arial"/>
                <a:ea typeface="Arial"/>
                <a:cs typeface="Arial"/>
                <a:sym typeface="Arial"/>
              </a:rPr>
              <a:t>.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DE" dirty="0"/>
              <a:t>Schmid-Petri,</a:t>
            </a:r>
            <a:r>
              <a:rPr lang="de-DE" baseline="0" dirty="0"/>
              <a:t> H. </a:t>
            </a:r>
            <a:r>
              <a:rPr lang="de-DE" baseline="0" dirty="0" err="1"/>
              <a:t>and</a:t>
            </a:r>
            <a:r>
              <a:rPr lang="de-DE" baseline="0" dirty="0"/>
              <a:t> Bürger, M. (2020) 5 Modeling </a:t>
            </a:r>
            <a:r>
              <a:rPr lang="de-DE" baseline="0" dirty="0" err="1"/>
              <a:t>science</a:t>
            </a:r>
            <a:r>
              <a:rPr lang="de-DE" baseline="0" dirty="0"/>
              <a:t> </a:t>
            </a:r>
            <a:r>
              <a:rPr lang="de-DE" baseline="0" dirty="0" err="1"/>
              <a:t>communication</a:t>
            </a:r>
            <a:r>
              <a:rPr lang="de-DE" baseline="0" dirty="0"/>
              <a:t>: </a:t>
            </a:r>
            <a:r>
              <a:rPr lang="de-DE" baseline="0" dirty="0" err="1"/>
              <a:t>from</a:t>
            </a:r>
            <a:r>
              <a:rPr lang="de-DE" baseline="0" dirty="0"/>
              <a:t> linear </a:t>
            </a:r>
            <a:r>
              <a:rPr lang="de-DE" baseline="0" dirty="0" err="1"/>
              <a:t>to</a:t>
            </a:r>
            <a:r>
              <a:rPr lang="de-DE" baseline="0" dirty="0"/>
              <a:t> </a:t>
            </a:r>
            <a:r>
              <a:rPr lang="de-DE" baseline="0" dirty="0" err="1"/>
              <a:t>more</a:t>
            </a:r>
            <a:r>
              <a:rPr lang="de-DE" baseline="0" dirty="0"/>
              <a:t> </a:t>
            </a:r>
            <a:r>
              <a:rPr lang="de-DE" baseline="0" dirty="0" err="1"/>
              <a:t>complex</a:t>
            </a:r>
            <a:r>
              <a:rPr lang="de-DE" baseline="0" dirty="0"/>
              <a:t> </a:t>
            </a:r>
            <a:r>
              <a:rPr lang="de-DE" baseline="0" dirty="0" err="1"/>
              <a:t>models</a:t>
            </a:r>
            <a:r>
              <a:rPr lang="de-DE" baseline="0" dirty="0"/>
              <a:t>. </a:t>
            </a:r>
            <a:r>
              <a:rPr lang="de-DE" dirty="0"/>
              <a:t>In: </a:t>
            </a:r>
            <a:r>
              <a:rPr lang="de-DE" dirty="0" err="1"/>
              <a:t>Leßmöllmann</a:t>
            </a:r>
            <a:r>
              <a:rPr lang="de-DE" dirty="0"/>
              <a:t>, A., </a:t>
            </a:r>
            <a:r>
              <a:rPr lang="de-DE" dirty="0" err="1"/>
              <a:t>Dascal</a:t>
            </a:r>
            <a:r>
              <a:rPr lang="de-DE" dirty="0"/>
              <a:t>, M. </a:t>
            </a:r>
            <a:r>
              <a:rPr lang="de-DE" dirty="0" err="1"/>
              <a:t>and</a:t>
            </a:r>
            <a:r>
              <a:rPr lang="de-DE" dirty="0"/>
              <a:t> </a:t>
            </a:r>
            <a:r>
              <a:rPr lang="de-DE" dirty="0" err="1"/>
              <a:t>Gloning</a:t>
            </a:r>
            <a:r>
              <a:rPr lang="de-DE" dirty="0"/>
              <a:t>, T.</a:t>
            </a:r>
            <a:r>
              <a:rPr lang="de-DE" baseline="0" dirty="0"/>
              <a:t> (</a:t>
            </a:r>
            <a:r>
              <a:rPr lang="de-DE" baseline="0" dirty="0" err="1"/>
              <a:t>eds</a:t>
            </a:r>
            <a:r>
              <a:rPr lang="de-DE" baseline="0" dirty="0"/>
              <a:t>.), </a:t>
            </a:r>
            <a:r>
              <a:rPr lang="de-DE" i="1" dirty="0"/>
              <a:t>Science Communication</a:t>
            </a:r>
            <a:r>
              <a:rPr lang="de-DE" dirty="0"/>
              <a:t>, Berlin, Boston: De </a:t>
            </a:r>
            <a:r>
              <a:rPr lang="de-DE" dirty="0" err="1"/>
              <a:t>Gruyter</a:t>
            </a:r>
            <a:r>
              <a:rPr lang="de-DE" dirty="0"/>
              <a:t> Mouton, pp. 105-121. </a:t>
            </a:r>
            <a:r>
              <a:rPr lang="de-DE" dirty="0">
                <a:hlinkClick r:id="rId4"/>
              </a:rPr>
              <a:t>https://</a:t>
            </a:r>
            <a:r>
              <a:rPr lang="de-DE" dirty="0" err="1">
                <a:hlinkClick r:id="rId4"/>
              </a:rPr>
              <a:t>doi.org</a:t>
            </a:r>
            <a:r>
              <a:rPr lang="de-DE" dirty="0">
                <a:hlinkClick r:id="rId4"/>
              </a:rPr>
              <a:t>/10.1515/9783110255522-002</a:t>
            </a:r>
            <a:endParaRPr lang="de-DE"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158750" indent="0">
              <a:buNone/>
            </a:pPr>
            <a:endParaRPr lang="de-DE" dirty="0"/>
          </a:p>
        </p:txBody>
      </p:sp>
    </p:spTree>
    <p:extLst>
      <p:ext uri="{BB962C8B-B14F-4D97-AF65-F5344CB8AC3E}">
        <p14:creationId xmlns:p14="http://schemas.microsoft.com/office/powerpoint/2010/main" val="27647395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7"/>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7"/>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7"/>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7"/>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27"/>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27"/>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27"/>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2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28"/>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2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2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2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9"/>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2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2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2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3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3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3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3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33"/>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3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3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3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35"/>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3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3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3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3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36"/>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3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3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3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3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3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3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6"/>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7" r:id="rId6"/>
    <p:sldLayoutId id="2147483658" r:id="rId7"/>
    <p:sldLayoutId id="2147483659"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1515/9783110255522-002" TargetMode="External"/><Relationship Id="rId2" Type="http://schemas.openxmlformats.org/officeDocument/2006/relationships/hyperlink" Target="https://doi.org/10.4324/9780203867631" TargetMode="External"/><Relationship Id="rId1" Type="http://schemas.openxmlformats.org/officeDocument/2006/relationships/slideLayout" Target="../slideLayouts/slideLayout2.xml"/><Relationship Id="rId4" Type="http://schemas.openxmlformats.org/officeDocument/2006/relationships/hyperlink" Target="https://doi.org/10.1073/pnas.180587111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limatechange.procon.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ctr" anchorCtr="0">
            <a:noAutofit/>
          </a:bodyPr>
          <a:lstStyle/>
          <a:p>
            <a:pPr marL="0" lvl="0" indent="0" algn="l" rtl="0">
              <a:lnSpc>
                <a:spcPct val="100000"/>
              </a:lnSpc>
              <a:spcBef>
                <a:spcPts val="0"/>
              </a:spcBef>
              <a:spcAft>
                <a:spcPts val="0"/>
              </a:spcAft>
              <a:buSzPts val="4000"/>
              <a:buNone/>
            </a:pPr>
            <a:r>
              <a:rPr lang="de-DE" sz="3600" b="1" dirty="0" err="1"/>
              <a:t>FROM</a:t>
            </a:r>
            <a:r>
              <a:rPr lang="de-DE" sz="3600" b="1" dirty="0"/>
              <a:t> SCIENCE </a:t>
            </a:r>
            <a:r>
              <a:rPr lang="de-DE" sz="3600" b="1" dirty="0" err="1"/>
              <a:t>TO</a:t>
            </a:r>
            <a:r>
              <a:rPr lang="de-DE" sz="3600" b="1" dirty="0"/>
              <a:t> FREEDOM </a:t>
            </a:r>
            <a:r>
              <a:rPr lang="de-DE" sz="3600" b="1" dirty="0" err="1"/>
              <a:t>OF</a:t>
            </a:r>
            <a:r>
              <a:rPr lang="de-DE" sz="3600" b="1" dirty="0"/>
              <a:t> SPEECH (1/6)</a:t>
            </a:r>
            <a:endParaRPr sz="3600" dirty="0"/>
          </a:p>
        </p:txBody>
      </p:sp>
      <p:sp>
        <p:nvSpPr>
          <p:cNvPr id="79" name="Google Shape;79;p1"/>
          <p:cNvSpPr txBox="1">
            <a:spLocks noGrp="1"/>
          </p:cNvSpPr>
          <p:nvPr>
            <p:ph type="subTitle" idx="1"/>
          </p:nvPr>
        </p:nvSpPr>
        <p:spPr>
          <a:xfrm>
            <a:off x="0" y="2491352"/>
            <a:ext cx="5496600" cy="1196475"/>
          </a:xfrm>
          <a:prstGeom prst="rect">
            <a:avLst/>
          </a:prstGeom>
          <a:solidFill>
            <a:srgbClr val="FFFFFF"/>
          </a:solidFill>
          <a:ln>
            <a:noFill/>
          </a:ln>
        </p:spPr>
        <p:txBody>
          <a:bodyPr spcFirstLastPara="1" wrap="square" lIns="360000" tIns="91425" rIns="91425" bIns="91425" anchor="t" anchorCtr="0">
            <a:noAutofit/>
          </a:bodyPr>
          <a:lstStyle/>
          <a:p>
            <a:pPr marL="0" lvl="0" indent="0" algn="l" rtl="0">
              <a:lnSpc>
                <a:spcPct val="100000"/>
              </a:lnSpc>
              <a:spcBef>
                <a:spcPts val="0"/>
              </a:spcBef>
              <a:spcAft>
                <a:spcPts val="0"/>
              </a:spcAft>
              <a:buSzPts val="2000"/>
              <a:buNone/>
            </a:pPr>
            <a:r>
              <a:rPr lang="de-DE"/>
              <a:t>Addressing Controversial Issues </a:t>
            </a:r>
            <a:br>
              <a:rPr lang="de-DE"/>
            </a:br>
            <a:r>
              <a:rPr lang="de-DE"/>
              <a:t>in the Classroom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1698" y="94925"/>
            <a:ext cx="6802800" cy="572700"/>
          </a:xfrm>
        </p:spPr>
        <p:txBody>
          <a:bodyPr/>
          <a:lstStyle/>
          <a:p>
            <a:r>
              <a:rPr lang="de-DE" sz="2000" dirty="0"/>
              <a:t>Science </a:t>
            </a:r>
            <a:r>
              <a:rPr lang="de-DE" sz="2000" dirty="0" err="1"/>
              <a:t>to</a:t>
            </a:r>
            <a:r>
              <a:rPr lang="de-DE" sz="2000" dirty="0"/>
              <a:t> Public – 4 </a:t>
            </a:r>
            <a:r>
              <a:rPr lang="de-DE" sz="2000" dirty="0" err="1"/>
              <a:t>models</a:t>
            </a:r>
            <a:r>
              <a:rPr lang="de-DE" sz="2000" dirty="0"/>
              <a:t> </a:t>
            </a:r>
            <a:br>
              <a:rPr lang="de-DE" sz="2000" dirty="0"/>
            </a:br>
            <a:r>
              <a:rPr lang="de-DE" sz="1200" i="1" dirty="0"/>
              <a:t>(</a:t>
            </a:r>
            <a:r>
              <a:rPr lang="de-DE" sz="1200" i="1" dirty="0" err="1"/>
              <a:t>Lewenstein</a:t>
            </a:r>
            <a:r>
              <a:rPr lang="de-DE" sz="1200" i="1" dirty="0"/>
              <a:t> 2003; </a:t>
            </a:r>
            <a:r>
              <a:rPr lang="de-DE" sz="1200" i="1" dirty="0" err="1"/>
              <a:t>Brossard</a:t>
            </a:r>
            <a:r>
              <a:rPr lang="de-DE" sz="1200" i="1" dirty="0"/>
              <a:t>/</a:t>
            </a:r>
            <a:r>
              <a:rPr lang="de-DE" sz="1200" i="1" dirty="0" err="1"/>
              <a:t>Lewenstein</a:t>
            </a:r>
            <a:r>
              <a:rPr lang="de-DE" sz="1200" i="1" dirty="0"/>
              <a:t> 2010; Schmid-Petri/Bürger 2020)</a:t>
            </a: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10</a:t>
            </a:fld>
            <a:endParaRPr lang="de-DE"/>
          </a:p>
        </p:txBody>
      </p:sp>
      <p:graphicFrame>
        <p:nvGraphicFramePr>
          <p:cNvPr id="5" name="Tabelle 4"/>
          <p:cNvGraphicFramePr>
            <a:graphicFrameLocks noGrp="1"/>
          </p:cNvGraphicFramePr>
          <p:nvPr>
            <p:extLst>
              <p:ext uri="{D42A27DB-BD31-4B8C-83A1-F6EECF244321}">
                <p14:modId xmlns:p14="http://schemas.microsoft.com/office/powerpoint/2010/main" val="3403435842"/>
              </p:ext>
            </p:extLst>
          </p:nvPr>
        </p:nvGraphicFramePr>
        <p:xfrm>
          <a:off x="311698" y="794933"/>
          <a:ext cx="8409108" cy="3217515"/>
        </p:xfrm>
        <a:graphic>
          <a:graphicData uri="http://schemas.openxmlformats.org/drawingml/2006/table">
            <a:tbl>
              <a:tblPr firstRow="1" bandRow="1">
                <a:tableStyleId>{5C22544A-7EE6-4342-B048-85BDC9FD1C3A}</a:tableStyleId>
              </a:tblPr>
              <a:tblGrid>
                <a:gridCol w="2102277">
                  <a:extLst>
                    <a:ext uri="{9D8B030D-6E8A-4147-A177-3AD203B41FA5}">
                      <a16:colId xmlns:a16="http://schemas.microsoft.com/office/drawing/2014/main" val="132729572"/>
                    </a:ext>
                  </a:extLst>
                </a:gridCol>
                <a:gridCol w="2102277">
                  <a:extLst>
                    <a:ext uri="{9D8B030D-6E8A-4147-A177-3AD203B41FA5}">
                      <a16:colId xmlns:a16="http://schemas.microsoft.com/office/drawing/2014/main" val="1162511754"/>
                    </a:ext>
                  </a:extLst>
                </a:gridCol>
                <a:gridCol w="2102277">
                  <a:extLst>
                    <a:ext uri="{9D8B030D-6E8A-4147-A177-3AD203B41FA5}">
                      <a16:colId xmlns:a16="http://schemas.microsoft.com/office/drawing/2014/main" val="435616307"/>
                    </a:ext>
                  </a:extLst>
                </a:gridCol>
                <a:gridCol w="2102277">
                  <a:extLst>
                    <a:ext uri="{9D8B030D-6E8A-4147-A177-3AD203B41FA5}">
                      <a16:colId xmlns:a16="http://schemas.microsoft.com/office/drawing/2014/main" val="3702783505"/>
                    </a:ext>
                  </a:extLst>
                </a:gridCol>
              </a:tblGrid>
              <a:tr h="458894">
                <a:tc>
                  <a:txBody>
                    <a:bodyPr/>
                    <a:lstStyle/>
                    <a:p>
                      <a:pPr algn="ctr"/>
                      <a:r>
                        <a:rPr lang="de-DE" sz="1300" dirty="0" err="1">
                          <a:latin typeface="Lato" panose="020B0604020202020204" charset="0"/>
                        </a:rPr>
                        <a:t>Deficit</a:t>
                      </a:r>
                      <a:r>
                        <a:rPr lang="de-DE" sz="1300" baseline="0" dirty="0">
                          <a:latin typeface="Lato" panose="020B0604020202020204" charset="0"/>
                        </a:rPr>
                        <a:t> </a:t>
                      </a:r>
                      <a:r>
                        <a:rPr lang="de-DE" sz="1300" baseline="0" dirty="0" err="1">
                          <a:latin typeface="Lato" panose="020B0604020202020204" charset="0"/>
                        </a:rPr>
                        <a:t>model</a:t>
                      </a:r>
                      <a:endParaRPr lang="de-DE" sz="1300" dirty="0">
                        <a:latin typeface="Lato" panose="020B0604020202020204" charset="0"/>
                      </a:endParaRPr>
                    </a:p>
                  </a:txBody>
                  <a:tcPr anchor="ctr">
                    <a:solidFill>
                      <a:srgbClr val="363F83"/>
                    </a:solidFill>
                  </a:tcPr>
                </a:tc>
                <a:tc>
                  <a:txBody>
                    <a:bodyPr/>
                    <a:lstStyle/>
                    <a:p>
                      <a:pPr algn="ctr"/>
                      <a:r>
                        <a:rPr lang="de-DE" sz="1300" dirty="0" err="1">
                          <a:latin typeface="Lato" panose="020B0604020202020204" charset="0"/>
                        </a:rPr>
                        <a:t>Contextual</a:t>
                      </a:r>
                      <a:r>
                        <a:rPr lang="de-DE" sz="1300" dirty="0">
                          <a:latin typeface="Lato" panose="020B0604020202020204" charset="0"/>
                        </a:rPr>
                        <a:t> </a:t>
                      </a:r>
                      <a:r>
                        <a:rPr lang="de-DE" sz="1300" dirty="0" err="1">
                          <a:latin typeface="Lato" panose="020B0604020202020204" charset="0"/>
                        </a:rPr>
                        <a:t>model</a:t>
                      </a:r>
                      <a:endParaRPr lang="de-DE" sz="1300" dirty="0">
                        <a:latin typeface="Lato" panose="020B0604020202020204" charset="0"/>
                      </a:endParaRPr>
                    </a:p>
                  </a:txBody>
                  <a:tcPr anchor="ctr">
                    <a:solidFill>
                      <a:srgbClr val="363F83"/>
                    </a:solidFill>
                  </a:tcPr>
                </a:tc>
                <a:tc>
                  <a:txBody>
                    <a:bodyPr/>
                    <a:lstStyle/>
                    <a:p>
                      <a:pPr algn="ctr"/>
                      <a:r>
                        <a:rPr lang="de-DE" sz="1300" dirty="0">
                          <a:latin typeface="Lato" panose="020B0604020202020204" charset="0"/>
                        </a:rPr>
                        <a:t>Lay</a:t>
                      </a:r>
                      <a:r>
                        <a:rPr lang="de-DE" sz="1300" baseline="0" dirty="0">
                          <a:latin typeface="Lato" panose="020B0604020202020204" charset="0"/>
                        </a:rPr>
                        <a:t> </a:t>
                      </a:r>
                      <a:r>
                        <a:rPr lang="de-DE" sz="1300" baseline="0" dirty="0" err="1">
                          <a:latin typeface="Lato" panose="020B0604020202020204" charset="0"/>
                        </a:rPr>
                        <a:t>expertise</a:t>
                      </a:r>
                      <a:r>
                        <a:rPr lang="de-DE" sz="1300" baseline="0" dirty="0">
                          <a:latin typeface="Lato" panose="020B0604020202020204" charset="0"/>
                        </a:rPr>
                        <a:t> </a:t>
                      </a:r>
                      <a:r>
                        <a:rPr lang="de-DE" sz="1300" baseline="0" dirty="0" err="1">
                          <a:latin typeface="Lato" panose="020B0604020202020204" charset="0"/>
                        </a:rPr>
                        <a:t>model</a:t>
                      </a:r>
                      <a:endParaRPr lang="de-DE" sz="1300" dirty="0">
                        <a:latin typeface="Lato" panose="020B0604020202020204" charset="0"/>
                      </a:endParaRPr>
                    </a:p>
                  </a:txBody>
                  <a:tcPr anchor="ctr">
                    <a:solidFill>
                      <a:srgbClr val="363F83"/>
                    </a:solidFill>
                  </a:tcPr>
                </a:tc>
                <a:tc>
                  <a:txBody>
                    <a:bodyPr/>
                    <a:lstStyle/>
                    <a:p>
                      <a:pPr algn="ctr"/>
                      <a:r>
                        <a:rPr lang="de-DE" sz="1300" dirty="0">
                          <a:latin typeface="Lato" panose="020B0604020202020204" charset="0"/>
                        </a:rPr>
                        <a:t>Public</a:t>
                      </a:r>
                      <a:r>
                        <a:rPr lang="de-DE" sz="1300" baseline="0" dirty="0">
                          <a:latin typeface="Lato" panose="020B0604020202020204" charset="0"/>
                        </a:rPr>
                        <a:t> </a:t>
                      </a:r>
                      <a:r>
                        <a:rPr lang="de-DE" sz="1300" baseline="0" dirty="0" err="1">
                          <a:latin typeface="Lato" panose="020B0604020202020204" charset="0"/>
                        </a:rPr>
                        <a:t>participation</a:t>
                      </a:r>
                      <a:r>
                        <a:rPr lang="de-DE" sz="1300" baseline="0" dirty="0">
                          <a:latin typeface="Lato" panose="020B0604020202020204" charset="0"/>
                        </a:rPr>
                        <a:t> </a:t>
                      </a:r>
                      <a:r>
                        <a:rPr lang="de-DE" sz="1300" baseline="0" dirty="0" err="1">
                          <a:latin typeface="Lato" panose="020B0604020202020204" charset="0"/>
                        </a:rPr>
                        <a:t>model</a:t>
                      </a:r>
                      <a:endParaRPr lang="de-DE" sz="1300" dirty="0">
                        <a:latin typeface="Lato" panose="020B0604020202020204" charset="0"/>
                      </a:endParaRPr>
                    </a:p>
                  </a:txBody>
                  <a:tcPr anchor="ctr">
                    <a:solidFill>
                      <a:srgbClr val="363F83"/>
                    </a:solidFill>
                  </a:tcPr>
                </a:tc>
                <a:extLst>
                  <a:ext uri="{0D108BD9-81ED-4DB2-BD59-A6C34878D82A}">
                    <a16:rowId xmlns:a16="http://schemas.microsoft.com/office/drawing/2014/main" val="3412551456"/>
                  </a:ext>
                </a:extLst>
              </a:tr>
              <a:tr h="1333660">
                <a:tc>
                  <a:txBody>
                    <a:bodyPr/>
                    <a:lstStyle/>
                    <a:p>
                      <a:pPr algn="l">
                        <a:spcAft>
                          <a:spcPts val="600"/>
                        </a:spcAft>
                      </a:pPr>
                      <a:r>
                        <a:rPr lang="de-DE" sz="1100" b="0" i="1" u="sng" dirty="0" err="1">
                          <a:solidFill>
                            <a:srgbClr val="363F83"/>
                          </a:solidFill>
                          <a:latin typeface="Lato" panose="020F0502020204030203" pitchFamily="34" charset="0"/>
                          <a:ea typeface="Lato" panose="020F0502020204030203" pitchFamily="34" charset="0"/>
                          <a:cs typeface="Lato" panose="020F0502020204030203" pitchFamily="34" charset="0"/>
                        </a:rPr>
                        <a:t>Critique</a:t>
                      </a:r>
                      <a:r>
                        <a:rPr lang="de-DE" sz="1100" b="0" i="1" u="sng" dirty="0">
                          <a:solidFill>
                            <a:srgbClr val="363F83"/>
                          </a:solidFill>
                          <a:latin typeface="Lato" panose="020F0502020204030203" pitchFamily="34" charset="0"/>
                          <a:ea typeface="Lato" panose="020F0502020204030203" pitchFamily="34" charset="0"/>
                          <a:cs typeface="Lato" panose="020F0502020204030203" pitchFamily="34" charset="0"/>
                        </a:rPr>
                        <a:t>:</a:t>
                      </a:r>
                    </a:p>
                    <a:p>
                      <a:pPr marL="104775" indent="-104775" algn="l">
                        <a:spcAft>
                          <a:spcPts val="600"/>
                        </a:spcAft>
                        <a:buFont typeface="Arial" panose="020B0604020202020204" pitchFamily="34" charset="0"/>
                        <a:buChar char="•"/>
                      </a:pP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Context</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and</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connection</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to</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personal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lives</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missing</a:t>
                      </a:r>
                      <a:endPar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04775" indent="-104775" algn="l">
                        <a:spcAft>
                          <a:spcPts val="600"/>
                        </a:spcAft>
                        <a:buFont typeface="Arial" panose="020B0604020202020204" pitchFamily="34" charset="0"/>
                        <a:buChar char="•"/>
                      </a:pP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Power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relationships</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unquestioned</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/top-down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model</a:t>
                      </a:r>
                      <a:endPar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04775" indent="-104775" algn="l">
                        <a:spcAft>
                          <a:spcPts val="600"/>
                        </a:spcAft>
                        <a:buFont typeface="Arial" panose="020B0604020202020204" pitchFamily="34" charset="0"/>
                        <a:buChar char="•"/>
                      </a:pP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Other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factors</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sources</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of</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knowledge</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are</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not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taken</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into</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rPr>
                        <a:t>account</a:t>
                      </a:r>
                      <a:endParaRPr lang="de-DE" sz="1100" i="1" dirty="0">
                        <a:solidFill>
                          <a:srgbClr val="363F83"/>
                        </a:solidFill>
                        <a:latin typeface="Lato" panose="020F0502020204030203" pitchFamily="34" charset="0"/>
                        <a:ea typeface="Lato" panose="020F0502020204030203" pitchFamily="34" charset="0"/>
                        <a:cs typeface="Lato" panose="020F0502020204030203" pitchFamily="34" charset="0"/>
                      </a:endParaRP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r>
                        <a:rPr lang="de-DE" sz="1100" i="1" u="sng" dirty="0" err="1">
                          <a:solidFill>
                            <a:srgbClr val="363F83"/>
                          </a:solidFill>
                          <a:latin typeface="Lato" panose="020F0502020204030203" pitchFamily="34" charset="0"/>
                          <a:ea typeface="Lato" panose="020F0502020204030203" pitchFamily="34" charset="0"/>
                          <a:cs typeface="Lato" panose="020F0502020204030203" pitchFamily="34" charset="0"/>
                        </a:rPr>
                        <a:t>Critique</a:t>
                      </a:r>
                      <a:r>
                        <a:rPr lang="de-DE" sz="1100" i="1" u="sng" dirty="0">
                          <a:solidFill>
                            <a:srgbClr val="363F83"/>
                          </a:solidFill>
                          <a:latin typeface="Lato" panose="020F0502020204030203" pitchFamily="34" charset="0"/>
                          <a:ea typeface="Lato" panose="020F0502020204030203" pitchFamily="34" charset="0"/>
                          <a:cs typeface="Lato" panose="020F0502020204030203" pitchFamily="34" charset="0"/>
                        </a:rPr>
                        <a:t>:</a:t>
                      </a:r>
                    </a:p>
                    <a:p>
                      <a:pPr marL="171450" indent="-171450" algn="l">
                        <a:spcAft>
                          <a:spcPts val="600"/>
                        </a:spcAft>
                        <a:buFont typeface="Arial" panose="020B0604020202020204" pitchFamily="34" charset="0"/>
                        <a:buChar char="•"/>
                      </a:pP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Focus on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individual‘s</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reaction</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to</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science</a:t>
                      </a:r>
                      <a:endParaRPr lang="de-DE" sz="1100" i="1"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71450" indent="-171450" algn="l">
                        <a:spcAft>
                          <a:spcPts val="600"/>
                        </a:spcAft>
                        <a:buFont typeface="Arial" panose="020B0604020202020204" pitchFamily="34" charset="0"/>
                        <a:buChar char="•"/>
                      </a:pP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Public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communication</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still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tied</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to</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interests</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of</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scientific</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community</a:t>
                      </a:r>
                      <a:endParaRPr lang="de-DE" sz="1100" i="1" dirty="0">
                        <a:solidFill>
                          <a:srgbClr val="363F83"/>
                        </a:solidFill>
                        <a:latin typeface="Lato" panose="020F0502020204030203" pitchFamily="34" charset="0"/>
                        <a:ea typeface="Lato" panose="020F0502020204030203" pitchFamily="34" charset="0"/>
                        <a:cs typeface="Lato" panose="020F0502020204030203" pitchFamily="34" charset="0"/>
                      </a:endParaRP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r>
                        <a:rPr lang="de-DE" sz="1100" i="1" u="sng" dirty="0" err="1">
                          <a:solidFill>
                            <a:srgbClr val="363F83"/>
                          </a:solidFill>
                          <a:latin typeface="Lato" panose="020F0502020204030203" pitchFamily="34" charset="0"/>
                          <a:ea typeface="Lato" panose="020F0502020204030203" pitchFamily="34" charset="0"/>
                          <a:cs typeface="Lato" panose="020F0502020204030203" pitchFamily="34" charset="0"/>
                        </a:rPr>
                        <a:t>Critique</a:t>
                      </a:r>
                      <a:r>
                        <a:rPr lang="de-DE" sz="1100" i="1" u="sng" dirty="0">
                          <a:solidFill>
                            <a:srgbClr val="363F83"/>
                          </a:solidFill>
                          <a:latin typeface="Lato" panose="020F0502020204030203" pitchFamily="34" charset="0"/>
                          <a:ea typeface="Lato" panose="020F0502020204030203" pitchFamily="34" charset="0"/>
                          <a:cs typeface="Lato" panose="020F0502020204030203" pitchFamily="34" charset="0"/>
                        </a:rPr>
                        <a:t>:</a:t>
                      </a:r>
                    </a:p>
                    <a:p>
                      <a:pPr marL="171450" indent="-171450" algn="l">
                        <a:spcAft>
                          <a:spcPts val="600"/>
                        </a:spcAft>
                        <a:buFont typeface="Arial" panose="020B0604020202020204" pitchFamily="34" charset="0"/>
                        <a:buChar char="•"/>
                      </a:pP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The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relevance</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of</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the</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modern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scientific</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system</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becomes</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rPr>
                        <a:t>blurred</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risk</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of</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„anti-</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science</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a:t>
                      </a:r>
                    </a:p>
                    <a:p>
                      <a:pPr marL="171450" indent="-171450" algn="l">
                        <a:spcAft>
                          <a:spcPts val="600"/>
                        </a:spcAft>
                        <a:buFont typeface="Arial" panose="020B0604020202020204" pitchFamily="34" charset="0"/>
                        <a:buChar char="•"/>
                      </a:pP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Unclear</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role</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of</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lay</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knowledge</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in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the</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process</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of</a:t>
                      </a:r>
                      <a:r>
                        <a:rPr lang="de-DE" sz="1100" i="1"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communicating</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 </a:t>
                      </a:r>
                      <a:r>
                        <a:rPr lang="de-DE" sz="1100" i="1" baseline="0" dirty="0" err="1">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science</a:t>
                      </a:r>
                      <a:r>
                        <a:rPr lang="de-DE" sz="1100" i="1" baseline="0" dirty="0">
                          <a:solidFill>
                            <a:srgbClr val="363F83"/>
                          </a:solidFill>
                          <a:latin typeface="Lato" panose="020F0502020204030203" pitchFamily="34" charset="0"/>
                          <a:ea typeface="Lato" panose="020F0502020204030203" pitchFamily="34" charset="0"/>
                          <a:cs typeface="Lato" panose="020F0502020204030203" pitchFamily="34" charset="0"/>
                          <a:sym typeface="Wingdings" panose="05000000000000000000" pitchFamily="2" charset="2"/>
                        </a:rPr>
                        <a:t>.</a:t>
                      </a:r>
                      <a:endParaRPr lang="de-DE" sz="1100" i="1" dirty="0">
                        <a:solidFill>
                          <a:srgbClr val="363F83"/>
                        </a:solidFill>
                        <a:latin typeface="Lato" panose="020F0502020204030203" pitchFamily="34" charset="0"/>
                        <a:ea typeface="Lato" panose="020F0502020204030203" pitchFamily="34" charset="0"/>
                        <a:cs typeface="Lato" panose="020F0502020204030203" pitchFamily="34" charset="0"/>
                      </a:endParaRPr>
                    </a:p>
                  </a:txBody>
                  <a:tcPr>
                    <a:solidFill>
                      <a:schemeClr val="tx2"/>
                    </a:solidFill>
                  </a:tcPr>
                </a:tc>
                <a:tc>
                  <a:txBody>
                    <a:body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r>
                        <a:rPr lang="de-DE" sz="1050" i="1" u="sng" dirty="0" err="1">
                          <a:solidFill>
                            <a:srgbClr val="363F83"/>
                          </a:solidFill>
                          <a:latin typeface="Lato" panose="020F0502020204030203" pitchFamily="34" charset="0"/>
                          <a:ea typeface="Lato" panose="020F0502020204030203" pitchFamily="34" charset="0"/>
                          <a:cs typeface="Lato" panose="020F0502020204030203" pitchFamily="34" charset="0"/>
                        </a:rPr>
                        <a:t>Critique</a:t>
                      </a:r>
                      <a:r>
                        <a:rPr lang="de-DE" sz="1050" i="1" u="sng" dirty="0">
                          <a:solidFill>
                            <a:srgbClr val="363F83"/>
                          </a:solidFill>
                          <a:latin typeface="Lato" panose="020F0502020204030203" pitchFamily="34" charset="0"/>
                          <a:ea typeface="Lato" panose="020F0502020204030203" pitchFamily="34" charset="0"/>
                          <a:cs typeface="Lato" panose="020F0502020204030203" pitchFamily="34" charset="0"/>
                        </a:rPr>
                        <a:t>:</a:t>
                      </a:r>
                    </a:p>
                    <a:p>
                      <a:pPr marL="171450" marR="0" lvl="0" indent="-1714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No</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actual</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influence</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from</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outside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science</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participation</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in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reality</a:t>
                      </a:r>
                      <a:endPar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71450" indent="-171450" algn="l">
                        <a:spcAft>
                          <a:spcPts val="600"/>
                        </a:spcAft>
                        <a:buFont typeface="Arial" panose="020B0604020202020204" pitchFamily="34" charset="0"/>
                        <a:buChar char="•"/>
                      </a:pP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Hardly</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direct</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link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between</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majority</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and</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researchers</a:t>
                      </a:r>
                      <a:endParaRPr lang="de-DE" sz="1050" i="1"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71450" marR="0" lvl="0" indent="-171450" algn="l" defTabSz="914400"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defRPr/>
                      </a:pP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Addresses</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politics</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not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public</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understanding</a:t>
                      </a:r>
                      <a:endParaRPr lang="de-DE" sz="1050" i="1"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71450" indent="-171450" algn="l">
                        <a:spcAft>
                          <a:spcPts val="600"/>
                        </a:spcAft>
                        <a:buFont typeface="Arial" panose="020B0604020202020204" pitchFamily="34" charset="0"/>
                        <a:buChar char="•"/>
                      </a:pP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Focus on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process</a:t>
                      </a:r>
                      <a:r>
                        <a:rPr lang="de-DE" sz="1050" i="1"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dirty="0" err="1">
                          <a:solidFill>
                            <a:srgbClr val="363F83"/>
                          </a:solidFill>
                          <a:latin typeface="Lato" panose="020F0502020204030203" pitchFamily="34" charset="0"/>
                          <a:ea typeface="Lato" panose="020F0502020204030203" pitchFamily="34" charset="0"/>
                          <a:cs typeface="Lato" panose="020F0502020204030203" pitchFamily="34" charset="0"/>
                        </a:rPr>
                        <a:t>of</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science</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rather</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than</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substantive</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content</a:t>
                      </a:r>
                      <a:endPar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endParaRPr>
                    </a:p>
                    <a:p>
                      <a:pPr marL="171450" indent="-171450" algn="l">
                        <a:spcAft>
                          <a:spcPts val="600"/>
                        </a:spcAft>
                        <a:buFont typeface="Arial" panose="020B0604020202020204" pitchFamily="34" charset="0"/>
                        <a:buChar char="•"/>
                      </a:pP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Sometimes</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„anti-</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science</a:t>
                      </a:r>
                      <a:r>
                        <a:rPr lang="de-DE" sz="1050" i="1" baseline="0" dirty="0">
                          <a:solidFill>
                            <a:srgbClr val="363F83"/>
                          </a:solidFill>
                          <a:latin typeface="Lato" panose="020F0502020204030203" pitchFamily="34" charset="0"/>
                          <a:ea typeface="Lato" panose="020F0502020204030203" pitchFamily="34" charset="0"/>
                          <a:cs typeface="Lato" panose="020F0502020204030203" pitchFamily="34" charset="0"/>
                        </a:rPr>
                        <a:t>“ </a:t>
                      </a:r>
                      <a:r>
                        <a:rPr lang="de-DE" sz="1050" i="1" baseline="0" dirty="0" err="1">
                          <a:solidFill>
                            <a:srgbClr val="363F83"/>
                          </a:solidFill>
                          <a:latin typeface="Lato" panose="020F0502020204030203" pitchFamily="34" charset="0"/>
                          <a:ea typeface="Lato" panose="020F0502020204030203" pitchFamily="34" charset="0"/>
                          <a:cs typeface="Lato" panose="020F0502020204030203" pitchFamily="34" charset="0"/>
                        </a:rPr>
                        <a:t>bias</a:t>
                      </a:r>
                      <a:endParaRPr lang="de-DE" sz="1050" i="1" dirty="0">
                        <a:solidFill>
                          <a:srgbClr val="363F83"/>
                        </a:solidFill>
                        <a:latin typeface="Lato" panose="020F0502020204030203" pitchFamily="34" charset="0"/>
                        <a:ea typeface="Lato" panose="020F0502020204030203" pitchFamily="34" charset="0"/>
                        <a:cs typeface="Lato" panose="020F0502020204030203" pitchFamily="34" charset="0"/>
                      </a:endParaRPr>
                    </a:p>
                  </a:txBody>
                  <a:tcPr>
                    <a:solidFill>
                      <a:schemeClr val="tx2"/>
                    </a:solidFill>
                  </a:tcPr>
                </a:tc>
                <a:extLst>
                  <a:ext uri="{0D108BD9-81ED-4DB2-BD59-A6C34878D82A}">
                    <a16:rowId xmlns:a16="http://schemas.microsoft.com/office/drawing/2014/main" val="1277955165"/>
                  </a:ext>
                </a:extLst>
              </a:tr>
              <a:tr h="337155">
                <a:tc gridSpan="2">
                  <a:txBody>
                    <a:bodyPr/>
                    <a:lstStyle/>
                    <a:p>
                      <a:pPr marL="0" indent="0" algn="ctr">
                        <a:spcAft>
                          <a:spcPts val="600"/>
                        </a:spcAft>
                        <a:buFont typeface="Arial" panose="020B0604020202020204" pitchFamily="34" charset="0"/>
                        <a:buNone/>
                      </a:pP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DELIVERY</a:t>
                      </a:r>
                      <a:r>
                        <a:rPr lang="de-DE" sz="1400" b="1" i="0" baseline="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baseline="0" dirty="0" err="1">
                          <a:solidFill>
                            <a:schemeClr val="bg1"/>
                          </a:solidFill>
                          <a:latin typeface="Lato" panose="020F0502020204030203" pitchFamily="34" charset="0"/>
                          <a:ea typeface="Lato" panose="020F0502020204030203" pitchFamily="34" charset="0"/>
                          <a:cs typeface="Lato" panose="020F0502020204030203" pitchFamily="34" charset="0"/>
                        </a:rPr>
                        <a:t>OF</a:t>
                      </a:r>
                      <a:r>
                        <a:rPr lang="de-DE" sz="1400" b="1" i="0" baseline="0" dirty="0">
                          <a:solidFill>
                            <a:schemeClr val="bg1"/>
                          </a:solidFill>
                          <a:latin typeface="Lato" panose="020F0502020204030203" pitchFamily="34" charset="0"/>
                          <a:ea typeface="Lato" panose="020F0502020204030203" pitchFamily="34" charset="0"/>
                          <a:cs typeface="Lato" panose="020F0502020204030203" pitchFamily="34" charset="0"/>
                        </a:rPr>
                        <a:t> INFORMATION</a:t>
                      </a:r>
                      <a:endParaRPr lang="de-DE" sz="1400" b="1" i="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a:solidFill>
                      <a:srgbClr val="B2B2B2"/>
                    </a:solidFill>
                  </a:tcPr>
                </a:tc>
                <a:tc hMerge="1">
                  <a:txBody>
                    <a:bodyPr/>
                    <a:lstStyle/>
                    <a:p>
                      <a:pPr marL="171450" indent="-171450" algn="l">
                        <a:spcAft>
                          <a:spcPts val="600"/>
                        </a:spcAft>
                        <a:buFont typeface="Arial" panose="020B0604020202020204" pitchFamily="34" charset="0"/>
                        <a:buChar char="•"/>
                      </a:pPr>
                      <a:endParaRPr lang="de-DE" sz="1200" i="1" dirty="0">
                        <a:solidFill>
                          <a:srgbClr val="363F83"/>
                        </a:solidFill>
                        <a:latin typeface="Agency FB" panose="020B0503020202020204" pitchFamily="34" charset="0"/>
                      </a:endParaRPr>
                    </a:p>
                  </a:txBody>
                  <a:tcPr>
                    <a:solidFill>
                      <a:schemeClr val="tx2"/>
                    </a:solidFill>
                  </a:tcPr>
                </a:tc>
                <a:tc gridSpan="2">
                  <a:txBody>
                    <a:bodyPr/>
                    <a:lstStyle/>
                    <a:p>
                      <a:pPr marL="0" indent="0" algn="ctr">
                        <a:spcAft>
                          <a:spcPts val="600"/>
                        </a:spcAft>
                        <a:buFont typeface="Arial" panose="020B0604020202020204" pitchFamily="34" charset="0"/>
                        <a:buNone/>
                      </a:pP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ENGAGING</a:t>
                      </a:r>
                      <a:r>
                        <a:rPr lang="de-DE" sz="1400" b="1" i="0" baseline="0" dirty="0">
                          <a:solidFill>
                            <a:schemeClr val="bg1"/>
                          </a:solidFill>
                          <a:latin typeface="Lato" panose="020F0502020204030203" pitchFamily="34" charset="0"/>
                          <a:ea typeface="Lato" panose="020F0502020204030203" pitchFamily="34" charset="0"/>
                          <a:cs typeface="Lato" panose="020F0502020204030203" pitchFamily="34" charset="0"/>
                        </a:rPr>
                        <a:t> THE PUBLIC</a:t>
                      </a:r>
                      <a:endParaRPr lang="de-DE" sz="1400" b="1" i="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a:solidFill>
                      <a:srgbClr val="B2B2B2"/>
                    </a:solidFill>
                  </a:tcPr>
                </a:tc>
                <a:tc hMerge="1">
                  <a:txBody>
                    <a:bodyPr/>
                    <a:lstStyle/>
                    <a:p>
                      <a:pPr marL="171450" indent="-171450" algn="l">
                        <a:spcAft>
                          <a:spcPts val="600"/>
                        </a:spcAft>
                        <a:buFont typeface="Arial" panose="020B0604020202020204" pitchFamily="34" charset="0"/>
                        <a:buChar char="•"/>
                      </a:pPr>
                      <a:endParaRPr lang="de-DE" sz="1200" i="1" dirty="0">
                        <a:solidFill>
                          <a:srgbClr val="363F83"/>
                        </a:solidFill>
                        <a:latin typeface="Agency FB" panose="020B0503020202020204" pitchFamily="34" charset="0"/>
                      </a:endParaRPr>
                    </a:p>
                  </a:txBody>
                  <a:tcPr>
                    <a:solidFill>
                      <a:schemeClr val="tx2"/>
                    </a:solidFill>
                  </a:tcPr>
                </a:tc>
                <a:extLst>
                  <a:ext uri="{0D108BD9-81ED-4DB2-BD59-A6C34878D82A}">
                    <a16:rowId xmlns:a16="http://schemas.microsoft.com/office/drawing/2014/main" val="2313840408"/>
                  </a:ext>
                </a:extLst>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2726622829"/>
              </p:ext>
            </p:extLst>
          </p:nvPr>
        </p:nvGraphicFramePr>
        <p:xfrm>
          <a:off x="311698" y="4011412"/>
          <a:ext cx="8409108" cy="337155"/>
        </p:xfrm>
        <a:graphic>
          <a:graphicData uri="http://schemas.openxmlformats.org/drawingml/2006/table">
            <a:tbl>
              <a:tblPr firstRow="1" bandRow="1">
                <a:tableStyleId>{5C22544A-7EE6-4342-B048-85BDC9FD1C3A}</a:tableStyleId>
              </a:tblPr>
              <a:tblGrid>
                <a:gridCol w="4204554">
                  <a:extLst>
                    <a:ext uri="{9D8B030D-6E8A-4147-A177-3AD203B41FA5}">
                      <a16:colId xmlns:a16="http://schemas.microsoft.com/office/drawing/2014/main" val="2599470002"/>
                    </a:ext>
                  </a:extLst>
                </a:gridCol>
                <a:gridCol w="4204554">
                  <a:extLst>
                    <a:ext uri="{9D8B030D-6E8A-4147-A177-3AD203B41FA5}">
                      <a16:colId xmlns:a16="http://schemas.microsoft.com/office/drawing/2014/main" val="3219837301"/>
                    </a:ext>
                  </a:extLst>
                </a:gridCol>
              </a:tblGrid>
              <a:tr h="337155">
                <a:tc>
                  <a:txBody>
                    <a:bodyPr/>
                    <a:lstStyle/>
                    <a:p>
                      <a:pPr marL="0" indent="0" algn="ctr">
                        <a:spcAft>
                          <a:spcPts val="600"/>
                        </a:spcAft>
                        <a:buFont typeface="Arial" panose="020B0604020202020204" pitchFamily="34" charset="0"/>
                        <a:buNone/>
                      </a:pP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one-directional</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flow</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of</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knowledge</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 top-down</a:t>
                      </a:r>
                    </a:p>
                  </a:txBody>
                  <a:tcPr>
                    <a:solidFill>
                      <a:srgbClr val="B2B2B2"/>
                    </a:solidFill>
                  </a:tcPr>
                </a:tc>
                <a:tc>
                  <a:txBody>
                    <a:bodyPr/>
                    <a:lstStyle/>
                    <a:p>
                      <a:pPr marL="0" indent="0" algn="ctr">
                        <a:spcAft>
                          <a:spcPts val="600"/>
                        </a:spcAft>
                        <a:buFont typeface="Arial" panose="020B0604020202020204" pitchFamily="34" charset="0"/>
                        <a:buNone/>
                      </a:pP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bi-</a:t>
                      </a:r>
                      <a:r>
                        <a:rPr lang="de-DE" sz="1400" b="1" i="0" baseline="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baseline="0" dirty="0" err="1">
                          <a:solidFill>
                            <a:schemeClr val="bg1"/>
                          </a:solidFill>
                          <a:latin typeface="Lato" panose="020F0502020204030203" pitchFamily="34" charset="0"/>
                          <a:ea typeface="Lato" panose="020F0502020204030203" pitchFamily="34" charset="0"/>
                          <a:cs typeface="Lato" panose="020F0502020204030203" pitchFamily="34" charset="0"/>
                        </a:rPr>
                        <a:t>or</a:t>
                      </a:r>
                      <a:r>
                        <a:rPr lang="de-DE" sz="1400" b="1" i="0" baseline="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baseline="0" dirty="0" err="1">
                          <a:solidFill>
                            <a:schemeClr val="bg1"/>
                          </a:solidFill>
                          <a:latin typeface="Lato" panose="020F0502020204030203" pitchFamily="34" charset="0"/>
                          <a:ea typeface="Lato" panose="020F0502020204030203" pitchFamily="34" charset="0"/>
                          <a:cs typeface="Lato" panose="020F0502020204030203" pitchFamily="34" charset="0"/>
                        </a:rPr>
                        <a:t>multidirectional</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flow</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of</a:t>
                      </a:r>
                      <a:r>
                        <a:rPr lang="de-DE" sz="1400" b="1" i="0" dirty="0">
                          <a:solidFill>
                            <a:schemeClr val="bg1"/>
                          </a:solidFill>
                          <a:latin typeface="Lato" panose="020F0502020204030203" pitchFamily="34" charset="0"/>
                          <a:ea typeface="Lato" panose="020F0502020204030203" pitchFamily="34" charset="0"/>
                          <a:cs typeface="Lato" panose="020F0502020204030203" pitchFamily="34" charset="0"/>
                        </a:rPr>
                        <a:t> </a:t>
                      </a:r>
                      <a:r>
                        <a:rPr lang="de-DE" sz="1400" b="1" i="0" dirty="0" err="1">
                          <a:solidFill>
                            <a:schemeClr val="bg1"/>
                          </a:solidFill>
                          <a:latin typeface="Lato" panose="020F0502020204030203" pitchFamily="34" charset="0"/>
                          <a:ea typeface="Lato" panose="020F0502020204030203" pitchFamily="34" charset="0"/>
                          <a:cs typeface="Lato" panose="020F0502020204030203" pitchFamily="34" charset="0"/>
                        </a:rPr>
                        <a:t>knowledge</a:t>
                      </a:r>
                      <a:endParaRPr lang="de-DE" sz="1400" b="1" i="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a:solidFill>
                      <a:srgbClr val="B2B2B2"/>
                    </a:solidFill>
                  </a:tcPr>
                </a:tc>
                <a:extLst>
                  <a:ext uri="{0D108BD9-81ED-4DB2-BD59-A6C34878D82A}">
                    <a16:rowId xmlns:a16="http://schemas.microsoft.com/office/drawing/2014/main" val="1304397128"/>
                  </a:ext>
                </a:extLst>
              </a:tr>
            </a:tbl>
          </a:graphicData>
        </a:graphic>
      </p:graphicFrame>
    </p:spTree>
    <p:extLst>
      <p:ext uri="{BB962C8B-B14F-4D97-AF65-F5344CB8AC3E}">
        <p14:creationId xmlns:p14="http://schemas.microsoft.com/office/powerpoint/2010/main" val="682368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1698" y="94925"/>
            <a:ext cx="6802800" cy="572700"/>
          </a:xfrm>
        </p:spPr>
        <p:txBody>
          <a:bodyPr/>
          <a:lstStyle/>
          <a:p>
            <a:r>
              <a:rPr lang="de-DE" sz="2000" dirty="0"/>
              <a:t>Science </a:t>
            </a:r>
            <a:r>
              <a:rPr lang="de-DE" sz="2000" dirty="0" err="1"/>
              <a:t>to</a:t>
            </a:r>
            <a:r>
              <a:rPr lang="de-DE" sz="2000" dirty="0"/>
              <a:t> Public – network-</a:t>
            </a:r>
            <a:r>
              <a:rPr lang="de-DE" sz="2000" dirty="0" err="1"/>
              <a:t>oriented</a:t>
            </a:r>
            <a:r>
              <a:rPr lang="de-DE" sz="2000" dirty="0"/>
              <a:t> </a:t>
            </a:r>
            <a:r>
              <a:rPr lang="de-DE" sz="2000" dirty="0" err="1"/>
              <a:t>perspective</a:t>
            </a:r>
            <a:br>
              <a:rPr lang="de-DE" sz="2000" dirty="0"/>
            </a:br>
            <a:r>
              <a:rPr lang="de-DE" sz="1200" dirty="0"/>
              <a:t>(</a:t>
            </a:r>
            <a:r>
              <a:rPr lang="de-DE" sz="1200" i="1" dirty="0"/>
              <a:t>Schmid-Petri/Bürger 2020, pp. 111-113)</a:t>
            </a: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11</a:t>
            </a:fld>
            <a:endParaRPr lang="de-DE"/>
          </a:p>
        </p:txBody>
      </p:sp>
      <p:graphicFrame>
        <p:nvGraphicFramePr>
          <p:cNvPr id="8" name="Diagramm 7"/>
          <p:cNvGraphicFramePr/>
          <p:nvPr>
            <p:extLst>
              <p:ext uri="{D42A27DB-BD31-4B8C-83A1-F6EECF244321}">
                <p14:modId xmlns:p14="http://schemas.microsoft.com/office/powerpoint/2010/main" val="948868177"/>
              </p:ext>
            </p:extLst>
          </p:nvPr>
        </p:nvGraphicFramePr>
        <p:xfrm>
          <a:off x="311698" y="1088652"/>
          <a:ext cx="8409108" cy="33718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feld 9"/>
          <p:cNvSpPr txBox="1"/>
          <p:nvPr/>
        </p:nvSpPr>
        <p:spPr>
          <a:xfrm>
            <a:off x="408878" y="1006876"/>
            <a:ext cx="8311928" cy="461665"/>
          </a:xfrm>
          <a:prstGeom prst="rect">
            <a:avLst/>
          </a:prstGeom>
          <a:noFill/>
        </p:spPr>
        <p:txBody>
          <a:bodyPr wrap="square" rtlCol="0">
            <a:spAutoFit/>
          </a:bodyPr>
          <a:lstStyle/>
          <a:p>
            <a:pPr algn="ctr"/>
            <a:r>
              <a:rPr lang="de-DE" sz="1200" i="1" dirty="0">
                <a:latin typeface="Lato" panose="020B0604020202020204" charset="0"/>
              </a:rPr>
              <a:t>„</a:t>
            </a:r>
            <a:r>
              <a:rPr lang="de-DE" sz="1200" i="1" dirty="0" err="1">
                <a:latin typeface="Lato" panose="020B0604020202020204" charset="0"/>
              </a:rPr>
              <a:t>Institutionalized</a:t>
            </a:r>
            <a:r>
              <a:rPr lang="de-DE" sz="1200" i="1" dirty="0">
                <a:latin typeface="Lato" panose="020B0604020202020204" charset="0"/>
              </a:rPr>
              <a:t> </a:t>
            </a:r>
            <a:r>
              <a:rPr lang="de-DE" sz="1200" i="1" dirty="0" err="1">
                <a:latin typeface="Lato" panose="020B0604020202020204" charset="0"/>
              </a:rPr>
              <a:t>science</a:t>
            </a:r>
            <a:r>
              <a:rPr lang="de-DE" sz="1200" i="1" dirty="0">
                <a:latin typeface="Lato" panose="020B0604020202020204" charset="0"/>
              </a:rPr>
              <a:t> </a:t>
            </a:r>
            <a:r>
              <a:rPr lang="de-DE" sz="1200" i="1" dirty="0" err="1">
                <a:latin typeface="Lato" panose="020B0604020202020204" charset="0"/>
              </a:rPr>
              <a:t>and</a:t>
            </a:r>
            <a:r>
              <a:rPr lang="de-DE" sz="1200" i="1" dirty="0">
                <a:latin typeface="Lato" panose="020B0604020202020204" charset="0"/>
              </a:rPr>
              <a:t> traditional </a:t>
            </a:r>
            <a:r>
              <a:rPr lang="de-DE" sz="1200" i="1" dirty="0" err="1">
                <a:latin typeface="Lato" panose="020B0604020202020204" charset="0"/>
              </a:rPr>
              <a:t>mass</a:t>
            </a:r>
            <a:r>
              <a:rPr lang="de-DE" sz="1200" i="1" dirty="0">
                <a:latin typeface="Lato" panose="020B0604020202020204" charset="0"/>
              </a:rPr>
              <a:t> </a:t>
            </a:r>
            <a:r>
              <a:rPr lang="de-DE" sz="1200" i="1" dirty="0" err="1">
                <a:latin typeface="Lato" panose="020B0604020202020204" charset="0"/>
              </a:rPr>
              <a:t>media</a:t>
            </a:r>
            <a:r>
              <a:rPr lang="de-DE" sz="1200" i="1" dirty="0">
                <a:latin typeface="Lato" panose="020B0604020202020204" charset="0"/>
              </a:rPr>
              <a:t> </a:t>
            </a:r>
            <a:r>
              <a:rPr lang="de-DE" sz="1200" i="1" dirty="0" err="1">
                <a:latin typeface="Lato" panose="020B0604020202020204" charset="0"/>
              </a:rPr>
              <a:t>have</a:t>
            </a:r>
            <a:r>
              <a:rPr lang="de-DE" sz="1200" i="1" dirty="0">
                <a:latin typeface="Lato" panose="020B0604020202020204" charset="0"/>
              </a:rPr>
              <a:t> lost </a:t>
            </a:r>
            <a:r>
              <a:rPr lang="de-DE" sz="1200" i="1" dirty="0" err="1">
                <a:latin typeface="Lato" panose="020B0604020202020204" charset="0"/>
              </a:rPr>
              <a:t>their</a:t>
            </a:r>
            <a:r>
              <a:rPr lang="de-DE" sz="1200" i="1" dirty="0">
                <a:latin typeface="Lato" panose="020B0604020202020204" charset="0"/>
              </a:rPr>
              <a:t> </a:t>
            </a:r>
            <a:r>
              <a:rPr lang="de-DE" sz="1200" i="1" dirty="0" err="1">
                <a:latin typeface="Lato" panose="020B0604020202020204" charset="0"/>
              </a:rPr>
              <a:t>monopoly</a:t>
            </a:r>
            <a:r>
              <a:rPr lang="de-DE" sz="1200" i="1" dirty="0">
                <a:latin typeface="Lato" panose="020B0604020202020204" charset="0"/>
              </a:rPr>
              <a:t> </a:t>
            </a:r>
            <a:br>
              <a:rPr lang="de-DE" sz="1200" i="1" dirty="0">
                <a:latin typeface="Lato" panose="020B0604020202020204" charset="0"/>
              </a:rPr>
            </a:br>
            <a:r>
              <a:rPr lang="de-DE" sz="1200" i="1" dirty="0">
                <a:latin typeface="Lato" panose="020B0604020202020204" charset="0"/>
              </a:rPr>
              <a:t>on </a:t>
            </a:r>
            <a:r>
              <a:rPr lang="de-DE" sz="1200" i="1" dirty="0" err="1">
                <a:latin typeface="Lato" panose="020B0604020202020204" charset="0"/>
              </a:rPr>
              <a:t>the</a:t>
            </a:r>
            <a:r>
              <a:rPr lang="de-DE" sz="1200" i="1" dirty="0">
                <a:latin typeface="Lato" panose="020B0604020202020204" charset="0"/>
              </a:rPr>
              <a:t> </a:t>
            </a:r>
            <a:r>
              <a:rPr lang="de-DE" sz="1200" i="1" dirty="0" err="1">
                <a:latin typeface="Lato" panose="020B0604020202020204" charset="0"/>
              </a:rPr>
              <a:t>selection</a:t>
            </a:r>
            <a:r>
              <a:rPr lang="de-DE" sz="1200" i="1" dirty="0">
                <a:latin typeface="Lato" panose="020B0604020202020204" charset="0"/>
              </a:rPr>
              <a:t>, </a:t>
            </a:r>
            <a:r>
              <a:rPr lang="de-DE" sz="1200" i="1" dirty="0" err="1">
                <a:latin typeface="Lato" panose="020B0604020202020204" charset="0"/>
              </a:rPr>
              <a:t>presentation</a:t>
            </a:r>
            <a:r>
              <a:rPr lang="de-DE" sz="1200" i="1" dirty="0">
                <a:latin typeface="Lato" panose="020B0604020202020204" charset="0"/>
              </a:rPr>
              <a:t>, </a:t>
            </a:r>
            <a:r>
              <a:rPr lang="de-DE" sz="1200" i="1" dirty="0" err="1">
                <a:latin typeface="Lato" panose="020B0604020202020204" charset="0"/>
              </a:rPr>
              <a:t>and</a:t>
            </a:r>
            <a:r>
              <a:rPr lang="de-DE" sz="1200" i="1" dirty="0">
                <a:latin typeface="Lato" panose="020B0604020202020204" charset="0"/>
              </a:rPr>
              <a:t> </a:t>
            </a:r>
            <a:r>
              <a:rPr lang="de-DE" sz="1200" i="1" dirty="0" err="1">
                <a:latin typeface="Lato" panose="020B0604020202020204" charset="0"/>
              </a:rPr>
              <a:t>dissemination</a:t>
            </a:r>
            <a:r>
              <a:rPr lang="de-DE" sz="1200" i="1" dirty="0">
                <a:latin typeface="Lato" panose="020B0604020202020204" charset="0"/>
              </a:rPr>
              <a:t> </a:t>
            </a:r>
            <a:r>
              <a:rPr lang="de-DE" sz="1200" i="1" dirty="0" err="1">
                <a:latin typeface="Lato" panose="020B0604020202020204" charset="0"/>
              </a:rPr>
              <a:t>of</a:t>
            </a:r>
            <a:r>
              <a:rPr lang="de-DE" sz="1200" i="1" dirty="0">
                <a:latin typeface="Lato" panose="020B0604020202020204" charset="0"/>
              </a:rPr>
              <a:t> (</a:t>
            </a:r>
            <a:r>
              <a:rPr lang="de-DE" sz="1200" i="1" dirty="0" err="1">
                <a:latin typeface="Lato" panose="020B0604020202020204" charset="0"/>
              </a:rPr>
              <a:t>scientific</a:t>
            </a:r>
            <a:r>
              <a:rPr lang="de-DE" sz="1200" i="1" dirty="0">
                <a:latin typeface="Lato" panose="020B0604020202020204" charset="0"/>
              </a:rPr>
              <a:t>) </a:t>
            </a:r>
            <a:r>
              <a:rPr lang="de-DE" sz="1200" i="1" dirty="0" err="1">
                <a:latin typeface="Lato" panose="020B0604020202020204" charset="0"/>
              </a:rPr>
              <a:t>information</a:t>
            </a:r>
            <a:r>
              <a:rPr lang="de-DE" sz="1200" i="1" dirty="0">
                <a:latin typeface="Lato" panose="020B0604020202020204" charset="0"/>
              </a:rPr>
              <a:t>.“</a:t>
            </a:r>
          </a:p>
        </p:txBody>
      </p:sp>
    </p:spTree>
    <p:extLst>
      <p:ext uri="{BB962C8B-B14F-4D97-AF65-F5344CB8AC3E}">
        <p14:creationId xmlns:p14="http://schemas.microsoft.com/office/powerpoint/2010/main" val="4115485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p:txBody>
          <a:bodyPr/>
          <a:lstStyle/>
          <a:p>
            <a:pPr marL="0" lvl="0" indent="0">
              <a:lnSpc>
                <a:spcPct val="100000"/>
              </a:lnSpc>
              <a:spcBef>
                <a:spcPts val="400"/>
              </a:spcBef>
              <a:spcAft>
                <a:spcPts val="400"/>
              </a:spcAft>
              <a:buClr>
                <a:srgbClr val="000000"/>
              </a:buClr>
              <a:buSzPts val="1100"/>
              <a:buNone/>
              <a:defRPr/>
            </a:pPr>
            <a:r>
              <a:rPr lang="en-US" sz="1000" dirty="0">
                <a:solidFill>
                  <a:schemeClr val="tx1"/>
                </a:solidFill>
                <a:latin typeface="Lato" panose="020B0604020202020204" charset="0"/>
                <a:ea typeface="Lato" panose="020B0604020202020204" charset="0"/>
                <a:cs typeface="Lato" panose="020B0604020202020204" charset="0"/>
                <a:sym typeface="Arial"/>
              </a:rPr>
              <a:t>Brossard, D. and </a:t>
            </a:r>
            <a:r>
              <a:rPr lang="en-US" sz="1000" dirty="0" err="1">
                <a:solidFill>
                  <a:schemeClr val="tx1"/>
                </a:solidFill>
                <a:latin typeface="Lato" panose="020B0604020202020204" charset="0"/>
                <a:ea typeface="Lato" panose="020B0604020202020204" charset="0"/>
                <a:cs typeface="Lato" panose="020B0604020202020204" charset="0"/>
                <a:sym typeface="Arial"/>
              </a:rPr>
              <a:t>Lewenstein</a:t>
            </a:r>
            <a:r>
              <a:rPr lang="en-US" sz="1000" dirty="0">
                <a:solidFill>
                  <a:schemeClr val="tx1"/>
                </a:solidFill>
                <a:latin typeface="Lato" panose="020B0604020202020204" charset="0"/>
                <a:ea typeface="Lato" panose="020B0604020202020204" charset="0"/>
                <a:cs typeface="Lato" panose="020B0604020202020204" charset="0"/>
                <a:sym typeface="Arial"/>
              </a:rPr>
              <a:t>, B. V. (2010) A Critical Appraisal of Models of Public Understanding of Science, Using Practice to Inform Theory. In: </a:t>
            </a:r>
            <a:r>
              <a:rPr lang="en-US" sz="1000" dirty="0" err="1">
                <a:solidFill>
                  <a:schemeClr val="tx1"/>
                </a:solidFill>
                <a:latin typeface="Lato" panose="020B0604020202020204" charset="0"/>
                <a:ea typeface="Lato" panose="020B0604020202020204" charset="0"/>
                <a:cs typeface="Lato" panose="020B0604020202020204" charset="0"/>
                <a:sym typeface="Arial"/>
              </a:rPr>
              <a:t>Kahlor</a:t>
            </a:r>
            <a:r>
              <a:rPr lang="en-US" sz="1000" dirty="0">
                <a:solidFill>
                  <a:schemeClr val="tx1"/>
                </a:solidFill>
                <a:latin typeface="Lato" panose="020B0604020202020204" charset="0"/>
                <a:ea typeface="Lato" panose="020B0604020202020204" charset="0"/>
                <a:cs typeface="Lato" panose="020B0604020202020204" charset="0"/>
                <a:sym typeface="Arial"/>
              </a:rPr>
              <a:t>, L. and Stout, P. (eds.), Communicating Science, New Agendas in Communication, New York: Routledge, pp. 11-39, </a:t>
            </a:r>
            <a:r>
              <a:rPr lang="de-DE" sz="1000" dirty="0">
                <a:solidFill>
                  <a:schemeClr val="tx1"/>
                </a:solidFill>
                <a:latin typeface="Lato" panose="020B0604020202020204" charset="0"/>
                <a:ea typeface="Lato" panose="020B0604020202020204" charset="0"/>
                <a:cs typeface="Lato" panose="020B0604020202020204" charset="0"/>
                <a:hlinkClick r:id="rId2"/>
              </a:rPr>
              <a:t>https://</a:t>
            </a:r>
            <a:r>
              <a:rPr lang="de-DE" sz="1000" dirty="0" err="1">
                <a:solidFill>
                  <a:schemeClr val="tx1"/>
                </a:solidFill>
                <a:latin typeface="Lato" panose="020B0604020202020204" charset="0"/>
                <a:ea typeface="Lato" panose="020B0604020202020204" charset="0"/>
                <a:cs typeface="Lato" panose="020B0604020202020204" charset="0"/>
                <a:hlinkClick r:id="rId2"/>
              </a:rPr>
              <a:t>doi.org</a:t>
            </a:r>
            <a:r>
              <a:rPr lang="de-DE" sz="1000" dirty="0">
                <a:solidFill>
                  <a:schemeClr val="tx1"/>
                </a:solidFill>
                <a:latin typeface="Lato" panose="020B0604020202020204" charset="0"/>
                <a:ea typeface="Lato" panose="020B0604020202020204" charset="0"/>
                <a:cs typeface="Lato" panose="020B0604020202020204" charset="0"/>
                <a:hlinkClick r:id="rId2"/>
              </a:rPr>
              <a:t>/10.4324/9780203867631 </a:t>
            </a:r>
            <a:endParaRPr lang="de-DE" sz="1000" dirty="0">
              <a:solidFill>
                <a:schemeClr val="tx1"/>
              </a:solidFill>
              <a:latin typeface="Lato" panose="020B0604020202020204" charset="0"/>
              <a:ea typeface="Lato" panose="020B0604020202020204" charset="0"/>
              <a:cs typeface="Lato" panose="020B0604020202020204" charset="0"/>
            </a:endParaRPr>
          </a:p>
          <a:p>
            <a:pPr marL="0" indent="0">
              <a:lnSpc>
                <a:spcPct val="100000"/>
              </a:lnSpc>
              <a:spcBef>
                <a:spcPts val="400"/>
              </a:spcBef>
              <a:spcAft>
                <a:spcPts val="400"/>
              </a:spcAft>
              <a:buClr>
                <a:srgbClr val="000000"/>
              </a:buClr>
              <a:buSzPts val="1100"/>
              <a:buNone/>
              <a:defRPr/>
            </a:pPr>
            <a:r>
              <a:rPr lang="de-DE" sz="1000" dirty="0">
                <a:solidFill>
                  <a:schemeClr val="tx1"/>
                </a:solidFill>
                <a:latin typeface="Lato" panose="020B0604020202020204" charset="0"/>
                <a:ea typeface="Lato" panose="020B0604020202020204" charset="0"/>
                <a:cs typeface="Lato" panose="020B0604020202020204" charset="0"/>
              </a:rPr>
              <a:t>Hendriks, F.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Kienhues</a:t>
            </a:r>
            <a:r>
              <a:rPr lang="de-DE" sz="1000" dirty="0">
                <a:solidFill>
                  <a:schemeClr val="tx1"/>
                </a:solidFill>
                <a:latin typeface="Lato" panose="020B0604020202020204" charset="0"/>
                <a:ea typeface="Lato" panose="020B0604020202020204" charset="0"/>
                <a:cs typeface="Lato" panose="020B0604020202020204" charset="0"/>
              </a:rPr>
              <a:t>, D. (2019) 2. Science </a:t>
            </a:r>
            <a:r>
              <a:rPr lang="de-DE" sz="1000" dirty="0" err="1">
                <a:solidFill>
                  <a:schemeClr val="tx1"/>
                </a:solidFill>
                <a:latin typeface="Lato" panose="020B0604020202020204" charset="0"/>
                <a:ea typeface="Lato" panose="020B0604020202020204" charset="0"/>
                <a:cs typeface="Lato" panose="020B0604020202020204" charset="0"/>
              </a:rPr>
              <a:t>understanding</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between</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scientific</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literacy</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trust</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contributions</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from</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psychological</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educational</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research</a:t>
            </a:r>
            <a:r>
              <a:rPr lang="de-DE" sz="1000" dirty="0">
                <a:solidFill>
                  <a:schemeClr val="tx1"/>
                </a:solidFill>
                <a:latin typeface="Lato" panose="020B0604020202020204" charset="0"/>
                <a:ea typeface="Lato" panose="020B0604020202020204" charset="0"/>
                <a:cs typeface="Lato" panose="020B0604020202020204" charset="0"/>
              </a:rPr>
              <a:t>". In: </a:t>
            </a:r>
            <a:r>
              <a:rPr lang="de-DE" sz="1000" dirty="0" err="1">
                <a:solidFill>
                  <a:schemeClr val="tx1"/>
                </a:solidFill>
                <a:latin typeface="Lato" panose="020B0604020202020204" charset="0"/>
                <a:ea typeface="Lato" panose="020B0604020202020204" charset="0"/>
                <a:cs typeface="Lato" panose="020B0604020202020204" charset="0"/>
              </a:rPr>
              <a:t>Leßmöllmann</a:t>
            </a:r>
            <a:r>
              <a:rPr lang="de-DE" sz="1000" dirty="0">
                <a:solidFill>
                  <a:schemeClr val="tx1"/>
                </a:solidFill>
                <a:latin typeface="Lato" panose="020B0604020202020204" charset="0"/>
                <a:ea typeface="Lato" panose="020B0604020202020204" charset="0"/>
                <a:cs typeface="Lato" panose="020B0604020202020204" charset="0"/>
              </a:rPr>
              <a:t>, A., </a:t>
            </a:r>
            <a:r>
              <a:rPr lang="de-DE" sz="1000" dirty="0" err="1">
                <a:solidFill>
                  <a:schemeClr val="tx1"/>
                </a:solidFill>
                <a:latin typeface="Lato" panose="020B0604020202020204" charset="0"/>
                <a:ea typeface="Lato" panose="020B0604020202020204" charset="0"/>
                <a:cs typeface="Lato" panose="020B0604020202020204" charset="0"/>
              </a:rPr>
              <a:t>Dascal</a:t>
            </a:r>
            <a:r>
              <a:rPr lang="de-DE" sz="1000" dirty="0">
                <a:solidFill>
                  <a:schemeClr val="tx1"/>
                </a:solidFill>
                <a:latin typeface="Lato" panose="020B0604020202020204" charset="0"/>
                <a:ea typeface="Lato" panose="020B0604020202020204" charset="0"/>
                <a:cs typeface="Lato" panose="020B0604020202020204" charset="0"/>
              </a:rPr>
              <a:t>, M.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Gloning</a:t>
            </a:r>
            <a:r>
              <a:rPr lang="de-DE" sz="1000" dirty="0">
                <a:solidFill>
                  <a:schemeClr val="tx1"/>
                </a:solidFill>
                <a:latin typeface="Lato" panose="020B0604020202020204" charset="0"/>
                <a:ea typeface="Lato" panose="020B0604020202020204" charset="0"/>
                <a:cs typeface="Lato" panose="020B0604020202020204" charset="0"/>
              </a:rPr>
              <a:t>, T. (</a:t>
            </a:r>
            <a:r>
              <a:rPr lang="de-DE" sz="1000" dirty="0" err="1">
                <a:solidFill>
                  <a:schemeClr val="tx1"/>
                </a:solidFill>
                <a:latin typeface="Lato" panose="020B0604020202020204" charset="0"/>
                <a:ea typeface="Lato" panose="020B0604020202020204" charset="0"/>
                <a:cs typeface="Lato" panose="020B0604020202020204" charset="0"/>
              </a:rPr>
              <a:t>eds</a:t>
            </a:r>
            <a:r>
              <a:rPr lang="de-DE" sz="1000" dirty="0">
                <a:solidFill>
                  <a:schemeClr val="tx1"/>
                </a:solidFill>
                <a:latin typeface="Lato" panose="020B0604020202020204" charset="0"/>
                <a:ea typeface="Lato" panose="020B0604020202020204" charset="0"/>
                <a:cs typeface="Lato" panose="020B0604020202020204" charset="0"/>
              </a:rPr>
              <a:t>.), Science Communication, Berlin, Boston: De </a:t>
            </a:r>
            <a:r>
              <a:rPr lang="de-DE" sz="1000" dirty="0" err="1">
                <a:solidFill>
                  <a:schemeClr val="tx1"/>
                </a:solidFill>
                <a:latin typeface="Lato" panose="020B0604020202020204" charset="0"/>
                <a:ea typeface="Lato" panose="020B0604020202020204" charset="0"/>
                <a:cs typeface="Lato" panose="020B0604020202020204" charset="0"/>
              </a:rPr>
              <a:t>Gruyter</a:t>
            </a:r>
            <a:r>
              <a:rPr lang="de-DE" sz="1000" dirty="0">
                <a:solidFill>
                  <a:schemeClr val="tx1"/>
                </a:solidFill>
                <a:latin typeface="Lato" panose="020B0604020202020204" charset="0"/>
                <a:ea typeface="Lato" panose="020B0604020202020204" charset="0"/>
                <a:cs typeface="Lato" panose="020B0604020202020204" charset="0"/>
              </a:rPr>
              <a:t> Mouton, pp. 29-50. </a:t>
            </a:r>
            <a:r>
              <a:rPr lang="de-DE" sz="1000" dirty="0">
                <a:solidFill>
                  <a:schemeClr val="tx1"/>
                </a:solidFill>
                <a:latin typeface="Lato" panose="020B0604020202020204" charset="0"/>
                <a:ea typeface="Lato" panose="020B0604020202020204" charset="0"/>
                <a:cs typeface="Lato" panose="020B0604020202020204" charset="0"/>
                <a:hlinkClick r:id="rId3"/>
              </a:rPr>
              <a:t>https://</a:t>
            </a:r>
            <a:r>
              <a:rPr lang="de-DE" sz="1000" dirty="0" err="1">
                <a:solidFill>
                  <a:schemeClr val="tx1"/>
                </a:solidFill>
                <a:latin typeface="Lato" panose="020B0604020202020204" charset="0"/>
                <a:ea typeface="Lato" panose="020B0604020202020204" charset="0"/>
                <a:cs typeface="Lato" panose="020B0604020202020204" charset="0"/>
                <a:hlinkClick r:id="rId3"/>
              </a:rPr>
              <a:t>doi.org</a:t>
            </a:r>
            <a:r>
              <a:rPr lang="de-DE" sz="1000" dirty="0">
                <a:solidFill>
                  <a:schemeClr val="tx1"/>
                </a:solidFill>
                <a:latin typeface="Lato" panose="020B0604020202020204" charset="0"/>
                <a:ea typeface="Lato" panose="020B0604020202020204" charset="0"/>
                <a:cs typeface="Lato" panose="020B0604020202020204" charset="0"/>
                <a:hlinkClick r:id="rId3"/>
              </a:rPr>
              <a:t>/10.1515/9783110255522-002</a:t>
            </a:r>
            <a:endParaRPr lang="en-US" sz="1000" dirty="0">
              <a:solidFill>
                <a:schemeClr val="tx1"/>
              </a:solidFill>
              <a:latin typeface="Lato" panose="020B0604020202020204" charset="0"/>
              <a:ea typeface="Lato" panose="020B0604020202020204" charset="0"/>
              <a:cs typeface="Lato" panose="020B0604020202020204" charset="0"/>
              <a:sym typeface="Arial"/>
            </a:endParaRPr>
          </a:p>
          <a:p>
            <a:pPr marL="0" lvl="0" indent="0">
              <a:lnSpc>
                <a:spcPct val="100000"/>
              </a:lnSpc>
              <a:spcBef>
                <a:spcPts val="400"/>
              </a:spcBef>
              <a:spcAft>
                <a:spcPts val="400"/>
              </a:spcAft>
              <a:buClr>
                <a:srgbClr val="000000"/>
              </a:buClr>
              <a:buSzPts val="1100"/>
              <a:buNone/>
              <a:defRPr/>
            </a:pPr>
            <a:r>
              <a:rPr lang="en-US" sz="1000" dirty="0" err="1">
                <a:solidFill>
                  <a:schemeClr val="tx1"/>
                </a:solidFill>
                <a:latin typeface="Lato" panose="020B0604020202020204" charset="0"/>
                <a:ea typeface="Lato" panose="020B0604020202020204" charset="0"/>
                <a:cs typeface="Lato" panose="020B0604020202020204" charset="0"/>
                <a:sym typeface="Arial"/>
              </a:rPr>
              <a:t>Lewenstein</a:t>
            </a:r>
            <a:r>
              <a:rPr lang="en-US" sz="1000" dirty="0">
                <a:solidFill>
                  <a:schemeClr val="tx1"/>
                </a:solidFill>
                <a:latin typeface="Lato" panose="020B0604020202020204" charset="0"/>
                <a:ea typeface="Lato" panose="020B0604020202020204" charset="0"/>
                <a:cs typeface="Lato" panose="020B0604020202020204" charset="0"/>
                <a:sym typeface="Arial"/>
              </a:rPr>
              <a:t>, B. V. (2003) Models of public communication of science and technology. Proceedings of the National Academy of Sciences. 118. </a:t>
            </a:r>
            <a:r>
              <a:rPr lang="en-US" sz="1000" dirty="0" err="1">
                <a:solidFill>
                  <a:schemeClr val="tx1"/>
                </a:solidFill>
                <a:latin typeface="Lato" panose="020B0604020202020204" charset="0"/>
                <a:ea typeface="Lato" panose="020B0604020202020204" charset="0"/>
                <a:cs typeface="Lato" panose="020B0604020202020204" charset="0"/>
                <a:sym typeface="Arial"/>
              </a:rPr>
              <a:t>e1912436117</a:t>
            </a:r>
            <a:r>
              <a:rPr lang="en-US" sz="1000" dirty="0">
                <a:solidFill>
                  <a:schemeClr val="tx1"/>
                </a:solidFill>
                <a:latin typeface="Lato" panose="020B0604020202020204" charset="0"/>
                <a:ea typeface="Lato" panose="020B0604020202020204" charset="0"/>
                <a:cs typeface="Lato" panose="020B0604020202020204" charset="0"/>
                <a:sym typeface="Arial"/>
              </a:rPr>
              <a:t>. </a:t>
            </a:r>
            <a:r>
              <a:rPr lang="en-US" sz="1000" dirty="0" err="1">
                <a:solidFill>
                  <a:schemeClr val="tx1"/>
                </a:solidFill>
                <a:latin typeface="Lato" panose="020B0604020202020204" charset="0"/>
                <a:ea typeface="Lato" panose="020B0604020202020204" charset="0"/>
                <a:cs typeface="Lato" panose="020B0604020202020204" charset="0"/>
                <a:sym typeface="Arial"/>
              </a:rPr>
              <a:t>doi:10.1073</a:t>
            </a:r>
            <a:r>
              <a:rPr lang="en-US" sz="1000" dirty="0">
                <a:solidFill>
                  <a:schemeClr val="tx1"/>
                </a:solidFill>
                <a:latin typeface="Lato" panose="020B0604020202020204" charset="0"/>
                <a:ea typeface="Lato" panose="020B0604020202020204" charset="0"/>
                <a:cs typeface="Lato" panose="020B0604020202020204" charset="0"/>
                <a:sym typeface="Arial"/>
              </a:rPr>
              <a:t>/</a:t>
            </a:r>
            <a:r>
              <a:rPr lang="en-US" sz="1000" dirty="0" err="1">
                <a:solidFill>
                  <a:schemeClr val="tx1"/>
                </a:solidFill>
                <a:latin typeface="Lato" panose="020B0604020202020204" charset="0"/>
                <a:ea typeface="Lato" panose="020B0604020202020204" charset="0"/>
                <a:cs typeface="Lato" panose="020B0604020202020204" charset="0"/>
                <a:sym typeface="Arial"/>
              </a:rPr>
              <a:t>pnas.1912436117</a:t>
            </a:r>
            <a:r>
              <a:rPr lang="en-US" sz="1000" dirty="0">
                <a:solidFill>
                  <a:schemeClr val="tx1"/>
                </a:solidFill>
                <a:latin typeface="Lato" panose="020B0604020202020204" charset="0"/>
                <a:ea typeface="Lato" panose="020B0604020202020204" charset="0"/>
                <a:cs typeface="Lato" panose="020B0604020202020204" charset="0"/>
                <a:sym typeface="Arial"/>
              </a:rPr>
              <a:t>. </a:t>
            </a:r>
          </a:p>
          <a:p>
            <a:pPr marL="0" indent="0">
              <a:spcBef>
                <a:spcPts val="400"/>
              </a:spcBef>
              <a:spcAft>
                <a:spcPts val="400"/>
              </a:spcAft>
              <a:buNone/>
            </a:pPr>
            <a:r>
              <a:rPr lang="de-DE" sz="1000" dirty="0" err="1">
                <a:solidFill>
                  <a:schemeClr val="tx1"/>
                </a:solidFill>
                <a:latin typeface="Lato" panose="020B0604020202020204" charset="0"/>
                <a:ea typeface="Lato" panose="020B0604020202020204" charset="0"/>
                <a:cs typeface="Lato" panose="020B0604020202020204" charset="0"/>
              </a:rPr>
              <a:t>Scheufele</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D.A</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Krause, Nicole M. (2019) ‚Science </a:t>
            </a:r>
            <a:r>
              <a:rPr lang="de-DE" sz="1000" dirty="0" err="1">
                <a:solidFill>
                  <a:schemeClr val="tx1"/>
                </a:solidFill>
                <a:latin typeface="Lato" panose="020B0604020202020204" charset="0"/>
                <a:ea typeface="Lato" panose="020B0604020202020204" charset="0"/>
                <a:cs typeface="Lato" panose="020B0604020202020204" charset="0"/>
              </a:rPr>
              <a:t>audiences</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misinformation</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fake </a:t>
            </a:r>
            <a:r>
              <a:rPr lang="de-DE" sz="1000" dirty="0" err="1">
                <a:solidFill>
                  <a:schemeClr val="tx1"/>
                </a:solidFill>
                <a:latin typeface="Lato" panose="020B0604020202020204" charset="0"/>
                <a:ea typeface="Lato" panose="020B0604020202020204" charset="0"/>
                <a:cs typeface="Lato" panose="020B0604020202020204" charset="0"/>
              </a:rPr>
              <a:t>news</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PNAS</a:t>
            </a:r>
            <a:r>
              <a:rPr lang="de-DE" sz="1000" dirty="0">
                <a:solidFill>
                  <a:schemeClr val="tx1"/>
                </a:solidFill>
                <a:latin typeface="Lato" panose="020B0604020202020204" charset="0"/>
                <a:ea typeface="Lato" panose="020B0604020202020204" charset="0"/>
                <a:cs typeface="Lato" panose="020B0604020202020204" charset="0"/>
              </a:rPr>
              <a:t> 116 (16), pp. 7662-7669. </a:t>
            </a:r>
            <a:r>
              <a:rPr lang="de-DE" sz="1000" dirty="0" err="1">
                <a:solidFill>
                  <a:schemeClr val="tx1"/>
                </a:solidFill>
                <a:latin typeface="Lato" panose="020B0604020202020204" charset="0"/>
                <a:ea typeface="Lato" panose="020B0604020202020204" charset="0"/>
                <a:cs typeface="Lato" panose="020B0604020202020204" charset="0"/>
              </a:rPr>
              <a:t>doi</a:t>
            </a:r>
            <a:r>
              <a:rPr lang="de-DE" sz="1000" dirty="0">
                <a:solidFill>
                  <a:schemeClr val="tx1"/>
                </a:solidFill>
                <a:latin typeface="Lato" panose="020B0604020202020204" charset="0"/>
                <a:ea typeface="Lato" panose="020B0604020202020204" charset="0"/>
                <a:cs typeface="Lato" panose="020B0604020202020204" charset="0"/>
              </a:rPr>
              <a:t>: </a:t>
            </a:r>
            <a:r>
              <a:rPr lang="de-DE" sz="1000" u="sng" dirty="0">
                <a:solidFill>
                  <a:schemeClr val="tx1"/>
                </a:solidFill>
                <a:latin typeface="Lato" panose="020B0604020202020204" charset="0"/>
                <a:ea typeface="Lato" panose="020B0604020202020204" charset="0"/>
                <a:cs typeface="Lato" panose="020B0604020202020204" charset="0"/>
                <a:sym typeface="Arial"/>
                <a:hlinkClick r:id="rId4">
                  <a:extLst>
                    <a:ext uri="{A12FA001-AC4F-418D-AE19-62706E023703}">
                      <ahyp:hlinkClr xmlns:ahyp="http://schemas.microsoft.com/office/drawing/2018/hyperlinkcolor" val="tx"/>
                    </a:ext>
                  </a:extLst>
                </a:hlinkClick>
              </a:rPr>
              <a:t>10.1073/</a:t>
            </a:r>
            <a:r>
              <a:rPr lang="de-DE" sz="1000" u="sng" dirty="0" err="1">
                <a:solidFill>
                  <a:schemeClr val="tx1"/>
                </a:solidFill>
                <a:latin typeface="Lato" panose="020B0604020202020204" charset="0"/>
                <a:ea typeface="Lato" panose="020B0604020202020204" charset="0"/>
                <a:cs typeface="Lato" panose="020B0604020202020204" charset="0"/>
                <a:sym typeface="Arial"/>
                <a:hlinkClick r:id="rId4">
                  <a:extLst>
                    <a:ext uri="{A12FA001-AC4F-418D-AE19-62706E023703}">
                      <ahyp:hlinkClr xmlns:ahyp="http://schemas.microsoft.com/office/drawing/2018/hyperlinkcolor" val="tx"/>
                    </a:ext>
                  </a:extLst>
                </a:hlinkClick>
              </a:rPr>
              <a:t>pnas.1805871115</a:t>
            </a:r>
            <a:endParaRPr lang="de-DE" sz="1000" u="sng" dirty="0">
              <a:solidFill>
                <a:schemeClr val="tx1"/>
              </a:solidFill>
              <a:latin typeface="Lato" panose="020B0604020202020204" charset="0"/>
              <a:ea typeface="Lato" panose="020B0604020202020204" charset="0"/>
              <a:cs typeface="Lato" panose="020B0604020202020204" charset="0"/>
              <a:sym typeface="Arial"/>
            </a:endParaRPr>
          </a:p>
          <a:p>
            <a:pPr marL="0" indent="0">
              <a:spcBef>
                <a:spcPts val="400"/>
              </a:spcBef>
              <a:spcAft>
                <a:spcPts val="400"/>
              </a:spcAft>
              <a:buNone/>
            </a:pPr>
            <a:r>
              <a:rPr lang="de-DE" sz="1000" dirty="0">
                <a:solidFill>
                  <a:schemeClr val="tx1"/>
                </a:solidFill>
                <a:latin typeface="Lato" panose="020B0604020202020204" charset="0"/>
                <a:ea typeface="Lato" panose="020B0604020202020204" charset="0"/>
                <a:cs typeface="Lato" panose="020B0604020202020204" charset="0"/>
              </a:rPr>
              <a:t>Schmid-Petri, H.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Bürger, M. (2020) 5 Modeling </a:t>
            </a:r>
            <a:r>
              <a:rPr lang="de-DE" sz="1000" dirty="0" err="1">
                <a:solidFill>
                  <a:schemeClr val="tx1"/>
                </a:solidFill>
                <a:latin typeface="Lato" panose="020B0604020202020204" charset="0"/>
                <a:ea typeface="Lato" panose="020B0604020202020204" charset="0"/>
                <a:cs typeface="Lato" panose="020B0604020202020204" charset="0"/>
              </a:rPr>
              <a:t>science</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communication</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from</a:t>
            </a:r>
            <a:r>
              <a:rPr lang="de-DE" sz="1000" dirty="0">
                <a:solidFill>
                  <a:schemeClr val="tx1"/>
                </a:solidFill>
                <a:latin typeface="Lato" panose="020B0604020202020204" charset="0"/>
                <a:ea typeface="Lato" panose="020B0604020202020204" charset="0"/>
                <a:cs typeface="Lato" panose="020B0604020202020204" charset="0"/>
              </a:rPr>
              <a:t> linear </a:t>
            </a:r>
            <a:r>
              <a:rPr lang="de-DE" sz="1000" dirty="0" err="1">
                <a:solidFill>
                  <a:schemeClr val="tx1"/>
                </a:solidFill>
                <a:latin typeface="Lato" panose="020B0604020202020204" charset="0"/>
                <a:ea typeface="Lato" panose="020B0604020202020204" charset="0"/>
                <a:cs typeface="Lato" panose="020B0604020202020204" charset="0"/>
              </a:rPr>
              <a:t>to</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more</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complex</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models</a:t>
            </a:r>
            <a:r>
              <a:rPr lang="de-DE" sz="1000" dirty="0">
                <a:solidFill>
                  <a:schemeClr val="tx1"/>
                </a:solidFill>
                <a:latin typeface="Lato" panose="020B0604020202020204" charset="0"/>
                <a:ea typeface="Lato" panose="020B0604020202020204" charset="0"/>
                <a:cs typeface="Lato" panose="020B0604020202020204" charset="0"/>
              </a:rPr>
              <a:t>. In: </a:t>
            </a:r>
            <a:r>
              <a:rPr lang="de-DE" sz="1000" dirty="0" err="1">
                <a:solidFill>
                  <a:schemeClr val="tx1"/>
                </a:solidFill>
                <a:latin typeface="Lato" panose="020B0604020202020204" charset="0"/>
                <a:ea typeface="Lato" panose="020B0604020202020204" charset="0"/>
                <a:cs typeface="Lato" panose="020B0604020202020204" charset="0"/>
              </a:rPr>
              <a:t>Leßmöllmann</a:t>
            </a:r>
            <a:r>
              <a:rPr lang="de-DE" sz="1000" dirty="0">
                <a:solidFill>
                  <a:schemeClr val="tx1"/>
                </a:solidFill>
                <a:latin typeface="Lato" panose="020B0604020202020204" charset="0"/>
                <a:ea typeface="Lato" panose="020B0604020202020204" charset="0"/>
                <a:cs typeface="Lato" panose="020B0604020202020204" charset="0"/>
              </a:rPr>
              <a:t>, A., </a:t>
            </a:r>
            <a:r>
              <a:rPr lang="de-DE" sz="1000" dirty="0" err="1">
                <a:solidFill>
                  <a:schemeClr val="tx1"/>
                </a:solidFill>
                <a:latin typeface="Lato" panose="020B0604020202020204" charset="0"/>
                <a:ea typeface="Lato" panose="020B0604020202020204" charset="0"/>
                <a:cs typeface="Lato" panose="020B0604020202020204" charset="0"/>
              </a:rPr>
              <a:t>Dascal</a:t>
            </a:r>
            <a:r>
              <a:rPr lang="de-DE" sz="1000" dirty="0">
                <a:solidFill>
                  <a:schemeClr val="tx1"/>
                </a:solidFill>
                <a:latin typeface="Lato" panose="020B0604020202020204" charset="0"/>
                <a:ea typeface="Lato" panose="020B0604020202020204" charset="0"/>
                <a:cs typeface="Lato" panose="020B0604020202020204" charset="0"/>
              </a:rPr>
              <a:t>, M. </a:t>
            </a:r>
            <a:r>
              <a:rPr lang="de-DE" sz="1000" dirty="0" err="1">
                <a:solidFill>
                  <a:schemeClr val="tx1"/>
                </a:solidFill>
                <a:latin typeface="Lato" panose="020B0604020202020204" charset="0"/>
                <a:ea typeface="Lato" panose="020B0604020202020204" charset="0"/>
                <a:cs typeface="Lato" panose="020B0604020202020204" charset="0"/>
              </a:rPr>
              <a:t>and</a:t>
            </a:r>
            <a:r>
              <a:rPr lang="de-DE" sz="1000" dirty="0">
                <a:solidFill>
                  <a:schemeClr val="tx1"/>
                </a:solidFill>
                <a:latin typeface="Lato" panose="020B0604020202020204" charset="0"/>
                <a:ea typeface="Lato" panose="020B0604020202020204" charset="0"/>
                <a:cs typeface="Lato" panose="020B0604020202020204" charset="0"/>
              </a:rPr>
              <a:t> </a:t>
            </a:r>
            <a:r>
              <a:rPr lang="de-DE" sz="1000" dirty="0" err="1">
                <a:solidFill>
                  <a:schemeClr val="tx1"/>
                </a:solidFill>
                <a:latin typeface="Lato" panose="020B0604020202020204" charset="0"/>
                <a:ea typeface="Lato" panose="020B0604020202020204" charset="0"/>
                <a:cs typeface="Lato" panose="020B0604020202020204" charset="0"/>
              </a:rPr>
              <a:t>Gloning</a:t>
            </a:r>
            <a:r>
              <a:rPr lang="de-DE" sz="1000" dirty="0">
                <a:solidFill>
                  <a:schemeClr val="tx1"/>
                </a:solidFill>
                <a:latin typeface="Lato" panose="020B0604020202020204" charset="0"/>
                <a:ea typeface="Lato" panose="020B0604020202020204" charset="0"/>
                <a:cs typeface="Lato" panose="020B0604020202020204" charset="0"/>
              </a:rPr>
              <a:t>, T. (</a:t>
            </a:r>
            <a:r>
              <a:rPr lang="de-DE" sz="1000" dirty="0" err="1">
                <a:solidFill>
                  <a:schemeClr val="tx1"/>
                </a:solidFill>
                <a:latin typeface="Lato" panose="020B0604020202020204" charset="0"/>
                <a:ea typeface="Lato" panose="020B0604020202020204" charset="0"/>
                <a:cs typeface="Lato" panose="020B0604020202020204" charset="0"/>
              </a:rPr>
              <a:t>eds</a:t>
            </a:r>
            <a:r>
              <a:rPr lang="de-DE" sz="1000" dirty="0">
                <a:solidFill>
                  <a:schemeClr val="tx1"/>
                </a:solidFill>
                <a:latin typeface="Lato" panose="020B0604020202020204" charset="0"/>
                <a:ea typeface="Lato" panose="020B0604020202020204" charset="0"/>
                <a:cs typeface="Lato" panose="020B0604020202020204" charset="0"/>
              </a:rPr>
              <a:t>.), Science Communication, Berlin, Boston: De </a:t>
            </a:r>
            <a:r>
              <a:rPr lang="de-DE" sz="1000" dirty="0" err="1">
                <a:solidFill>
                  <a:schemeClr val="tx1"/>
                </a:solidFill>
                <a:latin typeface="Lato" panose="020B0604020202020204" charset="0"/>
                <a:ea typeface="Lato" panose="020B0604020202020204" charset="0"/>
                <a:cs typeface="Lato" panose="020B0604020202020204" charset="0"/>
              </a:rPr>
              <a:t>Gruyter</a:t>
            </a:r>
            <a:r>
              <a:rPr lang="de-DE" sz="1000" dirty="0">
                <a:solidFill>
                  <a:schemeClr val="tx1"/>
                </a:solidFill>
                <a:latin typeface="Lato" panose="020B0604020202020204" charset="0"/>
                <a:ea typeface="Lato" panose="020B0604020202020204" charset="0"/>
                <a:cs typeface="Lato" panose="020B0604020202020204" charset="0"/>
              </a:rPr>
              <a:t> Mouton, pp. 105-121. </a:t>
            </a:r>
            <a:r>
              <a:rPr lang="de-DE" sz="1000" dirty="0">
                <a:solidFill>
                  <a:schemeClr val="tx1"/>
                </a:solidFill>
                <a:latin typeface="Lato" panose="020B0604020202020204" charset="0"/>
                <a:ea typeface="Lato" panose="020B0604020202020204" charset="0"/>
                <a:cs typeface="Lato" panose="020B0604020202020204" charset="0"/>
                <a:hlinkClick r:id="rId3"/>
              </a:rPr>
              <a:t>https://</a:t>
            </a:r>
            <a:r>
              <a:rPr lang="de-DE" sz="1000" dirty="0" err="1">
                <a:solidFill>
                  <a:schemeClr val="tx1"/>
                </a:solidFill>
                <a:latin typeface="Lato" panose="020B0604020202020204" charset="0"/>
                <a:ea typeface="Lato" panose="020B0604020202020204" charset="0"/>
                <a:cs typeface="Lato" panose="020B0604020202020204" charset="0"/>
                <a:hlinkClick r:id="rId3"/>
              </a:rPr>
              <a:t>doi.org</a:t>
            </a:r>
            <a:r>
              <a:rPr lang="de-DE" sz="1000" dirty="0">
                <a:solidFill>
                  <a:schemeClr val="tx1"/>
                </a:solidFill>
                <a:latin typeface="Lato" panose="020B0604020202020204" charset="0"/>
                <a:ea typeface="Lato" panose="020B0604020202020204" charset="0"/>
                <a:cs typeface="Lato" panose="020B0604020202020204" charset="0"/>
                <a:hlinkClick r:id="rId3"/>
              </a:rPr>
              <a:t>/10.1515/9783110255522-002</a:t>
            </a:r>
            <a:endParaRPr lang="de-DE" sz="1000" dirty="0">
              <a:solidFill>
                <a:schemeClr val="tx1"/>
              </a:solidFill>
              <a:latin typeface="Lato" panose="020B0604020202020204" charset="0"/>
              <a:ea typeface="Lato" panose="020B0604020202020204" charset="0"/>
              <a:cs typeface="Lato" panose="020B0604020202020204" charset="0"/>
            </a:endParaRPr>
          </a:p>
          <a:p>
            <a:pPr marL="0" indent="0">
              <a:spcBef>
                <a:spcPts val="400"/>
              </a:spcBef>
              <a:spcAft>
                <a:spcPts val="400"/>
              </a:spcAft>
              <a:buNone/>
            </a:pPr>
            <a:r>
              <a:rPr lang="en-US" sz="1000" dirty="0" err="1">
                <a:solidFill>
                  <a:schemeClr val="tx1"/>
                </a:solidFill>
                <a:latin typeface="Lato" panose="020B0604020202020204" charset="0"/>
                <a:ea typeface="Lato" panose="020B0604020202020204" charset="0"/>
                <a:cs typeface="Lato" panose="020B0604020202020204" charset="0"/>
              </a:rPr>
              <a:t>Sjöström</a:t>
            </a:r>
            <a:r>
              <a:rPr lang="en-US" sz="1000" dirty="0">
                <a:solidFill>
                  <a:schemeClr val="tx1"/>
                </a:solidFill>
                <a:latin typeface="Lato" panose="020B0604020202020204" charset="0"/>
                <a:ea typeface="Lato" panose="020B0604020202020204" charset="0"/>
                <a:cs typeface="Lato" panose="020B0604020202020204" charset="0"/>
              </a:rPr>
              <a:t>, J. and &amp; </a:t>
            </a:r>
            <a:r>
              <a:rPr lang="en-US" sz="1000" dirty="0" err="1">
                <a:solidFill>
                  <a:schemeClr val="tx1"/>
                </a:solidFill>
                <a:latin typeface="Lato" panose="020B0604020202020204" charset="0"/>
                <a:ea typeface="Lato" panose="020B0604020202020204" charset="0"/>
                <a:cs typeface="Lato" panose="020B0604020202020204" charset="0"/>
              </a:rPr>
              <a:t>Eilks</a:t>
            </a:r>
            <a:r>
              <a:rPr lang="en-US" sz="1000" dirty="0">
                <a:solidFill>
                  <a:schemeClr val="tx1"/>
                </a:solidFill>
                <a:latin typeface="Lato" panose="020B0604020202020204" charset="0"/>
                <a:ea typeface="Lato" panose="020B0604020202020204" charset="0"/>
                <a:cs typeface="Lato" panose="020B0604020202020204" charset="0"/>
              </a:rPr>
              <a:t>, I. (2018) Reconsidering Different Visions of Scientific Literacy and Science Education Based on the Concept of </a:t>
            </a:r>
            <a:r>
              <a:rPr lang="en-US" sz="1000" dirty="0" err="1">
                <a:solidFill>
                  <a:schemeClr val="tx1"/>
                </a:solidFill>
                <a:latin typeface="Lato" panose="020B0604020202020204" charset="0"/>
                <a:ea typeface="Lato" panose="020B0604020202020204" charset="0"/>
                <a:cs typeface="Lato" panose="020B0604020202020204" charset="0"/>
              </a:rPr>
              <a:t>Bildung</a:t>
            </a:r>
            <a:r>
              <a:rPr lang="en-US" sz="1000" dirty="0">
                <a:solidFill>
                  <a:schemeClr val="tx1"/>
                </a:solidFill>
                <a:latin typeface="Lato" panose="020B0604020202020204" charset="0"/>
                <a:ea typeface="Lato" panose="020B0604020202020204" charset="0"/>
                <a:cs typeface="Lato" panose="020B0604020202020204" charset="0"/>
              </a:rPr>
              <a:t>. </a:t>
            </a:r>
            <a:r>
              <a:rPr lang="en-US" sz="1000" dirty="0" err="1">
                <a:solidFill>
                  <a:schemeClr val="tx1"/>
                </a:solidFill>
                <a:latin typeface="Lato" panose="020B0604020202020204" charset="0"/>
                <a:ea typeface="Lato" panose="020B0604020202020204" charset="0"/>
                <a:cs typeface="Lato" panose="020B0604020202020204" charset="0"/>
              </a:rPr>
              <a:t>Doi</a:t>
            </a:r>
            <a:r>
              <a:rPr lang="en-US" sz="1000" dirty="0">
                <a:solidFill>
                  <a:schemeClr val="tx1"/>
                </a:solidFill>
                <a:latin typeface="Lato" panose="020B0604020202020204" charset="0"/>
                <a:ea typeface="Lato" panose="020B0604020202020204" charset="0"/>
                <a:cs typeface="Lato" panose="020B0604020202020204" charset="0"/>
              </a:rPr>
              <a:t>: 10.1007/978-3-319-66659-4_4. </a:t>
            </a:r>
          </a:p>
          <a:p>
            <a:pPr marL="0" lvl="0" indent="0">
              <a:spcBef>
                <a:spcPts val="400"/>
              </a:spcBef>
              <a:spcAft>
                <a:spcPts val="400"/>
              </a:spcAft>
              <a:buNone/>
            </a:pPr>
            <a:r>
              <a:rPr lang="en-US" sz="1000" dirty="0">
                <a:solidFill>
                  <a:schemeClr val="tx1"/>
                </a:solidFill>
                <a:latin typeface="Lato" panose="020B0604020202020204" charset="0"/>
                <a:ea typeface="Lato" panose="020B0604020202020204" charset="0"/>
                <a:cs typeface="Lato" panose="020B0604020202020204" charset="0"/>
                <a:sym typeface="Arial"/>
              </a:rPr>
              <a:t>Stuckey, M., </a:t>
            </a:r>
            <a:r>
              <a:rPr lang="en-US" sz="1000" dirty="0" err="1">
                <a:solidFill>
                  <a:schemeClr val="tx1"/>
                </a:solidFill>
                <a:latin typeface="Lato" panose="020B0604020202020204" charset="0"/>
                <a:ea typeface="Lato" panose="020B0604020202020204" charset="0"/>
                <a:cs typeface="Lato" panose="020B0604020202020204" charset="0"/>
                <a:sym typeface="Arial"/>
              </a:rPr>
              <a:t>Heering</a:t>
            </a:r>
            <a:r>
              <a:rPr lang="en-US" sz="1000" dirty="0">
                <a:solidFill>
                  <a:schemeClr val="tx1"/>
                </a:solidFill>
                <a:latin typeface="Lato" panose="020B0604020202020204" charset="0"/>
                <a:ea typeface="Lato" panose="020B0604020202020204" charset="0"/>
                <a:cs typeface="Lato" panose="020B0604020202020204" charset="0"/>
                <a:sym typeface="Arial"/>
              </a:rPr>
              <a:t>, P., </a:t>
            </a:r>
            <a:r>
              <a:rPr lang="en-US" sz="1000" dirty="0" err="1">
                <a:solidFill>
                  <a:schemeClr val="tx1"/>
                </a:solidFill>
                <a:latin typeface="Lato" panose="020B0604020202020204" charset="0"/>
                <a:ea typeface="Lato" panose="020B0604020202020204" charset="0"/>
                <a:cs typeface="Lato" panose="020B0604020202020204" charset="0"/>
                <a:sym typeface="Arial"/>
              </a:rPr>
              <a:t>Mamlok-Naaman</a:t>
            </a:r>
            <a:r>
              <a:rPr lang="en-US" sz="1000" dirty="0">
                <a:solidFill>
                  <a:schemeClr val="tx1"/>
                </a:solidFill>
                <a:latin typeface="Lato" panose="020B0604020202020204" charset="0"/>
                <a:ea typeface="Lato" panose="020B0604020202020204" charset="0"/>
                <a:cs typeface="Lato" panose="020B0604020202020204" charset="0"/>
                <a:sym typeface="Arial"/>
              </a:rPr>
              <a:t>, R., </a:t>
            </a:r>
            <a:r>
              <a:rPr lang="en-US" sz="1000" dirty="0" err="1">
                <a:solidFill>
                  <a:schemeClr val="tx1"/>
                </a:solidFill>
                <a:latin typeface="Lato" panose="020B0604020202020204" charset="0"/>
                <a:ea typeface="Lato" panose="020B0604020202020204" charset="0"/>
                <a:cs typeface="Lato" panose="020B0604020202020204" charset="0"/>
                <a:sym typeface="Arial"/>
              </a:rPr>
              <a:t>Hofstein</a:t>
            </a:r>
            <a:r>
              <a:rPr lang="en-US" sz="1000" dirty="0">
                <a:solidFill>
                  <a:schemeClr val="tx1"/>
                </a:solidFill>
                <a:latin typeface="Lato" panose="020B0604020202020204" charset="0"/>
                <a:ea typeface="Lato" panose="020B0604020202020204" charset="0"/>
                <a:cs typeface="Lato" panose="020B0604020202020204" charset="0"/>
                <a:sym typeface="Arial"/>
              </a:rPr>
              <a:t>, A. and </a:t>
            </a:r>
            <a:r>
              <a:rPr lang="en-US" sz="1000" dirty="0" err="1">
                <a:solidFill>
                  <a:schemeClr val="tx1"/>
                </a:solidFill>
                <a:latin typeface="Lato" panose="020B0604020202020204" charset="0"/>
                <a:ea typeface="Lato" panose="020B0604020202020204" charset="0"/>
                <a:cs typeface="Lato" panose="020B0604020202020204" charset="0"/>
                <a:sym typeface="Arial"/>
              </a:rPr>
              <a:t>Eilks</a:t>
            </a:r>
            <a:r>
              <a:rPr lang="en-US" sz="1000" dirty="0">
                <a:solidFill>
                  <a:schemeClr val="tx1"/>
                </a:solidFill>
                <a:latin typeface="Lato" panose="020B0604020202020204" charset="0"/>
                <a:ea typeface="Lato" panose="020B0604020202020204" charset="0"/>
                <a:cs typeface="Lato" panose="020B0604020202020204" charset="0"/>
                <a:sym typeface="Arial"/>
              </a:rPr>
              <a:t>, I (2015) The Philosophical Works of </a:t>
            </a:r>
            <a:r>
              <a:rPr lang="en-US" sz="1000" dirty="0" err="1">
                <a:solidFill>
                  <a:schemeClr val="tx1"/>
                </a:solidFill>
                <a:latin typeface="Lato" panose="020B0604020202020204" charset="0"/>
                <a:ea typeface="Lato" panose="020B0604020202020204" charset="0"/>
                <a:cs typeface="Lato" panose="020B0604020202020204" charset="0"/>
                <a:sym typeface="Arial"/>
              </a:rPr>
              <a:t>Ludwik</a:t>
            </a:r>
            <a:r>
              <a:rPr lang="en-US" sz="1000" dirty="0">
                <a:solidFill>
                  <a:schemeClr val="tx1"/>
                </a:solidFill>
                <a:latin typeface="Lato" panose="020B0604020202020204" charset="0"/>
                <a:ea typeface="Lato" panose="020B0604020202020204" charset="0"/>
                <a:cs typeface="Lato" panose="020B0604020202020204" charset="0"/>
                <a:sym typeface="Arial"/>
              </a:rPr>
              <a:t> Fleck and Their Potential Meaning for Teaching and Learning Science. </a:t>
            </a:r>
            <a:r>
              <a:rPr lang="en-US" sz="1000" dirty="0" err="1">
                <a:solidFill>
                  <a:schemeClr val="tx1"/>
                </a:solidFill>
                <a:latin typeface="Lato" panose="020B0604020202020204" charset="0"/>
                <a:ea typeface="Lato" panose="020B0604020202020204" charset="0"/>
                <a:cs typeface="Lato" panose="020B0604020202020204" charset="0"/>
              </a:rPr>
              <a:t>Sci</a:t>
            </a:r>
            <a:r>
              <a:rPr lang="en-US" sz="1000" dirty="0">
                <a:solidFill>
                  <a:schemeClr val="tx1"/>
                </a:solidFill>
                <a:latin typeface="Lato" panose="020B0604020202020204" charset="0"/>
                <a:ea typeface="Lato" panose="020B0604020202020204" charset="0"/>
                <a:cs typeface="Lato" panose="020B0604020202020204" charset="0"/>
              </a:rPr>
              <a:t> &amp; </a:t>
            </a:r>
            <a:r>
              <a:rPr lang="en-US" sz="1000" dirty="0" err="1">
                <a:solidFill>
                  <a:schemeClr val="tx1"/>
                </a:solidFill>
                <a:latin typeface="Lato" panose="020B0604020202020204" charset="0"/>
                <a:ea typeface="Lato" panose="020B0604020202020204" charset="0"/>
                <a:cs typeface="Lato" panose="020B0604020202020204" charset="0"/>
              </a:rPr>
              <a:t>Educ</a:t>
            </a:r>
            <a:r>
              <a:rPr lang="en-US" sz="1000" dirty="0">
                <a:solidFill>
                  <a:schemeClr val="tx1"/>
                </a:solidFill>
                <a:latin typeface="Lato" panose="020B0604020202020204" charset="0"/>
                <a:ea typeface="Lato" panose="020B0604020202020204" charset="0"/>
                <a:cs typeface="Lato" panose="020B0604020202020204" charset="0"/>
              </a:rPr>
              <a:t> 24, pp</a:t>
            </a:r>
            <a:r>
              <a:rPr lang="en-US" sz="1000" b="1" dirty="0">
                <a:solidFill>
                  <a:schemeClr val="tx1"/>
                </a:solidFill>
                <a:latin typeface="Lato" panose="020B0604020202020204" charset="0"/>
                <a:ea typeface="Lato" panose="020B0604020202020204" charset="0"/>
                <a:cs typeface="Lato" panose="020B0604020202020204" charset="0"/>
              </a:rPr>
              <a:t>. </a:t>
            </a:r>
            <a:r>
              <a:rPr lang="en-US" sz="1000" dirty="0">
                <a:solidFill>
                  <a:schemeClr val="tx1"/>
                </a:solidFill>
                <a:latin typeface="Lato" panose="020B0604020202020204" charset="0"/>
                <a:ea typeface="Lato" panose="020B0604020202020204" charset="0"/>
                <a:cs typeface="Lato" panose="020B0604020202020204" charset="0"/>
              </a:rPr>
              <a:t>281–298. </a:t>
            </a:r>
            <a:r>
              <a:rPr lang="en-US" sz="1000" dirty="0" err="1">
                <a:solidFill>
                  <a:schemeClr val="tx1"/>
                </a:solidFill>
                <a:latin typeface="Lato" panose="020B0604020202020204" charset="0"/>
                <a:ea typeface="Lato" panose="020B0604020202020204" charset="0"/>
                <a:cs typeface="Lato" panose="020B0604020202020204" charset="0"/>
              </a:rPr>
              <a:t>doi</a:t>
            </a:r>
            <a:r>
              <a:rPr lang="en-US" sz="1000" dirty="0">
                <a:solidFill>
                  <a:schemeClr val="tx1"/>
                </a:solidFill>
                <a:latin typeface="Lato" panose="020B0604020202020204" charset="0"/>
                <a:ea typeface="Lato" panose="020B0604020202020204" charset="0"/>
                <a:cs typeface="Lato" panose="020B0604020202020204" charset="0"/>
              </a:rPr>
              <a:t>: 10.1007/</a:t>
            </a:r>
            <a:r>
              <a:rPr lang="en-US" sz="1000" dirty="0" err="1">
                <a:solidFill>
                  <a:schemeClr val="tx1"/>
                </a:solidFill>
                <a:latin typeface="Lato" panose="020B0604020202020204" charset="0"/>
                <a:ea typeface="Lato" panose="020B0604020202020204" charset="0"/>
                <a:cs typeface="Lato" panose="020B0604020202020204" charset="0"/>
              </a:rPr>
              <a:t>s11191</a:t>
            </a:r>
            <a:r>
              <a:rPr lang="en-US" sz="1000" dirty="0">
                <a:solidFill>
                  <a:schemeClr val="tx1"/>
                </a:solidFill>
                <a:latin typeface="Lato" panose="020B0604020202020204" charset="0"/>
                <a:ea typeface="Lato" panose="020B0604020202020204" charset="0"/>
                <a:cs typeface="Lato" panose="020B0604020202020204" charset="0"/>
              </a:rPr>
              <a:t>-014-9723-9</a:t>
            </a:r>
            <a:endParaRPr lang="en-US" sz="1000" dirty="0">
              <a:solidFill>
                <a:schemeClr val="tx1"/>
              </a:solidFill>
              <a:latin typeface="Lato" panose="020B0604020202020204" charset="0"/>
              <a:ea typeface="Lato" panose="020B0604020202020204" charset="0"/>
              <a:cs typeface="Lato" panose="020B0604020202020204" charset="0"/>
              <a:sym typeface="Arial"/>
            </a:endParaRPr>
          </a:p>
          <a:p>
            <a:pPr marL="0" lvl="0" indent="0">
              <a:buNone/>
            </a:pPr>
            <a:endParaRPr lang="en-US" sz="1100" dirty="0">
              <a:solidFill>
                <a:schemeClr val="tx1"/>
              </a:solidFill>
              <a:latin typeface="Lato" panose="020B0604020202020204" charset="0"/>
              <a:ea typeface="Lato" panose="020B0604020202020204" charset="0"/>
              <a:cs typeface="Lato" panose="020B0604020202020204" charset="0"/>
              <a:sym typeface="Arial"/>
            </a:endParaRPr>
          </a:p>
          <a:p>
            <a:pPr marL="0" indent="0">
              <a:buNone/>
            </a:pPr>
            <a:endParaRPr lang="de-DE" sz="1100" dirty="0">
              <a:solidFill>
                <a:schemeClr val="tx1"/>
              </a:solidFill>
              <a:latin typeface="Lato" panose="020B0604020202020204" charset="0"/>
              <a:ea typeface="Lato" panose="020B0604020202020204" charset="0"/>
              <a:cs typeface="Lato" panose="020B0604020202020204" charset="0"/>
              <a:sym typeface="Arial"/>
            </a:endParaRPr>
          </a:p>
          <a:p>
            <a:pPr marL="0" indent="0">
              <a:buNone/>
            </a:pPr>
            <a:endParaRPr lang="de-DE" sz="1100" dirty="0">
              <a:solidFill>
                <a:schemeClr val="tx1"/>
              </a:solidFill>
              <a:latin typeface="Lato" panose="020B0604020202020204" charset="0"/>
              <a:ea typeface="Lato" panose="020B0604020202020204" charset="0"/>
              <a:cs typeface="Lato" panose="020B0604020202020204" charset="0"/>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12</a:t>
            </a:fld>
            <a:endParaRPr lang="de-DE"/>
          </a:p>
        </p:txBody>
      </p:sp>
    </p:spTree>
    <p:extLst>
      <p:ext uri="{BB962C8B-B14F-4D97-AF65-F5344CB8AC3E}">
        <p14:creationId xmlns:p14="http://schemas.microsoft.com/office/powerpoint/2010/main" val="276800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2"/>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Overview</a:t>
            </a:r>
            <a:endParaRPr/>
          </a:p>
        </p:txBody>
      </p:sp>
      <p:sp>
        <p:nvSpPr>
          <p:cNvPr id="85" name="Google Shape;85;p2"/>
          <p:cNvSpPr txBox="1">
            <a:spLocks noGrp="1"/>
          </p:cNvSpPr>
          <p:nvPr>
            <p:ph type="body" idx="1"/>
          </p:nvPr>
        </p:nvSpPr>
        <p:spPr>
          <a:xfrm>
            <a:off x="311700" y="1032300"/>
            <a:ext cx="8520600" cy="3256500"/>
          </a:xfrm>
          <a:prstGeom prst="rect">
            <a:avLst/>
          </a:prstGeom>
          <a:solidFill>
            <a:srgbClr val="363F83"/>
          </a:solidFill>
          <a:ln>
            <a:noFill/>
          </a:ln>
        </p:spPr>
        <p:txBody>
          <a:bodyPr spcFirstLastPara="1" wrap="square" lIns="91425" tIns="91425" rIns="91425" bIns="91425" anchor="ctr" anchorCtr="0">
            <a:noAutofit/>
          </a:bodyPr>
          <a:lstStyle/>
          <a:p>
            <a:pPr marL="342900" lvl="0" indent="-355600" algn="l" rtl="0">
              <a:lnSpc>
                <a:spcPct val="115000"/>
              </a:lnSpc>
              <a:spcBef>
                <a:spcPts val="0"/>
              </a:spcBef>
              <a:spcAft>
                <a:spcPts val="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Science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its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Role</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in Relation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to</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Models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of</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Science Communication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Scientific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Literacy</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Refined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Models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of</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Scientific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Literacy</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Opinion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formation</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II</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60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Key Take-</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aways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the</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Classroom</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sp>
        <p:nvSpPr>
          <p:cNvPr id="86" name="Google Shape;86;p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b="1" dirty="0">
                <a:latin typeface="Lato" panose="020F0502020204030203" pitchFamily="34" charset="0"/>
                <a:ea typeface="Lato" panose="020F0502020204030203" pitchFamily="34" charset="0"/>
                <a:cs typeface="Lato" panose="020F0502020204030203" pitchFamily="34" charset="0"/>
                <a:sym typeface="Teko"/>
              </a:rPr>
              <a:t>Science </a:t>
            </a:r>
            <a:r>
              <a:rPr lang="de-DE" b="1" dirty="0" err="1">
                <a:latin typeface="Lato" panose="020F0502020204030203" pitchFamily="34" charset="0"/>
                <a:ea typeface="Lato" panose="020F0502020204030203" pitchFamily="34" charset="0"/>
                <a:cs typeface="Lato" panose="020F0502020204030203" pitchFamily="34" charset="0"/>
                <a:sym typeface="Teko"/>
              </a:rPr>
              <a:t>and</a:t>
            </a:r>
            <a:r>
              <a:rPr lang="de-DE" b="1" dirty="0">
                <a:latin typeface="Lato" panose="020F0502020204030203" pitchFamily="34" charset="0"/>
                <a:ea typeface="Lato" panose="020F0502020204030203" pitchFamily="34" charset="0"/>
                <a:cs typeface="Lato" panose="020F0502020204030203" pitchFamily="34" charset="0"/>
                <a:sym typeface="Teko"/>
              </a:rPr>
              <a:t> </a:t>
            </a:r>
            <a:r>
              <a:rPr lang="de-DE" b="1" dirty="0" err="1">
                <a:latin typeface="Lato" panose="020F0502020204030203" pitchFamily="34" charset="0"/>
                <a:ea typeface="Lato" panose="020F0502020204030203" pitchFamily="34" charset="0"/>
                <a:cs typeface="Lato" panose="020F0502020204030203" pitchFamily="34" charset="0"/>
                <a:sym typeface="Teko"/>
              </a:rPr>
              <a:t>its</a:t>
            </a:r>
            <a:r>
              <a:rPr lang="de-DE" b="1" dirty="0">
                <a:latin typeface="Lato" panose="020F0502020204030203" pitchFamily="34" charset="0"/>
                <a:ea typeface="Lato" panose="020F0502020204030203" pitchFamily="34" charset="0"/>
                <a:cs typeface="Lato" panose="020F0502020204030203" pitchFamily="34" charset="0"/>
                <a:sym typeface="Teko"/>
              </a:rPr>
              <a:t> </a:t>
            </a:r>
            <a:r>
              <a:rPr lang="de-DE" b="1" dirty="0" err="1">
                <a:latin typeface="Lato" panose="020F0502020204030203" pitchFamily="34" charset="0"/>
                <a:ea typeface="Lato" panose="020F0502020204030203" pitchFamily="34" charset="0"/>
                <a:cs typeface="Lato" panose="020F0502020204030203" pitchFamily="34" charset="0"/>
                <a:sym typeface="Teko"/>
              </a:rPr>
              <a:t>Role</a:t>
            </a:r>
            <a:r>
              <a:rPr lang="de-DE" b="1" dirty="0">
                <a:latin typeface="Lato" panose="020F0502020204030203" pitchFamily="34" charset="0"/>
                <a:ea typeface="Lato" panose="020F0502020204030203" pitchFamily="34" charset="0"/>
                <a:cs typeface="Lato" panose="020F0502020204030203" pitchFamily="34" charset="0"/>
                <a:sym typeface="Teko"/>
              </a:rPr>
              <a:t> </a:t>
            </a:r>
            <a:endParaRPr b="1" dirty="0">
              <a:latin typeface="Lato" panose="020F0502020204030203" pitchFamily="34" charset="0"/>
              <a:ea typeface="Lato" panose="020F0502020204030203" pitchFamily="34" charset="0"/>
              <a:cs typeface="Lato" panose="020F0502020204030203" pitchFamily="34" charset="0"/>
              <a:sym typeface="Teko"/>
            </a:endParaRPr>
          </a:p>
          <a:p>
            <a:pPr marL="0" lvl="0" indent="0" algn="ctr" rtl="0">
              <a:lnSpc>
                <a:spcPct val="100000"/>
              </a:lnSpc>
              <a:spcBef>
                <a:spcPts val="0"/>
              </a:spcBef>
              <a:spcAft>
                <a:spcPts val="0"/>
              </a:spcAft>
              <a:buSzPts val="2800"/>
              <a:buNone/>
            </a:pPr>
            <a:r>
              <a:rPr lang="de-DE" b="1" dirty="0">
                <a:latin typeface="Lato" panose="020F0502020204030203" pitchFamily="34" charset="0"/>
                <a:ea typeface="Lato" panose="020F0502020204030203" pitchFamily="34" charset="0"/>
                <a:cs typeface="Lato" panose="020F0502020204030203" pitchFamily="34" charset="0"/>
                <a:sym typeface="Teko"/>
              </a:rPr>
              <a:t>in Relation </a:t>
            </a:r>
            <a:r>
              <a:rPr lang="de-DE" b="1" dirty="0" err="1">
                <a:latin typeface="Lato" panose="020F0502020204030203" pitchFamily="34" charset="0"/>
                <a:ea typeface="Lato" panose="020F0502020204030203" pitchFamily="34" charset="0"/>
                <a:cs typeface="Lato" panose="020F0502020204030203" pitchFamily="34" charset="0"/>
                <a:sym typeface="Teko"/>
              </a:rPr>
              <a:t>to</a:t>
            </a:r>
            <a:r>
              <a:rPr lang="de-DE" b="1" dirty="0">
                <a:latin typeface="Lato" panose="020F0502020204030203" pitchFamily="34" charset="0"/>
                <a:ea typeface="Lato" panose="020F0502020204030203" pitchFamily="34" charset="0"/>
                <a:cs typeface="Lato" panose="020F0502020204030203" pitchFamily="34" charset="0"/>
                <a:sym typeface="Teko"/>
              </a:rPr>
              <a:t> </a:t>
            </a:r>
            <a:endParaRPr b="1" dirty="0">
              <a:latin typeface="Lato" panose="020F0502020204030203" pitchFamily="34" charset="0"/>
              <a:ea typeface="Lato" panose="020F0502020204030203" pitchFamily="34" charset="0"/>
              <a:cs typeface="Lato" panose="020F0502020204030203" pitchFamily="34" charset="0"/>
              <a:sym typeface="Teko"/>
            </a:endParaRPr>
          </a:p>
          <a:p>
            <a:pPr marL="0" lvl="0" indent="0" algn="ctr" rtl="0">
              <a:lnSpc>
                <a:spcPct val="100000"/>
              </a:lnSpc>
              <a:spcBef>
                <a:spcPts val="0"/>
              </a:spcBef>
              <a:spcAft>
                <a:spcPts val="0"/>
              </a:spcAft>
              <a:buSzPts val="2800"/>
              <a:buNone/>
            </a:pPr>
            <a:r>
              <a:rPr lang="de-DE" b="1" dirty="0" err="1">
                <a:latin typeface="Lato" panose="020F0502020204030203" pitchFamily="34" charset="0"/>
                <a:ea typeface="Lato" panose="020F0502020204030203" pitchFamily="34" charset="0"/>
                <a:cs typeface="Lato" panose="020F0502020204030203" pitchFamily="34" charset="0"/>
                <a:sym typeface="Teko"/>
              </a:rPr>
              <a:t>Controversial</a:t>
            </a:r>
            <a:r>
              <a:rPr lang="de-DE" b="1" dirty="0">
                <a:latin typeface="Lato" panose="020F0502020204030203" pitchFamily="34" charset="0"/>
                <a:ea typeface="Lato" panose="020F0502020204030203" pitchFamily="34" charset="0"/>
                <a:cs typeface="Lato" panose="020F0502020204030203" pitchFamily="34" charset="0"/>
                <a:sym typeface="Teko"/>
              </a:rPr>
              <a:t> </a:t>
            </a:r>
            <a:r>
              <a:rPr lang="de-DE" b="1" dirty="0" err="1">
                <a:latin typeface="Lato" panose="020F0502020204030203" pitchFamily="34" charset="0"/>
                <a:ea typeface="Lato" panose="020F0502020204030203" pitchFamily="34" charset="0"/>
                <a:cs typeface="Lato" panose="020F0502020204030203" pitchFamily="34" charset="0"/>
                <a:sym typeface="Teko"/>
              </a:rPr>
              <a:t>Issues</a:t>
            </a:r>
            <a:r>
              <a:rPr lang="de-DE" b="1" dirty="0">
                <a:latin typeface="Lato" panose="020F0502020204030203" pitchFamily="34" charset="0"/>
                <a:ea typeface="Lato" panose="020F0502020204030203" pitchFamily="34" charset="0"/>
                <a:cs typeface="Lato" panose="020F0502020204030203" pitchFamily="34" charset="0"/>
                <a:sym typeface="Teko"/>
              </a:rPr>
              <a:t> </a:t>
            </a:r>
            <a:endParaRPr b="1" dirty="0">
              <a:latin typeface="Lato" panose="020F0502020204030203" pitchFamily="34" charset="0"/>
              <a:ea typeface="Lato" panose="020F0502020204030203" pitchFamily="34" charset="0"/>
              <a:cs typeface="Lato" panose="020F0502020204030203" pitchFamily="34" charset="0"/>
              <a:sym typeface="Teko"/>
            </a:endParaRPr>
          </a:p>
          <a:p>
            <a:pPr marL="0" lvl="0" indent="0" algn="ctr" rtl="0">
              <a:lnSpc>
                <a:spcPct val="100000"/>
              </a:lnSpc>
              <a:spcBef>
                <a:spcPts val="0"/>
              </a:spcBef>
              <a:spcAft>
                <a:spcPts val="0"/>
              </a:spcAft>
              <a:buSzPts val="2800"/>
              <a:buNone/>
            </a:pPr>
            <a:r>
              <a:rPr lang="de-DE" b="1" dirty="0" err="1">
                <a:latin typeface="Lato" panose="020F0502020204030203" pitchFamily="34" charset="0"/>
                <a:ea typeface="Lato" panose="020F0502020204030203" pitchFamily="34" charset="0"/>
                <a:cs typeface="Lato" panose="020F0502020204030203" pitchFamily="34" charset="0"/>
                <a:sym typeface="Teko"/>
              </a:rPr>
              <a:t>and</a:t>
            </a:r>
            <a:r>
              <a:rPr lang="de-DE" b="1" dirty="0">
                <a:latin typeface="Lato" panose="020F0502020204030203" pitchFamily="34" charset="0"/>
                <a:ea typeface="Lato" panose="020F0502020204030203" pitchFamily="34" charset="0"/>
                <a:cs typeface="Lato" panose="020F0502020204030203" pitchFamily="34" charset="0"/>
                <a:sym typeface="Teko"/>
              </a:rPr>
              <a:t> Models </a:t>
            </a:r>
            <a:r>
              <a:rPr lang="de-DE" b="1" dirty="0" err="1">
                <a:latin typeface="Lato" panose="020F0502020204030203" pitchFamily="34" charset="0"/>
                <a:ea typeface="Lato" panose="020F0502020204030203" pitchFamily="34" charset="0"/>
                <a:cs typeface="Lato" panose="020F0502020204030203" pitchFamily="34" charset="0"/>
                <a:sym typeface="Teko"/>
              </a:rPr>
              <a:t>of</a:t>
            </a:r>
            <a:r>
              <a:rPr lang="de-DE" b="1" dirty="0">
                <a:latin typeface="Lato" panose="020F0502020204030203" pitchFamily="34" charset="0"/>
                <a:ea typeface="Lato" panose="020F0502020204030203" pitchFamily="34" charset="0"/>
                <a:cs typeface="Lato" panose="020F0502020204030203" pitchFamily="34" charset="0"/>
                <a:sym typeface="Teko"/>
              </a:rPr>
              <a:t> Science Communication</a:t>
            </a:r>
            <a:endParaRPr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a:solidFill>
                  <a:srgbClr val="E5362B"/>
                </a:solidFill>
                <a:latin typeface="Lato"/>
                <a:ea typeface="Lato"/>
                <a:cs typeface="Lato"/>
                <a:sym typeface="Lato"/>
              </a:rPr>
              <a:t>1</a:t>
            </a:r>
            <a:endParaRPr sz="7200" b="1">
              <a:solidFill>
                <a:srgbClr val="E5362B"/>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f21e7843ed_0_14"/>
          <p:cNvSpPr txBox="1">
            <a:spLocks noGrp="1"/>
          </p:cNvSpPr>
          <p:nvPr>
            <p:ph type="body" idx="1"/>
          </p:nvPr>
        </p:nvSpPr>
        <p:spPr>
          <a:xfrm>
            <a:off x="311700" y="1623060"/>
            <a:ext cx="3832200" cy="2491800"/>
          </a:xfrm>
          <a:prstGeom prst="rect">
            <a:avLst/>
          </a:prstGeom>
          <a:solidFill>
            <a:srgbClr val="E5362B"/>
          </a:solid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1600"/>
              </a:spcAft>
              <a:buSzPts val="1800"/>
              <a:buNone/>
            </a:pPr>
            <a:r>
              <a:rPr lang="de-DE" sz="3200" b="1">
                <a:solidFill>
                  <a:srgbClr val="F2F2F2"/>
                </a:solidFill>
              </a:rPr>
              <a:t>What makes an issue controversial?</a:t>
            </a:r>
            <a:endParaRPr/>
          </a:p>
        </p:txBody>
      </p:sp>
      <p:sp>
        <p:nvSpPr>
          <p:cNvPr id="99" name="Google Shape;99;gf21e7843ed_0_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4</a:t>
            </a:fld>
            <a:endParaRPr/>
          </a:p>
        </p:txBody>
      </p:sp>
      <p:sp>
        <p:nvSpPr>
          <p:cNvPr id="100" name="Google Shape;100;gf21e7843ed_0_14"/>
          <p:cNvSpPr txBox="1"/>
          <p:nvPr/>
        </p:nvSpPr>
        <p:spPr>
          <a:xfrm>
            <a:off x="4652010" y="1419120"/>
            <a:ext cx="4180500" cy="2899500"/>
          </a:xfrm>
          <a:prstGeom prst="rect">
            <a:avLst/>
          </a:prstGeom>
          <a:solidFill>
            <a:srgbClr val="E5362B"/>
          </a:solidFill>
          <a:ln>
            <a:noFill/>
          </a:ln>
        </p:spPr>
        <p:txBody>
          <a:bodyPr spcFirstLastPara="1" wrap="square" lIns="91425" tIns="91425" rIns="91425" bIns="91425" anchor="ctr" anchorCtr="0">
            <a:noAutofit/>
          </a:bodyPr>
          <a:lstStyle/>
          <a:p>
            <a:pPr marL="0" marR="0" lvl="0" indent="0" algn="ctr" rtl="0">
              <a:lnSpc>
                <a:spcPct val="115000"/>
              </a:lnSpc>
              <a:spcBef>
                <a:spcPts val="600"/>
              </a:spcBef>
              <a:spcAft>
                <a:spcPts val="600"/>
              </a:spcAft>
              <a:buClr>
                <a:srgbClr val="E5362B"/>
              </a:buClr>
              <a:buSzPts val="1800"/>
              <a:buFont typeface="Lato"/>
              <a:buNone/>
            </a:pPr>
            <a:r>
              <a:rPr lang="de-DE" sz="3200" b="1" i="0" u="none" strike="noStrike" cap="none">
                <a:solidFill>
                  <a:srgbClr val="F2F2F2"/>
                </a:solidFill>
                <a:latin typeface="Lato"/>
                <a:ea typeface="Lato"/>
                <a:cs typeface="Lato"/>
                <a:sym typeface="Lato"/>
              </a:rPr>
              <a:t>What‘s the relationship between science and controversial issues?</a:t>
            </a:r>
            <a:endParaRPr sz="3200" b="1" i="0" u="none" strike="noStrike" cap="none">
              <a:solidFill>
                <a:srgbClr val="F2F2F2"/>
              </a:solidFill>
              <a:latin typeface="Lato"/>
              <a:ea typeface="Lato"/>
              <a:cs typeface="Lato"/>
              <a:sym typeface="Lato"/>
            </a:endParaRPr>
          </a:p>
        </p:txBody>
      </p:sp>
      <p:sp>
        <p:nvSpPr>
          <p:cNvPr id="101" name="Google Shape;101;gf21e7843ed_0_14"/>
          <p:cNvSpPr/>
          <p:nvPr/>
        </p:nvSpPr>
        <p:spPr>
          <a:xfrm>
            <a:off x="1478847" y="3668109"/>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24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DISCUSSION</a:t>
            </a:r>
            <a:endParaRPr sz="2400" b="0"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body" idx="1"/>
          </p:nvPr>
        </p:nvSpPr>
        <p:spPr>
          <a:xfrm>
            <a:off x="168433" y="1350104"/>
            <a:ext cx="8664000" cy="738432"/>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SzPts val="1800"/>
              <a:buNone/>
            </a:pPr>
            <a:r>
              <a:rPr lang="de-DE" b="1"/>
              <a:t>Scientific knowledge is continuously evolving and being tested</a:t>
            </a:r>
            <a:endParaRPr sz="1600">
              <a:solidFill>
                <a:schemeClr val="dk1"/>
              </a:solidFill>
            </a:endParaRPr>
          </a:p>
        </p:txBody>
      </p:sp>
      <p:sp>
        <p:nvSpPr>
          <p:cNvPr id="107" name="Google Shape;107;p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5</a:t>
            </a:fld>
            <a:endParaRPr/>
          </a:p>
        </p:txBody>
      </p:sp>
      <p:sp>
        <p:nvSpPr>
          <p:cNvPr id="108" name="Google Shape;108;p4"/>
          <p:cNvSpPr/>
          <p:nvPr/>
        </p:nvSpPr>
        <p:spPr>
          <a:xfrm>
            <a:off x="564204" y="2529191"/>
            <a:ext cx="2665379" cy="943583"/>
          </a:xfrm>
          <a:prstGeom prst="round2DiagRect">
            <a:avLst>
              <a:gd name="adj1" fmla="val 16667"/>
              <a:gd name="adj2" fmla="val 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ctr" rtl="0">
              <a:lnSpc>
                <a:spcPct val="100000"/>
              </a:lnSpc>
              <a:spcBef>
                <a:spcPts val="0"/>
              </a:spcBef>
              <a:spcAft>
                <a:spcPts val="0"/>
              </a:spcAft>
              <a:buNone/>
            </a:pPr>
            <a:r>
              <a:rPr lang="de-DE" sz="2000" b="1" i="0" u="none" strike="noStrike" cap="none">
                <a:solidFill>
                  <a:schemeClr val="lt1"/>
                </a:solidFill>
                <a:latin typeface="Lato"/>
                <a:ea typeface="Lato"/>
                <a:cs typeface="Lato"/>
                <a:sym typeface="Lato"/>
              </a:rPr>
              <a:t>uncertainty</a:t>
            </a:r>
            <a:endParaRPr sz="2000" b="1" i="0" u="none" strike="noStrike" cap="none">
              <a:solidFill>
                <a:schemeClr val="lt1"/>
              </a:solidFill>
              <a:latin typeface="Lato"/>
              <a:ea typeface="Lato"/>
              <a:cs typeface="Lato"/>
              <a:sym typeface="Lato"/>
            </a:endParaRPr>
          </a:p>
        </p:txBody>
      </p:sp>
      <p:sp>
        <p:nvSpPr>
          <p:cNvPr id="109" name="Google Shape;109;p4"/>
          <p:cNvSpPr/>
          <p:nvPr/>
        </p:nvSpPr>
        <p:spPr>
          <a:xfrm>
            <a:off x="5395608" y="2529191"/>
            <a:ext cx="2665379" cy="943583"/>
          </a:xfrm>
          <a:prstGeom prst="round2DiagRect">
            <a:avLst>
              <a:gd name="adj1" fmla="val 16667"/>
              <a:gd name="adj2" fmla="val 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ctr" rtl="0">
              <a:lnSpc>
                <a:spcPct val="100000"/>
              </a:lnSpc>
              <a:spcBef>
                <a:spcPts val="0"/>
              </a:spcBef>
              <a:spcAft>
                <a:spcPts val="0"/>
              </a:spcAft>
              <a:buNone/>
            </a:pPr>
            <a:r>
              <a:rPr lang="de-DE" sz="2000" b="1" i="0" u="none" strike="noStrike" cap="none">
                <a:solidFill>
                  <a:schemeClr val="lt1"/>
                </a:solidFill>
                <a:latin typeface="Lato"/>
                <a:ea typeface="Lato"/>
                <a:cs typeface="Lato"/>
                <a:sym typeface="Lato"/>
              </a:rPr>
              <a:t>provisionality</a:t>
            </a:r>
            <a:endParaRPr sz="2000" b="1" i="0" u="none" strike="noStrike" cap="none">
              <a:solidFill>
                <a:schemeClr val="lt1"/>
              </a:solidFill>
              <a:latin typeface="Lato"/>
              <a:ea typeface="Lato"/>
              <a:cs typeface="Lato"/>
              <a:sym typeface="Lato"/>
            </a:endParaRPr>
          </a:p>
        </p:txBody>
      </p:sp>
      <p:sp>
        <p:nvSpPr>
          <p:cNvPr id="2" name="Textfeld 1"/>
          <p:cNvSpPr txBox="1"/>
          <p:nvPr/>
        </p:nvSpPr>
        <p:spPr>
          <a:xfrm>
            <a:off x="6650425" y="4214812"/>
            <a:ext cx="2182008" cy="276999"/>
          </a:xfrm>
          <a:prstGeom prst="rect">
            <a:avLst/>
          </a:prstGeom>
          <a:noFill/>
        </p:spPr>
        <p:txBody>
          <a:bodyPr wrap="none" rtlCol="0">
            <a:spAutoFit/>
          </a:bodyPr>
          <a:lstStyle/>
          <a:p>
            <a:r>
              <a:rPr lang="de-DE" sz="1200" dirty="0">
                <a:latin typeface="Lato" panose="020B0604020202020204" charset="0"/>
                <a:ea typeface="Lato" panose="020B0604020202020204" charset="0"/>
                <a:cs typeface="Lato" panose="020B0604020202020204" charset="0"/>
              </a:rPr>
              <a:t>(cf. Hendriks/</a:t>
            </a:r>
            <a:r>
              <a:rPr lang="de-DE" sz="1200" dirty="0" err="1">
                <a:latin typeface="Lato" panose="020B0604020202020204" charset="0"/>
                <a:ea typeface="Lato" panose="020B0604020202020204" charset="0"/>
                <a:cs typeface="Lato" panose="020B0604020202020204" charset="0"/>
              </a:rPr>
              <a:t>Kienhues</a:t>
            </a:r>
            <a:r>
              <a:rPr lang="de-DE" sz="1200" dirty="0">
                <a:latin typeface="Lato" panose="020B0604020202020204" charset="0"/>
                <a:ea typeface="Lato" panose="020B0604020202020204" charset="0"/>
                <a:cs typeface="Lato" panose="020B0604020202020204" charset="0"/>
              </a:rPr>
              <a:t> 2019)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body" idx="1"/>
          </p:nvPr>
        </p:nvSpPr>
        <p:spPr>
          <a:xfrm>
            <a:off x="168425" y="1353014"/>
            <a:ext cx="8664000" cy="3085785"/>
          </a:xfrm>
          <a:prstGeom prst="rect">
            <a:avLst/>
          </a:prstGeom>
          <a:solidFill>
            <a:srgbClr val="FFFFFF"/>
          </a:solidFill>
          <a:ln>
            <a:noFill/>
          </a:ln>
        </p:spPr>
        <p:txBody>
          <a:bodyPr spcFirstLastPara="1" wrap="square" lIns="91425" tIns="91425" rIns="91425" bIns="91425" anchor="t" anchorCtr="0">
            <a:noAutofit/>
          </a:bodyPr>
          <a:lstStyle/>
          <a:p>
            <a:pPr marL="285750" lvl="0" indent="-285750" algn="l" rtl="0">
              <a:lnSpc>
                <a:spcPct val="130000"/>
              </a:lnSpc>
              <a:spcBef>
                <a:spcPts val="0"/>
              </a:spcBef>
              <a:spcAft>
                <a:spcPts val="0"/>
              </a:spcAft>
              <a:buSzPts val="1800"/>
              <a:buChar char="●"/>
            </a:pPr>
            <a:r>
              <a:rPr lang="de-DE" sz="1600"/>
              <a:t>Challenges:</a:t>
            </a:r>
            <a:br>
              <a:rPr lang="de-DE" sz="1600"/>
            </a:br>
            <a:r>
              <a:rPr lang="de-DE" sz="1600">
                <a:solidFill>
                  <a:schemeClr val="dk1"/>
                </a:solidFill>
              </a:rPr>
              <a:t>1. Claims remain uncertain, yet laypeople have to be able to select arguments.</a:t>
            </a:r>
            <a:br>
              <a:rPr lang="de-DE" sz="1600">
                <a:solidFill>
                  <a:schemeClr val="dk1"/>
                </a:solidFill>
              </a:rPr>
            </a:br>
            <a:r>
              <a:rPr lang="de-DE" sz="1600">
                <a:solidFill>
                  <a:schemeClr val="dk1"/>
                </a:solidFill>
              </a:rPr>
              <a:t>2. Information needs to be checked for credibility (esp. in online environments).</a:t>
            </a:r>
            <a:br>
              <a:rPr lang="de-DE" sz="1600">
                <a:solidFill>
                  <a:schemeClr val="dk1"/>
                </a:solidFill>
              </a:rPr>
            </a:br>
            <a:r>
              <a:rPr lang="de-DE" sz="1600">
                <a:solidFill>
                  <a:schemeClr val="dk1"/>
                </a:solidFill>
              </a:rPr>
              <a:t>3. Emotions and mental shortcuts.</a:t>
            </a:r>
            <a:endParaRPr/>
          </a:p>
          <a:p>
            <a:pPr marL="285750" lvl="0" indent="-285750" algn="l" rtl="0">
              <a:lnSpc>
                <a:spcPct val="130000"/>
              </a:lnSpc>
              <a:spcBef>
                <a:spcPts val="1600"/>
              </a:spcBef>
              <a:spcAft>
                <a:spcPts val="0"/>
              </a:spcAft>
              <a:buSzPts val="1800"/>
              <a:buChar char="●"/>
            </a:pPr>
            <a:r>
              <a:rPr lang="de-DE" sz="1600">
                <a:solidFill>
                  <a:schemeClr val="dk1"/>
                </a:solidFill>
              </a:rPr>
              <a:t>Controversies also exist within scientific debates, but scientific consensus can also be undermined by phenomena such as „false balance“ (f.e. Scheufele and Krause 2019, p. 7667)</a:t>
            </a:r>
            <a:endParaRPr/>
          </a:p>
          <a:p>
            <a:pPr marL="0" lvl="0" indent="0" algn="l" rtl="0">
              <a:lnSpc>
                <a:spcPct val="130000"/>
              </a:lnSpc>
              <a:spcBef>
                <a:spcPts val="1600"/>
              </a:spcBef>
              <a:spcAft>
                <a:spcPts val="1600"/>
              </a:spcAft>
              <a:buSzPts val="1800"/>
              <a:buNone/>
            </a:pPr>
            <a:endParaRPr sz="1600">
              <a:solidFill>
                <a:schemeClr val="dk1"/>
              </a:solidFill>
            </a:endParaRPr>
          </a:p>
        </p:txBody>
      </p:sp>
      <p:sp>
        <p:nvSpPr>
          <p:cNvPr id="115" name="Google Shape;115;p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6</a:t>
            </a:fld>
            <a:endParaRPr/>
          </a:p>
        </p:txBody>
      </p:sp>
      <p:sp>
        <p:nvSpPr>
          <p:cNvPr id="116" name="Google Shape;116;p5"/>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Science and its role in relation to controversial issues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7</a:t>
            </a:fld>
            <a:endParaRPr/>
          </a:p>
        </p:txBody>
      </p:sp>
      <p:sp>
        <p:nvSpPr>
          <p:cNvPr id="3" name="Rechteck 2"/>
          <p:cNvSpPr/>
          <p:nvPr/>
        </p:nvSpPr>
        <p:spPr>
          <a:xfrm>
            <a:off x="7122583" y="3933081"/>
            <a:ext cx="1717246" cy="707886"/>
          </a:xfrm>
          <a:prstGeom prst="rect">
            <a:avLst/>
          </a:prstGeom>
        </p:spPr>
        <p:txBody>
          <a:bodyPr wrap="square">
            <a:spAutoFit/>
          </a:bodyPr>
          <a:lstStyle/>
          <a:p>
            <a:r>
              <a:rPr lang="en-US" sz="1000" b="1" dirty="0">
                <a:latin typeface="Lato" panose="020B0604020202020204" charset="0"/>
              </a:rPr>
              <a:t>Relation between science and society </a:t>
            </a:r>
            <a:br>
              <a:rPr lang="en-US" sz="1000" b="1" dirty="0">
                <a:latin typeface="Lato" panose="020B0604020202020204" charset="0"/>
              </a:rPr>
            </a:br>
            <a:r>
              <a:rPr lang="en-US" sz="1000" b="1" dirty="0">
                <a:latin typeface="Lato" panose="020B0604020202020204" charset="0"/>
              </a:rPr>
              <a:t>(Stuckey et al. 2015, p. 294; based on Bauer 2009)</a:t>
            </a:r>
          </a:p>
        </p:txBody>
      </p:sp>
      <p:grpSp>
        <p:nvGrpSpPr>
          <p:cNvPr id="8" name="Gruppieren 7"/>
          <p:cNvGrpSpPr/>
          <p:nvPr/>
        </p:nvGrpSpPr>
        <p:grpSpPr>
          <a:xfrm>
            <a:off x="-1287094" y="-689130"/>
            <a:ext cx="11855075" cy="5457127"/>
            <a:chOff x="-1539757" y="-1039118"/>
            <a:chExt cx="11855075" cy="5457127"/>
          </a:xfrm>
        </p:grpSpPr>
        <p:graphicFrame>
          <p:nvGraphicFramePr>
            <p:cNvPr id="4" name="Diagramm 3"/>
            <p:cNvGraphicFramePr/>
            <p:nvPr>
              <p:extLst>
                <p:ext uri="{D42A27DB-BD31-4B8C-83A1-F6EECF244321}">
                  <p14:modId xmlns:p14="http://schemas.microsoft.com/office/powerpoint/2010/main" val="3370198160"/>
                </p:ext>
              </p:extLst>
            </p:nvPr>
          </p:nvGraphicFramePr>
          <p:xfrm>
            <a:off x="171450" y="960120"/>
            <a:ext cx="8325673" cy="34578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feld 4"/>
            <p:cNvSpPr txBox="1"/>
            <p:nvPr/>
          </p:nvSpPr>
          <p:spPr>
            <a:xfrm>
              <a:off x="4988302" y="471299"/>
              <a:ext cx="702436" cy="338554"/>
            </a:xfrm>
            <a:prstGeom prst="rect">
              <a:avLst/>
            </a:prstGeom>
            <a:noFill/>
          </p:spPr>
          <p:txBody>
            <a:bodyPr wrap="none" rtlCol="0">
              <a:spAutoFit/>
            </a:bodyPr>
            <a:lstStyle/>
            <a:p>
              <a:r>
                <a:rPr lang="de-DE" sz="1600" b="1" dirty="0">
                  <a:solidFill>
                    <a:srgbClr val="363F83"/>
                  </a:solidFill>
                  <a:latin typeface="Agency FB" panose="020B0503020202020204" pitchFamily="34" charset="0"/>
                </a:rPr>
                <a:t>Society</a:t>
              </a:r>
            </a:p>
          </p:txBody>
        </p:sp>
        <p:sp>
          <p:nvSpPr>
            <p:cNvPr id="10" name="Bogen 9"/>
            <p:cNvSpPr/>
            <p:nvPr/>
          </p:nvSpPr>
          <p:spPr>
            <a:xfrm rot="1456353">
              <a:off x="-1539757" y="1671912"/>
              <a:ext cx="3636390" cy="1091295"/>
            </a:xfrm>
            <a:prstGeom prst="arc">
              <a:avLst>
                <a:gd name="adj1" fmla="val 18848579"/>
                <a:gd name="adj2" fmla="val 286291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de-DE" b="1" dirty="0">
                  <a:latin typeface="Agency FB" panose="020B0503020202020204" pitchFamily="34" charset="0"/>
                </a:rPr>
                <a:t>Politics</a:t>
              </a:r>
            </a:p>
          </p:txBody>
        </p:sp>
        <p:sp>
          <p:nvSpPr>
            <p:cNvPr id="11" name="Bogen 10"/>
            <p:cNvSpPr/>
            <p:nvPr/>
          </p:nvSpPr>
          <p:spPr>
            <a:xfrm rot="2861731">
              <a:off x="-858788" y="233429"/>
              <a:ext cx="3636390" cy="1091295"/>
            </a:xfrm>
            <a:prstGeom prst="arc">
              <a:avLst>
                <a:gd name="adj1" fmla="val 18776119"/>
                <a:gd name="adj2" fmla="val 301315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de-DE" b="1" dirty="0">
                  <a:latin typeface="Agency FB" panose="020B0503020202020204" pitchFamily="34" charset="0"/>
                </a:rPr>
                <a:t>Economy</a:t>
              </a:r>
              <a:br>
                <a:rPr lang="de-DE" b="1" dirty="0">
                  <a:latin typeface="Agency FB" panose="020B0503020202020204" pitchFamily="34" charset="0"/>
                </a:rPr>
              </a:br>
              <a:r>
                <a:rPr lang="de-DE" b="1" dirty="0">
                  <a:latin typeface="Agency FB" panose="020B0503020202020204" pitchFamily="34" charset="0"/>
                </a:rPr>
                <a:t>Advertising</a:t>
              </a:r>
            </a:p>
            <a:p>
              <a:r>
                <a:rPr lang="de-DE" b="1" dirty="0">
                  <a:latin typeface="Agency FB" panose="020B0503020202020204" pitchFamily="34" charset="0"/>
                </a:rPr>
                <a:t>…</a:t>
              </a:r>
            </a:p>
          </p:txBody>
        </p:sp>
        <p:sp>
          <p:nvSpPr>
            <p:cNvPr id="13" name="Bogen 12"/>
            <p:cNvSpPr/>
            <p:nvPr/>
          </p:nvSpPr>
          <p:spPr>
            <a:xfrm rot="9907877">
              <a:off x="6678928" y="1922809"/>
              <a:ext cx="3636390" cy="1091295"/>
            </a:xfrm>
            <a:prstGeom prst="arc">
              <a:avLst>
                <a:gd name="adj1" fmla="val 19037149"/>
                <a:gd name="adj2" fmla="val 262476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scene3d>
                <a:camera prst="orthographicFront">
                  <a:rot lat="300042" lon="21599966" rev="10799985"/>
                </a:camera>
                <a:lightRig rig="threePt" dir="t"/>
              </a:scene3d>
            </a:bodyPr>
            <a:lstStyle/>
            <a:p>
              <a:r>
                <a:rPr lang="de-DE" b="1" dirty="0">
                  <a:latin typeface="Agency FB" panose="020B0503020202020204" pitchFamily="34" charset="0"/>
                </a:rPr>
                <a:t>Formal </a:t>
              </a:r>
              <a:r>
                <a:rPr lang="de-DE" b="1" dirty="0" err="1">
                  <a:latin typeface="Agency FB" panose="020B0503020202020204" pitchFamily="34" charset="0"/>
                </a:rPr>
                <a:t>and</a:t>
              </a:r>
              <a:r>
                <a:rPr lang="de-DE" b="1" dirty="0">
                  <a:latin typeface="Agency FB" panose="020B0503020202020204" pitchFamily="34" charset="0"/>
                </a:rPr>
                <a:t> informal </a:t>
              </a:r>
              <a:r>
                <a:rPr lang="de-DE" b="1" dirty="0" err="1">
                  <a:latin typeface="Agency FB" panose="020B0503020202020204" pitchFamily="34" charset="0"/>
                </a:rPr>
                <a:t>education</a:t>
              </a:r>
              <a:endParaRPr lang="de-DE" b="1" dirty="0">
                <a:latin typeface="Agency FB" panose="020B0503020202020204" pitchFamily="34" charset="0"/>
              </a:endParaRPr>
            </a:p>
          </p:txBody>
        </p:sp>
        <p:sp>
          <p:nvSpPr>
            <p:cNvPr id="14" name="Bogen 13"/>
            <p:cNvSpPr/>
            <p:nvPr/>
          </p:nvSpPr>
          <p:spPr>
            <a:xfrm rot="8094557">
              <a:off x="6025138" y="414325"/>
              <a:ext cx="3636390" cy="1091295"/>
            </a:xfrm>
            <a:prstGeom prst="arc">
              <a:avLst>
                <a:gd name="adj1" fmla="val 18554216"/>
                <a:gd name="adj2" fmla="val 269596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scene3d>
                <a:camera prst="orthographicFront">
                  <a:rot lat="300042" lon="21599966" rev="10799985"/>
                </a:camera>
                <a:lightRig rig="threePt" dir="t"/>
              </a:scene3d>
            </a:bodyPr>
            <a:lstStyle/>
            <a:p>
              <a:r>
                <a:rPr lang="de-DE" b="1" dirty="0">
                  <a:latin typeface="Agency FB" panose="020B0503020202020204" pitchFamily="34" charset="0"/>
                </a:rPr>
                <a:t>Newspapers</a:t>
              </a:r>
              <a:br>
                <a:rPr lang="de-DE" b="1" dirty="0">
                  <a:latin typeface="Agency FB" panose="020B0503020202020204" pitchFamily="34" charset="0"/>
                </a:rPr>
              </a:br>
              <a:r>
                <a:rPr lang="de-DE" b="1" dirty="0" err="1">
                  <a:latin typeface="Agency FB" panose="020B0503020202020204" pitchFamily="34" charset="0"/>
                </a:rPr>
                <a:t>Magazines</a:t>
              </a:r>
              <a:br>
                <a:rPr lang="de-DE" b="1" dirty="0">
                  <a:latin typeface="Agency FB" panose="020B0503020202020204" pitchFamily="34" charset="0"/>
                </a:rPr>
              </a:br>
              <a:r>
                <a:rPr lang="de-DE" b="1" dirty="0">
                  <a:latin typeface="Agency FB" panose="020B0503020202020204" pitchFamily="34" charset="0"/>
                </a:rPr>
                <a:t>TV …</a:t>
              </a:r>
            </a:p>
          </p:txBody>
        </p:sp>
      </p:grpSp>
      <p:cxnSp>
        <p:nvCxnSpPr>
          <p:cNvPr id="15" name="Gerade Verbindung mit Pfeil 14"/>
          <p:cNvCxnSpPr/>
          <p:nvPr/>
        </p:nvCxnSpPr>
        <p:spPr>
          <a:xfrm flipH="1" flipV="1">
            <a:off x="2445344" y="548641"/>
            <a:ext cx="1779348" cy="3458508"/>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rot="19888448">
            <a:off x="2789142" y="344233"/>
            <a:ext cx="998991" cy="954107"/>
          </a:xfrm>
          <a:prstGeom prst="rect">
            <a:avLst/>
          </a:prstGeom>
          <a:noFill/>
        </p:spPr>
        <p:txBody>
          <a:bodyPr wrap="none" rtlCol="0">
            <a:spAutoFit/>
          </a:bodyPr>
          <a:lstStyle/>
          <a:p>
            <a:r>
              <a:rPr lang="de-DE" dirty="0" err="1">
                <a:solidFill>
                  <a:schemeClr val="tx1"/>
                </a:solidFill>
                <a:latin typeface="Agency FB" panose="020B0503020202020204" pitchFamily="34" charset="0"/>
              </a:rPr>
              <a:t>selection</a:t>
            </a:r>
            <a:br>
              <a:rPr lang="de-DE" dirty="0">
                <a:solidFill>
                  <a:schemeClr val="tx1"/>
                </a:solidFill>
                <a:latin typeface="Agency FB" panose="020B0503020202020204" pitchFamily="34" charset="0"/>
              </a:rPr>
            </a:br>
            <a:r>
              <a:rPr lang="de-DE" dirty="0" err="1">
                <a:solidFill>
                  <a:schemeClr val="tx1"/>
                </a:solidFill>
                <a:latin typeface="Agency FB" panose="020B0503020202020204" pitchFamily="34" charset="0"/>
              </a:rPr>
              <a:t>simplification</a:t>
            </a:r>
            <a:br>
              <a:rPr lang="de-DE" dirty="0">
                <a:solidFill>
                  <a:schemeClr val="tx1"/>
                </a:solidFill>
                <a:latin typeface="Agency FB" panose="020B0503020202020204" pitchFamily="34" charset="0"/>
              </a:rPr>
            </a:br>
            <a:r>
              <a:rPr lang="de-DE" dirty="0" err="1">
                <a:solidFill>
                  <a:schemeClr val="tx1"/>
                </a:solidFill>
                <a:latin typeface="Agency FB" panose="020B0503020202020204" pitchFamily="34" charset="0"/>
              </a:rPr>
              <a:t>interpretation</a:t>
            </a:r>
            <a:endParaRPr lang="de-DE" dirty="0">
              <a:solidFill>
                <a:schemeClr val="tx1"/>
              </a:solidFill>
              <a:latin typeface="Agency FB" panose="020B0503020202020204" pitchFamily="34" charset="0"/>
            </a:endParaRPr>
          </a:p>
          <a:p>
            <a:r>
              <a:rPr lang="de-DE" dirty="0">
                <a:solidFill>
                  <a:srgbClr val="363F83"/>
                </a:solidFill>
                <a:latin typeface="Agency FB" panose="020B0503020202020204" pitchFamily="34" charset="0"/>
              </a:rPr>
              <a:t>…</a:t>
            </a:r>
          </a:p>
        </p:txBody>
      </p:sp>
    </p:spTree>
    <p:extLst>
      <p:ext uri="{BB962C8B-B14F-4D97-AF65-F5344CB8AC3E}">
        <p14:creationId xmlns:p14="http://schemas.microsoft.com/office/powerpoint/2010/main" val="2013997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7"/>
          <p:cNvSpPr txBox="1">
            <a:spLocks noGrp="1"/>
          </p:cNvSpPr>
          <p:nvPr>
            <p:ph type="body" idx="1"/>
          </p:nvPr>
        </p:nvSpPr>
        <p:spPr>
          <a:xfrm>
            <a:off x="311700" y="1826739"/>
            <a:ext cx="3832075" cy="2181983"/>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SzPts val="1800"/>
              <a:buNone/>
            </a:pPr>
            <a:r>
              <a:rPr lang="de-DE" sz="2400"/>
              <a:t>Check the following website:</a:t>
            </a:r>
            <a:endParaRPr/>
          </a:p>
          <a:p>
            <a:pPr marL="0" lvl="0" indent="0" algn="ctr" rtl="0">
              <a:lnSpc>
                <a:spcPct val="115000"/>
              </a:lnSpc>
              <a:spcBef>
                <a:spcPts val="1600"/>
              </a:spcBef>
              <a:spcAft>
                <a:spcPts val="1600"/>
              </a:spcAft>
              <a:buSzPts val="1800"/>
              <a:buNone/>
            </a:pPr>
            <a:r>
              <a:rPr lang="de-DE" sz="2400" i="1" u="sng">
                <a:solidFill>
                  <a:schemeClr val="hlink"/>
                </a:solidFill>
                <a:hlinkClick r:id="rId3"/>
              </a:rPr>
              <a:t>https://climatechange.procon.org/</a:t>
            </a:r>
            <a:endParaRPr sz="2400"/>
          </a:p>
        </p:txBody>
      </p:sp>
      <p:sp>
        <p:nvSpPr>
          <p:cNvPr id="143" name="Google Shape;143;p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8</a:t>
            </a:fld>
            <a:endParaRPr/>
          </a:p>
        </p:txBody>
      </p:sp>
      <p:sp>
        <p:nvSpPr>
          <p:cNvPr id="144" name="Google Shape;144;p7"/>
          <p:cNvSpPr/>
          <p:nvPr/>
        </p:nvSpPr>
        <p:spPr>
          <a:xfrm>
            <a:off x="4202349" y="1066204"/>
            <a:ext cx="4541601" cy="1521069"/>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i="0" u="none" strike="noStrike" cap="none">
                <a:solidFill>
                  <a:schemeClr val="lt1"/>
                </a:solidFill>
                <a:latin typeface="Lato"/>
                <a:ea typeface="Lato"/>
                <a:cs typeface="Lato"/>
                <a:sym typeface="Lato"/>
              </a:rPr>
              <a:t>How does the site portray climate change and research about it?</a:t>
            </a:r>
            <a:endParaRPr sz="1800" b="1" i="0" u="none" strike="noStrike" cap="none">
              <a:solidFill>
                <a:schemeClr val="lt1"/>
              </a:solidFill>
              <a:latin typeface="Lato"/>
              <a:ea typeface="Lato"/>
              <a:cs typeface="Lato"/>
              <a:sym typeface="Lato"/>
            </a:endParaRPr>
          </a:p>
        </p:txBody>
      </p:sp>
      <p:sp>
        <p:nvSpPr>
          <p:cNvPr id="145" name="Google Shape;145;p7"/>
          <p:cNvSpPr/>
          <p:nvPr/>
        </p:nvSpPr>
        <p:spPr>
          <a:xfrm>
            <a:off x="4143775" y="2752502"/>
            <a:ext cx="4600175" cy="1723236"/>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a:solidFill>
                  <a:schemeClr val="lt1"/>
                </a:solidFill>
                <a:latin typeface="Lato"/>
                <a:ea typeface="Lato"/>
                <a:cs typeface="Lato"/>
                <a:sym typeface="Lato"/>
              </a:rPr>
              <a:t>Which implications does the portrayal of climate change on the website have?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1698" y="94925"/>
            <a:ext cx="6802800" cy="572700"/>
          </a:xfrm>
        </p:spPr>
        <p:txBody>
          <a:bodyPr/>
          <a:lstStyle/>
          <a:p>
            <a:r>
              <a:rPr lang="de-DE" sz="2000" dirty="0"/>
              <a:t>Science </a:t>
            </a:r>
            <a:r>
              <a:rPr lang="de-DE" sz="2000" dirty="0" err="1"/>
              <a:t>to</a:t>
            </a:r>
            <a:r>
              <a:rPr lang="de-DE" sz="2000" dirty="0"/>
              <a:t> Public – 4 </a:t>
            </a:r>
            <a:r>
              <a:rPr lang="de-DE" sz="2000" dirty="0" err="1"/>
              <a:t>models</a:t>
            </a:r>
            <a:r>
              <a:rPr lang="de-DE" sz="2000" dirty="0"/>
              <a:t> </a:t>
            </a:r>
            <a:br>
              <a:rPr lang="de-DE" sz="2000" dirty="0"/>
            </a:br>
            <a:r>
              <a:rPr lang="de-DE" sz="1200" i="1" dirty="0"/>
              <a:t>(</a:t>
            </a:r>
            <a:r>
              <a:rPr lang="de-DE" sz="1200" i="1" dirty="0" err="1"/>
              <a:t>Lewenstein</a:t>
            </a:r>
            <a:r>
              <a:rPr lang="de-DE" sz="1200" i="1" dirty="0"/>
              <a:t> 2003; </a:t>
            </a:r>
            <a:r>
              <a:rPr lang="de-DE" sz="1200" i="1" dirty="0" err="1"/>
              <a:t>Brossard</a:t>
            </a:r>
            <a:r>
              <a:rPr lang="de-DE" sz="1200" i="1" dirty="0"/>
              <a:t>/</a:t>
            </a:r>
            <a:r>
              <a:rPr lang="de-DE" sz="1200" i="1" dirty="0" err="1"/>
              <a:t>Lewenstein</a:t>
            </a:r>
            <a:r>
              <a:rPr lang="de-DE" sz="1200" i="1" dirty="0"/>
              <a:t> 2010; Schmid-Petri/Bürger 2020)</a:t>
            </a: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9</a:t>
            </a:fld>
            <a:endParaRPr lang="de-DE"/>
          </a:p>
        </p:txBody>
      </p:sp>
      <p:graphicFrame>
        <p:nvGraphicFramePr>
          <p:cNvPr id="5" name="Tabelle 4"/>
          <p:cNvGraphicFramePr>
            <a:graphicFrameLocks noGrp="1"/>
          </p:cNvGraphicFramePr>
          <p:nvPr>
            <p:extLst>
              <p:ext uri="{D42A27DB-BD31-4B8C-83A1-F6EECF244321}">
                <p14:modId xmlns:p14="http://schemas.microsoft.com/office/powerpoint/2010/main" val="3021609359"/>
              </p:ext>
            </p:extLst>
          </p:nvPr>
        </p:nvGraphicFramePr>
        <p:xfrm>
          <a:off x="311698" y="1003088"/>
          <a:ext cx="8409108" cy="3347466"/>
        </p:xfrm>
        <a:graphic>
          <a:graphicData uri="http://schemas.openxmlformats.org/drawingml/2006/table">
            <a:tbl>
              <a:tblPr firstRow="1" bandRow="1">
                <a:tableStyleId>{5C22544A-7EE6-4342-B048-85BDC9FD1C3A}</a:tableStyleId>
              </a:tblPr>
              <a:tblGrid>
                <a:gridCol w="2102277">
                  <a:extLst>
                    <a:ext uri="{9D8B030D-6E8A-4147-A177-3AD203B41FA5}">
                      <a16:colId xmlns:a16="http://schemas.microsoft.com/office/drawing/2014/main" val="132729572"/>
                    </a:ext>
                  </a:extLst>
                </a:gridCol>
                <a:gridCol w="2102277">
                  <a:extLst>
                    <a:ext uri="{9D8B030D-6E8A-4147-A177-3AD203B41FA5}">
                      <a16:colId xmlns:a16="http://schemas.microsoft.com/office/drawing/2014/main" val="1162511754"/>
                    </a:ext>
                  </a:extLst>
                </a:gridCol>
                <a:gridCol w="2102277">
                  <a:extLst>
                    <a:ext uri="{9D8B030D-6E8A-4147-A177-3AD203B41FA5}">
                      <a16:colId xmlns:a16="http://schemas.microsoft.com/office/drawing/2014/main" val="435616307"/>
                    </a:ext>
                  </a:extLst>
                </a:gridCol>
                <a:gridCol w="2102277">
                  <a:extLst>
                    <a:ext uri="{9D8B030D-6E8A-4147-A177-3AD203B41FA5}">
                      <a16:colId xmlns:a16="http://schemas.microsoft.com/office/drawing/2014/main" val="3702783505"/>
                    </a:ext>
                  </a:extLst>
                </a:gridCol>
              </a:tblGrid>
              <a:tr h="458894">
                <a:tc>
                  <a:txBody>
                    <a:bodyPr/>
                    <a:lstStyle/>
                    <a:p>
                      <a:pPr algn="ctr"/>
                      <a:r>
                        <a:rPr lang="de-DE" sz="1300" dirty="0" err="1">
                          <a:latin typeface="Lato" panose="020F0502020204030203" pitchFamily="34" charset="0"/>
                          <a:ea typeface="Lato" panose="020F0502020204030203" pitchFamily="34" charset="0"/>
                          <a:cs typeface="Lato" panose="020F0502020204030203" pitchFamily="34" charset="0"/>
                        </a:rPr>
                        <a:t>Deficit</a:t>
                      </a:r>
                      <a:r>
                        <a:rPr lang="de-DE" sz="1300" baseline="0" dirty="0">
                          <a:latin typeface="Lato" panose="020F0502020204030203" pitchFamily="34" charset="0"/>
                          <a:ea typeface="Lato" panose="020F0502020204030203" pitchFamily="34" charset="0"/>
                          <a:cs typeface="Lato" panose="020F0502020204030203" pitchFamily="34" charset="0"/>
                        </a:rPr>
                        <a:t> </a:t>
                      </a:r>
                      <a:r>
                        <a:rPr lang="de-DE" sz="1300" baseline="0" dirty="0" err="1">
                          <a:latin typeface="Lato" panose="020F0502020204030203" pitchFamily="34" charset="0"/>
                          <a:ea typeface="Lato" panose="020F0502020204030203" pitchFamily="34" charset="0"/>
                          <a:cs typeface="Lato" panose="020F0502020204030203" pitchFamily="34" charset="0"/>
                        </a:rPr>
                        <a:t>model</a:t>
                      </a:r>
                      <a:endParaRPr lang="de-DE" sz="1300" dirty="0">
                        <a:latin typeface="Lato" panose="020F0502020204030203" pitchFamily="34" charset="0"/>
                        <a:ea typeface="Lato" panose="020F0502020204030203" pitchFamily="34" charset="0"/>
                        <a:cs typeface="Lato" panose="020F0502020204030203" pitchFamily="34" charset="0"/>
                      </a:endParaRPr>
                    </a:p>
                  </a:txBody>
                  <a:tcPr anchor="ctr">
                    <a:solidFill>
                      <a:srgbClr val="363F83"/>
                    </a:solidFill>
                  </a:tcPr>
                </a:tc>
                <a:tc>
                  <a:txBody>
                    <a:bodyPr/>
                    <a:lstStyle/>
                    <a:p>
                      <a:pPr algn="ctr"/>
                      <a:r>
                        <a:rPr lang="de-DE" sz="1300" dirty="0" err="1">
                          <a:latin typeface="Lato" panose="020F0502020204030203" pitchFamily="34" charset="0"/>
                          <a:ea typeface="Lato" panose="020F0502020204030203" pitchFamily="34" charset="0"/>
                          <a:cs typeface="Lato" panose="020F0502020204030203" pitchFamily="34" charset="0"/>
                        </a:rPr>
                        <a:t>Contextual</a:t>
                      </a:r>
                      <a:r>
                        <a:rPr lang="de-DE" sz="1300" dirty="0">
                          <a:latin typeface="Lato" panose="020F0502020204030203" pitchFamily="34" charset="0"/>
                          <a:ea typeface="Lato" panose="020F0502020204030203" pitchFamily="34" charset="0"/>
                          <a:cs typeface="Lato" panose="020F0502020204030203" pitchFamily="34" charset="0"/>
                        </a:rPr>
                        <a:t> </a:t>
                      </a:r>
                      <a:r>
                        <a:rPr lang="de-DE" sz="1300" dirty="0" err="1">
                          <a:latin typeface="Lato" panose="020F0502020204030203" pitchFamily="34" charset="0"/>
                          <a:ea typeface="Lato" panose="020F0502020204030203" pitchFamily="34" charset="0"/>
                          <a:cs typeface="Lato" panose="020F0502020204030203" pitchFamily="34" charset="0"/>
                        </a:rPr>
                        <a:t>model</a:t>
                      </a:r>
                      <a:endParaRPr lang="de-DE" sz="1300" dirty="0">
                        <a:latin typeface="Lato" panose="020F0502020204030203" pitchFamily="34" charset="0"/>
                        <a:ea typeface="Lato" panose="020F0502020204030203" pitchFamily="34" charset="0"/>
                        <a:cs typeface="Lato" panose="020F0502020204030203" pitchFamily="34" charset="0"/>
                      </a:endParaRPr>
                    </a:p>
                  </a:txBody>
                  <a:tcPr anchor="ctr">
                    <a:solidFill>
                      <a:srgbClr val="363F83"/>
                    </a:solidFill>
                  </a:tcPr>
                </a:tc>
                <a:tc>
                  <a:txBody>
                    <a:bodyPr/>
                    <a:lstStyle/>
                    <a:p>
                      <a:pPr algn="ctr"/>
                      <a:r>
                        <a:rPr lang="de-DE" sz="1300" dirty="0">
                          <a:latin typeface="Lato" panose="020F0502020204030203" pitchFamily="34" charset="0"/>
                          <a:ea typeface="Lato" panose="020F0502020204030203" pitchFamily="34" charset="0"/>
                          <a:cs typeface="Lato" panose="020F0502020204030203" pitchFamily="34" charset="0"/>
                        </a:rPr>
                        <a:t>Lay</a:t>
                      </a:r>
                      <a:r>
                        <a:rPr lang="de-DE" sz="1300" baseline="0" dirty="0">
                          <a:latin typeface="Lato" panose="020F0502020204030203" pitchFamily="34" charset="0"/>
                          <a:ea typeface="Lato" panose="020F0502020204030203" pitchFamily="34" charset="0"/>
                          <a:cs typeface="Lato" panose="020F0502020204030203" pitchFamily="34" charset="0"/>
                        </a:rPr>
                        <a:t> </a:t>
                      </a:r>
                      <a:r>
                        <a:rPr lang="de-DE" sz="1300" baseline="0" dirty="0" err="1">
                          <a:latin typeface="Lato" panose="020F0502020204030203" pitchFamily="34" charset="0"/>
                          <a:ea typeface="Lato" panose="020F0502020204030203" pitchFamily="34" charset="0"/>
                          <a:cs typeface="Lato" panose="020F0502020204030203" pitchFamily="34" charset="0"/>
                        </a:rPr>
                        <a:t>expertise</a:t>
                      </a:r>
                      <a:r>
                        <a:rPr lang="de-DE" sz="1300" baseline="0" dirty="0">
                          <a:latin typeface="Lato" panose="020F0502020204030203" pitchFamily="34" charset="0"/>
                          <a:ea typeface="Lato" panose="020F0502020204030203" pitchFamily="34" charset="0"/>
                          <a:cs typeface="Lato" panose="020F0502020204030203" pitchFamily="34" charset="0"/>
                        </a:rPr>
                        <a:t> </a:t>
                      </a:r>
                      <a:r>
                        <a:rPr lang="de-DE" sz="1300" baseline="0" dirty="0" err="1">
                          <a:latin typeface="Lato" panose="020F0502020204030203" pitchFamily="34" charset="0"/>
                          <a:ea typeface="Lato" panose="020F0502020204030203" pitchFamily="34" charset="0"/>
                          <a:cs typeface="Lato" panose="020F0502020204030203" pitchFamily="34" charset="0"/>
                        </a:rPr>
                        <a:t>model</a:t>
                      </a:r>
                      <a:endParaRPr lang="de-DE" sz="1300" dirty="0">
                        <a:latin typeface="Lato" panose="020F0502020204030203" pitchFamily="34" charset="0"/>
                        <a:ea typeface="Lato" panose="020F0502020204030203" pitchFamily="34" charset="0"/>
                        <a:cs typeface="Lato" panose="020F0502020204030203" pitchFamily="34" charset="0"/>
                      </a:endParaRPr>
                    </a:p>
                  </a:txBody>
                  <a:tcPr anchor="ctr">
                    <a:solidFill>
                      <a:srgbClr val="363F83"/>
                    </a:solidFill>
                  </a:tcPr>
                </a:tc>
                <a:tc>
                  <a:txBody>
                    <a:bodyPr/>
                    <a:lstStyle/>
                    <a:p>
                      <a:pPr algn="ctr"/>
                      <a:r>
                        <a:rPr lang="de-DE" sz="1300" dirty="0">
                          <a:latin typeface="Lato" panose="020F0502020204030203" pitchFamily="34" charset="0"/>
                          <a:ea typeface="Lato" panose="020F0502020204030203" pitchFamily="34" charset="0"/>
                          <a:cs typeface="Lato" panose="020F0502020204030203" pitchFamily="34" charset="0"/>
                        </a:rPr>
                        <a:t>Public</a:t>
                      </a:r>
                      <a:r>
                        <a:rPr lang="de-DE" sz="1300" baseline="0" dirty="0">
                          <a:latin typeface="Lato" panose="020F0502020204030203" pitchFamily="34" charset="0"/>
                          <a:ea typeface="Lato" panose="020F0502020204030203" pitchFamily="34" charset="0"/>
                          <a:cs typeface="Lato" panose="020F0502020204030203" pitchFamily="34" charset="0"/>
                        </a:rPr>
                        <a:t> </a:t>
                      </a:r>
                      <a:r>
                        <a:rPr lang="de-DE" sz="1300" baseline="0" dirty="0" err="1">
                          <a:latin typeface="Lato" panose="020F0502020204030203" pitchFamily="34" charset="0"/>
                          <a:ea typeface="Lato" panose="020F0502020204030203" pitchFamily="34" charset="0"/>
                          <a:cs typeface="Lato" panose="020F0502020204030203" pitchFamily="34" charset="0"/>
                        </a:rPr>
                        <a:t>participation</a:t>
                      </a:r>
                      <a:r>
                        <a:rPr lang="de-DE" sz="1300" baseline="0" dirty="0">
                          <a:latin typeface="Lato" panose="020F0502020204030203" pitchFamily="34" charset="0"/>
                          <a:ea typeface="Lato" panose="020F0502020204030203" pitchFamily="34" charset="0"/>
                          <a:cs typeface="Lato" panose="020F0502020204030203" pitchFamily="34" charset="0"/>
                        </a:rPr>
                        <a:t> </a:t>
                      </a:r>
                      <a:r>
                        <a:rPr lang="de-DE" sz="1300" baseline="0" dirty="0" err="1">
                          <a:latin typeface="Lato" panose="020F0502020204030203" pitchFamily="34" charset="0"/>
                          <a:ea typeface="Lato" panose="020F0502020204030203" pitchFamily="34" charset="0"/>
                          <a:cs typeface="Lato" panose="020F0502020204030203" pitchFamily="34" charset="0"/>
                        </a:rPr>
                        <a:t>model</a:t>
                      </a:r>
                      <a:endParaRPr lang="de-DE" sz="1300" dirty="0">
                        <a:latin typeface="Lato" panose="020F0502020204030203" pitchFamily="34" charset="0"/>
                        <a:ea typeface="Lato" panose="020F0502020204030203" pitchFamily="34" charset="0"/>
                        <a:cs typeface="Lato" panose="020F0502020204030203" pitchFamily="34" charset="0"/>
                      </a:endParaRPr>
                    </a:p>
                  </a:txBody>
                  <a:tcPr anchor="ctr">
                    <a:solidFill>
                      <a:srgbClr val="363F83"/>
                    </a:solidFill>
                  </a:tcPr>
                </a:tc>
                <a:extLst>
                  <a:ext uri="{0D108BD9-81ED-4DB2-BD59-A6C34878D82A}">
                    <a16:rowId xmlns:a16="http://schemas.microsoft.com/office/drawing/2014/main" val="3412551456"/>
                  </a:ext>
                </a:extLst>
              </a:tr>
              <a:tr h="1567529">
                <a:tc>
                  <a:txBody>
                    <a:bodyPr/>
                    <a:lstStyle/>
                    <a:p>
                      <a:pPr algn="ctr">
                        <a:lnSpc>
                          <a:spcPts val="2000"/>
                        </a:lnSpc>
                        <a:spcAft>
                          <a:spcPts val="300"/>
                        </a:spcAft>
                      </a:pPr>
                      <a:r>
                        <a:rPr lang="de-DE" sz="1400" b="0" dirty="0">
                          <a:latin typeface="Lato" panose="020F0502020204030203" pitchFamily="34" charset="0"/>
                          <a:ea typeface="Lato" panose="020F0502020204030203" pitchFamily="34" charset="0"/>
                          <a:cs typeface="Lato" panose="020F0502020204030203" pitchFamily="34" charset="0"/>
                        </a:rPr>
                        <a:t>The </a:t>
                      </a:r>
                      <a:r>
                        <a:rPr lang="de-DE" sz="1400" b="0" dirty="0" err="1">
                          <a:latin typeface="Lato" panose="020F0502020204030203" pitchFamily="34" charset="0"/>
                          <a:ea typeface="Lato" panose="020F0502020204030203" pitchFamily="34" charset="0"/>
                          <a:cs typeface="Lato" panose="020F0502020204030203" pitchFamily="34" charset="0"/>
                        </a:rPr>
                        <a:t>public‘s</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deficit</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of</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knowledge</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should</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be</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filled</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by</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providing</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scientific</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information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to</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reduce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scepticism</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and</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enhance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trust</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towards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scientific</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findings</a:t>
                      </a:r>
                      <a:endParaRPr lang="de-DE" sz="1400" b="0" dirty="0">
                        <a:latin typeface="Lato" panose="020F0502020204030203" pitchFamily="34" charset="0"/>
                        <a:ea typeface="Lato" panose="020F0502020204030203" pitchFamily="34" charset="0"/>
                        <a:cs typeface="Lato" panose="020F0502020204030203" pitchFamily="34" charset="0"/>
                      </a:endParaRPr>
                    </a:p>
                  </a:txBody>
                  <a:tcPr anchor="ctr">
                    <a:solidFill>
                      <a:schemeClr val="tx2"/>
                    </a:solidFill>
                  </a:tcPr>
                </a:tc>
                <a:tc>
                  <a:txBody>
                    <a:bodyPr/>
                    <a:lstStyle/>
                    <a:p>
                      <a:pPr algn="ctr">
                        <a:lnSpc>
                          <a:spcPts val="2000"/>
                        </a:lnSpc>
                        <a:spcAft>
                          <a:spcPts val="300"/>
                        </a:spcAft>
                      </a:pPr>
                      <a:r>
                        <a:rPr lang="de-DE" sz="1400" b="0" dirty="0">
                          <a:latin typeface="Lato" panose="020F0502020204030203" pitchFamily="34" charset="0"/>
                          <a:ea typeface="Lato" panose="020F0502020204030203" pitchFamily="34" charset="0"/>
                          <a:cs typeface="Lato" panose="020F0502020204030203" pitchFamily="34" charset="0"/>
                        </a:rPr>
                        <a:t>Information </a:t>
                      </a:r>
                      <a:r>
                        <a:rPr lang="de-DE" sz="1400" b="0" dirty="0" err="1">
                          <a:latin typeface="Lato" panose="020F0502020204030203" pitchFamily="34" charset="0"/>
                          <a:ea typeface="Lato" panose="020F0502020204030203" pitchFamily="34" charset="0"/>
                          <a:cs typeface="Lato" panose="020F0502020204030203" pitchFamily="34" charset="0"/>
                        </a:rPr>
                        <a:t>is</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processed</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based</a:t>
                      </a:r>
                      <a:r>
                        <a:rPr lang="de-DE" sz="1400" b="0" dirty="0">
                          <a:latin typeface="Lato" panose="020F0502020204030203" pitchFamily="34" charset="0"/>
                          <a:ea typeface="Lato" panose="020F0502020204030203" pitchFamily="34" charset="0"/>
                          <a:cs typeface="Lato" panose="020F0502020204030203" pitchFamily="34" charset="0"/>
                        </a:rPr>
                        <a:t> on </a:t>
                      </a:r>
                      <a:r>
                        <a:rPr lang="de-DE" sz="1400" b="0" dirty="0" err="1">
                          <a:latin typeface="Lato" panose="020F0502020204030203" pitchFamily="34" charset="0"/>
                          <a:ea typeface="Lato" panose="020F0502020204030203" pitchFamily="34" charset="0"/>
                          <a:cs typeface="Lato" panose="020F0502020204030203" pitchFamily="34" charset="0"/>
                        </a:rPr>
                        <a:t>several</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factors</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previous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experiences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cultural</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context</a:t>
                      </a:r>
                      <a:r>
                        <a:rPr lang="de-DE" sz="1400" b="0" baseline="0" dirty="0">
                          <a:latin typeface="Lato" panose="020F0502020204030203" pitchFamily="34" charset="0"/>
                          <a:ea typeface="Lato" panose="020F0502020204030203" pitchFamily="34" charset="0"/>
                          <a:cs typeface="Lato" panose="020F0502020204030203" pitchFamily="34" charset="0"/>
                        </a:rPr>
                        <a:t>, personal </a:t>
                      </a:r>
                      <a:r>
                        <a:rPr lang="de-DE" sz="1400" b="0" baseline="0" dirty="0" err="1">
                          <a:latin typeface="Lato" panose="020F0502020204030203" pitchFamily="34" charset="0"/>
                          <a:ea typeface="Lato" panose="020F0502020204030203" pitchFamily="34" charset="0"/>
                          <a:cs typeface="Lato" panose="020F0502020204030203" pitchFamily="34" charset="0"/>
                        </a:rPr>
                        <a:t>circumstances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media</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respresentations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and</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social</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systems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can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have</a:t>
                      </a:r>
                      <a:r>
                        <a:rPr lang="de-DE" sz="1400" b="0" baseline="0" dirty="0">
                          <a:latin typeface="Lato" panose="020F0502020204030203" pitchFamily="34" charset="0"/>
                          <a:ea typeface="Lato" panose="020F0502020204030203" pitchFamily="34" charset="0"/>
                          <a:cs typeface="Lato" panose="020F0502020204030203" pitchFamily="34" charset="0"/>
                        </a:rPr>
                        <a:t> an </a:t>
                      </a:r>
                      <a:r>
                        <a:rPr lang="de-DE" sz="1400" b="0" baseline="0" dirty="0" err="1">
                          <a:latin typeface="Lato" panose="020F0502020204030203" pitchFamily="34" charset="0"/>
                          <a:ea typeface="Lato" panose="020F0502020204030203" pitchFamily="34" charset="0"/>
                          <a:cs typeface="Lato" panose="020F0502020204030203" pitchFamily="34" charset="0"/>
                        </a:rPr>
                        <a:t>impact</a:t>
                      </a:r>
                      <a:r>
                        <a:rPr lang="de-DE" sz="1400" b="0" baseline="0" dirty="0">
                          <a:latin typeface="Lato" panose="020F0502020204030203" pitchFamily="34" charset="0"/>
                          <a:ea typeface="Lato" panose="020F0502020204030203" pitchFamily="34" charset="0"/>
                          <a:cs typeface="Lato" panose="020F0502020204030203" pitchFamily="34" charset="0"/>
                        </a:rPr>
                        <a:t> on </a:t>
                      </a:r>
                      <a:r>
                        <a:rPr lang="de-DE" sz="1400" b="0" baseline="0" dirty="0" err="1">
                          <a:latin typeface="Lato" panose="020F0502020204030203" pitchFamily="34" charset="0"/>
                          <a:ea typeface="Lato" panose="020F0502020204030203" pitchFamily="34" charset="0"/>
                          <a:cs typeface="Lato" panose="020F0502020204030203" pitchFamily="34" charset="0"/>
                        </a:rPr>
                        <a:t>the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perception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of</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scientific</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issues</a:t>
                      </a:r>
                      <a:endParaRPr lang="de-DE" sz="1400" b="0" dirty="0">
                        <a:latin typeface="Lato" panose="020F0502020204030203" pitchFamily="34" charset="0"/>
                        <a:ea typeface="Lato" panose="020F0502020204030203" pitchFamily="34" charset="0"/>
                        <a:cs typeface="Lato" panose="020F0502020204030203" pitchFamily="34" charset="0"/>
                      </a:endParaRPr>
                    </a:p>
                  </a:txBody>
                  <a:tcPr anchor="ctr">
                    <a:solidFill>
                      <a:schemeClr val="tx2"/>
                    </a:solidFill>
                  </a:tcPr>
                </a:tc>
                <a:tc>
                  <a:txBody>
                    <a:bodyPr/>
                    <a:lstStyle/>
                    <a:p>
                      <a:pPr algn="ctr">
                        <a:lnSpc>
                          <a:spcPts val="2000"/>
                        </a:lnSpc>
                        <a:spcAft>
                          <a:spcPts val="300"/>
                        </a:spcAft>
                      </a:pPr>
                      <a:r>
                        <a:rPr lang="de-DE" sz="1400" b="0" dirty="0" err="1">
                          <a:latin typeface="Lato" panose="020F0502020204030203" pitchFamily="34" charset="0"/>
                          <a:ea typeface="Lato" panose="020F0502020204030203" pitchFamily="34" charset="0"/>
                          <a:cs typeface="Lato" panose="020F0502020204030203" pitchFamily="34" charset="0"/>
                        </a:rPr>
                        <a:t>Relevance</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of</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local</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lay</a:t>
                      </a:r>
                      <a:r>
                        <a:rPr lang="de-DE" sz="1400" b="0" dirty="0">
                          <a:latin typeface="Lato" panose="020F0502020204030203" pitchFamily="34" charset="0"/>
                          <a:ea typeface="Lato" panose="020F0502020204030203" pitchFamily="34" charset="0"/>
                          <a:cs typeface="Lato" panose="020F0502020204030203" pitchFamily="34" charset="0"/>
                        </a:rPr>
                        <a:t>)</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knowledge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emphasised</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it</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has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to</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be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taken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into</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account</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when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communicating</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science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to</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public</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model</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is</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driven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by</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the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political</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idea</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of</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empowering</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local</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communities</a:t>
                      </a:r>
                      <a:endParaRPr lang="de-DE" sz="1400" b="0" dirty="0">
                        <a:latin typeface="Lato" panose="020F0502020204030203" pitchFamily="34" charset="0"/>
                        <a:ea typeface="Lato" panose="020F0502020204030203" pitchFamily="34" charset="0"/>
                        <a:cs typeface="Lato" panose="020F0502020204030203" pitchFamily="34" charset="0"/>
                      </a:endParaRPr>
                    </a:p>
                  </a:txBody>
                  <a:tcPr anchor="ctr">
                    <a:solidFill>
                      <a:schemeClr val="tx2"/>
                    </a:solidFill>
                  </a:tcPr>
                </a:tc>
                <a:tc>
                  <a:txBody>
                    <a:bodyPr/>
                    <a:lstStyle/>
                    <a:p>
                      <a:pPr algn="ctr">
                        <a:lnSpc>
                          <a:spcPts val="2000"/>
                        </a:lnSpc>
                        <a:spcAft>
                          <a:spcPts val="300"/>
                        </a:spcAft>
                      </a:pPr>
                      <a:r>
                        <a:rPr lang="de-DE" sz="1400" b="0" dirty="0">
                          <a:latin typeface="Lato" panose="020F0502020204030203" pitchFamily="34" charset="0"/>
                          <a:ea typeface="Lato" panose="020F0502020204030203" pitchFamily="34" charset="0"/>
                          <a:cs typeface="Lato" panose="020F0502020204030203" pitchFamily="34" charset="0"/>
                        </a:rPr>
                        <a:t>Public </a:t>
                      </a:r>
                      <a:r>
                        <a:rPr lang="de-DE" sz="1400" b="0" dirty="0" err="1">
                          <a:latin typeface="Lato" panose="020F0502020204030203" pitchFamily="34" charset="0"/>
                          <a:ea typeface="Lato" panose="020F0502020204030203" pitchFamily="34" charset="0"/>
                          <a:cs typeface="Lato" panose="020F0502020204030203" pitchFamily="34" charset="0"/>
                        </a:rPr>
                        <a:t>participation</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enhances</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trust</a:t>
                      </a:r>
                      <a:r>
                        <a:rPr lang="de-DE" sz="1400" b="0" dirty="0">
                          <a:latin typeface="Lato" panose="020F0502020204030203" pitchFamily="34" charset="0"/>
                          <a:ea typeface="Lato" panose="020F0502020204030203" pitchFamily="34" charset="0"/>
                          <a:cs typeface="Lato" panose="020F0502020204030203" pitchFamily="34" charset="0"/>
                        </a:rPr>
                        <a:t> in </a:t>
                      </a:r>
                      <a:r>
                        <a:rPr lang="de-DE" sz="1400" b="0" dirty="0" err="1">
                          <a:latin typeface="Lato" panose="020F0502020204030203" pitchFamily="34" charset="0"/>
                          <a:ea typeface="Lato" panose="020F0502020204030203" pitchFamily="34" charset="0"/>
                          <a:cs typeface="Lato" panose="020F0502020204030203" pitchFamily="34" charset="0"/>
                        </a:rPr>
                        <a:t>science</a:t>
                      </a:r>
                      <a:r>
                        <a:rPr lang="de-DE" sz="1400" b="0" dirty="0">
                          <a:latin typeface="Lato" panose="020F0502020204030203" pitchFamily="34" charset="0"/>
                          <a:ea typeface="Lato" panose="020F0502020204030203" pitchFamily="34" charset="0"/>
                          <a:cs typeface="Lato" panose="020F0502020204030203" pitchFamily="34" charset="0"/>
                        </a:rPr>
                        <a:t> </a:t>
                      </a:r>
                      <a:r>
                        <a:rPr lang="de-DE" sz="1400" b="0" dirty="0" err="1">
                          <a:latin typeface="Lato" panose="020F0502020204030203" pitchFamily="34" charset="0"/>
                          <a:ea typeface="Lato" panose="020F0502020204030203" pitchFamily="34" charset="0"/>
                          <a:cs typeface="Lato" panose="020F0502020204030203" pitchFamily="34" charset="0"/>
                        </a:rPr>
                        <a:t>policy</a:t>
                      </a:r>
                      <a:r>
                        <a:rPr lang="de-DE" sz="1400" b="0" dirty="0">
                          <a:latin typeface="Lato" panose="020F0502020204030203" pitchFamily="34" charset="0"/>
                          <a:ea typeface="Lato" panose="020F0502020204030203" pitchFamily="34" charset="0"/>
                          <a:cs typeface="Lato" panose="020F0502020204030203" pitchFamily="34" charset="0"/>
                        </a:rPr>
                        <a:t>;</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often</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connected</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to</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commitment</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to</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democratising</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science</a:t>
                      </a:r>
                      <a:r>
                        <a:rPr lang="de-DE" sz="1400" b="0" baseline="0" dirty="0">
                          <a:latin typeface="Lato" panose="020F0502020204030203" pitchFamily="34" charset="0"/>
                          <a:ea typeface="Lato" panose="020F0502020204030203" pitchFamily="34" charset="0"/>
                          <a:cs typeface="Lato" panose="020F0502020204030203" pitchFamily="34" charset="0"/>
                        </a:rPr>
                        <a:t>; </a:t>
                      </a:r>
                      <a:r>
                        <a:rPr lang="de-DE" sz="1400" b="0" baseline="0" dirty="0" err="1">
                          <a:latin typeface="Lato" panose="020F0502020204030203" pitchFamily="34" charset="0"/>
                          <a:ea typeface="Lato" panose="020F0502020204030203" pitchFamily="34" charset="0"/>
                          <a:cs typeface="Lato" panose="020F0502020204030203" pitchFamily="34" charset="0"/>
                        </a:rPr>
                        <a:t>feedback</a:t>
                      </a:r>
                      <a:r>
                        <a:rPr lang="de-DE" sz="1400" b="0" baseline="0" dirty="0">
                          <a:latin typeface="Lato" panose="020F0502020204030203" pitchFamily="34" charset="0"/>
                          <a:ea typeface="Lato" panose="020F0502020204030203" pitchFamily="34" charset="0"/>
                          <a:cs typeface="Lato" panose="020F0502020204030203" pitchFamily="34" charset="0"/>
                        </a:rPr>
                        <a:t> &amp; mutual </a:t>
                      </a:r>
                      <a:r>
                        <a:rPr lang="de-DE" sz="1400" b="0" baseline="0" dirty="0" err="1">
                          <a:latin typeface="Lato" panose="020F0502020204030203" pitchFamily="34" charset="0"/>
                          <a:ea typeface="Lato" panose="020F0502020204030203" pitchFamily="34" charset="0"/>
                          <a:cs typeface="Lato" panose="020F0502020204030203" pitchFamily="34" charset="0"/>
                        </a:rPr>
                        <a:t>exchange</a:t>
                      </a:r>
                      <a:endParaRPr lang="de-DE" sz="1400" b="0" dirty="0">
                        <a:latin typeface="Lato" panose="020F0502020204030203" pitchFamily="34" charset="0"/>
                        <a:ea typeface="Lato" panose="020F0502020204030203" pitchFamily="34" charset="0"/>
                        <a:cs typeface="Lato" panose="020F0502020204030203" pitchFamily="34" charset="0"/>
                      </a:endParaRPr>
                    </a:p>
                  </a:txBody>
                  <a:tcPr anchor="ctr">
                    <a:solidFill>
                      <a:schemeClr val="tx2"/>
                    </a:solidFill>
                  </a:tcPr>
                </a:tc>
                <a:extLst>
                  <a:ext uri="{0D108BD9-81ED-4DB2-BD59-A6C34878D82A}">
                    <a16:rowId xmlns:a16="http://schemas.microsoft.com/office/drawing/2014/main" val="1811983405"/>
                  </a:ext>
                </a:extLst>
              </a:tr>
            </a:tbl>
          </a:graphicData>
        </a:graphic>
      </p:graphicFrame>
    </p:spTree>
    <p:extLst>
      <p:ext uri="{BB962C8B-B14F-4D97-AF65-F5344CB8AC3E}">
        <p14:creationId xmlns:p14="http://schemas.microsoft.com/office/powerpoint/2010/main" val="22831092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2491</Words>
  <Application>Microsoft Macintosh PowerPoint</Application>
  <PresentationFormat>On-screen Show (16:9)</PresentationFormat>
  <Paragraphs>146</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Lato</vt:lpstr>
      <vt:lpstr>Arial</vt:lpstr>
      <vt:lpstr>Agency FB</vt:lpstr>
      <vt:lpstr>Teko</vt:lpstr>
      <vt:lpstr>Simple Light</vt:lpstr>
      <vt:lpstr>FROM SCIENCE TO FREEDOM OF SPEECH (1/6)</vt:lpstr>
      <vt:lpstr>Overview</vt:lpstr>
      <vt:lpstr>Science and its Role  in Relation to  Controversial Issues  and Models of Science Communication</vt:lpstr>
      <vt:lpstr>PowerPoint Presentation</vt:lpstr>
      <vt:lpstr>PowerPoint Presentation</vt:lpstr>
      <vt:lpstr>Science and its role in relation to controversial issues</vt:lpstr>
      <vt:lpstr>PowerPoint Presentation</vt:lpstr>
      <vt:lpstr>PowerPoint Presentation</vt:lpstr>
      <vt:lpstr>Science to Public – 4 models  (Lewenstein 2003; Brossard/Lewenstein 2010; Schmid-Petri/Bürger 2020)</vt:lpstr>
      <vt:lpstr>Science to Public – 4 models  (Lewenstein 2003; Brossard/Lewenstein 2010; Schmid-Petri/Bürger 2020)</vt:lpstr>
      <vt:lpstr>Science to Public – network-oriented perspective (Schmid-Petri/Bürger 2020, pp. 111-113)</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SCIENCE TO FREEDOM OF SPEECH</dc:title>
  <dc:creator>Johanna Urban</dc:creator>
  <cp:lastModifiedBy>Debora Lucque</cp:lastModifiedBy>
  <cp:revision>12</cp:revision>
  <dcterms:modified xsi:type="dcterms:W3CDTF">2022-04-21T19:41:46Z</dcterms:modified>
</cp:coreProperties>
</file>