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345" r:id="rId2"/>
    <p:sldId id="346" r:id="rId3"/>
    <p:sldId id="347" r:id="rId4"/>
    <p:sldId id="350" r:id="rId5"/>
    <p:sldId id="351" r:id="rId6"/>
    <p:sldId id="352" r:id="rId7"/>
    <p:sldId id="353" r:id="rId8"/>
    <p:sldId id="354" r:id="rId9"/>
    <p:sldId id="355" r:id="rId10"/>
  </p:sldIdLst>
  <p:sldSz cx="9144000" cy="5143500" type="screen16x9"/>
  <p:notesSz cx="6858000" cy="9144000"/>
  <p:embeddedFontLst>
    <p:embeddedFont>
      <p:font typeface="Arial Rounded MT Bold" panose="020F0704030504030204" pitchFamily="34" charset="77"/>
      <p:regular r:id="rId12"/>
    </p:embeddedFont>
    <p:embeddedFont>
      <p:font typeface="Lato" panose="020F0502020204030203" pitchFamily="34" charset="0"/>
      <p:regular r:id="rId13"/>
      <p:bold r:id="rId14"/>
      <p:italic r:id="rId15"/>
      <p:boldItalic r:id="rId16"/>
    </p:embeddedFont>
    <p:embeddedFont>
      <p:font typeface="Teko" panose="020B060402020202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Urban" initials="JU" lastIdx="22" clrIdx="0">
    <p:extLst>
      <p:ext uri="{19B8F6BF-5375-455C-9EA6-DF929625EA0E}">
        <p15:presenceInfo xmlns:p15="http://schemas.microsoft.com/office/powerpoint/2012/main" userId="S-1-5-21-3036683560-4069959373-169152929-26606" providerId="AD"/>
      </p:ext>
    </p:extLst>
  </p:cmAuthor>
  <p:cmAuthor id="2" name="Isolde Vogel" initials="IV" lastIdx="3" clrIdx="1">
    <p:extLst>
      <p:ext uri="{19B8F6BF-5375-455C-9EA6-DF929625EA0E}">
        <p15:presenceInfo xmlns:p15="http://schemas.microsoft.com/office/powerpoint/2012/main" userId="Isolde Vog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205"/>
    <a:srgbClr val="0432FF"/>
    <a:srgbClr val="182C8B"/>
    <a:srgbClr val="FFFC00"/>
    <a:srgbClr val="D0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p:restoredTop sz="76947"/>
  </p:normalViewPr>
  <p:slideViewPr>
    <p:cSldViewPr snapToGrid="0">
      <p:cViewPr varScale="1">
        <p:scale>
          <a:sx n="112" d="100"/>
          <a:sy n="112" d="100"/>
        </p:scale>
        <p:origin x="11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ntisemitism.org.uk/wp-content/uploads/2020/07/Antisemitic-imagery-May-2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ntisemitism.org.uk/wp-content/uploads/2020/07/Antisemitic-imagery-May-202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56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13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370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Repetition from first chapter: </a:t>
            </a:r>
            <a:r>
              <a:rPr lang="en-GB" b="1" dirty="0"/>
              <a:t>Where</a:t>
            </a:r>
            <a:r>
              <a:rPr lang="en-GB" dirty="0"/>
              <a:t> are conspiracy myths spread?</a:t>
            </a:r>
            <a:r>
              <a:rPr lang="en-GB" baseline="0" dirty="0"/>
              <a:t> </a:t>
            </a:r>
            <a:r>
              <a:rPr lang="en-GB" baseline="0" dirty="0">
                <a:sym typeface="Wingdings" panose="05000000000000000000" pitchFamily="2" charset="2"/>
              </a:rPr>
              <a:t> </a:t>
            </a:r>
            <a:r>
              <a:rPr lang="en-GB" sz="1100" dirty="0">
                <a:solidFill>
                  <a:schemeClr val="tx1"/>
                </a:solidFill>
              </a:rPr>
              <a:t>reflect on what was mentioned by students in first chapter</a:t>
            </a:r>
          </a:p>
          <a:p>
            <a:pPr marL="114300" indent="0">
              <a:buNone/>
            </a:pPr>
            <a:endParaRPr lang="en-GB" sz="1100" dirty="0">
              <a:solidFill>
                <a:schemeClr val="tx1"/>
              </a:solidFill>
            </a:endParaRPr>
          </a:p>
          <a:p>
            <a:endParaRPr lang="en-GB" dirty="0"/>
          </a:p>
        </p:txBody>
      </p:sp>
    </p:spTree>
    <p:extLst>
      <p:ext uri="{BB962C8B-B14F-4D97-AF65-F5344CB8AC3E}">
        <p14:creationId xmlns:p14="http://schemas.microsoft.com/office/powerpoint/2010/main" val="153816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923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58750" indent="0">
              <a:buNone/>
            </a:pPr>
            <a:r>
              <a:rPr lang="en-GB" dirty="0"/>
              <a:t>sources: creative commons / no copyright (wiki commons):</a:t>
            </a:r>
          </a:p>
          <a:p>
            <a:r>
              <a:rPr lang="en-GB" dirty="0" err="1"/>
              <a:t>square&amp;compasses</a:t>
            </a:r>
            <a:r>
              <a:rPr lang="en-GB" dirty="0"/>
              <a:t>: https://</a:t>
            </a:r>
            <a:r>
              <a:rPr lang="en-GB" dirty="0" err="1"/>
              <a:t>commons.wikimedia.org</a:t>
            </a:r>
            <a:r>
              <a:rPr lang="en-GB" dirty="0"/>
              <a:t>/w/</a:t>
            </a:r>
            <a:r>
              <a:rPr lang="en-GB" dirty="0" err="1"/>
              <a:t>index.php?search</a:t>
            </a:r>
            <a:r>
              <a:rPr lang="en-GB" dirty="0"/>
              <a:t>=</a:t>
            </a:r>
            <a:r>
              <a:rPr lang="en-GB" dirty="0" err="1"/>
              <a:t>square+compass&amp;title</a:t>
            </a:r>
            <a:r>
              <a:rPr lang="en-GB" dirty="0"/>
              <a:t>=</a:t>
            </a:r>
            <a:r>
              <a:rPr lang="en-GB" dirty="0" err="1"/>
              <a:t>Special:Search&amp;profile</a:t>
            </a:r>
            <a:r>
              <a:rPr lang="en-GB" dirty="0"/>
              <a:t>=</a:t>
            </a:r>
            <a:r>
              <a:rPr lang="en-GB" dirty="0" err="1"/>
              <a:t>advanced&amp;fulltext</a:t>
            </a:r>
            <a:r>
              <a:rPr lang="en-GB" dirty="0"/>
              <a:t>=1&amp;ns0=1&amp;ns6=1&amp;ns12=1&amp;ns14=1&amp;ns100=1&amp;ns106=1#/media/File:Square_and_compasses2.JPG</a:t>
            </a:r>
          </a:p>
          <a:p>
            <a:r>
              <a:rPr lang="en-GB" dirty="0"/>
              <a:t>Baphomet: https://</a:t>
            </a:r>
            <a:r>
              <a:rPr lang="en-GB" dirty="0" err="1"/>
              <a:t>commons.wikimedia.org</a:t>
            </a:r>
            <a:r>
              <a:rPr lang="en-GB" dirty="0"/>
              <a:t>/w/</a:t>
            </a:r>
            <a:r>
              <a:rPr lang="en-GB" dirty="0" err="1"/>
              <a:t>index.php?search</a:t>
            </a:r>
            <a:r>
              <a:rPr lang="en-GB" dirty="0"/>
              <a:t>=</a:t>
            </a:r>
            <a:r>
              <a:rPr lang="en-GB" dirty="0" err="1"/>
              <a:t>baphomet&amp;title</a:t>
            </a:r>
            <a:r>
              <a:rPr lang="en-GB" dirty="0"/>
              <a:t>=</a:t>
            </a:r>
            <a:r>
              <a:rPr lang="en-GB" dirty="0" err="1"/>
              <a:t>Special:Search&amp;profile</a:t>
            </a:r>
            <a:r>
              <a:rPr lang="en-GB" dirty="0"/>
              <a:t>=</a:t>
            </a:r>
            <a:r>
              <a:rPr lang="en-GB" dirty="0" err="1"/>
              <a:t>advanced&amp;fulltext</a:t>
            </a:r>
            <a:r>
              <a:rPr lang="en-GB" dirty="0"/>
              <a:t>=1&amp;ns0=1&amp;ns6=1&amp;ns12=1&amp;ns14=1&amp;ns100=1&amp;ns106=1#/media/</a:t>
            </a:r>
            <a:r>
              <a:rPr lang="en-GB" dirty="0" err="1"/>
              <a:t>File:Baphomet-small.svg</a:t>
            </a:r>
            <a:endParaRPr lang="en-GB" dirty="0"/>
          </a:p>
          <a:p>
            <a:r>
              <a:rPr lang="en-GB" dirty="0"/>
              <a:t>Dollar Eye Pyramid: https://</a:t>
            </a:r>
            <a:r>
              <a:rPr lang="en-GB" dirty="0" err="1"/>
              <a:t>commons.wikimedia.org</a:t>
            </a:r>
            <a:r>
              <a:rPr lang="en-GB" dirty="0"/>
              <a:t>/wiki/</a:t>
            </a:r>
            <a:r>
              <a:rPr lang="en-GB" dirty="0" err="1"/>
              <a:t>File:Eye.jpg</a:t>
            </a:r>
            <a:endParaRPr lang="en-GB" dirty="0"/>
          </a:p>
          <a:p>
            <a:r>
              <a:rPr lang="en-GB" dirty="0"/>
              <a:t>Star of David and 23: </a:t>
            </a:r>
            <a:r>
              <a:rPr lang="en-GB" dirty="0" err="1"/>
              <a:t>selfmade</a:t>
            </a:r>
            <a:endParaRPr lang="en-GB" dirty="0"/>
          </a:p>
          <a:p>
            <a:endParaRPr lang="en-GB" dirty="0"/>
          </a:p>
          <a:p>
            <a:endParaRPr lang="en-GB" dirty="0"/>
          </a:p>
        </p:txBody>
      </p:sp>
    </p:spTree>
    <p:extLst>
      <p:ext uri="{BB962C8B-B14F-4D97-AF65-F5344CB8AC3E}">
        <p14:creationId xmlns:p14="http://schemas.microsoft.com/office/powerpoint/2010/main" val="219175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114300" indent="0">
              <a:buNone/>
            </a:pPr>
            <a:r>
              <a:rPr lang="en-GB" sz="1100" dirty="0">
                <a:solidFill>
                  <a:srgbClr val="FF0000"/>
                </a:solidFill>
              </a:rPr>
              <a:t>Find the pictures in: </a:t>
            </a:r>
            <a:r>
              <a:rPr lang="en-GB" sz="1100" i="1" dirty="0">
                <a:solidFill>
                  <a:srgbClr val="FF0000"/>
                </a:solidFill>
                <a:latin typeface="Arial"/>
                <a:ea typeface="Arial"/>
                <a:cs typeface="Arial"/>
                <a:sym typeface="Arial"/>
              </a:rPr>
              <a:t>Antisemitism Policy Trust (2020) Antisemitic Imagery, </a:t>
            </a:r>
            <a:r>
              <a:rPr lang="en-GB" sz="1100" i="1"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https://antisemitism.org.uk/wp-content/uploads/2020/07/Antisemitic-imagery-May-2020.pdf</a:t>
            </a:r>
            <a:r>
              <a:rPr lang="en-GB" sz="1100" i="1" dirty="0">
                <a:solidFill>
                  <a:srgbClr val="FF0000"/>
                </a:solidFill>
                <a:latin typeface="Arial"/>
                <a:ea typeface="Arial"/>
                <a:cs typeface="Arial"/>
                <a:sym typeface="Arial"/>
              </a:rPr>
              <a:t> accessed 20 May 2021, </a:t>
            </a:r>
            <a:r>
              <a:rPr lang="de-AT" sz="1100" dirty="0">
                <a:solidFill>
                  <a:srgbClr val="FF0000"/>
                </a:solidFill>
                <a:latin typeface="Arial"/>
                <a:ea typeface="Arial"/>
                <a:cs typeface="Arial"/>
                <a:sym typeface="Arial"/>
              </a:rPr>
              <a:t>p.5 </a:t>
            </a:r>
            <a:r>
              <a:rPr lang="de-AT" sz="1100" dirty="0" err="1">
                <a:solidFill>
                  <a:srgbClr val="FF0000"/>
                </a:solidFill>
                <a:latin typeface="Arial"/>
                <a:ea typeface="Arial"/>
                <a:cs typeface="Arial"/>
                <a:sym typeface="Arial"/>
              </a:rPr>
              <a:t>and</a:t>
            </a:r>
            <a:r>
              <a:rPr lang="de-AT" sz="1100" dirty="0">
                <a:solidFill>
                  <a:srgbClr val="FF0000"/>
                </a:solidFill>
                <a:latin typeface="Arial"/>
                <a:ea typeface="Arial"/>
                <a:cs typeface="Arial"/>
                <a:sym typeface="Arial"/>
              </a:rPr>
              <a:t> p.14.</a:t>
            </a:r>
            <a:endParaRPr lang="en-GB" sz="1100" dirty="0">
              <a:solidFill>
                <a:srgbClr val="FF0000"/>
              </a:solidFill>
            </a:endParaRPr>
          </a:p>
          <a:p>
            <a:pPr marL="158750" indent="0">
              <a:buNone/>
            </a:pPr>
            <a:endParaRPr lang="en-GB" dirty="0"/>
          </a:p>
          <a:p>
            <a:pPr marL="158750" indent="0">
              <a:buNone/>
            </a:pPr>
            <a:r>
              <a:rPr lang="en-GB" dirty="0"/>
              <a:t>images: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A Nazi anti-Semitic cartoon by </a:t>
            </a:r>
            <a:r>
              <a:rPr lang="en-GB" dirty="0" err="1"/>
              <a:t>Seppla</a:t>
            </a:r>
            <a:r>
              <a:rPr lang="en-GB" dirty="0"/>
              <a:t> (Josef Plank), circa 1938--An octopus with a Star of David over its head has its tentacles encompassing a globe. Source: Library of Congress, courtesy of USHMM Photo Archives. https://</a:t>
            </a:r>
            <a:r>
              <a:rPr lang="en-GB" dirty="0" err="1"/>
              <a:t>collections.ushmm.org</a:t>
            </a:r>
            <a:r>
              <a:rPr lang="en-GB" dirty="0"/>
              <a:t>/search/</a:t>
            </a:r>
            <a:r>
              <a:rPr lang="en-GB" dirty="0" err="1"/>
              <a:t>catalog</a:t>
            </a:r>
            <a:r>
              <a:rPr lang="en-GB" dirty="0"/>
              <a:t>/pa4913</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e-AT" sz="1100" b="0" i="0" u="none" strike="noStrike" cap="none" dirty="0">
                <a:solidFill>
                  <a:srgbClr val="000000"/>
                </a:solidFill>
                <a:effectLst/>
                <a:latin typeface="Arial"/>
                <a:ea typeface="Arial"/>
                <a:cs typeface="Arial"/>
                <a:sym typeface="Arial"/>
              </a:rPr>
              <a:t>Poster </a:t>
            </a:r>
            <a:r>
              <a:rPr lang="de-AT" sz="1100" b="0" i="0" u="none" strike="noStrike" cap="none" dirty="0" err="1">
                <a:solidFill>
                  <a:srgbClr val="000000"/>
                </a:solidFill>
                <a:effectLst/>
                <a:latin typeface="Arial"/>
                <a:ea typeface="Arial"/>
                <a:cs typeface="Arial"/>
                <a:sym typeface="Arial"/>
              </a:rPr>
              <a:t>of</a:t>
            </a:r>
            <a:r>
              <a:rPr lang="de-AT" sz="1100" b="0" i="0" u="none" strike="noStrike" cap="none" dirty="0">
                <a:solidFill>
                  <a:srgbClr val="000000"/>
                </a:solidFill>
                <a:effectLst/>
                <a:latin typeface="Arial"/>
                <a:ea typeface="Arial"/>
                <a:cs typeface="Arial"/>
                <a:sym typeface="Arial"/>
              </a:rPr>
              <a:t> a </a:t>
            </a:r>
            <a:r>
              <a:rPr lang="de-AT" sz="1100" b="0" i="0" u="none" strike="noStrike" cap="none" dirty="0" err="1">
                <a:solidFill>
                  <a:srgbClr val="000000"/>
                </a:solidFill>
                <a:effectLst/>
                <a:latin typeface="Arial"/>
                <a:ea typeface="Arial"/>
                <a:cs typeface="Arial"/>
                <a:sym typeface="Arial"/>
              </a:rPr>
              <a:t>Jewish</a:t>
            </a:r>
            <a:r>
              <a:rPr lang="de-AT" sz="1100" b="0" i="0" u="none" strike="noStrike" cap="none" dirty="0">
                <a:solidFill>
                  <a:srgbClr val="000000"/>
                </a:solidFill>
                <a:effectLst/>
                <a:latin typeface="Arial"/>
                <a:ea typeface="Arial"/>
                <a:cs typeface="Arial"/>
                <a:sym typeface="Arial"/>
              </a:rPr>
              <a:t> man </a:t>
            </a:r>
            <a:r>
              <a:rPr lang="de-AT" sz="1100" b="0" i="0" u="none" strike="noStrike" cap="none" dirty="0" err="1">
                <a:solidFill>
                  <a:srgbClr val="000000"/>
                </a:solidFill>
                <a:effectLst/>
                <a:latin typeface="Arial"/>
                <a:ea typeface="Arial"/>
                <a:cs typeface="Arial"/>
                <a:sym typeface="Arial"/>
              </a:rPr>
              <a:t>controlling</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spiders</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weaving</a:t>
            </a:r>
            <a:r>
              <a:rPr lang="de-AT" sz="1100" b="0" i="0" u="none" strike="noStrike" cap="none" dirty="0">
                <a:solidFill>
                  <a:srgbClr val="000000"/>
                </a:solidFill>
                <a:effectLst/>
                <a:latin typeface="Arial"/>
                <a:ea typeface="Arial"/>
                <a:cs typeface="Arial"/>
                <a:sym typeface="Arial"/>
              </a:rPr>
              <a:t> a </a:t>
            </a:r>
            <a:r>
              <a:rPr lang="de-AT" sz="1100" b="0" i="0" u="none" strike="noStrike" cap="none" dirty="0" err="1">
                <a:solidFill>
                  <a:srgbClr val="000000"/>
                </a:solidFill>
                <a:effectLst/>
                <a:latin typeface="Arial"/>
                <a:ea typeface="Arial"/>
                <a:cs typeface="Arial"/>
                <a:sym typeface="Arial"/>
              </a:rPr>
              <a:t>conspiracy</a:t>
            </a:r>
            <a:r>
              <a:rPr lang="de-AT" sz="1100" b="0" i="0" u="none" strike="noStrike" cap="none" dirty="0">
                <a:solidFill>
                  <a:srgbClr val="000000"/>
                </a:solidFill>
                <a:effectLst/>
                <a:latin typeface="Arial"/>
                <a:ea typeface="Arial"/>
                <a:cs typeface="Arial"/>
                <a:sym typeface="Arial"/>
              </a:rPr>
              <a:t>. Source: USHMM, </a:t>
            </a:r>
            <a:r>
              <a:rPr lang="de-AT" sz="1100" b="0" i="0" u="none" strike="noStrike" cap="none" dirty="0" err="1">
                <a:solidFill>
                  <a:srgbClr val="000000"/>
                </a:solidFill>
                <a:effectLst/>
                <a:latin typeface="Arial"/>
                <a:ea typeface="Arial"/>
                <a:cs typeface="Arial"/>
                <a:sym typeface="Arial"/>
              </a:rPr>
              <a:t>no</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license</a:t>
            </a:r>
            <a:r>
              <a:rPr lang="de-AT" sz="1100" b="0" i="0" u="none" strike="noStrike" cap="none" dirty="0">
                <a:solidFill>
                  <a:srgbClr val="000000"/>
                </a:solidFill>
                <a:effectLst/>
                <a:latin typeface="Arial"/>
                <a:ea typeface="Arial"/>
                <a:cs typeface="Arial"/>
                <a:sym typeface="Arial"/>
              </a:rPr>
              <a:t> https://</a:t>
            </a:r>
            <a:r>
              <a:rPr lang="de-AT" sz="1100" b="0" i="0" u="none" strike="noStrike" cap="none" dirty="0" err="1">
                <a:solidFill>
                  <a:srgbClr val="000000"/>
                </a:solidFill>
                <a:effectLst/>
                <a:latin typeface="Arial"/>
                <a:ea typeface="Arial"/>
                <a:cs typeface="Arial"/>
                <a:sym typeface="Arial"/>
              </a:rPr>
              <a:t>collections.ushmm.org</a:t>
            </a:r>
            <a:r>
              <a:rPr lang="de-AT" sz="1100" b="0" i="0" u="none" strike="noStrike" cap="none" dirty="0">
                <a:solidFill>
                  <a:srgbClr val="000000"/>
                </a:solidFill>
                <a:effectLst/>
                <a:latin typeface="Arial"/>
                <a:ea typeface="Arial"/>
                <a:cs typeface="Arial"/>
                <a:sym typeface="Arial"/>
              </a:rPr>
              <a:t>/</a:t>
            </a:r>
            <a:r>
              <a:rPr lang="de-AT" sz="1100" b="0" i="0" u="none" strike="noStrike" cap="none" dirty="0" err="1">
                <a:solidFill>
                  <a:srgbClr val="000000"/>
                </a:solidFill>
                <a:effectLst/>
                <a:latin typeface="Arial"/>
                <a:ea typeface="Arial"/>
                <a:cs typeface="Arial"/>
                <a:sym typeface="Arial"/>
              </a:rPr>
              <a:t>search</a:t>
            </a:r>
            <a:r>
              <a:rPr lang="de-AT" sz="1100" b="0" i="0" u="none" strike="noStrike" cap="none" dirty="0">
                <a:solidFill>
                  <a:srgbClr val="000000"/>
                </a:solidFill>
                <a:effectLst/>
                <a:latin typeface="Arial"/>
                <a:ea typeface="Arial"/>
                <a:cs typeface="Arial"/>
                <a:sym typeface="Arial"/>
              </a:rPr>
              <a:t>/</a:t>
            </a:r>
            <a:r>
              <a:rPr lang="de-AT" sz="1100" b="0" i="0" u="none" strike="noStrike" cap="none" dirty="0" err="1">
                <a:solidFill>
                  <a:srgbClr val="000000"/>
                </a:solidFill>
                <a:effectLst/>
                <a:latin typeface="Arial"/>
                <a:ea typeface="Arial"/>
                <a:cs typeface="Arial"/>
                <a:sym typeface="Arial"/>
              </a:rPr>
              <a:t>catalog</a:t>
            </a:r>
            <a:r>
              <a:rPr lang="de-AT" sz="1100" b="0" i="0" u="none" strike="noStrike" cap="none" dirty="0">
                <a:solidFill>
                  <a:srgbClr val="000000"/>
                </a:solidFill>
                <a:effectLst/>
                <a:latin typeface="Arial"/>
                <a:ea typeface="Arial"/>
                <a:cs typeface="Arial"/>
                <a:sym typeface="Arial"/>
              </a:rPr>
              <a:t>/irn542394</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about the “octopus” image: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Octopus is a common antisemitic image </a:t>
            </a:r>
            <a:r>
              <a:rPr lang="en-GB" dirty="0" err="1"/>
              <a:t>foundin</a:t>
            </a:r>
            <a:r>
              <a:rPr lang="en-GB" dirty="0"/>
              <a:t> anti-Jewish images and cartoons, representing the antisemitic canard of Jewish control. In 1903, the antisemitic forgery, The Protocols of the Elders of Zion, alleged, among many other falsities, that Jewish leaders were conspiring to control the world, including global politics, the world economy, and the media. The image of an octopus, with its tentacles wrapped around the world, or penetrating the globe, is an antisemitic representation of this canard. The Octopus is comparable to the puppet master, pulling the strings of control, an image also used to portray this antisemitic canard.”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about the “controller” image: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“As with the Enemy and the Corruptor, the Controller embodies the entire focus of The Protocols of the Elders of Zion. The Jews sow their seeds around the world, like the Octopus with its tentacles penetrating the globe. The Controller uses its power to control the world, whether it be the economy, the media or politics. When a reader sees this, they are able to blame their societal position on the Jews; they couldn’t succeed in one way or another because everything is being controlled. As the antisemitic German historian Heinrich von Treitschke put it, “the Jews are our misfortune”.”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source: </a:t>
            </a:r>
            <a:r>
              <a:rPr lang="en-GB" sz="1100" b="0" i="1" u="none" strike="noStrike" cap="none" dirty="0">
                <a:solidFill>
                  <a:srgbClr val="000000"/>
                </a:solidFill>
                <a:effectLst/>
                <a:latin typeface="Arial"/>
                <a:ea typeface="Arial"/>
                <a:cs typeface="Arial"/>
                <a:sym typeface="Arial"/>
              </a:rPr>
              <a:t>Antisemitism Policy Trust (2020) Antisemitic Imagery, </a:t>
            </a:r>
            <a:r>
              <a:rPr lang="en-GB" sz="1100" b="0" i="1" u="sng" strike="noStrike" cap="none" dirty="0">
                <a:solidFill>
                  <a:srgbClr val="000000"/>
                </a:solidFill>
                <a:effectLst/>
                <a:latin typeface="Arial"/>
                <a:ea typeface="Arial"/>
                <a:cs typeface="Arial"/>
                <a:sym typeface="Arial"/>
                <a:hlinkClick r:id="rId3"/>
              </a:rPr>
              <a:t>https://antisemitism.org.uk/wp-content/uploads/2020/07/Antisemitic-imagery-May-2020.pdf</a:t>
            </a:r>
            <a:r>
              <a:rPr lang="en-GB" sz="1100" b="0" i="1" u="none" strike="noStrike" cap="none" dirty="0">
                <a:solidFill>
                  <a:srgbClr val="000000"/>
                </a:solidFill>
                <a:effectLst/>
                <a:latin typeface="Arial"/>
                <a:ea typeface="Arial"/>
                <a:cs typeface="Arial"/>
                <a:sym typeface="Arial"/>
              </a:rPr>
              <a:t>, accessed 20 May 2021, </a:t>
            </a:r>
            <a:r>
              <a:rPr lang="de-AT" sz="1100" b="0" i="0" u="none" strike="noStrike" cap="none" dirty="0">
                <a:solidFill>
                  <a:srgbClr val="000000"/>
                </a:solidFill>
                <a:effectLst/>
                <a:latin typeface="Arial"/>
                <a:ea typeface="Arial"/>
                <a:cs typeface="Arial"/>
                <a:sym typeface="Arial"/>
              </a:rPr>
              <a:t>p.5 </a:t>
            </a:r>
            <a:r>
              <a:rPr lang="de-AT" sz="1100" b="0" i="0" u="none" strike="noStrike" cap="none" dirty="0" err="1">
                <a:solidFill>
                  <a:srgbClr val="000000"/>
                </a:solidFill>
                <a:effectLst/>
                <a:latin typeface="Arial"/>
                <a:ea typeface="Arial"/>
                <a:cs typeface="Arial"/>
                <a:sym typeface="Arial"/>
              </a:rPr>
              <a:t>and</a:t>
            </a:r>
            <a:r>
              <a:rPr lang="de-AT" sz="1100" b="0" i="0" u="none" strike="noStrike" cap="none" dirty="0">
                <a:solidFill>
                  <a:srgbClr val="000000"/>
                </a:solidFill>
                <a:effectLst/>
                <a:latin typeface="Arial"/>
                <a:ea typeface="Arial"/>
                <a:cs typeface="Arial"/>
                <a:sym typeface="Arial"/>
              </a:rPr>
              <a:t> p.14.</a:t>
            </a: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122955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indent="0">
              <a:buNone/>
            </a:pPr>
            <a:r>
              <a:rPr lang="en-GB" sz="1100" dirty="0">
                <a:solidFill>
                  <a:srgbClr val="FF0000"/>
                </a:solidFill>
              </a:rPr>
              <a:t>Find the pictures in: </a:t>
            </a:r>
            <a:r>
              <a:rPr lang="en-GB" sz="1100" i="1" dirty="0">
                <a:solidFill>
                  <a:srgbClr val="FF0000"/>
                </a:solidFill>
                <a:latin typeface="Arial"/>
                <a:ea typeface="Arial"/>
                <a:cs typeface="Arial"/>
                <a:sym typeface="Arial"/>
              </a:rPr>
              <a:t>Antisemitism Policy Trust (2020) </a:t>
            </a:r>
            <a:r>
              <a:rPr lang="en-GB" sz="1100" i="1" dirty="0" err="1">
                <a:solidFill>
                  <a:srgbClr val="FF0000"/>
                </a:solidFill>
                <a:latin typeface="Arial"/>
                <a:ea typeface="Arial"/>
                <a:cs typeface="Arial"/>
                <a:sym typeface="Arial"/>
              </a:rPr>
              <a:t>Antisemitic</a:t>
            </a:r>
            <a:r>
              <a:rPr lang="en-GB" sz="1100" i="1" dirty="0">
                <a:solidFill>
                  <a:srgbClr val="FF0000"/>
                </a:solidFill>
                <a:latin typeface="Arial"/>
                <a:ea typeface="Arial"/>
                <a:cs typeface="Arial"/>
                <a:sym typeface="Arial"/>
              </a:rPr>
              <a:t> Imagery, </a:t>
            </a:r>
            <a:r>
              <a:rPr lang="en-GB" sz="1100" i="1"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GB" sz="1100" i="1" dirty="0" err="1">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antisemitism.org.uk</a:t>
            </a:r>
            <a:r>
              <a:rPr lang="en-GB" sz="1100" i="1"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GB" sz="1100" i="1" dirty="0" err="1">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wp</a:t>
            </a:r>
            <a:r>
              <a:rPr lang="en-GB" sz="1100" i="1"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-content/uploads/2020/07/</a:t>
            </a:r>
            <a:r>
              <a:rPr lang="en-GB" sz="1100" i="1" dirty="0" err="1">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Antisemitic</a:t>
            </a:r>
            <a:r>
              <a:rPr lang="en-GB" sz="1100" i="1"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-imagery-May-</a:t>
            </a:r>
            <a:r>
              <a:rPr lang="en-GB" sz="1100" i="1" dirty="0" err="1">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2020.pdf</a:t>
            </a:r>
            <a:r>
              <a:rPr lang="en-GB" sz="1100" i="1" dirty="0">
                <a:solidFill>
                  <a:srgbClr val="FF0000"/>
                </a:solidFill>
                <a:latin typeface="Arial"/>
                <a:ea typeface="Arial"/>
                <a:cs typeface="Arial"/>
                <a:sym typeface="Arial"/>
              </a:rPr>
              <a:t> accessed 20 May 2021, </a:t>
            </a:r>
            <a:r>
              <a:rPr lang="de-AT" sz="1100" dirty="0" err="1">
                <a:solidFill>
                  <a:srgbClr val="FF0000"/>
                </a:solidFill>
                <a:latin typeface="Arial"/>
                <a:ea typeface="Arial"/>
                <a:cs typeface="Arial"/>
                <a:sym typeface="Arial"/>
              </a:rPr>
              <a:t>p.5</a:t>
            </a:r>
            <a:r>
              <a:rPr lang="de-AT" sz="1100" dirty="0">
                <a:solidFill>
                  <a:srgbClr val="FF0000"/>
                </a:solidFill>
                <a:latin typeface="Arial"/>
                <a:ea typeface="Arial"/>
                <a:cs typeface="Arial"/>
                <a:sym typeface="Arial"/>
              </a:rPr>
              <a:t> </a:t>
            </a:r>
            <a:r>
              <a:rPr lang="de-AT" sz="1100" dirty="0" err="1">
                <a:solidFill>
                  <a:srgbClr val="FF0000"/>
                </a:solidFill>
                <a:latin typeface="Arial"/>
                <a:ea typeface="Arial"/>
                <a:cs typeface="Arial"/>
                <a:sym typeface="Arial"/>
              </a:rPr>
              <a:t>and</a:t>
            </a:r>
            <a:r>
              <a:rPr lang="de-AT" sz="1100" dirty="0">
                <a:solidFill>
                  <a:srgbClr val="FF0000"/>
                </a:solidFill>
                <a:latin typeface="Arial"/>
                <a:ea typeface="Arial"/>
                <a:cs typeface="Arial"/>
                <a:sym typeface="Arial"/>
              </a:rPr>
              <a:t> </a:t>
            </a:r>
            <a:r>
              <a:rPr lang="de-AT" sz="1100" dirty="0" err="1">
                <a:solidFill>
                  <a:srgbClr val="FF0000"/>
                </a:solidFill>
                <a:latin typeface="Arial"/>
                <a:ea typeface="Arial"/>
                <a:cs typeface="Arial"/>
                <a:sym typeface="Arial"/>
              </a:rPr>
              <a:t>p.14</a:t>
            </a:r>
            <a:r>
              <a:rPr lang="de-AT" sz="1100" dirty="0">
                <a:solidFill>
                  <a:srgbClr val="FF0000"/>
                </a:solidFill>
                <a:latin typeface="Arial"/>
                <a:ea typeface="Arial"/>
                <a:cs typeface="Arial"/>
                <a:sym typeface="Arial"/>
              </a:rPr>
              <a:t>.</a:t>
            </a:r>
            <a:endParaRPr lang="en-GB" sz="1100" dirty="0">
              <a:solidFill>
                <a:srgbClr val="FF0000"/>
              </a:solidFill>
            </a:endParaRPr>
          </a:p>
          <a:p>
            <a:pPr marL="158750" indent="0">
              <a:buNone/>
            </a:pPr>
            <a:endParaRPr lang="en-GB" dirty="0"/>
          </a:p>
          <a:p>
            <a:pPr marL="158750" indent="0">
              <a:buNone/>
            </a:pPr>
            <a:r>
              <a:rPr lang="en-GB" dirty="0"/>
              <a:t>images: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A Nazi anti-Semitic cartoon by </a:t>
            </a:r>
            <a:r>
              <a:rPr lang="en-GB" dirty="0" err="1"/>
              <a:t>Seppla</a:t>
            </a:r>
            <a:r>
              <a:rPr lang="en-GB" dirty="0"/>
              <a:t> (Josef Plank), circa 1938--An octopus with a Star of David over its head has its tentacles encompassing a globe. Source: Library of Congress, courtesy of </a:t>
            </a:r>
            <a:r>
              <a:rPr lang="en-GB" dirty="0" err="1"/>
              <a:t>USHMM</a:t>
            </a:r>
            <a:r>
              <a:rPr lang="en-GB" dirty="0"/>
              <a:t> Photo Archives. https://</a:t>
            </a:r>
            <a:r>
              <a:rPr lang="en-GB" dirty="0" err="1"/>
              <a:t>collections.ushmm.org</a:t>
            </a:r>
            <a:r>
              <a:rPr lang="en-GB" dirty="0"/>
              <a:t>/search/</a:t>
            </a:r>
            <a:r>
              <a:rPr lang="en-GB" dirty="0" err="1"/>
              <a:t>catalog</a:t>
            </a:r>
            <a:r>
              <a:rPr lang="en-GB" dirty="0"/>
              <a:t>/</a:t>
            </a:r>
            <a:r>
              <a:rPr lang="en-GB" dirty="0" err="1"/>
              <a:t>pa4913</a:t>
            </a:r>
            <a:endParaRPr lang="en-GB"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e-AT" sz="1100" b="0" i="0" u="none" strike="noStrike" cap="none" dirty="0">
                <a:solidFill>
                  <a:srgbClr val="000000"/>
                </a:solidFill>
                <a:effectLst/>
                <a:latin typeface="Arial"/>
                <a:ea typeface="Arial"/>
                <a:cs typeface="Arial"/>
                <a:sym typeface="Arial"/>
              </a:rPr>
              <a:t>Poster </a:t>
            </a:r>
            <a:r>
              <a:rPr lang="de-AT" sz="1100" b="0" i="0" u="none" strike="noStrike" cap="none" dirty="0" err="1">
                <a:solidFill>
                  <a:srgbClr val="000000"/>
                </a:solidFill>
                <a:effectLst/>
                <a:latin typeface="Arial"/>
                <a:ea typeface="Arial"/>
                <a:cs typeface="Arial"/>
                <a:sym typeface="Arial"/>
              </a:rPr>
              <a:t>of</a:t>
            </a:r>
            <a:r>
              <a:rPr lang="de-AT" sz="1100" b="0" i="0" u="none" strike="noStrike" cap="none" dirty="0">
                <a:solidFill>
                  <a:srgbClr val="000000"/>
                </a:solidFill>
                <a:effectLst/>
                <a:latin typeface="Arial"/>
                <a:ea typeface="Arial"/>
                <a:cs typeface="Arial"/>
                <a:sym typeface="Arial"/>
              </a:rPr>
              <a:t> a </a:t>
            </a:r>
            <a:r>
              <a:rPr lang="de-AT" sz="1100" b="0" i="0" u="none" strike="noStrike" cap="none" dirty="0" err="1">
                <a:solidFill>
                  <a:srgbClr val="000000"/>
                </a:solidFill>
                <a:effectLst/>
                <a:latin typeface="Arial"/>
                <a:ea typeface="Arial"/>
                <a:cs typeface="Arial"/>
                <a:sym typeface="Arial"/>
              </a:rPr>
              <a:t>Jewish</a:t>
            </a:r>
            <a:r>
              <a:rPr lang="de-AT" sz="1100" b="0" i="0" u="none" strike="noStrike" cap="none" dirty="0">
                <a:solidFill>
                  <a:srgbClr val="000000"/>
                </a:solidFill>
                <a:effectLst/>
                <a:latin typeface="Arial"/>
                <a:ea typeface="Arial"/>
                <a:cs typeface="Arial"/>
                <a:sym typeface="Arial"/>
              </a:rPr>
              <a:t> man </a:t>
            </a:r>
            <a:r>
              <a:rPr lang="de-AT" sz="1100" b="0" i="0" u="none" strike="noStrike" cap="none" dirty="0" err="1">
                <a:solidFill>
                  <a:srgbClr val="000000"/>
                </a:solidFill>
                <a:effectLst/>
                <a:latin typeface="Arial"/>
                <a:ea typeface="Arial"/>
                <a:cs typeface="Arial"/>
                <a:sym typeface="Arial"/>
              </a:rPr>
              <a:t>controlling</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spiders</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weaving</a:t>
            </a:r>
            <a:r>
              <a:rPr lang="de-AT" sz="1100" b="0" i="0" u="none" strike="noStrike" cap="none" dirty="0">
                <a:solidFill>
                  <a:srgbClr val="000000"/>
                </a:solidFill>
                <a:effectLst/>
                <a:latin typeface="Arial"/>
                <a:ea typeface="Arial"/>
                <a:cs typeface="Arial"/>
                <a:sym typeface="Arial"/>
              </a:rPr>
              <a:t> a </a:t>
            </a:r>
            <a:r>
              <a:rPr lang="de-AT" sz="1100" b="0" i="0" u="none" strike="noStrike" cap="none" dirty="0" err="1">
                <a:solidFill>
                  <a:srgbClr val="000000"/>
                </a:solidFill>
                <a:effectLst/>
                <a:latin typeface="Arial"/>
                <a:ea typeface="Arial"/>
                <a:cs typeface="Arial"/>
                <a:sym typeface="Arial"/>
              </a:rPr>
              <a:t>conspiracy</a:t>
            </a:r>
            <a:r>
              <a:rPr lang="de-AT" sz="1100" b="0" i="0" u="none" strike="noStrike" cap="none" dirty="0">
                <a:solidFill>
                  <a:srgbClr val="000000"/>
                </a:solidFill>
                <a:effectLst/>
                <a:latin typeface="Arial"/>
                <a:ea typeface="Arial"/>
                <a:cs typeface="Arial"/>
                <a:sym typeface="Arial"/>
              </a:rPr>
              <a:t>. Source: </a:t>
            </a:r>
            <a:r>
              <a:rPr lang="de-AT" sz="1100" b="0" i="0" u="none" strike="noStrike" cap="none" dirty="0" err="1">
                <a:solidFill>
                  <a:srgbClr val="000000"/>
                </a:solidFill>
                <a:effectLst/>
                <a:latin typeface="Arial"/>
                <a:ea typeface="Arial"/>
                <a:cs typeface="Arial"/>
                <a:sym typeface="Arial"/>
              </a:rPr>
              <a:t>USHMM</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no</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license</a:t>
            </a:r>
            <a:r>
              <a:rPr lang="de-AT" sz="1100" b="0" i="0" u="none" strike="noStrike" cap="none" dirty="0">
                <a:solidFill>
                  <a:srgbClr val="000000"/>
                </a:solidFill>
                <a:effectLst/>
                <a:latin typeface="Arial"/>
                <a:ea typeface="Arial"/>
                <a:cs typeface="Arial"/>
                <a:sym typeface="Arial"/>
              </a:rPr>
              <a:t> https://</a:t>
            </a:r>
            <a:r>
              <a:rPr lang="de-AT" sz="1100" b="0" i="0" u="none" strike="noStrike" cap="none" dirty="0" err="1">
                <a:solidFill>
                  <a:srgbClr val="000000"/>
                </a:solidFill>
                <a:effectLst/>
                <a:latin typeface="Arial"/>
                <a:ea typeface="Arial"/>
                <a:cs typeface="Arial"/>
                <a:sym typeface="Arial"/>
              </a:rPr>
              <a:t>collections.ushmm.org</a:t>
            </a:r>
            <a:r>
              <a:rPr lang="de-AT" sz="1100" b="0" i="0" u="none" strike="noStrike" cap="none" dirty="0">
                <a:solidFill>
                  <a:srgbClr val="000000"/>
                </a:solidFill>
                <a:effectLst/>
                <a:latin typeface="Arial"/>
                <a:ea typeface="Arial"/>
                <a:cs typeface="Arial"/>
                <a:sym typeface="Arial"/>
              </a:rPr>
              <a:t>/</a:t>
            </a:r>
            <a:r>
              <a:rPr lang="de-AT" sz="1100" b="0" i="0" u="none" strike="noStrike" cap="none" dirty="0" err="1">
                <a:solidFill>
                  <a:srgbClr val="000000"/>
                </a:solidFill>
                <a:effectLst/>
                <a:latin typeface="Arial"/>
                <a:ea typeface="Arial"/>
                <a:cs typeface="Arial"/>
                <a:sym typeface="Arial"/>
              </a:rPr>
              <a:t>search</a:t>
            </a:r>
            <a:r>
              <a:rPr lang="de-AT" sz="1100" b="0" i="0" u="none" strike="noStrike" cap="none" dirty="0">
                <a:solidFill>
                  <a:srgbClr val="000000"/>
                </a:solidFill>
                <a:effectLst/>
                <a:latin typeface="Arial"/>
                <a:ea typeface="Arial"/>
                <a:cs typeface="Arial"/>
                <a:sym typeface="Arial"/>
              </a:rPr>
              <a:t>/</a:t>
            </a:r>
            <a:r>
              <a:rPr lang="de-AT" sz="1100" b="0" i="0" u="none" strike="noStrike" cap="none" dirty="0" err="1">
                <a:solidFill>
                  <a:srgbClr val="000000"/>
                </a:solidFill>
                <a:effectLst/>
                <a:latin typeface="Arial"/>
                <a:ea typeface="Arial"/>
                <a:cs typeface="Arial"/>
                <a:sym typeface="Arial"/>
              </a:rPr>
              <a:t>catalog</a:t>
            </a:r>
            <a:r>
              <a:rPr lang="de-AT" sz="1100" b="0" i="0" u="none" strike="noStrike" cap="none" dirty="0">
                <a:solidFill>
                  <a:srgbClr val="000000"/>
                </a:solidFill>
                <a:effectLst/>
                <a:latin typeface="Arial"/>
                <a:ea typeface="Arial"/>
                <a:cs typeface="Arial"/>
                <a:sym typeface="Arial"/>
              </a:rPr>
              <a:t>/</a:t>
            </a:r>
            <a:r>
              <a:rPr lang="de-AT" sz="1100" b="0" i="0" u="none" strike="noStrike" cap="none" dirty="0" err="1">
                <a:solidFill>
                  <a:srgbClr val="000000"/>
                </a:solidFill>
                <a:effectLst/>
                <a:latin typeface="Arial"/>
                <a:ea typeface="Arial"/>
                <a:cs typeface="Arial"/>
                <a:sym typeface="Arial"/>
              </a:rPr>
              <a:t>irn542394</a:t>
            </a:r>
            <a:endParaRPr lang="de-AT"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about the “octopus” image: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Octopus is a common </a:t>
            </a:r>
            <a:r>
              <a:rPr lang="en-GB" dirty="0" err="1"/>
              <a:t>antisemitic</a:t>
            </a:r>
            <a:r>
              <a:rPr lang="en-GB" dirty="0"/>
              <a:t> image </a:t>
            </a:r>
            <a:r>
              <a:rPr lang="en-GB" dirty="0" err="1"/>
              <a:t>foundin</a:t>
            </a:r>
            <a:r>
              <a:rPr lang="en-GB" dirty="0"/>
              <a:t> anti-Jewish images and cartoons, representing the </a:t>
            </a:r>
            <a:r>
              <a:rPr lang="en-GB" dirty="0" err="1"/>
              <a:t>antisemitic</a:t>
            </a:r>
            <a:r>
              <a:rPr lang="en-GB" dirty="0"/>
              <a:t> canard of Jewish control. In 1903, the </a:t>
            </a:r>
            <a:r>
              <a:rPr lang="en-GB" dirty="0" err="1"/>
              <a:t>antisemitic</a:t>
            </a:r>
            <a:r>
              <a:rPr lang="en-GB" dirty="0"/>
              <a:t> forgery, The Protocols of the Elders of Zion, alleged, among many other falsities, that Jewish leaders were conspiring to control the world, including global politics, the world economy, and the media. The image of an octopus, with its tentacles wrapped around the world, or penetrating the globe, is an </a:t>
            </a:r>
            <a:r>
              <a:rPr lang="en-GB" dirty="0" err="1"/>
              <a:t>antisemitic</a:t>
            </a:r>
            <a:r>
              <a:rPr lang="en-GB" dirty="0"/>
              <a:t> representation of this canard. The Octopus is comparable to the puppet master, pulling the strings of control, an image also used to portray this </a:t>
            </a:r>
            <a:r>
              <a:rPr lang="en-GB" dirty="0" err="1"/>
              <a:t>antisemitic</a:t>
            </a:r>
            <a:r>
              <a:rPr lang="en-GB" dirty="0"/>
              <a:t> canard.”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about the “controller” image: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“As with the Enemy and the Corruptor, the Controller embodies the entire focus of The Protocols of the Elders of Zion. The Jews sow their seeds around the world, like the Octopus with its tentacles penetrating the globe. The Controller uses its power to control the world, whether it be the economy, the media or politics. When a reader sees this, they are able to blame their societal position on the Jews; they couldn’t succeed in one way or another because everything is being controlled. As the </a:t>
            </a:r>
            <a:r>
              <a:rPr lang="en-GB" dirty="0" err="1"/>
              <a:t>antisemitic</a:t>
            </a:r>
            <a:r>
              <a:rPr lang="en-GB" dirty="0"/>
              <a:t> German historian Heinrich von Treitschke put it, “the Jews are our misfortune”.”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source: </a:t>
            </a:r>
            <a:r>
              <a:rPr lang="en-GB" sz="1100" b="0" i="1" u="none" strike="noStrike" cap="none" dirty="0">
                <a:solidFill>
                  <a:srgbClr val="000000"/>
                </a:solidFill>
                <a:effectLst/>
                <a:latin typeface="Arial"/>
                <a:ea typeface="Arial"/>
                <a:cs typeface="Arial"/>
                <a:sym typeface="Arial"/>
              </a:rPr>
              <a:t>Antisemitism Policy Trust (2020) </a:t>
            </a:r>
            <a:r>
              <a:rPr lang="en-GB" sz="1100" b="0" i="1" u="none" strike="noStrike" cap="none" dirty="0" err="1">
                <a:solidFill>
                  <a:srgbClr val="000000"/>
                </a:solidFill>
                <a:effectLst/>
                <a:latin typeface="Arial"/>
                <a:ea typeface="Arial"/>
                <a:cs typeface="Arial"/>
                <a:sym typeface="Arial"/>
              </a:rPr>
              <a:t>Antisemitic</a:t>
            </a:r>
            <a:r>
              <a:rPr lang="en-GB" sz="1100" b="0" i="1" u="none" strike="noStrike" cap="none" dirty="0">
                <a:solidFill>
                  <a:srgbClr val="000000"/>
                </a:solidFill>
                <a:effectLst/>
                <a:latin typeface="Arial"/>
                <a:ea typeface="Arial"/>
                <a:cs typeface="Arial"/>
                <a:sym typeface="Arial"/>
              </a:rPr>
              <a:t> Imagery, </a:t>
            </a:r>
            <a:r>
              <a:rPr lang="en-GB" sz="1100" b="0" i="1" u="sng" strike="noStrike" cap="none" dirty="0">
                <a:solidFill>
                  <a:srgbClr val="000000"/>
                </a:solidFill>
                <a:effectLst/>
                <a:latin typeface="Arial"/>
                <a:ea typeface="Arial"/>
                <a:cs typeface="Arial"/>
                <a:sym typeface="Arial"/>
                <a:hlinkClick r:id="rId3"/>
              </a:rPr>
              <a:t>https://</a:t>
            </a:r>
            <a:r>
              <a:rPr lang="en-GB" sz="1100" b="0" i="1" u="sng" strike="noStrike" cap="none" dirty="0" err="1">
                <a:solidFill>
                  <a:srgbClr val="000000"/>
                </a:solidFill>
                <a:effectLst/>
                <a:latin typeface="Arial"/>
                <a:ea typeface="Arial"/>
                <a:cs typeface="Arial"/>
                <a:sym typeface="Arial"/>
                <a:hlinkClick r:id="rId3"/>
              </a:rPr>
              <a:t>antisemitism.org.uk</a:t>
            </a:r>
            <a:r>
              <a:rPr lang="en-GB" sz="1100" b="0" i="1" u="sng" strike="noStrike" cap="none" dirty="0">
                <a:solidFill>
                  <a:srgbClr val="000000"/>
                </a:solidFill>
                <a:effectLst/>
                <a:latin typeface="Arial"/>
                <a:ea typeface="Arial"/>
                <a:cs typeface="Arial"/>
                <a:sym typeface="Arial"/>
                <a:hlinkClick r:id="rId3"/>
              </a:rPr>
              <a:t>/</a:t>
            </a:r>
            <a:r>
              <a:rPr lang="en-GB" sz="1100" b="0" i="1" u="sng" strike="noStrike" cap="none" dirty="0" err="1">
                <a:solidFill>
                  <a:srgbClr val="000000"/>
                </a:solidFill>
                <a:effectLst/>
                <a:latin typeface="Arial"/>
                <a:ea typeface="Arial"/>
                <a:cs typeface="Arial"/>
                <a:sym typeface="Arial"/>
                <a:hlinkClick r:id="rId3"/>
              </a:rPr>
              <a:t>wp</a:t>
            </a:r>
            <a:r>
              <a:rPr lang="en-GB" sz="1100" b="0" i="1" u="sng" strike="noStrike" cap="none" dirty="0">
                <a:solidFill>
                  <a:srgbClr val="000000"/>
                </a:solidFill>
                <a:effectLst/>
                <a:latin typeface="Arial"/>
                <a:ea typeface="Arial"/>
                <a:cs typeface="Arial"/>
                <a:sym typeface="Arial"/>
                <a:hlinkClick r:id="rId3"/>
              </a:rPr>
              <a:t>-content/uploads/2020/07/</a:t>
            </a:r>
            <a:r>
              <a:rPr lang="en-GB" sz="1100" b="0" i="1" u="sng" strike="noStrike" cap="none" dirty="0" err="1">
                <a:solidFill>
                  <a:srgbClr val="000000"/>
                </a:solidFill>
                <a:effectLst/>
                <a:latin typeface="Arial"/>
                <a:ea typeface="Arial"/>
                <a:cs typeface="Arial"/>
                <a:sym typeface="Arial"/>
                <a:hlinkClick r:id="rId3"/>
              </a:rPr>
              <a:t>Antisemitic</a:t>
            </a:r>
            <a:r>
              <a:rPr lang="en-GB" sz="1100" b="0" i="1" u="sng" strike="noStrike" cap="none" dirty="0">
                <a:solidFill>
                  <a:srgbClr val="000000"/>
                </a:solidFill>
                <a:effectLst/>
                <a:latin typeface="Arial"/>
                <a:ea typeface="Arial"/>
                <a:cs typeface="Arial"/>
                <a:sym typeface="Arial"/>
                <a:hlinkClick r:id="rId3"/>
              </a:rPr>
              <a:t>-imagery-May-</a:t>
            </a:r>
            <a:r>
              <a:rPr lang="en-GB" sz="1100" b="0" i="1" u="sng" strike="noStrike" cap="none" dirty="0" err="1">
                <a:solidFill>
                  <a:srgbClr val="000000"/>
                </a:solidFill>
                <a:effectLst/>
                <a:latin typeface="Arial"/>
                <a:ea typeface="Arial"/>
                <a:cs typeface="Arial"/>
                <a:sym typeface="Arial"/>
                <a:hlinkClick r:id="rId3"/>
              </a:rPr>
              <a:t>2020.pdf</a:t>
            </a:r>
            <a:r>
              <a:rPr lang="en-GB" sz="1100" b="0" i="1" u="none" strike="noStrike" cap="none" dirty="0">
                <a:solidFill>
                  <a:srgbClr val="000000"/>
                </a:solidFill>
                <a:effectLst/>
                <a:latin typeface="Arial"/>
                <a:ea typeface="Arial"/>
                <a:cs typeface="Arial"/>
                <a:sym typeface="Arial"/>
              </a:rPr>
              <a:t>, accessed 20 May 2021, </a:t>
            </a:r>
            <a:r>
              <a:rPr lang="de-AT" sz="1100" b="0" i="0" u="none" strike="noStrike" cap="none" dirty="0" err="1">
                <a:solidFill>
                  <a:srgbClr val="000000"/>
                </a:solidFill>
                <a:effectLst/>
                <a:latin typeface="Arial"/>
                <a:ea typeface="Arial"/>
                <a:cs typeface="Arial"/>
                <a:sym typeface="Arial"/>
              </a:rPr>
              <a:t>p.5</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and</a:t>
            </a:r>
            <a:r>
              <a:rPr lang="de-AT" sz="1100" b="0" i="0" u="none" strike="noStrike" cap="none" dirty="0">
                <a:solidFill>
                  <a:srgbClr val="000000"/>
                </a:solidFill>
                <a:effectLst/>
                <a:latin typeface="Arial"/>
                <a:ea typeface="Arial"/>
                <a:cs typeface="Arial"/>
                <a:sym typeface="Arial"/>
              </a:rPr>
              <a:t> </a:t>
            </a:r>
            <a:r>
              <a:rPr lang="de-AT" sz="1100" b="0" i="0" u="none" strike="noStrike" cap="none" dirty="0" err="1">
                <a:solidFill>
                  <a:srgbClr val="000000"/>
                </a:solidFill>
                <a:effectLst/>
                <a:latin typeface="Arial"/>
                <a:ea typeface="Arial"/>
                <a:cs typeface="Arial"/>
                <a:sym typeface="Arial"/>
              </a:rPr>
              <a:t>p.14</a:t>
            </a:r>
            <a:r>
              <a:rPr lang="de-AT" sz="1100" b="0" i="0" u="none" strike="noStrike" cap="none" dirty="0">
                <a:solidFill>
                  <a:srgbClr val="000000"/>
                </a:solidFill>
                <a:effectLst/>
                <a:latin typeface="Arial"/>
                <a:ea typeface="Arial"/>
                <a:cs typeface="Arial"/>
                <a:sym typeface="Arial"/>
              </a:rPr>
              <a:t>.</a:t>
            </a: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4132530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6" name="Google Shape;26;p4"/>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extLst>
      <p:ext uri="{BB962C8B-B14F-4D97-AF65-F5344CB8AC3E}">
        <p14:creationId xmlns:p14="http://schemas.microsoft.com/office/powerpoint/2010/main" val="281432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commons.wikimedia.org/wiki/File:Eye.jpg" TargetMode="External"/><Relationship Id="rId7" Type="http://schemas.openxmlformats.org/officeDocument/2006/relationships/hyperlink" Target="https://commons.wikimedia.org/w/index.php?search=square+compass&amp;title=Special:Search&amp;profile=advanced&amp;fulltext=1&amp;ns0=1&amp;ns6=1&amp;ns12=1&amp;ns14=1&amp;ns100=1&amp;ns106=1#/media/File:Square_and_compasses2.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ommons.wikimedia.org/w/index.php?search=baphomet&amp;title=Special:Search&amp;profile=advanced&amp;fulltext=1&amp;ns0=1&amp;ns6=1&amp;ns12=1&amp;ns14=1&amp;ns100=1&amp;ns106=1#/media/File:Baphomet-small.svg"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antisemitism.org.uk/wp-content/uploads/2020/07/Antisemitic-imagery-May-202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antisemitism.org.uk/wp-content/uploads/2020/07/Antisemitic-imagery-May-2020.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antisemitism.org.uk/wp-content/uploads/2020/07/Antisemitic-imagery-May-2020.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2" y="650350"/>
            <a:ext cx="5496601"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5400" b="1" dirty="0"/>
              <a:t>CONSPIRACY MYTHS (4/5)</a:t>
            </a:r>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GB" b="1" dirty="0"/>
              <a:t>The world of universal explanations</a:t>
            </a:r>
          </a:p>
        </p:txBody>
      </p:sp>
    </p:spTree>
    <p:extLst>
      <p:ext uri="{BB962C8B-B14F-4D97-AF65-F5344CB8AC3E}">
        <p14:creationId xmlns:p14="http://schemas.microsoft.com/office/powerpoint/2010/main" val="347518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Overview</a:t>
            </a:r>
            <a:endParaRPr dirty="0"/>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
        <p:nvSpPr>
          <p:cNvPr id="6" name="Google Shape;85;p14"/>
          <p:cNvSpPr txBox="1">
            <a:spLocks/>
          </p:cNvSpPr>
          <p:nvPr/>
        </p:nvSpPr>
        <p:spPr>
          <a:xfrm>
            <a:off x="311700" y="934480"/>
            <a:ext cx="8520725" cy="3406500"/>
          </a:xfrm>
          <a:prstGeom prst="rect">
            <a:avLst/>
          </a:prstGeom>
          <a:solidFill>
            <a:srgbClr val="363F8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55600">
              <a:lnSpc>
                <a:spcPct val="200000"/>
              </a:lnSpc>
              <a:buClr>
                <a:schemeClr val="lt1"/>
              </a:buClr>
              <a:buSzPts val="2000"/>
              <a:buFont typeface="Teko"/>
              <a:buAutoNum type="arabicPeriod"/>
            </a:pPr>
            <a:r>
              <a:rPr lang="en-GB" sz="2000" b="1" dirty="0">
                <a:solidFill>
                  <a:schemeClr val="lt1"/>
                </a:solidFill>
                <a:latin typeface="Lato" panose="020F0502020204030203" pitchFamily="34" charset="0"/>
                <a:ea typeface="Lato" panose="020F0502020204030203" pitchFamily="34" charset="0"/>
                <a:cs typeface="Lato" panose="020F0502020204030203" pitchFamily="34" charset="0"/>
              </a:rPr>
              <a:t>Introduction &amp; Definition</a:t>
            </a:r>
          </a:p>
          <a:p>
            <a:pPr marL="342900" indent="-355600">
              <a:lnSpc>
                <a:spcPct val="200000"/>
              </a:lnSpc>
              <a:buClr>
                <a:schemeClr val="lt1"/>
              </a:buClr>
              <a:buSzPts val="2000"/>
              <a:buFont typeface="Teko"/>
              <a:buAutoNum type="arabicPeriod"/>
            </a:pPr>
            <a:r>
              <a:rPr lang="en-GB" sz="2000" b="1" dirty="0">
                <a:solidFill>
                  <a:schemeClr val="lt1"/>
                </a:solidFill>
                <a:latin typeface="Lato" panose="020F0502020204030203" pitchFamily="34" charset="0"/>
                <a:ea typeface="Lato" panose="020F0502020204030203" pitchFamily="34" charset="0"/>
                <a:cs typeface="Lato" panose="020F0502020204030203" pitchFamily="34" charset="0"/>
              </a:rPr>
              <a:t>History of conspiracy myths and historical examples</a:t>
            </a:r>
          </a:p>
          <a:p>
            <a:pPr marL="342900" indent="-355600">
              <a:lnSpc>
                <a:spcPct val="200000"/>
              </a:lnSpc>
              <a:buClr>
                <a:schemeClr val="lt1"/>
              </a:buClr>
              <a:buSzPts val="2000"/>
              <a:buFont typeface="Teko"/>
              <a:buAutoNum type="arabicPeriod"/>
            </a:pPr>
            <a:r>
              <a:rPr lang="en-GB" sz="2000" b="1" dirty="0">
                <a:solidFill>
                  <a:schemeClr val="lt1"/>
                </a:solidFill>
                <a:latin typeface="Lato" panose="020F0502020204030203" pitchFamily="34" charset="0"/>
                <a:ea typeface="Lato" panose="020F0502020204030203" pitchFamily="34" charset="0"/>
                <a:cs typeface="Lato" panose="020F0502020204030203" pitchFamily="34" charset="0"/>
              </a:rPr>
              <a:t>Ideology of conspiracy and the link to Antisemitism</a:t>
            </a:r>
          </a:p>
          <a:p>
            <a:pPr marL="342900" indent="-355600">
              <a:lnSpc>
                <a:spcPct val="200000"/>
              </a:lnSpc>
              <a:buClr>
                <a:schemeClr val="lt1"/>
              </a:buClr>
              <a:buSzPts val="2000"/>
              <a:buFont typeface="Teko"/>
              <a:buAutoNum type="arabicPeriod"/>
            </a:pPr>
            <a:r>
              <a:rPr lang="en-GB" sz="2000" b="1" dirty="0">
                <a:solidFill>
                  <a:schemeClr val="lt1"/>
                </a:solidFill>
                <a:latin typeface="Lato" panose="020F0502020204030203" pitchFamily="34" charset="0"/>
                <a:ea typeface="Lato" panose="020F0502020204030203" pitchFamily="34" charset="0"/>
                <a:cs typeface="Lato" panose="020F0502020204030203" pitchFamily="34" charset="0"/>
              </a:rPr>
              <a:t>Forms of practice and expressions – contemporary examples</a:t>
            </a:r>
          </a:p>
          <a:p>
            <a:pPr marL="342900" indent="-355600">
              <a:lnSpc>
                <a:spcPct val="200000"/>
              </a:lnSpc>
              <a:buClr>
                <a:schemeClr val="lt1"/>
              </a:buClr>
              <a:buSzPts val="2000"/>
              <a:buFont typeface="Teko"/>
              <a:buAutoNum type="arabicPeriod"/>
            </a:pPr>
            <a:r>
              <a:rPr lang="en-GB" sz="2000" b="1" dirty="0">
                <a:solidFill>
                  <a:schemeClr val="lt1"/>
                </a:solidFill>
                <a:latin typeface="Lato" panose="020F0502020204030203" pitchFamily="34" charset="0"/>
                <a:ea typeface="Lato" panose="020F0502020204030203" pitchFamily="34" charset="0"/>
                <a:cs typeface="Lato" panose="020F0502020204030203" pitchFamily="34" charset="0"/>
              </a:rPr>
              <a:t>Strategies: Identifying and dealing with conspiracy myths</a:t>
            </a:r>
          </a:p>
        </p:txBody>
      </p:sp>
    </p:spTree>
    <p:extLst>
      <p:ext uri="{BB962C8B-B14F-4D97-AF65-F5344CB8AC3E}">
        <p14:creationId xmlns:p14="http://schemas.microsoft.com/office/powerpoint/2010/main" val="266061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de-DE" sz="3200" b="1" dirty="0">
                <a:latin typeface="Lato" panose="020F0502020204030203" pitchFamily="34" charset="0"/>
                <a:ea typeface="Lato" panose="020F0502020204030203" pitchFamily="34" charset="0"/>
                <a:cs typeface="Lato" panose="020F0502020204030203" pitchFamily="34" charset="0"/>
                <a:sym typeface="Teko"/>
              </a:rPr>
              <a:t>Forms </a:t>
            </a:r>
            <a:r>
              <a:rPr lang="de-DE" sz="3200" b="1" dirty="0" err="1">
                <a:latin typeface="Lato" panose="020F0502020204030203" pitchFamily="34" charset="0"/>
                <a:ea typeface="Lato" panose="020F0502020204030203" pitchFamily="34" charset="0"/>
                <a:cs typeface="Lato" panose="020F0502020204030203" pitchFamily="34" charset="0"/>
                <a:sym typeface="Teko"/>
              </a:rPr>
              <a:t>of</a:t>
            </a:r>
            <a:r>
              <a:rPr lang="de-DE" sz="3200" b="1" dirty="0">
                <a:latin typeface="Lato" panose="020F0502020204030203" pitchFamily="34" charset="0"/>
                <a:ea typeface="Lato" panose="020F0502020204030203" pitchFamily="34" charset="0"/>
                <a:cs typeface="Lato" panose="020F0502020204030203" pitchFamily="34" charset="0"/>
                <a:sym typeface="Teko"/>
              </a:rPr>
              <a:t> Practice and </a:t>
            </a:r>
            <a:r>
              <a:rPr lang="de-DE" sz="3200" b="1" dirty="0" err="1">
                <a:latin typeface="Lato" panose="020F0502020204030203" pitchFamily="34" charset="0"/>
                <a:ea typeface="Lato" panose="020F0502020204030203" pitchFamily="34" charset="0"/>
                <a:cs typeface="Lato" panose="020F0502020204030203" pitchFamily="34" charset="0"/>
                <a:sym typeface="Teko"/>
              </a:rPr>
              <a:t>Expressions</a:t>
            </a:r>
            <a:r>
              <a:rPr lang="de-DE" sz="3200" b="1" dirty="0">
                <a:latin typeface="Lato" panose="020F0502020204030203" pitchFamily="34" charset="0"/>
                <a:ea typeface="Lato" panose="020F0502020204030203" pitchFamily="34" charset="0"/>
                <a:cs typeface="Lato" panose="020F0502020204030203" pitchFamily="34" charset="0"/>
                <a:sym typeface="Teko"/>
              </a:rPr>
              <a:t> – </a:t>
            </a:r>
            <a:r>
              <a:rPr lang="de-DE" sz="3200" b="1" dirty="0" err="1">
                <a:latin typeface="Lato" panose="020F0502020204030203" pitchFamily="34" charset="0"/>
                <a:ea typeface="Lato" panose="020F0502020204030203" pitchFamily="34" charset="0"/>
                <a:cs typeface="Lato" panose="020F0502020204030203" pitchFamily="34" charset="0"/>
                <a:sym typeface="Teko"/>
              </a:rPr>
              <a:t>contemporary</a:t>
            </a:r>
            <a:r>
              <a:rPr lang="de-DE" sz="3200" b="1" dirty="0">
                <a:latin typeface="Lato" panose="020F0502020204030203" pitchFamily="34" charset="0"/>
                <a:ea typeface="Lato" panose="020F0502020204030203" pitchFamily="34" charset="0"/>
                <a:cs typeface="Lato" panose="020F0502020204030203" pitchFamily="34" charset="0"/>
                <a:sym typeface="Teko"/>
              </a:rPr>
              <a:t> </a:t>
            </a:r>
            <a:r>
              <a:rPr lang="de-DE" sz="3200" b="1" dirty="0" err="1">
                <a:latin typeface="Lato" panose="020F0502020204030203" pitchFamily="34" charset="0"/>
                <a:ea typeface="Lato" panose="020F0502020204030203" pitchFamily="34" charset="0"/>
                <a:cs typeface="Lato" panose="020F0502020204030203" pitchFamily="34" charset="0"/>
                <a:sym typeface="Teko"/>
              </a:rPr>
              <a:t>examples</a:t>
            </a:r>
            <a:endParaRPr sz="3200" b="1" dirty="0">
              <a:latin typeface="Lato" panose="020F0502020204030203" pitchFamily="34" charset="0"/>
              <a:ea typeface="Lato" panose="020F0502020204030203" pitchFamily="34" charset="0"/>
              <a:cs typeface="Lato" panose="020F0502020204030203" pitchFamily="34" charset="0"/>
              <a:sym typeface="Teko"/>
            </a:endParaRPr>
          </a:p>
        </p:txBody>
      </p:sp>
      <p:sp>
        <p:nvSpPr>
          <p:cNvPr id="92" name="Google Shape;92;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3</a:t>
            </a:fld>
            <a:endParaRPr/>
          </a:p>
        </p:txBody>
      </p:sp>
      <p:sp>
        <p:nvSpPr>
          <p:cNvPr id="93" name="Google Shape;93;p3"/>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Lato"/>
                <a:ea typeface="Lato"/>
                <a:cs typeface="Lato"/>
                <a:sym typeface="Lato"/>
              </a:rPr>
              <a:t>4</a:t>
            </a:r>
            <a:endParaRPr sz="7200" b="1" dirty="0">
              <a:solidFill>
                <a:srgbClr val="E5362B"/>
              </a:solidFill>
              <a:latin typeface="Lato"/>
              <a:ea typeface="Lato"/>
              <a:cs typeface="Lato"/>
              <a:sym typeface="Lato"/>
            </a:endParaRPr>
          </a:p>
        </p:txBody>
      </p:sp>
    </p:spTree>
    <p:extLst>
      <p:ext uri="{BB962C8B-B14F-4D97-AF65-F5344CB8AC3E}">
        <p14:creationId xmlns:p14="http://schemas.microsoft.com/office/powerpoint/2010/main" val="294654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6B326-4BD7-6047-BE64-A9095E08064B}"/>
              </a:ext>
            </a:extLst>
          </p:cNvPr>
          <p:cNvSpPr>
            <a:spLocks noGrp="1"/>
          </p:cNvSpPr>
          <p:nvPr>
            <p:ph type="title"/>
          </p:nvPr>
        </p:nvSpPr>
        <p:spPr/>
        <p:txBody>
          <a:bodyPr/>
          <a:lstStyle/>
          <a:p>
            <a:r>
              <a:rPr lang="en-GB" dirty="0"/>
              <a:t>Language and Communication</a:t>
            </a:r>
          </a:p>
        </p:txBody>
      </p:sp>
      <p:sp>
        <p:nvSpPr>
          <p:cNvPr id="3" name="Textplatzhalter 2">
            <a:extLst>
              <a:ext uri="{FF2B5EF4-FFF2-40B4-BE49-F238E27FC236}">
                <a16:creationId xmlns:a16="http://schemas.microsoft.com/office/drawing/2014/main" id="{2895302C-4803-FF42-9DA3-E6770A221840}"/>
              </a:ext>
            </a:extLst>
          </p:cNvPr>
          <p:cNvSpPr>
            <a:spLocks noGrp="1"/>
          </p:cNvSpPr>
          <p:nvPr>
            <p:ph type="body" idx="1"/>
          </p:nvPr>
        </p:nvSpPr>
        <p:spPr>
          <a:noFill/>
        </p:spPr>
        <p:txBody>
          <a:bodyPr anchor="ctr"/>
          <a:lstStyle/>
          <a:p>
            <a:pPr marL="114300" indent="0">
              <a:buNone/>
            </a:pPr>
            <a:r>
              <a:rPr lang="en-GB" sz="2400" b="1" dirty="0">
                <a:solidFill>
                  <a:srgbClr val="FF0000"/>
                </a:solidFill>
                <a:sym typeface="Wingdings" panose="05000000000000000000" pitchFamily="2" charset="2"/>
              </a:rPr>
              <a:t> </a:t>
            </a:r>
            <a:r>
              <a:rPr lang="en-GB" sz="2400" b="1" dirty="0">
                <a:solidFill>
                  <a:srgbClr val="FF0000"/>
                </a:solidFill>
              </a:rPr>
              <a:t>visual</a:t>
            </a:r>
            <a:r>
              <a:rPr lang="en-GB" sz="2400" dirty="0">
                <a:solidFill>
                  <a:srgbClr val="FF0000"/>
                </a:solidFill>
              </a:rPr>
              <a:t> and </a:t>
            </a:r>
            <a:r>
              <a:rPr lang="en-GB" sz="2400" b="1" dirty="0">
                <a:solidFill>
                  <a:srgbClr val="FF0000"/>
                </a:solidFill>
              </a:rPr>
              <a:t>verbal</a:t>
            </a:r>
            <a:r>
              <a:rPr lang="en-GB" sz="2400" dirty="0">
                <a:solidFill>
                  <a:srgbClr val="FF0000"/>
                </a:solidFill>
              </a:rPr>
              <a:t> forms</a:t>
            </a:r>
          </a:p>
          <a:p>
            <a:pPr marL="114300" indent="0">
              <a:buNone/>
            </a:pPr>
            <a:endParaRPr lang="en-GB" dirty="0">
              <a:solidFill>
                <a:schemeClr val="tx1"/>
              </a:solidFill>
            </a:endParaRPr>
          </a:p>
          <a:p>
            <a:r>
              <a:rPr lang="en-GB" dirty="0">
                <a:solidFill>
                  <a:schemeClr val="tx1"/>
                </a:solidFill>
              </a:rPr>
              <a:t>role of the media</a:t>
            </a:r>
          </a:p>
          <a:p>
            <a:r>
              <a:rPr lang="en-GB" dirty="0">
                <a:solidFill>
                  <a:schemeClr val="tx1"/>
                </a:solidFill>
              </a:rPr>
              <a:t>Media, language, verbal and visual forms, places of communication (online and other media …)</a:t>
            </a:r>
          </a:p>
          <a:p>
            <a:r>
              <a:rPr lang="en-GB" dirty="0">
                <a:solidFill>
                  <a:schemeClr val="tx1"/>
                </a:solidFill>
              </a:rPr>
              <a:t>Economy of conspiracy myths: Who profits?</a:t>
            </a:r>
          </a:p>
          <a:p>
            <a:r>
              <a:rPr lang="en-GB" dirty="0">
                <a:solidFill>
                  <a:schemeClr val="tx1"/>
                </a:solidFill>
              </a:rPr>
              <a:t>Content and subjects/topics of famous and infamous myths</a:t>
            </a:r>
          </a:p>
        </p:txBody>
      </p:sp>
      <p:sp>
        <p:nvSpPr>
          <p:cNvPr id="4" name="Foliennummernplatzhalter 3">
            <a:extLst>
              <a:ext uri="{FF2B5EF4-FFF2-40B4-BE49-F238E27FC236}">
                <a16:creationId xmlns:a16="http://schemas.microsoft.com/office/drawing/2014/main" id="{1E0745A0-25D0-134D-B6F0-7BFF11002D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4</a:t>
            </a:fld>
            <a:endParaRPr lang="de-AT"/>
          </a:p>
        </p:txBody>
      </p:sp>
    </p:spTree>
    <p:extLst>
      <p:ext uri="{BB962C8B-B14F-4D97-AF65-F5344CB8AC3E}">
        <p14:creationId xmlns:p14="http://schemas.microsoft.com/office/powerpoint/2010/main" val="69668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6B326-4BD7-6047-BE64-A9095E08064B}"/>
              </a:ext>
            </a:extLst>
          </p:cNvPr>
          <p:cNvSpPr>
            <a:spLocks noGrp="1"/>
          </p:cNvSpPr>
          <p:nvPr>
            <p:ph type="title"/>
          </p:nvPr>
        </p:nvSpPr>
        <p:spPr/>
        <p:txBody>
          <a:bodyPr/>
          <a:lstStyle/>
          <a:p>
            <a:r>
              <a:rPr lang="en-GB" dirty="0"/>
              <a:t>Role of the MEDIA</a:t>
            </a:r>
          </a:p>
        </p:txBody>
      </p:sp>
      <p:sp>
        <p:nvSpPr>
          <p:cNvPr id="3" name="Textplatzhalter 2">
            <a:extLst>
              <a:ext uri="{FF2B5EF4-FFF2-40B4-BE49-F238E27FC236}">
                <a16:creationId xmlns:a16="http://schemas.microsoft.com/office/drawing/2014/main" id="{2895302C-4803-FF42-9DA3-E6770A221840}"/>
              </a:ext>
            </a:extLst>
          </p:cNvPr>
          <p:cNvSpPr>
            <a:spLocks noGrp="1"/>
          </p:cNvSpPr>
          <p:nvPr>
            <p:ph type="body" idx="1"/>
          </p:nvPr>
        </p:nvSpPr>
        <p:spPr>
          <a:noFill/>
        </p:spPr>
        <p:txBody>
          <a:bodyPr anchor="ctr"/>
          <a:lstStyle/>
          <a:p>
            <a:pPr marL="114300" indent="0">
              <a:buNone/>
            </a:pPr>
            <a:r>
              <a:rPr lang="en-GB" sz="2400" dirty="0"/>
              <a:t>Old and new forms of distribution</a:t>
            </a:r>
          </a:p>
          <a:p>
            <a:pPr>
              <a:buFontTx/>
              <a:buChar char="-"/>
            </a:pPr>
            <a:r>
              <a:rPr lang="en-GB" dirty="0">
                <a:solidFill>
                  <a:schemeClr val="tx1"/>
                </a:solidFill>
              </a:rPr>
              <a:t>News</a:t>
            </a:r>
          </a:p>
          <a:p>
            <a:pPr>
              <a:buFontTx/>
              <a:buChar char="-"/>
            </a:pPr>
            <a:r>
              <a:rPr lang="en-GB" dirty="0">
                <a:solidFill>
                  <a:schemeClr val="tx1"/>
                </a:solidFill>
              </a:rPr>
              <a:t>Social media: YouTube, Telegram, etc.</a:t>
            </a:r>
          </a:p>
          <a:p>
            <a:pPr>
              <a:buFontTx/>
              <a:buChar char="-"/>
            </a:pPr>
            <a:r>
              <a:rPr lang="en-GB" dirty="0">
                <a:solidFill>
                  <a:schemeClr val="tx1"/>
                </a:solidFill>
              </a:rPr>
              <a:t>Memes, videos, etc.</a:t>
            </a:r>
          </a:p>
          <a:p>
            <a:pPr>
              <a:buFontTx/>
              <a:buChar char="-"/>
            </a:pPr>
            <a:r>
              <a:rPr lang="en-GB" dirty="0">
                <a:solidFill>
                  <a:schemeClr val="tx1"/>
                </a:solidFill>
              </a:rPr>
              <a:t>Internet and algorithms – a new phenomenon?  Internet as a </a:t>
            </a:r>
            <a:r>
              <a:rPr lang="en-GB" b="1" dirty="0">
                <a:solidFill>
                  <a:schemeClr val="tx1"/>
                </a:solidFill>
              </a:rPr>
              <a:t>new</a:t>
            </a:r>
            <a:r>
              <a:rPr lang="en-GB" dirty="0">
                <a:solidFill>
                  <a:schemeClr val="tx1"/>
                </a:solidFill>
              </a:rPr>
              <a:t> form to spread </a:t>
            </a:r>
            <a:r>
              <a:rPr lang="en-GB" b="1" dirty="0">
                <a:solidFill>
                  <a:schemeClr val="tx1"/>
                </a:solidFill>
              </a:rPr>
              <a:t>old</a:t>
            </a:r>
            <a:r>
              <a:rPr lang="en-GB" dirty="0">
                <a:solidFill>
                  <a:schemeClr val="tx1"/>
                </a:solidFill>
              </a:rPr>
              <a:t> conspiracy myths</a:t>
            </a:r>
          </a:p>
        </p:txBody>
      </p:sp>
      <p:sp>
        <p:nvSpPr>
          <p:cNvPr id="4" name="Foliennummernplatzhalter 3">
            <a:extLst>
              <a:ext uri="{FF2B5EF4-FFF2-40B4-BE49-F238E27FC236}">
                <a16:creationId xmlns:a16="http://schemas.microsoft.com/office/drawing/2014/main" id="{1E0745A0-25D0-134D-B6F0-7BFF11002D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5</a:t>
            </a:fld>
            <a:endParaRPr lang="de-AT"/>
          </a:p>
        </p:txBody>
      </p:sp>
    </p:spTree>
    <p:extLst>
      <p:ext uri="{BB962C8B-B14F-4D97-AF65-F5344CB8AC3E}">
        <p14:creationId xmlns:p14="http://schemas.microsoft.com/office/powerpoint/2010/main" val="343950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E340E52-6C0C-E949-B4E3-5DDB996BBEC1}"/>
              </a:ext>
            </a:extLst>
          </p:cNvPr>
          <p:cNvSpPr>
            <a:spLocks noGrp="1"/>
          </p:cNvSpPr>
          <p:nvPr>
            <p:ph type="body" idx="1"/>
          </p:nvPr>
        </p:nvSpPr>
        <p:spPr>
          <a:xfrm>
            <a:off x="301736" y="486875"/>
            <a:ext cx="8664000" cy="3406500"/>
          </a:xfrm>
          <a:noFill/>
        </p:spPr>
        <p:txBody>
          <a:bodyPr/>
          <a:lstStyle/>
          <a:p>
            <a:r>
              <a:rPr lang="en-GB" dirty="0"/>
              <a:t>Importance of symbols and codes – verbal and visual</a:t>
            </a:r>
          </a:p>
          <a:p>
            <a:r>
              <a:rPr lang="en-GB" dirty="0"/>
              <a:t>Visual forms – symbols to look out for</a:t>
            </a:r>
          </a:p>
          <a:p>
            <a:pPr marL="717550" lvl="1" indent="-358775">
              <a:spcBef>
                <a:spcPts val="600"/>
              </a:spcBef>
              <a:buClr>
                <a:srgbClr val="182C8B"/>
              </a:buClr>
              <a:buSzPct val="100000"/>
            </a:pPr>
            <a:r>
              <a:rPr lang="en-GB" sz="1600" dirty="0">
                <a:solidFill>
                  <a:schemeClr val="tx1"/>
                </a:solidFill>
              </a:rPr>
              <a:t>Pyramid/Triangle (Illuminati)</a:t>
            </a:r>
          </a:p>
          <a:p>
            <a:pPr marL="717550" lvl="1" indent="-358775">
              <a:spcBef>
                <a:spcPts val="600"/>
              </a:spcBef>
              <a:buClr>
                <a:srgbClr val="182C8B"/>
              </a:buClr>
              <a:buSzPct val="100000"/>
            </a:pPr>
            <a:r>
              <a:rPr lang="en-GB" sz="1600" dirty="0">
                <a:solidFill>
                  <a:schemeClr val="tx1"/>
                </a:solidFill>
              </a:rPr>
              <a:t>Star of David (Judaism)</a:t>
            </a:r>
          </a:p>
          <a:p>
            <a:pPr marL="717550" lvl="1" indent="-358775">
              <a:spcBef>
                <a:spcPts val="600"/>
              </a:spcBef>
              <a:buClr>
                <a:srgbClr val="182C8B"/>
              </a:buClr>
              <a:buSzPct val="100000"/>
            </a:pPr>
            <a:r>
              <a:rPr lang="en-GB" sz="1600" dirty="0">
                <a:solidFill>
                  <a:schemeClr val="tx1"/>
                </a:solidFill>
              </a:rPr>
              <a:t>Baphomet/devil and </a:t>
            </a:r>
            <a:r>
              <a:rPr lang="en-GB" sz="1600" dirty="0" err="1">
                <a:solidFill>
                  <a:schemeClr val="tx1"/>
                </a:solidFill>
              </a:rPr>
              <a:t>square&amp;compasses</a:t>
            </a:r>
            <a:r>
              <a:rPr lang="en-GB" sz="1600" dirty="0">
                <a:solidFill>
                  <a:schemeClr val="tx1"/>
                </a:solidFill>
              </a:rPr>
              <a:t> </a:t>
            </a:r>
            <a:br>
              <a:rPr lang="en-GB" sz="1600" dirty="0">
                <a:solidFill>
                  <a:schemeClr val="tx1"/>
                </a:solidFill>
              </a:rPr>
            </a:br>
            <a:r>
              <a:rPr lang="en-GB" sz="1600" dirty="0">
                <a:solidFill>
                  <a:schemeClr val="tx1"/>
                </a:solidFill>
              </a:rPr>
              <a:t>(Freemason symbol)</a:t>
            </a:r>
          </a:p>
          <a:p>
            <a:pPr marL="717550" lvl="1" indent="-358775">
              <a:spcBef>
                <a:spcPts val="600"/>
              </a:spcBef>
              <a:buClr>
                <a:srgbClr val="182C8B"/>
              </a:buClr>
              <a:buSzPct val="100000"/>
            </a:pPr>
            <a:r>
              <a:rPr lang="en-GB" sz="1600" dirty="0">
                <a:solidFill>
                  <a:schemeClr val="tx1"/>
                </a:solidFill>
              </a:rPr>
              <a:t>Q, 23, …</a:t>
            </a:r>
          </a:p>
          <a:p>
            <a:pPr marL="717550" lvl="1" indent="-358775">
              <a:spcBef>
                <a:spcPts val="600"/>
              </a:spcBef>
              <a:buClr>
                <a:srgbClr val="182C8B"/>
              </a:buClr>
              <a:buSzPct val="100000"/>
            </a:pPr>
            <a:r>
              <a:rPr lang="en-GB" sz="1600" dirty="0">
                <a:solidFill>
                  <a:schemeClr val="tx1"/>
                </a:solidFill>
              </a:rPr>
              <a:t>animals like octopus,</a:t>
            </a:r>
            <a:br>
              <a:rPr lang="en-GB" sz="1600" dirty="0">
                <a:solidFill>
                  <a:schemeClr val="tx1"/>
                </a:solidFill>
              </a:rPr>
            </a:br>
            <a:r>
              <a:rPr lang="en-GB" sz="1600" dirty="0">
                <a:solidFill>
                  <a:schemeClr val="tx1"/>
                </a:solidFill>
              </a:rPr>
              <a:t>historical differences</a:t>
            </a:r>
            <a:br>
              <a:rPr lang="en-GB" sz="1600" dirty="0">
                <a:solidFill>
                  <a:schemeClr val="tx1"/>
                </a:solidFill>
              </a:rPr>
            </a:br>
            <a:r>
              <a:rPr lang="en-GB" sz="1600" dirty="0">
                <a:solidFill>
                  <a:schemeClr val="tx1"/>
                </a:solidFill>
              </a:rPr>
              <a:t>e.g. antisemitic codes </a:t>
            </a:r>
            <a:br>
              <a:rPr lang="en-GB" sz="1600" dirty="0">
                <a:solidFill>
                  <a:schemeClr val="tx1"/>
                </a:solidFill>
              </a:rPr>
            </a:br>
            <a:r>
              <a:rPr lang="en-GB" sz="1600" dirty="0">
                <a:solidFill>
                  <a:schemeClr val="tx1"/>
                </a:solidFill>
              </a:rPr>
              <a:t>after 1945</a:t>
            </a:r>
          </a:p>
          <a:p>
            <a:pPr marL="114300" indent="0">
              <a:buNone/>
            </a:pPr>
            <a:endParaRPr lang="en-GB" dirty="0"/>
          </a:p>
        </p:txBody>
      </p:sp>
      <p:sp>
        <p:nvSpPr>
          <p:cNvPr id="4" name="Foliennummernplatzhalter 3">
            <a:extLst>
              <a:ext uri="{FF2B5EF4-FFF2-40B4-BE49-F238E27FC236}">
                <a16:creationId xmlns:a16="http://schemas.microsoft.com/office/drawing/2014/main" id="{30AA1B62-097F-6A4B-8221-5EAF60130C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6</a:t>
            </a:fld>
            <a:endParaRPr lang="de-AT"/>
          </a:p>
        </p:txBody>
      </p:sp>
      <p:pic>
        <p:nvPicPr>
          <p:cNvPr id="6" name="Grafik 5" descr="Ein Bild, das Text, Münze enthält.&#10;&#10;Automatisch generierte Beschreibung">
            <a:hlinkClick r:id="rId3"/>
            <a:extLst>
              <a:ext uri="{FF2B5EF4-FFF2-40B4-BE49-F238E27FC236}">
                <a16:creationId xmlns:a16="http://schemas.microsoft.com/office/drawing/2014/main" id="{62E3F0AD-C08B-A349-8EC3-BA0EA3AACEC4}"/>
              </a:ext>
            </a:extLst>
          </p:cNvPr>
          <p:cNvPicPr>
            <a:picLocks noChangeAspect="1"/>
          </p:cNvPicPr>
          <p:nvPr/>
        </p:nvPicPr>
        <p:blipFill>
          <a:blip r:embed="rId4"/>
          <a:stretch>
            <a:fillRect/>
          </a:stretch>
        </p:blipFill>
        <p:spPr>
          <a:xfrm>
            <a:off x="6911328" y="2279451"/>
            <a:ext cx="2054408" cy="2144288"/>
          </a:xfrm>
          <a:prstGeom prst="rect">
            <a:avLst/>
          </a:prstGeom>
        </p:spPr>
      </p:pic>
      <p:pic>
        <p:nvPicPr>
          <p:cNvPr id="2050" name="Picture 2">
            <a:hlinkClick r:id="rId5"/>
            <a:extLst>
              <a:ext uri="{FF2B5EF4-FFF2-40B4-BE49-F238E27FC236}">
                <a16:creationId xmlns:a16="http://schemas.microsoft.com/office/drawing/2014/main" id="{A1F9949D-15F9-C84B-A48B-8BCFA028ED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3768" y="1977565"/>
            <a:ext cx="1570383" cy="244617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5856E264-A61C-6548-8502-EC9358FCBA14}"/>
              </a:ext>
            </a:extLst>
          </p:cNvPr>
          <p:cNvSpPr txBox="1"/>
          <p:nvPr/>
        </p:nvSpPr>
        <p:spPr>
          <a:xfrm>
            <a:off x="7529521" y="1164338"/>
            <a:ext cx="1302904" cy="1014030"/>
          </a:xfrm>
          <a:prstGeom prst="rect">
            <a:avLst/>
          </a:prstGeom>
          <a:noFill/>
        </p:spPr>
        <p:txBody>
          <a:bodyPr wrap="square" rtlCol="0">
            <a:spAutoFit/>
          </a:bodyPr>
          <a:lstStyle/>
          <a:p>
            <a:r>
              <a:rPr lang="en-GB" sz="6000" b="1" dirty="0">
                <a:latin typeface="Arial Rounded MT Bold" panose="020F0704030504030204" pitchFamily="34" charset="77"/>
                <a:cs typeface="Aharoni" panose="020F0502020204030204" pitchFamily="34" charset="0"/>
              </a:rPr>
              <a:t>23</a:t>
            </a:r>
          </a:p>
        </p:txBody>
      </p:sp>
      <p:pic>
        <p:nvPicPr>
          <p:cNvPr id="2052" name="Picture 4">
            <a:hlinkClick r:id="rId7"/>
            <a:extLst>
              <a:ext uri="{FF2B5EF4-FFF2-40B4-BE49-F238E27FC236}">
                <a16:creationId xmlns:a16="http://schemas.microsoft.com/office/drawing/2014/main" id="{637E9575-625A-7045-A439-70F88AF8E3C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553" t="6943" r="19506" b="11042"/>
          <a:stretch/>
        </p:blipFill>
        <p:spPr bwMode="auto">
          <a:xfrm>
            <a:off x="3357051" y="3162520"/>
            <a:ext cx="1249540" cy="12612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6291137" y="909525"/>
            <a:ext cx="971550" cy="1132323"/>
            <a:chOff x="6050106" y="734441"/>
            <a:chExt cx="971550" cy="1132323"/>
          </a:xfrm>
        </p:grpSpPr>
        <p:sp>
          <p:nvSpPr>
            <p:cNvPr id="7" name="Dreieck 6">
              <a:extLst>
                <a:ext uri="{FF2B5EF4-FFF2-40B4-BE49-F238E27FC236}">
                  <a16:creationId xmlns:a16="http://schemas.microsoft.com/office/drawing/2014/main" id="{A6454007-82B9-824C-849D-70741E5BD27C}"/>
                </a:ext>
              </a:extLst>
            </p:cNvPr>
            <p:cNvSpPr/>
            <p:nvPr/>
          </p:nvSpPr>
          <p:spPr>
            <a:xfrm>
              <a:off x="6050106" y="734441"/>
              <a:ext cx="971550" cy="834465"/>
            </a:xfrm>
            <a:prstGeom prst="triangle">
              <a:avLst/>
            </a:prstGeom>
            <a:noFill/>
            <a:ln w="76200">
              <a:solidFill>
                <a:srgbClr val="0432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11" name="Dreieck 10">
              <a:extLst>
                <a:ext uri="{FF2B5EF4-FFF2-40B4-BE49-F238E27FC236}">
                  <a16:creationId xmlns:a16="http://schemas.microsoft.com/office/drawing/2014/main" id="{AF3718EF-C2B3-C84B-999C-A78E168D4173}"/>
                </a:ext>
              </a:extLst>
            </p:cNvPr>
            <p:cNvSpPr/>
            <p:nvPr/>
          </p:nvSpPr>
          <p:spPr>
            <a:xfrm flipV="1">
              <a:off x="6050106" y="1032300"/>
              <a:ext cx="971550" cy="834464"/>
            </a:xfrm>
            <a:prstGeom prst="triangle">
              <a:avLst/>
            </a:prstGeom>
            <a:noFill/>
            <a:ln w="76200">
              <a:solidFill>
                <a:srgbClr val="0432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grpSp>
      <p:sp>
        <p:nvSpPr>
          <p:cNvPr id="2" name="Textfeld 1"/>
          <p:cNvSpPr txBox="1"/>
          <p:nvPr/>
        </p:nvSpPr>
        <p:spPr>
          <a:xfrm>
            <a:off x="3302336" y="4455883"/>
            <a:ext cx="5841664" cy="261610"/>
          </a:xfrm>
          <a:prstGeom prst="rect">
            <a:avLst/>
          </a:prstGeom>
          <a:noFill/>
        </p:spPr>
        <p:txBody>
          <a:bodyPr wrap="none" rtlCol="0">
            <a:spAutoFit/>
          </a:bodyPr>
          <a:lstStyle/>
          <a:p>
            <a:r>
              <a:rPr lang="de-DE" sz="1100" dirty="0" err="1">
                <a:latin typeface="Lato" panose="020B0604020202020204" charset="0"/>
              </a:rPr>
              <a:t>Where</a:t>
            </a:r>
            <a:r>
              <a:rPr lang="de-DE" sz="1100" dirty="0">
                <a:latin typeface="Lato" panose="020B0604020202020204" charset="0"/>
              </a:rPr>
              <a:t> </a:t>
            </a:r>
            <a:r>
              <a:rPr lang="de-DE" sz="1100" dirty="0" err="1">
                <a:latin typeface="Lato" panose="020B0604020202020204" charset="0"/>
              </a:rPr>
              <a:t>applicable</a:t>
            </a:r>
            <a:r>
              <a:rPr lang="de-DE" sz="1100" dirty="0">
                <a:latin typeface="Lato" panose="020B0604020202020204" charset="0"/>
              </a:rPr>
              <a:t>, </a:t>
            </a:r>
            <a:r>
              <a:rPr lang="de-DE" sz="1100" dirty="0" err="1">
                <a:latin typeface="Lato" panose="020B0604020202020204" charset="0"/>
              </a:rPr>
              <a:t>sources</a:t>
            </a:r>
            <a:r>
              <a:rPr lang="de-DE" sz="1100" dirty="0">
                <a:latin typeface="Lato" panose="020B0604020202020204" charset="0"/>
              </a:rPr>
              <a:t> </a:t>
            </a:r>
            <a:r>
              <a:rPr lang="de-DE" sz="1100" dirty="0" err="1">
                <a:latin typeface="Lato" panose="020B0604020202020204" charset="0"/>
              </a:rPr>
              <a:t>of</a:t>
            </a:r>
            <a:r>
              <a:rPr lang="de-DE" sz="1100" dirty="0">
                <a:latin typeface="Lato" panose="020B0604020202020204" charset="0"/>
              </a:rPr>
              <a:t> </a:t>
            </a:r>
            <a:r>
              <a:rPr lang="de-DE" sz="1100" dirty="0" err="1">
                <a:latin typeface="Lato" panose="020B0604020202020204" charset="0"/>
              </a:rPr>
              <a:t>depictions</a:t>
            </a:r>
            <a:r>
              <a:rPr lang="de-DE" sz="1100" dirty="0">
                <a:latin typeface="Lato" panose="020B0604020202020204" charset="0"/>
              </a:rPr>
              <a:t> </a:t>
            </a:r>
            <a:r>
              <a:rPr lang="de-DE" sz="1100" dirty="0" err="1">
                <a:latin typeface="Lato" panose="020B0604020202020204" charset="0"/>
              </a:rPr>
              <a:t>are</a:t>
            </a:r>
            <a:r>
              <a:rPr lang="de-DE" sz="1100" dirty="0">
                <a:latin typeface="Lato" panose="020B0604020202020204" charset="0"/>
              </a:rPr>
              <a:t> </a:t>
            </a:r>
            <a:r>
              <a:rPr lang="de-DE" sz="1100" dirty="0" err="1">
                <a:latin typeface="Lato" panose="020B0604020202020204" charset="0"/>
              </a:rPr>
              <a:t>available</a:t>
            </a:r>
            <a:r>
              <a:rPr lang="de-DE" sz="1100" dirty="0">
                <a:latin typeface="Lato" panose="020B0604020202020204" charset="0"/>
              </a:rPr>
              <a:t> </a:t>
            </a:r>
            <a:r>
              <a:rPr lang="de-DE" sz="1100" dirty="0" err="1">
                <a:latin typeface="Lato" panose="020B0604020202020204" charset="0"/>
              </a:rPr>
              <a:t>through</a:t>
            </a:r>
            <a:r>
              <a:rPr lang="de-DE" sz="1100" dirty="0">
                <a:latin typeface="Lato" panose="020B0604020202020204" charset="0"/>
              </a:rPr>
              <a:t> </a:t>
            </a:r>
            <a:r>
              <a:rPr lang="de-DE" sz="1100" dirty="0" err="1">
                <a:latin typeface="Lato" panose="020B0604020202020204" charset="0"/>
              </a:rPr>
              <a:t>click</a:t>
            </a:r>
            <a:r>
              <a:rPr lang="de-DE" sz="1100" dirty="0">
                <a:latin typeface="Lato" panose="020B0604020202020204" charset="0"/>
              </a:rPr>
              <a:t> on </a:t>
            </a:r>
            <a:r>
              <a:rPr lang="de-DE" sz="1100" dirty="0" err="1">
                <a:latin typeface="Lato" panose="020B0604020202020204" charset="0"/>
              </a:rPr>
              <a:t>items</a:t>
            </a:r>
            <a:r>
              <a:rPr lang="de-DE" sz="1100" dirty="0">
                <a:latin typeface="Lato" panose="020B0604020202020204" charset="0"/>
              </a:rPr>
              <a:t> (</a:t>
            </a:r>
            <a:r>
              <a:rPr lang="de-DE" sz="1100" dirty="0" err="1">
                <a:latin typeface="Lato" panose="020B0604020202020204" charset="0"/>
              </a:rPr>
              <a:t>public</a:t>
            </a:r>
            <a:r>
              <a:rPr lang="de-DE" sz="1100" dirty="0">
                <a:latin typeface="Lato" panose="020B0604020202020204" charset="0"/>
              </a:rPr>
              <a:t> </a:t>
            </a:r>
            <a:r>
              <a:rPr lang="de-DE" sz="1100" dirty="0" err="1">
                <a:latin typeface="Lato" panose="020B0604020202020204" charset="0"/>
              </a:rPr>
              <a:t>domain</a:t>
            </a:r>
            <a:r>
              <a:rPr lang="de-DE" sz="1100" dirty="0">
                <a:latin typeface="Lato" panose="020B0604020202020204" charset="0"/>
              </a:rPr>
              <a:t>). </a:t>
            </a:r>
          </a:p>
        </p:txBody>
      </p:sp>
    </p:spTree>
    <p:extLst>
      <p:ext uri="{BB962C8B-B14F-4D97-AF65-F5344CB8AC3E}">
        <p14:creationId xmlns:p14="http://schemas.microsoft.com/office/powerpoint/2010/main" val="119704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E340E52-6C0C-E949-B4E3-5DDB996BBEC1}"/>
              </a:ext>
            </a:extLst>
          </p:cNvPr>
          <p:cNvSpPr>
            <a:spLocks noGrp="1"/>
          </p:cNvSpPr>
          <p:nvPr>
            <p:ph type="body" idx="1"/>
          </p:nvPr>
        </p:nvSpPr>
        <p:spPr/>
        <p:txBody>
          <a:bodyPr/>
          <a:lstStyle/>
          <a:p>
            <a:pPr marL="114300" indent="0">
              <a:buNone/>
            </a:pPr>
            <a:r>
              <a:rPr lang="en-GB" dirty="0">
                <a:solidFill>
                  <a:schemeClr val="tx1"/>
                </a:solidFill>
              </a:rPr>
              <a:t>what story do these pictures tell?</a:t>
            </a:r>
          </a:p>
          <a:p>
            <a:pPr marL="114300" indent="0">
              <a:buNone/>
            </a:pPr>
            <a:r>
              <a:rPr lang="en-GB" dirty="0">
                <a:solidFill>
                  <a:schemeClr val="tx1"/>
                </a:solidFill>
              </a:rPr>
              <a:t>what symbols and animals are used?</a:t>
            </a:r>
          </a:p>
          <a:p>
            <a:pPr marL="114300" indent="0">
              <a:buNone/>
            </a:pPr>
            <a:r>
              <a:rPr lang="en-GB" dirty="0">
                <a:solidFill>
                  <a:schemeClr val="tx1"/>
                </a:solidFill>
              </a:rPr>
              <a:t>what do they stand for?</a:t>
            </a:r>
          </a:p>
          <a:p>
            <a:pPr marL="114300" indent="0">
              <a:buNone/>
            </a:pPr>
            <a:r>
              <a:rPr lang="en-GB" dirty="0">
                <a:solidFill>
                  <a:schemeClr val="tx1"/>
                </a:solidFill>
              </a:rPr>
              <a:t>what implication can be made about ideological motives?</a:t>
            </a:r>
          </a:p>
          <a:p>
            <a:pPr marL="114300" indent="0">
              <a:buNone/>
            </a:pPr>
            <a:endParaRPr lang="en-GB" dirty="0"/>
          </a:p>
          <a:p>
            <a:pPr marL="114300" indent="0">
              <a:buNone/>
            </a:pPr>
            <a:endParaRPr lang="en-GB" dirty="0"/>
          </a:p>
          <a:p>
            <a:pPr marL="114300" indent="0">
              <a:buNone/>
            </a:pPr>
            <a:r>
              <a:rPr lang="en-GB" sz="2800" dirty="0"/>
              <a:t>the octopus </a:t>
            </a:r>
            <a:r>
              <a:rPr lang="en-GB" sz="2800" dirty="0">
                <a:solidFill>
                  <a:schemeClr val="tx1"/>
                </a:solidFill>
              </a:rPr>
              <a:t>&amp; </a:t>
            </a:r>
            <a:r>
              <a:rPr lang="en-GB" sz="2800" dirty="0"/>
              <a:t>the controller</a:t>
            </a:r>
          </a:p>
          <a:p>
            <a:pPr marL="114300" indent="0">
              <a:buNone/>
            </a:pPr>
            <a:endParaRPr lang="en-GB" sz="1400" dirty="0"/>
          </a:p>
          <a:p>
            <a:pPr marL="114300" indent="0">
              <a:buNone/>
            </a:pPr>
            <a:endParaRPr lang="en-GB" sz="1400" dirty="0"/>
          </a:p>
          <a:p>
            <a:pPr marL="114300" indent="0">
              <a:buNone/>
            </a:pPr>
            <a:r>
              <a:rPr lang="en-GB" sz="1200" dirty="0">
                <a:solidFill>
                  <a:schemeClr val="tx1"/>
                </a:solidFill>
                <a:latin typeface="Lato" panose="020B0604020202020204" charset="0"/>
              </a:rPr>
              <a:t>(cf. </a:t>
            </a:r>
            <a:r>
              <a:rPr lang="en-GB" sz="1200" dirty="0">
                <a:solidFill>
                  <a:schemeClr val="tx1"/>
                </a:solidFill>
                <a:latin typeface="Lato" panose="020B0604020202020204" charset="0"/>
                <a:ea typeface="Arial"/>
                <a:cs typeface="Arial"/>
                <a:sym typeface="Arial"/>
              </a:rPr>
              <a:t>Antisemitism Policy Trust 2020)</a:t>
            </a:r>
            <a:endParaRPr lang="en-GB" dirty="0">
              <a:solidFill>
                <a:schemeClr val="tx1"/>
              </a:solidFill>
              <a:latin typeface="Lato" panose="020B0604020202020204" charset="0"/>
            </a:endParaRPr>
          </a:p>
        </p:txBody>
      </p:sp>
      <p:sp>
        <p:nvSpPr>
          <p:cNvPr id="4" name="Foliennummernplatzhalter 3">
            <a:extLst>
              <a:ext uri="{FF2B5EF4-FFF2-40B4-BE49-F238E27FC236}">
                <a16:creationId xmlns:a16="http://schemas.microsoft.com/office/drawing/2014/main" id="{30AA1B62-097F-6A4B-8221-5EAF60130C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7</a:t>
            </a:fld>
            <a:endParaRPr lang="de-AT"/>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9" y="1032300"/>
            <a:ext cx="1822025" cy="1822025"/>
          </a:xfrm>
          <a:prstGeom prst="rect">
            <a:avLst/>
          </a:prstGeom>
        </p:spPr>
      </p:pic>
      <p:sp>
        <p:nvSpPr>
          <p:cNvPr id="5" name="Google Shape;194;p11"/>
          <p:cNvSpPr/>
          <p:nvPr/>
        </p:nvSpPr>
        <p:spPr>
          <a:xfrm>
            <a:off x="5087816" y="2915703"/>
            <a:ext cx="3903784" cy="1663886"/>
          </a:xfrm>
          <a:prstGeom prst="roundRect">
            <a:avLst/>
          </a:prstGeom>
          <a:solidFill>
            <a:srgbClr val="E5362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14300" indent="0" algn="ctr">
              <a:buNone/>
            </a:pPr>
            <a:r>
              <a:rPr lang="en-GB" dirty="0">
                <a:solidFill>
                  <a:schemeClr val="bg1"/>
                </a:solidFill>
                <a:latin typeface="Lato" panose="020B0604020202020204" charset="0"/>
              </a:rPr>
              <a:t>Scan the </a:t>
            </a:r>
            <a:r>
              <a:rPr lang="en-GB" dirty="0" err="1">
                <a:solidFill>
                  <a:schemeClr val="bg1"/>
                </a:solidFill>
                <a:latin typeface="Lato" panose="020B0604020202020204" charset="0"/>
              </a:rPr>
              <a:t>QR</a:t>
            </a:r>
            <a:r>
              <a:rPr lang="en-GB" dirty="0">
                <a:solidFill>
                  <a:schemeClr val="bg1"/>
                </a:solidFill>
                <a:latin typeface="Lato" panose="020B0604020202020204" charset="0"/>
              </a:rPr>
              <a:t>-code or use the link below to look up the pictures of the octopus (p. 5) and the controller (p. 14) </a:t>
            </a:r>
          </a:p>
          <a:p>
            <a:pPr marL="114300" indent="0" algn="ctr">
              <a:buNone/>
            </a:pPr>
            <a:r>
              <a:rPr lang="en-GB"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https://</a:t>
            </a:r>
            <a:r>
              <a:rPr lang="en-GB"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antisemitism.org.uk</a:t>
            </a:r>
            <a:r>
              <a:rPr lang="en-GB"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a:t>
            </a:r>
            <a:r>
              <a:rPr lang="en-GB"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wp</a:t>
            </a:r>
            <a:r>
              <a:rPr lang="en-GB"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-content/uploads/2020/07/</a:t>
            </a:r>
            <a:r>
              <a:rPr lang="en-GB"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Antisemitic</a:t>
            </a:r>
            <a:r>
              <a:rPr lang="en-GB"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-imagery-May-</a:t>
            </a:r>
            <a:r>
              <a:rPr lang="en-GB"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2020.pdf</a:t>
            </a:r>
            <a:endParaRPr lang="en-GB" dirty="0">
              <a:solidFill>
                <a:schemeClr val="tx1"/>
              </a:solidFill>
              <a:latin typeface="Lato" panose="020B0604020202020204" charset="0"/>
            </a:endParaRPr>
          </a:p>
        </p:txBody>
      </p:sp>
    </p:spTree>
    <p:extLst>
      <p:ext uri="{BB962C8B-B14F-4D97-AF65-F5344CB8AC3E}">
        <p14:creationId xmlns:p14="http://schemas.microsoft.com/office/powerpoint/2010/main" val="186604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body" idx="1"/>
          </p:nvPr>
        </p:nvSpPr>
        <p:spPr>
          <a:xfrm>
            <a:off x="275841" y="770965"/>
            <a:ext cx="3832075" cy="3870002"/>
          </a:xfrm>
          <a:prstGeom prst="rect">
            <a:avLst/>
          </a:prstGeom>
          <a:noFill/>
          <a:ln>
            <a:noFill/>
          </a:ln>
        </p:spPr>
        <p:txBody>
          <a:bodyPr spcFirstLastPara="1" wrap="square" lIns="91425" tIns="91425" rIns="91425" bIns="91425" anchor="ctr" anchorCtr="0">
            <a:noAutofit/>
          </a:bodyPr>
          <a:lstStyle/>
          <a:p>
            <a:pPr>
              <a:spcBef>
                <a:spcPts val="600"/>
              </a:spcBef>
              <a:spcAft>
                <a:spcPts val="600"/>
              </a:spcAft>
              <a:buFontTx/>
              <a:buChar char="-"/>
            </a:pPr>
            <a:r>
              <a:rPr lang="en-GB" sz="1600" b="1" dirty="0">
                <a:solidFill>
                  <a:schemeClr val="tx1"/>
                </a:solidFill>
              </a:rPr>
              <a:t>What story do these pictures tell?</a:t>
            </a:r>
          </a:p>
          <a:p>
            <a:pPr>
              <a:spcBef>
                <a:spcPts val="600"/>
              </a:spcBef>
              <a:spcAft>
                <a:spcPts val="600"/>
              </a:spcAft>
              <a:buFontTx/>
              <a:buChar char="-"/>
            </a:pPr>
            <a:r>
              <a:rPr lang="en-GB" sz="1600" b="1" dirty="0">
                <a:solidFill>
                  <a:schemeClr val="tx1"/>
                </a:solidFill>
              </a:rPr>
              <a:t>What symbols and animals are used?</a:t>
            </a:r>
          </a:p>
          <a:p>
            <a:pPr>
              <a:spcBef>
                <a:spcPts val="600"/>
              </a:spcBef>
              <a:spcAft>
                <a:spcPts val="600"/>
              </a:spcAft>
              <a:buFontTx/>
              <a:buChar char="-"/>
            </a:pPr>
            <a:r>
              <a:rPr lang="en-GB" sz="1600" b="1" dirty="0">
                <a:solidFill>
                  <a:schemeClr val="tx1"/>
                </a:solidFill>
              </a:rPr>
              <a:t>What do they stand for?</a:t>
            </a:r>
          </a:p>
          <a:p>
            <a:pPr>
              <a:spcBef>
                <a:spcPts val="600"/>
              </a:spcBef>
              <a:spcAft>
                <a:spcPts val="600"/>
              </a:spcAft>
              <a:buFontTx/>
              <a:buChar char="-"/>
            </a:pPr>
            <a:r>
              <a:rPr lang="en-GB" sz="1600" b="1" dirty="0">
                <a:solidFill>
                  <a:schemeClr val="tx1"/>
                </a:solidFill>
              </a:rPr>
              <a:t>What implication can be made about ideological motives?</a:t>
            </a:r>
          </a:p>
        </p:txBody>
      </p:sp>
      <p:sp>
        <p:nvSpPr>
          <p:cNvPr id="193" name="Google Shape;193;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8</a:t>
            </a:fld>
            <a:endParaRPr/>
          </a:p>
        </p:txBody>
      </p:sp>
      <p:sp>
        <p:nvSpPr>
          <p:cNvPr id="7" name="Titel 1">
            <a:extLst>
              <a:ext uri="{FF2B5EF4-FFF2-40B4-BE49-F238E27FC236}">
                <a16:creationId xmlns:a16="http://schemas.microsoft.com/office/drawing/2014/main" id="{BF56B326-4BD7-6047-BE64-A9095E08064B}"/>
              </a:ext>
            </a:extLst>
          </p:cNvPr>
          <p:cNvSpPr>
            <a:spLocks noGrp="1"/>
          </p:cNvSpPr>
          <p:nvPr>
            <p:ph type="title"/>
          </p:nvPr>
        </p:nvSpPr>
        <p:spPr>
          <a:xfrm>
            <a:off x="311700" y="336750"/>
            <a:ext cx="6802800" cy="572700"/>
          </a:xfrm>
        </p:spPr>
        <p:txBody>
          <a:bodyPr/>
          <a:lstStyle/>
          <a:p>
            <a:r>
              <a:rPr lang="en-GB" dirty="0"/>
              <a:t>The octopus &amp; the controller</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046" y="1093678"/>
            <a:ext cx="1395511" cy="1395511"/>
          </a:xfrm>
          <a:prstGeom prst="rect">
            <a:avLst/>
          </a:prstGeom>
        </p:spPr>
      </p:pic>
      <p:sp>
        <p:nvSpPr>
          <p:cNvPr id="8" name="Google Shape;194;p11"/>
          <p:cNvSpPr/>
          <p:nvPr/>
        </p:nvSpPr>
        <p:spPr>
          <a:xfrm>
            <a:off x="4379948" y="2489189"/>
            <a:ext cx="4283405" cy="2151778"/>
          </a:xfrm>
          <a:prstGeom prst="roundRect">
            <a:avLst/>
          </a:prstGeom>
          <a:solidFill>
            <a:srgbClr val="E5362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14300" indent="0" algn="ctr">
              <a:buNone/>
            </a:pPr>
            <a:r>
              <a:rPr lang="en-GB" sz="1600" dirty="0">
                <a:solidFill>
                  <a:schemeClr val="bg1"/>
                </a:solidFill>
                <a:latin typeface="Lato" panose="020B0604020202020204" charset="0"/>
              </a:rPr>
              <a:t>Scan the </a:t>
            </a:r>
            <a:r>
              <a:rPr lang="en-GB" sz="1600" dirty="0" err="1">
                <a:solidFill>
                  <a:schemeClr val="bg1"/>
                </a:solidFill>
                <a:latin typeface="Lato" panose="020B0604020202020204" charset="0"/>
              </a:rPr>
              <a:t>QR</a:t>
            </a:r>
            <a:r>
              <a:rPr lang="en-GB" sz="1600" dirty="0">
                <a:solidFill>
                  <a:schemeClr val="bg1"/>
                </a:solidFill>
                <a:latin typeface="Lato" panose="020B0604020202020204" charset="0"/>
              </a:rPr>
              <a:t>-code or use the link below to look up the pictures of the octopus (p. 5) and the controller (p. 14) </a:t>
            </a:r>
          </a:p>
          <a:p>
            <a:pPr marL="114300" indent="0" algn="ctr">
              <a:buNone/>
            </a:pPr>
            <a:r>
              <a:rPr lang="en-GB" sz="1600"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https://</a:t>
            </a:r>
            <a:r>
              <a:rPr lang="en-GB" sz="1600"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antisemitism.org.uk</a:t>
            </a:r>
            <a:r>
              <a:rPr lang="en-GB" sz="1600"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a:t>
            </a:r>
            <a:r>
              <a:rPr lang="en-GB" sz="1600"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wp</a:t>
            </a:r>
            <a:r>
              <a:rPr lang="en-GB" sz="1600"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-content/uploads/2020/07/</a:t>
            </a:r>
            <a:r>
              <a:rPr lang="en-GB" sz="1600"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Antisemitic</a:t>
            </a:r>
            <a:r>
              <a:rPr lang="en-GB" sz="1600" dirty="0">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-imagery-May-</a:t>
            </a:r>
            <a:r>
              <a:rPr lang="en-GB" sz="1600" dirty="0" err="1">
                <a:solidFill>
                  <a:schemeClr val="tx1"/>
                </a:solidFill>
                <a:latin typeface="Lato" panose="020B0604020202020204" charset="0"/>
                <a:hlinkClick r:id="rId4">
                  <a:extLst>
                    <a:ext uri="{A12FA001-AC4F-418D-AE19-62706E023703}">
                      <ahyp:hlinkClr xmlns:ahyp="http://schemas.microsoft.com/office/drawing/2018/hyperlinkcolor" val="tx"/>
                    </a:ext>
                  </a:extLst>
                </a:hlinkClick>
              </a:rPr>
              <a:t>2020.pdf</a:t>
            </a:r>
            <a:endParaRPr lang="en-GB" sz="1600" dirty="0">
              <a:solidFill>
                <a:schemeClr val="tx1"/>
              </a:solidFill>
              <a:latin typeface="Lato" panose="020B0604020202020204" charset="0"/>
            </a:endParaRPr>
          </a:p>
        </p:txBody>
      </p:sp>
    </p:spTree>
    <p:extLst>
      <p:ext uri="{BB962C8B-B14F-4D97-AF65-F5344CB8AC3E}">
        <p14:creationId xmlns:p14="http://schemas.microsoft.com/office/powerpoint/2010/main" val="279662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Literature</a:t>
            </a:r>
            <a:endParaRPr lang="de-DE" dirty="0"/>
          </a:p>
        </p:txBody>
      </p:sp>
      <p:sp>
        <p:nvSpPr>
          <p:cNvPr id="3" name="Textplatzhalter 2"/>
          <p:cNvSpPr>
            <a:spLocks noGrp="1"/>
          </p:cNvSpPr>
          <p:nvPr>
            <p:ph type="body" idx="1"/>
          </p:nvPr>
        </p:nvSpPr>
        <p:spPr>
          <a:noFill/>
        </p:spPr>
        <p:txBody>
          <a:bodyPr/>
          <a:lstStyle/>
          <a:p>
            <a:pPr marL="0" indent="0">
              <a:lnSpc>
                <a:spcPct val="100000"/>
              </a:lnSpc>
              <a:spcBef>
                <a:spcPts val="400"/>
              </a:spcBef>
              <a:spcAft>
                <a:spcPts val="400"/>
              </a:spcAft>
              <a:buClr>
                <a:srgbClr val="000000"/>
              </a:buClr>
              <a:buSzPts val="1100"/>
              <a:buNone/>
              <a:defRPr/>
            </a:pPr>
            <a:r>
              <a:rPr lang="en-GB" sz="1200" dirty="0">
                <a:solidFill>
                  <a:schemeClr val="tx1"/>
                </a:solidFill>
                <a:latin typeface="Lato" panose="020B0604020202020204" charset="0"/>
                <a:ea typeface="Lato" panose="020B0604020202020204" charset="0"/>
                <a:cs typeface="Lato" panose="020B0604020202020204" charset="0"/>
                <a:sym typeface="Arial"/>
              </a:rPr>
              <a:t>Antisemitism Policy Trust (2020) </a:t>
            </a:r>
            <a:r>
              <a:rPr lang="en-GB" sz="1200" dirty="0" err="1">
                <a:solidFill>
                  <a:schemeClr val="tx1"/>
                </a:solidFill>
                <a:latin typeface="Lato" panose="020B0604020202020204" charset="0"/>
                <a:ea typeface="Lato" panose="020B0604020202020204" charset="0"/>
                <a:cs typeface="Lato" panose="020B0604020202020204" charset="0"/>
                <a:sym typeface="Arial"/>
              </a:rPr>
              <a:t>Antisemitic</a:t>
            </a:r>
            <a:r>
              <a:rPr lang="en-GB" sz="1200" dirty="0">
                <a:solidFill>
                  <a:schemeClr val="tx1"/>
                </a:solidFill>
                <a:latin typeface="Lato" panose="020B0604020202020204" charset="0"/>
                <a:ea typeface="Lato" panose="020B0604020202020204" charset="0"/>
                <a:cs typeface="Lato" panose="020B0604020202020204" charset="0"/>
                <a:sym typeface="Arial"/>
              </a:rPr>
              <a:t> Imagery, </a:t>
            </a:r>
            <a:r>
              <a:rPr lang="en-GB" sz="1200" dirty="0">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https://</a:t>
            </a:r>
            <a:r>
              <a:rPr lang="en-GB" sz="1200" dirty="0" err="1">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antisemitism.org.uk</a:t>
            </a:r>
            <a:r>
              <a:rPr lang="en-GB" sz="1200" dirty="0">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a:t>
            </a:r>
            <a:r>
              <a:rPr lang="en-GB" sz="1200" dirty="0" err="1">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wp</a:t>
            </a:r>
            <a:r>
              <a:rPr lang="en-GB" sz="1200" dirty="0">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-content/uploads/2020/07/</a:t>
            </a:r>
            <a:r>
              <a:rPr lang="en-GB" sz="1200" dirty="0" err="1">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Antisemitic</a:t>
            </a:r>
            <a:r>
              <a:rPr lang="en-GB" sz="1200" dirty="0">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-imagery-May-</a:t>
            </a:r>
            <a:r>
              <a:rPr lang="en-GB" sz="1200" dirty="0" err="1">
                <a:solidFill>
                  <a:schemeClr val="tx1"/>
                </a:solidFill>
                <a:latin typeface="Lato" panose="020B0604020202020204" charset="0"/>
                <a:ea typeface="Lato" panose="020B0604020202020204" charset="0"/>
                <a:cs typeface="Lato" panose="020B0604020202020204" charset="0"/>
                <a:sym typeface="Arial"/>
                <a:hlinkClick r:id="rId2">
                  <a:extLst>
                    <a:ext uri="{A12FA001-AC4F-418D-AE19-62706E023703}">
                      <ahyp:hlinkClr xmlns:ahyp="http://schemas.microsoft.com/office/drawing/2018/hyperlinkcolor" val="tx"/>
                    </a:ext>
                  </a:extLst>
                </a:hlinkClick>
              </a:rPr>
              <a:t>2020.pdf</a:t>
            </a:r>
            <a:r>
              <a:rPr lang="en-GB" sz="1200" dirty="0">
                <a:solidFill>
                  <a:schemeClr val="tx1"/>
                </a:solidFill>
                <a:latin typeface="Lato" panose="020B0604020202020204" charset="0"/>
                <a:ea typeface="Lato" panose="020B0604020202020204" charset="0"/>
                <a:cs typeface="Lato" panose="020B0604020202020204" charset="0"/>
                <a:sym typeface="Arial"/>
              </a:rPr>
              <a:t> accessed 20 May 2021, </a:t>
            </a:r>
            <a:r>
              <a:rPr lang="de-AT" sz="1200" dirty="0">
                <a:solidFill>
                  <a:schemeClr val="tx1"/>
                </a:solidFill>
                <a:latin typeface="Lato" panose="020B0604020202020204" charset="0"/>
                <a:ea typeface="Lato" panose="020B0604020202020204" charset="0"/>
                <a:cs typeface="Lato" panose="020B0604020202020204" charset="0"/>
                <a:sym typeface="Arial"/>
              </a:rPr>
              <a:t>p. 5 &amp; p. 14.</a:t>
            </a:r>
            <a:endParaRPr lang="en-GB" sz="1200" dirty="0">
              <a:solidFill>
                <a:schemeClr val="tx1"/>
              </a:solidFill>
              <a:latin typeface="Lato" panose="020B0604020202020204" charset="0"/>
              <a:ea typeface="Lato" panose="020B0604020202020204" charset="0"/>
              <a:cs typeface="Lato" panose="020B0604020202020204" charset="0"/>
            </a:endParaRP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9</a:t>
            </a:fld>
            <a:endParaRPr lang="de-DE"/>
          </a:p>
        </p:txBody>
      </p:sp>
    </p:spTree>
    <p:extLst>
      <p:ext uri="{BB962C8B-B14F-4D97-AF65-F5344CB8AC3E}">
        <p14:creationId xmlns:p14="http://schemas.microsoft.com/office/powerpoint/2010/main" val="9895323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1453</Words>
  <Application>Microsoft Macintosh PowerPoint</Application>
  <PresentationFormat>On-screen Show (16:9)</PresentationFormat>
  <Paragraphs>93</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Rounded MT Bold</vt:lpstr>
      <vt:lpstr>Teko</vt:lpstr>
      <vt:lpstr>Arial</vt:lpstr>
      <vt:lpstr>Lato</vt:lpstr>
      <vt:lpstr>Simple Light</vt:lpstr>
      <vt:lpstr>CONSPIRACY MYTHS (4/5)</vt:lpstr>
      <vt:lpstr>Overview</vt:lpstr>
      <vt:lpstr>Forms of Practice and Expressions – contemporary examples</vt:lpstr>
      <vt:lpstr>Language and Communication</vt:lpstr>
      <vt:lpstr>Role of the MEDIA</vt:lpstr>
      <vt:lpstr>PowerPoint Presentation</vt:lpstr>
      <vt:lpstr>PowerPoint Presentation</vt:lpstr>
      <vt:lpstr>The octopus &amp; the controller</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World of Easy Answers</dc:title>
  <dc:creator>Johanna Urban</dc:creator>
  <cp:lastModifiedBy>Debora Lucque</cp:lastModifiedBy>
  <cp:revision>407</cp:revision>
  <dcterms:modified xsi:type="dcterms:W3CDTF">2022-04-15T12:35:16Z</dcterms:modified>
</cp:coreProperties>
</file>