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20"/>
  </p:notesMasterIdLst>
  <p:sldIdLst>
    <p:sldId id="345" r:id="rId2"/>
    <p:sldId id="346" r:id="rId3"/>
    <p:sldId id="347" r:id="rId4"/>
    <p:sldId id="348" r:id="rId5"/>
    <p:sldId id="308" r:id="rId6"/>
    <p:sldId id="310" r:id="rId7"/>
    <p:sldId id="303" r:id="rId8"/>
    <p:sldId id="313" r:id="rId9"/>
    <p:sldId id="311" r:id="rId10"/>
    <p:sldId id="349" r:id="rId11"/>
    <p:sldId id="307" r:id="rId12"/>
    <p:sldId id="315" r:id="rId13"/>
    <p:sldId id="317" r:id="rId14"/>
    <p:sldId id="344" r:id="rId15"/>
    <p:sldId id="316" r:id="rId16"/>
    <p:sldId id="314" r:id="rId17"/>
    <p:sldId id="278" r:id="rId18"/>
    <p:sldId id="350" r:id="rId19"/>
  </p:sldIdLst>
  <p:sldSz cx="9144000" cy="5143500" type="screen16x9"/>
  <p:notesSz cx="6858000" cy="9144000"/>
  <p:embeddedFontLst>
    <p:embeddedFont>
      <p:font typeface="Lato" panose="020F0502020204030203" pitchFamily="34" charset="0"/>
      <p:regular r:id="rId21"/>
      <p:bold r:id="rId22"/>
      <p:italic r:id="rId23"/>
      <p:boldItalic r:id="rId24"/>
    </p:embeddedFont>
    <p:embeddedFont>
      <p:font typeface="Teko" panose="020B0604020202020204" pitchFamily="34" charset="0"/>
      <p:regular r:id="rId25"/>
      <p:bold r:id="rId2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anna Urban" initials="JU" lastIdx="22" clrIdx="0">
    <p:extLst>
      <p:ext uri="{19B8F6BF-5375-455C-9EA6-DF929625EA0E}">
        <p15:presenceInfo xmlns:p15="http://schemas.microsoft.com/office/powerpoint/2012/main" userId="S-1-5-21-3036683560-4069959373-169152929-26606" providerId="AD"/>
      </p:ext>
    </p:extLst>
  </p:cmAuthor>
  <p:cmAuthor id="2" name="Isolde Vogel" initials="IV" lastIdx="3" clrIdx="1">
    <p:extLst>
      <p:ext uri="{19B8F6BF-5375-455C-9EA6-DF929625EA0E}">
        <p15:presenceInfo xmlns:p15="http://schemas.microsoft.com/office/powerpoint/2012/main" userId="Isolde Vogel"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F0205"/>
    <a:srgbClr val="0432FF"/>
    <a:srgbClr val="182C8B"/>
    <a:srgbClr val="FFFC00"/>
    <a:srgbClr val="D000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ttlere Formatvorlage 2 - Akz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0660B408-B3CF-4A94-85FC-2B1E0A45F4A2}" styleName="Dunkle Formatvorlage 2 - Akzent 1/Akz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1EBBBCC-DAD2-459C-BE2E-F6DE35CF9A28}" styleName="Dunkle Formatvorlage 2 - Akzent 3/Akz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C083E6E3-FA7D-4D7B-A595-EF9225AFEA82}" styleName="Helle Formatvorlage 1 - Akz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321"/>
    <p:restoredTop sz="76947"/>
  </p:normalViewPr>
  <p:slideViewPr>
    <p:cSldViewPr snapToGrid="0">
      <p:cViewPr varScale="1">
        <p:scale>
          <a:sx n="112" d="100"/>
          <a:sy n="112" d="100"/>
        </p:scale>
        <p:origin x="1144"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font" Target="fonts/font1.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3.fntdata"/><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2.fntdata"/><Relationship Id="rId27" Type="http://schemas.openxmlformats.org/officeDocument/2006/relationships/commentAuthors" Target="commentAuthors.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ec.europa.eu/home-affairs/sites/default/files/what-we-do/networks/radicalisation_awareness_network/ran-papers/docs/ran_conspiracy_theories_and_right-wing_2021_en.pdf"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s://www.adl.org/antisemitism-uncovered-a-guide-to-old-myths-in-a-new-era" TargetMode="External"/><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ec.europa.eu/info/live-work-travel-eu/coronavirus-response/fighting-disinformation/identifying-conspiracy-theories_en"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global100.adl.org/map"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315648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t>source</a:t>
            </a:r>
            <a:r>
              <a:rPr lang="en-GB" b="0" dirty="0"/>
              <a:t>:</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1" u="none" strike="noStrike" cap="none" dirty="0">
                <a:solidFill>
                  <a:srgbClr val="000000"/>
                </a:solidFill>
                <a:effectLst/>
                <a:latin typeface="Arial"/>
                <a:ea typeface="Arial"/>
                <a:cs typeface="Arial"/>
                <a:sym typeface="Arial"/>
              </a:rPr>
              <a:t>• </a:t>
            </a:r>
            <a:r>
              <a:rPr lang="en-US" sz="1100" b="0" i="1" u="none" strike="noStrike" cap="none" dirty="0" err="1">
                <a:solidFill>
                  <a:srgbClr val="000000"/>
                </a:solidFill>
                <a:effectLst/>
                <a:latin typeface="Arial"/>
                <a:ea typeface="Arial"/>
                <a:cs typeface="Arial"/>
                <a:sym typeface="Arial"/>
              </a:rPr>
              <a:t>Farinelli</a:t>
            </a:r>
            <a:r>
              <a:rPr lang="en-US" sz="1100" b="0" i="1" u="none" strike="noStrike" cap="none" dirty="0">
                <a:solidFill>
                  <a:srgbClr val="000000"/>
                </a:solidFill>
                <a:effectLst/>
                <a:latin typeface="Arial"/>
                <a:ea typeface="Arial"/>
                <a:cs typeface="Arial"/>
                <a:sym typeface="Arial"/>
              </a:rPr>
              <a:t>, F. and </a:t>
            </a:r>
            <a:r>
              <a:rPr lang="en-US" sz="1100" b="0" i="1" u="none" strike="noStrike" cap="none" dirty="0" err="1">
                <a:solidFill>
                  <a:srgbClr val="000000"/>
                </a:solidFill>
                <a:effectLst/>
                <a:latin typeface="Arial"/>
                <a:ea typeface="Arial"/>
                <a:cs typeface="Arial"/>
                <a:sym typeface="Arial"/>
              </a:rPr>
              <a:t>Radicalisation</a:t>
            </a:r>
            <a:r>
              <a:rPr lang="en-US" sz="1100" b="0" i="1" u="none" strike="noStrike" cap="none" dirty="0">
                <a:solidFill>
                  <a:srgbClr val="000000"/>
                </a:solidFill>
                <a:effectLst/>
                <a:latin typeface="Arial"/>
                <a:ea typeface="Arial"/>
                <a:cs typeface="Arial"/>
                <a:sym typeface="Arial"/>
              </a:rPr>
              <a:t> Awareness Network and European Commission (2021) Conspiracy theories and right-wing extremism – Insights and recommendations for P/CVE, </a:t>
            </a:r>
            <a:r>
              <a:rPr lang="en-GB" sz="1100" b="0" i="1" u="sng" strike="noStrike" cap="none" dirty="0">
                <a:solidFill>
                  <a:srgbClr val="000000"/>
                </a:solidFill>
                <a:effectLst/>
                <a:latin typeface="Arial"/>
                <a:ea typeface="Arial"/>
                <a:cs typeface="Arial"/>
                <a:sym typeface="Arial"/>
                <a:hlinkClick r:id="rId3"/>
              </a:rPr>
              <a:t>https://ec.europa.eu/home-affairs/sites/default/files/what-we-do/networks/radicalisation_awareness_network/ran-papers/docs/ran_conspiracy_theories_and_right-wing_2021_en.pdf</a:t>
            </a:r>
            <a:r>
              <a:rPr lang="en-US" sz="1100" b="0" i="0"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de-AT" b="0" dirty="0"/>
          </a:p>
          <a:p>
            <a:pPr marL="158750" indent="0">
              <a:buNone/>
            </a:pPr>
            <a:r>
              <a:rPr lang="en-GB" dirty="0"/>
              <a:t>see also:</a:t>
            </a:r>
          </a:p>
          <a:p>
            <a:pPr marL="114300" indent="0">
              <a:buNone/>
            </a:pPr>
            <a:r>
              <a:rPr lang="en-GB" sz="1100" b="1" dirty="0">
                <a:solidFill>
                  <a:schemeClr val="tx1"/>
                </a:solidFill>
              </a:rPr>
              <a:t>empirical data/survey show a certain correlation of conspiracy adherents with right-wing ideology</a:t>
            </a:r>
          </a:p>
          <a:p>
            <a:pPr marL="114300" indent="0">
              <a:buNone/>
            </a:pPr>
            <a:r>
              <a:rPr lang="en-GB" sz="1100" b="0" dirty="0">
                <a:solidFill>
                  <a:schemeClr val="tx1"/>
                </a:solidFill>
              </a:rPr>
              <a:t>e.g. Trump supporters and Brexit voters</a:t>
            </a:r>
          </a:p>
          <a:p>
            <a:pPr marL="114300" indent="0">
              <a:buNone/>
            </a:pPr>
            <a:r>
              <a:rPr lang="en-GB" sz="1100" dirty="0">
                <a:solidFill>
                  <a:schemeClr val="tx1"/>
                </a:solidFill>
              </a:rPr>
              <a:t>„Similarly, both Trump and Brexit voters were more likely to believe that man-made global warming is a hoax, that vaccines are harmful, and that a group of people “secretly control events and rule the world together”.</a:t>
            </a:r>
          </a:p>
          <a:p>
            <a:pPr marL="114300" indent="0">
              <a:buNone/>
            </a:pPr>
            <a:r>
              <a:rPr lang="en-GB" sz="1100" dirty="0">
                <a:solidFill>
                  <a:schemeClr val="tx1"/>
                </a:solidFill>
              </a:rPr>
              <a:t>Results further show that the idea of climate change hoax is more popular on the political right, while scepticism about vaccines is less determined by ideological affiliation“</a:t>
            </a:r>
          </a:p>
          <a:p>
            <a:pPr marL="114300" indent="0">
              <a:buNone/>
            </a:pPr>
            <a:r>
              <a:rPr lang="en-GB" sz="1100" dirty="0">
                <a:solidFill>
                  <a:schemeClr val="tx1"/>
                </a:solidFill>
              </a:rPr>
              <a:t>https://</a:t>
            </a:r>
            <a:r>
              <a:rPr lang="en-GB" sz="1100" dirty="0" err="1">
                <a:solidFill>
                  <a:schemeClr val="tx1"/>
                </a:solidFill>
              </a:rPr>
              <a:t>yougov.co.uk</a:t>
            </a:r>
            <a:r>
              <a:rPr lang="en-GB" sz="1100" dirty="0">
                <a:solidFill>
                  <a:schemeClr val="tx1"/>
                </a:solidFill>
              </a:rPr>
              <a:t>/topics/international/articles-reports/2018/12/14/</a:t>
            </a:r>
            <a:r>
              <a:rPr lang="en-GB" sz="1100" dirty="0" err="1">
                <a:solidFill>
                  <a:schemeClr val="tx1"/>
                </a:solidFill>
              </a:rPr>
              <a:t>brexit</a:t>
            </a:r>
            <a:r>
              <a:rPr lang="en-GB" sz="1100" dirty="0">
                <a:solidFill>
                  <a:schemeClr val="tx1"/>
                </a:solidFill>
              </a:rPr>
              <a:t>-and-trump-voters-are-more-likely-believe-co</a:t>
            </a:r>
          </a:p>
          <a:p>
            <a:pPr marL="114300" indent="0">
              <a:buNone/>
            </a:pPr>
            <a:endParaRPr lang="en-GB" sz="1100" dirty="0">
              <a:solidFill>
                <a:schemeClr val="tx1"/>
              </a:solidFill>
            </a:endParaRPr>
          </a:p>
          <a:p>
            <a:pPr marL="114300" indent="0">
              <a:buNone/>
            </a:pPr>
            <a:endParaRPr lang="en-GB" sz="1100" dirty="0">
              <a:solidFill>
                <a:schemeClr val="tx1"/>
              </a:solidFill>
            </a:endParaRPr>
          </a:p>
          <a:p>
            <a:pPr marL="114300" indent="0">
              <a:buNone/>
            </a:pPr>
            <a:endParaRPr lang="en-GB" dirty="0">
              <a:solidFill>
                <a:schemeClr val="tx1"/>
              </a:solidFill>
            </a:endParaRPr>
          </a:p>
          <a:p>
            <a:pPr marL="158750" indent="0">
              <a:buNone/>
            </a:pPr>
            <a:endParaRPr lang="en-GB" dirty="0"/>
          </a:p>
        </p:txBody>
      </p:sp>
    </p:spTree>
    <p:extLst>
      <p:ext uri="{BB962C8B-B14F-4D97-AF65-F5344CB8AC3E}">
        <p14:creationId xmlns:p14="http://schemas.microsoft.com/office/powerpoint/2010/main" val="29268367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de-AT" sz="1100" b="0" i="0" u="none" strike="noStrike" cap="none" dirty="0" err="1">
                <a:solidFill>
                  <a:srgbClr val="000000"/>
                </a:solidFill>
                <a:effectLst/>
                <a:latin typeface="Arial"/>
                <a:ea typeface="Arial"/>
                <a:cs typeface="Arial"/>
                <a:sym typeface="Arial"/>
              </a:rPr>
              <a:t>more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examples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for</a:t>
            </a:r>
            <a:r>
              <a:rPr lang="de-AT" sz="1100" b="0" i="0" u="none" strike="noStrike" cap="none" dirty="0">
                <a:solidFill>
                  <a:srgbClr val="000000"/>
                </a:solidFill>
                <a:effectLst/>
                <a:latin typeface="Arial"/>
                <a:ea typeface="Arial"/>
                <a:cs typeface="Arial"/>
                <a:sym typeface="Arial"/>
              </a:rPr>
              <a:t> stereotypes:</a:t>
            </a:r>
          </a:p>
          <a:p>
            <a:r>
              <a:rPr lang="de-AT" sz="1100" b="0" i="0" u="none" strike="noStrike" cap="none" dirty="0">
                <a:solidFill>
                  <a:srgbClr val="000000"/>
                </a:solidFill>
                <a:effectLst/>
                <a:latin typeface="Arial"/>
                <a:ea typeface="Arial"/>
                <a:cs typeface="Arial"/>
                <a:sym typeface="Arial"/>
              </a:rPr>
              <a:t>stereotypes (</a:t>
            </a:r>
            <a:r>
              <a:rPr lang="de-AT" sz="1100" b="0" i="0" u="none" strike="noStrike" cap="none" dirty="0" err="1">
                <a:solidFill>
                  <a:srgbClr val="000000"/>
                </a:solidFill>
                <a:effectLst/>
                <a:latin typeface="Arial"/>
                <a:ea typeface="Arial"/>
                <a:cs typeface="Arial"/>
                <a:sym typeface="Arial"/>
              </a:rPr>
              <a:t>certain</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look</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nose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hair</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lips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body</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attributions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behavior</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character</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legends</a:t>
            </a:r>
            <a:r>
              <a:rPr lang="de-AT" sz="1100" b="0" i="0" u="none" strike="noStrike" cap="none" dirty="0">
                <a:solidFill>
                  <a:srgbClr val="000000"/>
                </a:solidFill>
                <a:effectLst/>
                <a:latin typeface="Arial"/>
                <a:ea typeface="Arial"/>
                <a:cs typeface="Arial"/>
                <a:sym typeface="Arial"/>
              </a:rPr>
              <a:t> but also a </a:t>
            </a:r>
            <a:r>
              <a:rPr lang="de-AT" sz="1100" b="0" i="0" u="none" strike="noStrike" cap="none" dirty="0" err="1">
                <a:solidFill>
                  <a:srgbClr val="000000"/>
                </a:solidFill>
                <a:effectLst/>
                <a:latin typeface="Arial"/>
                <a:ea typeface="Arial"/>
                <a:cs typeface="Arial"/>
                <a:sym typeface="Arial"/>
              </a:rPr>
              <a:t>main</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element</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conspiracy</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myths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and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antisemitic</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legends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antisemitic</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canards</a:t>
            </a:r>
            <a:r>
              <a:rPr lang="de-AT" sz="1100" b="0" i="0" u="none" strike="noStrike" cap="none" dirty="0">
                <a:solidFill>
                  <a:srgbClr val="000000"/>
                </a:solidFill>
                <a:effectLst/>
                <a:latin typeface="Arial"/>
                <a:ea typeface="Arial"/>
                <a:cs typeface="Arial"/>
                <a:sym typeface="Arial"/>
              </a:rPr>
              <a:t>)</a:t>
            </a:r>
          </a:p>
          <a:p>
            <a:r>
              <a:rPr lang="de-AT" sz="1100" b="0" i="0" u="none" strike="noStrike" cap="none" dirty="0" err="1">
                <a:solidFill>
                  <a:srgbClr val="000000"/>
                </a:solidFill>
                <a:effectLst/>
                <a:latin typeface="Arial"/>
                <a:ea typeface="Arial"/>
                <a:cs typeface="Arial"/>
                <a:sym typeface="Arial"/>
              </a:rPr>
              <a:t>blood</a:t>
            </a:r>
            <a:endParaRPr lang="de-AT" sz="1100" b="0" i="0" u="none" strike="noStrike" cap="none" dirty="0">
              <a:solidFill>
                <a:srgbClr val="000000"/>
              </a:solidFill>
              <a:effectLst/>
              <a:latin typeface="Arial"/>
              <a:ea typeface="Arial"/>
              <a:cs typeface="Arial"/>
              <a:sym typeface="Arial"/>
            </a:endParaRPr>
          </a:p>
          <a:p>
            <a:r>
              <a:rPr lang="de-AT" sz="1100" b="0" i="0" u="none" strike="noStrike" cap="none" dirty="0">
                <a:solidFill>
                  <a:srgbClr val="000000"/>
                </a:solidFill>
                <a:effectLst/>
                <a:latin typeface="Arial"/>
                <a:ea typeface="Arial"/>
                <a:cs typeface="Arial"/>
                <a:sym typeface="Arial"/>
              </a:rPr>
              <a:t>power, </a:t>
            </a:r>
            <a:r>
              <a:rPr lang="de-AT" sz="1100" b="0" i="0" u="none" strike="noStrike" cap="none" dirty="0" err="1">
                <a:solidFill>
                  <a:srgbClr val="000000"/>
                </a:solidFill>
                <a:effectLst/>
                <a:latin typeface="Arial"/>
                <a:ea typeface="Arial"/>
                <a:cs typeface="Arial"/>
                <a:sym typeface="Arial"/>
              </a:rPr>
              <a:t>control</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money</a:t>
            </a:r>
            <a:endParaRPr lang="de-AT" sz="1100" b="0" i="0" u="none" strike="noStrike" cap="none" dirty="0">
              <a:solidFill>
                <a:srgbClr val="000000"/>
              </a:solidFill>
              <a:effectLst/>
              <a:latin typeface="Arial"/>
              <a:ea typeface="Arial"/>
              <a:cs typeface="Arial"/>
              <a:sym typeface="Arial"/>
            </a:endParaRPr>
          </a:p>
          <a:p>
            <a:r>
              <a:rPr lang="de-AT" sz="1100" b="0" i="0" u="none" strike="noStrike" cap="none" dirty="0" err="1">
                <a:solidFill>
                  <a:srgbClr val="000000"/>
                </a:solidFill>
                <a:effectLst/>
                <a:latin typeface="Arial"/>
                <a:ea typeface="Arial"/>
                <a:cs typeface="Arial"/>
                <a:sym typeface="Arial"/>
              </a:rPr>
              <a:t>networking</a:t>
            </a:r>
            <a:endParaRPr lang="de-AT" sz="1100" b="0" i="0" u="none" strike="noStrike" cap="none" dirty="0">
              <a:solidFill>
                <a:srgbClr val="000000"/>
              </a:solidFill>
              <a:effectLst/>
              <a:latin typeface="Arial"/>
              <a:ea typeface="Arial"/>
              <a:cs typeface="Arial"/>
              <a:sym typeface="Arial"/>
            </a:endParaRPr>
          </a:p>
          <a:p>
            <a:r>
              <a:rPr lang="de-AT" sz="1100" b="0" i="0" u="none" strike="noStrike" cap="none" dirty="0" err="1">
                <a:solidFill>
                  <a:srgbClr val="000000"/>
                </a:solidFill>
                <a:effectLst/>
                <a:latin typeface="Arial"/>
                <a:ea typeface="Arial"/>
                <a:cs typeface="Arial"/>
                <a:sym typeface="Arial"/>
              </a:rPr>
              <a:t>craftiness</a:t>
            </a:r>
            <a:r>
              <a:rPr lang="de-AT" sz="1100" b="0" i="0" u="none" strike="noStrike" cap="none" dirty="0">
                <a:solidFill>
                  <a:srgbClr val="000000"/>
                </a:solidFill>
                <a:effectLst/>
                <a:latin typeface="Arial"/>
                <a:ea typeface="Arial"/>
                <a:cs typeface="Arial"/>
                <a:sym typeface="Arial"/>
              </a:rPr>
              <a:t> (Hinterlist)</a:t>
            </a:r>
          </a:p>
          <a:p>
            <a:r>
              <a:rPr lang="de-AT" sz="1100" b="0" i="0" u="none" strike="noStrike" cap="none" dirty="0" err="1">
                <a:solidFill>
                  <a:srgbClr val="000000"/>
                </a:solidFill>
                <a:effectLst/>
                <a:latin typeface="Arial"/>
                <a:ea typeface="Arial"/>
                <a:cs typeface="Arial"/>
                <a:sym typeface="Arial"/>
              </a:rPr>
              <a:t>the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devil</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evil</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and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venomous</a:t>
            </a:r>
            <a:endParaRPr lang="de-AT" sz="1100" b="0" i="0" u="none" strike="noStrike" cap="none" dirty="0">
              <a:solidFill>
                <a:srgbClr val="000000"/>
              </a:solidFill>
              <a:effectLst/>
              <a:latin typeface="Arial"/>
              <a:ea typeface="Arial"/>
              <a:cs typeface="Arial"/>
              <a:sym typeface="Arial"/>
            </a:endParaRPr>
          </a:p>
          <a:p>
            <a:r>
              <a:rPr lang="de-AT" sz="1100" b="0" i="0" u="none" strike="noStrike" cap="none" dirty="0">
                <a:solidFill>
                  <a:srgbClr val="000000"/>
                </a:solidFill>
                <a:effectLst/>
                <a:latin typeface="Arial"/>
                <a:ea typeface="Arial"/>
                <a:cs typeface="Arial"/>
                <a:sym typeface="Arial"/>
              </a:rPr>
              <a:t>manipulative (</a:t>
            </a:r>
            <a:r>
              <a:rPr lang="de-AT" sz="1100" b="0" i="0" u="none" strike="noStrike" cap="none" dirty="0" err="1">
                <a:solidFill>
                  <a:srgbClr val="000000"/>
                </a:solidFill>
                <a:effectLst/>
                <a:latin typeface="Arial"/>
                <a:ea typeface="Arial"/>
                <a:cs typeface="Arial"/>
                <a:sym typeface="Arial"/>
              </a:rPr>
              <a:t>from</a:t>
            </a:r>
            <a:r>
              <a:rPr lang="de-AT" sz="1100" b="0" i="0" u="none" strike="noStrike" cap="none" dirty="0">
                <a:solidFill>
                  <a:srgbClr val="000000"/>
                </a:solidFill>
                <a:effectLst/>
                <a:latin typeface="Arial"/>
                <a:ea typeface="Arial"/>
                <a:cs typeface="Arial"/>
                <a:sym typeface="Arial"/>
              </a:rPr>
              <a:t> „la belle </a:t>
            </a:r>
            <a:r>
              <a:rPr lang="de-AT" sz="1100" b="0" i="0" u="none" strike="noStrike" cap="none" dirty="0" err="1">
                <a:solidFill>
                  <a:srgbClr val="000000"/>
                </a:solidFill>
                <a:effectLst/>
                <a:latin typeface="Arial"/>
                <a:ea typeface="Arial"/>
                <a:cs typeface="Arial"/>
                <a:sym typeface="Arial"/>
              </a:rPr>
              <a:t>juive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to</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the</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manipulating</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jewish</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trader</a:t>
            </a:r>
            <a:r>
              <a:rPr lang="de-AT" sz="1100" b="0" i="0" u="none" strike="noStrike" cap="none" dirty="0">
                <a:solidFill>
                  <a:srgbClr val="000000"/>
                </a:solidFill>
                <a:effectLst/>
                <a:latin typeface="Arial"/>
                <a:ea typeface="Arial"/>
                <a:cs typeface="Arial"/>
                <a:sym typeface="Arial"/>
              </a:rPr>
              <a:t>“)</a:t>
            </a:r>
          </a:p>
          <a:p>
            <a:r>
              <a:rPr lang="de-AT" sz="1100" b="0" i="0" u="none" strike="noStrike" cap="none" dirty="0" err="1">
                <a:solidFill>
                  <a:srgbClr val="000000"/>
                </a:solidFill>
                <a:effectLst/>
                <a:latin typeface="Arial"/>
                <a:ea typeface="Arial"/>
                <a:cs typeface="Arial"/>
                <a:sym typeface="Arial"/>
              </a:rPr>
              <a:t>betrayers</a:t>
            </a:r>
            <a:r>
              <a:rPr lang="de-AT" sz="1100" b="0" i="0" u="none" strike="noStrike" cap="none" dirty="0">
                <a:solidFill>
                  <a:srgbClr val="000000"/>
                </a:solidFill>
                <a:effectLst/>
                <a:latin typeface="Arial"/>
                <a:ea typeface="Arial"/>
                <a:cs typeface="Arial"/>
                <a:sym typeface="Arial"/>
              </a:rPr>
              <a:t> (stab in </a:t>
            </a:r>
            <a:r>
              <a:rPr lang="de-AT" sz="1100" b="0" i="0" u="none" strike="noStrike" cap="none" dirty="0" err="1">
                <a:solidFill>
                  <a:srgbClr val="000000"/>
                </a:solidFill>
                <a:effectLst/>
                <a:latin typeface="Arial"/>
                <a:ea typeface="Arial"/>
                <a:cs typeface="Arial"/>
                <a:sym typeface="Arial"/>
              </a:rPr>
              <a:t>the</a:t>
            </a:r>
            <a:r>
              <a:rPr lang="de-AT" sz="1100" b="0" i="0" u="none" strike="noStrike" cap="none" dirty="0">
                <a:solidFill>
                  <a:srgbClr val="000000"/>
                </a:solidFill>
                <a:effectLst/>
                <a:latin typeface="Arial"/>
                <a:ea typeface="Arial"/>
                <a:cs typeface="Arial"/>
                <a:sym typeface="Arial"/>
              </a:rPr>
              <a:t> back legend)</a:t>
            </a:r>
          </a:p>
        </p:txBody>
      </p:sp>
    </p:spTree>
    <p:extLst>
      <p:ext uri="{BB962C8B-B14F-4D97-AF65-F5344CB8AC3E}">
        <p14:creationId xmlns:p14="http://schemas.microsoft.com/office/powerpoint/2010/main" val="13011455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More info at </a:t>
            </a:r>
            <a:r>
              <a:rPr lang="en-GB" sz="1100" b="0" i="1" u="none" strike="noStrike" cap="none" dirty="0">
                <a:solidFill>
                  <a:srgbClr val="000000"/>
                </a:solidFill>
                <a:effectLst/>
                <a:latin typeface="Arial"/>
                <a:ea typeface="Arial"/>
                <a:cs typeface="Arial"/>
                <a:sym typeface="Arial"/>
              </a:rPr>
              <a:t>Anti-Defamation League (ADL) (</a:t>
            </a:r>
            <a:r>
              <a:rPr lang="en-GB" sz="1100" b="0" i="1" u="none" strike="noStrike" cap="none" dirty="0" err="1">
                <a:solidFill>
                  <a:srgbClr val="000000"/>
                </a:solidFill>
                <a:effectLst/>
                <a:latin typeface="Arial"/>
                <a:ea typeface="Arial"/>
                <a:cs typeface="Arial"/>
                <a:sym typeface="Arial"/>
              </a:rPr>
              <a:t>n.y.</a:t>
            </a:r>
            <a:r>
              <a:rPr lang="en-GB" sz="1100" b="0" i="1" u="none" strike="noStrike" cap="none" dirty="0">
                <a:solidFill>
                  <a:srgbClr val="000000"/>
                </a:solidFill>
                <a:effectLst/>
                <a:latin typeface="Arial"/>
                <a:ea typeface="Arial"/>
                <a:cs typeface="Arial"/>
                <a:sym typeface="Arial"/>
              </a:rPr>
              <a:t>) Antisemitism Uncovered: A Guide to Old Myths in a New Era, </a:t>
            </a:r>
            <a:r>
              <a:rPr lang="en-GB" sz="1100" b="0" i="1" u="sng" strike="noStrike" cap="none" dirty="0">
                <a:solidFill>
                  <a:srgbClr val="000000"/>
                </a:solidFill>
                <a:effectLst/>
                <a:latin typeface="Arial"/>
                <a:ea typeface="Arial"/>
                <a:cs typeface="Arial"/>
                <a:sym typeface="Arial"/>
                <a:hlinkClick r:id="rId3"/>
              </a:rPr>
              <a:t>https://www.adl.org/antisemitism-uncovered-a-guide-to-old-myths-in-a-new-era</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endParaRPr lang="en-GB" dirty="0"/>
          </a:p>
        </p:txBody>
      </p:sp>
    </p:spTree>
    <p:extLst>
      <p:ext uri="{BB962C8B-B14F-4D97-AF65-F5344CB8AC3E}">
        <p14:creationId xmlns:p14="http://schemas.microsoft.com/office/powerpoint/2010/main" val="6325156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source: </a:t>
            </a:r>
            <a:r>
              <a:rPr lang="en-GB" sz="1100" b="0" i="0" u="none" strike="noStrike" cap="none" dirty="0">
                <a:solidFill>
                  <a:srgbClr val="000000"/>
                </a:solidFill>
                <a:effectLst/>
                <a:latin typeface="Arial"/>
                <a:ea typeface="Arial"/>
                <a:cs typeface="Arial"/>
                <a:sym typeface="Arial"/>
              </a:rPr>
              <a:t>European Commission (</a:t>
            </a:r>
            <a:r>
              <a:rPr lang="en-GB" sz="1100" b="0" i="0" u="none" strike="noStrike" cap="none" dirty="0" err="1">
                <a:solidFill>
                  <a:srgbClr val="000000"/>
                </a:solidFill>
                <a:effectLst/>
                <a:latin typeface="Arial"/>
                <a:ea typeface="Arial"/>
                <a:cs typeface="Arial"/>
                <a:sym typeface="Arial"/>
              </a:rPr>
              <a:t>n.y.</a:t>
            </a:r>
            <a:r>
              <a:rPr lang="en-GB" sz="1100" b="0" i="0" u="none" strike="noStrike" cap="none" dirty="0">
                <a:solidFill>
                  <a:srgbClr val="000000"/>
                </a:solidFill>
                <a:effectLst/>
                <a:latin typeface="Arial"/>
                <a:ea typeface="Arial"/>
                <a:cs typeface="Arial"/>
                <a:sym typeface="Arial"/>
              </a:rPr>
              <a:t>) Identifying Conspiracy Theories, </a:t>
            </a:r>
            <a:r>
              <a:rPr lang="en-GB" sz="1100" b="0" i="0" u="sng" strike="noStrike" cap="none" dirty="0">
                <a:solidFill>
                  <a:srgbClr val="000000"/>
                </a:solidFill>
                <a:effectLst/>
                <a:latin typeface="Arial"/>
                <a:ea typeface="Arial"/>
                <a:cs typeface="Arial"/>
                <a:sym typeface="Arial"/>
                <a:hlinkClick r:id="rId3"/>
              </a:rPr>
              <a:t>https://ec.europa.eu/info/live-work-travel-eu/coronavirus-response/fighting-disinformation/identifying-conspiracy-theories_en</a:t>
            </a:r>
            <a:r>
              <a:rPr lang="en-GB" sz="1100" b="0" i="0"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endParaRPr lang="en-GB" dirty="0"/>
          </a:p>
        </p:txBody>
      </p:sp>
    </p:spTree>
    <p:extLst>
      <p:ext uri="{BB962C8B-B14F-4D97-AF65-F5344CB8AC3E}">
        <p14:creationId xmlns:p14="http://schemas.microsoft.com/office/powerpoint/2010/main" val="30565363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de-AT" sz="1100" dirty="0">
                <a:solidFill>
                  <a:schemeClr val="tx1"/>
                </a:solidFill>
              </a:rPr>
              <a:t>Survey </a:t>
            </a:r>
            <a:r>
              <a:rPr lang="de-AT" sz="1100" dirty="0" err="1">
                <a:solidFill>
                  <a:schemeClr val="tx1"/>
                </a:solidFill>
              </a:rPr>
              <a:t>by</a:t>
            </a:r>
            <a:r>
              <a:rPr lang="de-AT" sz="1100" dirty="0">
                <a:solidFill>
                  <a:schemeClr val="tx1"/>
                </a:solidFill>
              </a:rPr>
              <a:t> ADL </a:t>
            </a:r>
            <a:r>
              <a:rPr lang="de-AT" sz="1100" dirty="0" err="1">
                <a:solidFill>
                  <a:schemeClr val="tx1"/>
                </a:solidFill>
              </a:rPr>
              <a:t>for</a:t>
            </a:r>
            <a:r>
              <a:rPr lang="de-AT" sz="1100" dirty="0">
                <a:solidFill>
                  <a:schemeClr val="tx1"/>
                </a:solidFill>
              </a:rPr>
              <a:t> </a:t>
            </a:r>
            <a:r>
              <a:rPr lang="de-AT" sz="1100" dirty="0" err="1">
                <a:solidFill>
                  <a:schemeClr val="tx1"/>
                </a:solidFill>
              </a:rPr>
              <a:t>antisemitism</a:t>
            </a:r>
            <a:r>
              <a:rPr lang="de-AT" sz="1100" dirty="0">
                <a:solidFill>
                  <a:schemeClr val="tx1"/>
                </a:solidFill>
              </a:rPr>
              <a:t> global: </a:t>
            </a:r>
            <a:r>
              <a:rPr lang="de-AT" sz="1100" dirty="0">
                <a:solidFill>
                  <a:schemeClr val="tx1"/>
                </a:solidFill>
                <a:hlinkClick r:id="rId3"/>
              </a:rPr>
              <a:t>https://global100.adl.org/map</a:t>
            </a:r>
            <a:r>
              <a:rPr lang="de-AT" sz="1100" dirty="0">
                <a:solidFill>
                  <a:schemeClr val="tx1"/>
                </a:solidFill>
              </a:rPr>
              <a:t> </a:t>
            </a:r>
            <a:r>
              <a:rPr lang="de-AT" sz="1100" dirty="0" err="1">
                <a:solidFill>
                  <a:schemeClr val="tx1"/>
                </a:solidFill>
              </a:rPr>
              <a:t>and</a:t>
            </a:r>
            <a:r>
              <a:rPr lang="de-AT" sz="1100" dirty="0">
                <a:solidFill>
                  <a:schemeClr val="tx1"/>
                </a:solidFill>
              </a:rPr>
              <a:t> Western Europe https://global100.adl.org/</a:t>
            </a:r>
            <a:r>
              <a:rPr lang="de-AT" sz="1100" dirty="0" err="1">
                <a:solidFill>
                  <a:schemeClr val="tx1"/>
                </a:solidFill>
              </a:rPr>
              <a:t>map</a:t>
            </a:r>
            <a:r>
              <a:rPr lang="de-AT" sz="1100" dirty="0">
                <a:solidFill>
                  <a:schemeClr val="tx1"/>
                </a:solidFill>
              </a:rPr>
              <a:t>/</a:t>
            </a:r>
            <a:r>
              <a:rPr lang="de-AT" sz="1100" dirty="0" err="1">
                <a:solidFill>
                  <a:schemeClr val="tx1"/>
                </a:solidFill>
              </a:rPr>
              <a:t>weurope</a:t>
            </a:r>
            <a:r>
              <a:rPr lang="de-AT" sz="1100" dirty="0">
                <a:solidFill>
                  <a:schemeClr val="tx1"/>
                </a:solidFill>
              </a:rPr>
              <a:t> („</a:t>
            </a:r>
            <a:r>
              <a:rPr lang="de-AT" sz="1100" dirty="0" err="1">
                <a:solidFill>
                  <a:schemeClr val="tx1"/>
                </a:solidFill>
              </a:rPr>
              <a:t>see</a:t>
            </a:r>
            <a:r>
              <a:rPr lang="de-AT" sz="1100" dirty="0">
                <a:solidFill>
                  <a:schemeClr val="tx1"/>
                </a:solidFill>
              </a:rPr>
              <a:t> </a:t>
            </a:r>
            <a:r>
              <a:rPr lang="de-AT" sz="1100" dirty="0" err="1">
                <a:solidFill>
                  <a:schemeClr val="tx1"/>
                </a:solidFill>
              </a:rPr>
              <a:t>survey</a:t>
            </a:r>
            <a:r>
              <a:rPr lang="de-AT" sz="1100" dirty="0">
                <a:solidFill>
                  <a:schemeClr val="tx1"/>
                </a:solidFill>
              </a:rPr>
              <a:t> </a:t>
            </a:r>
            <a:r>
              <a:rPr lang="de-AT" sz="1100" dirty="0" err="1">
                <a:solidFill>
                  <a:schemeClr val="tx1"/>
                </a:solidFill>
              </a:rPr>
              <a:t>questions</a:t>
            </a:r>
            <a:r>
              <a:rPr lang="de-AT" sz="1100" dirty="0">
                <a:solidFill>
                  <a:schemeClr val="tx1"/>
                </a:solidFill>
              </a:rPr>
              <a:t>“ -&gt; </a:t>
            </a:r>
            <a:r>
              <a:rPr lang="de-AT" sz="1100" dirty="0" err="1">
                <a:solidFill>
                  <a:schemeClr val="tx1"/>
                </a:solidFill>
              </a:rPr>
              <a:t>conspiracy</a:t>
            </a:r>
            <a:r>
              <a:rPr lang="de-AT" sz="1100" dirty="0">
                <a:solidFill>
                  <a:schemeClr val="tx1"/>
                </a:solidFill>
              </a:rPr>
              <a:t> </a:t>
            </a:r>
            <a:r>
              <a:rPr lang="de-AT" sz="1100" dirty="0" err="1">
                <a:solidFill>
                  <a:schemeClr val="tx1"/>
                </a:solidFill>
              </a:rPr>
              <a:t>themed</a:t>
            </a:r>
            <a:r>
              <a:rPr lang="de-AT" sz="1100" dirty="0">
                <a:solidFill>
                  <a:schemeClr val="tx1"/>
                </a:solidFill>
              </a:rPr>
              <a:t> </a:t>
            </a:r>
            <a:r>
              <a:rPr lang="de-AT" sz="1100" dirty="0" err="1">
                <a:solidFill>
                  <a:schemeClr val="tx1"/>
                </a:solidFill>
              </a:rPr>
              <a:t>questions</a:t>
            </a:r>
            <a:r>
              <a:rPr lang="de-AT" sz="1100" dirty="0">
                <a:solidFill>
                  <a:schemeClr val="tx1"/>
                </a:solidFill>
              </a:rPr>
              <a:t>)</a:t>
            </a:r>
            <a:endParaRPr lang="de-AT" sz="1100" b="0" i="0" u="none" strike="noStrike" cap="none" dirty="0">
              <a:solidFill>
                <a:srgbClr val="000000"/>
              </a:solidFill>
              <a:effectLst/>
              <a:latin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sz="1100" b="0" i="1" u="none" strike="noStrike" cap="none" dirty="0">
                <a:solidFill>
                  <a:srgbClr val="000000"/>
                </a:solidFill>
                <a:effectLst/>
                <a:latin typeface="Arial"/>
                <a:ea typeface="Arial"/>
                <a:cs typeface="Arial"/>
                <a:sym typeface="Arial"/>
              </a:rPr>
              <a:t>ADL Global 100: An Index of Anti-Semitism (2019), </a:t>
            </a:r>
            <a:r>
              <a:rPr lang="en-GB" sz="1100" b="0" i="1" u="sng" strike="noStrike" cap="none" dirty="0">
                <a:solidFill>
                  <a:srgbClr val="000000"/>
                </a:solidFill>
                <a:effectLst/>
                <a:latin typeface="Arial"/>
                <a:ea typeface="Arial"/>
                <a:cs typeface="Arial"/>
                <a:sym typeface="Arial"/>
                <a:hlinkClick r:id="rId3"/>
              </a:rPr>
              <a:t>https://global100.adl.org/map</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a:p>
            <a:endParaRPr lang="en-GB" dirty="0"/>
          </a:p>
        </p:txBody>
      </p:sp>
    </p:spTree>
    <p:extLst>
      <p:ext uri="{BB962C8B-B14F-4D97-AF65-F5344CB8AC3E}">
        <p14:creationId xmlns:p14="http://schemas.microsoft.com/office/powerpoint/2010/main" val="26432529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lvl="0" indent="0">
              <a:buNone/>
            </a:pPr>
            <a:r>
              <a:rPr lang="en-GB" sz="1100" b="0" i="1" u="none" strike="noStrike" cap="none" dirty="0">
                <a:solidFill>
                  <a:srgbClr val="000000"/>
                </a:solidFill>
                <a:effectLst/>
                <a:latin typeface="Arial"/>
                <a:ea typeface="Arial"/>
                <a:cs typeface="Arial"/>
                <a:sym typeface="Arial"/>
              </a:rPr>
              <a:t>see:</a:t>
            </a:r>
          </a:p>
          <a:p>
            <a:pPr marL="158750" lvl="0" indent="0">
              <a:buNone/>
            </a:pPr>
            <a:r>
              <a:rPr lang="en-GB" sz="1100" b="0" i="1" u="none" strike="noStrike" cap="none" dirty="0">
                <a:solidFill>
                  <a:srgbClr val="000000"/>
                </a:solidFill>
                <a:effectLst/>
                <a:latin typeface="Arial"/>
                <a:ea typeface="Arial"/>
                <a:cs typeface="Arial"/>
                <a:sym typeface="Arial"/>
              </a:rPr>
              <a:t>COMPACT Education group (Comparative Analysis of Conspiracy Theories) (2020) Guide to Conspiracy Theories, March 2020, </a:t>
            </a:r>
            <a:r>
              <a:rPr lang="en-GB" sz="1100" b="0" i="1" u="sng" strike="noStrike" cap="none" dirty="0">
                <a:solidFill>
                  <a:srgbClr val="000000"/>
                </a:solidFill>
                <a:effectLst/>
                <a:latin typeface="Arial"/>
                <a:ea typeface="Arial"/>
                <a:cs typeface="Arial"/>
                <a:sym typeface="Arial"/>
                <a:hlinkClick r:id="rId3"/>
              </a:rPr>
              <a:t>https://conspiracytheories.eu/_wpx/wp-content/uploads/2020/03/COMPACT_Guide-2.pdf</a:t>
            </a:r>
            <a:r>
              <a:rPr lang="en-GB" sz="1100" b="0" i="1" u="none" strike="noStrike" cap="none" dirty="0">
                <a:solidFill>
                  <a:srgbClr val="000000"/>
                </a:solidFill>
                <a:effectLst/>
                <a:latin typeface="Arial"/>
                <a:ea typeface="Arial"/>
                <a:cs typeface="Arial"/>
                <a:sym typeface="Arial"/>
              </a:rPr>
              <a:t>, accessed 20 May 2021.</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364781929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indent="0">
              <a:buNone/>
            </a:pPr>
            <a:r>
              <a:rPr lang="en-GB" dirty="0"/>
              <a:t>Students</a:t>
            </a:r>
            <a:r>
              <a:rPr lang="en-GB" baseline="0" dirty="0"/>
              <a:t> should form pairs or groups of three.</a:t>
            </a:r>
            <a:endParaRPr lang="en-GB" dirty="0"/>
          </a:p>
        </p:txBody>
      </p:sp>
    </p:spTree>
    <p:extLst>
      <p:ext uri="{BB962C8B-B14F-4D97-AF65-F5344CB8AC3E}">
        <p14:creationId xmlns:p14="http://schemas.microsoft.com/office/powerpoint/2010/main" val="29767763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522138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1937028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4814936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AT" sz="1100" b="0" i="0" u="none" strike="noStrike" cap="none" dirty="0" err="1">
                <a:solidFill>
                  <a:srgbClr val="000000"/>
                </a:solidFill>
                <a:effectLst/>
                <a:latin typeface="Arial"/>
                <a:ea typeface="Arial"/>
                <a:cs typeface="Arial"/>
                <a:sym typeface="Arial"/>
              </a:rPr>
              <a:t>Barkun</a:t>
            </a:r>
            <a:r>
              <a:rPr lang="de-AT" sz="1100" b="0" i="0" u="none" strike="noStrike" cap="none" dirty="0">
                <a:solidFill>
                  <a:srgbClr val="000000"/>
                </a:solidFill>
                <a:effectLst/>
                <a:latin typeface="Arial"/>
                <a:ea typeface="Arial"/>
                <a:cs typeface="Arial"/>
                <a:sym typeface="Arial"/>
              </a:rPr>
              <a:t>, M. (2003) Culture </a:t>
            </a:r>
            <a:r>
              <a:rPr lang="de-AT" sz="1100" b="0" i="0" u="none" strike="noStrike" cap="none" dirty="0" err="1">
                <a:solidFill>
                  <a:srgbClr val="000000"/>
                </a:solidFill>
                <a:effectLst/>
                <a:latin typeface="Arial"/>
                <a:ea typeface="Arial"/>
                <a:cs typeface="Arial"/>
                <a:sym typeface="Arial"/>
              </a:rPr>
              <a:t>of</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Conspiracy</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Apocalyptic</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Visions</a:t>
            </a:r>
            <a:r>
              <a:rPr lang="de-AT" sz="1100" b="0" i="0" u="none" strike="noStrike" cap="none" dirty="0">
                <a:solidFill>
                  <a:srgbClr val="000000"/>
                </a:solidFill>
                <a:effectLst/>
                <a:latin typeface="Arial"/>
                <a:ea typeface="Arial"/>
                <a:cs typeface="Arial"/>
                <a:sym typeface="Arial"/>
              </a:rPr>
              <a:t> in Contemporary </a:t>
            </a:r>
            <a:r>
              <a:rPr lang="de-AT" sz="1100" b="0" i="0" u="none" strike="noStrike" cap="none" dirty="0" err="1">
                <a:solidFill>
                  <a:srgbClr val="000000"/>
                </a:solidFill>
                <a:effectLst/>
                <a:latin typeface="Arial"/>
                <a:ea typeface="Arial"/>
                <a:cs typeface="Arial"/>
                <a:sym typeface="Arial"/>
              </a:rPr>
              <a:t>America</a:t>
            </a:r>
            <a:r>
              <a:rPr lang="de-AT" sz="1100" b="0" i="0" u="none" strike="noStrike" cap="none" dirty="0">
                <a:solidFill>
                  <a:srgbClr val="000000"/>
                </a:solidFill>
                <a:effectLst/>
                <a:latin typeface="Arial"/>
                <a:ea typeface="Arial"/>
                <a:cs typeface="Arial"/>
                <a:sym typeface="Arial"/>
              </a:rPr>
              <a:t>. Berkeley. University </a:t>
            </a:r>
            <a:r>
              <a:rPr lang="de-AT" sz="1100" b="0" i="0" u="none" strike="noStrike" cap="none" dirty="0" err="1">
                <a:solidFill>
                  <a:srgbClr val="000000"/>
                </a:solidFill>
                <a:effectLst/>
                <a:latin typeface="Arial"/>
                <a:ea typeface="Arial"/>
                <a:cs typeface="Arial"/>
                <a:sym typeface="Arial"/>
              </a:rPr>
              <a:t>of</a:t>
            </a:r>
            <a:r>
              <a:rPr lang="de-AT" sz="1100" b="0" i="0" u="none" strike="noStrike" cap="none" dirty="0">
                <a:solidFill>
                  <a:srgbClr val="000000"/>
                </a:solidFill>
                <a:effectLst/>
                <a:latin typeface="Arial"/>
                <a:ea typeface="Arial"/>
                <a:cs typeface="Arial"/>
                <a:sym typeface="Arial"/>
              </a:rPr>
              <a:t> California Press, p. 3–4.</a:t>
            </a:r>
          </a:p>
          <a:p>
            <a:endParaRPr lang="en-GB" dirty="0"/>
          </a:p>
        </p:txBody>
      </p:sp>
    </p:spTree>
    <p:extLst>
      <p:ext uri="{BB962C8B-B14F-4D97-AF65-F5344CB8AC3E}">
        <p14:creationId xmlns:p14="http://schemas.microsoft.com/office/powerpoint/2010/main" val="13168271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de-AT" sz="1100" b="0" i="0" u="none" strike="noStrike" cap="none" dirty="0" err="1">
                <a:solidFill>
                  <a:srgbClr val="000000"/>
                </a:solidFill>
                <a:effectLst/>
                <a:latin typeface="Arial"/>
                <a:ea typeface="Arial"/>
                <a:cs typeface="Arial"/>
                <a:sym typeface="Arial"/>
              </a:rPr>
              <a:t>Cubitt</a:t>
            </a:r>
            <a:r>
              <a:rPr lang="de-AT" sz="1100" b="0" i="0" u="none" strike="noStrike" cap="none" dirty="0">
                <a:solidFill>
                  <a:srgbClr val="000000"/>
                </a:solidFill>
                <a:effectLst/>
                <a:latin typeface="Arial"/>
                <a:ea typeface="Arial"/>
                <a:cs typeface="Arial"/>
                <a:sym typeface="Arial"/>
              </a:rPr>
              <a:t>, G. (1989) ‘</a:t>
            </a:r>
            <a:r>
              <a:rPr lang="de-AT" sz="1100" b="0" i="0" u="none" strike="noStrike" cap="none" dirty="0" err="1">
                <a:solidFill>
                  <a:srgbClr val="000000"/>
                </a:solidFill>
                <a:effectLst/>
                <a:latin typeface="Arial"/>
                <a:ea typeface="Arial"/>
                <a:cs typeface="Arial"/>
                <a:sym typeface="Arial"/>
              </a:rPr>
              <a:t>Conspiracy</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Myths</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and</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Conspiracy</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Theories</a:t>
            </a:r>
            <a:r>
              <a:rPr lang="de-AT" sz="1100" b="0" i="0" u="none" strike="noStrike" cap="none" dirty="0">
                <a:solidFill>
                  <a:srgbClr val="000000"/>
                </a:solidFill>
                <a:effectLst/>
                <a:latin typeface="Arial"/>
                <a:ea typeface="Arial"/>
                <a:cs typeface="Arial"/>
                <a:sym typeface="Arial"/>
              </a:rPr>
              <a:t>’, Journal </a:t>
            </a:r>
            <a:r>
              <a:rPr lang="de-AT" sz="1100" b="0" i="0" u="none" strike="noStrike" cap="none" dirty="0" err="1">
                <a:solidFill>
                  <a:srgbClr val="000000"/>
                </a:solidFill>
                <a:effectLst/>
                <a:latin typeface="Arial"/>
                <a:ea typeface="Arial"/>
                <a:cs typeface="Arial"/>
                <a:sym typeface="Arial"/>
              </a:rPr>
              <a:t>of</a:t>
            </a:r>
            <a:r>
              <a:rPr lang="de-AT" sz="1100" b="0" i="0" u="none" strike="noStrike" cap="none" dirty="0">
                <a:solidFill>
                  <a:srgbClr val="000000"/>
                </a:solidFill>
                <a:effectLst/>
                <a:latin typeface="Arial"/>
                <a:ea typeface="Arial"/>
                <a:cs typeface="Arial"/>
                <a:sym typeface="Arial"/>
              </a:rPr>
              <a:t> </a:t>
            </a:r>
            <a:r>
              <a:rPr lang="de-AT" sz="1100" b="0" i="0" u="none" strike="noStrike" cap="none" dirty="0" err="1">
                <a:solidFill>
                  <a:srgbClr val="000000"/>
                </a:solidFill>
                <a:effectLst/>
                <a:latin typeface="Arial"/>
                <a:ea typeface="Arial"/>
                <a:cs typeface="Arial"/>
                <a:sym typeface="Arial"/>
              </a:rPr>
              <a:t>the</a:t>
            </a:r>
            <a:r>
              <a:rPr lang="de-AT" sz="1100" b="0" i="0" u="none" strike="noStrike" cap="none" dirty="0">
                <a:solidFill>
                  <a:srgbClr val="000000"/>
                </a:solidFill>
                <a:effectLst/>
                <a:latin typeface="Arial"/>
                <a:ea typeface="Arial"/>
                <a:cs typeface="Arial"/>
                <a:sym typeface="Arial"/>
              </a:rPr>
              <a:t> Anthropological Society </a:t>
            </a:r>
            <a:r>
              <a:rPr lang="de-AT" sz="1100" b="0" i="0" u="none" strike="noStrike" cap="none" dirty="0" err="1">
                <a:solidFill>
                  <a:srgbClr val="000000"/>
                </a:solidFill>
                <a:effectLst/>
                <a:latin typeface="Arial"/>
                <a:ea typeface="Arial"/>
                <a:cs typeface="Arial"/>
                <a:sym typeface="Arial"/>
              </a:rPr>
              <a:t>of</a:t>
            </a:r>
            <a:r>
              <a:rPr lang="de-AT" sz="1100" b="0" i="0" u="none" strike="noStrike" cap="none" dirty="0">
                <a:solidFill>
                  <a:srgbClr val="000000"/>
                </a:solidFill>
                <a:effectLst/>
                <a:latin typeface="Arial"/>
                <a:ea typeface="Arial"/>
                <a:cs typeface="Arial"/>
                <a:sym typeface="Arial"/>
              </a:rPr>
              <a:t> Oxford, 20(1): 12–26, p. 13.</a:t>
            </a:r>
          </a:p>
          <a:p>
            <a:pPr marL="457200" marR="0" lvl="0" indent="-298450" algn="l" defTabSz="914400" rtl="0" eaLnBrk="1" fontAlgn="auto" latinLnBrk="0" hangingPunct="1">
              <a:lnSpc>
                <a:spcPct val="100000"/>
              </a:lnSpc>
              <a:spcBef>
                <a:spcPts val="0"/>
              </a:spcBef>
              <a:spcAft>
                <a:spcPts val="0"/>
              </a:spcAft>
              <a:buClr>
                <a:srgbClr val="000000"/>
              </a:buClr>
              <a:buSzPts val="1100"/>
              <a:buFont typeface="Arial"/>
              <a:buChar char="●"/>
              <a:tabLst/>
              <a:defRPr/>
            </a:pPr>
            <a:r>
              <a:rPr lang="en-GB" dirty="0"/>
              <a:t>See also: </a:t>
            </a:r>
            <a:r>
              <a:rPr lang="en-GB" sz="1100" b="0" i="1" u="none" strike="noStrike" cap="none" dirty="0">
                <a:solidFill>
                  <a:srgbClr val="000000"/>
                </a:solidFill>
                <a:effectLst/>
                <a:latin typeface="Arial"/>
                <a:ea typeface="Arial"/>
                <a:cs typeface="Arial"/>
                <a:sym typeface="Arial"/>
              </a:rPr>
              <a:t>Knight, P., &amp; Butter, M. (Eds.) (2020) Routledge Handbook of Conspiracy Theories (1st ed.). London/New York: Routledge.</a:t>
            </a:r>
            <a:endParaRPr lang="de-AT" sz="1100" b="0" i="1" u="none" strike="noStrike" cap="none" dirty="0">
              <a:solidFill>
                <a:srgbClr val="000000"/>
              </a:solidFill>
              <a:effectLst/>
              <a:latin typeface="Arial"/>
              <a:ea typeface="Arial"/>
              <a:cs typeface="Arial"/>
              <a:sym typeface="Arial"/>
            </a:endParaRPr>
          </a:p>
        </p:txBody>
      </p:sp>
    </p:spTree>
    <p:extLst>
      <p:ext uri="{BB962C8B-B14F-4D97-AF65-F5344CB8AC3E}">
        <p14:creationId xmlns:p14="http://schemas.microsoft.com/office/powerpoint/2010/main" val="32300212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5684021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GB" dirty="0">
                <a:sym typeface="Wingdings" panose="05000000000000000000" pitchFamily="2" charset="2"/>
              </a:rPr>
              <a:t> </a:t>
            </a:r>
            <a:r>
              <a:rPr lang="en-GB" dirty="0"/>
              <a:t>repetition from first chapter</a:t>
            </a:r>
            <a:r>
              <a:rPr lang="en-GB" baseline="0" dirty="0"/>
              <a:t> (</a:t>
            </a:r>
            <a:r>
              <a:rPr lang="en-GB" b="1" dirty="0"/>
              <a:t>Why</a:t>
            </a:r>
            <a:r>
              <a:rPr lang="en-GB" dirty="0"/>
              <a:t> do people believe in and spread conspiracy myths?)!!</a:t>
            </a:r>
          </a:p>
          <a:p>
            <a:pPr marL="158750" indent="0">
              <a:buNone/>
            </a:pPr>
            <a:endParaRPr lang="de-DE" dirty="0"/>
          </a:p>
        </p:txBody>
      </p:sp>
    </p:spTree>
    <p:extLst>
      <p:ext uri="{BB962C8B-B14F-4D97-AF65-F5344CB8AC3E}">
        <p14:creationId xmlns:p14="http://schemas.microsoft.com/office/powerpoint/2010/main" val="11827814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p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0" name="Google Shape;190;p1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258432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extLst>
      <p:ext uri="{BB962C8B-B14F-4D97-AF65-F5344CB8AC3E}">
        <p14:creationId xmlns:p14="http://schemas.microsoft.com/office/powerpoint/2010/main" val="2814323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3" r:id="rId2"/>
    <p:sldLayoutId id="2147483654" r:id="rId3"/>
    <p:sldLayoutId id="2147483655" r:id="rId4"/>
    <p:sldLayoutId id="2147483656" r:id="rId5"/>
    <p:sldLayoutId id="2147483657" r:id="rId6"/>
    <p:sldLayoutId id="2147483660" r:id="rId7"/>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s://conspiracytheories.eu/_wpx/wp-content/uploads/2020/03/COMPACT_Guide-2.pdf" TargetMode="External"/><Relationship Id="rId2" Type="http://schemas.openxmlformats.org/officeDocument/2006/relationships/hyperlink" Target="https://global100.adl.org/map" TargetMode="External"/><Relationship Id="rId1" Type="http://schemas.openxmlformats.org/officeDocument/2006/relationships/slideLayout" Target="../slideLayouts/slideLayout1.xml"/><Relationship Id="rId5" Type="http://schemas.openxmlformats.org/officeDocument/2006/relationships/hyperlink" Target="https://ec.europa.eu/home-affairs/sites/default/files/what-we-do/networks/radicalisation_awareness_network/ran-papers/docs/ran_conspiracy_theories_and_right-wing_2021_en.pdf" TargetMode="External"/><Relationship Id="rId4" Type="http://schemas.openxmlformats.org/officeDocument/2006/relationships/hyperlink" Target="https://ec.europa.eu/info/live-work-travel-eu/coronavirus-response/fighting-disinformation/identifying-conspiracy-theories_en"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2" y="650350"/>
            <a:ext cx="5496601" cy="2052600"/>
          </a:xfrm>
          <a:prstGeom prst="rect">
            <a:avLst/>
          </a:prstGeom>
        </p:spPr>
        <p:txBody>
          <a:bodyPr spcFirstLastPara="1" wrap="square" lIns="360000" tIns="91425" rIns="91425" bIns="91425" anchor="b" anchorCtr="0">
            <a:noAutofit/>
          </a:bodyPr>
          <a:lstStyle/>
          <a:p>
            <a:pPr marL="0" lvl="0" indent="0" algn="l" rtl="0">
              <a:spcBef>
                <a:spcPts val="0"/>
              </a:spcBef>
              <a:spcAft>
                <a:spcPts val="0"/>
              </a:spcAft>
              <a:buNone/>
            </a:pPr>
            <a:r>
              <a:rPr lang="en-GB" sz="5400" b="1" dirty="0"/>
              <a:t>CONSPIRACY MYTHS (3/5)</a:t>
            </a:r>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en-GB" b="1" dirty="0"/>
              <a:t>The world of universal explanations</a:t>
            </a:r>
          </a:p>
        </p:txBody>
      </p:sp>
    </p:spTree>
    <p:extLst>
      <p:ext uri="{BB962C8B-B14F-4D97-AF65-F5344CB8AC3E}">
        <p14:creationId xmlns:p14="http://schemas.microsoft.com/office/powerpoint/2010/main" val="34751822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11"/>
          <p:cNvSpPr txBox="1">
            <a:spLocks noGrp="1"/>
          </p:cNvSpPr>
          <p:nvPr>
            <p:ph type="body" idx="1"/>
          </p:nvPr>
        </p:nvSpPr>
        <p:spPr>
          <a:xfrm>
            <a:off x="275841" y="770965"/>
            <a:ext cx="3832075" cy="3870002"/>
          </a:xfrm>
          <a:prstGeom prst="rect">
            <a:avLst/>
          </a:prstGeom>
          <a:noFill/>
          <a:ln>
            <a:noFill/>
          </a:ln>
        </p:spPr>
        <p:txBody>
          <a:bodyPr spcFirstLastPara="1" wrap="square" lIns="91425" tIns="91425" rIns="91425" bIns="91425" anchor="ctr" anchorCtr="0">
            <a:noAutofit/>
          </a:bodyPr>
          <a:lstStyle/>
          <a:p>
            <a:pPr>
              <a:spcBef>
                <a:spcPts val="600"/>
              </a:spcBef>
              <a:spcAft>
                <a:spcPts val="600"/>
              </a:spcAft>
              <a:buFontTx/>
              <a:buChar char="-"/>
            </a:pPr>
            <a:r>
              <a:rPr lang="en-GB" sz="1600" b="1" dirty="0">
                <a:solidFill>
                  <a:schemeClr val="tx1"/>
                </a:solidFill>
              </a:rPr>
              <a:t>Advantages and benefits for people and individuals to belief or assume conspiracy myths?</a:t>
            </a:r>
          </a:p>
          <a:p>
            <a:pPr>
              <a:spcBef>
                <a:spcPts val="600"/>
              </a:spcBef>
              <a:spcAft>
                <a:spcPts val="600"/>
              </a:spcAft>
              <a:buFontTx/>
              <a:buChar char="-"/>
            </a:pPr>
            <a:r>
              <a:rPr lang="en-GB" sz="1600" b="1" dirty="0">
                <a:solidFill>
                  <a:schemeClr val="tx1"/>
                </a:solidFill>
              </a:rPr>
              <a:t>What needs and desires are satisfied by the belief in conspiracy myths?</a:t>
            </a:r>
          </a:p>
          <a:p>
            <a:pPr>
              <a:spcBef>
                <a:spcPts val="600"/>
              </a:spcBef>
              <a:spcAft>
                <a:spcPts val="600"/>
              </a:spcAft>
              <a:buFontTx/>
              <a:buChar char="-"/>
            </a:pPr>
            <a:r>
              <a:rPr lang="en-GB" sz="1600" b="1" dirty="0">
                <a:solidFill>
                  <a:schemeClr val="tx1"/>
                </a:solidFill>
              </a:rPr>
              <a:t>Could these needs be satisfied differently and how?</a:t>
            </a:r>
          </a:p>
          <a:p>
            <a:pPr>
              <a:spcBef>
                <a:spcPts val="600"/>
              </a:spcBef>
              <a:spcAft>
                <a:spcPts val="600"/>
              </a:spcAft>
              <a:buFontTx/>
              <a:buChar char="-"/>
            </a:pPr>
            <a:r>
              <a:rPr lang="en-GB" sz="1600" b="1" dirty="0">
                <a:solidFill>
                  <a:schemeClr val="tx1"/>
                </a:solidFill>
              </a:rPr>
              <a:t>Ideas to deal with these needs in the classroom?</a:t>
            </a:r>
          </a:p>
        </p:txBody>
      </p:sp>
      <p:sp>
        <p:nvSpPr>
          <p:cNvPr id="193" name="Google Shape;193;p1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10</a:t>
            </a:fld>
            <a:endParaRPr/>
          </a:p>
        </p:txBody>
      </p:sp>
      <p:sp>
        <p:nvSpPr>
          <p:cNvPr id="194" name="Google Shape;194;p11"/>
          <p:cNvSpPr/>
          <p:nvPr/>
        </p:nvSpPr>
        <p:spPr>
          <a:xfrm>
            <a:off x="4202349" y="936007"/>
            <a:ext cx="4188388" cy="1072088"/>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de-DE" sz="1800" b="1" i="0" u="none" strike="noStrike" cap="none" dirty="0" err="1">
                <a:solidFill>
                  <a:schemeClr val="lt1"/>
                </a:solidFill>
                <a:latin typeface="Lato"/>
                <a:ea typeface="Lato"/>
                <a:cs typeface="Lato"/>
                <a:sym typeface="Lato"/>
              </a:rPr>
              <a:t>Choose</a:t>
            </a:r>
            <a:r>
              <a:rPr lang="de-DE" sz="1800" b="1" i="0" u="none" strike="noStrike" cap="none" dirty="0">
                <a:solidFill>
                  <a:schemeClr val="lt1"/>
                </a:solidFill>
                <a:latin typeface="Lato"/>
                <a:ea typeface="Lato"/>
                <a:cs typeface="Lato"/>
                <a:sym typeface="Lato"/>
              </a:rPr>
              <a:t> a </a:t>
            </a:r>
            <a:r>
              <a:rPr lang="de-DE" sz="1800" b="1" i="0" u="none" strike="noStrike" cap="none" dirty="0" err="1">
                <a:solidFill>
                  <a:schemeClr val="lt1"/>
                </a:solidFill>
                <a:latin typeface="Lato"/>
                <a:ea typeface="Lato"/>
                <a:cs typeface="Lato"/>
                <a:sym typeface="Lato"/>
              </a:rPr>
              <a:t>myth</a:t>
            </a:r>
            <a:r>
              <a:rPr lang="de-DE" sz="1800" b="1" i="0" u="none" strike="noStrike" cap="none" dirty="0">
                <a:solidFill>
                  <a:schemeClr val="lt1"/>
                </a:solidFill>
                <a:latin typeface="Lato"/>
                <a:ea typeface="Lato"/>
                <a:cs typeface="Lato"/>
                <a:sym typeface="Lato"/>
              </a:rPr>
              <a:t> (</a:t>
            </a:r>
            <a:r>
              <a:rPr lang="de-DE" sz="1800" b="1" i="0" u="none" strike="noStrike" cap="none" dirty="0" err="1">
                <a:solidFill>
                  <a:schemeClr val="lt1"/>
                </a:solidFill>
                <a:latin typeface="Lato"/>
                <a:ea typeface="Lato"/>
                <a:cs typeface="Lato"/>
                <a:sym typeface="Lato"/>
              </a:rPr>
              <a:t>historical</a:t>
            </a:r>
            <a:r>
              <a:rPr lang="de-DE" sz="1800" b="1" i="0" u="none" strike="noStrike" cap="none" dirty="0">
                <a:solidFill>
                  <a:schemeClr val="lt1"/>
                </a:solidFill>
                <a:latin typeface="Lato"/>
                <a:ea typeface="Lato"/>
                <a:cs typeface="Lato"/>
                <a:sym typeface="Lato"/>
              </a:rPr>
              <a:t>, modern </a:t>
            </a:r>
            <a:r>
              <a:rPr lang="de-DE" sz="1800" b="1" i="0" u="none" strike="noStrike" cap="none" dirty="0" err="1">
                <a:solidFill>
                  <a:schemeClr val="lt1"/>
                </a:solidFill>
                <a:latin typeface="Lato"/>
                <a:ea typeface="Lato"/>
                <a:cs typeface="Lato"/>
                <a:sym typeface="Lato"/>
              </a:rPr>
              <a:t>or</a:t>
            </a:r>
            <a:r>
              <a:rPr lang="de-DE" sz="1800" b="1" i="0" u="none" strike="noStrike" cap="none" dirty="0">
                <a:solidFill>
                  <a:schemeClr val="lt1"/>
                </a:solidFill>
                <a:latin typeface="Lato"/>
                <a:ea typeface="Lato"/>
                <a:cs typeface="Lato"/>
                <a:sym typeface="Lato"/>
              </a:rPr>
              <a:t> </a:t>
            </a:r>
            <a:r>
              <a:rPr lang="de-DE" sz="1800" b="1" i="0" u="none" strike="noStrike" cap="none" dirty="0" err="1">
                <a:solidFill>
                  <a:schemeClr val="lt1"/>
                </a:solidFill>
                <a:latin typeface="Lato"/>
                <a:ea typeface="Lato"/>
                <a:cs typeface="Lato"/>
                <a:sym typeface="Lato"/>
              </a:rPr>
              <a:t>contemporary</a:t>
            </a:r>
            <a:r>
              <a:rPr lang="de-DE" sz="1800" b="1" i="0" u="none" strike="noStrike" cap="none" dirty="0">
                <a:solidFill>
                  <a:schemeClr val="lt1"/>
                </a:solidFill>
                <a:latin typeface="Lato"/>
                <a:ea typeface="Lato"/>
                <a:cs typeface="Lato"/>
                <a:sym typeface="Lato"/>
              </a:rPr>
              <a:t>).</a:t>
            </a:r>
            <a:endParaRPr dirty="0"/>
          </a:p>
        </p:txBody>
      </p:sp>
      <p:sp>
        <p:nvSpPr>
          <p:cNvPr id="195" name="Google Shape;195;p11"/>
          <p:cNvSpPr/>
          <p:nvPr/>
        </p:nvSpPr>
        <p:spPr>
          <a:xfrm>
            <a:off x="4107916" y="2197063"/>
            <a:ext cx="4381660" cy="1521069"/>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de-DE" sz="1800" b="1" dirty="0" err="1">
                <a:solidFill>
                  <a:schemeClr val="lt1"/>
                </a:solidFill>
                <a:latin typeface="Lato"/>
                <a:ea typeface="Lato"/>
                <a:cs typeface="Lato"/>
                <a:sym typeface="Lato"/>
              </a:rPr>
              <a:t>Discuss</a:t>
            </a:r>
            <a:r>
              <a:rPr lang="de-DE" sz="1800" b="1" dirty="0">
                <a:solidFill>
                  <a:schemeClr val="lt1"/>
                </a:solidFill>
                <a:latin typeface="Lato"/>
                <a:ea typeface="Lato"/>
                <a:cs typeface="Lato"/>
                <a:sym typeface="Lato"/>
              </a:rPr>
              <a:t> in </a:t>
            </a:r>
            <a:r>
              <a:rPr lang="de-DE" sz="1800" b="1" dirty="0" err="1">
                <a:solidFill>
                  <a:schemeClr val="lt1"/>
                </a:solidFill>
                <a:latin typeface="Lato"/>
                <a:ea typeface="Lato"/>
                <a:cs typeface="Lato"/>
                <a:sym typeface="Lato"/>
              </a:rPr>
              <a:t>small</a:t>
            </a:r>
            <a:r>
              <a:rPr lang="de-DE" sz="1800" b="1" dirty="0">
                <a:solidFill>
                  <a:schemeClr val="lt1"/>
                </a:solidFill>
                <a:latin typeface="Lato"/>
                <a:ea typeface="Lato"/>
                <a:cs typeface="Lato"/>
                <a:sym typeface="Lato"/>
              </a:rPr>
              <a:t> </a:t>
            </a:r>
            <a:r>
              <a:rPr lang="de-DE" sz="1800" b="1" dirty="0" err="1">
                <a:solidFill>
                  <a:schemeClr val="lt1"/>
                </a:solidFill>
                <a:latin typeface="Lato"/>
                <a:ea typeface="Lato"/>
                <a:cs typeface="Lato"/>
                <a:sym typeface="Lato"/>
              </a:rPr>
              <a:t>groups</a:t>
            </a:r>
            <a:r>
              <a:rPr lang="de-DE" sz="1800" b="1" dirty="0">
                <a:solidFill>
                  <a:schemeClr val="lt1"/>
                </a:solidFill>
                <a:latin typeface="Lato"/>
                <a:ea typeface="Lato"/>
                <a:cs typeface="Lato"/>
                <a:sym typeface="Lato"/>
              </a:rPr>
              <a:t> and </a:t>
            </a:r>
            <a:r>
              <a:rPr lang="de-DE" sz="1800" b="1" dirty="0" err="1">
                <a:solidFill>
                  <a:schemeClr val="lt1"/>
                </a:solidFill>
                <a:latin typeface="Lato"/>
                <a:ea typeface="Lato"/>
                <a:cs typeface="Lato"/>
                <a:sym typeface="Lato"/>
              </a:rPr>
              <a:t>t</a:t>
            </a:r>
            <a:r>
              <a:rPr lang="de-DE" sz="1800" b="1" i="0" u="none" strike="noStrike" cap="none" dirty="0" err="1">
                <a:solidFill>
                  <a:schemeClr val="lt1"/>
                </a:solidFill>
                <a:latin typeface="Lato"/>
                <a:ea typeface="Lato"/>
                <a:cs typeface="Lato"/>
                <a:sym typeface="Lato"/>
              </a:rPr>
              <a:t>ake</a:t>
            </a:r>
            <a:r>
              <a:rPr lang="de-DE" sz="1800" b="1" i="0" u="none" strike="noStrike" cap="none" dirty="0">
                <a:solidFill>
                  <a:schemeClr val="lt1"/>
                </a:solidFill>
                <a:latin typeface="Lato"/>
                <a:ea typeface="Lato"/>
                <a:cs typeface="Lato"/>
                <a:sym typeface="Lato"/>
              </a:rPr>
              <a:t> </a:t>
            </a:r>
            <a:r>
              <a:rPr lang="de-DE" sz="1800" b="1" i="0" u="none" strike="noStrike" cap="none" dirty="0" err="1">
                <a:solidFill>
                  <a:schemeClr val="lt1"/>
                </a:solidFill>
                <a:latin typeface="Lato"/>
                <a:ea typeface="Lato"/>
                <a:cs typeface="Lato"/>
                <a:sym typeface="Lato"/>
              </a:rPr>
              <a:t>notes</a:t>
            </a:r>
            <a:r>
              <a:rPr lang="de-DE" sz="1800" b="1" i="0" u="none" strike="noStrike" cap="none" dirty="0">
                <a:solidFill>
                  <a:schemeClr val="lt1"/>
                </a:solidFill>
                <a:latin typeface="Lato"/>
                <a:ea typeface="Lato"/>
                <a:cs typeface="Lato"/>
                <a:sym typeface="Lato"/>
              </a:rPr>
              <a:t> in </a:t>
            </a:r>
            <a:r>
              <a:rPr lang="de-DE" sz="1800" b="1" i="0" u="none" strike="noStrike" cap="none" dirty="0" err="1">
                <a:solidFill>
                  <a:schemeClr val="lt1"/>
                </a:solidFill>
                <a:latin typeface="Lato"/>
                <a:ea typeface="Lato"/>
                <a:cs typeface="Lato"/>
                <a:sym typeface="Lato"/>
              </a:rPr>
              <a:t>the</a:t>
            </a:r>
            <a:r>
              <a:rPr lang="de-DE" sz="1800" b="1" i="0" u="none" strike="noStrike" cap="none" dirty="0">
                <a:solidFill>
                  <a:schemeClr val="lt1"/>
                </a:solidFill>
                <a:latin typeface="Lato"/>
                <a:ea typeface="Lato"/>
                <a:cs typeface="Lato"/>
                <a:sym typeface="Lato"/>
              </a:rPr>
              <a:t> </a:t>
            </a:r>
            <a:r>
              <a:rPr lang="de-DE" sz="1800" b="1" i="0" u="none" strike="noStrike" cap="none" dirty="0" err="1">
                <a:solidFill>
                  <a:schemeClr val="lt1"/>
                </a:solidFill>
                <a:latin typeface="Lato"/>
                <a:ea typeface="Lato"/>
                <a:cs typeface="Lato"/>
                <a:sym typeface="Lato"/>
              </a:rPr>
              <a:t>following</a:t>
            </a:r>
            <a:r>
              <a:rPr lang="de-DE" sz="1800" b="1" i="0" u="none" strike="noStrike" cap="none" dirty="0">
                <a:solidFill>
                  <a:schemeClr val="lt1"/>
                </a:solidFill>
                <a:latin typeface="Lato"/>
                <a:ea typeface="Lato"/>
                <a:cs typeface="Lato"/>
                <a:sym typeface="Lato"/>
              </a:rPr>
              <a:t> </a:t>
            </a:r>
            <a:r>
              <a:rPr lang="de-DE" sz="1800" b="1" i="0" u="none" strike="noStrike" cap="none" dirty="0" err="1">
                <a:solidFill>
                  <a:schemeClr val="lt1"/>
                </a:solidFill>
                <a:latin typeface="Lato"/>
                <a:ea typeface="Lato"/>
                <a:cs typeface="Lato"/>
                <a:sym typeface="Lato"/>
              </a:rPr>
              <a:t>padlet</a:t>
            </a:r>
            <a:r>
              <a:rPr lang="de-DE" sz="1800" b="1" i="0" u="none" strike="noStrike" cap="none" dirty="0">
                <a:solidFill>
                  <a:schemeClr val="lt1"/>
                </a:solidFill>
                <a:latin typeface="Lato"/>
                <a:ea typeface="Lato"/>
                <a:cs typeface="Lato"/>
                <a:sym typeface="Lato"/>
              </a:rPr>
              <a:t>:</a:t>
            </a:r>
            <a:endParaRPr sz="1800" b="1" i="0" u="none" strike="noStrike" cap="none" dirty="0">
              <a:solidFill>
                <a:srgbClr val="DAF000"/>
              </a:solidFill>
              <a:latin typeface="Lato"/>
              <a:ea typeface="Lato"/>
              <a:cs typeface="Lato"/>
              <a:sym typeface="Lato"/>
            </a:endParaRPr>
          </a:p>
        </p:txBody>
      </p:sp>
      <p:sp>
        <p:nvSpPr>
          <p:cNvPr id="6" name="Google Shape;195;p11"/>
          <p:cNvSpPr/>
          <p:nvPr/>
        </p:nvSpPr>
        <p:spPr>
          <a:xfrm>
            <a:off x="4202350" y="3907100"/>
            <a:ext cx="4188387" cy="575874"/>
          </a:xfrm>
          <a:prstGeom prst="hexagon">
            <a:avLst>
              <a:gd name="adj" fmla="val 43681"/>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de-DE" sz="1800" b="1" dirty="0" err="1">
                <a:solidFill>
                  <a:schemeClr val="lt1"/>
                </a:solidFill>
                <a:latin typeface="Lato"/>
                <a:ea typeface="Lato"/>
                <a:cs typeface="Lato"/>
                <a:sym typeface="Lato"/>
              </a:rPr>
              <a:t>Discussion</a:t>
            </a:r>
            <a:r>
              <a:rPr lang="de-DE" sz="1800" b="1" dirty="0">
                <a:solidFill>
                  <a:schemeClr val="lt1"/>
                </a:solidFill>
                <a:latin typeface="Lato"/>
                <a:ea typeface="Lato"/>
                <a:cs typeface="Lato"/>
                <a:sym typeface="Lato"/>
              </a:rPr>
              <a:t> in </a:t>
            </a:r>
            <a:r>
              <a:rPr lang="de-DE" sz="1800" b="1" dirty="0" err="1">
                <a:solidFill>
                  <a:schemeClr val="lt1"/>
                </a:solidFill>
                <a:latin typeface="Lato"/>
                <a:ea typeface="Lato"/>
                <a:cs typeface="Lato"/>
                <a:sym typeface="Lato"/>
              </a:rPr>
              <a:t>plenum</a:t>
            </a:r>
            <a:endParaRPr sz="1800" b="1" i="0" u="none" strike="noStrike" cap="none" dirty="0">
              <a:solidFill>
                <a:srgbClr val="DAF000"/>
              </a:solidFill>
              <a:latin typeface="Lato"/>
              <a:ea typeface="Lato"/>
              <a:cs typeface="Lato"/>
              <a:sym typeface="Lato"/>
            </a:endParaRPr>
          </a:p>
        </p:txBody>
      </p:sp>
    </p:spTree>
    <p:extLst>
      <p:ext uri="{BB962C8B-B14F-4D97-AF65-F5344CB8AC3E}">
        <p14:creationId xmlns:p14="http://schemas.microsoft.com/office/powerpoint/2010/main" val="4026808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163799-3027-AF40-A6D4-84E70380C913}"/>
              </a:ext>
            </a:extLst>
          </p:cNvPr>
          <p:cNvSpPr>
            <a:spLocks noGrp="1"/>
          </p:cNvSpPr>
          <p:nvPr>
            <p:ph type="title"/>
          </p:nvPr>
        </p:nvSpPr>
        <p:spPr/>
        <p:txBody>
          <a:bodyPr/>
          <a:lstStyle/>
          <a:p>
            <a:r>
              <a:rPr lang="en-GB" dirty="0"/>
              <a:t>Correlation with other ideologies</a:t>
            </a:r>
            <a:br>
              <a:rPr lang="en-GB" dirty="0"/>
            </a:br>
            <a:r>
              <a:rPr lang="en-GB" sz="1800" dirty="0"/>
              <a:t>(populism, right-wing extremism) by …</a:t>
            </a:r>
            <a:endParaRPr lang="en-GB" sz="1800" b="1" dirty="0">
              <a:solidFill>
                <a:srgbClr val="DF0205"/>
              </a:solidFill>
            </a:endParaRPr>
          </a:p>
        </p:txBody>
      </p:sp>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xfrm>
            <a:off x="206188" y="1120589"/>
            <a:ext cx="8626245" cy="860611"/>
          </a:xfrm>
          <a:noFill/>
        </p:spPr>
        <p:txBody>
          <a:bodyPr/>
          <a:lstStyle/>
          <a:p>
            <a:pPr>
              <a:buFontTx/>
              <a:buChar char="-"/>
            </a:pPr>
            <a:r>
              <a:rPr lang="en-GB" sz="1400" dirty="0">
                <a:solidFill>
                  <a:srgbClr val="DF0205"/>
                </a:solidFill>
              </a:rPr>
              <a:t>providing “black and white” world views</a:t>
            </a:r>
          </a:p>
          <a:p>
            <a:pPr>
              <a:buFontTx/>
              <a:buChar char="-"/>
            </a:pPr>
            <a:r>
              <a:rPr lang="en-GB" sz="1400" dirty="0">
                <a:solidFill>
                  <a:srgbClr val="DF0205"/>
                </a:solidFill>
              </a:rPr>
              <a:t>fostering societal divisions between in-groups and out-groups, “Us” and “Them” </a:t>
            </a:r>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11</a:t>
            </a:fld>
            <a:endParaRPr lang="de-AT"/>
          </a:p>
        </p:txBody>
      </p:sp>
      <p:sp>
        <p:nvSpPr>
          <p:cNvPr id="5" name="Google Shape;202;p12"/>
          <p:cNvSpPr/>
          <p:nvPr/>
        </p:nvSpPr>
        <p:spPr>
          <a:xfrm>
            <a:off x="206189" y="1828800"/>
            <a:ext cx="8626244" cy="2609999"/>
          </a:xfrm>
          <a:prstGeom prst="wedgeRoundRectCallout">
            <a:avLst>
              <a:gd name="adj1" fmla="val 28331"/>
              <a:gd name="adj2" fmla="val 60053"/>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114300" indent="0" algn="ctr">
              <a:lnSpc>
                <a:spcPct val="130000"/>
              </a:lnSpc>
              <a:spcAft>
                <a:spcPts val="600"/>
              </a:spcAft>
              <a:buNone/>
            </a:pPr>
            <a:r>
              <a:rPr lang="en-GB" sz="1500" dirty="0">
                <a:solidFill>
                  <a:schemeClr val="tx1"/>
                </a:solidFill>
                <a:latin typeface="Lato" panose="020B0604020202020204" charset="0"/>
              </a:rPr>
              <a:t>“Extremist groups use conspiracy theories as a tool for recruitment and to advance their radical agendas exploiting uncertainties, fears, socioeconomic issues and mental health disorders amongst vulnerable people. In recent years, right-wing extremism has proven to be active and efficient in the dissemination of conspiracy theories aimed at targeting individuals or groups blamed to be responsible for the evil in society. Shielding the audience from the risk of being drawn into the conspiratorial labyrinth of these groups is crucial to push back the ability of conspiracy theorists in mobilising extremist action and violence.”</a:t>
            </a:r>
            <a:endParaRPr lang="en-GB" sz="1500" dirty="0">
              <a:latin typeface="Lato" panose="020B0604020202020204" charset="0"/>
            </a:endParaRPr>
          </a:p>
          <a:p>
            <a:pPr marL="114300" indent="0" algn="r">
              <a:buNone/>
            </a:pPr>
            <a:r>
              <a:rPr lang="en-GB" sz="1200" dirty="0">
                <a:latin typeface="Lato" panose="020B0604020202020204" charset="0"/>
              </a:rPr>
              <a:t>(</a:t>
            </a:r>
            <a:r>
              <a:rPr lang="en-GB" sz="1200" dirty="0" err="1">
                <a:latin typeface="Lato" panose="020B0604020202020204" charset="0"/>
              </a:rPr>
              <a:t>Farinelli</a:t>
            </a:r>
            <a:r>
              <a:rPr lang="en-GB" sz="1200" dirty="0">
                <a:latin typeface="Lato" panose="020B0604020202020204" charset="0"/>
              </a:rPr>
              <a:t>/Radicalisation Awareness Network/European Commission 2021)</a:t>
            </a:r>
          </a:p>
        </p:txBody>
      </p:sp>
    </p:spTree>
    <p:extLst>
      <p:ext uri="{BB962C8B-B14F-4D97-AF65-F5344CB8AC3E}">
        <p14:creationId xmlns:p14="http://schemas.microsoft.com/office/powerpoint/2010/main" val="34030408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163799-3027-AF40-A6D4-84E70380C913}"/>
              </a:ext>
            </a:extLst>
          </p:cNvPr>
          <p:cNvSpPr>
            <a:spLocks noGrp="1"/>
          </p:cNvSpPr>
          <p:nvPr>
            <p:ph type="title"/>
          </p:nvPr>
        </p:nvSpPr>
        <p:spPr/>
        <p:txBody>
          <a:bodyPr/>
          <a:lstStyle/>
          <a:p>
            <a:r>
              <a:rPr lang="en-GB" dirty="0"/>
              <a:t>Link to Antisemitism</a:t>
            </a:r>
          </a:p>
        </p:txBody>
      </p:sp>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xfrm>
            <a:off x="168425" y="1032300"/>
            <a:ext cx="8664000" cy="2876312"/>
          </a:xfrm>
        </p:spPr>
        <p:txBody>
          <a:bodyPr/>
          <a:lstStyle/>
          <a:p>
            <a:pPr marL="114300" indent="0">
              <a:buNone/>
            </a:pPr>
            <a:r>
              <a:rPr lang="en-GB" sz="1600" dirty="0">
                <a:solidFill>
                  <a:srgbClr val="DF0205"/>
                </a:solidFill>
                <a:sym typeface="Wingdings" panose="05000000000000000000" pitchFamily="2" charset="2"/>
              </a:rPr>
              <a:t> </a:t>
            </a:r>
            <a:r>
              <a:rPr lang="en-GB" sz="1600" dirty="0">
                <a:solidFill>
                  <a:srgbClr val="DF0205"/>
                </a:solidFill>
              </a:rPr>
              <a:t>Correlation with the structure of antisemitic world view</a:t>
            </a:r>
          </a:p>
          <a:p>
            <a:pPr marL="114300" indent="0">
              <a:buNone/>
            </a:pPr>
            <a:endParaRPr lang="en-GB" sz="1600" dirty="0">
              <a:solidFill>
                <a:schemeClr val="tx1"/>
              </a:solidFill>
            </a:endParaRPr>
          </a:p>
          <a:p>
            <a:pPr marL="114300" indent="0">
              <a:spcAft>
                <a:spcPts val="600"/>
              </a:spcAft>
              <a:buNone/>
            </a:pPr>
            <a:r>
              <a:rPr lang="en-GB" sz="1600" dirty="0">
                <a:solidFill>
                  <a:srgbClr val="DF0205"/>
                </a:solidFill>
                <a:sym typeface="Wingdings" panose="05000000000000000000" pitchFamily="2" charset="2"/>
              </a:rPr>
              <a:t> </a:t>
            </a:r>
            <a:r>
              <a:rPr lang="en-GB" sz="1600" dirty="0">
                <a:solidFill>
                  <a:srgbClr val="DF0205"/>
                </a:solidFill>
              </a:rPr>
              <a:t>Jews as a universally applicable placeholder …</a:t>
            </a:r>
          </a:p>
          <a:p>
            <a:pPr marL="358775" indent="0">
              <a:spcAft>
                <a:spcPts val="600"/>
              </a:spcAft>
              <a:buNone/>
            </a:pPr>
            <a:r>
              <a:rPr lang="en-GB" sz="1600" dirty="0">
                <a:solidFill>
                  <a:schemeClr val="tx1"/>
                </a:solidFill>
              </a:rPr>
              <a:t>due to the </a:t>
            </a:r>
            <a:r>
              <a:rPr lang="en-GB" sz="1600" b="1" dirty="0">
                <a:solidFill>
                  <a:schemeClr val="tx1"/>
                </a:solidFill>
              </a:rPr>
              <a:t>historical</a:t>
            </a:r>
            <a:r>
              <a:rPr lang="en-GB" sz="1600" dirty="0">
                <a:solidFill>
                  <a:schemeClr val="tx1"/>
                </a:solidFill>
              </a:rPr>
              <a:t> stereotypical </a:t>
            </a:r>
            <a:r>
              <a:rPr lang="en-GB" sz="1600" b="1" dirty="0">
                <a:solidFill>
                  <a:schemeClr val="tx1"/>
                </a:solidFill>
              </a:rPr>
              <a:t>connection of Jews with</a:t>
            </a:r>
          </a:p>
          <a:p>
            <a:pPr marL="806450">
              <a:buFontTx/>
              <a:buChar char="-"/>
            </a:pPr>
            <a:r>
              <a:rPr lang="en-GB" sz="1600" dirty="0">
                <a:solidFill>
                  <a:schemeClr val="tx1"/>
                </a:solidFill>
              </a:rPr>
              <a:t>the devil, with blood, poison, etc.</a:t>
            </a:r>
          </a:p>
          <a:p>
            <a:pPr marL="806450">
              <a:buFontTx/>
              <a:buChar char="-"/>
            </a:pPr>
            <a:r>
              <a:rPr lang="en-GB" sz="1600" dirty="0">
                <a:solidFill>
                  <a:schemeClr val="tx1"/>
                </a:solidFill>
              </a:rPr>
              <a:t>money and the the financial sphere (due to their historical exclusion from other professions)</a:t>
            </a:r>
          </a:p>
          <a:p>
            <a:pPr marL="806450">
              <a:buFontTx/>
              <a:buChar char="-"/>
            </a:pPr>
            <a:r>
              <a:rPr lang="en-GB" sz="1600" dirty="0">
                <a:solidFill>
                  <a:schemeClr val="tx1"/>
                </a:solidFill>
              </a:rPr>
              <a:t>rootlessness and the idea of a world conspiracy.</a:t>
            </a:r>
            <a:endParaRPr lang="en-GB" sz="1600" dirty="0"/>
          </a:p>
          <a:p>
            <a:pPr marL="806450">
              <a:buFontTx/>
              <a:buChar char="-"/>
            </a:pPr>
            <a:r>
              <a:rPr lang="en-GB" sz="1600" dirty="0">
                <a:solidFill>
                  <a:schemeClr val="tx1"/>
                </a:solidFill>
              </a:rPr>
              <a:t>Power, disloyalty, greed, deicide, blood, denial</a:t>
            </a:r>
            <a:endParaRPr lang="en-GB" sz="1600" dirty="0"/>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12</a:t>
            </a:fld>
            <a:endParaRPr lang="de-AT"/>
          </a:p>
        </p:txBody>
      </p:sp>
    </p:spTree>
    <p:extLst>
      <p:ext uri="{BB962C8B-B14F-4D97-AF65-F5344CB8AC3E}">
        <p14:creationId xmlns:p14="http://schemas.microsoft.com/office/powerpoint/2010/main" val="13284591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p:txBody>
          <a:bodyPr/>
          <a:lstStyle/>
          <a:p>
            <a:r>
              <a:rPr lang="en-GB" sz="1400" b="1" dirty="0">
                <a:solidFill>
                  <a:srgbClr val="DF0205"/>
                </a:solidFill>
              </a:rPr>
              <a:t>Jews as a universally applicable placeholder …</a:t>
            </a:r>
          </a:p>
          <a:p>
            <a:pPr marL="114300" indent="0">
              <a:buNone/>
            </a:pPr>
            <a:r>
              <a:rPr lang="en-GB" sz="1400" dirty="0">
                <a:solidFill>
                  <a:schemeClr val="tx1"/>
                </a:solidFill>
              </a:rPr>
              <a:t>“Jews have too much power”</a:t>
            </a:r>
          </a:p>
          <a:p>
            <a:pPr marL="114300" indent="0">
              <a:buNone/>
            </a:pPr>
            <a:r>
              <a:rPr lang="en-GB" sz="1400" dirty="0">
                <a:solidFill>
                  <a:schemeClr val="tx1"/>
                </a:solidFill>
              </a:rPr>
              <a:t>“Jews are disloyal”</a:t>
            </a:r>
          </a:p>
          <a:p>
            <a:pPr marL="114300" indent="0">
              <a:buNone/>
            </a:pPr>
            <a:r>
              <a:rPr lang="en-GB" sz="1400" dirty="0">
                <a:solidFill>
                  <a:schemeClr val="tx1"/>
                </a:solidFill>
              </a:rPr>
              <a:t>“Jews are greedy”</a:t>
            </a:r>
          </a:p>
          <a:p>
            <a:pPr marL="114300" indent="0">
              <a:buNone/>
            </a:pPr>
            <a:endParaRPr lang="en-GB" sz="1400" dirty="0">
              <a:solidFill>
                <a:schemeClr val="tx1"/>
              </a:solidFill>
            </a:endParaRPr>
          </a:p>
          <a:p>
            <a:r>
              <a:rPr lang="en-GB" sz="1400" b="1" dirty="0">
                <a:solidFill>
                  <a:srgbClr val="DF0205"/>
                </a:solidFill>
              </a:rPr>
              <a:t>Historically arisen accusations:</a:t>
            </a:r>
          </a:p>
          <a:p>
            <a:pPr marL="114300" indent="0">
              <a:buNone/>
            </a:pPr>
            <a:r>
              <a:rPr lang="en-GB" sz="1400" dirty="0">
                <a:solidFill>
                  <a:schemeClr val="tx1"/>
                </a:solidFill>
              </a:rPr>
              <a:t>“Jews killed Jesus”</a:t>
            </a:r>
          </a:p>
          <a:p>
            <a:pPr marL="114300" indent="0">
              <a:buNone/>
            </a:pPr>
            <a:r>
              <a:rPr lang="en-GB" sz="1400" dirty="0">
                <a:solidFill>
                  <a:schemeClr val="tx1"/>
                </a:solidFill>
              </a:rPr>
              <a:t>“Jews use Christian blood for religious rituals”</a:t>
            </a:r>
          </a:p>
          <a:p>
            <a:pPr marL="114300" indent="0">
              <a:buNone/>
            </a:pPr>
            <a:r>
              <a:rPr lang="en-GB" sz="1400" dirty="0">
                <a:solidFill>
                  <a:schemeClr val="tx1"/>
                </a:solidFill>
              </a:rPr>
              <a:t>“The Holocaust didn’t happen”</a:t>
            </a:r>
          </a:p>
          <a:p>
            <a:pPr marL="114300" indent="0">
              <a:buNone/>
            </a:pPr>
            <a:endParaRPr lang="en-GB" sz="1400" b="1" dirty="0"/>
          </a:p>
          <a:p>
            <a:pPr lvl="0"/>
            <a:r>
              <a:rPr lang="en-GB" sz="1400" b="1" dirty="0"/>
              <a:t>Contemporary antisemitic codes:</a:t>
            </a:r>
          </a:p>
          <a:p>
            <a:pPr lvl="0">
              <a:buFontTx/>
              <a:buChar char="-"/>
            </a:pPr>
            <a:r>
              <a:rPr lang="en-GB" sz="1400" dirty="0">
                <a:solidFill>
                  <a:srgbClr val="000000"/>
                </a:solidFill>
              </a:rPr>
              <a:t>Jewish names “the Rothschild family“ instead of “the Jews“; </a:t>
            </a:r>
          </a:p>
          <a:p>
            <a:pPr lvl="0">
              <a:buFontTx/>
              <a:buChar char="-"/>
            </a:pPr>
            <a:r>
              <a:rPr lang="en-GB" sz="1400" dirty="0">
                <a:solidFill>
                  <a:srgbClr val="000000"/>
                </a:solidFill>
              </a:rPr>
              <a:t>„east cost elites“</a:t>
            </a:r>
          </a:p>
          <a:p>
            <a:pPr marL="114300" indent="0">
              <a:buNone/>
            </a:pPr>
            <a:endParaRPr lang="en-GB" dirty="0"/>
          </a:p>
          <a:p>
            <a:endParaRPr lang="en-GB" dirty="0"/>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13</a:t>
            </a:fld>
            <a:endParaRPr lang="de-AT"/>
          </a:p>
        </p:txBody>
      </p:sp>
      <p:sp>
        <p:nvSpPr>
          <p:cNvPr id="7" name="Titel 1">
            <a:extLst>
              <a:ext uri="{FF2B5EF4-FFF2-40B4-BE49-F238E27FC236}">
                <a16:creationId xmlns:a16="http://schemas.microsoft.com/office/drawing/2014/main" id="{5C163799-3027-AF40-A6D4-84E70380C913}"/>
              </a:ext>
            </a:extLst>
          </p:cNvPr>
          <p:cNvSpPr>
            <a:spLocks noGrp="1"/>
          </p:cNvSpPr>
          <p:nvPr>
            <p:ph type="title"/>
          </p:nvPr>
        </p:nvSpPr>
        <p:spPr>
          <a:xfrm>
            <a:off x="311700" y="336750"/>
            <a:ext cx="6802800" cy="572700"/>
          </a:xfrm>
        </p:spPr>
        <p:txBody>
          <a:bodyPr/>
          <a:lstStyle/>
          <a:p>
            <a:r>
              <a:rPr lang="en-GB" dirty="0"/>
              <a:t>Link to Antisemitism</a:t>
            </a:r>
          </a:p>
        </p:txBody>
      </p:sp>
    </p:spTree>
    <p:extLst>
      <p:ext uri="{BB962C8B-B14F-4D97-AF65-F5344CB8AC3E}">
        <p14:creationId xmlns:p14="http://schemas.microsoft.com/office/powerpoint/2010/main" val="5842244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xfrm>
            <a:off x="215153" y="1372959"/>
            <a:ext cx="8617280" cy="2921135"/>
          </a:xfrm>
        </p:spPr>
        <p:txBody>
          <a:bodyPr/>
          <a:lstStyle/>
          <a:p>
            <a:pPr>
              <a:spcAft>
                <a:spcPts val="600"/>
              </a:spcAft>
              <a:buFontTx/>
              <a:buChar char="-"/>
            </a:pPr>
            <a:r>
              <a:rPr lang="en-GB" dirty="0">
                <a:solidFill>
                  <a:schemeClr val="tx1"/>
                </a:solidFill>
              </a:rPr>
              <a:t>Openly insulting and demeaning language</a:t>
            </a:r>
          </a:p>
          <a:p>
            <a:pPr>
              <a:spcAft>
                <a:spcPts val="600"/>
              </a:spcAft>
              <a:buFontTx/>
              <a:buChar char="-"/>
            </a:pPr>
            <a:r>
              <a:rPr lang="en-GB" dirty="0">
                <a:solidFill>
                  <a:schemeClr val="tx1"/>
                </a:solidFill>
              </a:rPr>
              <a:t>Implicit and coded antisemitic language </a:t>
            </a:r>
            <a:br>
              <a:rPr lang="en-GB" dirty="0">
                <a:solidFill>
                  <a:schemeClr val="tx1"/>
                </a:solidFill>
              </a:rPr>
            </a:br>
            <a:r>
              <a:rPr lang="en-GB" dirty="0">
                <a:solidFill>
                  <a:schemeClr val="tx1"/>
                </a:solidFill>
              </a:rPr>
              <a:t>(e.g. “East Coast elites” in the United States)</a:t>
            </a:r>
          </a:p>
          <a:p>
            <a:pPr>
              <a:spcAft>
                <a:spcPts val="600"/>
              </a:spcAft>
              <a:buFontTx/>
              <a:buChar char="-"/>
            </a:pPr>
            <a:r>
              <a:rPr lang="en-GB" dirty="0">
                <a:solidFill>
                  <a:schemeClr val="tx1"/>
                </a:solidFill>
              </a:rPr>
              <a:t>Linking an alleged conspiracy to Jewish individuals or groups (e.g. the Rothschild family or George Soros, a philanthropist) or the State of Israel</a:t>
            </a:r>
          </a:p>
          <a:p>
            <a:pPr>
              <a:spcAft>
                <a:spcPts val="600"/>
              </a:spcAft>
              <a:buFontTx/>
              <a:buChar char="-"/>
            </a:pPr>
            <a:r>
              <a:rPr lang="en-GB" dirty="0">
                <a:solidFill>
                  <a:schemeClr val="tx1"/>
                </a:solidFill>
              </a:rPr>
              <a:t>References to The Protocols of the Elders of Zion, a forged pamphlet of a Jewish plan for world domination behind many antisemitic conspiracy narratives.</a:t>
            </a:r>
          </a:p>
          <a:p>
            <a:pPr marL="114300" indent="0" algn="r">
              <a:buNone/>
            </a:pPr>
            <a:r>
              <a:rPr lang="en-GB" sz="1200" dirty="0">
                <a:solidFill>
                  <a:schemeClr val="tx1"/>
                </a:solidFill>
              </a:rPr>
              <a:t>(European Commission)</a:t>
            </a:r>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14</a:t>
            </a:fld>
            <a:endParaRPr lang="de-AT"/>
          </a:p>
        </p:txBody>
      </p:sp>
      <p:sp>
        <p:nvSpPr>
          <p:cNvPr id="6" name="Titel 1">
            <a:extLst>
              <a:ext uri="{FF2B5EF4-FFF2-40B4-BE49-F238E27FC236}">
                <a16:creationId xmlns:a16="http://schemas.microsoft.com/office/drawing/2014/main" id="{5C163799-3027-AF40-A6D4-84E70380C913}"/>
              </a:ext>
            </a:extLst>
          </p:cNvPr>
          <p:cNvSpPr>
            <a:spLocks noGrp="1"/>
          </p:cNvSpPr>
          <p:nvPr>
            <p:ph type="title"/>
          </p:nvPr>
        </p:nvSpPr>
        <p:spPr>
          <a:xfrm>
            <a:off x="311700" y="336750"/>
            <a:ext cx="6802800" cy="572700"/>
          </a:xfrm>
        </p:spPr>
        <p:txBody>
          <a:bodyPr/>
          <a:lstStyle/>
          <a:p>
            <a:r>
              <a:rPr lang="en-GB" dirty="0"/>
              <a:t>Link to Antisemitism</a:t>
            </a:r>
          </a:p>
        </p:txBody>
      </p:sp>
      <p:sp>
        <p:nvSpPr>
          <p:cNvPr id="7" name="Google Shape;332;gf0b8c5e5f5_0_0"/>
          <p:cNvSpPr/>
          <p:nvPr/>
        </p:nvSpPr>
        <p:spPr>
          <a:xfrm>
            <a:off x="6740300" y="891475"/>
            <a:ext cx="2238300" cy="1311900"/>
          </a:xfrm>
          <a:prstGeom prst="wedgeRoundRectCallout">
            <a:avLst>
              <a:gd name="adj1" fmla="val -20833"/>
              <a:gd name="adj2" fmla="val 62500"/>
              <a:gd name="adj3" fmla="val 0"/>
            </a:avLst>
          </a:prstGeom>
          <a:solidFill>
            <a:srgbClr val="E5362B"/>
          </a:solidFill>
          <a:ln w="19050" cap="flat" cmpd="sng">
            <a:solidFill>
              <a:schemeClr val="lt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de-DE" sz="2400" b="1" dirty="0" err="1">
                <a:solidFill>
                  <a:schemeClr val="lt1"/>
                </a:solidFill>
                <a:latin typeface="Lato" panose="020F0502020204030203" pitchFamily="34" charset="0"/>
                <a:ea typeface="Lato" panose="020F0502020204030203" pitchFamily="34" charset="0"/>
                <a:cs typeface="Lato" panose="020F0502020204030203" pitchFamily="34" charset="0"/>
              </a:rPr>
              <a:t>What</a:t>
            </a:r>
            <a:r>
              <a:rPr lang="de-DE" sz="2400" b="1" dirty="0">
                <a:solidFill>
                  <a:schemeClr val="lt1"/>
                </a:solidFill>
                <a:latin typeface="Lato" panose="020F0502020204030203" pitchFamily="34" charset="0"/>
                <a:ea typeface="Lato" panose="020F0502020204030203" pitchFamily="34" charset="0"/>
                <a:cs typeface="Lato" panose="020F0502020204030203" pitchFamily="34" charset="0"/>
              </a:rPr>
              <a:t> </a:t>
            </a:r>
            <a:r>
              <a:rPr lang="de-DE" sz="2400" b="1" dirty="0" err="1">
                <a:solidFill>
                  <a:schemeClr val="lt1"/>
                </a:solidFill>
                <a:latin typeface="Lato" panose="020F0502020204030203" pitchFamily="34" charset="0"/>
                <a:ea typeface="Lato" panose="020F0502020204030203" pitchFamily="34" charset="0"/>
                <a:cs typeface="Lato" panose="020F0502020204030203" pitchFamily="34" charset="0"/>
              </a:rPr>
              <a:t>to</a:t>
            </a:r>
            <a:r>
              <a:rPr lang="de-DE" sz="2400" b="1" dirty="0">
                <a:solidFill>
                  <a:schemeClr val="lt1"/>
                </a:solidFill>
                <a:latin typeface="Lato" panose="020F0502020204030203" pitchFamily="34" charset="0"/>
                <a:ea typeface="Lato" panose="020F0502020204030203" pitchFamily="34" charset="0"/>
                <a:cs typeface="Lato" panose="020F0502020204030203" pitchFamily="34" charset="0"/>
              </a:rPr>
              <a:t> </a:t>
            </a:r>
            <a:r>
              <a:rPr lang="de-DE" sz="2400" b="1" dirty="0" err="1">
                <a:solidFill>
                  <a:schemeClr val="lt1"/>
                </a:solidFill>
                <a:latin typeface="Lato" panose="020F0502020204030203" pitchFamily="34" charset="0"/>
                <a:ea typeface="Lato" panose="020F0502020204030203" pitchFamily="34" charset="0"/>
                <a:cs typeface="Lato" panose="020F0502020204030203" pitchFamily="34" charset="0"/>
              </a:rPr>
              <a:t>watch</a:t>
            </a:r>
            <a:r>
              <a:rPr lang="de-DE" sz="2400" b="1" dirty="0">
                <a:solidFill>
                  <a:schemeClr val="lt1"/>
                </a:solidFill>
                <a:latin typeface="Lato" panose="020F0502020204030203" pitchFamily="34" charset="0"/>
                <a:ea typeface="Lato" panose="020F0502020204030203" pitchFamily="34" charset="0"/>
                <a:cs typeface="Lato" panose="020F0502020204030203" pitchFamily="34" charset="0"/>
              </a:rPr>
              <a:t> out </a:t>
            </a:r>
            <a:r>
              <a:rPr lang="de-DE" sz="2400" b="1" dirty="0" err="1">
                <a:solidFill>
                  <a:schemeClr val="lt1"/>
                </a:solidFill>
                <a:latin typeface="Lato" panose="020F0502020204030203" pitchFamily="34" charset="0"/>
                <a:ea typeface="Lato" panose="020F0502020204030203" pitchFamily="34" charset="0"/>
                <a:cs typeface="Lato" panose="020F0502020204030203" pitchFamily="34" charset="0"/>
              </a:rPr>
              <a:t>for</a:t>
            </a:r>
            <a:r>
              <a:rPr lang="de-DE" sz="2400" b="1" dirty="0">
                <a:solidFill>
                  <a:schemeClr val="lt1"/>
                </a:solidFill>
                <a:latin typeface="Lato" panose="020F0502020204030203" pitchFamily="34" charset="0"/>
                <a:ea typeface="Lato" panose="020F0502020204030203" pitchFamily="34" charset="0"/>
                <a:cs typeface="Lato" panose="020F0502020204030203" pitchFamily="34" charset="0"/>
              </a:rPr>
              <a:t>!</a:t>
            </a:r>
            <a:endParaRPr sz="2400" b="1" dirty="0">
              <a:solidFill>
                <a:schemeClr val="lt1"/>
              </a:solidFill>
              <a:latin typeface="Lato" panose="020F0502020204030203" pitchFamily="34" charset="0"/>
              <a:ea typeface="Lato" panose="020F0502020204030203" pitchFamily="34" charset="0"/>
              <a:cs typeface="Lato" panose="020F0502020204030203" pitchFamily="34" charset="0"/>
            </a:endParaRPr>
          </a:p>
        </p:txBody>
      </p:sp>
    </p:spTree>
    <p:extLst>
      <p:ext uri="{BB962C8B-B14F-4D97-AF65-F5344CB8AC3E}">
        <p14:creationId xmlns:p14="http://schemas.microsoft.com/office/powerpoint/2010/main" val="1975766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noFill/>
        </p:spPr>
        <p:txBody>
          <a:bodyPr/>
          <a:lstStyle/>
          <a:p>
            <a:pPr marL="114300" indent="0">
              <a:spcBef>
                <a:spcPts val="600"/>
              </a:spcBef>
              <a:spcAft>
                <a:spcPts val="600"/>
              </a:spcAft>
              <a:buNone/>
            </a:pPr>
            <a:r>
              <a:rPr lang="en-GB" dirty="0">
                <a:solidFill>
                  <a:schemeClr val="tx1"/>
                </a:solidFill>
              </a:rPr>
              <a:t>“Jews are responsible for most of the world's wars” – </a:t>
            </a:r>
            <a:r>
              <a:rPr lang="en-GB" dirty="0">
                <a:solidFill>
                  <a:srgbClr val="DF0205"/>
                </a:solidFill>
              </a:rPr>
              <a:t>12% </a:t>
            </a:r>
            <a:r>
              <a:rPr lang="en-GB" dirty="0">
                <a:solidFill>
                  <a:schemeClr val="tx1"/>
                </a:solidFill>
              </a:rPr>
              <a:t>“</a:t>
            </a:r>
            <a:r>
              <a:rPr lang="en-GB" b="1" dirty="0">
                <a:solidFill>
                  <a:schemeClr val="tx1"/>
                </a:solidFill>
              </a:rPr>
              <a:t>probably true</a:t>
            </a:r>
            <a:r>
              <a:rPr lang="en-GB" dirty="0">
                <a:solidFill>
                  <a:schemeClr val="tx1"/>
                </a:solidFill>
              </a:rPr>
              <a:t>” </a:t>
            </a:r>
            <a:endParaRPr lang="en-GB" dirty="0">
              <a:solidFill>
                <a:srgbClr val="DF0205"/>
              </a:solidFill>
            </a:endParaRPr>
          </a:p>
          <a:p>
            <a:pPr marL="114300" indent="0">
              <a:spcBef>
                <a:spcPts val="600"/>
              </a:spcBef>
              <a:spcAft>
                <a:spcPts val="600"/>
              </a:spcAft>
              <a:buNone/>
            </a:pPr>
            <a:r>
              <a:rPr lang="en-GB" dirty="0">
                <a:solidFill>
                  <a:schemeClr val="tx1"/>
                </a:solidFill>
              </a:rPr>
              <a:t>“Jews have too much control over the global media“ – </a:t>
            </a:r>
            <a:r>
              <a:rPr lang="en-GB" dirty="0">
                <a:solidFill>
                  <a:srgbClr val="DF0205"/>
                </a:solidFill>
              </a:rPr>
              <a:t>24 %</a:t>
            </a:r>
          </a:p>
          <a:p>
            <a:pPr marL="114300" indent="0">
              <a:spcBef>
                <a:spcPts val="600"/>
              </a:spcBef>
              <a:spcAft>
                <a:spcPts val="600"/>
              </a:spcAft>
              <a:buNone/>
            </a:pPr>
            <a:r>
              <a:rPr lang="en-GB" dirty="0">
                <a:solidFill>
                  <a:schemeClr val="tx1"/>
                </a:solidFill>
              </a:rPr>
              <a:t>“Jews have too much control over global affairs“ – </a:t>
            </a:r>
            <a:r>
              <a:rPr lang="en-GB" dirty="0">
                <a:solidFill>
                  <a:srgbClr val="DF0205"/>
                </a:solidFill>
              </a:rPr>
              <a:t>28%</a:t>
            </a:r>
          </a:p>
          <a:p>
            <a:pPr marL="114300" indent="0">
              <a:spcBef>
                <a:spcPts val="600"/>
              </a:spcBef>
              <a:spcAft>
                <a:spcPts val="600"/>
              </a:spcAft>
              <a:buNone/>
            </a:pPr>
            <a:r>
              <a:rPr lang="en-GB" dirty="0">
                <a:solidFill>
                  <a:schemeClr val="tx1"/>
                </a:solidFill>
              </a:rPr>
              <a:t>“Jews have too much power in international financial markets“– </a:t>
            </a:r>
            <a:r>
              <a:rPr lang="en-GB" dirty="0">
                <a:solidFill>
                  <a:srgbClr val="DF0205"/>
                </a:solidFill>
              </a:rPr>
              <a:t>34%</a:t>
            </a:r>
          </a:p>
          <a:p>
            <a:pPr marL="114300" indent="0">
              <a:spcBef>
                <a:spcPts val="600"/>
              </a:spcBef>
              <a:spcAft>
                <a:spcPts val="600"/>
              </a:spcAft>
              <a:buNone/>
            </a:pPr>
            <a:r>
              <a:rPr lang="en-GB" dirty="0">
                <a:solidFill>
                  <a:schemeClr val="tx1"/>
                </a:solidFill>
              </a:rPr>
              <a:t>“Jews have too much power in the business world“ – </a:t>
            </a:r>
            <a:r>
              <a:rPr lang="en-GB" dirty="0">
                <a:solidFill>
                  <a:srgbClr val="DF0205"/>
                </a:solidFill>
              </a:rPr>
              <a:t>35%</a:t>
            </a:r>
          </a:p>
          <a:p>
            <a:pPr marL="114300" indent="0">
              <a:buNone/>
            </a:pPr>
            <a:endParaRPr lang="en-GB" sz="1400" dirty="0">
              <a:solidFill>
                <a:schemeClr val="tx1"/>
              </a:solidFill>
            </a:endParaRPr>
          </a:p>
          <a:p>
            <a:pPr marL="114300" indent="0">
              <a:buNone/>
            </a:pPr>
            <a:endParaRPr lang="en-GB" sz="1400" dirty="0">
              <a:solidFill>
                <a:schemeClr val="tx1"/>
              </a:solidFill>
            </a:endParaRPr>
          </a:p>
          <a:p>
            <a:pPr marL="114300" indent="0">
              <a:buNone/>
            </a:pPr>
            <a:endParaRPr lang="en-GB" sz="1400" dirty="0">
              <a:solidFill>
                <a:schemeClr val="tx1"/>
              </a:solidFill>
            </a:endParaRPr>
          </a:p>
          <a:p>
            <a:pPr marL="114300" indent="0" algn="r">
              <a:buNone/>
            </a:pPr>
            <a:r>
              <a:rPr lang="en-GB" sz="1400" dirty="0">
                <a:solidFill>
                  <a:schemeClr val="tx1"/>
                </a:solidFill>
              </a:rPr>
              <a:t>(Global survey by Anti Defamation League 2015/2017/2019)</a:t>
            </a:r>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15</a:t>
            </a:fld>
            <a:endParaRPr lang="de-AT"/>
          </a:p>
        </p:txBody>
      </p:sp>
      <p:sp>
        <p:nvSpPr>
          <p:cNvPr id="6" name="Titel 1">
            <a:extLst>
              <a:ext uri="{FF2B5EF4-FFF2-40B4-BE49-F238E27FC236}">
                <a16:creationId xmlns:a16="http://schemas.microsoft.com/office/drawing/2014/main" id="{5C163799-3027-AF40-A6D4-84E70380C913}"/>
              </a:ext>
            </a:extLst>
          </p:cNvPr>
          <p:cNvSpPr>
            <a:spLocks noGrp="1"/>
          </p:cNvSpPr>
          <p:nvPr>
            <p:ph type="title"/>
          </p:nvPr>
        </p:nvSpPr>
        <p:spPr>
          <a:xfrm>
            <a:off x="311700" y="336750"/>
            <a:ext cx="6802800" cy="572700"/>
          </a:xfrm>
        </p:spPr>
        <p:txBody>
          <a:bodyPr/>
          <a:lstStyle/>
          <a:p>
            <a:r>
              <a:rPr lang="en-GB" dirty="0"/>
              <a:t>Link to Antisemitism</a:t>
            </a:r>
          </a:p>
        </p:txBody>
      </p:sp>
    </p:spTree>
    <p:extLst>
      <p:ext uri="{BB962C8B-B14F-4D97-AF65-F5344CB8AC3E}">
        <p14:creationId xmlns:p14="http://schemas.microsoft.com/office/powerpoint/2010/main" val="1140328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163799-3027-AF40-A6D4-84E70380C913}"/>
              </a:ext>
            </a:extLst>
          </p:cNvPr>
          <p:cNvSpPr>
            <a:spLocks noGrp="1"/>
          </p:cNvSpPr>
          <p:nvPr>
            <p:ph type="title"/>
          </p:nvPr>
        </p:nvSpPr>
        <p:spPr/>
        <p:txBody>
          <a:bodyPr/>
          <a:lstStyle/>
          <a:p>
            <a:r>
              <a:rPr lang="en-GB" dirty="0"/>
              <a:t>Danger of conspiracy myths</a:t>
            </a:r>
          </a:p>
        </p:txBody>
      </p:sp>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xfrm>
            <a:off x="168425" y="1032300"/>
            <a:ext cx="4984406" cy="3406500"/>
          </a:xfrm>
        </p:spPr>
        <p:txBody>
          <a:bodyPr/>
          <a:lstStyle/>
          <a:p>
            <a:pPr marL="114300" indent="0">
              <a:buNone/>
            </a:pPr>
            <a:r>
              <a:rPr lang="en-GB" sz="1400" b="1" dirty="0">
                <a:solidFill>
                  <a:schemeClr val="tx1"/>
                </a:solidFill>
              </a:rPr>
              <a:t>Hate crime and violence: conspiracy myths can …</a:t>
            </a:r>
          </a:p>
          <a:p>
            <a:pPr marL="114300" indent="0">
              <a:buNone/>
            </a:pPr>
            <a:r>
              <a:rPr lang="en-GB" sz="1400" dirty="0">
                <a:sym typeface="Wingdings" panose="05000000000000000000" pitchFamily="2" charset="2"/>
              </a:rPr>
              <a:t> </a:t>
            </a:r>
            <a:r>
              <a:rPr lang="en-GB" sz="1400" dirty="0"/>
              <a:t>be a </a:t>
            </a:r>
            <a:r>
              <a:rPr lang="en-GB" sz="1400" b="1" dirty="0"/>
              <a:t>catalyst for polarisation and violence </a:t>
            </a:r>
            <a:r>
              <a:rPr lang="en-GB" sz="1400" dirty="0"/>
              <a:t>(against the identified group/conspirators)</a:t>
            </a:r>
          </a:p>
          <a:p>
            <a:pPr marL="114300" indent="0">
              <a:buNone/>
            </a:pPr>
            <a:r>
              <a:rPr lang="en-GB" sz="1400" dirty="0"/>
              <a:t>(e.g. right-wing extremist, who killed 50 people and injured as many at a Mosque in Christchurch, New Zealand, motivated by the ‘Great Replacement’ conspiracy myth)</a:t>
            </a:r>
          </a:p>
          <a:p>
            <a:pPr marL="114300" indent="0">
              <a:buNone/>
            </a:pPr>
            <a:endParaRPr lang="en-GB" sz="1400" dirty="0"/>
          </a:p>
          <a:p>
            <a:pPr marL="114300" indent="0">
              <a:buNone/>
            </a:pPr>
            <a:r>
              <a:rPr lang="en-GB" sz="1400" b="1" dirty="0">
                <a:solidFill>
                  <a:schemeClr val="tx1"/>
                </a:solidFill>
              </a:rPr>
              <a:t>Other dangers: conspiracy myths can …</a:t>
            </a:r>
          </a:p>
          <a:p>
            <a:pPr marL="114300" indent="0">
              <a:buNone/>
            </a:pPr>
            <a:r>
              <a:rPr lang="en-GB" sz="1400" dirty="0">
                <a:sym typeface="Wingdings" panose="05000000000000000000" pitchFamily="2" charset="2"/>
              </a:rPr>
              <a:t> </a:t>
            </a:r>
            <a:r>
              <a:rPr lang="en-GB" sz="1400" b="1" dirty="0"/>
              <a:t>challenge established medical knowledge</a:t>
            </a:r>
          </a:p>
          <a:p>
            <a:pPr marL="114300" indent="0">
              <a:buNone/>
            </a:pPr>
            <a:r>
              <a:rPr lang="en-GB" sz="1400" dirty="0"/>
              <a:t>(e.g. not believing that </a:t>
            </a:r>
            <a:r>
              <a:rPr lang="en-GB" sz="1400" dirty="0" err="1"/>
              <a:t>Covid</a:t>
            </a:r>
            <a:r>
              <a:rPr lang="en-GB" sz="1400" dirty="0"/>
              <a:t>-19 exists makes people spread the virus; not taking medication can harm you, etc.)</a:t>
            </a:r>
          </a:p>
          <a:p>
            <a:pPr marL="114300" indent="0">
              <a:buNone/>
            </a:pPr>
            <a:r>
              <a:rPr lang="en-GB" sz="1400" dirty="0">
                <a:sym typeface="Wingdings" panose="05000000000000000000" pitchFamily="2" charset="2"/>
              </a:rPr>
              <a:t> </a:t>
            </a:r>
            <a:r>
              <a:rPr lang="en-GB" sz="1400" b="1" dirty="0"/>
              <a:t>lead to political apathy or fuel populism and demolish democratic structures</a:t>
            </a:r>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latin typeface="Lato" panose="020B0604020202020204" charset="0"/>
              </a:rPr>
              <a:t>16</a:t>
            </a:fld>
            <a:endParaRPr lang="de-AT">
              <a:latin typeface="Lato" panose="020B0604020202020204" charset="0"/>
            </a:endParaRPr>
          </a:p>
        </p:txBody>
      </p:sp>
      <p:sp>
        <p:nvSpPr>
          <p:cNvPr id="5" name="Dreieck 4">
            <a:extLst>
              <a:ext uri="{FF2B5EF4-FFF2-40B4-BE49-F238E27FC236}">
                <a16:creationId xmlns:a16="http://schemas.microsoft.com/office/drawing/2014/main" id="{3715669C-2319-1C43-BCA1-3539160CAD20}"/>
              </a:ext>
            </a:extLst>
          </p:cNvPr>
          <p:cNvSpPr/>
          <p:nvPr/>
        </p:nvSpPr>
        <p:spPr>
          <a:xfrm rot="10800000">
            <a:off x="5382798" y="1051516"/>
            <a:ext cx="3175285" cy="3755136"/>
          </a:xfrm>
          <a:prstGeom prst="triangle">
            <a:avLst/>
          </a:prstGeom>
          <a:gradFill flip="none" rotWithShape="1">
            <a:gsLst>
              <a:gs pos="0">
                <a:srgbClr val="DF0205"/>
              </a:gs>
              <a:gs pos="59000">
                <a:schemeClr val="accent4">
                  <a:lumMod val="45000"/>
                  <a:lumOff val="55000"/>
                </a:schemeClr>
              </a:gs>
              <a:gs pos="64000">
                <a:schemeClr val="accent4">
                  <a:lumMod val="45000"/>
                  <a:lumOff val="55000"/>
                </a:schemeClr>
              </a:gs>
              <a:gs pos="71000">
                <a:schemeClr val="accent4">
                  <a:lumMod val="30000"/>
                  <a:lumOff val="70000"/>
                </a:schemeClr>
              </a:gs>
            </a:gsLst>
            <a:lin ang="16200000" scaled="1"/>
            <a:tileRect/>
          </a:gradFill>
          <a:ln>
            <a:solidFill>
              <a:srgbClr val="DF02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Lato" panose="020B0604020202020204" charset="0"/>
            </a:endParaRPr>
          </a:p>
        </p:txBody>
      </p:sp>
      <p:cxnSp>
        <p:nvCxnSpPr>
          <p:cNvPr id="6" name="Gerade Verbindung 5">
            <a:extLst>
              <a:ext uri="{FF2B5EF4-FFF2-40B4-BE49-F238E27FC236}">
                <a16:creationId xmlns:a16="http://schemas.microsoft.com/office/drawing/2014/main" id="{8663DDB9-DD42-FE41-92D6-F86CC2EE8EBA}"/>
              </a:ext>
            </a:extLst>
          </p:cNvPr>
          <p:cNvCxnSpPr>
            <a:cxnSpLocks/>
          </p:cNvCxnSpPr>
          <p:nvPr/>
        </p:nvCxnSpPr>
        <p:spPr>
          <a:xfrm>
            <a:off x="6464853" y="3561315"/>
            <a:ext cx="1011174" cy="0"/>
          </a:xfrm>
          <a:prstGeom prst="line">
            <a:avLst/>
          </a:prstGeom>
          <a:ln w="15875">
            <a:solidFill>
              <a:srgbClr val="DF0205"/>
            </a:solidFill>
          </a:ln>
        </p:spPr>
        <p:style>
          <a:lnRef idx="1">
            <a:schemeClr val="accent2"/>
          </a:lnRef>
          <a:fillRef idx="0">
            <a:schemeClr val="accent2"/>
          </a:fillRef>
          <a:effectRef idx="0">
            <a:schemeClr val="accent2"/>
          </a:effectRef>
          <a:fontRef idx="minor">
            <a:schemeClr val="tx1"/>
          </a:fontRef>
        </p:style>
      </p:cxnSp>
      <p:cxnSp>
        <p:nvCxnSpPr>
          <p:cNvPr id="7" name="Gerade Verbindung 6">
            <a:extLst>
              <a:ext uri="{FF2B5EF4-FFF2-40B4-BE49-F238E27FC236}">
                <a16:creationId xmlns:a16="http://schemas.microsoft.com/office/drawing/2014/main" id="{BA0707B0-2199-F041-8BFA-25D97D404D45}"/>
              </a:ext>
            </a:extLst>
          </p:cNvPr>
          <p:cNvCxnSpPr>
            <a:cxnSpLocks/>
          </p:cNvCxnSpPr>
          <p:nvPr/>
        </p:nvCxnSpPr>
        <p:spPr>
          <a:xfrm>
            <a:off x="6071616" y="2722606"/>
            <a:ext cx="1791933" cy="0"/>
          </a:xfrm>
          <a:prstGeom prst="line">
            <a:avLst/>
          </a:prstGeom>
          <a:ln w="15875">
            <a:solidFill>
              <a:srgbClr val="DF0205"/>
            </a:solidFill>
          </a:ln>
        </p:spPr>
        <p:style>
          <a:lnRef idx="1">
            <a:schemeClr val="dk1"/>
          </a:lnRef>
          <a:fillRef idx="0">
            <a:schemeClr val="dk1"/>
          </a:fillRef>
          <a:effectRef idx="0">
            <a:schemeClr val="dk1"/>
          </a:effectRef>
          <a:fontRef idx="minor">
            <a:schemeClr val="tx1"/>
          </a:fontRef>
        </p:style>
      </p:cxnSp>
      <p:cxnSp>
        <p:nvCxnSpPr>
          <p:cNvPr id="8" name="Gerade Verbindung 7">
            <a:extLst>
              <a:ext uri="{FF2B5EF4-FFF2-40B4-BE49-F238E27FC236}">
                <a16:creationId xmlns:a16="http://schemas.microsoft.com/office/drawing/2014/main" id="{DFD6EB74-4D6C-0948-BF3F-784824CE0875}"/>
              </a:ext>
            </a:extLst>
          </p:cNvPr>
          <p:cNvCxnSpPr>
            <a:cxnSpLocks/>
          </p:cNvCxnSpPr>
          <p:nvPr/>
        </p:nvCxnSpPr>
        <p:spPr>
          <a:xfrm>
            <a:off x="5718048" y="1861138"/>
            <a:ext cx="2474976" cy="0"/>
          </a:xfrm>
          <a:prstGeom prst="line">
            <a:avLst/>
          </a:prstGeom>
          <a:ln w="22225">
            <a:solidFill>
              <a:srgbClr val="DF0205"/>
            </a:solidFill>
          </a:ln>
        </p:spPr>
        <p:style>
          <a:lnRef idx="1">
            <a:schemeClr val="dk1"/>
          </a:lnRef>
          <a:fillRef idx="0">
            <a:schemeClr val="dk1"/>
          </a:fillRef>
          <a:effectRef idx="0">
            <a:schemeClr val="dk1"/>
          </a:effectRef>
          <a:fontRef idx="minor">
            <a:schemeClr val="tx1"/>
          </a:fontRef>
        </p:style>
      </p:cxnSp>
      <p:sp>
        <p:nvSpPr>
          <p:cNvPr id="9" name="Textfeld 8">
            <a:extLst>
              <a:ext uri="{FF2B5EF4-FFF2-40B4-BE49-F238E27FC236}">
                <a16:creationId xmlns:a16="http://schemas.microsoft.com/office/drawing/2014/main" id="{DB8AB891-F07A-F245-8BCE-F0CA9832C7E1}"/>
              </a:ext>
            </a:extLst>
          </p:cNvPr>
          <p:cNvSpPr txBox="1"/>
          <p:nvPr/>
        </p:nvSpPr>
        <p:spPr>
          <a:xfrm>
            <a:off x="6539773" y="3515502"/>
            <a:ext cx="926592" cy="677108"/>
          </a:xfrm>
          <a:prstGeom prst="rect">
            <a:avLst/>
          </a:prstGeom>
          <a:noFill/>
        </p:spPr>
        <p:txBody>
          <a:bodyPr wrap="square" rtlCol="0">
            <a:spAutoFit/>
          </a:bodyPr>
          <a:lstStyle/>
          <a:p>
            <a:r>
              <a:rPr lang="en-GB" sz="950" b="1" dirty="0">
                <a:latin typeface="Lato" panose="020B0604020202020204" charset="0"/>
              </a:rPr>
              <a:t>Scepticism of</a:t>
            </a:r>
          </a:p>
          <a:p>
            <a:r>
              <a:rPr lang="en-GB" sz="950" b="1" dirty="0">
                <a:latin typeface="Lato" panose="020B0604020202020204" charset="0"/>
              </a:rPr>
              <a:t>  things that</a:t>
            </a:r>
          </a:p>
          <a:p>
            <a:r>
              <a:rPr lang="en-GB" sz="950" b="1" dirty="0">
                <a:latin typeface="Lato" panose="020B0604020202020204" charset="0"/>
              </a:rPr>
              <a:t>   actually</a:t>
            </a:r>
          </a:p>
          <a:p>
            <a:r>
              <a:rPr lang="en-GB" sz="950" b="1" dirty="0">
                <a:latin typeface="Lato" panose="020B0604020202020204" charset="0"/>
              </a:rPr>
              <a:t>   happened</a:t>
            </a:r>
          </a:p>
        </p:txBody>
      </p:sp>
      <p:sp>
        <p:nvSpPr>
          <p:cNvPr id="10" name="Textfeld 9">
            <a:extLst>
              <a:ext uri="{FF2B5EF4-FFF2-40B4-BE49-F238E27FC236}">
                <a16:creationId xmlns:a16="http://schemas.microsoft.com/office/drawing/2014/main" id="{1100201B-3096-D140-BC75-1EAC7794C50C}"/>
              </a:ext>
            </a:extLst>
          </p:cNvPr>
          <p:cNvSpPr txBox="1"/>
          <p:nvPr/>
        </p:nvSpPr>
        <p:spPr>
          <a:xfrm>
            <a:off x="7492650" y="3561315"/>
            <a:ext cx="1295400" cy="246221"/>
          </a:xfrm>
          <a:prstGeom prst="rect">
            <a:avLst/>
          </a:prstGeom>
          <a:noFill/>
        </p:spPr>
        <p:txBody>
          <a:bodyPr wrap="square" rtlCol="0">
            <a:spAutoFit/>
          </a:bodyPr>
          <a:lstStyle/>
          <a:p>
            <a:r>
              <a:rPr lang="en-GB" sz="1000" dirty="0">
                <a:latin typeface="Lato" panose="020B0604020202020204" charset="0"/>
              </a:rPr>
              <a:t>Speculation line</a:t>
            </a:r>
          </a:p>
        </p:txBody>
      </p:sp>
      <p:sp>
        <p:nvSpPr>
          <p:cNvPr id="11" name="Textfeld 10">
            <a:extLst>
              <a:ext uri="{FF2B5EF4-FFF2-40B4-BE49-F238E27FC236}">
                <a16:creationId xmlns:a16="http://schemas.microsoft.com/office/drawing/2014/main" id="{9934BA48-5D3F-1241-AD56-B2F65F31B073}"/>
              </a:ext>
            </a:extLst>
          </p:cNvPr>
          <p:cNvSpPr txBox="1"/>
          <p:nvPr/>
        </p:nvSpPr>
        <p:spPr>
          <a:xfrm>
            <a:off x="7876032" y="2626681"/>
            <a:ext cx="1496568" cy="400110"/>
          </a:xfrm>
          <a:prstGeom prst="rect">
            <a:avLst/>
          </a:prstGeom>
          <a:noFill/>
        </p:spPr>
        <p:txBody>
          <a:bodyPr wrap="square" rtlCol="0">
            <a:spAutoFit/>
          </a:bodyPr>
          <a:lstStyle/>
          <a:p>
            <a:r>
              <a:rPr lang="en-GB" sz="1000" dirty="0">
                <a:latin typeface="Lato" panose="020B0604020202020204" charset="0"/>
              </a:rPr>
              <a:t>Denial of facts and science</a:t>
            </a:r>
          </a:p>
        </p:txBody>
      </p:sp>
      <p:sp>
        <p:nvSpPr>
          <p:cNvPr id="12" name="Textfeld 11">
            <a:extLst>
              <a:ext uri="{FF2B5EF4-FFF2-40B4-BE49-F238E27FC236}">
                <a16:creationId xmlns:a16="http://schemas.microsoft.com/office/drawing/2014/main" id="{2EA234B7-5D9C-7841-84AA-DC234482BC66}"/>
              </a:ext>
            </a:extLst>
          </p:cNvPr>
          <p:cNvSpPr txBox="1"/>
          <p:nvPr/>
        </p:nvSpPr>
        <p:spPr>
          <a:xfrm>
            <a:off x="5718048" y="1237105"/>
            <a:ext cx="2733812" cy="307777"/>
          </a:xfrm>
          <a:prstGeom prst="rect">
            <a:avLst/>
          </a:prstGeom>
          <a:noFill/>
        </p:spPr>
        <p:txBody>
          <a:bodyPr wrap="square" rtlCol="0">
            <a:spAutoFit/>
          </a:bodyPr>
          <a:lstStyle/>
          <a:p>
            <a:r>
              <a:rPr lang="en-GB" b="1" dirty="0">
                <a:latin typeface="Lato" panose="020B0604020202020204" charset="0"/>
              </a:rPr>
              <a:t>World ruled by shadow elites</a:t>
            </a:r>
          </a:p>
        </p:txBody>
      </p:sp>
      <p:sp>
        <p:nvSpPr>
          <p:cNvPr id="13" name="Textfeld 12">
            <a:extLst>
              <a:ext uri="{FF2B5EF4-FFF2-40B4-BE49-F238E27FC236}">
                <a16:creationId xmlns:a16="http://schemas.microsoft.com/office/drawing/2014/main" id="{03B7D9EE-B2D3-2B42-8685-4BEA298BBF44}"/>
              </a:ext>
            </a:extLst>
          </p:cNvPr>
          <p:cNvSpPr txBox="1"/>
          <p:nvPr/>
        </p:nvSpPr>
        <p:spPr>
          <a:xfrm>
            <a:off x="6419491" y="2927374"/>
            <a:ext cx="1167156" cy="461665"/>
          </a:xfrm>
          <a:prstGeom prst="rect">
            <a:avLst/>
          </a:prstGeom>
          <a:noFill/>
        </p:spPr>
        <p:txBody>
          <a:bodyPr wrap="square" rtlCol="0">
            <a:spAutoFit/>
          </a:bodyPr>
          <a:lstStyle/>
          <a:p>
            <a:r>
              <a:rPr lang="en-GB" sz="1200" b="1" dirty="0">
                <a:latin typeface="Lato" panose="020B0604020202020204" charset="0"/>
              </a:rPr>
              <a:t>False facts but</a:t>
            </a:r>
          </a:p>
          <a:p>
            <a:r>
              <a:rPr lang="en-GB" sz="1200" b="1" dirty="0">
                <a:latin typeface="Lato" panose="020B0604020202020204" charset="0"/>
              </a:rPr>
              <a:t>    harmless</a:t>
            </a:r>
          </a:p>
        </p:txBody>
      </p:sp>
      <p:sp>
        <p:nvSpPr>
          <p:cNvPr id="14" name="Textfeld 13">
            <a:extLst>
              <a:ext uri="{FF2B5EF4-FFF2-40B4-BE49-F238E27FC236}">
                <a16:creationId xmlns:a16="http://schemas.microsoft.com/office/drawing/2014/main" id="{D0B4EC57-646C-4D47-9FDD-553A8EC6DAD2}"/>
              </a:ext>
            </a:extLst>
          </p:cNvPr>
          <p:cNvSpPr txBox="1"/>
          <p:nvPr/>
        </p:nvSpPr>
        <p:spPr>
          <a:xfrm>
            <a:off x="6248302" y="2114789"/>
            <a:ext cx="1627729" cy="292388"/>
          </a:xfrm>
          <a:prstGeom prst="rect">
            <a:avLst/>
          </a:prstGeom>
          <a:noFill/>
        </p:spPr>
        <p:txBody>
          <a:bodyPr wrap="square" rtlCol="0">
            <a:spAutoFit/>
          </a:bodyPr>
          <a:lstStyle/>
          <a:p>
            <a:r>
              <a:rPr lang="en-GB" sz="1300" b="1" dirty="0">
                <a:latin typeface="Lato" panose="020B0604020202020204" charset="0"/>
              </a:rPr>
              <a:t>Dangerous beliefs </a:t>
            </a:r>
          </a:p>
        </p:txBody>
      </p:sp>
      <p:sp>
        <p:nvSpPr>
          <p:cNvPr id="15" name="Textfeld 14">
            <a:extLst>
              <a:ext uri="{FF2B5EF4-FFF2-40B4-BE49-F238E27FC236}">
                <a16:creationId xmlns:a16="http://schemas.microsoft.com/office/drawing/2014/main" id="{806C77DA-8CCA-3E43-BDE9-05B4994EA493}"/>
              </a:ext>
            </a:extLst>
          </p:cNvPr>
          <p:cNvSpPr txBox="1"/>
          <p:nvPr/>
        </p:nvSpPr>
        <p:spPr>
          <a:xfrm>
            <a:off x="8230616" y="1680459"/>
            <a:ext cx="787400" cy="553998"/>
          </a:xfrm>
          <a:prstGeom prst="rect">
            <a:avLst/>
          </a:prstGeom>
          <a:noFill/>
        </p:spPr>
        <p:txBody>
          <a:bodyPr wrap="square" rtlCol="0">
            <a:spAutoFit/>
          </a:bodyPr>
          <a:lstStyle/>
          <a:p>
            <a:r>
              <a:rPr lang="en-GB" sz="1000" dirty="0">
                <a:latin typeface="Lato" panose="020B0604020202020204" charset="0"/>
              </a:rPr>
              <a:t>Complex world view</a:t>
            </a:r>
          </a:p>
        </p:txBody>
      </p:sp>
      <p:sp>
        <p:nvSpPr>
          <p:cNvPr id="16" name="Textfeld 15">
            <a:extLst>
              <a:ext uri="{FF2B5EF4-FFF2-40B4-BE49-F238E27FC236}">
                <a16:creationId xmlns:a16="http://schemas.microsoft.com/office/drawing/2014/main" id="{E44698D0-365E-3246-90FF-CDA02B27CFE9}"/>
              </a:ext>
            </a:extLst>
          </p:cNvPr>
          <p:cNvSpPr txBox="1"/>
          <p:nvPr/>
        </p:nvSpPr>
        <p:spPr>
          <a:xfrm>
            <a:off x="6364717" y="4806652"/>
            <a:ext cx="1394898" cy="307777"/>
          </a:xfrm>
          <a:prstGeom prst="rect">
            <a:avLst/>
          </a:prstGeom>
          <a:noFill/>
        </p:spPr>
        <p:txBody>
          <a:bodyPr wrap="square" rtlCol="0">
            <a:spAutoFit/>
          </a:bodyPr>
          <a:lstStyle/>
          <a:p>
            <a:r>
              <a:rPr lang="en-GB" b="1" dirty="0">
                <a:latin typeface="Lato" panose="020B0604020202020204" charset="0"/>
              </a:rPr>
              <a:t>theory/reality</a:t>
            </a:r>
          </a:p>
        </p:txBody>
      </p:sp>
      <p:sp>
        <p:nvSpPr>
          <p:cNvPr id="17" name="Textfeld 16">
            <a:extLst>
              <a:ext uri="{FF2B5EF4-FFF2-40B4-BE49-F238E27FC236}">
                <a16:creationId xmlns:a16="http://schemas.microsoft.com/office/drawing/2014/main" id="{6896EE74-BB38-BA42-B545-8654F370BC4B}"/>
              </a:ext>
            </a:extLst>
          </p:cNvPr>
          <p:cNvSpPr txBox="1"/>
          <p:nvPr/>
        </p:nvSpPr>
        <p:spPr>
          <a:xfrm>
            <a:off x="6464853" y="684854"/>
            <a:ext cx="1398696" cy="338554"/>
          </a:xfrm>
          <a:prstGeom prst="rect">
            <a:avLst/>
          </a:prstGeom>
          <a:noFill/>
        </p:spPr>
        <p:txBody>
          <a:bodyPr wrap="square" rtlCol="0">
            <a:spAutoFit/>
          </a:bodyPr>
          <a:lstStyle/>
          <a:p>
            <a:r>
              <a:rPr lang="en-GB" sz="1600" b="1" dirty="0"/>
              <a:t>ideology</a:t>
            </a:r>
          </a:p>
        </p:txBody>
      </p:sp>
      <p:sp>
        <p:nvSpPr>
          <p:cNvPr id="18" name="Textfeld 17"/>
          <p:cNvSpPr txBox="1"/>
          <p:nvPr/>
        </p:nvSpPr>
        <p:spPr>
          <a:xfrm>
            <a:off x="2699483" y="4510162"/>
            <a:ext cx="2568332" cy="261610"/>
          </a:xfrm>
          <a:prstGeom prst="rect">
            <a:avLst/>
          </a:prstGeom>
          <a:noFill/>
        </p:spPr>
        <p:txBody>
          <a:bodyPr wrap="none" rtlCol="0">
            <a:spAutoFit/>
          </a:bodyPr>
          <a:lstStyle/>
          <a:p>
            <a:r>
              <a:rPr lang="de-DE" sz="1100" dirty="0">
                <a:latin typeface="Lato" panose="020B0604020202020204" charset="0"/>
              </a:rPr>
              <a:t>(cf. COMPACT Education Group 2020)</a:t>
            </a:r>
          </a:p>
        </p:txBody>
      </p:sp>
    </p:spTree>
    <p:extLst>
      <p:ext uri="{BB962C8B-B14F-4D97-AF65-F5344CB8AC3E}">
        <p14:creationId xmlns:p14="http://schemas.microsoft.com/office/powerpoint/2010/main" val="37793917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163799-3027-AF40-A6D4-84E70380C913}"/>
              </a:ext>
            </a:extLst>
          </p:cNvPr>
          <p:cNvSpPr>
            <a:spLocks noGrp="1"/>
          </p:cNvSpPr>
          <p:nvPr>
            <p:ph type="title"/>
          </p:nvPr>
        </p:nvSpPr>
        <p:spPr/>
        <p:txBody>
          <a:bodyPr/>
          <a:lstStyle/>
          <a:p>
            <a:r>
              <a:rPr lang="en-GB" dirty="0"/>
              <a:t>Ideological meta narrative</a:t>
            </a:r>
            <a:endParaRPr lang="en-GB" sz="1400" dirty="0"/>
          </a:p>
        </p:txBody>
      </p:sp>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xfrm>
            <a:off x="1656565" y="1032300"/>
            <a:ext cx="1534869" cy="477448"/>
          </a:xfrm>
          <a:noFill/>
        </p:spPr>
        <p:txBody>
          <a:bodyPr/>
          <a:lstStyle/>
          <a:p>
            <a:pPr marL="114300" indent="0">
              <a:buNone/>
            </a:pPr>
            <a:r>
              <a:rPr lang="de-AT" sz="1400" b="1" dirty="0">
                <a:solidFill>
                  <a:schemeClr val="tx1"/>
                </a:solidFill>
              </a:rPr>
              <a:t>RESEARCH</a:t>
            </a:r>
          </a:p>
          <a:p>
            <a:endParaRPr lang="en-GB" dirty="0"/>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17</a:t>
            </a:fld>
            <a:endParaRPr lang="de-AT"/>
          </a:p>
        </p:txBody>
      </p:sp>
      <p:sp>
        <p:nvSpPr>
          <p:cNvPr id="5" name="Google Shape;194;p11"/>
          <p:cNvSpPr/>
          <p:nvPr/>
        </p:nvSpPr>
        <p:spPr>
          <a:xfrm>
            <a:off x="167393" y="1509748"/>
            <a:ext cx="4081878" cy="2730558"/>
          </a:xfrm>
          <a:prstGeom prst="roundRect">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algn="ctr">
              <a:lnSpc>
                <a:spcPct val="150000"/>
              </a:lnSpc>
              <a:spcAft>
                <a:spcPts val="600"/>
              </a:spcAft>
            </a:pPr>
            <a:r>
              <a:rPr lang="en-GB" sz="1800" b="1" dirty="0">
                <a:solidFill>
                  <a:schemeClr val="lt1"/>
                </a:solidFill>
                <a:latin typeface="Lato"/>
                <a:ea typeface="Lato"/>
                <a:cs typeface="Lato"/>
              </a:rPr>
              <a:t>Find online articles about a conspiracy myth suitable for your school subject</a:t>
            </a:r>
            <a:r>
              <a:rPr lang="de-DE" sz="1800" b="1" dirty="0">
                <a:solidFill>
                  <a:schemeClr val="lt1"/>
                </a:solidFill>
                <a:latin typeface="Lato"/>
                <a:ea typeface="Lato"/>
                <a:cs typeface="Lato"/>
                <a:sym typeface="Lato"/>
              </a:rPr>
              <a:t>.</a:t>
            </a:r>
          </a:p>
          <a:p>
            <a:pPr algn="ctr"/>
            <a:r>
              <a:rPr lang="en-GB" b="1" dirty="0">
                <a:solidFill>
                  <a:schemeClr val="tx1"/>
                </a:solidFill>
                <a:latin typeface="Lato" panose="020B0604020202020204" charset="0"/>
              </a:rPr>
              <a:t>Choose the same historical/modern/ contemporary myth or </a:t>
            </a:r>
            <a:r>
              <a:rPr lang="en-GB" b="1" dirty="0" err="1">
                <a:solidFill>
                  <a:schemeClr val="tx1"/>
                </a:solidFill>
                <a:latin typeface="Lato" panose="020B0604020202020204" charset="0"/>
              </a:rPr>
              <a:t>f.e</a:t>
            </a:r>
            <a:r>
              <a:rPr lang="en-GB" b="1" dirty="0">
                <a:solidFill>
                  <a:schemeClr val="tx1"/>
                </a:solidFill>
                <a:latin typeface="Lato" panose="020B0604020202020204" charset="0"/>
              </a:rPr>
              <a:t>. “Moon landing was staged”; “Vaccines make us sick”, …</a:t>
            </a:r>
          </a:p>
        </p:txBody>
      </p:sp>
      <p:sp>
        <p:nvSpPr>
          <p:cNvPr id="6" name="Google Shape;194;p11"/>
          <p:cNvSpPr/>
          <p:nvPr/>
        </p:nvSpPr>
        <p:spPr>
          <a:xfrm>
            <a:off x="4369695" y="1509749"/>
            <a:ext cx="4541224" cy="2730558"/>
          </a:xfrm>
          <a:prstGeom prst="roundRect">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285750" indent="-285750">
              <a:spcBef>
                <a:spcPts val="200"/>
              </a:spcBef>
              <a:spcAft>
                <a:spcPts val="200"/>
              </a:spcAft>
              <a:buClr>
                <a:schemeClr val="bg1"/>
              </a:buClr>
              <a:buFont typeface="Arial" panose="020B0604020202020204" pitchFamily="34" charset="0"/>
              <a:buChar char="•"/>
            </a:pPr>
            <a:r>
              <a:rPr lang="en-GB" dirty="0">
                <a:solidFill>
                  <a:schemeClr val="bg1"/>
                </a:solidFill>
                <a:latin typeface="Lato" panose="020B0604020202020204" charset="0"/>
              </a:rPr>
              <a:t>What is the meta narrative? Who is the target?</a:t>
            </a:r>
          </a:p>
          <a:p>
            <a:pPr marL="285750" indent="-285750">
              <a:spcBef>
                <a:spcPts val="200"/>
              </a:spcBef>
              <a:spcAft>
                <a:spcPts val="200"/>
              </a:spcAft>
              <a:buClr>
                <a:schemeClr val="bg1"/>
              </a:buClr>
              <a:buFont typeface="Arial" panose="020B0604020202020204" pitchFamily="34" charset="0"/>
              <a:buChar char="•"/>
            </a:pPr>
            <a:r>
              <a:rPr lang="en-GB" dirty="0">
                <a:solidFill>
                  <a:schemeClr val="bg1"/>
                </a:solidFill>
                <a:latin typeface="Lato" panose="020B0604020202020204" charset="0"/>
              </a:rPr>
              <a:t>What typical </a:t>
            </a:r>
            <a:r>
              <a:rPr lang="en-GB" b="1" dirty="0">
                <a:solidFill>
                  <a:schemeClr val="bg1"/>
                </a:solidFill>
                <a:latin typeface="Lato" panose="020B0604020202020204" charset="0"/>
              </a:rPr>
              <a:t>characteristics</a:t>
            </a:r>
            <a:r>
              <a:rPr lang="en-GB" dirty="0">
                <a:solidFill>
                  <a:schemeClr val="bg1"/>
                </a:solidFill>
                <a:latin typeface="Lato" panose="020B0604020202020204" charset="0"/>
              </a:rPr>
              <a:t> of conspiracy ideology are present, which are missing?</a:t>
            </a:r>
          </a:p>
          <a:p>
            <a:pPr marL="285750" indent="-285750">
              <a:spcBef>
                <a:spcPts val="200"/>
              </a:spcBef>
              <a:spcAft>
                <a:spcPts val="200"/>
              </a:spcAft>
              <a:buClr>
                <a:schemeClr val="bg1"/>
              </a:buClr>
              <a:buFont typeface="Arial" panose="020B0604020202020204" pitchFamily="34" charset="0"/>
              <a:buChar char="•"/>
            </a:pPr>
            <a:r>
              <a:rPr lang="en-GB" dirty="0">
                <a:solidFill>
                  <a:schemeClr val="bg1"/>
                </a:solidFill>
                <a:latin typeface="Lato" panose="020B0604020202020204" charset="0"/>
              </a:rPr>
              <a:t>Are these conspiracy myths </a:t>
            </a:r>
            <a:r>
              <a:rPr lang="en-GB" b="1" dirty="0">
                <a:solidFill>
                  <a:schemeClr val="bg1"/>
                </a:solidFill>
                <a:latin typeface="Lato" panose="020B0604020202020204" charset="0"/>
              </a:rPr>
              <a:t>dangerous</a:t>
            </a:r>
            <a:r>
              <a:rPr lang="en-GB" dirty="0">
                <a:solidFill>
                  <a:schemeClr val="bg1"/>
                </a:solidFill>
                <a:latin typeface="Lato" panose="020B0604020202020204" charset="0"/>
              </a:rPr>
              <a:t>? How?</a:t>
            </a:r>
          </a:p>
          <a:p>
            <a:pPr marL="285750" indent="-285750">
              <a:spcBef>
                <a:spcPts val="200"/>
              </a:spcBef>
              <a:spcAft>
                <a:spcPts val="200"/>
              </a:spcAft>
              <a:buClr>
                <a:schemeClr val="bg1"/>
              </a:buClr>
              <a:buFont typeface="Arial" panose="020B0604020202020204" pitchFamily="34" charset="0"/>
              <a:buChar char="•"/>
            </a:pPr>
            <a:r>
              <a:rPr lang="en-GB" b="1" dirty="0">
                <a:solidFill>
                  <a:schemeClr val="bg1"/>
                </a:solidFill>
                <a:latin typeface="Lato" panose="020B0604020202020204" charset="0"/>
              </a:rPr>
              <a:t>What negative impacts could a spread of this myth have at school?</a:t>
            </a:r>
          </a:p>
          <a:p>
            <a:pPr marL="285750" indent="-285750">
              <a:spcBef>
                <a:spcPts val="200"/>
              </a:spcBef>
              <a:spcAft>
                <a:spcPts val="200"/>
              </a:spcAft>
              <a:buClr>
                <a:schemeClr val="bg1"/>
              </a:buClr>
              <a:buFont typeface="Arial" panose="020B0604020202020204" pitchFamily="34" charset="0"/>
              <a:buChar char="•"/>
            </a:pPr>
            <a:r>
              <a:rPr lang="en-GB" b="1" dirty="0">
                <a:solidFill>
                  <a:schemeClr val="bg1"/>
                </a:solidFill>
                <a:latin typeface="Lato" panose="020B0604020202020204" charset="0"/>
              </a:rPr>
              <a:t>How might one deal with the spread of such myths in the school context?</a:t>
            </a:r>
          </a:p>
          <a:p>
            <a:pPr marL="285750" indent="-285750">
              <a:spcBef>
                <a:spcPts val="200"/>
              </a:spcBef>
              <a:spcAft>
                <a:spcPts val="200"/>
              </a:spcAft>
              <a:buClr>
                <a:schemeClr val="bg1"/>
              </a:buClr>
              <a:buFont typeface="Arial" panose="020B0604020202020204" pitchFamily="34" charset="0"/>
              <a:buChar char="•"/>
            </a:pPr>
            <a:r>
              <a:rPr lang="en-GB" b="1" dirty="0">
                <a:solidFill>
                  <a:schemeClr val="bg1"/>
                </a:solidFill>
                <a:latin typeface="Lato" panose="020B0604020202020204" charset="0"/>
              </a:rPr>
              <a:t>How could this topic be addressed in class?</a:t>
            </a:r>
          </a:p>
        </p:txBody>
      </p:sp>
      <p:sp>
        <p:nvSpPr>
          <p:cNvPr id="7" name="Textplatzhalter 2">
            <a:extLst>
              <a:ext uri="{FF2B5EF4-FFF2-40B4-BE49-F238E27FC236}">
                <a16:creationId xmlns:a16="http://schemas.microsoft.com/office/drawing/2014/main" id="{1ACC31DB-6B41-0A47-9629-B74DEB6656BB}"/>
              </a:ext>
            </a:extLst>
          </p:cNvPr>
          <p:cNvSpPr txBox="1">
            <a:spLocks/>
          </p:cNvSpPr>
          <p:nvPr/>
        </p:nvSpPr>
        <p:spPr>
          <a:xfrm>
            <a:off x="6253363" y="1032300"/>
            <a:ext cx="1534869" cy="477448"/>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pPr marL="114300" indent="0">
              <a:buFont typeface="Lato"/>
              <a:buNone/>
            </a:pPr>
            <a:r>
              <a:rPr lang="de-AT" sz="1400" b="1" dirty="0" err="1">
                <a:solidFill>
                  <a:schemeClr val="tx1"/>
                </a:solidFill>
              </a:rPr>
              <a:t>LET‘S</a:t>
            </a:r>
            <a:r>
              <a:rPr lang="de-AT" sz="1400" b="1" dirty="0">
                <a:solidFill>
                  <a:schemeClr val="tx1"/>
                </a:solidFill>
              </a:rPr>
              <a:t> </a:t>
            </a:r>
            <a:r>
              <a:rPr lang="de-AT" sz="1400" b="1" dirty="0" err="1">
                <a:solidFill>
                  <a:schemeClr val="tx1"/>
                </a:solidFill>
              </a:rPr>
              <a:t>DISCUSS</a:t>
            </a:r>
            <a:endParaRPr lang="de-AT" sz="1400" b="1" dirty="0">
              <a:solidFill>
                <a:schemeClr val="tx1"/>
              </a:solidFill>
            </a:endParaRPr>
          </a:p>
          <a:p>
            <a:endParaRPr lang="en-GB" dirty="0"/>
          </a:p>
        </p:txBody>
      </p:sp>
    </p:spTree>
    <p:extLst>
      <p:ext uri="{BB962C8B-B14F-4D97-AF65-F5344CB8AC3E}">
        <p14:creationId xmlns:p14="http://schemas.microsoft.com/office/powerpoint/2010/main" val="13955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Literature</a:t>
            </a:r>
            <a:endParaRPr lang="de-DE" dirty="0"/>
          </a:p>
        </p:txBody>
      </p:sp>
      <p:sp>
        <p:nvSpPr>
          <p:cNvPr id="3" name="Textplatzhalter 2"/>
          <p:cNvSpPr>
            <a:spLocks noGrp="1"/>
          </p:cNvSpPr>
          <p:nvPr>
            <p:ph type="body" idx="1"/>
          </p:nvPr>
        </p:nvSpPr>
        <p:spPr/>
        <p:txBody>
          <a:bodyPr/>
          <a:lstStyle/>
          <a:p>
            <a:pPr marL="0" indent="0">
              <a:lnSpc>
                <a:spcPct val="100000"/>
              </a:lnSpc>
              <a:spcBef>
                <a:spcPts val="400"/>
              </a:spcBef>
              <a:spcAft>
                <a:spcPts val="400"/>
              </a:spcAft>
              <a:buClr>
                <a:srgbClr val="000000"/>
              </a:buClr>
              <a:buSzPts val="1100"/>
              <a:buNone/>
              <a:defRPr/>
            </a:pPr>
            <a:r>
              <a:rPr lang="en-GB" sz="1200" dirty="0">
                <a:solidFill>
                  <a:schemeClr val="tx1"/>
                </a:solidFill>
                <a:latin typeface="Lato" panose="020B0604020202020204" charset="0"/>
                <a:ea typeface="Lato" panose="020B0604020202020204" charset="0"/>
                <a:cs typeface="Lato" panose="020B0604020202020204" charset="0"/>
                <a:sym typeface="Arial"/>
              </a:rPr>
              <a:t>ADL Global 100: An Index of Anti-Semitism (2019), </a:t>
            </a:r>
            <a:r>
              <a:rPr lang="en-GB" sz="1200" dirty="0">
                <a:solidFill>
                  <a:schemeClr val="tx1"/>
                </a:solidFill>
                <a:latin typeface="Lato" panose="020B0604020202020204" charset="0"/>
                <a:ea typeface="Lato" panose="020B0604020202020204" charset="0"/>
                <a:cs typeface="Lato" panose="020B0604020202020204" charset="0"/>
                <a:sym typeface="Arial"/>
                <a:hlinkClick r:id="rId2"/>
              </a:rPr>
              <a:t>https://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2"/>
              </a:rPr>
              <a:t>global100.adl.org</a:t>
            </a:r>
            <a:r>
              <a:rPr lang="en-GB" sz="1200" dirty="0">
                <a:solidFill>
                  <a:schemeClr val="tx1"/>
                </a:solidFill>
                <a:latin typeface="Lato" panose="020B0604020202020204" charset="0"/>
                <a:ea typeface="Lato" panose="020B0604020202020204" charset="0"/>
                <a:cs typeface="Lato" panose="020B0604020202020204" charset="0"/>
                <a:sym typeface="Arial"/>
                <a:hlinkClick r:id="rId2"/>
              </a:rPr>
              <a:t>/map</a:t>
            </a:r>
            <a:r>
              <a:rPr lang="en-GB" sz="1200" dirty="0">
                <a:solidFill>
                  <a:schemeClr val="tx1"/>
                </a:solidFill>
                <a:latin typeface="Lato" panose="020B0604020202020204" charset="0"/>
                <a:ea typeface="Lato" panose="020B0604020202020204" charset="0"/>
                <a:cs typeface="Lato" panose="020B0604020202020204" charset="0"/>
                <a:sym typeface="Arial"/>
              </a:rPr>
              <a:t>, accessed 20 May 2021.</a:t>
            </a:r>
            <a:endParaRPr lang="de-AT" sz="1200" dirty="0">
              <a:solidFill>
                <a:schemeClr val="tx1"/>
              </a:solidFill>
              <a:latin typeface="Lato" panose="020B0604020202020204" charset="0"/>
              <a:ea typeface="Lato" panose="020B0604020202020204" charset="0"/>
              <a:cs typeface="Lato" panose="020B0604020202020204" charset="0"/>
              <a:sym typeface="Arial"/>
            </a:endParaRPr>
          </a:p>
          <a:p>
            <a:pPr marL="0" lvl="0" indent="0">
              <a:lnSpc>
                <a:spcPct val="100000"/>
              </a:lnSpc>
              <a:spcBef>
                <a:spcPts val="400"/>
              </a:spcBef>
              <a:spcAft>
                <a:spcPts val="400"/>
              </a:spcAft>
              <a:buClr>
                <a:srgbClr val="000000"/>
              </a:buClr>
              <a:buSzPts val="1100"/>
              <a:buNone/>
              <a:defRPr/>
            </a:pPr>
            <a:r>
              <a:rPr lang="de-AT" sz="1200" dirty="0" err="1">
                <a:solidFill>
                  <a:schemeClr val="tx1"/>
                </a:solidFill>
                <a:latin typeface="Lato" panose="020B0604020202020204" charset="0"/>
                <a:ea typeface="Lato" panose="020B0604020202020204" charset="0"/>
                <a:cs typeface="Lato" panose="020B0604020202020204" charset="0"/>
                <a:sym typeface="Arial"/>
              </a:rPr>
              <a:t>Barkun</a:t>
            </a:r>
            <a:r>
              <a:rPr lang="de-AT" sz="1200" dirty="0">
                <a:solidFill>
                  <a:schemeClr val="tx1"/>
                </a:solidFill>
                <a:latin typeface="Lato" panose="020B0604020202020204" charset="0"/>
                <a:ea typeface="Lato" panose="020B0604020202020204" charset="0"/>
                <a:cs typeface="Lato" panose="020B0604020202020204" charset="0"/>
                <a:sym typeface="Arial"/>
              </a:rPr>
              <a:t>, M. (2003) Culture </a:t>
            </a:r>
            <a:r>
              <a:rPr lang="de-AT" sz="1200" dirty="0" err="1">
                <a:solidFill>
                  <a:schemeClr val="tx1"/>
                </a:solidFill>
                <a:latin typeface="Lato" panose="020B0604020202020204" charset="0"/>
                <a:ea typeface="Lato" panose="020B0604020202020204" charset="0"/>
                <a:cs typeface="Lato" panose="020B0604020202020204" charset="0"/>
                <a:sym typeface="Arial"/>
              </a:rPr>
              <a:t>of</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Conspiracy</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Apocalyptic</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Visions</a:t>
            </a:r>
            <a:r>
              <a:rPr lang="de-AT" sz="1200" dirty="0">
                <a:solidFill>
                  <a:schemeClr val="tx1"/>
                </a:solidFill>
                <a:latin typeface="Lato" panose="020B0604020202020204" charset="0"/>
                <a:ea typeface="Lato" panose="020B0604020202020204" charset="0"/>
                <a:cs typeface="Lato" panose="020B0604020202020204" charset="0"/>
                <a:sym typeface="Arial"/>
              </a:rPr>
              <a:t> in Contemporary </a:t>
            </a:r>
            <a:r>
              <a:rPr lang="de-AT" sz="1200" dirty="0" err="1">
                <a:solidFill>
                  <a:schemeClr val="tx1"/>
                </a:solidFill>
                <a:latin typeface="Lato" panose="020B0604020202020204" charset="0"/>
                <a:ea typeface="Lato" panose="020B0604020202020204" charset="0"/>
                <a:cs typeface="Lato" panose="020B0604020202020204" charset="0"/>
                <a:sym typeface="Arial"/>
              </a:rPr>
              <a:t>America</a:t>
            </a:r>
            <a:r>
              <a:rPr lang="de-AT" sz="1200" dirty="0">
                <a:solidFill>
                  <a:schemeClr val="tx1"/>
                </a:solidFill>
                <a:latin typeface="Lato" panose="020B0604020202020204" charset="0"/>
                <a:ea typeface="Lato" panose="020B0604020202020204" charset="0"/>
                <a:cs typeface="Lato" panose="020B0604020202020204" charset="0"/>
                <a:sym typeface="Arial"/>
              </a:rPr>
              <a:t>. Berkeley. University </a:t>
            </a:r>
            <a:r>
              <a:rPr lang="de-AT" sz="1200" dirty="0" err="1">
                <a:solidFill>
                  <a:schemeClr val="tx1"/>
                </a:solidFill>
                <a:latin typeface="Lato" panose="020B0604020202020204" charset="0"/>
                <a:ea typeface="Lato" panose="020B0604020202020204" charset="0"/>
                <a:cs typeface="Lato" panose="020B0604020202020204" charset="0"/>
                <a:sym typeface="Arial"/>
              </a:rPr>
              <a:t>of</a:t>
            </a:r>
            <a:r>
              <a:rPr lang="de-AT" sz="1200" dirty="0">
                <a:solidFill>
                  <a:schemeClr val="tx1"/>
                </a:solidFill>
                <a:latin typeface="Lato" panose="020B0604020202020204" charset="0"/>
                <a:ea typeface="Lato" panose="020B0604020202020204" charset="0"/>
                <a:cs typeface="Lato" panose="020B0604020202020204" charset="0"/>
                <a:sym typeface="Arial"/>
              </a:rPr>
              <a:t> California Press, p. 3–4.</a:t>
            </a:r>
          </a:p>
          <a:p>
            <a:pPr marL="0" indent="0">
              <a:lnSpc>
                <a:spcPct val="100000"/>
              </a:lnSpc>
              <a:spcBef>
                <a:spcPts val="400"/>
              </a:spcBef>
              <a:spcAft>
                <a:spcPts val="400"/>
              </a:spcAft>
              <a:buClr>
                <a:srgbClr val="000000"/>
              </a:buClr>
              <a:buSzPts val="1100"/>
              <a:buNone/>
              <a:defRPr/>
            </a:pPr>
            <a:r>
              <a:rPr lang="en-GB" sz="1200" dirty="0">
                <a:solidFill>
                  <a:schemeClr val="tx1"/>
                </a:solidFill>
                <a:latin typeface="Lato" panose="020B0604020202020204" charset="0"/>
                <a:ea typeface="Lato" panose="020B0604020202020204" charset="0"/>
                <a:cs typeface="Lato" panose="020B0604020202020204" charset="0"/>
                <a:sym typeface="Arial"/>
              </a:rPr>
              <a:t>COMPACT Education group (Comparative Analysis of Conspiracy Theories) (2020) Guide to Conspiracy Theories, March 2020, </a:t>
            </a:r>
            <a:r>
              <a:rPr lang="en-GB" sz="1200" dirty="0">
                <a:solidFill>
                  <a:schemeClr val="tx1"/>
                </a:solidFill>
                <a:latin typeface="Lato" panose="020B0604020202020204" charset="0"/>
                <a:ea typeface="Lato" panose="020B0604020202020204" charset="0"/>
                <a:cs typeface="Lato" panose="020B0604020202020204" charset="0"/>
                <a:sym typeface="Arial"/>
                <a:hlinkClick r:id="rId3"/>
              </a:rPr>
              <a:t>https://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3"/>
              </a:rPr>
              <a:t>conspiracytheories.eu</a:t>
            </a:r>
            <a:r>
              <a:rPr lang="en-GB" sz="1200" dirty="0">
                <a:solidFill>
                  <a:schemeClr val="tx1"/>
                </a:solidFill>
                <a:latin typeface="Lato" panose="020B0604020202020204" charset="0"/>
                <a:ea typeface="Lato" panose="020B0604020202020204" charset="0"/>
                <a:cs typeface="Lato" panose="020B0604020202020204" charset="0"/>
                <a:sym typeface="Arial"/>
                <a:hlinkClick r:id="rId3"/>
              </a:rPr>
              <a:t>/_</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3"/>
              </a:rPr>
              <a:t>wpx</a:t>
            </a:r>
            <a:r>
              <a:rPr lang="en-GB" sz="1200" dirty="0">
                <a:solidFill>
                  <a:schemeClr val="tx1"/>
                </a:solidFill>
                <a:latin typeface="Lato" panose="020B0604020202020204" charset="0"/>
                <a:ea typeface="Lato" panose="020B0604020202020204" charset="0"/>
                <a:cs typeface="Lato" panose="020B0604020202020204" charset="0"/>
                <a:sym typeface="Arial"/>
                <a:hlinkClick r:id="rId3"/>
              </a:rPr>
              <a:t>/</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3"/>
              </a:rPr>
              <a:t>wp</a:t>
            </a:r>
            <a:r>
              <a:rPr lang="en-GB" sz="1200" dirty="0">
                <a:solidFill>
                  <a:schemeClr val="tx1"/>
                </a:solidFill>
                <a:latin typeface="Lato" panose="020B0604020202020204" charset="0"/>
                <a:ea typeface="Lato" panose="020B0604020202020204" charset="0"/>
                <a:cs typeface="Lato" panose="020B0604020202020204" charset="0"/>
                <a:sym typeface="Arial"/>
                <a:hlinkClick r:id="rId3"/>
              </a:rPr>
              <a:t>-content/uploads/2020/03/</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3"/>
              </a:rPr>
              <a:t>COMPACT_Guide-2.pdf</a:t>
            </a:r>
            <a:r>
              <a:rPr lang="en-GB" sz="1200" dirty="0">
                <a:solidFill>
                  <a:schemeClr val="tx1"/>
                </a:solidFill>
                <a:latin typeface="Lato" panose="020B0604020202020204" charset="0"/>
                <a:ea typeface="Lato" panose="020B0604020202020204" charset="0"/>
                <a:cs typeface="Lato" panose="020B0604020202020204" charset="0"/>
                <a:sym typeface="Arial"/>
              </a:rPr>
              <a:t>, accessed 20 May 2021.</a:t>
            </a:r>
            <a:endParaRPr lang="de-AT" sz="1200" dirty="0">
              <a:solidFill>
                <a:schemeClr val="tx1"/>
              </a:solidFill>
              <a:latin typeface="Lato" panose="020B0604020202020204" charset="0"/>
              <a:ea typeface="Lato" panose="020B0604020202020204" charset="0"/>
              <a:cs typeface="Lato" panose="020B0604020202020204" charset="0"/>
              <a:sym typeface="Arial"/>
            </a:endParaRPr>
          </a:p>
          <a:p>
            <a:pPr marL="0" indent="0">
              <a:lnSpc>
                <a:spcPct val="100000"/>
              </a:lnSpc>
              <a:spcBef>
                <a:spcPts val="400"/>
              </a:spcBef>
              <a:spcAft>
                <a:spcPts val="400"/>
              </a:spcAft>
              <a:buClr>
                <a:srgbClr val="000000"/>
              </a:buClr>
              <a:buSzPts val="1100"/>
              <a:buNone/>
              <a:defRPr/>
            </a:pPr>
            <a:r>
              <a:rPr lang="de-AT" sz="1200" dirty="0" err="1">
                <a:solidFill>
                  <a:schemeClr val="tx1"/>
                </a:solidFill>
                <a:latin typeface="Lato" panose="020B0604020202020204" charset="0"/>
                <a:ea typeface="Lato" panose="020B0604020202020204" charset="0"/>
                <a:cs typeface="Lato" panose="020B0604020202020204" charset="0"/>
                <a:sym typeface="Arial"/>
              </a:rPr>
              <a:t>Cubitt</a:t>
            </a:r>
            <a:r>
              <a:rPr lang="de-AT" sz="1200" dirty="0">
                <a:solidFill>
                  <a:schemeClr val="tx1"/>
                </a:solidFill>
                <a:latin typeface="Lato" panose="020B0604020202020204" charset="0"/>
                <a:ea typeface="Lato" panose="020B0604020202020204" charset="0"/>
                <a:cs typeface="Lato" panose="020B0604020202020204" charset="0"/>
                <a:sym typeface="Arial"/>
              </a:rPr>
              <a:t>, G. (1989) ‘</a:t>
            </a:r>
            <a:r>
              <a:rPr lang="de-AT" sz="1200" dirty="0" err="1">
                <a:solidFill>
                  <a:schemeClr val="tx1"/>
                </a:solidFill>
                <a:latin typeface="Lato" panose="020B0604020202020204" charset="0"/>
                <a:ea typeface="Lato" panose="020B0604020202020204" charset="0"/>
                <a:cs typeface="Lato" panose="020B0604020202020204" charset="0"/>
                <a:sym typeface="Arial"/>
              </a:rPr>
              <a:t>Conspiracy</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Myths</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and</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Conspiracy</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Theories</a:t>
            </a:r>
            <a:r>
              <a:rPr lang="de-AT" sz="1200" dirty="0">
                <a:solidFill>
                  <a:schemeClr val="tx1"/>
                </a:solidFill>
                <a:latin typeface="Lato" panose="020B0604020202020204" charset="0"/>
                <a:ea typeface="Lato" panose="020B0604020202020204" charset="0"/>
                <a:cs typeface="Lato" panose="020B0604020202020204" charset="0"/>
                <a:sym typeface="Arial"/>
              </a:rPr>
              <a:t>’, Journal </a:t>
            </a:r>
            <a:r>
              <a:rPr lang="de-AT" sz="1200" dirty="0" err="1">
                <a:solidFill>
                  <a:schemeClr val="tx1"/>
                </a:solidFill>
                <a:latin typeface="Lato" panose="020B0604020202020204" charset="0"/>
                <a:ea typeface="Lato" panose="020B0604020202020204" charset="0"/>
                <a:cs typeface="Lato" panose="020B0604020202020204" charset="0"/>
                <a:sym typeface="Arial"/>
              </a:rPr>
              <a:t>of</a:t>
            </a:r>
            <a:r>
              <a:rPr lang="de-AT" sz="1200" dirty="0">
                <a:solidFill>
                  <a:schemeClr val="tx1"/>
                </a:solidFill>
                <a:latin typeface="Lato" panose="020B0604020202020204" charset="0"/>
                <a:ea typeface="Lato" panose="020B0604020202020204" charset="0"/>
                <a:cs typeface="Lato" panose="020B0604020202020204" charset="0"/>
                <a:sym typeface="Arial"/>
              </a:rPr>
              <a:t> </a:t>
            </a:r>
            <a:r>
              <a:rPr lang="de-AT" sz="1200" dirty="0" err="1">
                <a:solidFill>
                  <a:schemeClr val="tx1"/>
                </a:solidFill>
                <a:latin typeface="Lato" panose="020B0604020202020204" charset="0"/>
                <a:ea typeface="Lato" panose="020B0604020202020204" charset="0"/>
                <a:cs typeface="Lato" panose="020B0604020202020204" charset="0"/>
                <a:sym typeface="Arial"/>
              </a:rPr>
              <a:t>the</a:t>
            </a:r>
            <a:r>
              <a:rPr lang="de-AT" sz="1200" dirty="0">
                <a:solidFill>
                  <a:schemeClr val="tx1"/>
                </a:solidFill>
                <a:latin typeface="Lato" panose="020B0604020202020204" charset="0"/>
                <a:ea typeface="Lato" panose="020B0604020202020204" charset="0"/>
                <a:cs typeface="Lato" panose="020B0604020202020204" charset="0"/>
                <a:sym typeface="Arial"/>
              </a:rPr>
              <a:t> Anthropological Society </a:t>
            </a:r>
            <a:r>
              <a:rPr lang="de-AT" sz="1200" dirty="0" err="1">
                <a:solidFill>
                  <a:schemeClr val="tx1"/>
                </a:solidFill>
                <a:latin typeface="Lato" panose="020B0604020202020204" charset="0"/>
                <a:ea typeface="Lato" panose="020B0604020202020204" charset="0"/>
                <a:cs typeface="Lato" panose="020B0604020202020204" charset="0"/>
                <a:sym typeface="Arial"/>
              </a:rPr>
              <a:t>of</a:t>
            </a:r>
            <a:r>
              <a:rPr lang="de-AT" sz="1200" dirty="0">
                <a:solidFill>
                  <a:schemeClr val="tx1"/>
                </a:solidFill>
                <a:latin typeface="Lato" panose="020B0604020202020204" charset="0"/>
                <a:ea typeface="Lato" panose="020B0604020202020204" charset="0"/>
                <a:cs typeface="Lato" panose="020B0604020202020204" charset="0"/>
                <a:sym typeface="Arial"/>
              </a:rPr>
              <a:t> Oxford, 20(1): 12–26, p. 13.</a:t>
            </a:r>
          </a:p>
          <a:p>
            <a:pPr marL="0" indent="0">
              <a:lnSpc>
                <a:spcPct val="100000"/>
              </a:lnSpc>
              <a:spcBef>
                <a:spcPts val="400"/>
              </a:spcBef>
              <a:spcAft>
                <a:spcPts val="400"/>
              </a:spcAft>
              <a:buClr>
                <a:srgbClr val="000000"/>
              </a:buClr>
              <a:buSzPts val="1100"/>
              <a:buNone/>
              <a:defRPr/>
            </a:pPr>
            <a:r>
              <a:rPr lang="en-GB" sz="1200" dirty="0">
                <a:solidFill>
                  <a:schemeClr val="tx1"/>
                </a:solidFill>
                <a:latin typeface="Lato" panose="020B0604020202020204" charset="0"/>
                <a:ea typeface="Lato" panose="020B0604020202020204" charset="0"/>
                <a:cs typeface="Lato" panose="020B0604020202020204" charset="0"/>
                <a:sym typeface="Arial"/>
              </a:rPr>
              <a:t>European Commission (</a:t>
            </a:r>
            <a:r>
              <a:rPr lang="en-GB" sz="1200" dirty="0" err="1">
                <a:solidFill>
                  <a:schemeClr val="tx1"/>
                </a:solidFill>
                <a:latin typeface="Lato" panose="020B0604020202020204" charset="0"/>
                <a:ea typeface="Lato" panose="020B0604020202020204" charset="0"/>
                <a:cs typeface="Lato" panose="020B0604020202020204" charset="0"/>
                <a:sym typeface="Arial"/>
              </a:rPr>
              <a:t>n.y.</a:t>
            </a:r>
            <a:r>
              <a:rPr lang="en-GB" sz="1200" dirty="0">
                <a:solidFill>
                  <a:schemeClr val="tx1"/>
                </a:solidFill>
                <a:latin typeface="Lato" panose="020B0604020202020204" charset="0"/>
                <a:ea typeface="Lato" panose="020B0604020202020204" charset="0"/>
                <a:cs typeface="Lato" panose="020B0604020202020204" charset="0"/>
                <a:sym typeface="Arial"/>
              </a:rPr>
              <a:t>) Identifying Conspiracy Theories, </a:t>
            </a:r>
            <a:r>
              <a:rPr lang="en-GB" sz="1200" dirty="0">
                <a:solidFill>
                  <a:schemeClr val="tx1"/>
                </a:solidFill>
                <a:latin typeface="Lato" panose="020B0604020202020204" charset="0"/>
                <a:ea typeface="Lato" panose="020B0604020202020204" charset="0"/>
                <a:cs typeface="Lato" panose="020B0604020202020204" charset="0"/>
                <a:sym typeface="Arial"/>
                <a:hlinkClick r:id="rId4"/>
              </a:rPr>
              <a:t>https://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4"/>
              </a:rPr>
              <a:t>ec.europa.eu</a:t>
            </a:r>
            <a:r>
              <a:rPr lang="en-GB" sz="1200" dirty="0">
                <a:solidFill>
                  <a:schemeClr val="tx1"/>
                </a:solidFill>
                <a:latin typeface="Lato" panose="020B0604020202020204" charset="0"/>
                <a:ea typeface="Lato" panose="020B0604020202020204" charset="0"/>
                <a:cs typeface="Lato" panose="020B0604020202020204" charset="0"/>
                <a:sym typeface="Arial"/>
                <a:hlinkClick r:id="rId4"/>
              </a:rPr>
              <a:t>/info/live-work-travel-</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4"/>
              </a:rPr>
              <a:t>eu</a:t>
            </a:r>
            <a:r>
              <a:rPr lang="en-GB" sz="1200" dirty="0">
                <a:solidFill>
                  <a:schemeClr val="tx1"/>
                </a:solidFill>
                <a:latin typeface="Lato" panose="020B0604020202020204" charset="0"/>
                <a:ea typeface="Lato" panose="020B0604020202020204" charset="0"/>
                <a:cs typeface="Lato" panose="020B0604020202020204" charset="0"/>
                <a:sym typeface="Arial"/>
                <a:hlinkClick r:id="rId4"/>
              </a:rPr>
              <a:t>/coronavirus-response/fighting-disinformation/identifying-conspiracy-</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4"/>
              </a:rPr>
              <a:t>theories_en</a:t>
            </a:r>
            <a:r>
              <a:rPr lang="en-GB" sz="1200" dirty="0">
                <a:solidFill>
                  <a:schemeClr val="tx1"/>
                </a:solidFill>
                <a:latin typeface="Lato" panose="020B0604020202020204" charset="0"/>
                <a:ea typeface="Lato" panose="020B0604020202020204" charset="0"/>
                <a:cs typeface="Lato" panose="020B0604020202020204" charset="0"/>
                <a:sym typeface="Arial"/>
              </a:rPr>
              <a:t>, accessed 20 May 2021.</a:t>
            </a:r>
            <a:endParaRPr lang="de-AT" sz="1200" dirty="0">
              <a:solidFill>
                <a:schemeClr val="tx1"/>
              </a:solidFill>
              <a:latin typeface="Lato" panose="020B0604020202020204" charset="0"/>
              <a:ea typeface="Lato" panose="020B0604020202020204" charset="0"/>
              <a:cs typeface="Lato" panose="020B0604020202020204" charset="0"/>
              <a:sym typeface="Arial"/>
            </a:endParaRPr>
          </a:p>
          <a:p>
            <a:pPr marL="0" indent="0">
              <a:lnSpc>
                <a:spcPct val="100000"/>
              </a:lnSpc>
              <a:spcBef>
                <a:spcPts val="400"/>
              </a:spcBef>
              <a:spcAft>
                <a:spcPts val="400"/>
              </a:spcAft>
              <a:buClr>
                <a:srgbClr val="000000"/>
              </a:buClr>
              <a:buSzPts val="1100"/>
              <a:buNone/>
              <a:defRPr/>
            </a:pPr>
            <a:r>
              <a:rPr lang="en-US" sz="1200" dirty="0" err="1">
                <a:solidFill>
                  <a:schemeClr val="tx1"/>
                </a:solidFill>
                <a:latin typeface="Lato" panose="020B0604020202020204" charset="0"/>
                <a:ea typeface="Lato" panose="020B0604020202020204" charset="0"/>
                <a:cs typeface="Lato" panose="020B0604020202020204" charset="0"/>
                <a:sym typeface="Arial"/>
              </a:rPr>
              <a:t>Farinelli</a:t>
            </a:r>
            <a:r>
              <a:rPr lang="en-US" sz="1200" dirty="0">
                <a:solidFill>
                  <a:schemeClr val="tx1"/>
                </a:solidFill>
                <a:latin typeface="Lato" panose="020B0604020202020204" charset="0"/>
                <a:ea typeface="Lato" panose="020B0604020202020204" charset="0"/>
                <a:cs typeface="Lato" panose="020B0604020202020204" charset="0"/>
                <a:sym typeface="Arial"/>
              </a:rPr>
              <a:t>, F. and </a:t>
            </a:r>
            <a:r>
              <a:rPr lang="en-US" sz="1200" dirty="0" err="1">
                <a:solidFill>
                  <a:schemeClr val="tx1"/>
                </a:solidFill>
                <a:latin typeface="Lato" panose="020B0604020202020204" charset="0"/>
                <a:ea typeface="Lato" panose="020B0604020202020204" charset="0"/>
                <a:cs typeface="Lato" panose="020B0604020202020204" charset="0"/>
                <a:sym typeface="Arial"/>
              </a:rPr>
              <a:t>Radicalisation</a:t>
            </a:r>
            <a:r>
              <a:rPr lang="en-US" sz="1200" dirty="0">
                <a:solidFill>
                  <a:schemeClr val="tx1"/>
                </a:solidFill>
                <a:latin typeface="Lato" panose="020B0604020202020204" charset="0"/>
                <a:ea typeface="Lato" panose="020B0604020202020204" charset="0"/>
                <a:cs typeface="Lato" panose="020B0604020202020204" charset="0"/>
                <a:sym typeface="Arial"/>
              </a:rPr>
              <a:t> Awareness Network and European Commission (2021) Conspiracy theories and right-wing extremism – Insights and recommendations for P/CVE, </a:t>
            </a:r>
            <a:r>
              <a:rPr lang="en-GB" sz="1200" dirty="0">
                <a:solidFill>
                  <a:schemeClr val="tx1"/>
                </a:solidFill>
                <a:latin typeface="Lato" panose="020B0604020202020204" charset="0"/>
                <a:ea typeface="Lato" panose="020B0604020202020204" charset="0"/>
                <a:cs typeface="Lato" panose="020B0604020202020204" charset="0"/>
                <a:sym typeface="Arial"/>
                <a:hlinkClick r:id="rId5"/>
              </a:rPr>
              <a:t>https://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5"/>
              </a:rPr>
              <a:t>ec.europa.eu</a:t>
            </a:r>
            <a:r>
              <a:rPr lang="en-GB" sz="1200" dirty="0">
                <a:solidFill>
                  <a:schemeClr val="tx1"/>
                </a:solidFill>
                <a:latin typeface="Lato" panose="020B0604020202020204" charset="0"/>
                <a:ea typeface="Lato" panose="020B0604020202020204" charset="0"/>
                <a:cs typeface="Lato" panose="020B0604020202020204" charset="0"/>
                <a:sym typeface="Arial"/>
                <a:hlinkClick r:id="rId5"/>
              </a:rPr>
              <a:t>/home-affairs/sites/default/files/what-we-do/networks/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5"/>
              </a:rPr>
              <a:t>radicalisation_awareness_network</a:t>
            </a:r>
            <a:r>
              <a:rPr lang="en-GB" sz="1200" dirty="0">
                <a:solidFill>
                  <a:schemeClr val="tx1"/>
                </a:solidFill>
                <a:latin typeface="Lato" panose="020B0604020202020204" charset="0"/>
                <a:ea typeface="Lato" panose="020B0604020202020204" charset="0"/>
                <a:cs typeface="Lato" panose="020B0604020202020204" charset="0"/>
                <a:sym typeface="Arial"/>
                <a:hlinkClick r:id="rId5"/>
              </a:rPr>
              <a:t>/ran-papers/docs/</a:t>
            </a:r>
            <a:r>
              <a:rPr lang="en-GB" sz="1200" dirty="0" err="1">
                <a:solidFill>
                  <a:schemeClr val="tx1"/>
                </a:solidFill>
                <a:latin typeface="Lato" panose="020B0604020202020204" charset="0"/>
                <a:ea typeface="Lato" panose="020B0604020202020204" charset="0"/>
                <a:cs typeface="Lato" panose="020B0604020202020204" charset="0"/>
                <a:sym typeface="Arial"/>
                <a:hlinkClick r:id="rId5"/>
              </a:rPr>
              <a:t>ran_conspiracy_theories_and_right-wing_2021_en.pdf</a:t>
            </a:r>
            <a:r>
              <a:rPr lang="en-US" sz="1200" dirty="0">
                <a:solidFill>
                  <a:schemeClr val="tx1"/>
                </a:solidFill>
                <a:latin typeface="Lato" panose="020B0604020202020204" charset="0"/>
                <a:ea typeface="Lato" panose="020B0604020202020204" charset="0"/>
                <a:cs typeface="Lato" panose="020B0604020202020204" charset="0"/>
                <a:sym typeface="Arial"/>
              </a:rPr>
              <a:t>, accessed 20 May 2021.</a:t>
            </a:r>
            <a:endParaRPr lang="de-AT" sz="1200" dirty="0">
              <a:solidFill>
                <a:schemeClr val="tx1"/>
              </a:solidFill>
              <a:latin typeface="Lato" panose="020B0604020202020204" charset="0"/>
              <a:ea typeface="Lato" panose="020B0604020202020204" charset="0"/>
              <a:cs typeface="Lato" panose="020B0604020202020204" charset="0"/>
              <a:sym typeface="Arial"/>
            </a:endParaRP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18</a:t>
            </a:fld>
            <a:endParaRPr lang="de-DE"/>
          </a:p>
        </p:txBody>
      </p:sp>
    </p:spTree>
    <p:extLst>
      <p:ext uri="{BB962C8B-B14F-4D97-AF65-F5344CB8AC3E}">
        <p14:creationId xmlns:p14="http://schemas.microsoft.com/office/powerpoint/2010/main" val="1507982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de-DE" dirty="0" err="1"/>
              <a:t>Overview</a:t>
            </a:r>
            <a:endParaRPr dirty="0"/>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
        <p:nvSpPr>
          <p:cNvPr id="6" name="Google Shape;85;p14"/>
          <p:cNvSpPr txBox="1">
            <a:spLocks/>
          </p:cNvSpPr>
          <p:nvPr/>
        </p:nvSpPr>
        <p:spPr>
          <a:xfrm>
            <a:off x="311708" y="988421"/>
            <a:ext cx="8520725" cy="3406500"/>
          </a:xfrm>
          <a:prstGeom prst="rect">
            <a:avLst/>
          </a:prstGeom>
          <a:solidFill>
            <a:srgbClr val="363F83"/>
          </a:solid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Introduction &amp; Definition</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History of conspiracy myths and historical examples</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Ideology of conspiracy and the link to Antisemitism</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Forms of practice and expressions – contemporary examples</a:t>
            </a:r>
          </a:p>
          <a:p>
            <a:pPr marL="342900" indent="-355600">
              <a:lnSpc>
                <a:spcPct val="200000"/>
              </a:lnSpc>
              <a:buClr>
                <a:schemeClr val="lt1"/>
              </a:buClr>
              <a:buSzPts val="2000"/>
              <a:buFont typeface="Teko"/>
              <a:buAutoNum type="arabicPeriod"/>
            </a:pPr>
            <a:r>
              <a:rPr lang="en-GB" sz="2000" b="1" dirty="0">
                <a:solidFill>
                  <a:schemeClr val="lt1"/>
                </a:solidFill>
                <a:latin typeface="Lato" panose="020F0502020204030203" pitchFamily="34" charset="0"/>
                <a:ea typeface="Lato" panose="020F0502020204030203" pitchFamily="34" charset="0"/>
                <a:cs typeface="Lato" panose="020F0502020204030203" pitchFamily="34" charset="0"/>
              </a:rPr>
              <a:t>Strategies: Identifying and dealing with conspiracy myths</a:t>
            </a:r>
          </a:p>
        </p:txBody>
      </p:sp>
    </p:spTree>
    <p:extLst>
      <p:ext uri="{BB962C8B-B14F-4D97-AF65-F5344CB8AC3E}">
        <p14:creationId xmlns:p14="http://schemas.microsoft.com/office/powerpoint/2010/main" val="26606183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3"/>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sz="3600" b="1" dirty="0" err="1">
                <a:latin typeface="Lato" panose="020F0502020204030203" pitchFamily="34" charset="0"/>
                <a:ea typeface="Lato" panose="020F0502020204030203" pitchFamily="34" charset="0"/>
                <a:cs typeface="Lato" panose="020F0502020204030203" pitchFamily="34" charset="0"/>
                <a:sym typeface="Teko"/>
              </a:rPr>
              <a:t>Ideology</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of</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Conspiracy</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and</a:t>
            </a:r>
            <a:r>
              <a:rPr lang="de-DE" sz="3600" b="1" dirty="0">
                <a:latin typeface="Lato" panose="020F0502020204030203" pitchFamily="34" charset="0"/>
                <a:ea typeface="Lato" panose="020F0502020204030203" pitchFamily="34" charset="0"/>
                <a:cs typeface="Lato" panose="020F0502020204030203" pitchFamily="34" charset="0"/>
                <a:sym typeface="Teko"/>
              </a:rPr>
              <a:t> </a:t>
            </a:r>
            <a:br>
              <a:rPr lang="de-DE" sz="3600" b="1" dirty="0">
                <a:latin typeface="Lato" panose="020F0502020204030203" pitchFamily="34" charset="0"/>
                <a:ea typeface="Lato" panose="020F0502020204030203" pitchFamily="34" charset="0"/>
                <a:cs typeface="Lato" panose="020F0502020204030203" pitchFamily="34" charset="0"/>
                <a:sym typeface="Teko"/>
              </a:rPr>
            </a:br>
            <a:r>
              <a:rPr lang="de-DE" sz="3600" b="1" dirty="0" err="1">
                <a:latin typeface="Lato" panose="020F0502020204030203" pitchFamily="34" charset="0"/>
                <a:ea typeface="Lato" panose="020F0502020204030203" pitchFamily="34" charset="0"/>
                <a:cs typeface="Lato" panose="020F0502020204030203" pitchFamily="34" charset="0"/>
                <a:sym typeface="Teko"/>
              </a:rPr>
              <a:t>the</a:t>
            </a:r>
            <a:r>
              <a:rPr lang="de-DE" sz="3600" b="1" dirty="0">
                <a:latin typeface="Lato" panose="020F0502020204030203" pitchFamily="34" charset="0"/>
                <a:ea typeface="Lato" panose="020F0502020204030203" pitchFamily="34" charset="0"/>
                <a:cs typeface="Lato" panose="020F0502020204030203" pitchFamily="34" charset="0"/>
                <a:sym typeface="Teko"/>
              </a:rPr>
              <a:t> link </a:t>
            </a:r>
            <a:r>
              <a:rPr lang="de-DE" sz="3600" b="1" dirty="0" err="1">
                <a:latin typeface="Lato" panose="020F0502020204030203" pitchFamily="34" charset="0"/>
                <a:ea typeface="Lato" panose="020F0502020204030203" pitchFamily="34" charset="0"/>
                <a:cs typeface="Lato" panose="020F0502020204030203" pitchFamily="34" charset="0"/>
                <a:sym typeface="Teko"/>
              </a:rPr>
              <a:t>to</a:t>
            </a:r>
            <a:r>
              <a:rPr lang="de-DE" sz="3600" b="1" dirty="0">
                <a:latin typeface="Lato" panose="020F0502020204030203" pitchFamily="34" charset="0"/>
                <a:ea typeface="Lato" panose="020F0502020204030203" pitchFamily="34" charset="0"/>
                <a:cs typeface="Lato" panose="020F0502020204030203" pitchFamily="34" charset="0"/>
                <a:sym typeface="Teko"/>
              </a:rPr>
              <a:t> </a:t>
            </a:r>
            <a:r>
              <a:rPr lang="de-DE" sz="3600" b="1" dirty="0" err="1">
                <a:latin typeface="Lato" panose="020F0502020204030203" pitchFamily="34" charset="0"/>
                <a:ea typeface="Lato" panose="020F0502020204030203" pitchFamily="34" charset="0"/>
                <a:cs typeface="Lato" panose="020F0502020204030203" pitchFamily="34" charset="0"/>
                <a:sym typeface="Teko"/>
              </a:rPr>
              <a:t>Antisemitism</a:t>
            </a:r>
            <a:endParaRPr sz="3600" b="1" dirty="0">
              <a:latin typeface="Lato" panose="020F0502020204030203" pitchFamily="34" charset="0"/>
              <a:ea typeface="Lato" panose="020F0502020204030203" pitchFamily="34" charset="0"/>
              <a:cs typeface="Lato" panose="020F0502020204030203" pitchFamily="34" charset="0"/>
              <a:sym typeface="Teko"/>
            </a:endParaRPr>
          </a:p>
        </p:txBody>
      </p:sp>
      <p:sp>
        <p:nvSpPr>
          <p:cNvPr id="92" name="Google Shape;92;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3</a:t>
            </a:fld>
            <a:endParaRPr/>
          </a:p>
        </p:txBody>
      </p:sp>
      <p:sp>
        <p:nvSpPr>
          <p:cNvPr id="93" name="Google Shape;93;p3"/>
          <p:cNvSpPr txBox="1"/>
          <p:nvPr/>
        </p:nvSpPr>
        <p:spPr>
          <a:xfrm>
            <a:off x="1170600" y="127875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dirty="0">
                <a:solidFill>
                  <a:srgbClr val="E5362B"/>
                </a:solidFill>
                <a:latin typeface="Lato"/>
                <a:ea typeface="Lato"/>
                <a:cs typeface="Lato"/>
                <a:sym typeface="Lato"/>
              </a:rPr>
              <a:t>3</a:t>
            </a:r>
            <a:endParaRPr sz="7200" b="1" dirty="0">
              <a:solidFill>
                <a:srgbClr val="E5362B"/>
              </a:solidFill>
              <a:latin typeface="Lato"/>
              <a:ea typeface="Lato"/>
              <a:cs typeface="Lato"/>
              <a:sym typeface="Lato"/>
            </a:endParaRPr>
          </a:p>
        </p:txBody>
      </p:sp>
    </p:spTree>
    <p:extLst>
      <p:ext uri="{BB962C8B-B14F-4D97-AF65-F5344CB8AC3E}">
        <p14:creationId xmlns:p14="http://schemas.microsoft.com/office/powerpoint/2010/main" val="29465468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3E7039DF-5523-DD4E-9798-AB49F15124E5}"/>
              </a:ext>
            </a:extLst>
          </p:cNvPr>
          <p:cNvSpPr>
            <a:spLocks noGrp="1"/>
          </p:cNvSpPr>
          <p:nvPr>
            <p:ph type="body" idx="1"/>
          </p:nvPr>
        </p:nvSpPr>
        <p:spPr>
          <a:xfrm>
            <a:off x="698674" y="2508302"/>
            <a:ext cx="2665379" cy="1181982"/>
          </a:xfrm>
          <a:noFill/>
        </p:spPr>
        <p:txBody>
          <a:bodyPr/>
          <a:lstStyle/>
          <a:p>
            <a:pPr marL="114300" indent="0" algn="ctr">
              <a:buNone/>
            </a:pPr>
            <a:r>
              <a:rPr lang="en-GB" b="1" dirty="0">
                <a:solidFill>
                  <a:srgbClr val="FF0000"/>
                </a:solidFill>
              </a:rPr>
              <a:t>Certain closed world view and mentality</a:t>
            </a:r>
          </a:p>
        </p:txBody>
      </p:sp>
      <p:sp>
        <p:nvSpPr>
          <p:cNvPr id="4" name="Foliennummernplatzhalter 3">
            <a:extLst>
              <a:ext uri="{FF2B5EF4-FFF2-40B4-BE49-F238E27FC236}">
                <a16:creationId xmlns:a16="http://schemas.microsoft.com/office/drawing/2014/main" id="{F3E5CF4F-6F69-0C4E-ABA4-028654A4494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4</a:t>
            </a:fld>
            <a:endParaRPr lang="de-AT"/>
          </a:p>
        </p:txBody>
      </p:sp>
      <p:sp>
        <p:nvSpPr>
          <p:cNvPr id="5" name="Google Shape;108;p4"/>
          <p:cNvSpPr/>
          <p:nvPr/>
        </p:nvSpPr>
        <p:spPr>
          <a:xfrm>
            <a:off x="698674" y="1408602"/>
            <a:ext cx="2665379" cy="943583"/>
          </a:xfrm>
          <a:prstGeom prst="round2DiagRect">
            <a:avLst>
              <a:gd name="adj1" fmla="val 16667"/>
              <a:gd name="adj2" fmla="val 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285750" marR="0" lvl="0" indent="-285750" algn="ctr" rtl="0">
              <a:lnSpc>
                <a:spcPct val="100000"/>
              </a:lnSpc>
              <a:spcBef>
                <a:spcPts val="0"/>
              </a:spcBef>
              <a:spcAft>
                <a:spcPts val="0"/>
              </a:spcAft>
              <a:buNone/>
            </a:pPr>
            <a:r>
              <a:rPr lang="de-DE" sz="2000" b="1" dirty="0" err="1">
                <a:solidFill>
                  <a:schemeClr val="lt1"/>
                </a:solidFill>
                <a:latin typeface="Lato"/>
                <a:ea typeface="Lato"/>
                <a:cs typeface="Lato"/>
                <a:sym typeface="Lato"/>
              </a:rPr>
              <a:t>What</a:t>
            </a:r>
            <a:r>
              <a:rPr lang="de-DE" sz="2000" b="1" dirty="0">
                <a:solidFill>
                  <a:schemeClr val="lt1"/>
                </a:solidFill>
                <a:latin typeface="Lato"/>
                <a:ea typeface="Lato"/>
                <a:cs typeface="Lato"/>
                <a:sym typeface="Lato"/>
              </a:rPr>
              <a:t> </a:t>
            </a:r>
            <a:r>
              <a:rPr lang="de-DE" sz="2000" b="1" dirty="0" err="1">
                <a:solidFill>
                  <a:schemeClr val="lt1"/>
                </a:solidFill>
                <a:latin typeface="Lato"/>
                <a:ea typeface="Lato"/>
                <a:cs typeface="Lato"/>
                <a:sym typeface="Lato"/>
              </a:rPr>
              <a:t>is</a:t>
            </a:r>
            <a:r>
              <a:rPr lang="de-DE" sz="2000" b="1" dirty="0">
                <a:solidFill>
                  <a:schemeClr val="lt1"/>
                </a:solidFill>
                <a:latin typeface="Lato"/>
                <a:ea typeface="Lato"/>
                <a:cs typeface="Lato"/>
                <a:sym typeface="Lato"/>
              </a:rPr>
              <a:t> an </a:t>
            </a:r>
            <a:r>
              <a:rPr lang="de-DE" sz="2000" b="1" dirty="0" err="1">
                <a:solidFill>
                  <a:schemeClr val="lt1"/>
                </a:solidFill>
                <a:latin typeface="Lato"/>
                <a:ea typeface="Lato"/>
                <a:cs typeface="Lato"/>
                <a:sym typeface="Lato"/>
              </a:rPr>
              <a:t>ideology</a:t>
            </a:r>
            <a:r>
              <a:rPr lang="de-DE" sz="2000" b="1" dirty="0">
                <a:solidFill>
                  <a:schemeClr val="lt1"/>
                </a:solidFill>
                <a:latin typeface="Lato"/>
                <a:ea typeface="Lato"/>
                <a:cs typeface="Lato"/>
                <a:sym typeface="Lato"/>
              </a:rPr>
              <a:t>?</a:t>
            </a:r>
            <a:endParaRPr lang="de-DE" sz="2000" b="1" i="0" u="none" strike="noStrike" cap="none" dirty="0">
              <a:solidFill>
                <a:schemeClr val="lt1"/>
              </a:solidFill>
              <a:latin typeface="Lato"/>
              <a:ea typeface="Lato"/>
              <a:cs typeface="Lato"/>
              <a:sym typeface="Lato"/>
            </a:endParaRPr>
          </a:p>
        </p:txBody>
      </p:sp>
      <p:sp>
        <p:nvSpPr>
          <p:cNvPr id="6" name="Google Shape;109;p4"/>
          <p:cNvSpPr/>
          <p:nvPr/>
        </p:nvSpPr>
        <p:spPr>
          <a:xfrm>
            <a:off x="4536142" y="1408602"/>
            <a:ext cx="3659316" cy="1361492"/>
          </a:xfrm>
          <a:prstGeom prst="round2DiagRect">
            <a:avLst>
              <a:gd name="adj1" fmla="val 16667"/>
              <a:gd name="adj2" fmla="val 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285750" marR="0" lvl="0" indent="-285750" algn="ctr" rtl="0">
              <a:lnSpc>
                <a:spcPct val="100000"/>
              </a:lnSpc>
              <a:spcBef>
                <a:spcPts val="0"/>
              </a:spcBef>
              <a:spcAft>
                <a:spcPts val="0"/>
              </a:spcAft>
              <a:buNone/>
            </a:pPr>
            <a:r>
              <a:rPr lang="de-DE" sz="2000" b="1" dirty="0" err="1">
                <a:solidFill>
                  <a:schemeClr val="lt1"/>
                </a:solidFill>
                <a:latin typeface="Lato"/>
                <a:ea typeface="Lato"/>
                <a:cs typeface="Lato"/>
                <a:sym typeface="Lato"/>
              </a:rPr>
              <a:t>Ideology</a:t>
            </a:r>
            <a:r>
              <a:rPr lang="de-DE" sz="2000" b="1" dirty="0">
                <a:solidFill>
                  <a:schemeClr val="lt1"/>
                </a:solidFill>
                <a:latin typeface="Lato"/>
                <a:ea typeface="Lato"/>
                <a:cs typeface="Lato"/>
                <a:sym typeface="Lato"/>
              </a:rPr>
              <a:t> </a:t>
            </a:r>
            <a:r>
              <a:rPr lang="de-DE" sz="2000" b="1" dirty="0" err="1">
                <a:solidFill>
                  <a:schemeClr val="lt1"/>
                </a:solidFill>
                <a:latin typeface="Lato"/>
                <a:ea typeface="Lato"/>
                <a:cs typeface="Lato"/>
                <a:sym typeface="Lato"/>
              </a:rPr>
              <a:t>and</a:t>
            </a:r>
            <a:r>
              <a:rPr lang="de-DE" sz="2000" b="1" dirty="0">
                <a:solidFill>
                  <a:schemeClr val="lt1"/>
                </a:solidFill>
                <a:latin typeface="Lato"/>
                <a:ea typeface="Lato"/>
                <a:cs typeface="Lato"/>
                <a:sym typeface="Lato"/>
              </a:rPr>
              <a:t> repetitive </a:t>
            </a:r>
            <a:r>
              <a:rPr lang="de-DE" sz="2000" b="1" dirty="0" err="1">
                <a:solidFill>
                  <a:schemeClr val="lt1"/>
                </a:solidFill>
                <a:latin typeface="Lato"/>
                <a:ea typeface="Lato"/>
                <a:cs typeface="Lato"/>
                <a:sym typeface="Lato"/>
              </a:rPr>
              <a:t>logic</a:t>
            </a:r>
            <a:r>
              <a:rPr lang="de-DE" sz="2000" b="1" dirty="0">
                <a:solidFill>
                  <a:schemeClr val="lt1"/>
                </a:solidFill>
                <a:latin typeface="Lato"/>
                <a:ea typeface="Lato"/>
                <a:cs typeface="Lato"/>
                <a:sym typeface="Lato"/>
              </a:rPr>
              <a:t> </a:t>
            </a:r>
            <a:r>
              <a:rPr lang="de-DE" sz="2000" b="1" dirty="0" err="1">
                <a:solidFill>
                  <a:schemeClr val="lt1"/>
                </a:solidFill>
                <a:latin typeface="Lato"/>
                <a:ea typeface="Lato"/>
                <a:cs typeface="Lato"/>
                <a:sym typeface="Lato"/>
              </a:rPr>
              <a:t>behind</a:t>
            </a:r>
            <a:r>
              <a:rPr lang="de-DE" sz="2000" b="1" dirty="0">
                <a:solidFill>
                  <a:schemeClr val="lt1"/>
                </a:solidFill>
                <a:latin typeface="Lato"/>
                <a:ea typeface="Lato"/>
                <a:cs typeface="Lato"/>
                <a:sym typeface="Lato"/>
              </a:rPr>
              <a:t> </a:t>
            </a:r>
            <a:r>
              <a:rPr lang="de-DE" sz="2000" b="1" dirty="0" err="1">
                <a:solidFill>
                  <a:schemeClr val="lt1"/>
                </a:solidFill>
                <a:latin typeface="Lato"/>
                <a:ea typeface="Lato"/>
                <a:cs typeface="Lato"/>
                <a:sym typeface="Lato"/>
              </a:rPr>
              <a:t>the</a:t>
            </a:r>
            <a:r>
              <a:rPr lang="de-DE" sz="2000" b="1" dirty="0">
                <a:solidFill>
                  <a:schemeClr val="lt1"/>
                </a:solidFill>
                <a:latin typeface="Lato"/>
                <a:ea typeface="Lato"/>
                <a:cs typeface="Lato"/>
                <a:sym typeface="Lato"/>
              </a:rPr>
              <a:t> </a:t>
            </a:r>
            <a:r>
              <a:rPr lang="de-DE" sz="2000" b="1" dirty="0" err="1">
                <a:solidFill>
                  <a:schemeClr val="lt1"/>
                </a:solidFill>
                <a:latin typeface="Lato"/>
                <a:ea typeface="Lato"/>
                <a:cs typeface="Lato"/>
                <a:sym typeface="Lato"/>
              </a:rPr>
              <a:t>conspiracy</a:t>
            </a:r>
            <a:r>
              <a:rPr lang="de-DE" sz="2000" b="1" dirty="0">
                <a:solidFill>
                  <a:schemeClr val="lt1"/>
                </a:solidFill>
                <a:latin typeface="Lato"/>
                <a:ea typeface="Lato"/>
                <a:cs typeface="Lato"/>
                <a:sym typeface="Lato"/>
              </a:rPr>
              <a:t> narratives</a:t>
            </a:r>
          </a:p>
          <a:p>
            <a:pPr marL="285750" marR="0" lvl="0" indent="-285750" algn="ctr" rtl="0">
              <a:lnSpc>
                <a:spcPct val="100000"/>
              </a:lnSpc>
              <a:spcBef>
                <a:spcPts val="0"/>
              </a:spcBef>
              <a:spcAft>
                <a:spcPts val="0"/>
              </a:spcAft>
              <a:buNone/>
            </a:pPr>
            <a:r>
              <a:rPr lang="de-DE" sz="1000" b="1" i="1" u="none" strike="noStrike" cap="none" dirty="0">
                <a:solidFill>
                  <a:schemeClr val="tx1"/>
                </a:solidFill>
                <a:latin typeface="Lato"/>
                <a:ea typeface="Lato"/>
                <a:cs typeface="Lato"/>
                <a:sym typeface="Lato"/>
              </a:rPr>
              <a:t>But: not </a:t>
            </a:r>
            <a:r>
              <a:rPr lang="de-DE" sz="1000" b="1" i="1" u="none" strike="noStrike" cap="none" dirty="0" err="1">
                <a:solidFill>
                  <a:schemeClr val="tx1"/>
                </a:solidFill>
                <a:latin typeface="Lato"/>
                <a:ea typeface="Lato"/>
                <a:cs typeface="Lato"/>
                <a:sym typeface="Lato"/>
              </a:rPr>
              <a:t>every</a:t>
            </a:r>
            <a:r>
              <a:rPr lang="de-DE" sz="1000" b="1" i="1" u="none" strike="noStrike" cap="none" dirty="0">
                <a:solidFill>
                  <a:schemeClr val="tx1"/>
                </a:solidFill>
                <a:latin typeface="Lato"/>
                <a:ea typeface="Lato"/>
                <a:cs typeface="Lato"/>
                <a:sym typeface="Lato"/>
              </a:rPr>
              <a:t> </a:t>
            </a:r>
            <a:r>
              <a:rPr lang="de-DE" sz="1000" b="1" i="1" u="none" strike="noStrike" cap="none" dirty="0" err="1">
                <a:solidFill>
                  <a:schemeClr val="tx1"/>
                </a:solidFill>
                <a:latin typeface="Lato"/>
                <a:ea typeface="Lato"/>
                <a:cs typeface="Lato"/>
                <a:sym typeface="Lato"/>
              </a:rPr>
              <a:t>myth</a:t>
            </a:r>
            <a:r>
              <a:rPr lang="de-DE" sz="1000" b="1" i="1" u="none" strike="noStrike" cap="none" dirty="0">
                <a:solidFill>
                  <a:schemeClr val="tx1"/>
                </a:solidFill>
                <a:latin typeface="Lato"/>
                <a:ea typeface="Lato"/>
                <a:cs typeface="Lato"/>
                <a:sym typeface="Lato"/>
              </a:rPr>
              <a:t> </a:t>
            </a:r>
            <a:r>
              <a:rPr lang="de-DE" sz="1000" b="1" i="1" u="none" strike="noStrike" cap="none" dirty="0" err="1">
                <a:solidFill>
                  <a:schemeClr val="tx1"/>
                </a:solidFill>
                <a:latin typeface="Lato"/>
                <a:ea typeface="Lato"/>
                <a:cs typeface="Lato"/>
                <a:sym typeface="Lato"/>
              </a:rPr>
              <a:t>believer</a:t>
            </a:r>
            <a:r>
              <a:rPr lang="de-DE" sz="1000" b="1" i="1" u="none" strike="noStrike" cap="none" dirty="0">
                <a:solidFill>
                  <a:schemeClr val="tx1"/>
                </a:solidFill>
                <a:latin typeface="Lato"/>
                <a:ea typeface="Lato"/>
                <a:cs typeface="Lato"/>
                <a:sym typeface="Lato"/>
              </a:rPr>
              <a:t> must </a:t>
            </a:r>
            <a:r>
              <a:rPr lang="de-DE" sz="1000" b="1" i="1" u="none" strike="noStrike" cap="none" dirty="0" err="1">
                <a:solidFill>
                  <a:schemeClr val="tx1"/>
                </a:solidFill>
                <a:latin typeface="Lato"/>
                <a:ea typeface="Lato"/>
                <a:cs typeface="Lato"/>
                <a:sym typeface="Lato"/>
              </a:rPr>
              <a:t>be</a:t>
            </a:r>
            <a:r>
              <a:rPr lang="de-DE" sz="1000" b="1" i="1" u="none" strike="noStrike" cap="none" dirty="0">
                <a:solidFill>
                  <a:schemeClr val="tx1"/>
                </a:solidFill>
                <a:latin typeface="Lato"/>
                <a:ea typeface="Lato"/>
                <a:cs typeface="Lato"/>
                <a:sym typeface="Lato"/>
              </a:rPr>
              <a:t> an </a:t>
            </a:r>
            <a:r>
              <a:rPr lang="de-DE" sz="1000" b="1" i="1" u="none" strike="noStrike" cap="none" dirty="0" err="1">
                <a:solidFill>
                  <a:schemeClr val="tx1"/>
                </a:solidFill>
                <a:latin typeface="Lato"/>
                <a:ea typeface="Lato"/>
                <a:cs typeface="Lato"/>
                <a:sym typeface="Lato"/>
              </a:rPr>
              <a:t>ideological</a:t>
            </a:r>
            <a:r>
              <a:rPr lang="de-DE" sz="1000" b="1" i="1" u="none" strike="noStrike" cap="none" dirty="0">
                <a:solidFill>
                  <a:schemeClr val="tx1"/>
                </a:solidFill>
                <a:latin typeface="Lato"/>
                <a:ea typeface="Lato"/>
                <a:cs typeface="Lato"/>
                <a:sym typeface="Lato"/>
              </a:rPr>
              <a:t> </a:t>
            </a:r>
            <a:r>
              <a:rPr lang="de-DE" sz="1000" b="1" i="1" u="none" strike="noStrike" cap="none" dirty="0" err="1">
                <a:solidFill>
                  <a:schemeClr val="tx1"/>
                </a:solidFill>
                <a:latin typeface="Lato"/>
                <a:ea typeface="Lato"/>
                <a:cs typeface="Lato"/>
                <a:sym typeface="Lato"/>
              </a:rPr>
              <a:t>adherent</a:t>
            </a:r>
            <a:r>
              <a:rPr lang="de-DE" sz="1000" b="1" i="1" dirty="0">
                <a:solidFill>
                  <a:schemeClr val="tx1"/>
                </a:solidFill>
                <a:latin typeface="Lato"/>
                <a:ea typeface="Lato"/>
                <a:cs typeface="Lato"/>
                <a:sym typeface="Lato"/>
              </a:rPr>
              <a:t>!</a:t>
            </a:r>
            <a:endParaRPr sz="1000" b="1" i="1" u="none" strike="noStrike" cap="none" dirty="0">
              <a:solidFill>
                <a:schemeClr val="tx1"/>
              </a:solidFill>
              <a:latin typeface="Lato"/>
              <a:ea typeface="Lato"/>
              <a:cs typeface="Lato"/>
              <a:sym typeface="Lato"/>
            </a:endParaRPr>
          </a:p>
        </p:txBody>
      </p:sp>
      <p:sp>
        <p:nvSpPr>
          <p:cNvPr id="7" name="Titel 6"/>
          <p:cNvSpPr>
            <a:spLocks noGrp="1"/>
          </p:cNvSpPr>
          <p:nvPr>
            <p:ph type="title"/>
          </p:nvPr>
        </p:nvSpPr>
        <p:spPr/>
        <p:txBody>
          <a:bodyPr/>
          <a:lstStyle/>
          <a:p>
            <a:endParaRPr lang="de-DE"/>
          </a:p>
        </p:txBody>
      </p:sp>
      <p:sp>
        <p:nvSpPr>
          <p:cNvPr id="8" name="Textplatzhalter 2">
            <a:extLst>
              <a:ext uri="{FF2B5EF4-FFF2-40B4-BE49-F238E27FC236}">
                <a16:creationId xmlns:a16="http://schemas.microsoft.com/office/drawing/2014/main" id="{3E7039DF-5523-DD4E-9798-AB49F15124E5}"/>
              </a:ext>
            </a:extLst>
          </p:cNvPr>
          <p:cNvSpPr txBox="1">
            <a:spLocks/>
          </p:cNvSpPr>
          <p:nvPr/>
        </p:nvSpPr>
        <p:spPr>
          <a:xfrm>
            <a:off x="4536144" y="2983432"/>
            <a:ext cx="3659314" cy="1181982"/>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pPr marL="114300" indent="0" algn="ctr">
              <a:buFont typeface="Lato"/>
              <a:buNone/>
            </a:pPr>
            <a:r>
              <a:rPr lang="en-GB" b="1" dirty="0">
                <a:solidFill>
                  <a:srgbClr val="FF0000"/>
                </a:solidFill>
              </a:rPr>
              <a:t>Ideological character of conspiracy myths and their characteristics …</a:t>
            </a:r>
          </a:p>
        </p:txBody>
      </p:sp>
    </p:spTree>
    <p:extLst>
      <p:ext uri="{BB962C8B-B14F-4D97-AF65-F5344CB8AC3E}">
        <p14:creationId xmlns:p14="http://schemas.microsoft.com/office/powerpoint/2010/main" val="21162477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163799-3027-AF40-A6D4-84E70380C913}"/>
              </a:ext>
            </a:extLst>
          </p:cNvPr>
          <p:cNvSpPr>
            <a:spLocks noGrp="1"/>
          </p:cNvSpPr>
          <p:nvPr>
            <p:ph type="title"/>
          </p:nvPr>
        </p:nvSpPr>
        <p:spPr/>
        <p:txBody>
          <a:bodyPr/>
          <a:lstStyle/>
          <a:p>
            <a:r>
              <a:rPr lang="en-GB" dirty="0"/>
              <a:t>Characteristics of conspiracy ideology</a:t>
            </a:r>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5</a:t>
            </a:fld>
            <a:endParaRPr lang="de-AT"/>
          </a:p>
        </p:txBody>
      </p:sp>
      <p:sp>
        <p:nvSpPr>
          <p:cNvPr id="5" name="Google Shape;202;p12"/>
          <p:cNvSpPr/>
          <p:nvPr/>
        </p:nvSpPr>
        <p:spPr>
          <a:xfrm>
            <a:off x="1030088" y="1604683"/>
            <a:ext cx="5630689" cy="2160494"/>
          </a:xfrm>
          <a:prstGeom prst="wedgeRoundRectCallout">
            <a:avLst>
              <a:gd name="adj1" fmla="val 80669"/>
              <a:gd name="adj2" fmla="val 4726"/>
              <a:gd name="adj3" fmla="val 16667"/>
            </a:avLst>
          </a:prstGeom>
          <a:noFill/>
          <a:ln w="25400" cap="flat" cmpd="sng">
            <a:solidFill>
              <a:srgbClr val="E5362B"/>
            </a:solidFill>
            <a:prstDash val="solid"/>
            <a:round/>
            <a:headEnd type="none" w="sm" len="sm"/>
            <a:tailEnd type="none" w="sm" len="sm"/>
          </a:ln>
        </p:spPr>
        <p:txBody>
          <a:bodyPr spcFirstLastPara="1" wrap="square" lIns="91425" tIns="45700" rIns="91425" bIns="45700" anchor="ctr" anchorCtr="0">
            <a:noAutofit/>
          </a:bodyPr>
          <a:lstStyle/>
          <a:p>
            <a:pPr marL="114300" indent="0" algn="ctr">
              <a:lnSpc>
                <a:spcPct val="150000"/>
              </a:lnSpc>
              <a:buNone/>
            </a:pPr>
            <a:r>
              <a:rPr lang="de-AT" sz="2400" b="1" dirty="0">
                <a:solidFill>
                  <a:schemeClr val="tx1"/>
                </a:solidFill>
                <a:latin typeface="Lato" panose="020B0604020202020204" charset="0"/>
              </a:rPr>
              <a:t>„</a:t>
            </a:r>
            <a:r>
              <a:rPr lang="de-AT" sz="2400" b="1" dirty="0" err="1">
                <a:solidFill>
                  <a:schemeClr val="tx1"/>
                </a:solidFill>
                <a:latin typeface="Lato" panose="020B0604020202020204" charset="0"/>
              </a:rPr>
              <a:t>nothing</a:t>
            </a:r>
            <a:r>
              <a:rPr lang="de-AT" sz="2400" b="1" dirty="0">
                <a:solidFill>
                  <a:schemeClr val="tx1"/>
                </a:solidFill>
                <a:latin typeface="Lato" panose="020B0604020202020204" charset="0"/>
              </a:rPr>
              <a:t> </a:t>
            </a:r>
            <a:r>
              <a:rPr lang="de-AT" sz="2400" b="1" dirty="0" err="1">
                <a:solidFill>
                  <a:schemeClr val="tx1"/>
                </a:solidFill>
                <a:latin typeface="Lato" panose="020B0604020202020204" charset="0"/>
              </a:rPr>
              <a:t>happens</a:t>
            </a:r>
            <a:r>
              <a:rPr lang="de-AT" sz="2400" b="1" dirty="0">
                <a:solidFill>
                  <a:schemeClr val="tx1"/>
                </a:solidFill>
                <a:latin typeface="Lato" panose="020B0604020202020204" charset="0"/>
              </a:rPr>
              <a:t> </a:t>
            </a:r>
            <a:r>
              <a:rPr lang="de-AT" sz="2400" b="1" dirty="0" err="1">
                <a:solidFill>
                  <a:schemeClr val="tx1"/>
                </a:solidFill>
                <a:latin typeface="Lato" panose="020B0604020202020204" charset="0"/>
              </a:rPr>
              <a:t>by</a:t>
            </a:r>
            <a:r>
              <a:rPr lang="de-AT" sz="2400" b="1" dirty="0">
                <a:solidFill>
                  <a:schemeClr val="tx1"/>
                </a:solidFill>
                <a:latin typeface="Lato" panose="020B0604020202020204" charset="0"/>
              </a:rPr>
              <a:t> </a:t>
            </a:r>
            <a:r>
              <a:rPr lang="de-AT" sz="2400" b="1" dirty="0" err="1">
                <a:solidFill>
                  <a:schemeClr val="tx1"/>
                </a:solidFill>
                <a:latin typeface="Lato" panose="020B0604020202020204" charset="0"/>
              </a:rPr>
              <a:t>accident</a:t>
            </a:r>
            <a:r>
              <a:rPr lang="de-AT" sz="2400" b="1" dirty="0">
                <a:solidFill>
                  <a:schemeClr val="tx1"/>
                </a:solidFill>
                <a:latin typeface="Lato" panose="020B0604020202020204" charset="0"/>
              </a:rPr>
              <a:t>;</a:t>
            </a:r>
          </a:p>
          <a:p>
            <a:pPr marL="114300" indent="0" algn="ctr">
              <a:lnSpc>
                <a:spcPct val="150000"/>
              </a:lnSpc>
              <a:buNone/>
            </a:pPr>
            <a:r>
              <a:rPr lang="de-AT" sz="2400" b="1" dirty="0" err="1">
                <a:solidFill>
                  <a:schemeClr val="tx1"/>
                </a:solidFill>
                <a:latin typeface="Lato" panose="020B0604020202020204" charset="0"/>
              </a:rPr>
              <a:t>nothing</a:t>
            </a:r>
            <a:r>
              <a:rPr lang="de-AT" sz="2400" b="1" dirty="0">
                <a:solidFill>
                  <a:schemeClr val="tx1"/>
                </a:solidFill>
                <a:latin typeface="Lato" panose="020B0604020202020204" charset="0"/>
              </a:rPr>
              <a:t> </a:t>
            </a:r>
            <a:r>
              <a:rPr lang="de-AT" sz="2400" b="1" dirty="0" err="1">
                <a:solidFill>
                  <a:schemeClr val="tx1"/>
                </a:solidFill>
                <a:latin typeface="Lato" panose="020B0604020202020204" charset="0"/>
              </a:rPr>
              <a:t>is</a:t>
            </a:r>
            <a:r>
              <a:rPr lang="de-AT" sz="2400" b="1" dirty="0">
                <a:solidFill>
                  <a:schemeClr val="tx1"/>
                </a:solidFill>
                <a:latin typeface="Lato" panose="020B0604020202020204" charset="0"/>
              </a:rPr>
              <a:t> </a:t>
            </a:r>
            <a:r>
              <a:rPr lang="de-AT" sz="2400" b="1" dirty="0" err="1">
                <a:solidFill>
                  <a:schemeClr val="tx1"/>
                </a:solidFill>
                <a:latin typeface="Lato" panose="020B0604020202020204" charset="0"/>
              </a:rPr>
              <a:t>as</a:t>
            </a:r>
            <a:r>
              <a:rPr lang="de-AT" sz="2400" b="1" dirty="0">
                <a:solidFill>
                  <a:schemeClr val="tx1"/>
                </a:solidFill>
                <a:latin typeface="Lato" panose="020B0604020202020204" charset="0"/>
              </a:rPr>
              <a:t> </a:t>
            </a:r>
            <a:r>
              <a:rPr lang="de-AT" sz="2400" b="1" dirty="0" err="1">
                <a:solidFill>
                  <a:schemeClr val="tx1"/>
                </a:solidFill>
                <a:latin typeface="Lato" panose="020B0604020202020204" charset="0"/>
              </a:rPr>
              <a:t>it</a:t>
            </a:r>
            <a:r>
              <a:rPr lang="de-AT" sz="2400" b="1" dirty="0">
                <a:solidFill>
                  <a:schemeClr val="tx1"/>
                </a:solidFill>
                <a:latin typeface="Lato" panose="020B0604020202020204" charset="0"/>
              </a:rPr>
              <a:t> </a:t>
            </a:r>
            <a:r>
              <a:rPr lang="de-AT" sz="2400" b="1" dirty="0" err="1">
                <a:solidFill>
                  <a:schemeClr val="tx1"/>
                </a:solidFill>
                <a:latin typeface="Lato" panose="020B0604020202020204" charset="0"/>
              </a:rPr>
              <a:t>seems</a:t>
            </a:r>
            <a:r>
              <a:rPr lang="de-AT" sz="2400" b="1" dirty="0">
                <a:solidFill>
                  <a:schemeClr val="tx1"/>
                </a:solidFill>
                <a:latin typeface="Lato" panose="020B0604020202020204" charset="0"/>
              </a:rPr>
              <a:t>;</a:t>
            </a:r>
          </a:p>
          <a:p>
            <a:pPr marL="114300" indent="0" algn="ctr">
              <a:lnSpc>
                <a:spcPct val="150000"/>
              </a:lnSpc>
              <a:buNone/>
            </a:pPr>
            <a:r>
              <a:rPr lang="de-AT" sz="2400" b="1" dirty="0" err="1">
                <a:solidFill>
                  <a:schemeClr val="tx1"/>
                </a:solidFill>
                <a:latin typeface="Lato" panose="020B0604020202020204" charset="0"/>
              </a:rPr>
              <a:t>everything</a:t>
            </a:r>
            <a:r>
              <a:rPr lang="de-AT" sz="2400" b="1" dirty="0">
                <a:solidFill>
                  <a:schemeClr val="tx1"/>
                </a:solidFill>
                <a:latin typeface="Lato" panose="020B0604020202020204" charset="0"/>
              </a:rPr>
              <a:t> </a:t>
            </a:r>
            <a:r>
              <a:rPr lang="de-AT" sz="2400" b="1" dirty="0" err="1">
                <a:solidFill>
                  <a:schemeClr val="tx1"/>
                </a:solidFill>
                <a:latin typeface="Lato" panose="020B0604020202020204" charset="0"/>
              </a:rPr>
              <a:t>is</a:t>
            </a:r>
            <a:r>
              <a:rPr lang="de-AT" sz="2400" b="1" dirty="0">
                <a:solidFill>
                  <a:schemeClr val="tx1"/>
                </a:solidFill>
                <a:latin typeface="Lato" panose="020B0604020202020204" charset="0"/>
              </a:rPr>
              <a:t> </a:t>
            </a:r>
            <a:r>
              <a:rPr lang="de-AT" sz="2400" b="1" dirty="0" err="1">
                <a:solidFill>
                  <a:schemeClr val="tx1"/>
                </a:solidFill>
                <a:latin typeface="Lato" panose="020B0604020202020204" charset="0"/>
              </a:rPr>
              <a:t>connected</a:t>
            </a:r>
            <a:r>
              <a:rPr lang="de-AT" sz="2400" b="1" dirty="0">
                <a:solidFill>
                  <a:schemeClr val="tx1"/>
                </a:solidFill>
                <a:latin typeface="Lato" panose="020B0604020202020204" charset="0"/>
              </a:rPr>
              <a:t>.” </a:t>
            </a:r>
            <a:endParaRPr lang="de-AT" sz="1800" dirty="0">
              <a:solidFill>
                <a:schemeClr val="tx1"/>
              </a:solidFill>
              <a:latin typeface="Lato" panose="020B0604020202020204" charset="0"/>
            </a:endParaRPr>
          </a:p>
          <a:p>
            <a:pPr marL="114300" indent="0" algn="r">
              <a:lnSpc>
                <a:spcPct val="150000"/>
              </a:lnSpc>
              <a:buNone/>
            </a:pPr>
            <a:r>
              <a:rPr lang="de-AT" sz="1600" dirty="0">
                <a:solidFill>
                  <a:schemeClr val="tx1"/>
                </a:solidFill>
                <a:latin typeface="Lato" panose="020B0604020202020204" charset="0"/>
              </a:rPr>
              <a:t>(</a:t>
            </a:r>
            <a:r>
              <a:rPr lang="de-AT" sz="1600" dirty="0" err="1">
                <a:solidFill>
                  <a:schemeClr val="tx1"/>
                </a:solidFill>
                <a:latin typeface="Lato" panose="020B0604020202020204" charset="0"/>
              </a:rPr>
              <a:t>Barkun</a:t>
            </a:r>
            <a:r>
              <a:rPr lang="de-AT" sz="1600" dirty="0">
                <a:solidFill>
                  <a:schemeClr val="tx1"/>
                </a:solidFill>
                <a:latin typeface="Lato" panose="020B0604020202020204" charset="0"/>
              </a:rPr>
              <a:t> 2003, pp. 3-4)</a:t>
            </a:r>
          </a:p>
        </p:txBody>
      </p:sp>
    </p:spTree>
    <p:extLst>
      <p:ext uri="{BB962C8B-B14F-4D97-AF65-F5344CB8AC3E}">
        <p14:creationId xmlns:p14="http://schemas.microsoft.com/office/powerpoint/2010/main" val="3464116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noFill/>
        </p:spPr>
        <p:txBody>
          <a:bodyPr/>
          <a:lstStyle/>
          <a:p>
            <a:pPr marL="114300" indent="0">
              <a:buNone/>
            </a:pPr>
            <a:endParaRPr lang="en-GB" dirty="0">
              <a:solidFill>
                <a:schemeClr val="tx1"/>
              </a:solidFill>
            </a:endParaRPr>
          </a:p>
          <a:p>
            <a:pPr marL="114300" indent="0">
              <a:buNone/>
            </a:pPr>
            <a:r>
              <a:rPr lang="en-GB" dirty="0">
                <a:solidFill>
                  <a:schemeClr val="tx1"/>
                </a:solidFill>
              </a:rPr>
              <a:t>…a way of </a:t>
            </a:r>
            <a:r>
              <a:rPr lang="en-GB" b="1" dirty="0">
                <a:solidFill>
                  <a:schemeClr val="tx1"/>
                </a:solidFill>
              </a:rPr>
              <a:t>making sense of current and historical events</a:t>
            </a:r>
            <a:r>
              <a:rPr lang="en-GB" dirty="0">
                <a:solidFill>
                  <a:schemeClr val="tx1"/>
                </a:solidFill>
              </a:rPr>
              <a:t>, characterised by:</a:t>
            </a:r>
          </a:p>
          <a:p>
            <a:pPr marL="114300" indent="0">
              <a:buNone/>
            </a:pPr>
            <a:r>
              <a:rPr lang="en-GB" sz="3600" dirty="0">
                <a:solidFill>
                  <a:schemeClr val="tx1"/>
                </a:solidFill>
              </a:rPr>
              <a:t>“intentionalism, dualism and occultism”</a:t>
            </a:r>
            <a:endParaRPr lang="en-GB" dirty="0">
              <a:solidFill>
                <a:schemeClr val="tx1"/>
              </a:solidFill>
            </a:endParaRPr>
          </a:p>
          <a:p>
            <a:pPr marL="114300" indent="0">
              <a:buNone/>
            </a:pPr>
            <a:endParaRPr lang="en-GB" sz="1400" dirty="0">
              <a:solidFill>
                <a:schemeClr val="tx1"/>
              </a:solidFill>
            </a:endParaRPr>
          </a:p>
          <a:p>
            <a:pPr marL="0" indent="0" algn="ctr">
              <a:buNone/>
            </a:pPr>
            <a:r>
              <a:rPr lang="en-GB" sz="1600" dirty="0">
                <a:solidFill>
                  <a:srgbClr val="DF0205"/>
                </a:solidFill>
                <a:sym typeface="Wingdings" panose="05000000000000000000" pitchFamily="2" charset="2"/>
              </a:rPr>
              <a:t> </a:t>
            </a:r>
            <a:r>
              <a:rPr lang="en-GB" sz="1600" dirty="0">
                <a:solidFill>
                  <a:srgbClr val="DF0205"/>
                </a:solidFill>
              </a:rPr>
              <a:t>assumption that </a:t>
            </a:r>
            <a:r>
              <a:rPr lang="en-GB" sz="1600" b="1" dirty="0">
                <a:solidFill>
                  <a:srgbClr val="DF0205"/>
                </a:solidFill>
              </a:rPr>
              <a:t>everything has been planned </a:t>
            </a:r>
            <a:r>
              <a:rPr lang="en-GB" sz="1600" dirty="0">
                <a:solidFill>
                  <a:srgbClr val="DF0205"/>
                </a:solidFill>
              </a:rPr>
              <a:t>and nothing happens by coincidence</a:t>
            </a:r>
          </a:p>
          <a:p>
            <a:pPr marL="0" indent="0" algn="ctr">
              <a:buNone/>
            </a:pPr>
            <a:r>
              <a:rPr lang="en-GB" sz="1600" dirty="0">
                <a:solidFill>
                  <a:srgbClr val="DF0205"/>
                </a:solidFill>
                <a:sym typeface="Wingdings" panose="05000000000000000000" pitchFamily="2" charset="2"/>
              </a:rPr>
              <a:t> </a:t>
            </a:r>
            <a:r>
              <a:rPr lang="en-GB" sz="1600" dirty="0">
                <a:solidFill>
                  <a:srgbClr val="DF0205"/>
                </a:solidFill>
              </a:rPr>
              <a:t>dividing the world strictly into the </a:t>
            </a:r>
            <a:r>
              <a:rPr lang="en-GB" sz="1600" b="1" dirty="0">
                <a:solidFill>
                  <a:srgbClr val="DF0205"/>
                </a:solidFill>
              </a:rPr>
              <a:t>evil conspirators </a:t>
            </a:r>
            <a:r>
              <a:rPr lang="en-GB" sz="1600" dirty="0">
                <a:solidFill>
                  <a:srgbClr val="DF0205"/>
                </a:solidFill>
              </a:rPr>
              <a:t>and </a:t>
            </a:r>
            <a:r>
              <a:rPr lang="en-GB" sz="1600" b="1" dirty="0">
                <a:solidFill>
                  <a:srgbClr val="DF0205"/>
                </a:solidFill>
              </a:rPr>
              <a:t>innocent vic</a:t>
            </a:r>
            <a:r>
              <a:rPr lang="en-GB" sz="1600" dirty="0">
                <a:solidFill>
                  <a:srgbClr val="DF0205"/>
                </a:solidFill>
              </a:rPr>
              <a:t>tims of their plot</a:t>
            </a:r>
          </a:p>
          <a:p>
            <a:pPr marL="0" indent="0" algn="ctr">
              <a:buNone/>
            </a:pPr>
            <a:r>
              <a:rPr lang="en-GB" sz="1600" dirty="0">
                <a:solidFill>
                  <a:srgbClr val="DF0205"/>
                </a:solidFill>
                <a:sym typeface="Wingdings" panose="05000000000000000000" pitchFamily="2" charset="2"/>
              </a:rPr>
              <a:t> </a:t>
            </a:r>
            <a:r>
              <a:rPr lang="en-GB" sz="1600" dirty="0">
                <a:solidFill>
                  <a:srgbClr val="DF0205"/>
                </a:solidFill>
              </a:rPr>
              <a:t>claiming that the conspiracy works in </a:t>
            </a:r>
            <a:r>
              <a:rPr lang="en-GB" sz="1600" b="1" dirty="0">
                <a:solidFill>
                  <a:srgbClr val="DF0205"/>
                </a:solidFill>
              </a:rPr>
              <a:t>secret</a:t>
            </a:r>
            <a:r>
              <a:rPr lang="en-GB" sz="1600" dirty="0">
                <a:solidFill>
                  <a:srgbClr val="DF0205"/>
                </a:solidFill>
              </a:rPr>
              <a:t> and does not reveal itself even after it has reached its goals</a:t>
            </a:r>
            <a:r>
              <a:rPr lang="en-GB" sz="1400" dirty="0">
                <a:solidFill>
                  <a:schemeClr val="tx1"/>
                </a:solidFill>
              </a:rPr>
              <a:t> </a:t>
            </a:r>
          </a:p>
          <a:p>
            <a:pPr marL="114300" indent="0">
              <a:buNone/>
            </a:pPr>
            <a:endParaRPr lang="en-GB" dirty="0">
              <a:solidFill>
                <a:schemeClr val="tx1"/>
              </a:solidFill>
            </a:endParaRPr>
          </a:p>
          <a:p>
            <a:pPr marL="114300" indent="0" algn="r">
              <a:buNone/>
            </a:pPr>
            <a:r>
              <a:rPr lang="en-GB" sz="1400" dirty="0">
                <a:solidFill>
                  <a:schemeClr val="tx1"/>
                </a:solidFill>
              </a:rPr>
              <a:t>(</a:t>
            </a:r>
            <a:r>
              <a:rPr lang="en-GB" sz="1400" dirty="0" err="1">
                <a:solidFill>
                  <a:schemeClr val="tx1"/>
                </a:solidFill>
              </a:rPr>
              <a:t>Cubitt</a:t>
            </a:r>
            <a:r>
              <a:rPr lang="en-GB" sz="1400" dirty="0">
                <a:solidFill>
                  <a:schemeClr val="tx1"/>
                </a:solidFill>
              </a:rPr>
              <a:t> 1989, p. 13)</a:t>
            </a:r>
            <a:endParaRPr lang="en-GB" sz="1400" dirty="0">
              <a:solidFill>
                <a:srgbClr val="000000"/>
              </a:solidFill>
              <a:latin typeface="Arial"/>
              <a:ea typeface="Arial"/>
              <a:cs typeface="Arial"/>
              <a:sym typeface="Arial"/>
            </a:endParaRPr>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6</a:t>
            </a:fld>
            <a:endParaRPr lang="de-AT"/>
          </a:p>
        </p:txBody>
      </p:sp>
      <p:sp>
        <p:nvSpPr>
          <p:cNvPr id="7" name="Titel 1">
            <a:extLst>
              <a:ext uri="{FF2B5EF4-FFF2-40B4-BE49-F238E27FC236}">
                <a16:creationId xmlns:a16="http://schemas.microsoft.com/office/drawing/2014/main" id="{5C163799-3027-AF40-A6D4-84E70380C913}"/>
              </a:ext>
            </a:extLst>
          </p:cNvPr>
          <p:cNvSpPr>
            <a:spLocks noGrp="1"/>
          </p:cNvSpPr>
          <p:nvPr>
            <p:ph type="title"/>
          </p:nvPr>
        </p:nvSpPr>
        <p:spPr>
          <a:xfrm>
            <a:off x="311700" y="336750"/>
            <a:ext cx="6802800" cy="572700"/>
          </a:xfrm>
        </p:spPr>
        <p:txBody>
          <a:bodyPr/>
          <a:lstStyle/>
          <a:p>
            <a:r>
              <a:rPr lang="en-GB" dirty="0"/>
              <a:t>Characteristics of conspiracy ideology</a:t>
            </a:r>
          </a:p>
        </p:txBody>
      </p:sp>
    </p:spTree>
    <p:extLst>
      <p:ext uri="{BB962C8B-B14F-4D97-AF65-F5344CB8AC3E}">
        <p14:creationId xmlns:p14="http://schemas.microsoft.com/office/powerpoint/2010/main" val="5863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solidFill>
            <a:schemeClr val="bg1"/>
          </a:solidFill>
        </p:spPr>
        <p:txBody>
          <a:bodyPr/>
          <a:lstStyle/>
          <a:p>
            <a:pPr marL="114300" indent="0">
              <a:buNone/>
            </a:pPr>
            <a:r>
              <a:rPr lang="en-GB" b="1" dirty="0"/>
              <a:t>What are the ideological implications of conspiracy myths?</a:t>
            </a:r>
          </a:p>
          <a:p>
            <a:pPr marL="114300" indent="0">
              <a:buNone/>
            </a:pPr>
            <a:endParaRPr lang="en-GB" dirty="0">
              <a:solidFill>
                <a:schemeClr val="tx1"/>
              </a:solidFill>
            </a:endParaRPr>
          </a:p>
          <a:p>
            <a:pPr>
              <a:spcBef>
                <a:spcPts val="600"/>
              </a:spcBef>
              <a:spcAft>
                <a:spcPts val="600"/>
              </a:spcAft>
              <a:buFontTx/>
              <a:buChar char="-"/>
            </a:pPr>
            <a:r>
              <a:rPr lang="en-GB" dirty="0">
                <a:solidFill>
                  <a:schemeClr val="tx1"/>
                </a:solidFill>
              </a:rPr>
              <a:t>Division in a dualistic world</a:t>
            </a:r>
          </a:p>
          <a:p>
            <a:pPr>
              <a:spcBef>
                <a:spcPts val="600"/>
              </a:spcBef>
              <a:spcAft>
                <a:spcPts val="600"/>
              </a:spcAft>
              <a:buFontTx/>
              <a:buChar char="-"/>
            </a:pPr>
            <a:r>
              <a:rPr lang="en-GB" dirty="0">
                <a:solidFill>
                  <a:schemeClr val="tx1"/>
                </a:solidFill>
              </a:rPr>
              <a:t>Denial of coincidence</a:t>
            </a:r>
          </a:p>
          <a:p>
            <a:pPr>
              <a:spcBef>
                <a:spcPts val="600"/>
              </a:spcBef>
              <a:spcAft>
                <a:spcPts val="600"/>
              </a:spcAft>
              <a:buFontTx/>
              <a:buChar char="-"/>
            </a:pPr>
            <a:r>
              <a:rPr lang="en-GB" dirty="0">
                <a:solidFill>
                  <a:schemeClr val="tx1"/>
                </a:solidFill>
              </a:rPr>
              <a:t>Fear of the non-understood</a:t>
            </a:r>
          </a:p>
          <a:p>
            <a:pPr>
              <a:spcBef>
                <a:spcPts val="600"/>
              </a:spcBef>
              <a:spcAft>
                <a:spcPts val="600"/>
              </a:spcAft>
              <a:buFontTx/>
              <a:buChar char="-"/>
            </a:pPr>
            <a:r>
              <a:rPr lang="en-GB" dirty="0">
                <a:solidFill>
                  <a:schemeClr val="tx1"/>
                </a:solidFill>
              </a:rPr>
              <a:t>Finding someone to blame – imagining a certain powerful, almighty group ruling the world</a:t>
            </a:r>
            <a:endParaRPr lang="de-AT" dirty="0"/>
          </a:p>
          <a:p>
            <a:endParaRPr lang="de-AT" dirty="0"/>
          </a:p>
          <a:p>
            <a:pPr marL="114300" indent="0">
              <a:buNone/>
            </a:pPr>
            <a:endParaRPr lang="de-AT" dirty="0"/>
          </a:p>
          <a:p>
            <a:endParaRPr lang="en-GB" dirty="0"/>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7</a:t>
            </a:fld>
            <a:endParaRPr lang="de-AT"/>
          </a:p>
        </p:txBody>
      </p:sp>
      <p:sp>
        <p:nvSpPr>
          <p:cNvPr id="6" name="Titel 1">
            <a:extLst>
              <a:ext uri="{FF2B5EF4-FFF2-40B4-BE49-F238E27FC236}">
                <a16:creationId xmlns:a16="http://schemas.microsoft.com/office/drawing/2014/main" id="{5C163799-3027-AF40-A6D4-84E70380C913}"/>
              </a:ext>
            </a:extLst>
          </p:cNvPr>
          <p:cNvSpPr>
            <a:spLocks noGrp="1"/>
          </p:cNvSpPr>
          <p:nvPr>
            <p:ph type="title"/>
          </p:nvPr>
        </p:nvSpPr>
        <p:spPr>
          <a:xfrm>
            <a:off x="311700" y="336750"/>
            <a:ext cx="6802800" cy="572700"/>
          </a:xfrm>
        </p:spPr>
        <p:txBody>
          <a:bodyPr/>
          <a:lstStyle/>
          <a:p>
            <a:r>
              <a:rPr lang="en-GB" dirty="0"/>
              <a:t>Characteristics of conspiracy ideology</a:t>
            </a:r>
          </a:p>
        </p:txBody>
      </p:sp>
    </p:spTree>
    <p:extLst>
      <p:ext uri="{BB962C8B-B14F-4D97-AF65-F5344CB8AC3E}">
        <p14:creationId xmlns:p14="http://schemas.microsoft.com/office/powerpoint/2010/main" val="3201913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163799-3027-AF40-A6D4-84E70380C913}"/>
              </a:ext>
            </a:extLst>
          </p:cNvPr>
          <p:cNvSpPr>
            <a:spLocks noGrp="1"/>
          </p:cNvSpPr>
          <p:nvPr>
            <p:ph type="title"/>
          </p:nvPr>
        </p:nvSpPr>
        <p:spPr/>
        <p:txBody>
          <a:bodyPr/>
          <a:lstStyle/>
          <a:p>
            <a:r>
              <a:rPr lang="en-GB" dirty="0"/>
              <a:t>Functions of conspiracy ideology</a:t>
            </a:r>
          </a:p>
        </p:txBody>
      </p:sp>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p:txBody>
          <a:bodyPr anchor="ctr"/>
          <a:lstStyle/>
          <a:p>
            <a:pPr marL="114300" indent="0">
              <a:buNone/>
            </a:pPr>
            <a:r>
              <a:rPr lang="en-GB" b="1" dirty="0"/>
              <a:t>socio-cultural and economical factors</a:t>
            </a:r>
          </a:p>
          <a:p>
            <a:pPr>
              <a:spcBef>
                <a:spcPts val="600"/>
              </a:spcBef>
              <a:spcAft>
                <a:spcPts val="600"/>
              </a:spcAft>
              <a:buFontTx/>
              <a:buChar char="-"/>
            </a:pPr>
            <a:r>
              <a:rPr lang="en-GB" dirty="0">
                <a:solidFill>
                  <a:schemeClr val="tx1"/>
                </a:solidFill>
              </a:rPr>
              <a:t>crisis acting as a catalyst (unemployment, …)</a:t>
            </a:r>
          </a:p>
          <a:p>
            <a:pPr>
              <a:spcBef>
                <a:spcPts val="600"/>
              </a:spcBef>
              <a:spcAft>
                <a:spcPts val="600"/>
              </a:spcAft>
              <a:buFontTx/>
              <a:buChar char="-"/>
            </a:pPr>
            <a:r>
              <a:rPr lang="en-GB" dirty="0">
                <a:solidFill>
                  <a:schemeClr val="tx1"/>
                </a:solidFill>
              </a:rPr>
              <a:t>lack of trust in democratic structures, rise of “alternative” parties and populism</a:t>
            </a:r>
          </a:p>
          <a:p>
            <a:pPr>
              <a:spcBef>
                <a:spcPts val="600"/>
              </a:spcBef>
              <a:spcAft>
                <a:spcPts val="600"/>
              </a:spcAft>
              <a:buFontTx/>
              <a:buChar char="-"/>
            </a:pPr>
            <a:r>
              <a:rPr lang="en-GB" dirty="0">
                <a:solidFill>
                  <a:schemeClr val="tx1"/>
                </a:solidFill>
              </a:rPr>
              <a:t>questioning media and science, fake news and many news (everybody can be a publisher on the internet)</a:t>
            </a:r>
          </a:p>
          <a:p>
            <a:pPr>
              <a:spcBef>
                <a:spcPts val="600"/>
              </a:spcBef>
              <a:spcAft>
                <a:spcPts val="600"/>
              </a:spcAft>
              <a:buFontTx/>
              <a:buChar char="-"/>
            </a:pPr>
            <a:r>
              <a:rPr lang="en-GB" dirty="0">
                <a:solidFill>
                  <a:schemeClr val="tx1"/>
                </a:solidFill>
              </a:rPr>
              <a:t>invisible hierarchies – due to e.g. knowledge gap in medicine</a:t>
            </a:r>
            <a:endParaRPr lang="en-GB" dirty="0"/>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8</a:t>
            </a:fld>
            <a:endParaRPr lang="de-AT"/>
          </a:p>
        </p:txBody>
      </p:sp>
    </p:spTree>
    <p:extLst>
      <p:ext uri="{BB962C8B-B14F-4D97-AF65-F5344CB8AC3E}">
        <p14:creationId xmlns:p14="http://schemas.microsoft.com/office/powerpoint/2010/main" val="37563646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C163799-3027-AF40-A6D4-84E70380C913}"/>
              </a:ext>
            </a:extLst>
          </p:cNvPr>
          <p:cNvSpPr>
            <a:spLocks noGrp="1"/>
          </p:cNvSpPr>
          <p:nvPr>
            <p:ph type="title"/>
          </p:nvPr>
        </p:nvSpPr>
        <p:spPr/>
        <p:txBody>
          <a:bodyPr/>
          <a:lstStyle/>
          <a:p>
            <a:r>
              <a:rPr lang="en-GB" dirty="0"/>
              <a:t>Functions of conspiracy ideology</a:t>
            </a:r>
          </a:p>
        </p:txBody>
      </p:sp>
      <p:sp>
        <p:nvSpPr>
          <p:cNvPr id="3" name="Textplatzhalter 2">
            <a:extLst>
              <a:ext uri="{FF2B5EF4-FFF2-40B4-BE49-F238E27FC236}">
                <a16:creationId xmlns:a16="http://schemas.microsoft.com/office/drawing/2014/main" id="{1ACC31DB-6B41-0A47-9629-B74DEB6656BB}"/>
              </a:ext>
            </a:extLst>
          </p:cNvPr>
          <p:cNvSpPr>
            <a:spLocks noGrp="1"/>
          </p:cNvSpPr>
          <p:nvPr>
            <p:ph type="body" idx="1"/>
          </p:nvPr>
        </p:nvSpPr>
        <p:spPr>
          <a:xfrm>
            <a:off x="168425" y="1298538"/>
            <a:ext cx="8664000" cy="3174850"/>
          </a:xfrm>
        </p:spPr>
        <p:txBody>
          <a:bodyPr/>
          <a:lstStyle/>
          <a:p>
            <a:pPr marL="114300" indent="0">
              <a:buNone/>
            </a:pPr>
            <a:r>
              <a:rPr lang="en-GB" b="1" dirty="0"/>
              <a:t>Psychological factors and evoking</a:t>
            </a:r>
            <a:r>
              <a:rPr lang="en-GB" dirty="0"/>
              <a:t> </a:t>
            </a:r>
            <a:r>
              <a:rPr lang="en-GB" b="1" dirty="0"/>
              <a:t>feelings</a:t>
            </a:r>
            <a:r>
              <a:rPr lang="en-GB" dirty="0"/>
              <a:t> from conspiracy myths:</a:t>
            </a:r>
          </a:p>
          <a:p>
            <a:pPr>
              <a:lnSpc>
                <a:spcPct val="100000"/>
              </a:lnSpc>
              <a:spcBef>
                <a:spcPts val="300"/>
              </a:spcBef>
              <a:spcAft>
                <a:spcPts val="300"/>
              </a:spcAft>
              <a:buFontTx/>
              <a:buChar char="-"/>
            </a:pPr>
            <a:r>
              <a:rPr lang="en-GB" dirty="0">
                <a:solidFill>
                  <a:schemeClr val="tx1"/>
                </a:solidFill>
              </a:rPr>
              <a:t>being one of the person “who knows better”</a:t>
            </a:r>
          </a:p>
          <a:p>
            <a:pPr>
              <a:lnSpc>
                <a:spcPct val="100000"/>
              </a:lnSpc>
              <a:spcBef>
                <a:spcPts val="300"/>
              </a:spcBef>
              <a:spcAft>
                <a:spcPts val="300"/>
              </a:spcAft>
              <a:buFontTx/>
              <a:buChar char="-"/>
            </a:pPr>
            <a:r>
              <a:rPr lang="en-GB" dirty="0">
                <a:solidFill>
                  <a:schemeClr val="tx1"/>
                </a:solidFill>
              </a:rPr>
              <a:t>feeling of uniqueness and self enhancement</a:t>
            </a:r>
          </a:p>
          <a:p>
            <a:pPr>
              <a:lnSpc>
                <a:spcPct val="100000"/>
              </a:lnSpc>
              <a:spcBef>
                <a:spcPts val="300"/>
              </a:spcBef>
              <a:spcAft>
                <a:spcPts val="300"/>
              </a:spcAft>
              <a:buFontTx/>
              <a:buChar char="-"/>
            </a:pPr>
            <a:r>
              <a:rPr lang="en-GB" dirty="0">
                <a:solidFill>
                  <a:schemeClr val="tx1"/>
                </a:solidFill>
              </a:rPr>
              <a:t>bring a false sense individual and collective control agency</a:t>
            </a:r>
          </a:p>
          <a:p>
            <a:pPr>
              <a:lnSpc>
                <a:spcPct val="100000"/>
              </a:lnSpc>
              <a:spcBef>
                <a:spcPts val="300"/>
              </a:spcBef>
              <a:spcAft>
                <a:spcPts val="300"/>
              </a:spcAft>
              <a:buFontTx/>
              <a:buChar char="-"/>
            </a:pPr>
            <a:r>
              <a:rPr lang="en-GB" dirty="0">
                <a:solidFill>
                  <a:schemeClr val="tx1"/>
                </a:solidFill>
              </a:rPr>
              <a:t>form identity</a:t>
            </a:r>
          </a:p>
          <a:p>
            <a:pPr>
              <a:lnSpc>
                <a:spcPct val="100000"/>
              </a:lnSpc>
              <a:spcBef>
                <a:spcPts val="300"/>
              </a:spcBef>
              <a:spcAft>
                <a:spcPts val="300"/>
              </a:spcAft>
              <a:buFontTx/>
              <a:buChar char="-"/>
            </a:pPr>
            <a:r>
              <a:rPr lang="en-GB" dirty="0">
                <a:solidFill>
                  <a:schemeClr val="tx1"/>
                </a:solidFill>
              </a:rPr>
              <a:t>regulating feelings of losing control</a:t>
            </a:r>
          </a:p>
          <a:p>
            <a:pPr>
              <a:lnSpc>
                <a:spcPct val="100000"/>
              </a:lnSpc>
              <a:spcBef>
                <a:spcPts val="300"/>
              </a:spcBef>
              <a:spcAft>
                <a:spcPts val="300"/>
              </a:spcAft>
              <a:buFontTx/>
              <a:buChar char="-"/>
            </a:pPr>
            <a:r>
              <a:rPr lang="en-GB" dirty="0">
                <a:solidFill>
                  <a:schemeClr val="tx1"/>
                </a:solidFill>
              </a:rPr>
              <a:t>imparts a certain sense of belonging (codes and forms of expressions, that can only be understood by adherents or experts)</a:t>
            </a:r>
          </a:p>
          <a:p>
            <a:pPr>
              <a:lnSpc>
                <a:spcPct val="100000"/>
              </a:lnSpc>
              <a:spcBef>
                <a:spcPts val="300"/>
              </a:spcBef>
              <a:spcAft>
                <a:spcPts val="300"/>
              </a:spcAft>
              <a:buFontTx/>
              <a:buChar char="-"/>
            </a:pPr>
            <a:r>
              <a:rPr lang="en-GB" dirty="0">
                <a:solidFill>
                  <a:schemeClr val="tx1"/>
                </a:solidFill>
              </a:rPr>
              <a:t>imagining self-defence as motivation: externalising guilt</a:t>
            </a:r>
          </a:p>
          <a:p>
            <a:pPr marL="114300" indent="0">
              <a:buNone/>
            </a:pPr>
            <a:endParaRPr lang="en-GB" dirty="0">
              <a:solidFill>
                <a:schemeClr val="tx1"/>
              </a:solidFill>
            </a:endParaRPr>
          </a:p>
          <a:p>
            <a:pPr marL="114300" indent="0">
              <a:buNone/>
            </a:pPr>
            <a:endParaRPr lang="en-GB" dirty="0">
              <a:solidFill>
                <a:schemeClr val="tx1"/>
              </a:solidFill>
            </a:endParaRPr>
          </a:p>
          <a:p>
            <a:endParaRPr lang="en-GB" dirty="0"/>
          </a:p>
        </p:txBody>
      </p:sp>
      <p:sp>
        <p:nvSpPr>
          <p:cNvPr id="4" name="Foliennummernplatzhalter 3">
            <a:extLst>
              <a:ext uri="{FF2B5EF4-FFF2-40B4-BE49-F238E27FC236}">
                <a16:creationId xmlns:a16="http://schemas.microsoft.com/office/drawing/2014/main" id="{EE3FD8B1-0811-2E41-9675-4F25F26F807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AT" smtClean="0"/>
              <a:t>9</a:t>
            </a:fld>
            <a:endParaRPr lang="de-AT"/>
          </a:p>
        </p:txBody>
      </p:sp>
      <p:sp>
        <p:nvSpPr>
          <p:cNvPr id="5" name="Textfeld 4"/>
          <p:cNvSpPr txBox="1"/>
          <p:nvPr/>
        </p:nvSpPr>
        <p:spPr>
          <a:xfrm>
            <a:off x="168425" y="934717"/>
            <a:ext cx="5250155" cy="338554"/>
          </a:xfrm>
          <a:prstGeom prst="rect">
            <a:avLst/>
          </a:prstGeom>
          <a:noFill/>
        </p:spPr>
        <p:txBody>
          <a:bodyPr wrap="none" rtlCol="0">
            <a:spAutoFit/>
          </a:bodyPr>
          <a:lstStyle/>
          <a:p>
            <a:r>
              <a:rPr lang="en-GB" sz="1600" b="1" dirty="0">
                <a:latin typeface="Lato" panose="020B0604020202020204" charset="0"/>
              </a:rPr>
              <a:t>Why do people believe in and spread conspiracy myths?</a:t>
            </a:r>
          </a:p>
        </p:txBody>
      </p:sp>
    </p:spTree>
    <p:extLst>
      <p:ext uri="{BB962C8B-B14F-4D97-AF65-F5344CB8AC3E}">
        <p14:creationId xmlns:p14="http://schemas.microsoft.com/office/powerpoint/2010/main" val="654874724"/>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2060</Words>
  <Application>Microsoft Macintosh PowerPoint</Application>
  <PresentationFormat>On-screen Show (16:9)</PresentationFormat>
  <Paragraphs>196</Paragraphs>
  <Slides>18</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Teko</vt:lpstr>
      <vt:lpstr>Arial</vt:lpstr>
      <vt:lpstr>Lato</vt:lpstr>
      <vt:lpstr>Simple Light</vt:lpstr>
      <vt:lpstr>CONSPIRACY MYTHS (3/5)</vt:lpstr>
      <vt:lpstr>Overview</vt:lpstr>
      <vt:lpstr>Ideology of Conspiracy and  the link to Antisemitism</vt:lpstr>
      <vt:lpstr>PowerPoint Presentation</vt:lpstr>
      <vt:lpstr>Characteristics of conspiracy ideology</vt:lpstr>
      <vt:lpstr>Characteristics of conspiracy ideology</vt:lpstr>
      <vt:lpstr>Characteristics of conspiracy ideology</vt:lpstr>
      <vt:lpstr>Functions of conspiracy ideology</vt:lpstr>
      <vt:lpstr>Functions of conspiracy ideology</vt:lpstr>
      <vt:lpstr>PowerPoint Presentation</vt:lpstr>
      <vt:lpstr>Correlation with other ideologies (populism, right-wing extremism) by …</vt:lpstr>
      <vt:lpstr>Link to Antisemitism</vt:lpstr>
      <vt:lpstr>Link to Antisemitism</vt:lpstr>
      <vt:lpstr>Link to Antisemitism</vt:lpstr>
      <vt:lpstr>Link to Antisemitism</vt:lpstr>
      <vt:lpstr>Danger of conspiracy myths</vt:lpstr>
      <vt:lpstr>Ideological meta narrative</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 the World of Easy Answers</dc:title>
  <dc:creator>Johanna Urban</dc:creator>
  <cp:lastModifiedBy>Debora Lucque</cp:lastModifiedBy>
  <cp:revision>404</cp:revision>
  <dcterms:modified xsi:type="dcterms:W3CDTF">2022-04-15T12:32:35Z</dcterms:modified>
</cp:coreProperties>
</file>