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27"/>
  </p:notesMasterIdLst>
  <p:sldIdLst>
    <p:sldId id="256" r:id="rId2"/>
    <p:sldId id="257" r:id="rId3"/>
    <p:sldId id="346" r:id="rId4"/>
    <p:sldId id="319" r:id="rId5"/>
    <p:sldId id="300" r:id="rId6"/>
    <p:sldId id="279" r:id="rId7"/>
    <p:sldId id="277" r:id="rId8"/>
    <p:sldId id="347" r:id="rId9"/>
    <p:sldId id="348" r:id="rId10"/>
    <p:sldId id="324" r:id="rId11"/>
    <p:sldId id="260" r:id="rId12"/>
    <p:sldId id="341" r:id="rId13"/>
    <p:sldId id="262" r:id="rId14"/>
    <p:sldId id="342" r:id="rId15"/>
    <p:sldId id="321" r:id="rId16"/>
    <p:sldId id="343" r:id="rId17"/>
    <p:sldId id="349" r:id="rId18"/>
    <p:sldId id="261" r:id="rId19"/>
    <p:sldId id="322" r:id="rId20"/>
    <p:sldId id="350" r:id="rId21"/>
    <p:sldId id="263" r:id="rId22"/>
    <p:sldId id="351" r:id="rId23"/>
    <p:sldId id="275" r:id="rId24"/>
    <p:sldId id="299" r:id="rId25"/>
    <p:sldId id="352" r:id="rId26"/>
  </p:sldIdLst>
  <p:sldSz cx="9144000" cy="5143500" type="screen16x9"/>
  <p:notesSz cx="6858000" cy="9144000"/>
  <p:embeddedFontLst>
    <p:embeddedFont>
      <p:font typeface="Lato" panose="020F0502020204030203" pitchFamily="34" charset="0"/>
      <p:regular r:id="rId28"/>
      <p:bold r:id="rId29"/>
      <p:italic r:id="rId30"/>
      <p:boldItalic r:id="rId31"/>
    </p:embeddedFont>
    <p:embeddedFont>
      <p:font typeface="Teko" panose="020B0604020202020204" pitchFamily="34" charset="0"/>
      <p:regular r:id="rId32"/>
      <p:bold r:id="rId3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hanna Urban" initials="JU" lastIdx="22" clrIdx="0">
    <p:extLst>
      <p:ext uri="{19B8F6BF-5375-455C-9EA6-DF929625EA0E}">
        <p15:presenceInfo xmlns:p15="http://schemas.microsoft.com/office/powerpoint/2012/main" userId="S-1-5-21-3036683560-4069959373-169152929-26606" providerId="AD"/>
      </p:ext>
    </p:extLst>
  </p:cmAuthor>
  <p:cmAuthor id="2" name="Isolde Vogel" initials="IV" lastIdx="3" clrIdx="1">
    <p:extLst>
      <p:ext uri="{19B8F6BF-5375-455C-9EA6-DF929625EA0E}">
        <p15:presenceInfo xmlns:p15="http://schemas.microsoft.com/office/powerpoint/2012/main" userId="Isolde Vogel"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2C8B"/>
    <a:srgbClr val="DF0205"/>
    <a:srgbClr val="D00002"/>
    <a:srgbClr val="0432FF"/>
    <a:srgbClr val="FFF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ittlere Formatvorlage 2 - Akz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D7AC3CCA-C797-4891-BE02-D94E43425B78}" styleName="Mittlere Formatvorlag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505E3EF-67EA-436B-97B2-0124C06EBD24}" styleName="Mittlere Formatvorlage 4 - Akz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0660B408-B3CF-4A94-85FC-2B1E0A45F4A2}" styleName="Dunkle Formatvorlage 2 - Akzent 1/Akz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91EBBBCC-DAD2-459C-BE2E-F6DE35CF9A28}" styleName="Dunkle Formatvorlage 2 - Akzent 3/Akz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C083E6E3-FA7D-4D7B-A595-EF9225AFEA82}" styleName="Helle Formatvorlage 1 - Akz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321"/>
    <p:restoredTop sz="76953"/>
  </p:normalViewPr>
  <p:slideViewPr>
    <p:cSldViewPr snapToGrid="0">
      <p:cViewPr varScale="1">
        <p:scale>
          <a:sx n="111" d="100"/>
          <a:sy n="111" d="100"/>
        </p:scale>
        <p:origin x="1184" y="19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6.fntdata"/><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5.fntdata"/><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1.fntdata"/><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font" Target="fonts/font3.fntdata"/><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ec.europa.eu/info/live-work-travel-eu/coronavirus-response/fighting-disinformation/identifying-conspiracy-theories_en"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conspiracytheories.eu/_wpx/wp-content/uploads/2020/03/COMPACT_Guide-2.pdf" TargetMode="External"/><Relationship Id="rId2" Type="http://schemas.openxmlformats.org/officeDocument/2006/relationships/slide" Target="../slides/slide12.xml"/><Relationship Id="rId1" Type="http://schemas.openxmlformats.org/officeDocument/2006/relationships/notesMaster" Target="../notesMasters/notesMaster1.xml"/><Relationship Id="rId4" Type="http://schemas.openxmlformats.org/officeDocument/2006/relationships/hyperlink" Target="https://ec.europa.eu/info/live-work-travel-eu/coronavirus-response/fighting-disinformation/identifying-conspiracy-theories_en" TargetMode="Externa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conspiracytheories.eu/_wpx/wp-content/uploads/2020/03/COMPACT_Guide-2.pdf"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conspiracytheories.eu/_wpx/wp-content/uploads/2020/03/COMPACT_Guide-2.pdf" TargetMode="External"/><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s://conspiracytheories.eu/_wpx/wp-content/uploads/2020/03/COMPACT_Guide-2.pdf"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s://conspiracytheories.eu/_wpx/wp-content/uploads/2020/03/COMPACT_Guide-2.pdf" TargetMode="External"/><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hyperlink" Target="https://conspiracytheories.eu/_wpx/wp-content/uploads/2020/03/COMPACT_Guide-2.pdf" TargetMode="External"/><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3" Type="http://schemas.openxmlformats.org/officeDocument/2006/relationships/hyperlink" Target="https://conspiracytheories.eu/_wpx/wp-content/uploads/2020/03/COMPACT_Guide-2.pdf" TargetMode="External"/><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3" Type="http://schemas.openxmlformats.org/officeDocument/2006/relationships/hyperlink" Target="https://ec.europa.eu/info/live-work-travel-eu/coronavirus-response/fighting-disinformation/identifying-conspiracy-theories_en" TargetMode="External"/><Relationship Id="rId2" Type="http://schemas.openxmlformats.org/officeDocument/2006/relationships/slide" Target="../slides/slide19.xml"/><Relationship Id="rId1" Type="http://schemas.openxmlformats.org/officeDocument/2006/relationships/notesMaster" Target="../notesMasters/notesMaster1.xml"/><Relationship Id="rId4" Type="http://schemas.openxmlformats.org/officeDocument/2006/relationships/hyperlink" Target="https://conspiracytheories.eu/_wpx/wp-content/uploads/2020/03/COMPACT_Guide-2.pdf"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3" Type="http://schemas.openxmlformats.org/officeDocument/2006/relationships/hyperlink" Target="https://conspiracytheories.eu/_wpx/wp-content/uploads/2020/03/COMPACT_Guide-2.pdf" TargetMode="External"/><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3" Type="http://schemas.openxmlformats.org/officeDocument/2006/relationships/hyperlink" Target="https://conspiracytheories.eu/_wpx/wp-content/uploads/2020/03/COMPACT_Guide-2.pdf" TargetMode="External"/><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3" Type="http://schemas.openxmlformats.org/officeDocument/2006/relationships/hyperlink" Target="https://conspiracytheories.eu/_wpx/wp-content/uploads/2020/03/COMPACT_Guide-2.pdf" TargetMode="External"/><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3" Type="http://schemas.openxmlformats.org/officeDocument/2006/relationships/hyperlink" Target="https://ec.europa.eu/info/live-work-travel-eu/coronavirus-response/fighting-disinformation/identifying-conspiracy-theories_en" TargetMode="External"/><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conspiracytheories.eu/_wpx/wp-content/uploads/2020/03/COMPACT_Guide-2.pdf" TargetMode="External"/><Relationship Id="rId2" Type="http://schemas.openxmlformats.org/officeDocument/2006/relationships/slide" Target="../slides/slide6.xml"/><Relationship Id="rId1" Type="http://schemas.openxmlformats.org/officeDocument/2006/relationships/notesMaster" Target="../notesMasters/notesMaster1.xml"/><Relationship Id="rId4" Type="http://schemas.openxmlformats.org/officeDocument/2006/relationships/hyperlink" Target="https://www.instagram.com/p/CWmaRY2AkfB/" TargetMode="Externa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britannica.com/topic/conspiracy-theory"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ec.europa.eu/info/live-work-travel-eu/coronavirus-response/fighting-disinformation/identifying-conspiracy-theories_en"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conspiracytheories.eu/_wpx/wp-content/uploads/2020/03/COMPACT_Guide-2.pdf"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GB" sz="1100" dirty="0"/>
              <a:t>source: </a:t>
            </a:r>
            <a:r>
              <a:rPr lang="en-GB" sz="1100" b="0" i="0" u="none" strike="noStrike" cap="none" dirty="0">
                <a:solidFill>
                  <a:srgbClr val="000000"/>
                </a:solidFill>
                <a:effectLst/>
                <a:latin typeface="Arial"/>
                <a:ea typeface="Arial"/>
                <a:cs typeface="Arial"/>
                <a:sym typeface="Arial"/>
              </a:rPr>
              <a:t>European Commission (</a:t>
            </a:r>
            <a:r>
              <a:rPr lang="en-GB" sz="1100" b="0" i="0" u="none" strike="noStrike" cap="none" dirty="0" err="1">
                <a:solidFill>
                  <a:srgbClr val="000000"/>
                </a:solidFill>
                <a:effectLst/>
                <a:latin typeface="Arial"/>
                <a:ea typeface="Arial"/>
                <a:cs typeface="Arial"/>
                <a:sym typeface="Arial"/>
              </a:rPr>
              <a:t>n.y.</a:t>
            </a:r>
            <a:r>
              <a:rPr lang="en-GB" sz="1100" b="0" i="0" u="none" strike="noStrike" cap="none" dirty="0">
                <a:solidFill>
                  <a:srgbClr val="000000"/>
                </a:solidFill>
                <a:effectLst/>
                <a:latin typeface="Arial"/>
                <a:ea typeface="Arial"/>
                <a:cs typeface="Arial"/>
                <a:sym typeface="Arial"/>
              </a:rPr>
              <a:t>) Identifying Conspiracy Theories, </a:t>
            </a:r>
            <a:r>
              <a:rPr lang="en-GB" sz="1100" b="0" i="0" u="sng" strike="noStrike" cap="none" dirty="0">
                <a:solidFill>
                  <a:srgbClr val="000000"/>
                </a:solidFill>
                <a:effectLst/>
                <a:latin typeface="Arial"/>
                <a:ea typeface="Arial"/>
                <a:cs typeface="Arial"/>
                <a:sym typeface="Arial"/>
                <a:hlinkClick r:id="rId3"/>
              </a:rPr>
              <a:t>https://ec.europa.eu/info/live-work-travel-eu/coronavirus-response/fighting-disinformation/identifying-conspiracy-theories_en</a:t>
            </a:r>
            <a:r>
              <a:rPr lang="en-GB" sz="1100" b="0" i="0" u="none" strike="noStrike" cap="none" dirty="0">
                <a:solidFill>
                  <a:srgbClr val="000000"/>
                </a:solidFill>
                <a:effectLst/>
                <a:latin typeface="Arial"/>
                <a:ea typeface="Arial"/>
                <a:cs typeface="Arial"/>
                <a:sym typeface="Arial"/>
              </a:rPr>
              <a:t>, accessed 20 May 2021.</a:t>
            </a:r>
            <a:endParaRPr lang="en-GB" sz="1100" dirty="0"/>
          </a:p>
          <a:p>
            <a:pPr>
              <a:spcAft>
                <a:spcPts val="600"/>
              </a:spcAft>
              <a:buFont typeface="+mj-lt"/>
              <a:buAutoNum type="arabicPeriod"/>
            </a:pPr>
            <a:r>
              <a:rPr lang="en-GB" dirty="0">
                <a:solidFill>
                  <a:schemeClr val="tx1"/>
                </a:solidFill>
              </a:rPr>
              <a:t>An alleged, secret plot.</a:t>
            </a:r>
          </a:p>
          <a:p>
            <a:pPr>
              <a:spcAft>
                <a:spcPts val="600"/>
              </a:spcAft>
              <a:buFont typeface="+mj-lt"/>
              <a:buAutoNum type="arabicPeriod"/>
            </a:pPr>
            <a:r>
              <a:rPr lang="en-GB" dirty="0">
                <a:solidFill>
                  <a:schemeClr val="tx1"/>
                </a:solidFill>
              </a:rPr>
              <a:t>A group of conspirators.</a:t>
            </a:r>
          </a:p>
          <a:p>
            <a:pPr>
              <a:spcAft>
                <a:spcPts val="600"/>
              </a:spcAft>
              <a:buFont typeface="+mj-lt"/>
              <a:buAutoNum type="arabicPeriod"/>
            </a:pPr>
            <a:r>
              <a:rPr lang="en-GB" dirty="0">
                <a:solidFill>
                  <a:schemeClr val="tx1"/>
                </a:solidFill>
              </a:rPr>
              <a:t>‘Evidence’ that seems to support the conspiracy theory.</a:t>
            </a:r>
          </a:p>
          <a:p>
            <a:pPr>
              <a:spcAft>
                <a:spcPts val="600"/>
              </a:spcAft>
              <a:buFont typeface="+mj-lt"/>
              <a:buAutoNum type="arabicPeriod"/>
            </a:pPr>
            <a:r>
              <a:rPr lang="en-GB" dirty="0">
                <a:solidFill>
                  <a:schemeClr val="tx1"/>
                </a:solidFill>
              </a:rPr>
              <a:t>They falsely suggest that nothing happens by accident and that there are no coincidences; nothing is as it appears and everything is connected.</a:t>
            </a:r>
          </a:p>
          <a:p>
            <a:pPr>
              <a:spcAft>
                <a:spcPts val="600"/>
              </a:spcAft>
              <a:buFont typeface="+mj-lt"/>
              <a:buAutoNum type="arabicPeriod"/>
            </a:pPr>
            <a:r>
              <a:rPr lang="en-GB" dirty="0">
                <a:solidFill>
                  <a:schemeClr val="tx1"/>
                </a:solidFill>
              </a:rPr>
              <a:t>They divide the world into good or bad.</a:t>
            </a:r>
          </a:p>
          <a:p>
            <a:pPr>
              <a:spcAft>
                <a:spcPts val="600"/>
              </a:spcAft>
              <a:buFont typeface="+mj-lt"/>
              <a:buAutoNum type="arabicPeriod"/>
            </a:pPr>
            <a:r>
              <a:rPr lang="en-GB" dirty="0">
                <a:solidFill>
                  <a:schemeClr val="tx1"/>
                </a:solidFill>
              </a:rPr>
              <a:t>They scapegoat people and groups.</a:t>
            </a:r>
          </a:p>
          <a:p>
            <a:endParaRPr lang="en-GB" dirty="0"/>
          </a:p>
        </p:txBody>
      </p:sp>
    </p:spTree>
    <p:extLst>
      <p:ext uri="{BB962C8B-B14F-4D97-AF65-F5344CB8AC3E}">
        <p14:creationId xmlns:p14="http://schemas.microsoft.com/office/powerpoint/2010/main" val="34479258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r>
              <a:rPr lang="en-GB" dirty="0"/>
              <a:t>See compact guide https://</a:t>
            </a:r>
            <a:r>
              <a:rPr lang="en-GB" dirty="0" err="1"/>
              <a:t>conspiracytheories.eu</a:t>
            </a:r>
            <a:r>
              <a:rPr lang="en-GB" dirty="0"/>
              <a:t>/_</a:t>
            </a:r>
            <a:r>
              <a:rPr lang="en-GB" dirty="0" err="1"/>
              <a:t>wpx</a:t>
            </a:r>
            <a:r>
              <a:rPr lang="en-GB" dirty="0"/>
              <a:t>/</a:t>
            </a:r>
            <a:r>
              <a:rPr lang="en-GB" dirty="0" err="1"/>
              <a:t>wp</a:t>
            </a:r>
            <a:r>
              <a:rPr lang="en-GB" dirty="0"/>
              <a:t>-content/uploads/2020/03/COMPACT_Guide-2.pdf </a:t>
            </a:r>
          </a:p>
          <a:p>
            <a:r>
              <a:rPr lang="en-GB" dirty="0"/>
              <a:t>https://</a:t>
            </a:r>
            <a:r>
              <a:rPr lang="en-GB" dirty="0" err="1"/>
              <a:t>ec.europa.eu</a:t>
            </a:r>
            <a:r>
              <a:rPr lang="en-GB" dirty="0"/>
              <a:t>/info/live-work-travel-</a:t>
            </a:r>
            <a:r>
              <a:rPr lang="en-GB" dirty="0" err="1"/>
              <a:t>eu</a:t>
            </a:r>
            <a:r>
              <a:rPr lang="en-GB" dirty="0"/>
              <a:t>/coronavirus-response/fighting-disinformation/identifying-conspiracy-theories_en#is-this-a-conspiracy-theory-check-before-sharing</a:t>
            </a:r>
          </a:p>
        </p:txBody>
      </p:sp>
    </p:spTree>
    <p:extLst>
      <p:ext uri="{BB962C8B-B14F-4D97-AF65-F5344CB8AC3E}">
        <p14:creationId xmlns:p14="http://schemas.microsoft.com/office/powerpoint/2010/main" val="31543583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158750" indent="0">
              <a:buNone/>
            </a:pPr>
            <a:r>
              <a:rPr lang="en-GB" dirty="0"/>
              <a:t>See</a:t>
            </a:r>
          </a:p>
          <a:p>
            <a:pPr lvl="0"/>
            <a:r>
              <a:rPr lang="en-GB" sz="1100" b="0" i="1" u="none" strike="noStrike" cap="none" dirty="0">
                <a:solidFill>
                  <a:srgbClr val="000000"/>
                </a:solidFill>
                <a:effectLst/>
                <a:latin typeface="Arial"/>
                <a:ea typeface="Arial"/>
                <a:cs typeface="Arial"/>
                <a:sym typeface="Arial"/>
              </a:rPr>
              <a:t>COMPACT Education group (Comparative Analysis of Conspiracy Theories) (2020) Guide to Conspiracy Theories, March 2020, </a:t>
            </a:r>
            <a:r>
              <a:rPr lang="en-GB" sz="1100" b="0" i="1" u="sng" strike="noStrike" cap="none" dirty="0">
                <a:solidFill>
                  <a:srgbClr val="000000"/>
                </a:solidFill>
                <a:effectLst/>
                <a:latin typeface="Arial"/>
                <a:ea typeface="Arial"/>
                <a:cs typeface="Arial"/>
                <a:sym typeface="Arial"/>
                <a:hlinkClick r:id="rId3"/>
              </a:rPr>
              <a:t>https://conspiracytheories.eu/_wpx/wp-content/uploads/2020/03/COMPACT_Guide-2.pdf</a:t>
            </a:r>
            <a:r>
              <a:rPr lang="en-GB" sz="1100" b="0" i="1" u="none" strike="noStrike" cap="none" dirty="0">
                <a:solidFill>
                  <a:srgbClr val="000000"/>
                </a:solidFill>
                <a:effectLst/>
                <a:latin typeface="Arial"/>
                <a:ea typeface="Arial"/>
                <a:cs typeface="Arial"/>
                <a:sym typeface="Arial"/>
              </a:rPr>
              <a:t>, accessed 20 May 2021.</a:t>
            </a:r>
            <a:endParaRPr lang="de-AT" sz="1100" b="0" i="1" u="none" strike="noStrike" cap="none" dirty="0">
              <a:solidFill>
                <a:srgbClr val="000000"/>
              </a:solidFill>
              <a:effectLst/>
              <a:latin typeface="Arial"/>
              <a:ea typeface="Arial"/>
              <a:cs typeface="Arial"/>
              <a:sym typeface="Arial"/>
            </a:endParaRPr>
          </a:p>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r>
              <a:rPr lang="en-GB" sz="1100" b="0" i="0" u="none" strike="noStrike" cap="none" dirty="0">
                <a:solidFill>
                  <a:srgbClr val="000000"/>
                </a:solidFill>
                <a:effectLst/>
                <a:latin typeface="Arial"/>
                <a:ea typeface="Arial"/>
                <a:cs typeface="Arial"/>
                <a:sym typeface="Arial"/>
              </a:rPr>
              <a:t>European Commission (</a:t>
            </a:r>
            <a:r>
              <a:rPr lang="en-GB" sz="1100" b="0" i="0" u="none" strike="noStrike" cap="none" dirty="0" err="1">
                <a:solidFill>
                  <a:srgbClr val="000000"/>
                </a:solidFill>
                <a:effectLst/>
                <a:latin typeface="Arial"/>
                <a:ea typeface="Arial"/>
                <a:cs typeface="Arial"/>
                <a:sym typeface="Arial"/>
              </a:rPr>
              <a:t>n.y.</a:t>
            </a:r>
            <a:r>
              <a:rPr lang="en-GB" sz="1100" b="0" i="0" u="none" strike="noStrike" cap="none" dirty="0">
                <a:solidFill>
                  <a:srgbClr val="000000"/>
                </a:solidFill>
                <a:effectLst/>
                <a:latin typeface="Arial"/>
                <a:ea typeface="Arial"/>
                <a:cs typeface="Arial"/>
                <a:sym typeface="Arial"/>
              </a:rPr>
              <a:t>) Identifying Conspiracy Theories, </a:t>
            </a:r>
            <a:r>
              <a:rPr lang="en-GB" sz="1100" b="0" i="0" u="sng" strike="noStrike" cap="none" dirty="0">
                <a:solidFill>
                  <a:srgbClr val="000000"/>
                </a:solidFill>
                <a:effectLst/>
                <a:latin typeface="Arial"/>
                <a:ea typeface="Arial"/>
                <a:cs typeface="Arial"/>
                <a:sym typeface="Arial"/>
                <a:hlinkClick r:id="rId4"/>
              </a:rPr>
              <a:t>https://ec.europa.eu/info/live-work-travel-eu/coronavirus-response/fighting-disinformation/identifying-conspiracy-theories_en</a:t>
            </a:r>
            <a:r>
              <a:rPr lang="en-GB" sz="1100" b="0" i="0" u="none" strike="noStrike" cap="none" dirty="0">
                <a:solidFill>
                  <a:srgbClr val="000000"/>
                </a:solidFill>
                <a:effectLst/>
                <a:latin typeface="Arial"/>
                <a:ea typeface="Arial"/>
                <a:cs typeface="Arial"/>
                <a:sym typeface="Arial"/>
              </a:rPr>
              <a:t>, accessed 20 May 2021.</a:t>
            </a:r>
            <a:endParaRPr lang="de-AT" sz="1100" b="0" i="1" u="none" strike="noStrike" cap="none" dirty="0">
              <a:solidFill>
                <a:srgbClr val="000000"/>
              </a:solidFill>
              <a:effectLst/>
              <a:latin typeface="Arial"/>
              <a:ea typeface="Arial"/>
              <a:cs typeface="Arial"/>
              <a:sym typeface="Arial"/>
            </a:endParaRPr>
          </a:p>
          <a:p>
            <a:endParaRPr lang="en-GB" dirty="0"/>
          </a:p>
        </p:txBody>
      </p:sp>
    </p:spTree>
    <p:extLst>
      <p:ext uri="{BB962C8B-B14F-4D97-AF65-F5344CB8AC3E}">
        <p14:creationId xmlns:p14="http://schemas.microsoft.com/office/powerpoint/2010/main" val="5097532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158750" indent="0">
              <a:buNone/>
            </a:pPr>
            <a:r>
              <a:rPr lang="en-GB" dirty="0"/>
              <a:t>See</a:t>
            </a:r>
          </a:p>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r>
              <a:rPr lang="en-GB" sz="1100" b="0" i="1" u="none" strike="noStrike" cap="none" dirty="0">
                <a:solidFill>
                  <a:srgbClr val="000000"/>
                </a:solidFill>
                <a:effectLst/>
                <a:latin typeface="Arial"/>
                <a:ea typeface="Arial"/>
                <a:cs typeface="Arial"/>
                <a:sym typeface="Arial"/>
              </a:rPr>
              <a:t>Butter, M. and Knight, P. (2020) General Introduction, in M. Butter and P. Knight (eds). Routledge Handbook of Conspiracy Theories (1st ed.). London/New York: Routledge, pp. 1-8.</a:t>
            </a:r>
          </a:p>
          <a:p>
            <a:pPr lvl="0"/>
            <a:r>
              <a:rPr lang="en-GB" sz="1100" b="0" i="1" u="none" strike="noStrike" cap="none" dirty="0">
                <a:solidFill>
                  <a:srgbClr val="000000"/>
                </a:solidFill>
                <a:effectLst/>
                <a:latin typeface="Arial"/>
                <a:ea typeface="Arial"/>
                <a:cs typeface="Arial"/>
                <a:sym typeface="Arial"/>
              </a:rPr>
              <a:t>COMPACT Education group (Comparative Analysis of Conspiracy Theories) (2020) Guide to Conspiracy Theories, March 2020, </a:t>
            </a:r>
            <a:r>
              <a:rPr lang="en-GB" sz="1100" b="0" i="1" u="sng" strike="noStrike" cap="none" dirty="0">
                <a:solidFill>
                  <a:srgbClr val="000000"/>
                </a:solidFill>
                <a:effectLst/>
                <a:latin typeface="Arial"/>
                <a:ea typeface="Arial"/>
                <a:cs typeface="Arial"/>
                <a:sym typeface="Arial"/>
                <a:hlinkClick r:id="rId3"/>
              </a:rPr>
              <a:t>https://conspiracytheories.eu/_wpx/wp-content/uploads/2020/03/COMPACT_Guide-2.pdf</a:t>
            </a:r>
            <a:r>
              <a:rPr lang="en-GB" sz="1100" b="0" i="1" u="none" strike="noStrike" cap="none" dirty="0">
                <a:solidFill>
                  <a:srgbClr val="000000"/>
                </a:solidFill>
                <a:effectLst/>
                <a:latin typeface="Arial"/>
                <a:ea typeface="Arial"/>
                <a:cs typeface="Arial"/>
                <a:sym typeface="Arial"/>
              </a:rPr>
              <a:t>, accessed 20 May 2021.</a:t>
            </a:r>
            <a:endParaRPr lang="de-AT" sz="1100" b="0" i="1" u="none" strike="noStrike" cap="none" dirty="0">
              <a:solidFill>
                <a:srgbClr val="000000"/>
              </a:solidFill>
              <a:effectLst/>
              <a:latin typeface="Arial"/>
              <a:ea typeface="Arial"/>
              <a:cs typeface="Arial"/>
              <a:sym typeface="Arial"/>
            </a:endParaRPr>
          </a:p>
          <a:p>
            <a:endParaRPr lang="en-GB" dirty="0"/>
          </a:p>
        </p:txBody>
      </p:sp>
    </p:spTree>
    <p:extLst>
      <p:ext uri="{BB962C8B-B14F-4D97-AF65-F5344CB8AC3E}">
        <p14:creationId xmlns:p14="http://schemas.microsoft.com/office/powerpoint/2010/main" val="16920952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158750" indent="0">
              <a:buNone/>
            </a:pPr>
            <a:r>
              <a:rPr lang="en-GB" dirty="0"/>
              <a:t>See </a:t>
            </a:r>
          </a:p>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r>
              <a:rPr lang="en-GB" sz="1100" b="0" i="1" u="none" strike="noStrike" cap="none" dirty="0">
                <a:solidFill>
                  <a:srgbClr val="000000"/>
                </a:solidFill>
                <a:effectLst/>
                <a:latin typeface="Arial"/>
                <a:ea typeface="Arial"/>
                <a:cs typeface="Arial"/>
                <a:sym typeface="Arial"/>
              </a:rPr>
              <a:t>Butter, M. and Knight, P. (2020) General Introduction, in M. Butter and P. Knight (eds). Routledge Handbook of Conspiracy Theories (1st ed.). London/New York: Routledge, pp. 1-8.</a:t>
            </a:r>
          </a:p>
          <a:p>
            <a:pPr lvl="0"/>
            <a:r>
              <a:rPr lang="en-GB" sz="1100" b="0" i="1" u="none" strike="noStrike" cap="none" dirty="0">
                <a:solidFill>
                  <a:srgbClr val="000000"/>
                </a:solidFill>
                <a:effectLst/>
                <a:latin typeface="Arial"/>
                <a:ea typeface="Arial"/>
                <a:cs typeface="Arial"/>
                <a:sym typeface="Arial"/>
              </a:rPr>
              <a:t>COMPACT Education group (Comparative Analysis of Conspiracy Theories) (2020) Guide to Conspiracy Theories, March 2020, </a:t>
            </a:r>
            <a:r>
              <a:rPr lang="en-GB" sz="1100" b="0" i="1" u="sng" strike="noStrike" cap="none" dirty="0">
                <a:solidFill>
                  <a:srgbClr val="000000"/>
                </a:solidFill>
                <a:effectLst/>
                <a:latin typeface="Arial"/>
                <a:ea typeface="Arial"/>
                <a:cs typeface="Arial"/>
                <a:sym typeface="Arial"/>
                <a:hlinkClick r:id="rId3"/>
              </a:rPr>
              <a:t>https://conspiracytheories.eu/_wpx/wp-content/uploads/2020/03/COMPACT_Guide-2.pdf</a:t>
            </a:r>
            <a:r>
              <a:rPr lang="en-GB" sz="1100" b="0" i="1" u="none" strike="noStrike" cap="none" dirty="0">
                <a:solidFill>
                  <a:srgbClr val="000000"/>
                </a:solidFill>
                <a:effectLst/>
                <a:latin typeface="Arial"/>
                <a:ea typeface="Arial"/>
                <a:cs typeface="Arial"/>
                <a:sym typeface="Arial"/>
              </a:rPr>
              <a:t>, accessed 20 May 2021.</a:t>
            </a:r>
            <a:endParaRPr lang="de-AT" sz="1100" b="0" i="1" u="none" strike="noStrike" cap="none" dirty="0">
              <a:solidFill>
                <a:srgbClr val="000000"/>
              </a:solidFill>
              <a:effectLst/>
              <a:latin typeface="Arial"/>
              <a:ea typeface="Arial"/>
              <a:cs typeface="Arial"/>
              <a:sym typeface="Arial"/>
            </a:endParaRPr>
          </a:p>
          <a:p>
            <a:endParaRPr lang="en-GB" dirty="0"/>
          </a:p>
        </p:txBody>
      </p:sp>
    </p:spTree>
    <p:extLst>
      <p:ext uri="{BB962C8B-B14F-4D97-AF65-F5344CB8AC3E}">
        <p14:creationId xmlns:p14="http://schemas.microsoft.com/office/powerpoint/2010/main" val="16174716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158750" indent="0">
              <a:buNone/>
            </a:pPr>
            <a:r>
              <a:rPr lang="en-GB" dirty="0"/>
              <a:t>See </a:t>
            </a:r>
          </a:p>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r>
              <a:rPr lang="en-GB" sz="1100" b="0" i="1" u="none" strike="noStrike" cap="none" dirty="0">
                <a:solidFill>
                  <a:srgbClr val="000000"/>
                </a:solidFill>
                <a:effectLst/>
                <a:latin typeface="Arial"/>
                <a:ea typeface="Arial"/>
                <a:cs typeface="Arial"/>
                <a:sym typeface="Arial"/>
              </a:rPr>
              <a:t>Butter, M. and Knight, P. (2020) General Introduction, in M. Butter and P. Knight (eds). Routledge Handbook of Conspiracy Theories (1st ed.). London/New York: Routledge, pp. 1-8.</a:t>
            </a:r>
          </a:p>
          <a:p>
            <a:pPr lvl="0"/>
            <a:r>
              <a:rPr lang="en-GB" sz="1100" b="0" i="1" u="none" strike="noStrike" cap="none" dirty="0">
                <a:solidFill>
                  <a:srgbClr val="000000"/>
                </a:solidFill>
                <a:effectLst/>
                <a:latin typeface="Arial"/>
                <a:ea typeface="Arial"/>
                <a:cs typeface="Arial"/>
                <a:sym typeface="Arial"/>
              </a:rPr>
              <a:t>COMPACT Education group (Comparative Analysis of Conspiracy Theories) (2020) Guide to Conspiracy Theories, March 2020, </a:t>
            </a:r>
            <a:r>
              <a:rPr lang="en-GB" sz="1100" b="0" i="1" u="sng" strike="noStrike" cap="none" dirty="0">
                <a:solidFill>
                  <a:srgbClr val="000000"/>
                </a:solidFill>
                <a:effectLst/>
                <a:latin typeface="Arial"/>
                <a:ea typeface="Arial"/>
                <a:cs typeface="Arial"/>
                <a:sym typeface="Arial"/>
                <a:hlinkClick r:id="rId3"/>
              </a:rPr>
              <a:t>https://conspiracytheories.eu/_wpx/wp-content/uploads/2020/03/COMPACT_Guide-2.pdf</a:t>
            </a:r>
            <a:r>
              <a:rPr lang="en-GB" sz="1100" b="0" i="1" u="none" strike="noStrike" cap="none" dirty="0">
                <a:solidFill>
                  <a:srgbClr val="000000"/>
                </a:solidFill>
                <a:effectLst/>
                <a:latin typeface="Arial"/>
                <a:ea typeface="Arial"/>
                <a:cs typeface="Arial"/>
                <a:sym typeface="Arial"/>
              </a:rPr>
              <a:t>, accessed 20 May 2021.</a:t>
            </a:r>
            <a:endParaRPr lang="de-AT" sz="1100" b="0" i="1" u="none" strike="noStrike" cap="none" dirty="0">
              <a:solidFill>
                <a:srgbClr val="000000"/>
              </a:solidFill>
              <a:effectLst/>
              <a:latin typeface="Arial"/>
              <a:ea typeface="Arial"/>
              <a:cs typeface="Arial"/>
              <a:sym typeface="Arial"/>
            </a:endParaRPr>
          </a:p>
        </p:txBody>
      </p:sp>
    </p:spTree>
    <p:extLst>
      <p:ext uri="{BB962C8B-B14F-4D97-AF65-F5344CB8AC3E}">
        <p14:creationId xmlns:p14="http://schemas.microsoft.com/office/powerpoint/2010/main" val="35715594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r>
              <a:rPr lang="en-GB" dirty="0"/>
              <a:t>See </a:t>
            </a:r>
          </a:p>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r>
              <a:rPr lang="en-GB" sz="1100" b="0" i="1" u="none" strike="noStrike" cap="none" dirty="0">
                <a:solidFill>
                  <a:srgbClr val="000000"/>
                </a:solidFill>
                <a:effectLst/>
                <a:latin typeface="Arial"/>
                <a:ea typeface="Arial"/>
                <a:cs typeface="Arial"/>
                <a:sym typeface="Arial"/>
              </a:rPr>
              <a:t>Butter, M. and Knight, P. (2020) General Introduction, in M. Butter and P. Knight (eds). Routledge Handbook of Conspiracy Theories (1st ed.). London/New York: Routledge, pp. 1-8.</a:t>
            </a:r>
          </a:p>
          <a:p>
            <a:pPr lvl="0"/>
            <a:r>
              <a:rPr lang="en-GB" sz="1100" b="0" i="1" u="none" strike="noStrike" cap="none" dirty="0">
                <a:solidFill>
                  <a:srgbClr val="000000"/>
                </a:solidFill>
                <a:effectLst/>
                <a:latin typeface="Arial"/>
                <a:ea typeface="Arial"/>
                <a:cs typeface="Arial"/>
                <a:sym typeface="Arial"/>
              </a:rPr>
              <a:t>COMPACT Education group (Comparative Analysis of Conspiracy Theories) (2020) Guide to Conspiracy Theories, March 2020, </a:t>
            </a:r>
            <a:r>
              <a:rPr lang="en-GB" sz="1100" b="0" i="1" u="sng" strike="noStrike" cap="none" dirty="0">
                <a:solidFill>
                  <a:srgbClr val="000000"/>
                </a:solidFill>
                <a:effectLst/>
                <a:latin typeface="Arial"/>
                <a:ea typeface="Arial"/>
                <a:cs typeface="Arial"/>
                <a:sym typeface="Arial"/>
                <a:hlinkClick r:id="rId3"/>
              </a:rPr>
              <a:t>https://conspiracytheories.eu/_wpx/wp-content/uploads/2020/03/COMPACT_Guide-2.pdf</a:t>
            </a:r>
            <a:r>
              <a:rPr lang="en-GB" sz="1100" b="0" i="1" u="none" strike="noStrike" cap="none" dirty="0">
                <a:solidFill>
                  <a:srgbClr val="000000"/>
                </a:solidFill>
                <a:effectLst/>
                <a:latin typeface="Arial"/>
                <a:ea typeface="Arial"/>
                <a:cs typeface="Arial"/>
                <a:sym typeface="Arial"/>
              </a:rPr>
              <a:t>, accessed 20 May 2021.</a:t>
            </a:r>
            <a:endParaRPr lang="de-AT" sz="1100" b="0" i="1" u="none" strike="noStrike" cap="none" dirty="0">
              <a:solidFill>
                <a:srgbClr val="000000"/>
              </a:solidFill>
              <a:effectLst/>
              <a:latin typeface="Arial"/>
              <a:ea typeface="Arial"/>
              <a:cs typeface="Arial"/>
              <a:sym typeface="Arial"/>
            </a:endParaRPr>
          </a:p>
        </p:txBody>
      </p:sp>
    </p:spTree>
    <p:extLst>
      <p:ext uri="{BB962C8B-B14F-4D97-AF65-F5344CB8AC3E}">
        <p14:creationId xmlns:p14="http://schemas.microsoft.com/office/powerpoint/2010/main" val="42743497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158750" indent="0">
              <a:buNone/>
            </a:pPr>
            <a:r>
              <a:rPr lang="en-GB" dirty="0"/>
              <a:t>See </a:t>
            </a:r>
          </a:p>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r>
              <a:rPr lang="en-GB" sz="1100" b="0" i="1" u="none" strike="noStrike" cap="none" dirty="0">
                <a:solidFill>
                  <a:srgbClr val="000000"/>
                </a:solidFill>
                <a:effectLst/>
                <a:latin typeface="Arial"/>
                <a:ea typeface="Arial"/>
                <a:cs typeface="Arial"/>
                <a:sym typeface="Arial"/>
              </a:rPr>
              <a:t>Butter, M. and Knight, P. (2020) General Introduction, in M. Butter and P. Knight (eds). Routledge Handbook of Conspiracy Theories (1st ed.). London/New York: Routledge, pp. 1-8.</a:t>
            </a:r>
          </a:p>
          <a:p>
            <a:pPr lvl="0"/>
            <a:r>
              <a:rPr lang="en-GB" sz="1100" b="0" i="1" u="none" strike="noStrike" cap="none" dirty="0">
                <a:solidFill>
                  <a:srgbClr val="000000"/>
                </a:solidFill>
                <a:effectLst/>
                <a:latin typeface="Arial"/>
                <a:ea typeface="Arial"/>
                <a:cs typeface="Arial"/>
                <a:sym typeface="Arial"/>
              </a:rPr>
              <a:t>COMPACT Education group (Comparative Analysis of Conspiracy Theories) (2020) Guide to Conspiracy Theories, March 2020, </a:t>
            </a:r>
            <a:r>
              <a:rPr lang="en-GB" sz="1100" b="0" i="1" u="sng" strike="noStrike" cap="none" dirty="0">
                <a:solidFill>
                  <a:srgbClr val="000000"/>
                </a:solidFill>
                <a:effectLst/>
                <a:latin typeface="Arial"/>
                <a:ea typeface="Arial"/>
                <a:cs typeface="Arial"/>
                <a:sym typeface="Arial"/>
                <a:hlinkClick r:id="rId3"/>
              </a:rPr>
              <a:t>https://conspiracytheories.eu/_wpx/wp-content/uploads/2020/03/COMPACT_Guide-2.pdf</a:t>
            </a:r>
            <a:r>
              <a:rPr lang="en-GB" sz="1100" b="0" i="1" u="none" strike="noStrike" cap="none" dirty="0">
                <a:solidFill>
                  <a:srgbClr val="000000"/>
                </a:solidFill>
                <a:effectLst/>
                <a:latin typeface="Arial"/>
                <a:ea typeface="Arial"/>
                <a:cs typeface="Arial"/>
                <a:sym typeface="Arial"/>
              </a:rPr>
              <a:t>, accessed 20 May 2021.</a:t>
            </a:r>
            <a:endParaRPr lang="de-AT" sz="1100" b="0" i="1" u="none" strike="noStrike" cap="none" dirty="0">
              <a:solidFill>
                <a:srgbClr val="000000"/>
              </a:solidFill>
              <a:effectLst/>
              <a:latin typeface="Arial"/>
              <a:ea typeface="Arial"/>
              <a:cs typeface="Arial"/>
              <a:sym typeface="Arial"/>
            </a:endParaRPr>
          </a:p>
        </p:txBody>
      </p:sp>
    </p:spTree>
    <p:extLst>
      <p:ext uri="{BB962C8B-B14F-4D97-AF65-F5344CB8AC3E}">
        <p14:creationId xmlns:p14="http://schemas.microsoft.com/office/powerpoint/2010/main" val="309143970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158750" indent="0">
              <a:buNone/>
            </a:pPr>
            <a:r>
              <a:rPr lang="en-GB" dirty="0"/>
              <a:t>source: </a:t>
            </a:r>
          </a:p>
          <a:p>
            <a:pPr marL="158750" lvl="0" indent="0">
              <a:buNone/>
            </a:pPr>
            <a:r>
              <a:rPr lang="en-GB" sz="1100" b="0" i="1" u="none" strike="noStrike" cap="none" dirty="0">
                <a:solidFill>
                  <a:srgbClr val="000000"/>
                </a:solidFill>
                <a:effectLst/>
                <a:latin typeface="Arial"/>
                <a:ea typeface="Arial"/>
                <a:cs typeface="Arial"/>
                <a:sym typeface="Arial"/>
              </a:rPr>
              <a:t>COMPACT Education group (Comparative Analysis of Conspiracy Theories) (2020) Guide to Conspiracy Theories, March 2020, </a:t>
            </a:r>
            <a:r>
              <a:rPr lang="en-GB" sz="1100" b="0" i="1" u="sng" strike="noStrike" cap="none" dirty="0">
                <a:solidFill>
                  <a:srgbClr val="000000"/>
                </a:solidFill>
                <a:effectLst/>
                <a:latin typeface="Arial"/>
                <a:ea typeface="Arial"/>
                <a:cs typeface="Arial"/>
                <a:sym typeface="Arial"/>
                <a:hlinkClick r:id="rId3"/>
              </a:rPr>
              <a:t>https://conspiracytheories.eu/_wpx/wp-content/uploads/2020/03/COMPACT_Guide-2.pdf</a:t>
            </a:r>
            <a:r>
              <a:rPr lang="en-GB" sz="1100" b="0" i="1" u="none" strike="noStrike" cap="none" dirty="0">
                <a:solidFill>
                  <a:srgbClr val="000000"/>
                </a:solidFill>
                <a:effectLst/>
                <a:latin typeface="Arial"/>
                <a:ea typeface="Arial"/>
                <a:cs typeface="Arial"/>
                <a:sym typeface="Arial"/>
              </a:rPr>
              <a:t>, accessed 20 May 2021.</a:t>
            </a:r>
            <a:r>
              <a:rPr lang="en-GB" sz="1100" b="0" i="0" u="none" strike="noStrike" cap="none" baseline="0" dirty="0">
                <a:solidFill>
                  <a:srgbClr val="000000"/>
                </a:solidFill>
                <a:effectLst/>
                <a:latin typeface="Arial"/>
                <a:ea typeface="Arial"/>
                <a:cs typeface="Arial"/>
                <a:sym typeface="Arial"/>
              </a:rPr>
              <a:t> </a:t>
            </a:r>
            <a:r>
              <a:rPr lang="en-GB" dirty="0"/>
              <a:t>pp. 7-8</a:t>
            </a:r>
          </a:p>
        </p:txBody>
      </p:sp>
    </p:spTree>
    <p:extLst>
      <p:ext uri="{BB962C8B-B14F-4D97-AF65-F5344CB8AC3E}">
        <p14:creationId xmlns:p14="http://schemas.microsoft.com/office/powerpoint/2010/main" val="23365901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158750" indent="0">
              <a:buNone/>
            </a:pPr>
            <a:r>
              <a:rPr lang="en-GB" dirty="0"/>
              <a:t>sources:</a:t>
            </a:r>
          </a:p>
          <a:p>
            <a:pPr lvl="0"/>
            <a:r>
              <a:rPr lang="en-GB" sz="1100" b="0" i="0" u="none" strike="noStrike" cap="none" dirty="0">
                <a:solidFill>
                  <a:srgbClr val="000000"/>
                </a:solidFill>
                <a:effectLst/>
                <a:latin typeface="Arial"/>
                <a:ea typeface="Arial"/>
                <a:cs typeface="Arial"/>
                <a:sym typeface="Arial"/>
              </a:rPr>
              <a:t>European Commission (</a:t>
            </a:r>
            <a:r>
              <a:rPr lang="en-GB" sz="1100" b="0" i="0" u="none" strike="noStrike" cap="none" dirty="0" err="1">
                <a:solidFill>
                  <a:srgbClr val="000000"/>
                </a:solidFill>
                <a:effectLst/>
                <a:latin typeface="Arial"/>
                <a:ea typeface="Arial"/>
                <a:cs typeface="Arial"/>
                <a:sym typeface="Arial"/>
              </a:rPr>
              <a:t>n.y.</a:t>
            </a:r>
            <a:r>
              <a:rPr lang="en-GB" sz="1100" b="0" i="0" u="none" strike="noStrike" cap="none" dirty="0">
                <a:solidFill>
                  <a:srgbClr val="000000"/>
                </a:solidFill>
                <a:effectLst/>
                <a:latin typeface="Arial"/>
                <a:ea typeface="Arial"/>
                <a:cs typeface="Arial"/>
                <a:sym typeface="Arial"/>
              </a:rPr>
              <a:t>) Identifying Conspiracy Theories, </a:t>
            </a:r>
            <a:r>
              <a:rPr lang="en-GB" sz="1100" b="0" i="0" u="sng" strike="noStrike" cap="none" dirty="0">
                <a:solidFill>
                  <a:srgbClr val="000000"/>
                </a:solidFill>
                <a:effectLst/>
                <a:latin typeface="Arial"/>
                <a:ea typeface="Arial"/>
                <a:cs typeface="Arial"/>
                <a:sym typeface="Arial"/>
                <a:hlinkClick r:id="rId3"/>
              </a:rPr>
              <a:t>https://ec.europa.eu/info/live-work-travel-eu/coronavirus-response/fighting-disinformation/identifying-conspiracy-theories_en</a:t>
            </a:r>
            <a:r>
              <a:rPr lang="en-GB" sz="1100" b="0" i="0" u="none" strike="noStrike" cap="none" dirty="0">
                <a:solidFill>
                  <a:srgbClr val="000000"/>
                </a:solidFill>
                <a:effectLst/>
                <a:latin typeface="Arial"/>
                <a:ea typeface="Arial"/>
                <a:cs typeface="Arial"/>
                <a:sym typeface="Arial"/>
              </a:rPr>
              <a:t>, accessed 20 May 2021.</a:t>
            </a:r>
            <a:endParaRPr lang="de-AT" sz="1100" b="0" i="1" u="none" strike="noStrike" cap="none" dirty="0">
              <a:solidFill>
                <a:srgbClr val="000000"/>
              </a:solidFill>
              <a:effectLst/>
              <a:latin typeface="Arial"/>
              <a:ea typeface="Arial"/>
              <a:cs typeface="Arial"/>
              <a:sym typeface="Arial"/>
            </a:endParaRPr>
          </a:p>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r>
              <a:rPr lang="en-GB" sz="1100" b="0" i="1" u="none" strike="noStrike" cap="none" dirty="0">
                <a:solidFill>
                  <a:srgbClr val="000000"/>
                </a:solidFill>
                <a:effectLst/>
                <a:latin typeface="Arial"/>
                <a:ea typeface="Arial"/>
                <a:cs typeface="Arial"/>
                <a:sym typeface="Arial"/>
              </a:rPr>
              <a:t>COMPACT Education group (Comparative Analysis of Conspiracy Theories) (2020) Guide to Conspiracy Theories, March 2020, </a:t>
            </a:r>
            <a:r>
              <a:rPr lang="en-GB" sz="1100" b="0" i="1" u="sng" strike="noStrike" cap="none" dirty="0">
                <a:solidFill>
                  <a:srgbClr val="000000"/>
                </a:solidFill>
                <a:effectLst/>
                <a:latin typeface="Arial"/>
                <a:ea typeface="Arial"/>
                <a:cs typeface="Arial"/>
                <a:sym typeface="Arial"/>
                <a:hlinkClick r:id="rId4"/>
              </a:rPr>
              <a:t>https://conspiracytheories.eu/_wpx/wp-content/uploads/2020/03/COMPACT_Guide-2.pdf</a:t>
            </a:r>
            <a:r>
              <a:rPr lang="en-GB" sz="1100" b="0" i="1" u="none" strike="noStrike" cap="none" dirty="0">
                <a:solidFill>
                  <a:srgbClr val="000000"/>
                </a:solidFill>
                <a:effectLst/>
                <a:latin typeface="Arial"/>
                <a:ea typeface="Arial"/>
                <a:cs typeface="Arial"/>
                <a:sym typeface="Arial"/>
              </a:rPr>
              <a:t>, accessed 20 May 2021, </a:t>
            </a:r>
            <a:r>
              <a:rPr lang="en-GB" dirty="0"/>
              <a:t>pp.7-8</a:t>
            </a:r>
          </a:p>
          <a:p>
            <a:endParaRPr lang="en-GB" dirty="0"/>
          </a:p>
        </p:txBody>
      </p:sp>
    </p:spTree>
    <p:extLst>
      <p:ext uri="{BB962C8B-B14F-4D97-AF65-F5344CB8AC3E}">
        <p14:creationId xmlns:p14="http://schemas.microsoft.com/office/powerpoint/2010/main" val="25796364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a28579d069_0_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a28579d069_0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158750" indent="0">
              <a:buNone/>
            </a:pPr>
            <a:r>
              <a:rPr lang="en-GB" dirty="0"/>
              <a:t>See </a:t>
            </a:r>
          </a:p>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r>
              <a:rPr lang="en-GB" sz="1100" b="0" i="1" u="none" strike="noStrike" cap="none" dirty="0">
                <a:solidFill>
                  <a:srgbClr val="000000"/>
                </a:solidFill>
                <a:effectLst/>
                <a:latin typeface="Arial"/>
                <a:ea typeface="Arial"/>
                <a:cs typeface="Arial"/>
                <a:sym typeface="Arial"/>
              </a:rPr>
              <a:t>Butter, M. and Knight, P. (2020) General Introduction, in M. Butter and P. Knight (eds). Routledge Handbook of Conspiracy Theories (1st ed.). London/New York: Routledge, pp. 1-8.</a:t>
            </a:r>
          </a:p>
          <a:p>
            <a:pPr lvl="0"/>
            <a:r>
              <a:rPr lang="en-GB" sz="1100" b="0" i="1" u="none" strike="noStrike" cap="none" dirty="0">
                <a:solidFill>
                  <a:srgbClr val="000000"/>
                </a:solidFill>
                <a:effectLst/>
                <a:latin typeface="Arial"/>
                <a:ea typeface="Arial"/>
                <a:cs typeface="Arial"/>
                <a:sym typeface="Arial"/>
              </a:rPr>
              <a:t>COMPACT Education group (Comparative Analysis of Conspiracy Theories) (2020) Guide to Conspiracy Theories, March 2020, </a:t>
            </a:r>
            <a:r>
              <a:rPr lang="en-GB" sz="1100" b="0" i="1" u="sng" strike="noStrike" cap="none" dirty="0">
                <a:solidFill>
                  <a:srgbClr val="000000"/>
                </a:solidFill>
                <a:effectLst/>
                <a:latin typeface="Arial"/>
                <a:ea typeface="Arial"/>
                <a:cs typeface="Arial"/>
                <a:sym typeface="Arial"/>
                <a:hlinkClick r:id="rId3"/>
              </a:rPr>
              <a:t>https://conspiracytheories.eu/_wpx/wp-content/uploads/2020/03/COMPACT_Guide-2.pdf</a:t>
            </a:r>
            <a:r>
              <a:rPr lang="en-GB" sz="1100" b="0" i="1" u="none" strike="noStrike" cap="none" dirty="0">
                <a:solidFill>
                  <a:srgbClr val="000000"/>
                </a:solidFill>
                <a:effectLst/>
                <a:latin typeface="Arial"/>
                <a:ea typeface="Arial"/>
                <a:cs typeface="Arial"/>
                <a:sym typeface="Arial"/>
              </a:rPr>
              <a:t>, accessed 20 May 2021.</a:t>
            </a:r>
            <a:endParaRPr lang="de-AT" sz="1100" b="0" i="1" u="none" strike="noStrike" cap="none" dirty="0">
              <a:solidFill>
                <a:srgbClr val="000000"/>
              </a:solidFill>
              <a:effectLst/>
              <a:latin typeface="Arial"/>
              <a:ea typeface="Arial"/>
              <a:cs typeface="Arial"/>
              <a:sym typeface="Arial"/>
            </a:endParaRPr>
          </a:p>
        </p:txBody>
      </p:sp>
    </p:spTree>
    <p:extLst>
      <p:ext uri="{BB962C8B-B14F-4D97-AF65-F5344CB8AC3E}">
        <p14:creationId xmlns:p14="http://schemas.microsoft.com/office/powerpoint/2010/main" val="228870211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GB" dirty="0"/>
              <a:t>source</a:t>
            </a:r>
          </a:p>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r>
              <a:rPr lang="en-GB" sz="1100" b="0" i="1" u="none" strike="noStrike" cap="none" dirty="0">
                <a:solidFill>
                  <a:srgbClr val="000000"/>
                </a:solidFill>
                <a:effectLst/>
                <a:latin typeface="Arial"/>
                <a:ea typeface="Arial"/>
                <a:cs typeface="Arial"/>
                <a:sym typeface="Arial"/>
              </a:rPr>
              <a:t>COMPACT Education group (Comparative Analysis of Conspiracy Theories) (2020) Guide to Conspiracy Theories, March 2020, </a:t>
            </a:r>
            <a:r>
              <a:rPr lang="en-GB" sz="1100" b="0" i="1" u="sng" strike="noStrike" cap="none" dirty="0">
                <a:solidFill>
                  <a:srgbClr val="000000"/>
                </a:solidFill>
                <a:effectLst/>
                <a:latin typeface="Arial"/>
                <a:ea typeface="Arial"/>
                <a:cs typeface="Arial"/>
                <a:sym typeface="Arial"/>
                <a:hlinkClick r:id="rId3"/>
              </a:rPr>
              <a:t>https://conspiracytheories.eu/_wpx/wp-content/uploads/2020/03/COMPACT_Guide-2.pdf</a:t>
            </a:r>
            <a:r>
              <a:rPr lang="en-GB" sz="1100" b="0" i="1" u="none" strike="noStrike" cap="none" dirty="0">
                <a:solidFill>
                  <a:srgbClr val="000000"/>
                </a:solidFill>
                <a:effectLst/>
                <a:latin typeface="Arial"/>
                <a:ea typeface="Arial"/>
                <a:cs typeface="Arial"/>
                <a:sym typeface="Arial"/>
              </a:rPr>
              <a:t>, accessed 20 May 2021, p. 7.</a:t>
            </a:r>
            <a:endParaRPr lang="de-AT" sz="1100" b="0" i="1" u="none" strike="noStrike" cap="none" dirty="0">
              <a:solidFill>
                <a:srgbClr val="000000"/>
              </a:solidFill>
              <a:effectLst/>
              <a:latin typeface="Arial"/>
              <a:ea typeface="Arial"/>
              <a:cs typeface="Arial"/>
              <a:sym typeface="Arial"/>
            </a:endParaRPr>
          </a:p>
        </p:txBody>
      </p:sp>
    </p:spTree>
    <p:extLst>
      <p:ext uri="{BB962C8B-B14F-4D97-AF65-F5344CB8AC3E}">
        <p14:creationId xmlns:p14="http://schemas.microsoft.com/office/powerpoint/2010/main" val="92702267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158750" indent="0">
              <a:buNone/>
            </a:pPr>
            <a:r>
              <a:rPr lang="en-GB" dirty="0"/>
              <a:t>See </a:t>
            </a:r>
          </a:p>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r>
              <a:rPr lang="en-GB" sz="1100" b="0" i="1" u="none" strike="noStrike" cap="none" dirty="0">
                <a:solidFill>
                  <a:srgbClr val="000000"/>
                </a:solidFill>
                <a:effectLst/>
                <a:latin typeface="Arial"/>
                <a:ea typeface="Arial"/>
                <a:cs typeface="Arial"/>
                <a:sym typeface="Arial"/>
              </a:rPr>
              <a:t>Butter, M. and Knight, P. (2020) General Introduction, in M. Butter and P. Knight (eds). Routledge Handbook of Conspiracy Theories (1st ed.). London/New York: Routledge, pp. 1-8.</a:t>
            </a:r>
          </a:p>
          <a:p>
            <a:pPr lvl="0"/>
            <a:r>
              <a:rPr lang="en-GB" sz="1100" b="0" i="1" u="none" strike="noStrike" cap="none" dirty="0">
                <a:solidFill>
                  <a:srgbClr val="000000"/>
                </a:solidFill>
                <a:effectLst/>
                <a:latin typeface="Arial"/>
                <a:ea typeface="Arial"/>
                <a:cs typeface="Arial"/>
                <a:sym typeface="Arial"/>
              </a:rPr>
              <a:t>COMPACT Education group (Comparative Analysis of Conspiracy Theories) (2020) Guide to Conspiracy Theories, March 2020, </a:t>
            </a:r>
            <a:r>
              <a:rPr lang="en-GB" sz="1100" b="0" i="1" u="sng" strike="noStrike" cap="none" dirty="0">
                <a:solidFill>
                  <a:srgbClr val="000000"/>
                </a:solidFill>
                <a:effectLst/>
                <a:latin typeface="Arial"/>
                <a:ea typeface="Arial"/>
                <a:cs typeface="Arial"/>
                <a:sym typeface="Arial"/>
                <a:hlinkClick r:id="rId3"/>
              </a:rPr>
              <a:t>https://conspiracytheories.eu/_wpx/wp-content/uploads/2020/03/COMPACT_Guide-2.pdf</a:t>
            </a:r>
            <a:r>
              <a:rPr lang="en-GB" sz="1100" b="0" i="1" u="none" strike="noStrike" cap="none" dirty="0">
                <a:solidFill>
                  <a:srgbClr val="000000"/>
                </a:solidFill>
                <a:effectLst/>
                <a:latin typeface="Arial"/>
                <a:ea typeface="Arial"/>
                <a:cs typeface="Arial"/>
                <a:sym typeface="Arial"/>
              </a:rPr>
              <a:t>, accessed 20 May 2021.</a:t>
            </a:r>
            <a:endParaRPr lang="de-AT" sz="1100" b="0" i="1" u="none" strike="noStrike" cap="none" dirty="0">
              <a:solidFill>
                <a:srgbClr val="000000"/>
              </a:solidFill>
              <a:effectLst/>
              <a:latin typeface="Arial"/>
              <a:ea typeface="Arial"/>
              <a:cs typeface="Arial"/>
              <a:sym typeface="Arial"/>
            </a:endParaRPr>
          </a:p>
        </p:txBody>
      </p:sp>
    </p:spTree>
    <p:extLst>
      <p:ext uri="{BB962C8B-B14F-4D97-AF65-F5344CB8AC3E}">
        <p14:creationId xmlns:p14="http://schemas.microsoft.com/office/powerpoint/2010/main" val="855715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r>
              <a:rPr lang="en-GB" dirty="0"/>
              <a:t>Bridge to the next chapter: </a:t>
            </a:r>
            <a:r>
              <a:rPr lang="en-GB" b="1" dirty="0"/>
              <a:t>History of conspiracy myths</a:t>
            </a:r>
          </a:p>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r>
              <a:rPr lang="en-GB" b="0" dirty="0"/>
              <a:t>source: </a:t>
            </a:r>
            <a:r>
              <a:rPr lang="en-GB" sz="1100" b="0" i="0" u="none" strike="noStrike" cap="none" dirty="0">
                <a:solidFill>
                  <a:srgbClr val="000000"/>
                </a:solidFill>
                <a:effectLst/>
                <a:latin typeface="Arial"/>
                <a:ea typeface="Arial"/>
                <a:cs typeface="Arial"/>
                <a:sym typeface="Arial"/>
              </a:rPr>
              <a:t>European Commission (</a:t>
            </a:r>
            <a:r>
              <a:rPr lang="en-GB" sz="1100" b="0" i="0" u="none" strike="noStrike" cap="none" dirty="0" err="1">
                <a:solidFill>
                  <a:srgbClr val="000000"/>
                </a:solidFill>
                <a:effectLst/>
                <a:latin typeface="Arial"/>
                <a:ea typeface="Arial"/>
                <a:cs typeface="Arial"/>
                <a:sym typeface="Arial"/>
              </a:rPr>
              <a:t>n.y.</a:t>
            </a:r>
            <a:r>
              <a:rPr lang="en-GB" sz="1100" b="0" i="0" u="none" strike="noStrike" cap="none" dirty="0">
                <a:solidFill>
                  <a:srgbClr val="000000"/>
                </a:solidFill>
                <a:effectLst/>
                <a:latin typeface="Arial"/>
                <a:ea typeface="Arial"/>
                <a:cs typeface="Arial"/>
                <a:sym typeface="Arial"/>
              </a:rPr>
              <a:t>) Identifying Conspiracy Theories, </a:t>
            </a:r>
            <a:r>
              <a:rPr lang="en-GB" sz="1100" b="0" i="0" u="sng" strike="noStrike" cap="none" dirty="0">
                <a:solidFill>
                  <a:srgbClr val="000000"/>
                </a:solidFill>
                <a:effectLst/>
                <a:latin typeface="Arial"/>
                <a:ea typeface="Arial"/>
                <a:cs typeface="Arial"/>
                <a:sym typeface="Arial"/>
                <a:hlinkClick r:id="rId3"/>
              </a:rPr>
              <a:t>https://ec.europa.eu/info/live-work-travel-eu/coronavirus-response/fighting-disinformation/identifying-conspiracy-theories_en</a:t>
            </a:r>
            <a:r>
              <a:rPr lang="en-GB" sz="1100" b="0" i="0" u="none" strike="noStrike" cap="none" dirty="0">
                <a:solidFill>
                  <a:srgbClr val="000000"/>
                </a:solidFill>
                <a:effectLst/>
                <a:latin typeface="Arial"/>
                <a:ea typeface="Arial"/>
                <a:cs typeface="Arial"/>
                <a:sym typeface="Arial"/>
              </a:rPr>
              <a:t>, accessed 20 May 2021.</a:t>
            </a:r>
            <a:endParaRPr lang="de-AT" sz="1100" b="0" i="1" u="none" strike="noStrike" cap="none" dirty="0">
              <a:solidFill>
                <a:srgbClr val="000000"/>
              </a:solidFill>
              <a:effectLst/>
              <a:latin typeface="Arial"/>
              <a:ea typeface="Arial"/>
              <a:cs typeface="Arial"/>
              <a:sym typeface="Arial"/>
            </a:endParaRPr>
          </a:p>
          <a:p>
            <a:endParaRPr lang="en-GB" b="0" dirty="0"/>
          </a:p>
        </p:txBody>
      </p:sp>
    </p:spTree>
    <p:extLst>
      <p:ext uri="{BB962C8B-B14F-4D97-AF65-F5344CB8AC3E}">
        <p14:creationId xmlns:p14="http://schemas.microsoft.com/office/powerpoint/2010/main" val="96626217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r>
              <a:rPr lang="en-GB" dirty="0"/>
              <a:t>Creation of own conspiracy myth</a:t>
            </a:r>
            <a:r>
              <a:rPr lang="en-GB" baseline="0" dirty="0"/>
              <a:t> (25 minutes)</a:t>
            </a:r>
          </a:p>
          <a:p>
            <a:r>
              <a:rPr lang="en-GB" baseline="0" dirty="0"/>
              <a:t>Acting out and discussion in plenary (25 minutes)</a:t>
            </a:r>
          </a:p>
          <a:p>
            <a:r>
              <a:rPr lang="en-GB" baseline="0" dirty="0"/>
              <a:t>Reflection (10 minutes)</a:t>
            </a:r>
            <a:endParaRPr lang="en-GB" dirty="0"/>
          </a:p>
        </p:txBody>
      </p:sp>
    </p:spTree>
    <p:extLst>
      <p:ext uri="{BB962C8B-B14F-4D97-AF65-F5344CB8AC3E}">
        <p14:creationId xmlns:p14="http://schemas.microsoft.com/office/powerpoint/2010/main" val="3025467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9" name="Google Shape;89;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871541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de-AT" b="1" dirty="0" err="1"/>
              <a:t>What</a:t>
            </a:r>
            <a:r>
              <a:rPr lang="de-AT" b="1" dirty="0"/>
              <a:t> </a:t>
            </a:r>
            <a:r>
              <a:rPr lang="de-AT" b="1" dirty="0" err="1"/>
              <a:t>comes</a:t>
            </a:r>
            <a:r>
              <a:rPr lang="de-AT" b="1" dirty="0"/>
              <a:t> </a:t>
            </a:r>
            <a:r>
              <a:rPr lang="de-AT" b="1" dirty="0" err="1"/>
              <a:t>to</a:t>
            </a:r>
            <a:r>
              <a:rPr lang="de-AT" b="1" dirty="0"/>
              <a:t> </a:t>
            </a:r>
            <a:r>
              <a:rPr lang="de-AT" b="1" dirty="0" err="1"/>
              <a:t>your</a:t>
            </a:r>
            <a:r>
              <a:rPr lang="de-AT" b="1" dirty="0"/>
              <a:t> </a:t>
            </a:r>
            <a:r>
              <a:rPr lang="de-AT" b="1" dirty="0" err="1"/>
              <a:t>mind</a:t>
            </a:r>
            <a:r>
              <a:rPr lang="de-AT" b="1" dirty="0"/>
              <a:t>?</a:t>
            </a: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de-AT" b="1" dirty="0"/>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de-AT" b="1" dirty="0" err="1"/>
              <a:t>Leading</a:t>
            </a:r>
            <a:r>
              <a:rPr lang="de-AT" b="1" dirty="0"/>
              <a:t> </a:t>
            </a:r>
            <a:r>
              <a:rPr lang="de-AT" b="1" dirty="0" err="1"/>
              <a:t>questions</a:t>
            </a:r>
            <a:r>
              <a:rPr lang="de-AT" b="1" dirty="0"/>
              <a:t>:</a:t>
            </a:r>
          </a:p>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r>
              <a:rPr lang="de-AT" dirty="0" err="1"/>
              <a:t>What</a:t>
            </a:r>
            <a:r>
              <a:rPr lang="de-AT" dirty="0"/>
              <a:t> </a:t>
            </a:r>
            <a:r>
              <a:rPr lang="de-AT" dirty="0" err="1"/>
              <a:t>is</a:t>
            </a:r>
            <a:r>
              <a:rPr lang="de-AT" dirty="0"/>
              <a:t> a </a:t>
            </a:r>
            <a:r>
              <a:rPr lang="de-AT" dirty="0" err="1"/>
              <a:t>conspiracy</a:t>
            </a:r>
            <a:r>
              <a:rPr lang="de-AT" dirty="0"/>
              <a:t> </a:t>
            </a:r>
            <a:r>
              <a:rPr lang="de-AT" dirty="0" err="1"/>
              <a:t>myth</a:t>
            </a:r>
            <a:r>
              <a:rPr lang="de-AT" dirty="0"/>
              <a:t>?</a:t>
            </a:r>
          </a:p>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r>
              <a:rPr lang="de-AT" dirty="0" err="1"/>
              <a:t>What</a:t>
            </a:r>
            <a:r>
              <a:rPr lang="de-AT" dirty="0"/>
              <a:t> </a:t>
            </a:r>
            <a:r>
              <a:rPr lang="de-AT" dirty="0" err="1"/>
              <a:t>topics</a:t>
            </a:r>
            <a:r>
              <a:rPr lang="de-AT" dirty="0"/>
              <a:t> </a:t>
            </a:r>
            <a:r>
              <a:rPr lang="de-AT" dirty="0" err="1"/>
              <a:t>of</a:t>
            </a:r>
            <a:r>
              <a:rPr lang="de-AT" dirty="0"/>
              <a:t> </a:t>
            </a:r>
            <a:r>
              <a:rPr lang="de-AT" dirty="0" err="1"/>
              <a:t>conspiracy</a:t>
            </a:r>
            <a:r>
              <a:rPr lang="de-AT" dirty="0"/>
              <a:t> </a:t>
            </a:r>
            <a:r>
              <a:rPr lang="de-AT" dirty="0" err="1"/>
              <a:t>myths</a:t>
            </a:r>
            <a:r>
              <a:rPr lang="de-AT" dirty="0"/>
              <a:t>, </a:t>
            </a:r>
            <a:r>
              <a:rPr lang="de-AT" dirty="0" err="1"/>
              <a:t>legends</a:t>
            </a:r>
            <a:r>
              <a:rPr lang="de-AT" dirty="0"/>
              <a:t>, narratives do </a:t>
            </a:r>
            <a:r>
              <a:rPr lang="de-AT" dirty="0" err="1"/>
              <a:t>you</a:t>
            </a:r>
            <a:r>
              <a:rPr lang="de-AT" dirty="0"/>
              <a:t> </a:t>
            </a:r>
            <a:r>
              <a:rPr lang="de-AT" dirty="0" err="1"/>
              <a:t>know</a:t>
            </a:r>
            <a:r>
              <a:rPr lang="de-AT" dirty="0"/>
              <a:t>?</a:t>
            </a:r>
          </a:p>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r>
              <a:rPr lang="en-GB" dirty="0"/>
              <a:t>Where did you hear about them?</a:t>
            </a:r>
          </a:p>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r>
              <a:rPr lang="en-GB" dirty="0"/>
              <a:t>Who was spreading the myths, who was the target?</a:t>
            </a:r>
          </a:p>
          <a:p>
            <a:endParaRPr lang="en-GB" dirty="0"/>
          </a:p>
        </p:txBody>
      </p:sp>
    </p:spTree>
    <p:extLst>
      <p:ext uri="{BB962C8B-B14F-4D97-AF65-F5344CB8AC3E}">
        <p14:creationId xmlns:p14="http://schemas.microsoft.com/office/powerpoint/2010/main" val="34423010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r>
              <a:rPr lang="en-GB" dirty="0"/>
              <a:t>instructor: copy the table to an online document/pad, so that the students can fill in </a:t>
            </a:r>
            <a:r>
              <a:rPr lang="en-GB" dirty="0" err="1"/>
              <a:t>simultanously</a:t>
            </a:r>
            <a:r>
              <a:rPr lang="en-GB" dirty="0"/>
              <a:t> </a:t>
            </a:r>
          </a:p>
        </p:txBody>
      </p:sp>
    </p:spTree>
    <p:extLst>
      <p:ext uri="{BB962C8B-B14F-4D97-AF65-F5344CB8AC3E}">
        <p14:creationId xmlns:p14="http://schemas.microsoft.com/office/powerpoint/2010/main" val="19409797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a28579d069_0_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a28579d069_0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58750" lvl="0" indent="0">
              <a:buNone/>
            </a:pPr>
            <a:r>
              <a:rPr lang="de-DE" dirty="0"/>
              <a:t>See:  </a:t>
            </a:r>
            <a:r>
              <a:rPr lang="en-US" sz="1100" b="0" i="0" u="none" strike="noStrike" cap="none" dirty="0" err="1">
                <a:solidFill>
                  <a:srgbClr val="000000"/>
                </a:solidFill>
                <a:effectLst/>
                <a:latin typeface="Arial"/>
                <a:ea typeface="Arial"/>
                <a:cs typeface="Arial"/>
                <a:sym typeface="Arial"/>
              </a:rPr>
              <a:t>Nocun</a:t>
            </a:r>
            <a:r>
              <a:rPr lang="en-US" sz="1100" b="0" i="0" u="none" strike="noStrike" cap="none" dirty="0">
                <a:solidFill>
                  <a:srgbClr val="000000"/>
                </a:solidFill>
                <a:effectLst/>
                <a:latin typeface="Arial"/>
                <a:ea typeface="Arial"/>
                <a:cs typeface="Arial"/>
                <a:sym typeface="Arial"/>
              </a:rPr>
              <a:t>, K. and </a:t>
            </a:r>
            <a:r>
              <a:rPr lang="en-US" sz="1100" b="0" i="0" u="none" strike="noStrike" cap="none" dirty="0" err="1">
                <a:solidFill>
                  <a:srgbClr val="000000"/>
                </a:solidFill>
                <a:effectLst/>
                <a:latin typeface="Arial"/>
                <a:ea typeface="Arial"/>
                <a:cs typeface="Arial"/>
                <a:sym typeface="Arial"/>
              </a:rPr>
              <a:t>Lamberty</a:t>
            </a:r>
            <a:r>
              <a:rPr lang="en-US" sz="1100" b="0" i="0" u="none" strike="noStrike" cap="none" dirty="0">
                <a:solidFill>
                  <a:srgbClr val="000000"/>
                </a:solidFill>
                <a:effectLst/>
                <a:latin typeface="Arial"/>
                <a:ea typeface="Arial"/>
                <a:cs typeface="Arial"/>
                <a:sym typeface="Arial"/>
              </a:rPr>
              <a:t>, P. (2020) FAKE FACTS. </a:t>
            </a:r>
            <a:r>
              <a:rPr lang="de-AT" sz="1100" b="0" i="0" u="none" strike="noStrike" cap="none" dirty="0">
                <a:solidFill>
                  <a:srgbClr val="000000"/>
                </a:solidFill>
                <a:effectLst/>
                <a:latin typeface="Arial"/>
                <a:ea typeface="Arial"/>
                <a:cs typeface="Arial"/>
                <a:sym typeface="Arial"/>
              </a:rPr>
              <a:t>Wie Verschwörungstheorien unser Denken bestimmen (7th </a:t>
            </a:r>
            <a:r>
              <a:rPr lang="de-AT" sz="1100" b="0" i="0" u="none" strike="noStrike" cap="none" dirty="0" err="1">
                <a:solidFill>
                  <a:srgbClr val="000000"/>
                </a:solidFill>
                <a:effectLst/>
                <a:latin typeface="Arial"/>
                <a:ea typeface="Arial"/>
                <a:cs typeface="Arial"/>
                <a:sym typeface="Arial"/>
              </a:rPr>
              <a:t>ed</a:t>
            </a:r>
            <a:r>
              <a:rPr lang="de-AT" sz="1100" b="0" i="0" u="none" strike="noStrike" cap="none" dirty="0">
                <a:solidFill>
                  <a:srgbClr val="000000"/>
                </a:solidFill>
                <a:effectLst/>
                <a:latin typeface="Arial"/>
                <a:ea typeface="Arial"/>
                <a:cs typeface="Arial"/>
                <a:sym typeface="Arial"/>
              </a:rPr>
              <a:t>.). Berlin: Quadriga.</a:t>
            </a:r>
            <a:endParaRPr lang="de-AT" sz="1100" b="0" i="1" u="none" strike="noStrike" cap="none" dirty="0">
              <a:solidFill>
                <a:srgbClr val="000000"/>
              </a:solidFill>
              <a:effectLst/>
              <a:latin typeface="Arial"/>
              <a:ea typeface="Arial"/>
              <a:cs typeface="Arial"/>
              <a:sym typeface="Arial"/>
            </a:endParaRPr>
          </a:p>
          <a:p>
            <a:pPr marL="0" lvl="0" indent="0" algn="l" rtl="0">
              <a:spcBef>
                <a:spcPts val="0"/>
              </a:spcBef>
              <a:spcAft>
                <a:spcPts val="0"/>
              </a:spcAft>
              <a:buNone/>
            </a:pPr>
            <a:endParaRPr lang="de-DE" dirty="0"/>
          </a:p>
          <a:p>
            <a:pPr marL="0" lvl="0" indent="0" algn="l" rtl="0">
              <a:spcBef>
                <a:spcPts val="0"/>
              </a:spcBef>
              <a:spcAft>
                <a:spcPts val="0"/>
              </a:spcAft>
              <a:buNone/>
            </a:pPr>
            <a:r>
              <a:rPr lang="de-DE" dirty="0" err="1"/>
              <a:t>About</a:t>
            </a:r>
            <a:r>
              <a:rPr lang="de-DE" dirty="0"/>
              <a:t> </a:t>
            </a:r>
            <a:r>
              <a:rPr lang="de-DE" dirty="0" err="1"/>
              <a:t>actual</a:t>
            </a:r>
            <a:r>
              <a:rPr lang="de-DE" dirty="0"/>
              <a:t> </a:t>
            </a:r>
            <a:r>
              <a:rPr lang="de-DE" dirty="0" err="1"/>
              <a:t>conspiracies</a:t>
            </a:r>
            <a:r>
              <a:rPr lang="de-DE" dirty="0"/>
              <a:t> vs. </a:t>
            </a:r>
            <a:r>
              <a:rPr lang="de-DE" dirty="0" err="1"/>
              <a:t>myths</a:t>
            </a:r>
            <a:r>
              <a:rPr lang="de-DE" dirty="0"/>
              <a:t> </a:t>
            </a:r>
            <a:r>
              <a:rPr lang="de-DE" dirty="0" err="1"/>
              <a:t>see</a:t>
            </a:r>
            <a:r>
              <a:rPr lang="de-DE" dirty="0"/>
              <a:t> COMPACT </a:t>
            </a:r>
            <a:r>
              <a:rPr lang="de-DE" dirty="0" err="1"/>
              <a:t>guide</a:t>
            </a:r>
            <a:r>
              <a:rPr lang="de-DE" dirty="0"/>
              <a:t> p. 5-6.</a:t>
            </a: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GB" sz="1100" b="0" i="1" u="none" strike="noStrike" cap="none" dirty="0">
                <a:solidFill>
                  <a:srgbClr val="000000"/>
                </a:solidFill>
                <a:effectLst/>
                <a:latin typeface="Arial"/>
                <a:ea typeface="Arial"/>
                <a:cs typeface="Arial"/>
                <a:sym typeface="Arial"/>
              </a:rPr>
              <a:t>COMPACT Education group (Comparative Analysis of Conspiracy Theories) (2020) Guide to Conspiracy Theories, </a:t>
            </a:r>
            <a:r>
              <a:rPr lang="en-GB" sz="1100" b="0" i="1" u="sng" strike="noStrike" cap="none" dirty="0">
                <a:solidFill>
                  <a:srgbClr val="000000"/>
                </a:solidFill>
                <a:effectLst/>
                <a:latin typeface="Arial"/>
                <a:ea typeface="Arial"/>
                <a:cs typeface="Arial"/>
                <a:sym typeface="Arial"/>
                <a:hlinkClick r:id="rId3"/>
              </a:rPr>
              <a:t>https://conspiracytheories.eu/_wpx/wp-content/uploads/2020/03/COMPACT_Guide-2.pdf</a:t>
            </a:r>
            <a:r>
              <a:rPr lang="en-GB" sz="1100" b="0" i="1" u="none" strike="noStrike" cap="none" dirty="0">
                <a:solidFill>
                  <a:srgbClr val="000000"/>
                </a:solidFill>
                <a:effectLst/>
                <a:latin typeface="Arial"/>
                <a:ea typeface="Arial"/>
                <a:cs typeface="Arial"/>
                <a:sym typeface="Arial"/>
              </a:rPr>
              <a:t>, accessed 20 May 2021.</a:t>
            </a:r>
            <a:endParaRPr lang="de-AT" sz="1100" b="0" i="1" u="none" strike="noStrike" cap="none" dirty="0">
              <a:solidFill>
                <a:srgbClr val="000000"/>
              </a:solidFill>
              <a:effectLst/>
              <a:latin typeface="Arial"/>
              <a:ea typeface="Arial"/>
              <a:cs typeface="Arial"/>
              <a:sym typeface="Arial"/>
            </a:endParaRPr>
          </a:p>
          <a:p>
            <a:pPr marL="0" lvl="0" indent="0" algn="l" rtl="0">
              <a:spcBef>
                <a:spcPts val="0"/>
              </a:spcBef>
              <a:spcAft>
                <a:spcPts val="0"/>
              </a:spcAft>
              <a:buNone/>
            </a:pPr>
            <a:endParaRPr lang="de-DE" dirty="0"/>
          </a:p>
          <a:p>
            <a:pPr marL="0" lvl="0" indent="0" algn="l" rtl="0">
              <a:spcBef>
                <a:spcPts val="0"/>
              </a:spcBef>
              <a:spcAft>
                <a:spcPts val="0"/>
              </a:spcAft>
              <a:buNone/>
            </a:pPr>
            <a:endParaRPr lang="de-DE" dirty="0"/>
          </a:p>
          <a:p>
            <a:pPr marL="0" lvl="0" indent="0">
              <a:lnSpc>
                <a:spcPct val="100000"/>
              </a:lnSpc>
              <a:spcBef>
                <a:spcPts val="400"/>
              </a:spcBef>
              <a:spcAft>
                <a:spcPts val="400"/>
              </a:spcAft>
              <a:buClr>
                <a:srgbClr val="000000"/>
              </a:buClr>
              <a:buSzPts val="1100"/>
              <a:buNone/>
              <a:defRPr/>
            </a:pPr>
            <a:r>
              <a:rPr lang="de-DE" dirty="0" err="1"/>
              <a:t>graphics</a:t>
            </a:r>
            <a:r>
              <a:rPr lang="de-DE" dirty="0"/>
              <a:t> </a:t>
            </a:r>
            <a:r>
              <a:rPr lang="de-DE" dirty="0" err="1"/>
              <a:t>inspired</a:t>
            </a:r>
            <a:r>
              <a:rPr lang="de-DE" dirty="0"/>
              <a:t> </a:t>
            </a:r>
            <a:r>
              <a:rPr lang="de-DE" dirty="0" err="1"/>
              <a:t>by</a:t>
            </a:r>
            <a:r>
              <a:rPr lang="de-DE" dirty="0"/>
              <a:t> </a:t>
            </a:r>
            <a:r>
              <a:rPr lang="de-DE" sz="1100" dirty="0">
                <a:solidFill>
                  <a:schemeClr val="tx1"/>
                </a:solidFill>
                <a:latin typeface="Lato" panose="020B0604020202020204" charset="0"/>
                <a:ea typeface="Lato" panose="020B0604020202020204" charset="0"/>
                <a:cs typeface="Lato" panose="020B0604020202020204" charset="0"/>
              </a:rPr>
              <a:t>Richards, Abbie (2021): The </a:t>
            </a:r>
            <a:r>
              <a:rPr lang="de-DE" sz="1100" dirty="0" err="1">
                <a:solidFill>
                  <a:schemeClr val="tx1"/>
                </a:solidFill>
                <a:latin typeface="Lato" panose="020B0604020202020204" charset="0"/>
                <a:ea typeface="Lato" panose="020B0604020202020204" charset="0"/>
                <a:cs typeface="Lato" panose="020B0604020202020204" charset="0"/>
              </a:rPr>
              <a:t>Conspiracy</a:t>
            </a:r>
            <a:r>
              <a:rPr lang="de-DE" sz="1100" dirty="0">
                <a:solidFill>
                  <a:schemeClr val="tx1"/>
                </a:solidFill>
                <a:latin typeface="Lato" panose="020B0604020202020204" charset="0"/>
                <a:ea typeface="Lato" panose="020B0604020202020204" charset="0"/>
                <a:cs typeface="Lato" panose="020B0604020202020204" charset="0"/>
              </a:rPr>
              <a:t> Chart 2021, </a:t>
            </a:r>
            <a:r>
              <a:rPr lang="de-DE" sz="1100" dirty="0">
                <a:solidFill>
                  <a:schemeClr val="tx1"/>
                </a:solidFill>
                <a:latin typeface="Lato" panose="020B0604020202020204" charset="0"/>
                <a:ea typeface="Lato" panose="020B0604020202020204" charset="0"/>
                <a:cs typeface="Lato" panose="020B0604020202020204" charset="0"/>
                <a:hlinkClick r:id="rId4"/>
              </a:rPr>
              <a:t>https://</a:t>
            </a:r>
            <a:r>
              <a:rPr lang="de-DE" sz="1100" dirty="0" err="1">
                <a:solidFill>
                  <a:schemeClr val="tx1"/>
                </a:solidFill>
                <a:latin typeface="Lato" panose="020B0604020202020204" charset="0"/>
                <a:ea typeface="Lato" panose="020B0604020202020204" charset="0"/>
                <a:cs typeface="Lato" panose="020B0604020202020204" charset="0"/>
                <a:hlinkClick r:id="rId4"/>
              </a:rPr>
              <a:t>www.instagram.com</a:t>
            </a:r>
            <a:r>
              <a:rPr lang="de-DE" sz="1100" dirty="0">
                <a:solidFill>
                  <a:schemeClr val="tx1"/>
                </a:solidFill>
                <a:latin typeface="Lato" panose="020B0604020202020204" charset="0"/>
                <a:ea typeface="Lato" panose="020B0604020202020204" charset="0"/>
                <a:cs typeface="Lato" panose="020B0604020202020204" charset="0"/>
                <a:hlinkClick r:id="rId4"/>
              </a:rPr>
              <a:t>/p/</a:t>
            </a:r>
            <a:r>
              <a:rPr lang="de-DE" sz="1100" dirty="0" err="1">
                <a:solidFill>
                  <a:schemeClr val="tx1"/>
                </a:solidFill>
                <a:latin typeface="Lato" panose="020B0604020202020204" charset="0"/>
                <a:ea typeface="Lato" panose="020B0604020202020204" charset="0"/>
                <a:cs typeface="Lato" panose="020B0604020202020204" charset="0"/>
                <a:hlinkClick r:id="rId4"/>
              </a:rPr>
              <a:t>CWmaRY2AkfB</a:t>
            </a:r>
            <a:r>
              <a:rPr lang="de-DE" sz="1100" dirty="0">
                <a:solidFill>
                  <a:schemeClr val="tx1"/>
                </a:solidFill>
                <a:latin typeface="Lato" panose="020B0604020202020204" charset="0"/>
                <a:ea typeface="Lato" panose="020B0604020202020204" charset="0"/>
                <a:cs typeface="Lato" panose="020B0604020202020204" charset="0"/>
                <a:hlinkClick r:id="rId4"/>
              </a:rPr>
              <a:t>/</a:t>
            </a:r>
            <a:r>
              <a:rPr lang="de-DE" sz="1100" dirty="0">
                <a:solidFill>
                  <a:schemeClr val="tx1"/>
                </a:solidFill>
                <a:latin typeface="Lato" panose="020B0604020202020204" charset="0"/>
                <a:ea typeface="Lato" panose="020B0604020202020204" charset="0"/>
                <a:cs typeface="Lato" panose="020B0604020202020204" charset="0"/>
              </a:rPr>
              <a:t> , </a:t>
            </a:r>
            <a:r>
              <a:rPr lang="de-DE" sz="1100" dirty="0" err="1">
                <a:solidFill>
                  <a:schemeClr val="tx1"/>
                </a:solidFill>
                <a:latin typeface="Lato" panose="020B0604020202020204" charset="0"/>
                <a:ea typeface="Lato" panose="020B0604020202020204" charset="0"/>
                <a:cs typeface="Lato" panose="020B0604020202020204" charset="0"/>
              </a:rPr>
              <a:t>accessed</a:t>
            </a:r>
            <a:r>
              <a:rPr lang="de-DE" sz="1100" dirty="0">
                <a:solidFill>
                  <a:schemeClr val="tx1"/>
                </a:solidFill>
                <a:latin typeface="Lato" panose="020B0604020202020204" charset="0"/>
                <a:ea typeface="Lato" panose="020B0604020202020204" charset="0"/>
                <a:cs typeface="Lato" panose="020B0604020202020204" charset="0"/>
              </a:rPr>
              <a:t> 25 November 2021.</a:t>
            </a:r>
          </a:p>
        </p:txBody>
      </p:sp>
    </p:spTree>
    <p:extLst>
      <p:ext uri="{BB962C8B-B14F-4D97-AF65-F5344CB8AC3E}">
        <p14:creationId xmlns:p14="http://schemas.microsoft.com/office/powerpoint/2010/main" val="18963570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158750" lvl="0" indent="0">
              <a:buNone/>
            </a:pPr>
            <a:r>
              <a:rPr lang="en-US" sz="1100" b="0" i="1" u="none" strike="noStrike" cap="none" dirty="0" err="1">
                <a:solidFill>
                  <a:srgbClr val="000000"/>
                </a:solidFill>
                <a:effectLst/>
                <a:latin typeface="Arial"/>
                <a:ea typeface="Arial"/>
                <a:cs typeface="Arial"/>
                <a:sym typeface="Arial"/>
              </a:rPr>
              <a:t>Encyclopaedia</a:t>
            </a:r>
            <a:r>
              <a:rPr lang="en-US" sz="1100" b="0" i="1" u="none" strike="noStrike" cap="none" dirty="0">
                <a:solidFill>
                  <a:srgbClr val="000000"/>
                </a:solidFill>
                <a:effectLst/>
                <a:latin typeface="Arial"/>
                <a:ea typeface="Arial"/>
                <a:cs typeface="Arial"/>
                <a:sym typeface="Arial"/>
              </a:rPr>
              <a:t> </a:t>
            </a:r>
            <a:r>
              <a:rPr lang="en-US" sz="1100" b="0" i="1" u="none" strike="noStrike" cap="none" dirty="0" err="1">
                <a:solidFill>
                  <a:srgbClr val="000000"/>
                </a:solidFill>
                <a:effectLst/>
                <a:latin typeface="Arial"/>
                <a:ea typeface="Arial"/>
                <a:cs typeface="Arial"/>
                <a:sym typeface="Arial"/>
              </a:rPr>
              <a:t>Brittanica</a:t>
            </a:r>
            <a:r>
              <a:rPr lang="en-US" sz="1100" b="0" i="1" u="none" strike="noStrike" cap="none" dirty="0">
                <a:solidFill>
                  <a:srgbClr val="000000"/>
                </a:solidFill>
                <a:effectLst/>
                <a:latin typeface="Arial"/>
                <a:ea typeface="Arial"/>
                <a:cs typeface="Arial"/>
                <a:sym typeface="Arial"/>
              </a:rPr>
              <a:t> and Reid, S. A. (</a:t>
            </a:r>
            <a:r>
              <a:rPr lang="en-US" sz="1100" b="0" i="1" u="none" strike="noStrike" cap="none" dirty="0" err="1">
                <a:solidFill>
                  <a:srgbClr val="000000"/>
                </a:solidFill>
                <a:effectLst/>
                <a:latin typeface="Arial"/>
                <a:ea typeface="Arial"/>
                <a:cs typeface="Arial"/>
                <a:sym typeface="Arial"/>
              </a:rPr>
              <a:t>n.y.</a:t>
            </a:r>
            <a:r>
              <a:rPr lang="en-US" sz="1100" b="0" i="1" u="none" strike="noStrike" cap="none" dirty="0">
                <a:solidFill>
                  <a:srgbClr val="000000"/>
                </a:solidFill>
                <a:effectLst/>
                <a:latin typeface="Arial"/>
                <a:ea typeface="Arial"/>
                <a:cs typeface="Arial"/>
                <a:sym typeface="Arial"/>
              </a:rPr>
              <a:t>) Conspiracy Theory, </a:t>
            </a:r>
            <a:r>
              <a:rPr lang="en-US" sz="1100" b="0" i="1" u="sng" strike="noStrike" cap="none" dirty="0">
                <a:solidFill>
                  <a:srgbClr val="000000"/>
                </a:solidFill>
                <a:effectLst/>
                <a:latin typeface="Arial"/>
                <a:ea typeface="Arial"/>
                <a:cs typeface="Arial"/>
                <a:sym typeface="Arial"/>
                <a:hlinkClick r:id="rId3"/>
              </a:rPr>
              <a:t>https://www.britannica.com/topic/conspiracy-theory</a:t>
            </a:r>
            <a:r>
              <a:rPr lang="en-US" sz="1100" b="0" i="1" u="none" strike="noStrike" cap="none" dirty="0">
                <a:solidFill>
                  <a:srgbClr val="000000"/>
                </a:solidFill>
                <a:effectLst/>
                <a:latin typeface="Arial"/>
                <a:ea typeface="Arial"/>
                <a:cs typeface="Arial"/>
                <a:sym typeface="Arial"/>
              </a:rPr>
              <a:t>, accessed 20 May 2021.</a:t>
            </a:r>
            <a:endParaRPr lang="de-AT" sz="1100" b="0" i="1" u="none" strike="noStrike" cap="none" dirty="0">
              <a:solidFill>
                <a:srgbClr val="000000"/>
              </a:solidFill>
              <a:effectLst/>
              <a:latin typeface="Arial"/>
              <a:ea typeface="Arial"/>
              <a:cs typeface="Arial"/>
              <a:sym typeface="Arial"/>
            </a:endParaRPr>
          </a:p>
        </p:txBody>
      </p:sp>
    </p:spTree>
    <p:extLst>
      <p:ext uri="{BB962C8B-B14F-4D97-AF65-F5344CB8AC3E}">
        <p14:creationId xmlns:p14="http://schemas.microsoft.com/office/powerpoint/2010/main" val="34503630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158750" lvl="0" indent="0">
              <a:buNone/>
            </a:pPr>
            <a:r>
              <a:rPr lang="en-GB" sz="1100" b="0" i="0" u="none" strike="noStrike" cap="none" dirty="0">
                <a:solidFill>
                  <a:srgbClr val="000000"/>
                </a:solidFill>
                <a:effectLst/>
                <a:latin typeface="Arial"/>
                <a:ea typeface="Arial"/>
                <a:cs typeface="Arial"/>
                <a:sym typeface="Arial"/>
              </a:rPr>
              <a:t>European Commission (</a:t>
            </a:r>
            <a:r>
              <a:rPr lang="en-GB" sz="1100" b="0" i="0" u="none" strike="noStrike" cap="none" dirty="0" err="1">
                <a:solidFill>
                  <a:srgbClr val="000000"/>
                </a:solidFill>
                <a:effectLst/>
                <a:latin typeface="Arial"/>
                <a:ea typeface="Arial"/>
                <a:cs typeface="Arial"/>
                <a:sym typeface="Arial"/>
              </a:rPr>
              <a:t>n.y.</a:t>
            </a:r>
            <a:r>
              <a:rPr lang="en-GB" sz="1100" b="0" i="0" u="none" strike="noStrike" cap="none" dirty="0">
                <a:solidFill>
                  <a:srgbClr val="000000"/>
                </a:solidFill>
                <a:effectLst/>
                <a:latin typeface="Arial"/>
                <a:ea typeface="Arial"/>
                <a:cs typeface="Arial"/>
                <a:sym typeface="Arial"/>
              </a:rPr>
              <a:t>) Identifying Conspiracy Theories, </a:t>
            </a:r>
            <a:r>
              <a:rPr lang="en-GB" sz="1100" b="0" i="0" u="sng" strike="noStrike" cap="none" dirty="0">
                <a:solidFill>
                  <a:srgbClr val="000000"/>
                </a:solidFill>
                <a:effectLst/>
                <a:latin typeface="Arial"/>
                <a:ea typeface="Arial"/>
                <a:cs typeface="Arial"/>
                <a:sym typeface="Arial"/>
                <a:hlinkClick r:id="rId3"/>
              </a:rPr>
              <a:t>https://ec.europa.eu/info/live-work-travel-eu/coronavirus-response/fighting-disinformation/identifying-conspiracy-theories_en</a:t>
            </a:r>
            <a:r>
              <a:rPr lang="en-GB" sz="1100" b="0" i="0" u="none" strike="noStrike" cap="none" dirty="0">
                <a:solidFill>
                  <a:srgbClr val="000000"/>
                </a:solidFill>
                <a:effectLst/>
                <a:latin typeface="Arial"/>
                <a:ea typeface="Arial"/>
                <a:cs typeface="Arial"/>
                <a:sym typeface="Arial"/>
              </a:rPr>
              <a:t>, accessed 20 May 2021.</a:t>
            </a:r>
            <a:endParaRPr lang="de-AT" sz="1100" b="0" i="1" u="none" strike="noStrike" cap="none" dirty="0">
              <a:solidFill>
                <a:srgbClr val="000000"/>
              </a:solidFill>
              <a:effectLst/>
              <a:latin typeface="Arial"/>
              <a:ea typeface="Arial"/>
              <a:cs typeface="Arial"/>
              <a:sym typeface="Arial"/>
            </a:endParaRPr>
          </a:p>
        </p:txBody>
      </p:sp>
    </p:spTree>
    <p:extLst>
      <p:ext uri="{BB962C8B-B14F-4D97-AF65-F5344CB8AC3E}">
        <p14:creationId xmlns:p14="http://schemas.microsoft.com/office/powerpoint/2010/main" val="29646938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158750" lvl="0" indent="0">
              <a:buNone/>
            </a:pPr>
            <a:r>
              <a:rPr lang="en-GB" sz="1100" b="0" i="1" u="none" strike="noStrike" cap="none" dirty="0">
                <a:solidFill>
                  <a:srgbClr val="000000"/>
                </a:solidFill>
                <a:effectLst/>
                <a:latin typeface="Arial"/>
                <a:ea typeface="Arial"/>
                <a:cs typeface="Arial"/>
                <a:sym typeface="Arial"/>
              </a:rPr>
              <a:t>COMPACT Education group (Comparative Analysis of Conspiracy Theories) (2020) Guide to Conspiracy Theories, March 2020, </a:t>
            </a:r>
            <a:r>
              <a:rPr lang="en-GB" sz="1100" b="0" i="1" u="sng" strike="noStrike" cap="none" dirty="0">
                <a:solidFill>
                  <a:srgbClr val="000000"/>
                </a:solidFill>
                <a:effectLst/>
                <a:latin typeface="Arial"/>
                <a:ea typeface="Arial"/>
                <a:cs typeface="Arial"/>
                <a:sym typeface="Arial"/>
                <a:hlinkClick r:id="rId3"/>
              </a:rPr>
              <a:t>https://conspiracytheories.eu/_wpx/wp-content/uploads/2020/03/COMPACT_Guide-2.pdf</a:t>
            </a:r>
            <a:r>
              <a:rPr lang="en-GB" sz="1100" b="0" i="1" u="none" strike="noStrike" cap="none" dirty="0">
                <a:solidFill>
                  <a:srgbClr val="000000"/>
                </a:solidFill>
                <a:effectLst/>
                <a:latin typeface="Arial"/>
                <a:ea typeface="Arial"/>
                <a:cs typeface="Arial"/>
                <a:sym typeface="Arial"/>
              </a:rPr>
              <a:t>, accessed 20 May 2021.</a:t>
            </a:r>
            <a:endParaRPr lang="de-AT" sz="1100" b="0" i="1" u="none" strike="noStrike" cap="none" dirty="0">
              <a:solidFill>
                <a:srgbClr val="000000"/>
              </a:solidFill>
              <a:effectLst/>
              <a:latin typeface="Arial"/>
              <a:ea typeface="Arial"/>
              <a:cs typeface="Arial"/>
              <a:sym typeface="Arial"/>
            </a:endParaRPr>
          </a:p>
          <a:p>
            <a:endParaRPr lang="en-GB" dirty="0"/>
          </a:p>
        </p:txBody>
      </p:sp>
    </p:spTree>
    <p:extLst>
      <p:ext uri="{BB962C8B-B14F-4D97-AF65-F5344CB8AC3E}">
        <p14:creationId xmlns:p14="http://schemas.microsoft.com/office/powerpoint/2010/main" val="65889853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0" y="650350"/>
            <a:ext cx="5496600" cy="2052600"/>
          </a:xfrm>
          <a:prstGeom prst="rect">
            <a:avLst/>
          </a:prstGeom>
          <a:solidFill>
            <a:srgbClr val="FFFFFF"/>
          </a:solidFill>
          <a:ln>
            <a:noFill/>
          </a:ln>
        </p:spPr>
        <p:txBody>
          <a:bodyPr spcFirstLastPara="1" wrap="square" lIns="360000" tIns="91425" rIns="91425" bIns="91425" anchor="b" anchorCtr="0">
            <a:noAutofit/>
          </a:bodyPr>
          <a:lstStyle>
            <a:lvl1pPr lvl="0">
              <a:spcBef>
                <a:spcPts val="0"/>
              </a:spcBef>
              <a:spcAft>
                <a:spcPts val="0"/>
              </a:spcAft>
              <a:buClr>
                <a:srgbClr val="000000"/>
              </a:buClr>
              <a:buSzPts val="4000"/>
              <a:buNone/>
              <a:defRPr sz="4000">
                <a:solidFill>
                  <a:srgbClr val="000000"/>
                </a:solidFill>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50" y="2702950"/>
            <a:ext cx="5496600" cy="867900"/>
          </a:xfrm>
          <a:prstGeom prst="rect">
            <a:avLst/>
          </a:prstGeom>
          <a:solidFill>
            <a:srgbClr val="FFFFFF"/>
          </a:solidFill>
          <a:ln>
            <a:noFill/>
          </a:ln>
        </p:spPr>
        <p:txBody>
          <a:bodyPr spcFirstLastPara="1" wrap="square" lIns="360000" tIns="91425" rIns="91425" bIns="91425" anchor="t" anchorCtr="0">
            <a:noAutofit/>
          </a:bodyPr>
          <a:lstStyle>
            <a:lvl1pPr lvl="0">
              <a:lnSpc>
                <a:spcPct val="100000"/>
              </a:lnSpc>
              <a:spcBef>
                <a:spcPts val="0"/>
              </a:spcBef>
              <a:spcAft>
                <a:spcPts val="0"/>
              </a:spcAft>
              <a:buClr>
                <a:srgbClr val="363F83"/>
              </a:buClr>
              <a:buSzPts val="2000"/>
              <a:buNone/>
              <a:defRPr sz="2000">
                <a:solidFill>
                  <a:srgbClr val="363F83"/>
                </a:solidFill>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pic>
        <p:nvPicPr>
          <p:cNvPr id="12" name="Google Shape;12;p2"/>
          <p:cNvPicPr preferRelativeResize="0"/>
          <p:nvPr/>
        </p:nvPicPr>
        <p:blipFill rotWithShape="1">
          <a:blip r:embed="rId2">
            <a:alphaModFix/>
          </a:blip>
          <a:srcRect l="9173"/>
          <a:stretch/>
        </p:blipFill>
        <p:spPr>
          <a:xfrm>
            <a:off x="5681400" y="2612075"/>
            <a:ext cx="3435150" cy="2531416"/>
          </a:xfrm>
          <a:prstGeom prst="rect">
            <a:avLst/>
          </a:prstGeom>
          <a:noFill/>
          <a:ln>
            <a:noFill/>
          </a:ln>
        </p:spPr>
      </p:pic>
      <p:sp>
        <p:nvSpPr>
          <p:cNvPr id="13" name="Google Shape;13;p2"/>
          <p:cNvSpPr txBox="1"/>
          <p:nvPr/>
        </p:nvSpPr>
        <p:spPr>
          <a:xfrm>
            <a:off x="2307388" y="4234988"/>
            <a:ext cx="3435000" cy="553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de" sz="900">
                <a:latin typeface="Lato"/>
                <a:ea typeface="Lato"/>
                <a:cs typeface="Lato"/>
                <a:sym typeface="Lato"/>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sz="900">
              <a:latin typeface="Lato"/>
              <a:ea typeface="Lato"/>
              <a:cs typeface="Lato"/>
              <a:sym typeface="Lato"/>
            </a:endParaRPr>
          </a:p>
        </p:txBody>
      </p:sp>
      <p:pic>
        <p:nvPicPr>
          <p:cNvPr id="14" name="Google Shape;14;p2"/>
          <p:cNvPicPr preferRelativeResize="0"/>
          <p:nvPr/>
        </p:nvPicPr>
        <p:blipFill rotWithShape="1">
          <a:blip r:embed="rId3">
            <a:alphaModFix/>
          </a:blip>
          <a:srcRect t="14999" b="18338"/>
          <a:stretch/>
        </p:blipFill>
        <p:spPr>
          <a:xfrm>
            <a:off x="5496600" y="414525"/>
            <a:ext cx="3491800" cy="1309049"/>
          </a:xfrm>
          <a:prstGeom prst="rect">
            <a:avLst/>
          </a:prstGeom>
          <a:noFill/>
          <a:ln>
            <a:noFill/>
          </a:ln>
        </p:spPr>
      </p:pic>
      <p:pic>
        <p:nvPicPr>
          <p:cNvPr id="15" name="Google Shape;15;p2"/>
          <p:cNvPicPr preferRelativeResize="0"/>
          <p:nvPr/>
        </p:nvPicPr>
        <p:blipFill>
          <a:blip r:embed="rId4">
            <a:alphaModFix/>
          </a:blip>
          <a:stretch>
            <a:fillRect/>
          </a:stretch>
        </p:blipFill>
        <p:spPr>
          <a:xfrm>
            <a:off x="131525" y="4393800"/>
            <a:ext cx="2175863" cy="472925"/>
          </a:xfrm>
          <a:prstGeom prst="rect">
            <a:avLst/>
          </a:prstGeom>
          <a:noFill/>
          <a:ln>
            <a:noFill/>
          </a:ln>
        </p:spPr>
      </p:pic>
      <p:sp>
        <p:nvSpPr>
          <p:cNvPr id="16" name="Google Shape;16;p2"/>
          <p:cNvSpPr txBox="1"/>
          <p:nvPr/>
        </p:nvSpPr>
        <p:spPr>
          <a:xfrm>
            <a:off x="6439475" y="1383225"/>
            <a:ext cx="2466300" cy="867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de" sz="1300">
                <a:solidFill>
                  <a:schemeClr val="dk1"/>
                </a:solidFill>
                <a:latin typeface="Lato"/>
                <a:ea typeface="Lato"/>
                <a:cs typeface="Lato"/>
                <a:sym typeface="Lato"/>
              </a:rPr>
              <a:t>Enhancing Research</a:t>
            </a:r>
            <a:endParaRPr sz="1300">
              <a:solidFill>
                <a:schemeClr val="dk1"/>
              </a:solidFill>
              <a:latin typeface="Lato"/>
              <a:ea typeface="Lato"/>
              <a:cs typeface="Lato"/>
              <a:sym typeface="Lato"/>
            </a:endParaRPr>
          </a:p>
          <a:p>
            <a:pPr marL="0" lvl="0" indent="0" algn="l" rtl="0">
              <a:lnSpc>
                <a:spcPct val="100000"/>
              </a:lnSpc>
              <a:spcBef>
                <a:spcPts val="0"/>
              </a:spcBef>
              <a:spcAft>
                <a:spcPts val="0"/>
              </a:spcAft>
              <a:buNone/>
            </a:pPr>
            <a:r>
              <a:rPr lang="de" sz="1300">
                <a:solidFill>
                  <a:schemeClr val="dk1"/>
                </a:solidFill>
                <a:latin typeface="Lato"/>
                <a:ea typeface="Lato"/>
                <a:cs typeface="Lato"/>
                <a:sym typeface="Lato"/>
              </a:rPr>
              <a:t>Understanding through Media</a:t>
            </a:r>
            <a:endParaRPr sz="1700">
              <a:latin typeface="Lato"/>
              <a:ea typeface="Lato"/>
              <a:cs typeface="Lato"/>
              <a:sym typeface="Lato"/>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2"/>
        <p:cNvGrpSpPr/>
        <p:nvPr/>
      </p:nvGrpSpPr>
      <p:grpSpPr>
        <a:xfrm>
          <a:off x="0" y="0"/>
          <a:ext cx="0" cy="0"/>
          <a:chOff x="0" y="0"/>
          <a:chExt cx="0" cy="0"/>
        </a:xfrm>
      </p:grpSpPr>
      <p:sp>
        <p:nvSpPr>
          <p:cNvPr id="23" name="Google Shape;23;p4"/>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4" name="Google Shape;24;p4"/>
          <p:cNvSpPr txBox="1">
            <a:spLocks noGrp="1"/>
          </p:cNvSpPr>
          <p:nvPr>
            <p:ph type="body" idx="1"/>
          </p:nvPr>
        </p:nvSpPr>
        <p:spPr>
          <a:xfrm>
            <a:off x="168425" y="1032300"/>
            <a:ext cx="8664000" cy="3406500"/>
          </a:xfrm>
          <a:prstGeom prst="rect">
            <a:avLst/>
          </a:prstGeom>
          <a:solidFill>
            <a:srgbClr val="FFFFFF"/>
          </a:solidFill>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pic>
        <p:nvPicPr>
          <p:cNvPr id="25" name="Google Shape;25;p4"/>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26" name="Google Shape;26;p4"/>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27" name="Google Shape;27;p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8"/>
        <p:cNvGrpSpPr/>
        <p:nvPr/>
      </p:nvGrpSpPr>
      <p:grpSpPr>
        <a:xfrm>
          <a:off x="0" y="0"/>
          <a:ext cx="0" cy="0"/>
          <a:chOff x="0" y="0"/>
          <a:chExt cx="0" cy="0"/>
        </a:xfrm>
      </p:grpSpPr>
      <p:sp>
        <p:nvSpPr>
          <p:cNvPr id="29" name="Google Shape;29;p5"/>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30" name="Google Shape;30;p5"/>
          <p:cNvSpPr txBox="1">
            <a:spLocks noGrp="1"/>
          </p:cNvSpPr>
          <p:nvPr>
            <p:ph type="body" idx="1"/>
          </p:nvPr>
        </p:nvSpPr>
        <p:spPr>
          <a:xfrm>
            <a:off x="311700" y="1297000"/>
            <a:ext cx="3999900" cy="3164400"/>
          </a:xfrm>
          <a:prstGeom prst="rect">
            <a:avLst/>
          </a:prstGeom>
          <a:solidFill>
            <a:srgbClr val="FFFFFF"/>
          </a:solidFill>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5"/>
          <p:cNvSpPr txBox="1">
            <a:spLocks noGrp="1"/>
          </p:cNvSpPr>
          <p:nvPr>
            <p:ph type="body" idx="2"/>
          </p:nvPr>
        </p:nvSpPr>
        <p:spPr>
          <a:xfrm>
            <a:off x="4832400" y="1297075"/>
            <a:ext cx="3999900" cy="3164400"/>
          </a:xfrm>
          <a:prstGeom prst="rect">
            <a:avLst/>
          </a:prstGeom>
          <a:solidFill>
            <a:srgbClr val="FFFFFF"/>
          </a:solidFill>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pic>
        <p:nvPicPr>
          <p:cNvPr id="32" name="Google Shape;32;p5"/>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33" name="Google Shape;33;p5"/>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34" name="Google Shape;34;p5"/>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5"/>
        <p:cNvGrpSpPr/>
        <p:nvPr/>
      </p:nvGrpSpPr>
      <p:grpSpPr>
        <a:xfrm>
          <a:off x="0" y="0"/>
          <a:ext cx="0" cy="0"/>
          <a:chOff x="0" y="0"/>
          <a:chExt cx="0" cy="0"/>
        </a:xfrm>
      </p:grpSpPr>
      <p:sp>
        <p:nvSpPr>
          <p:cNvPr id="36" name="Google Shape;36;p6"/>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pic>
        <p:nvPicPr>
          <p:cNvPr id="37" name="Google Shape;37;p6"/>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38" name="Google Shape;38;p6"/>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39" name="Google Shape;39;p6"/>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311700" y="539675"/>
            <a:ext cx="60072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2" name="Google Shape;42;p7"/>
          <p:cNvSpPr txBox="1">
            <a:spLocks noGrp="1"/>
          </p:cNvSpPr>
          <p:nvPr>
            <p:ph type="body" idx="1"/>
          </p:nvPr>
        </p:nvSpPr>
        <p:spPr>
          <a:xfrm>
            <a:off x="311700" y="1176700"/>
            <a:ext cx="2808000" cy="3224400"/>
          </a:xfrm>
          <a:prstGeom prst="rect">
            <a:avLst/>
          </a:prstGeom>
          <a:solidFill>
            <a:srgbClr val="FFFFFF"/>
          </a:solidFill>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pic>
        <p:nvPicPr>
          <p:cNvPr id="43" name="Google Shape;43;p7"/>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44" name="Google Shape;44;p7"/>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45" name="Google Shape;45;p7"/>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6"/>
        <p:cNvGrpSpPr/>
        <p:nvPr/>
      </p:nvGrpSpPr>
      <p:grpSpPr>
        <a:xfrm>
          <a:off x="0" y="0"/>
          <a:ext cx="0" cy="0"/>
          <a:chOff x="0" y="0"/>
          <a:chExt cx="0" cy="0"/>
        </a:xfrm>
      </p:grpSpPr>
      <p:sp>
        <p:nvSpPr>
          <p:cNvPr id="47" name="Google Shape;47;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pic>
        <p:nvPicPr>
          <p:cNvPr id="48" name="Google Shape;48;p8"/>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49" name="Google Shape;49;p8"/>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50" name="Google Shape;50;p8"/>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1"/>
        <p:cNvGrpSpPr/>
        <p:nvPr/>
      </p:nvGrpSpPr>
      <p:grpSpPr>
        <a:xfrm>
          <a:off x="0" y="0"/>
          <a:ext cx="0" cy="0"/>
          <a:chOff x="0" y="0"/>
          <a:chExt cx="0" cy="0"/>
        </a:xfrm>
      </p:grpSpPr>
      <p:sp>
        <p:nvSpPr>
          <p:cNvPr id="52" name="Google Shape;52;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54" name="Google Shape;54;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5" name="Google Shape;55;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pic>
        <p:nvPicPr>
          <p:cNvPr id="56" name="Google Shape;56;p9"/>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57" name="Google Shape;57;p9"/>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58" name="Google Shape;58;p9"/>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9"/>
        <p:cNvGrpSpPr/>
        <p:nvPr/>
      </p:nvGrpSpPr>
      <p:grpSpPr>
        <a:xfrm>
          <a:off x="0" y="0"/>
          <a:ext cx="0" cy="0"/>
          <a:chOff x="0" y="0"/>
          <a:chExt cx="0" cy="0"/>
        </a:xfrm>
      </p:grpSpPr>
      <p:sp>
        <p:nvSpPr>
          <p:cNvPr id="60" name="Google Shape;60;p10"/>
          <p:cNvSpPr txBox="1">
            <a:spLocks noGrp="1"/>
          </p:cNvSpPr>
          <p:nvPr>
            <p:ph type="body" idx="1"/>
          </p:nvPr>
        </p:nvSpPr>
        <p:spPr>
          <a:xfrm>
            <a:off x="2766125" y="392222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pic>
        <p:nvPicPr>
          <p:cNvPr id="61" name="Google Shape;61;p10"/>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62" name="Google Shape;62;p10"/>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63" name="Google Shape;63;p10"/>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64"/>
        <p:cNvGrpSpPr/>
        <p:nvPr/>
      </p:nvGrpSpPr>
      <p:grpSpPr>
        <a:xfrm>
          <a:off x="0" y="0"/>
          <a:ext cx="0" cy="0"/>
          <a:chOff x="0" y="0"/>
          <a:chExt cx="0" cy="0"/>
        </a:xfrm>
      </p:grpSpPr>
      <p:sp>
        <p:nvSpPr>
          <p:cNvPr id="65" name="Google Shape;6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66" name="Google Shape;66;p11"/>
          <p:cNvSpPr txBox="1">
            <a:spLocks noGrp="1"/>
          </p:cNvSpPr>
          <p:nvPr>
            <p:ph type="body" idx="1"/>
          </p:nvPr>
        </p:nvSpPr>
        <p:spPr>
          <a:xfrm>
            <a:off x="311700" y="3152225"/>
            <a:ext cx="8520600" cy="1300800"/>
          </a:xfrm>
          <a:prstGeom prst="rect">
            <a:avLst/>
          </a:prstGeom>
          <a:solidFill>
            <a:srgbClr val="FFFFFF"/>
          </a:solidFill>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pic>
        <p:nvPicPr>
          <p:cNvPr id="67" name="Google Shape;67;p11"/>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68" name="Google Shape;68;p11"/>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69" name="Google Shape;69;p11"/>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EBD3D3"/>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363F83"/>
              </a:buClr>
              <a:buSzPts val="2800"/>
              <a:buFont typeface="Lato"/>
              <a:buNone/>
              <a:defRPr sz="2800">
                <a:solidFill>
                  <a:srgbClr val="363F83"/>
                </a:solidFill>
                <a:latin typeface="Lato"/>
                <a:ea typeface="Lato"/>
                <a:cs typeface="Lato"/>
                <a:sym typeface="Lato"/>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270413"/>
            <a:ext cx="8520600" cy="3070500"/>
          </a:xfrm>
          <a:prstGeom prst="rect">
            <a:avLst/>
          </a:prstGeom>
          <a:solidFill>
            <a:srgbClr val="FFFFFF"/>
          </a:solid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rgbClr val="E5362B"/>
              </a:buClr>
              <a:buSzPts val="1800"/>
              <a:buFont typeface="Lato"/>
              <a:buChar char="●"/>
              <a:defRPr sz="1800">
                <a:solidFill>
                  <a:srgbClr val="E5362B"/>
                </a:solidFill>
                <a:latin typeface="Lato"/>
                <a:ea typeface="Lato"/>
                <a:cs typeface="Lato"/>
                <a:sym typeface="Lato"/>
              </a:defRPr>
            </a:lvl1pPr>
            <a:lvl2pPr marL="914400" lvl="1" indent="-317500">
              <a:lnSpc>
                <a:spcPct val="115000"/>
              </a:lnSpc>
              <a:spcBef>
                <a:spcPts val="1600"/>
              </a:spcBef>
              <a:spcAft>
                <a:spcPts val="0"/>
              </a:spcAft>
              <a:buClr>
                <a:srgbClr val="8BACEE"/>
              </a:buClr>
              <a:buSzPts val="1400"/>
              <a:buFont typeface="Lato"/>
              <a:buChar char="○"/>
              <a:defRPr b="1">
                <a:solidFill>
                  <a:srgbClr val="8BACEE"/>
                </a:solidFill>
                <a:latin typeface="Lato"/>
                <a:ea typeface="Lato"/>
                <a:cs typeface="Lato"/>
                <a:sym typeface="Lato"/>
              </a:defRPr>
            </a:lvl2pPr>
            <a:lvl3pPr marL="1371600" lvl="2"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3pPr>
            <a:lvl4pPr marL="1828800" lvl="3"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4pPr>
            <a:lvl5pPr marL="2286000" lvl="4"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5pPr>
            <a:lvl6pPr marL="2743200" lvl="5"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6pPr>
            <a:lvl7pPr marL="3200400" lvl="6"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7pPr>
            <a:lvl8pPr marL="3657600" lvl="7"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8pPr>
            <a:lvl9pPr marL="4114800" lvl="8" indent="-317500">
              <a:lnSpc>
                <a:spcPct val="115000"/>
              </a:lnSpc>
              <a:spcBef>
                <a:spcPts val="1600"/>
              </a:spcBef>
              <a:spcAft>
                <a:spcPts val="1600"/>
              </a:spcAft>
              <a:buClr>
                <a:schemeClr val="dk2"/>
              </a:buClr>
              <a:buSzPts val="1400"/>
              <a:buFont typeface="Lato"/>
              <a:buChar char="■"/>
              <a:defRPr>
                <a:solidFill>
                  <a:schemeClr val="dk2"/>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de"/>
              <a:t>‹#›</a:t>
            </a:fld>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www.britannica.com/topic/conspiracy-theory" TargetMode="External"/><Relationship Id="rId2" Type="http://schemas.openxmlformats.org/officeDocument/2006/relationships/hyperlink" Target="https://conspiracytheories.eu/_wpx/wp-content/uploads/2020/03/COMPACT_Guide-2.pdf" TargetMode="External"/><Relationship Id="rId1" Type="http://schemas.openxmlformats.org/officeDocument/2006/relationships/slideLayout" Target="../slideLayouts/slideLayout2.xml"/><Relationship Id="rId5" Type="http://schemas.openxmlformats.org/officeDocument/2006/relationships/hyperlink" Target="https://www.instagram.com/p/CWmaRY2AkfB/" TargetMode="External"/><Relationship Id="rId4" Type="http://schemas.openxmlformats.org/officeDocument/2006/relationships/hyperlink" Target="https://ec.europa.eu/info/live-work-travel-eu/coronavirus-response/fighting-disinformation/identifying-conspiracy-theories_en"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3"/>
          <p:cNvSpPr txBox="1">
            <a:spLocks noGrp="1"/>
          </p:cNvSpPr>
          <p:nvPr>
            <p:ph type="ctrTitle"/>
          </p:nvPr>
        </p:nvSpPr>
        <p:spPr>
          <a:xfrm>
            <a:off x="-2" y="650350"/>
            <a:ext cx="5496601" cy="2052600"/>
          </a:xfrm>
          <a:prstGeom prst="rect">
            <a:avLst/>
          </a:prstGeom>
        </p:spPr>
        <p:txBody>
          <a:bodyPr spcFirstLastPara="1" wrap="square" lIns="360000" tIns="91425" rIns="91425" bIns="91425" anchor="b" anchorCtr="0">
            <a:noAutofit/>
          </a:bodyPr>
          <a:lstStyle/>
          <a:p>
            <a:pPr marL="0" lvl="0" indent="0" algn="l" rtl="0">
              <a:spcBef>
                <a:spcPts val="0"/>
              </a:spcBef>
              <a:spcAft>
                <a:spcPts val="0"/>
              </a:spcAft>
              <a:buNone/>
            </a:pPr>
            <a:r>
              <a:rPr lang="en-GB" sz="5400" b="1" dirty="0"/>
              <a:t>CONSPIRACY MYTHS (1/5)</a:t>
            </a:r>
          </a:p>
        </p:txBody>
      </p:sp>
      <p:sp>
        <p:nvSpPr>
          <p:cNvPr id="79" name="Google Shape;79;p13"/>
          <p:cNvSpPr txBox="1">
            <a:spLocks noGrp="1"/>
          </p:cNvSpPr>
          <p:nvPr>
            <p:ph type="subTitle" idx="1"/>
          </p:nvPr>
        </p:nvSpPr>
        <p:spPr>
          <a:xfrm>
            <a:off x="50" y="2702950"/>
            <a:ext cx="5496600" cy="867900"/>
          </a:xfrm>
          <a:prstGeom prst="rect">
            <a:avLst/>
          </a:prstGeom>
        </p:spPr>
        <p:txBody>
          <a:bodyPr spcFirstLastPara="1" wrap="square" lIns="360000" tIns="91425" rIns="91425" bIns="91425" anchor="t" anchorCtr="0">
            <a:noAutofit/>
          </a:bodyPr>
          <a:lstStyle/>
          <a:p>
            <a:pPr marL="0" lvl="0" indent="0" algn="l" rtl="0">
              <a:spcBef>
                <a:spcPts val="0"/>
              </a:spcBef>
              <a:spcAft>
                <a:spcPts val="0"/>
              </a:spcAft>
              <a:buNone/>
            </a:pPr>
            <a:r>
              <a:rPr lang="en-GB" b="1" dirty="0"/>
              <a:t>The world of universal explanations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74F116E-2D0D-504C-AA2F-B88ABB7C8C38}"/>
              </a:ext>
            </a:extLst>
          </p:cNvPr>
          <p:cNvSpPr>
            <a:spLocks noGrp="1"/>
          </p:cNvSpPr>
          <p:nvPr>
            <p:ph type="title"/>
          </p:nvPr>
        </p:nvSpPr>
        <p:spPr/>
        <p:txBody>
          <a:bodyPr/>
          <a:lstStyle/>
          <a:p>
            <a:r>
              <a:rPr lang="en-GB" dirty="0"/>
              <a:t>1. Definition – </a:t>
            </a:r>
            <a:endParaRPr lang="en-GB" sz="1800" b="1" dirty="0">
              <a:solidFill>
                <a:srgbClr val="DF0205"/>
              </a:solidFill>
            </a:endParaRPr>
          </a:p>
        </p:txBody>
      </p:sp>
      <p:sp>
        <p:nvSpPr>
          <p:cNvPr id="3" name="Textplatzhalter 2">
            <a:extLst>
              <a:ext uri="{FF2B5EF4-FFF2-40B4-BE49-F238E27FC236}">
                <a16:creationId xmlns:a16="http://schemas.microsoft.com/office/drawing/2014/main" id="{9EEA7104-49FD-8746-85F2-F386869396C5}"/>
              </a:ext>
            </a:extLst>
          </p:cNvPr>
          <p:cNvSpPr>
            <a:spLocks noGrp="1"/>
          </p:cNvSpPr>
          <p:nvPr>
            <p:ph type="body" idx="1"/>
          </p:nvPr>
        </p:nvSpPr>
        <p:spPr>
          <a:xfrm>
            <a:off x="311701" y="1297000"/>
            <a:ext cx="2625464" cy="1274750"/>
          </a:xfrm>
          <a:solidFill>
            <a:srgbClr val="E5362B"/>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285750" indent="-285750" algn="ctr">
              <a:lnSpc>
                <a:spcPct val="100000"/>
              </a:lnSpc>
              <a:buClr>
                <a:srgbClr val="000000"/>
              </a:buClr>
              <a:buFont typeface="Arial"/>
              <a:buNone/>
            </a:pPr>
            <a:r>
              <a:rPr lang="en-GB" sz="2000" b="1" dirty="0">
                <a:solidFill>
                  <a:schemeClr val="lt1"/>
                </a:solidFill>
                <a:sym typeface="Arial"/>
              </a:rPr>
              <a:t>An alleged, </a:t>
            </a:r>
            <a:br>
              <a:rPr lang="en-GB" sz="2000" b="1" dirty="0">
                <a:solidFill>
                  <a:schemeClr val="lt1"/>
                </a:solidFill>
                <a:sym typeface="Arial"/>
              </a:rPr>
            </a:br>
            <a:r>
              <a:rPr lang="en-GB" sz="2000" b="1" dirty="0">
                <a:solidFill>
                  <a:schemeClr val="lt1"/>
                </a:solidFill>
                <a:sym typeface="Arial"/>
              </a:rPr>
              <a:t>secret plot.</a:t>
            </a:r>
          </a:p>
        </p:txBody>
      </p:sp>
      <p:sp>
        <p:nvSpPr>
          <p:cNvPr id="5" name="Textplatzhalter 4">
            <a:extLst>
              <a:ext uri="{FF2B5EF4-FFF2-40B4-BE49-F238E27FC236}">
                <a16:creationId xmlns:a16="http://schemas.microsoft.com/office/drawing/2014/main" id="{871598A3-F073-A245-A055-1CF152E161DF}"/>
              </a:ext>
            </a:extLst>
          </p:cNvPr>
          <p:cNvSpPr>
            <a:spLocks noGrp="1"/>
          </p:cNvSpPr>
          <p:nvPr>
            <p:ph type="body" idx="2"/>
          </p:nvPr>
        </p:nvSpPr>
        <p:spPr>
          <a:xfrm>
            <a:off x="3228109" y="1297075"/>
            <a:ext cx="2625464" cy="1274675"/>
          </a:xfrm>
          <a:solidFill>
            <a:srgbClr val="E5362B"/>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285750" indent="-285750" algn="ctr">
              <a:lnSpc>
                <a:spcPct val="100000"/>
              </a:lnSpc>
              <a:buClr>
                <a:srgbClr val="000000"/>
              </a:buClr>
              <a:buFont typeface="Arial"/>
              <a:buNone/>
            </a:pPr>
            <a:r>
              <a:rPr lang="en-GB" sz="2000" b="1" dirty="0">
                <a:solidFill>
                  <a:schemeClr val="lt1"/>
                </a:solidFill>
                <a:sym typeface="Arial"/>
              </a:rPr>
              <a:t>A group of conspirators.</a:t>
            </a:r>
          </a:p>
        </p:txBody>
      </p:sp>
      <p:sp>
        <p:nvSpPr>
          <p:cNvPr id="4" name="Foliennummernplatzhalter 3">
            <a:extLst>
              <a:ext uri="{FF2B5EF4-FFF2-40B4-BE49-F238E27FC236}">
                <a16:creationId xmlns:a16="http://schemas.microsoft.com/office/drawing/2014/main" id="{F0671E7D-53E4-184A-A162-FBB5FBA4267D}"/>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10</a:t>
            </a:fld>
            <a:endParaRPr lang="de-AT"/>
          </a:p>
        </p:txBody>
      </p:sp>
      <p:sp>
        <p:nvSpPr>
          <p:cNvPr id="6" name="Textplatzhalter 4">
            <a:extLst>
              <a:ext uri="{FF2B5EF4-FFF2-40B4-BE49-F238E27FC236}">
                <a16:creationId xmlns:a16="http://schemas.microsoft.com/office/drawing/2014/main" id="{17303774-DF83-244C-8E6F-F5AED084B4E6}"/>
              </a:ext>
            </a:extLst>
          </p:cNvPr>
          <p:cNvSpPr txBox="1">
            <a:spLocks/>
          </p:cNvSpPr>
          <p:nvPr/>
        </p:nvSpPr>
        <p:spPr>
          <a:xfrm>
            <a:off x="6144517" y="1297000"/>
            <a:ext cx="2625464" cy="1274675"/>
          </a:xfrm>
          <a:prstGeom prst="rect">
            <a:avLst/>
          </a:prstGeom>
          <a:solidFill>
            <a:srgbClr val="E5362B"/>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285750" indent="-285750" algn="ctr">
              <a:buNone/>
              <a:defRPr sz="2000" b="1">
                <a:solidFill>
                  <a:schemeClr val="lt1"/>
                </a:solidFill>
                <a:latin typeface="Lato"/>
                <a:ea typeface="Lato"/>
                <a:cs typeface="Lato"/>
              </a:defRPr>
            </a:lvl1pPr>
          </a:lstStyle>
          <a:p>
            <a:r>
              <a:rPr lang="en-GB" dirty="0"/>
              <a:t>‘Evidence’ that seems to support the conspiracy myth.</a:t>
            </a:r>
          </a:p>
        </p:txBody>
      </p:sp>
      <p:sp>
        <p:nvSpPr>
          <p:cNvPr id="8" name="Textplatzhalter 2">
            <a:extLst>
              <a:ext uri="{FF2B5EF4-FFF2-40B4-BE49-F238E27FC236}">
                <a16:creationId xmlns:a16="http://schemas.microsoft.com/office/drawing/2014/main" id="{E292CF23-6A6A-9543-BC1D-C579E520610A}"/>
              </a:ext>
            </a:extLst>
          </p:cNvPr>
          <p:cNvSpPr txBox="1">
            <a:spLocks/>
          </p:cNvSpPr>
          <p:nvPr/>
        </p:nvSpPr>
        <p:spPr>
          <a:xfrm>
            <a:off x="311699" y="2779512"/>
            <a:ext cx="2625464" cy="1565242"/>
          </a:xfrm>
          <a:prstGeom prst="rect">
            <a:avLst/>
          </a:prstGeom>
          <a:solidFill>
            <a:srgbClr val="E5362B"/>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285750" indent="-285750" algn="ctr">
              <a:buNone/>
              <a:defRPr sz="2000" b="1">
                <a:solidFill>
                  <a:schemeClr val="lt1"/>
                </a:solidFill>
                <a:latin typeface="Lato"/>
                <a:ea typeface="Lato"/>
                <a:cs typeface="Lato"/>
              </a:defRPr>
            </a:lvl1pPr>
          </a:lstStyle>
          <a:p>
            <a:pPr marL="17463" indent="-17463"/>
            <a:r>
              <a:rPr lang="en-GB" sz="1500" dirty="0"/>
              <a:t>They falsely suggest that nothing happens by accident and that there are no coincidences; nothing is as it appears and everything is connected.</a:t>
            </a:r>
          </a:p>
        </p:txBody>
      </p:sp>
      <p:sp>
        <p:nvSpPr>
          <p:cNvPr id="9" name="Textplatzhalter 4">
            <a:extLst>
              <a:ext uri="{FF2B5EF4-FFF2-40B4-BE49-F238E27FC236}">
                <a16:creationId xmlns:a16="http://schemas.microsoft.com/office/drawing/2014/main" id="{432E5516-C0D6-3049-9541-614679D52912}"/>
              </a:ext>
            </a:extLst>
          </p:cNvPr>
          <p:cNvSpPr txBox="1">
            <a:spLocks/>
          </p:cNvSpPr>
          <p:nvPr/>
        </p:nvSpPr>
        <p:spPr>
          <a:xfrm>
            <a:off x="3228109" y="2926264"/>
            <a:ext cx="2625464" cy="1418490"/>
          </a:xfrm>
          <a:prstGeom prst="rect">
            <a:avLst/>
          </a:prstGeom>
          <a:solidFill>
            <a:srgbClr val="E5362B"/>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285750" indent="-285750" algn="ctr">
              <a:buNone/>
              <a:defRPr sz="2000" b="1">
                <a:solidFill>
                  <a:schemeClr val="lt1"/>
                </a:solidFill>
                <a:latin typeface="Lato"/>
                <a:ea typeface="Lato"/>
                <a:cs typeface="Lato"/>
              </a:defRPr>
            </a:lvl1pPr>
          </a:lstStyle>
          <a:p>
            <a:r>
              <a:rPr lang="en-GB" dirty="0"/>
              <a:t>They divide the world into </a:t>
            </a:r>
            <a:br>
              <a:rPr lang="en-GB" dirty="0"/>
            </a:br>
            <a:r>
              <a:rPr lang="en-GB" dirty="0"/>
              <a:t>good or bad.</a:t>
            </a:r>
          </a:p>
        </p:txBody>
      </p:sp>
      <p:sp>
        <p:nvSpPr>
          <p:cNvPr id="11" name="Textplatzhalter 4">
            <a:extLst>
              <a:ext uri="{FF2B5EF4-FFF2-40B4-BE49-F238E27FC236}">
                <a16:creationId xmlns:a16="http://schemas.microsoft.com/office/drawing/2014/main" id="{FCAD0F9E-6FEA-B546-B372-BFD8F6A55934}"/>
              </a:ext>
            </a:extLst>
          </p:cNvPr>
          <p:cNvSpPr txBox="1">
            <a:spLocks/>
          </p:cNvSpPr>
          <p:nvPr/>
        </p:nvSpPr>
        <p:spPr>
          <a:xfrm>
            <a:off x="6206837" y="2926264"/>
            <a:ext cx="2625464" cy="1418490"/>
          </a:xfrm>
          <a:prstGeom prst="rect">
            <a:avLst/>
          </a:prstGeom>
          <a:solidFill>
            <a:srgbClr val="E5362B"/>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285750" indent="-285750" algn="ctr">
              <a:buNone/>
              <a:defRPr sz="2000" b="1">
                <a:solidFill>
                  <a:schemeClr val="lt1"/>
                </a:solidFill>
                <a:latin typeface="Lato"/>
                <a:ea typeface="Lato"/>
                <a:cs typeface="Lato"/>
              </a:defRPr>
            </a:lvl1pPr>
          </a:lstStyle>
          <a:p>
            <a:r>
              <a:rPr lang="en-GB" dirty="0"/>
              <a:t>They scapegoat people and groups.</a:t>
            </a:r>
          </a:p>
        </p:txBody>
      </p:sp>
      <p:sp>
        <p:nvSpPr>
          <p:cNvPr id="12" name="Textfeld 11">
            <a:extLst>
              <a:ext uri="{FF2B5EF4-FFF2-40B4-BE49-F238E27FC236}">
                <a16:creationId xmlns:a16="http://schemas.microsoft.com/office/drawing/2014/main" id="{593047F3-C93D-BA49-8746-F5C0A0A1825E}"/>
              </a:ext>
            </a:extLst>
          </p:cNvPr>
          <p:cNvSpPr txBox="1"/>
          <p:nvPr/>
        </p:nvSpPr>
        <p:spPr>
          <a:xfrm>
            <a:off x="2757056" y="442907"/>
            <a:ext cx="4530436" cy="646331"/>
          </a:xfrm>
          <a:prstGeom prst="rect">
            <a:avLst/>
          </a:prstGeom>
          <a:noFill/>
        </p:spPr>
        <p:txBody>
          <a:bodyPr wrap="square" rtlCol="0">
            <a:spAutoFit/>
          </a:bodyPr>
          <a:lstStyle/>
          <a:p>
            <a:r>
              <a:rPr lang="en-GB" sz="1800" b="1" dirty="0">
                <a:solidFill>
                  <a:srgbClr val="DF0205"/>
                </a:solidFill>
              </a:rPr>
              <a:t>conspiracy myths have these </a:t>
            </a:r>
            <a:br>
              <a:rPr lang="en-GB" sz="1800" b="1" dirty="0">
                <a:solidFill>
                  <a:srgbClr val="DF0205"/>
                </a:solidFill>
              </a:rPr>
            </a:br>
            <a:r>
              <a:rPr lang="en-GB" sz="1800" b="1" dirty="0">
                <a:solidFill>
                  <a:srgbClr val="DF0205"/>
                </a:solidFill>
              </a:rPr>
              <a:t>6 things in common</a:t>
            </a:r>
            <a:endParaRPr lang="en-GB" sz="1800" dirty="0"/>
          </a:p>
        </p:txBody>
      </p:sp>
      <p:sp>
        <p:nvSpPr>
          <p:cNvPr id="7" name="Textfeld 6"/>
          <p:cNvSpPr txBox="1"/>
          <p:nvPr/>
        </p:nvSpPr>
        <p:spPr>
          <a:xfrm>
            <a:off x="7114500" y="4389709"/>
            <a:ext cx="1822935" cy="261610"/>
          </a:xfrm>
          <a:prstGeom prst="rect">
            <a:avLst/>
          </a:prstGeom>
          <a:noFill/>
        </p:spPr>
        <p:txBody>
          <a:bodyPr wrap="none" rtlCol="0">
            <a:spAutoFit/>
          </a:bodyPr>
          <a:lstStyle/>
          <a:p>
            <a:r>
              <a:rPr lang="de-DE" sz="1100" dirty="0">
                <a:latin typeface="Lato" panose="020B0604020202020204" charset="0"/>
              </a:rPr>
              <a:t>(cf. European </a:t>
            </a:r>
            <a:r>
              <a:rPr lang="de-DE" sz="1100" dirty="0" err="1">
                <a:latin typeface="Lato" panose="020B0604020202020204" charset="0"/>
              </a:rPr>
              <a:t>Commission</a:t>
            </a:r>
            <a:r>
              <a:rPr lang="de-DE" sz="1100" dirty="0">
                <a:latin typeface="Lato" panose="020B0604020202020204" charset="0"/>
              </a:rPr>
              <a:t>)</a:t>
            </a:r>
          </a:p>
        </p:txBody>
      </p:sp>
    </p:spTree>
    <p:extLst>
      <p:ext uri="{BB962C8B-B14F-4D97-AF65-F5344CB8AC3E}">
        <p14:creationId xmlns:p14="http://schemas.microsoft.com/office/powerpoint/2010/main" val="41663785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57DFD84-BA93-234B-8102-6637AAA1EEC8}"/>
              </a:ext>
            </a:extLst>
          </p:cNvPr>
          <p:cNvSpPr>
            <a:spLocks noGrp="1"/>
          </p:cNvSpPr>
          <p:nvPr>
            <p:ph type="title"/>
          </p:nvPr>
        </p:nvSpPr>
        <p:spPr/>
        <p:txBody>
          <a:bodyPr/>
          <a:lstStyle/>
          <a:p>
            <a:r>
              <a:rPr lang="en-GB" dirty="0"/>
              <a:t>WHAT?</a:t>
            </a:r>
          </a:p>
        </p:txBody>
      </p:sp>
      <p:sp>
        <p:nvSpPr>
          <p:cNvPr id="3" name="Textplatzhalter 2">
            <a:extLst>
              <a:ext uri="{FF2B5EF4-FFF2-40B4-BE49-F238E27FC236}">
                <a16:creationId xmlns:a16="http://schemas.microsoft.com/office/drawing/2014/main" id="{369AC33D-32A3-A142-A66B-1BA7E9561CDB}"/>
              </a:ext>
            </a:extLst>
          </p:cNvPr>
          <p:cNvSpPr>
            <a:spLocks noGrp="1"/>
          </p:cNvSpPr>
          <p:nvPr>
            <p:ph type="body" idx="1"/>
          </p:nvPr>
        </p:nvSpPr>
        <p:spPr>
          <a:xfrm>
            <a:off x="168433" y="1399853"/>
            <a:ext cx="8664000" cy="2374288"/>
          </a:xfrm>
          <a:solidFill>
            <a:srgbClr val="E5362B"/>
          </a:solidFill>
          <a:ln>
            <a:noFill/>
          </a:ln>
        </p:spPr>
        <p:txBody>
          <a:bodyPr spcFirstLastPara="1" wrap="square" lIns="91425" tIns="91425" rIns="91425" bIns="91425" anchor="ctr" anchorCtr="0">
            <a:noAutofit/>
          </a:bodyPr>
          <a:lstStyle/>
          <a:p>
            <a:pPr marL="0" indent="0" algn="ctr">
              <a:spcAft>
                <a:spcPts val="1600"/>
              </a:spcAft>
              <a:buNone/>
            </a:pPr>
            <a:r>
              <a:rPr lang="en-GB" sz="3200" b="1" dirty="0">
                <a:solidFill>
                  <a:srgbClr val="F2F2F2"/>
                </a:solidFill>
              </a:rPr>
              <a:t>What topics of conspiracy myths, legends, narratives are there?</a:t>
            </a:r>
          </a:p>
          <a:p>
            <a:pPr marL="0" indent="0" algn="ctr">
              <a:spcAft>
                <a:spcPts val="1600"/>
              </a:spcAft>
              <a:buNone/>
            </a:pPr>
            <a:r>
              <a:rPr lang="en-GB" sz="2000" b="1" dirty="0">
                <a:solidFill>
                  <a:schemeClr val="tx1"/>
                </a:solidFill>
              </a:rPr>
              <a:t>What myths have you heard of?</a:t>
            </a:r>
          </a:p>
        </p:txBody>
      </p:sp>
      <p:sp>
        <p:nvSpPr>
          <p:cNvPr id="4" name="Foliennummernplatzhalter 3">
            <a:extLst>
              <a:ext uri="{FF2B5EF4-FFF2-40B4-BE49-F238E27FC236}">
                <a16:creationId xmlns:a16="http://schemas.microsoft.com/office/drawing/2014/main" id="{E971E698-F869-7447-BAD6-F0A2BF3E2EA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11</a:t>
            </a:fld>
            <a:endParaRPr lang="de-AT"/>
          </a:p>
        </p:txBody>
      </p:sp>
      <p:sp>
        <p:nvSpPr>
          <p:cNvPr id="5" name="Google Shape;101;gf21e7843ed_0_14"/>
          <p:cNvSpPr/>
          <p:nvPr/>
        </p:nvSpPr>
        <p:spPr>
          <a:xfrm>
            <a:off x="5364733" y="3698427"/>
            <a:ext cx="2919000" cy="650700"/>
          </a:xfrm>
          <a:prstGeom prst="round2DiagRect">
            <a:avLst>
              <a:gd name="adj1" fmla="val 16667"/>
              <a:gd name="adj2" fmla="val 0"/>
            </a:avLst>
          </a:prstGeom>
          <a:solidFill>
            <a:srgbClr val="363F83"/>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2800" b="1" i="0" u="none" strike="noStrike" cap="none" dirty="0">
                <a:solidFill>
                  <a:schemeClr val="lt1"/>
                </a:solidFill>
                <a:latin typeface="Lato" panose="020F0502020204030203" pitchFamily="34" charset="0"/>
                <a:ea typeface="Lato" panose="020F0502020204030203" pitchFamily="34" charset="0"/>
                <a:cs typeface="Lato" panose="020F0502020204030203" pitchFamily="34" charset="0"/>
                <a:sym typeface="Teko"/>
              </a:rPr>
              <a:t>LET‘S DISCUSS!</a:t>
            </a:r>
          </a:p>
        </p:txBody>
      </p:sp>
    </p:spTree>
    <p:extLst>
      <p:ext uri="{BB962C8B-B14F-4D97-AF65-F5344CB8AC3E}">
        <p14:creationId xmlns:p14="http://schemas.microsoft.com/office/powerpoint/2010/main" val="14356541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57DFD84-BA93-234B-8102-6637AAA1EEC8}"/>
              </a:ext>
            </a:extLst>
          </p:cNvPr>
          <p:cNvSpPr>
            <a:spLocks noGrp="1"/>
          </p:cNvSpPr>
          <p:nvPr>
            <p:ph type="title"/>
          </p:nvPr>
        </p:nvSpPr>
        <p:spPr/>
        <p:txBody>
          <a:bodyPr/>
          <a:lstStyle/>
          <a:p>
            <a:r>
              <a:rPr lang="en-GB" dirty="0"/>
              <a:t>WHAT?</a:t>
            </a:r>
          </a:p>
        </p:txBody>
      </p:sp>
      <p:sp>
        <p:nvSpPr>
          <p:cNvPr id="3" name="Textplatzhalter 2">
            <a:extLst>
              <a:ext uri="{FF2B5EF4-FFF2-40B4-BE49-F238E27FC236}">
                <a16:creationId xmlns:a16="http://schemas.microsoft.com/office/drawing/2014/main" id="{369AC33D-32A3-A142-A66B-1BA7E9561CDB}"/>
              </a:ext>
            </a:extLst>
          </p:cNvPr>
          <p:cNvSpPr>
            <a:spLocks noGrp="1"/>
          </p:cNvSpPr>
          <p:nvPr>
            <p:ph type="body" idx="1"/>
          </p:nvPr>
        </p:nvSpPr>
        <p:spPr>
          <a:noFill/>
        </p:spPr>
        <p:txBody>
          <a:bodyPr/>
          <a:lstStyle/>
          <a:p>
            <a:pPr>
              <a:lnSpc>
                <a:spcPct val="130000"/>
              </a:lnSpc>
              <a:buFont typeface="Symbol" pitchFamily="2" charset="2"/>
              <a:buChar char="-"/>
            </a:pPr>
            <a:r>
              <a:rPr lang="en-GB" sz="1600" b="1" dirty="0">
                <a:solidFill>
                  <a:schemeClr val="tx1"/>
                </a:solidFill>
              </a:rPr>
              <a:t>health/medicine</a:t>
            </a:r>
          </a:p>
          <a:p>
            <a:pPr>
              <a:lnSpc>
                <a:spcPct val="130000"/>
              </a:lnSpc>
              <a:buFont typeface="Symbol" pitchFamily="2" charset="2"/>
              <a:buChar char="-"/>
            </a:pPr>
            <a:r>
              <a:rPr lang="en-GB" sz="1600" b="1" dirty="0">
                <a:solidFill>
                  <a:schemeClr val="tx1"/>
                </a:solidFill>
              </a:rPr>
              <a:t>media/press</a:t>
            </a:r>
          </a:p>
          <a:p>
            <a:pPr>
              <a:lnSpc>
                <a:spcPct val="130000"/>
              </a:lnSpc>
              <a:buFont typeface="Symbol" pitchFamily="2" charset="2"/>
              <a:buChar char="-"/>
            </a:pPr>
            <a:r>
              <a:rPr lang="en-GB" sz="1600" b="1" dirty="0">
                <a:solidFill>
                  <a:schemeClr val="tx1"/>
                </a:solidFill>
              </a:rPr>
              <a:t>war/military</a:t>
            </a:r>
          </a:p>
          <a:p>
            <a:pPr>
              <a:lnSpc>
                <a:spcPct val="130000"/>
              </a:lnSpc>
              <a:buFont typeface="Symbol" pitchFamily="2" charset="2"/>
              <a:buChar char="-"/>
            </a:pPr>
            <a:r>
              <a:rPr lang="en-GB" sz="1600" b="1" dirty="0">
                <a:solidFill>
                  <a:schemeClr val="tx1"/>
                </a:solidFill>
              </a:rPr>
              <a:t>banks/finance sector</a:t>
            </a:r>
          </a:p>
          <a:p>
            <a:pPr>
              <a:lnSpc>
                <a:spcPct val="130000"/>
              </a:lnSpc>
              <a:buFont typeface="Symbol" pitchFamily="2" charset="2"/>
              <a:buChar char="-"/>
            </a:pPr>
            <a:r>
              <a:rPr lang="en-GB" sz="1600" b="1" dirty="0">
                <a:solidFill>
                  <a:schemeClr val="tx1"/>
                </a:solidFill>
              </a:rPr>
              <a:t>politics/public control by government</a:t>
            </a:r>
          </a:p>
          <a:p>
            <a:pPr>
              <a:lnSpc>
                <a:spcPct val="130000"/>
              </a:lnSpc>
              <a:buFont typeface="Symbol" pitchFamily="2" charset="2"/>
              <a:buChar char="-"/>
            </a:pPr>
            <a:r>
              <a:rPr lang="en-GB" sz="1600" b="1" dirty="0">
                <a:solidFill>
                  <a:schemeClr val="tx1"/>
                </a:solidFill>
              </a:rPr>
              <a:t>toxic water/air/mobile-phones</a:t>
            </a:r>
          </a:p>
          <a:p>
            <a:pPr>
              <a:lnSpc>
                <a:spcPct val="130000"/>
              </a:lnSpc>
              <a:buFont typeface="Symbol" pitchFamily="2" charset="2"/>
              <a:buChar char="-"/>
            </a:pPr>
            <a:r>
              <a:rPr lang="en-GB" sz="1600" b="1" dirty="0">
                <a:solidFill>
                  <a:schemeClr val="tx1"/>
                </a:solidFill>
              </a:rPr>
              <a:t>climate change/weather and nature manipulation</a:t>
            </a:r>
          </a:p>
          <a:p>
            <a:pPr>
              <a:lnSpc>
                <a:spcPct val="130000"/>
              </a:lnSpc>
              <a:buFont typeface="Symbol" pitchFamily="2" charset="2"/>
              <a:buChar char="-"/>
            </a:pPr>
            <a:r>
              <a:rPr lang="en-GB" sz="1600" b="1" dirty="0">
                <a:solidFill>
                  <a:schemeClr val="tx1"/>
                </a:solidFill>
              </a:rPr>
              <a:t>children/infanticide</a:t>
            </a:r>
          </a:p>
          <a:p>
            <a:pPr>
              <a:lnSpc>
                <a:spcPct val="130000"/>
              </a:lnSpc>
              <a:buFont typeface="Symbol" pitchFamily="2" charset="2"/>
              <a:buChar char="-"/>
            </a:pPr>
            <a:r>
              <a:rPr lang="en-GB" sz="1600" b="1" dirty="0">
                <a:solidFill>
                  <a:schemeClr val="tx1"/>
                </a:solidFill>
              </a:rPr>
              <a:t>migration</a:t>
            </a:r>
          </a:p>
          <a:p>
            <a:pPr>
              <a:lnSpc>
                <a:spcPct val="130000"/>
              </a:lnSpc>
              <a:buFont typeface="Symbol" pitchFamily="2" charset="2"/>
              <a:buChar char="-"/>
            </a:pPr>
            <a:r>
              <a:rPr lang="en-GB" sz="1600" b="1" dirty="0">
                <a:solidFill>
                  <a:schemeClr val="tx1"/>
                </a:solidFill>
              </a:rPr>
              <a:t>aliens/flat-earth/moon-landing conspiracy</a:t>
            </a:r>
          </a:p>
        </p:txBody>
      </p:sp>
      <p:sp>
        <p:nvSpPr>
          <p:cNvPr id="4" name="Foliennummernplatzhalter 3">
            <a:extLst>
              <a:ext uri="{FF2B5EF4-FFF2-40B4-BE49-F238E27FC236}">
                <a16:creationId xmlns:a16="http://schemas.microsoft.com/office/drawing/2014/main" id="{E971E698-F869-7447-BAD6-F0A2BF3E2EA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12</a:t>
            </a:fld>
            <a:endParaRPr lang="de-AT"/>
          </a:p>
        </p:txBody>
      </p:sp>
      <p:sp>
        <p:nvSpPr>
          <p:cNvPr id="5" name="Textfeld 4">
            <a:extLst>
              <a:ext uri="{FF2B5EF4-FFF2-40B4-BE49-F238E27FC236}">
                <a16:creationId xmlns:a16="http://schemas.microsoft.com/office/drawing/2014/main" id="{593047F3-C93D-BA49-8746-F5C0A0A1825E}"/>
              </a:ext>
            </a:extLst>
          </p:cNvPr>
          <p:cNvSpPr txBox="1"/>
          <p:nvPr/>
        </p:nvSpPr>
        <p:spPr>
          <a:xfrm>
            <a:off x="2342783" y="456536"/>
            <a:ext cx="4530436" cy="369332"/>
          </a:xfrm>
          <a:prstGeom prst="rect">
            <a:avLst/>
          </a:prstGeom>
          <a:noFill/>
        </p:spPr>
        <p:txBody>
          <a:bodyPr wrap="square" rtlCol="0">
            <a:spAutoFit/>
          </a:bodyPr>
          <a:lstStyle/>
          <a:p>
            <a:r>
              <a:rPr lang="en-GB" sz="1800" b="1" dirty="0">
                <a:solidFill>
                  <a:srgbClr val="DF0205"/>
                </a:solidFill>
              </a:rPr>
              <a:t>Examples of topics</a:t>
            </a:r>
            <a:endParaRPr lang="en-GB" sz="1800" dirty="0"/>
          </a:p>
        </p:txBody>
      </p:sp>
      <p:sp>
        <p:nvSpPr>
          <p:cNvPr id="6" name="Textfeld 5"/>
          <p:cNvSpPr txBox="1"/>
          <p:nvPr/>
        </p:nvSpPr>
        <p:spPr>
          <a:xfrm>
            <a:off x="4973676" y="4278274"/>
            <a:ext cx="3858749" cy="261610"/>
          </a:xfrm>
          <a:prstGeom prst="rect">
            <a:avLst/>
          </a:prstGeom>
          <a:noFill/>
        </p:spPr>
        <p:txBody>
          <a:bodyPr wrap="none" rtlCol="0">
            <a:spAutoFit/>
          </a:bodyPr>
          <a:lstStyle/>
          <a:p>
            <a:r>
              <a:rPr lang="de-DE" sz="1100" dirty="0">
                <a:latin typeface="Lato" panose="020B0604020202020204" charset="0"/>
              </a:rPr>
              <a:t>(cf. COMPACT Education Group 2020; Butter/Knight 2020)</a:t>
            </a:r>
          </a:p>
        </p:txBody>
      </p:sp>
    </p:spTree>
    <p:extLst>
      <p:ext uri="{BB962C8B-B14F-4D97-AF65-F5344CB8AC3E}">
        <p14:creationId xmlns:p14="http://schemas.microsoft.com/office/powerpoint/2010/main" val="28986321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3E2A57A-35A2-B64F-8739-9D9F285916BA}"/>
              </a:ext>
            </a:extLst>
          </p:cNvPr>
          <p:cNvSpPr>
            <a:spLocks noGrp="1"/>
          </p:cNvSpPr>
          <p:nvPr>
            <p:ph type="title"/>
          </p:nvPr>
        </p:nvSpPr>
        <p:spPr/>
        <p:txBody>
          <a:bodyPr/>
          <a:lstStyle/>
          <a:p>
            <a:r>
              <a:rPr lang="en-GB" dirty="0"/>
              <a:t>WHERE?</a:t>
            </a:r>
          </a:p>
        </p:txBody>
      </p:sp>
      <p:sp>
        <p:nvSpPr>
          <p:cNvPr id="3" name="Textplatzhalter 2">
            <a:extLst>
              <a:ext uri="{FF2B5EF4-FFF2-40B4-BE49-F238E27FC236}">
                <a16:creationId xmlns:a16="http://schemas.microsoft.com/office/drawing/2014/main" id="{1BF39741-F2CC-5E4A-954D-DDA0D680A823}"/>
              </a:ext>
            </a:extLst>
          </p:cNvPr>
          <p:cNvSpPr>
            <a:spLocks noGrp="1"/>
          </p:cNvSpPr>
          <p:nvPr>
            <p:ph type="body" idx="1"/>
          </p:nvPr>
        </p:nvSpPr>
        <p:spPr>
          <a:xfrm>
            <a:off x="168425" y="1032300"/>
            <a:ext cx="8664000" cy="2732876"/>
          </a:xfrm>
          <a:solidFill>
            <a:srgbClr val="E5362B"/>
          </a:solidFill>
          <a:ln>
            <a:noFill/>
          </a:ln>
        </p:spPr>
        <p:txBody>
          <a:bodyPr spcFirstLastPara="1" wrap="square" lIns="91425" tIns="91425" rIns="91425" bIns="91425" anchor="ctr" anchorCtr="0">
            <a:noAutofit/>
          </a:bodyPr>
          <a:lstStyle/>
          <a:p>
            <a:pPr marL="0" indent="0" algn="ctr">
              <a:spcAft>
                <a:spcPts val="1600"/>
              </a:spcAft>
              <a:buNone/>
            </a:pPr>
            <a:r>
              <a:rPr lang="en-GB" sz="3200" b="1" dirty="0">
                <a:solidFill>
                  <a:srgbClr val="F2F2F2"/>
                </a:solidFill>
              </a:rPr>
              <a:t>Where are conspiracy myths spread?</a:t>
            </a:r>
          </a:p>
          <a:p>
            <a:pPr marL="0" indent="0" algn="ctr">
              <a:spcAft>
                <a:spcPts val="1600"/>
              </a:spcAft>
              <a:buNone/>
            </a:pPr>
            <a:r>
              <a:rPr lang="en-GB" sz="2000" b="1" dirty="0">
                <a:solidFill>
                  <a:schemeClr val="tx1"/>
                </a:solidFill>
              </a:rPr>
              <a:t>Where do you hear/read about them?</a:t>
            </a:r>
          </a:p>
          <a:p>
            <a:pPr marL="0" indent="0" algn="ctr">
              <a:spcAft>
                <a:spcPts val="1600"/>
              </a:spcAft>
              <a:buNone/>
            </a:pPr>
            <a:r>
              <a:rPr lang="en-GB" sz="2000" b="1" dirty="0">
                <a:solidFill>
                  <a:schemeClr val="tx1"/>
                </a:solidFill>
              </a:rPr>
              <a:t>Where did you hear a conspiratorial explanation?</a:t>
            </a:r>
          </a:p>
        </p:txBody>
      </p:sp>
      <p:sp>
        <p:nvSpPr>
          <p:cNvPr id="4" name="Foliennummernplatzhalter 3">
            <a:extLst>
              <a:ext uri="{FF2B5EF4-FFF2-40B4-BE49-F238E27FC236}">
                <a16:creationId xmlns:a16="http://schemas.microsoft.com/office/drawing/2014/main" id="{F7D7C5F9-E182-6441-B705-EFAA4540B80B}"/>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13</a:t>
            </a:fld>
            <a:endParaRPr lang="de-AT"/>
          </a:p>
        </p:txBody>
      </p:sp>
      <p:sp>
        <p:nvSpPr>
          <p:cNvPr id="5" name="Google Shape;101;gf21e7843ed_0_14"/>
          <p:cNvSpPr/>
          <p:nvPr/>
        </p:nvSpPr>
        <p:spPr>
          <a:xfrm>
            <a:off x="5364733" y="3552371"/>
            <a:ext cx="2919000" cy="650700"/>
          </a:xfrm>
          <a:prstGeom prst="round2DiagRect">
            <a:avLst>
              <a:gd name="adj1" fmla="val 16667"/>
              <a:gd name="adj2" fmla="val 0"/>
            </a:avLst>
          </a:prstGeom>
          <a:solidFill>
            <a:srgbClr val="363F83"/>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lvl="0" algn="ctr"/>
            <a:r>
              <a:rPr lang="de-DE" sz="28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LET‘S</a:t>
            </a:r>
            <a:r>
              <a:rPr lang="de-DE" sz="28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r>
              <a:rPr lang="de-DE" sz="28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DISCUSS</a:t>
            </a:r>
            <a:r>
              <a:rPr lang="de-DE" sz="28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a:t>
            </a:r>
          </a:p>
        </p:txBody>
      </p:sp>
    </p:spTree>
    <p:extLst>
      <p:ext uri="{BB962C8B-B14F-4D97-AF65-F5344CB8AC3E}">
        <p14:creationId xmlns:p14="http://schemas.microsoft.com/office/powerpoint/2010/main" val="24330502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3E2A57A-35A2-B64F-8739-9D9F285916BA}"/>
              </a:ext>
            </a:extLst>
          </p:cNvPr>
          <p:cNvSpPr>
            <a:spLocks noGrp="1"/>
          </p:cNvSpPr>
          <p:nvPr>
            <p:ph type="title"/>
          </p:nvPr>
        </p:nvSpPr>
        <p:spPr/>
        <p:txBody>
          <a:bodyPr/>
          <a:lstStyle/>
          <a:p>
            <a:r>
              <a:rPr lang="en-GB" dirty="0"/>
              <a:t>WHERE?</a:t>
            </a:r>
          </a:p>
        </p:txBody>
      </p:sp>
      <p:sp>
        <p:nvSpPr>
          <p:cNvPr id="3" name="Textplatzhalter 2">
            <a:extLst>
              <a:ext uri="{FF2B5EF4-FFF2-40B4-BE49-F238E27FC236}">
                <a16:creationId xmlns:a16="http://schemas.microsoft.com/office/drawing/2014/main" id="{1BF39741-F2CC-5E4A-954D-DDA0D680A823}"/>
              </a:ext>
            </a:extLst>
          </p:cNvPr>
          <p:cNvSpPr>
            <a:spLocks noGrp="1"/>
          </p:cNvSpPr>
          <p:nvPr>
            <p:ph type="body" idx="1"/>
          </p:nvPr>
        </p:nvSpPr>
        <p:spPr>
          <a:noFill/>
          <a:ln>
            <a:noFill/>
          </a:ln>
        </p:spPr>
        <p:txBody>
          <a:bodyPr spcFirstLastPara="1" wrap="square" lIns="91425" tIns="91425" rIns="91425" bIns="91425" anchor="t" anchorCtr="0">
            <a:noAutofit/>
          </a:bodyPr>
          <a:lstStyle/>
          <a:p>
            <a:pPr>
              <a:lnSpc>
                <a:spcPct val="130000"/>
              </a:lnSpc>
              <a:spcBef>
                <a:spcPts val="600"/>
              </a:spcBef>
              <a:spcAft>
                <a:spcPts val="600"/>
              </a:spcAft>
              <a:buFont typeface="Symbol" pitchFamily="2" charset="2"/>
              <a:buChar char="-"/>
            </a:pPr>
            <a:r>
              <a:rPr lang="en-GB" sz="2000" b="1" dirty="0">
                <a:solidFill>
                  <a:schemeClr val="tx1"/>
                </a:solidFill>
              </a:rPr>
              <a:t>Online, social media, social situations, family, friends</a:t>
            </a:r>
          </a:p>
          <a:p>
            <a:pPr>
              <a:lnSpc>
                <a:spcPct val="130000"/>
              </a:lnSpc>
              <a:spcBef>
                <a:spcPts val="600"/>
              </a:spcBef>
              <a:spcAft>
                <a:spcPts val="600"/>
              </a:spcAft>
              <a:buFont typeface="Symbol" pitchFamily="2" charset="2"/>
              <a:buChar char="-"/>
            </a:pPr>
            <a:r>
              <a:rPr lang="en-GB" sz="2000" b="1" dirty="0">
                <a:solidFill>
                  <a:schemeClr val="tx1"/>
                </a:solidFill>
              </a:rPr>
              <a:t>in public and certain filter bubbles (like the esoteric scene, right-wing extremism, but also the broader public)</a:t>
            </a:r>
          </a:p>
          <a:p>
            <a:pPr>
              <a:lnSpc>
                <a:spcPct val="130000"/>
              </a:lnSpc>
              <a:spcBef>
                <a:spcPts val="600"/>
              </a:spcBef>
              <a:spcAft>
                <a:spcPts val="600"/>
              </a:spcAft>
              <a:buFont typeface="Symbol" pitchFamily="2" charset="2"/>
              <a:buChar char="-"/>
            </a:pPr>
            <a:r>
              <a:rPr lang="en-GB" sz="2000" b="1" dirty="0">
                <a:solidFill>
                  <a:schemeClr val="tx1"/>
                </a:solidFill>
              </a:rPr>
              <a:t>within the political sphere/parties, especially populism</a:t>
            </a:r>
          </a:p>
          <a:p>
            <a:pPr>
              <a:lnSpc>
                <a:spcPct val="130000"/>
              </a:lnSpc>
              <a:spcBef>
                <a:spcPts val="600"/>
              </a:spcBef>
              <a:spcAft>
                <a:spcPts val="600"/>
              </a:spcAft>
              <a:buFont typeface="Symbol" pitchFamily="2" charset="2"/>
              <a:buChar char="-"/>
            </a:pPr>
            <a:r>
              <a:rPr lang="en-GB" sz="2000" b="1" dirty="0">
                <a:solidFill>
                  <a:schemeClr val="tx1"/>
                </a:solidFill>
              </a:rPr>
              <a:t>From east to west: spread around the world</a:t>
            </a:r>
          </a:p>
        </p:txBody>
      </p:sp>
      <p:sp>
        <p:nvSpPr>
          <p:cNvPr id="4" name="Foliennummernplatzhalter 3">
            <a:extLst>
              <a:ext uri="{FF2B5EF4-FFF2-40B4-BE49-F238E27FC236}">
                <a16:creationId xmlns:a16="http://schemas.microsoft.com/office/drawing/2014/main" id="{F7D7C5F9-E182-6441-B705-EFAA4540B80B}"/>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14</a:t>
            </a:fld>
            <a:endParaRPr lang="de-AT"/>
          </a:p>
        </p:txBody>
      </p:sp>
      <p:sp>
        <p:nvSpPr>
          <p:cNvPr id="5" name="Textfeld 4">
            <a:extLst>
              <a:ext uri="{FF2B5EF4-FFF2-40B4-BE49-F238E27FC236}">
                <a16:creationId xmlns:a16="http://schemas.microsoft.com/office/drawing/2014/main" id="{593047F3-C93D-BA49-8746-F5C0A0A1825E}"/>
              </a:ext>
            </a:extLst>
          </p:cNvPr>
          <p:cNvSpPr txBox="1"/>
          <p:nvPr/>
        </p:nvSpPr>
        <p:spPr>
          <a:xfrm>
            <a:off x="2342783" y="456536"/>
            <a:ext cx="4530436" cy="369332"/>
          </a:xfrm>
          <a:prstGeom prst="rect">
            <a:avLst/>
          </a:prstGeom>
          <a:noFill/>
        </p:spPr>
        <p:txBody>
          <a:bodyPr wrap="square" rtlCol="0">
            <a:spAutoFit/>
          </a:bodyPr>
          <a:lstStyle/>
          <a:p>
            <a:r>
              <a:rPr lang="en-GB" sz="1800" b="1" dirty="0">
                <a:solidFill>
                  <a:srgbClr val="DF0205"/>
                </a:solidFill>
              </a:rPr>
              <a:t>Examples</a:t>
            </a:r>
            <a:endParaRPr lang="en-GB" sz="1800" dirty="0"/>
          </a:p>
        </p:txBody>
      </p:sp>
      <p:sp>
        <p:nvSpPr>
          <p:cNvPr id="6" name="Textfeld 5"/>
          <p:cNvSpPr txBox="1"/>
          <p:nvPr/>
        </p:nvSpPr>
        <p:spPr>
          <a:xfrm>
            <a:off x="4608001" y="4147469"/>
            <a:ext cx="4344459" cy="261610"/>
          </a:xfrm>
          <a:prstGeom prst="rect">
            <a:avLst/>
          </a:prstGeom>
          <a:noFill/>
        </p:spPr>
        <p:txBody>
          <a:bodyPr wrap="none" rtlCol="0">
            <a:spAutoFit/>
          </a:bodyPr>
          <a:lstStyle/>
          <a:p>
            <a:r>
              <a:rPr lang="de-DE" sz="1100" dirty="0">
                <a:latin typeface="Lato" panose="020B0604020202020204" charset="0"/>
              </a:rPr>
              <a:t>(cf. COMPACT Education Group 2020; Butter/Knight 2020, pp. 1-8)</a:t>
            </a:r>
          </a:p>
        </p:txBody>
      </p:sp>
    </p:spTree>
    <p:extLst>
      <p:ext uri="{BB962C8B-B14F-4D97-AF65-F5344CB8AC3E}">
        <p14:creationId xmlns:p14="http://schemas.microsoft.com/office/powerpoint/2010/main" val="41454161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3E2A57A-35A2-B64F-8739-9D9F285916BA}"/>
              </a:ext>
            </a:extLst>
          </p:cNvPr>
          <p:cNvSpPr>
            <a:spLocks noGrp="1"/>
          </p:cNvSpPr>
          <p:nvPr>
            <p:ph type="title"/>
          </p:nvPr>
        </p:nvSpPr>
        <p:spPr/>
        <p:txBody>
          <a:bodyPr/>
          <a:lstStyle/>
          <a:p>
            <a:r>
              <a:rPr lang="en-GB" dirty="0"/>
              <a:t>WHO?</a:t>
            </a:r>
          </a:p>
        </p:txBody>
      </p:sp>
      <p:sp>
        <p:nvSpPr>
          <p:cNvPr id="3" name="Textplatzhalter 2">
            <a:extLst>
              <a:ext uri="{FF2B5EF4-FFF2-40B4-BE49-F238E27FC236}">
                <a16:creationId xmlns:a16="http://schemas.microsoft.com/office/drawing/2014/main" id="{1BF39741-F2CC-5E4A-954D-DDA0D680A823}"/>
              </a:ext>
            </a:extLst>
          </p:cNvPr>
          <p:cNvSpPr>
            <a:spLocks noGrp="1"/>
          </p:cNvSpPr>
          <p:nvPr>
            <p:ph type="body" idx="1"/>
          </p:nvPr>
        </p:nvSpPr>
        <p:spPr>
          <a:xfrm>
            <a:off x="168425" y="1032300"/>
            <a:ext cx="8664000" cy="2571512"/>
          </a:xfrm>
          <a:solidFill>
            <a:srgbClr val="E5362B"/>
          </a:solidFill>
          <a:ln>
            <a:noFill/>
          </a:ln>
        </p:spPr>
        <p:txBody>
          <a:bodyPr spcFirstLastPara="1" wrap="square" lIns="91425" tIns="91425" rIns="91425" bIns="91425" anchor="ctr" anchorCtr="0">
            <a:noAutofit/>
          </a:bodyPr>
          <a:lstStyle/>
          <a:p>
            <a:pPr marL="0" indent="0" algn="ctr">
              <a:spcAft>
                <a:spcPts val="1600"/>
              </a:spcAft>
              <a:buNone/>
            </a:pPr>
            <a:r>
              <a:rPr lang="en-GB" sz="3200" b="1" dirty="0">
                <a:solidFill>
                  <a:srgbClr val="F2F2F2"/>
                </a:solidFill>
              </a:rPr>
              <a:t>Who…</a:t>
            </a:r>
          </a:p>
          <a:p>
            <a:pPr marL="0" indent="0" algn="ctr">
              <a:spcAft>
                <a:spcPts val="1600"/>
              </a:spcAft>
              <a:buNone/>
            </a:pPr>
            <a:r>
              <a:rPr lang="en-GB" sz="2000" b="1" dirty="0">
                <a:solidFill>
                  <a:schemeClr val="tx1"/>
                </a:solidFill>
              </a:rPr>
              <a:t>Who is the target, who is blamed?</a:t>
            </a:r>
          </a:p>
          <a:p>
            <a:pPr marL="0" indent="0" algn="ctr">
              <a:spcAft>
                <a:spcPts val="1600"/>
              </a:spcAft>
              <a:buNone/>
            </a:pPr>
            <a:r>
              <a:rPr lang="en-GB" sz="2000" b="1" dirty="0">
                <a:solidFill>
                  <a:schemeClr val="tx1"/>
                </a:solidFill>
              </a:rPr>
              <a:t>Who is spreading the myths, who believes in them?</a:t>
            </a:r>
          </a:p>
        </p:txBody>
      </p:sp>
      <p:sp>
        <p:nvSpPr>
          <p:cNvPr id="4" name="Foliennummernplatzhalter 3">
            <a:extLst>
              <a:ext uri="{FF2B5EF4-FFF2-40B4-BE49-F238E27FC236}">
                <a16:creationId xmlns:a16="http://schemas.microsoft.com/office/drawing/2014/main" id="{F7D7C5F9-E182-6441-B705-EFAA4540B80B}"/>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15</a:t>
            </a:fld>
            <a:endParaRPr lang="de-AT"/>
          </a:p>
        </p:txBody>
      </p:sp>
      <p:sp>
        <p:nvSpPr>
          <p:cNvPr id="5" name="Google Shape;101;gf21e7843ed_0_14"/>
          <p:cNvSpPr/>
          <p:nvPr/>
        </p:nvSpPr>
        <p:spPr>
          <a:xfrm>
            <a:off x="5364733" y="3278462"/>
            <a:ext cx="2919000" cy="650700"/>
          </a:xfrm>
          <a:prstGeom prst="round2DiagRect">
            <a:avLst>
              <a:gd name="adj1" fmla="val 16667"/>
              <a:gd name="adj2" fmla="val 0"/>
            </a:avLst>
          </a:prstGeom>
          <a:solidFill>
            <a:srgbClr val="363F83"/>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lvl="0" algn="ctr"/>
            <a:r>
              <a:rPr lang="de-DE" sz="28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LET‘S</a:t>
            </a:r>
            <a:r>
              <a:rPr lang="de-DE" sz="28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r>
              <a:rPr lang="de-DE" sz="28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DISCUSS</a:t>
            </a:r>
            <a:r>
              <a:rPr lang="de-DE" sz="28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a:t>
            </a:r>
          </a:p>
        </p:txBody>
      </p:sp>
    </p:spTree>
    <p:extLst>
      <p:ext uri="{BB962C8B-B14F-4D97-AF65-F5344CB8AC3E}">
        <p14:creationId xmlns:p14="http://schemas.microsoft.com/office/powerpoint/2010/main" val="18662318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3E2A57A-35A2-B64F-8739-9D9F285916BA}"/>
              </a:ext>
            </a:extLst>
          </p:cNvPr>
          <p:cNvSpPr>
            <a:spLocks noGrp="1"/>
          </p:cNvSpPr>
          <p:nvPr>
            <p:ph type="title"/>
          </p:nvPr>
        </p:nvSpPr>
        <p:spPr/>
        <p:txBody>
          <a:bodyPr/>
          <a:lstStyle/>
          <a:p>
            <a:r>
              <a:rPr lang="en-GB" dirty="0"/>
              <a:t>WHO?</a:t>
            </a:r>
          </a:p>
        </p:txBody>
      </p:sp>
      <p:sp>
        <p:nvSpPr>
          <p:cNvPr id="3" name="Textplatzhalter 2">
            <a:extLst>
              <a:ext uri="{FF2B5EF4-FFF2-40B4-BE49-F238E27FC236}">
                <a16:creationId xmlns:a16="http://schemas.microsoft.com/office/drawing/2014/main" id="{1BF39741-F2CC-5E4A-954D-DDA0D680A823}"/>
              </a:ext>
            </a:extLst>
          </p:cNvPr>
          <p:cNvSpPr>
            <a:spLocks noGrp="1"/>
          </p:cNvSpPr>
          <p:nvPr>
            <p:ph type="body" idx="1"/>
          </p:nvPr>
        </p:nvSpPr>
        <p:spPr>
          <a:noFill/>
        </p:spPr>
        <p:txBody>
          <a:bodyPr/>
          <a:lstStyle/>
          <a:p>
            <a:pPr>
              <a:lnSpc>
                <a:spcPct val="114000"/>
              </a:lnSpc>
              <a:spcBef>
                <a:spcPts val="600"/>
              </a:spcBef>
              <a:spcAft>
                <a:spcPts val="600"/>
              </a:spcAft>
              <a:buFont typeface="Symbol" pitchFamily="2" charset="2"/>
              <a:buChar char="-"/>
            </a:pPr>
            <a:r>
              <a:rPr lang="en-GB" b="1" dirty="0">
                <a:solidFill>
                  <a:srgbClr val="FF0000"/>
                </a:solidFill>
              </a:rPr>
              <a:t>Who believes in conspiracy myths?</a:t>
            </a:r>
            <a:br>
              <a:rPr lang="en-GB" b="1" dirty="0">
                <a:solidFill>
                  <a:srgbClr val="FF0000"/>
                </a:solidFill>
              </a:rPr>
            </a:br>
            <a:r>
              <a:rPr lang="en-GB" b="1" dirty="0">
                <a:solidFill>
                  <a:schemeClr val="tx1"/>
                </a:solidFill>
              </a:rPr>
              <a:t>no significant difference in gender; and from all walks of life and nationalities … but: political overlaps in certain conspiracy myths</a:t>
            </a:r>
          </a:p>
          <a:p>
            <a:pPr>
              <a:lnSpc>
                <a:spcPct val="114000"/>
              </a:lnSpc>
              <a:spcBef>
                <a:spcPts val="600"/>
              </a:spcBef>
              <a:spcAft>
                <a:spcPts val="600"/>
              </a:spcAft>
              <a:buFont typeface="Symbol" pitchFamily="2" charset="2"/>
              <a:buChar char="-"/>
            </a:pPr>
            <a:r>
              <a:rPr lang="en-GB" b="1" dirty="0">
                <a:solidFill>
                  <a:srgbClr val="FF0000"/>
                </a:solidFill>
              </a:rPr>
              <a:t>Who is targeted in these explanations?</a:t>
            </a:r>
            <a:br>
              <a:rPr lang="en-GB" b="1" dirty="0">
                <a:solidFill>
                  <a:srgbClr val="FF0000"/>
                </a:solidFill>
              </a:rPr>
            </a:br>
            <a:r>
              <a:rPr lang="en-GB" b="1" dirty="0">
                <a:solidFill>
                  <a:schemeClr val="tx1"/>
                </a:solidFill>
              </a:rPr>
              <a:t>certain groups or individuals, imagined as powerful shadow elites</a:t>
            </a:r>
          </a:p>
          <a:p>
            <a:pPr>
              <a:lnSpc>
                <a:spcPct val="114000"/>
              </a:lnSpc>
              <a:spcBef>
                <a:spcPts val="600"/>
              </a:spcBef>
              <a:spcAft>
                <a:spcPts val="600"/>
              </a:spcAft>
              <a:buFont typeface="Symbol" pitchFamily="2" charset="2"/>
              <a:buChar char="-"/>
            </a:pPr>
            <a:r>
              <a:rPr lang="en-GB" b="1" dirty="0">
                <a:solidFill>
                  <a:srgbClr val="FF0000"/>
                </a:solidFill>
              </a:rPr>
              <a:t>Who is spreading myths? people who believe them but also people who profit from them?</a:t>
            </a:r>
            <a:br>
              <a:rPr lang="en-GB" b="1" dirty="0">
                <a:solidFill>
                  <a:srgbClr val="FF0000"/>
                </a:solidFill>
              </a:rPr>
            </a:br>
            <a:r>
              <a:rPr lang="en-GB" b="1" dirty="0">
                <a:solidFill>
                  <a:schemeClr val="tx1"/>
                </a:solidFill>
              </a:rPr>
              <a:t>(e.g. </a:t>
            </a:r>
            <a:r>
              <a:rPr lang="en-GB" b="1" dirty="0" err="1">
                <a:solidFill>
                  <a:schemeClr val="tx1"/>
                </a:solidFill>
              </a:rPr>
              <a:t>Orbán</a:t>
            </a:r>
            <a:r>
              <a:rPr lang="en-GB" b="1" dirty="0">
                <a:solidFill>
                  <a:schemeClr val="tx1"/>
                </a:solidFill>
              </a:rPr>
              <a:t> spreading myths about the “Great Replacement” in order to mobilize people against refugees and justify his political goals)</a:t>
            </a:r>
          </a:p>
          <a:p>
            <a:pPr>
              <a:buFontTx/>
              <a:buChar char="-"/>
            </a:pPr>
            <a:endParaRPr lang="en-GB" dirty="0"/>
          </a:p>
        </p:txBody>
      </p:sp>
      <p:sp>
        <p:nvSpPr>
          <p:cNvPr id="4" name="Foliennummernplatzhalter 3">
            <a:extLst>
              <a:ext uri="{FF2B5EF4-FFF2-40B4-BE49-F238E27FC236}">
                <a16:creationId xmlns:a16="http://schemas.microsoft.com/office/drawing/2014/main" id="{F7D7C5F9-E182-6441-B705-EFAA4540B80B}"/>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16</a:t>
            </a:fld>
            <a:endParaRPr lang="de-AT"/>
          </a:p>
        </p:txBody>
      </p:sp>
      <p:sp>
        <p:nvSpPr>
          <p:cNvPr id="5" name="Textfeld 4"/>
          <p:cNvSpPr txBox="1"/>
          <p:nvPr/>
        </p:nvSpPr>
        <p:spPr>
          <a:xfrm>
            <a:off x="4424984" y="4640967"/>
            <a:ext cx="4344459" cy="261610"/>
          </a:xfrm>
          <a:prstGeom prst="rect">
            <a:avLst/>
          </a:prstGeom>
          <a:noFill/>
        </p:spPr>
        <p:txBody>
          <a:bodyPr wrap="none" rtlCol="0">
            <a:spAutoFit/>
          </a:bodyPr>
          <a:lstStyle/>
          <a:p>
            <a:r>
              <a:rPr lang="de-DE" sz="1100" dirty="0">
                <a:latin typeface="Lato" panose="020B0604020202020204" charset="0"/>
              </a:rPr>
              <a:t>(cf. COMPACT Education Group 2020; Butter/Knight 2020, pp. 1-8)</a:t>
            </a:r>
          </a:p>
        </p:txBody>
      </p:sp>
    </p:spTree>
    <p:extLst>
      <p:ext uri="{BB962C8B-B14F-4D97-AF65-F5344CB8AC3E}">
        <p14:creationId xmlns:p14="http://schemas.microsoft.com/office/powerpoint/2010/main" val="7295630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3E2A57A-35A2-B64F-8739-9D9F285916BA}"/>
              </a:ext>
            </a:extLst>
          </p:cNvPr>
          <p:cNvSpPr>
            <a:spLocks noGrp="1"/>
          </p:cNvSpPr>
          <p:nvPr>
            <p:ph type="title"/>
          </p:nvPr>
        </p:nvSpPr>
        <p:spPr/>
        <p:txBody>
          <a:bodyPr/>
          <a:lstStyle/>
          <a:p>
            <a:r>
              <a:rPr lang="en-GB" dirty="0"/>
              <a:t>WHY?</a:t>
            </a:r>
          </a:p>
        </p:txBody>
      </p:sp>
      <p:sp>
        <p:nvSpPr>
          <p:cNvPr id="3" name="Textplatzhalter 2">
            <a:extLst>
              <a:ext uri="{FF2B5EF4-FFF2-40B4-BE49-F238E27FC236}">
                <a16:creationId xmlns:a16="http://schemas.microsoft.com/office/drawing/2014/main" id="{1BF39741-F2CC-5E4A-954D-DDA0D680A823}"/>
              </a:ext>
            </a:extLst>
          </p:cNvPr>
          <p:cNvSpPr>
            <a:spLocks noGrp="1"/>
          </p:cNvSpPr>
          <p:nvPr>
            <p:ph type="body" idx="1"/>
          </p:nvPr>
        </p:nvSpPr>
        <p:spPr>
          <a:xfrm>
            <a:off x="168425" y="1032300"/>
            <a:ext cx="8664000" cy="2571512"/>
          </a:xfrm>
          <a:solidFill>
            <a:srgbClr val="E5362B"/>
          </a:solidFill>
          <a:ln>
            <a:noFill/>
          </a:ln>
        </p:spPr>
        <p:txBody>
          <a:bodyPr spcFirstLastPara="1" wrap="square" lIns="91425" tIns="91425" rIns="91425" bIns="91425" anchor="ctr" anchorCtr="0">
            <a:noAutofit/>
          </a:bodyPr>
          <a:lstStyle/>
          <a:p>
            <a:pPr marL="0" indent="0" algn="ctr">
              <a:spcAft>
                <a:spcPts val="1600"/>
              </a:spcAft>
              <a:buNone/>
            </a:pPr>
            <a:r>
              <a:rPr lang="en-GB" sz="3200" b="1" dirty="0">
                <a:solidFill>
                  <a:srgbClr val="F2F2F2"/>
                </a:solidFill>
              </a:rPr>
              <a:t>Why do conspiracy myths exist and why do they flourish?</a:t>
            </a:r>
          </a:p>
        </p:txBody>
      </p:sp>
      <p:sp>
        <p:nvSpPr>
          <p:cNvPr id="4" name="Foliennummernplatzhalter 3">
            <a:extLst>
              <a:ext uri="{FF2B5EF4-FFF2-40B4-BE49-F238E27FC236}">
                <a16:creationId xmlns:a16="http://schemas.microsoft.com/office/drawing/2014/main" id="{F7D7C5F9-E182-6441-B705-EFAA4540B80B}"/>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17</a:t>
            </a:fld>
            <a:endParaRPr lang="de-AT"/>
          </a:p>
        </p:txBody>
      </p:sp>
      <p:sp>
        <p:nvSpPr>
          <p:cNvPr id="5" name="Google Shape;101;gf21e7843ed_0_14"/>
          <p:cNvSpPr/>
          <p:nvPr/>
        </p:nvSpPr>
        <p:spPr>
          <a:xfrm>
            <a:off x="5364733" y="3278462"/>
            <a:ext cx="2919000" cy="650700"/>
          </a:xfrm>
          <a:prstGeom prst="round2DiagRect">
            <a:avLst>
              <a:gd name="adj1" fmla="val 16667"/>
              <a:gd name="adj2" fmla="val 0"/>
            </a:avLst>
          </a:prstGeom>
          <a:solidFill>
            <a:srgbClr val="363F83"/>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lvl="0" algn="ctr"/>
            <a:r>
              <a:rPr lang="de-DE" sz="28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LET‘S</a:t>
            </a:r>
            <a:r>
              <a:rPr lang="de-DE" sz="28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r>
              <a:rPr lang="de-DE" sz="28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DISCUSS</a:t>
            </a:r>
            <a:r>
              <a:rPr lang="de-DE" sz="28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a:t>
            </a:r>
          </a:p>
        </p:txBody>
      </p:sp>
    </p:spTree>
    <p:extLst>
      <p:ext uri="{BB962C8B-B14F-4D97-AF65-F5344CB8AC3E}">
        <p14:creationId xmlns:p14="http://schemas.microsoft.com/office/powerpoint/2010/main" val="28041419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045E2F-B1A7-F84F-8A28-3E33DBF8E8ED}"/>
              </a:ext>
            </a:extLst>
          </p:cNvPr>
          <p:cNvSpPr>
            <a:spLocks noGrp="1"/>
          </p:cNvSpPr>
          <p:nvPr>
            <p:ph type="title"/>
          </p:nvPr>
        </p:nvSpPr>
        <p:spPr/>
        <p:txBody>
          <a:bodyPr/>
          <a:lstStyle/>
          <a:p>
            <a:r>
              <a:rPr lang="en-GB" dirty="0"/>
              <a:t>WHY?</a:t>
            </a:r>
          </a:p>
        </p:txBody>
      </p:sp>
      <p:sp>
        <p:nvSpPr>
          <p:cNvPr id="3" name="Textplatzhalter 2">
            <a:extLst>
              <a:ext uri="{FF2B5EF4-FFF2-40B4-BE49-F238E27FC236}">
                <a16:creationId xmlns:a16="http://schemas.microsoft.com/office/drawing/2014/main" id="{70C5A76B-A3F8-5F4C-BBCE-3A6371E6128F}"/>
              </a:ext>
            </a:extLst>
          </p:cNvPr>
          <p:cNvSpPr>
            <a:spLocks noGrp="1"/>
          </p:cNvSpPr>
          <p:nvPr>
            <p:ph type="body" idx="1"/>
          </p:nvPr>
        </p:nvSpPr>
        <p:spPr>
          <a:noFill/>
        </p:spPr>
        <p:txBody>
          <a:bodyPr/>
          <a:lstStyle/>
          <a:p>
            <a:pPr>
              <a:lnSpc>
                <a:spcPct val="130000"/>
              </a:lnSpc>
              <a:spcBef>
                <a:spcPts val="600"/>
              </a:spcBef>
              <a:spcAft>
                <a:spcPts val="600"/>
              </a:spcAft>
              <a:buFont typeface="Symbol" pitchFamily="2" charset="2"/>
              <a:buChar char="-"/>
            </a:pPr>
            <a:r>
              <a:rPr lang="en-GB" sz="2000" dirty="0">
                <a:solidFill>
                  <a:schemeClr val="tx1"/>
                </a:solidFill>
              </a:rPr>
              <a:t>they fulfil important functions for the </a:t>
            </a:r>
            <a:r>
              <a:rPr lang="en-GB" sz="2000" b="1" dirty="0">
                <a:solidFill>
                  <a:schemeClr val="tx1"/>
                </a:solidFill>
              </a:rPr>
              <a:t>personal, social </a:t>
            </a:r>
            <a:r>
              <a:rPr lang="en-GB" sz="2000" dirty="0">
                <a:solidFill>
                  <a:schemeClr val="tx1"/>
                </a:solidFill>
              </a:rPr>
              <a:t>and</a:t>
            </a:r>
            <a:r>
              <a:rPr lang="en-GB" sz="2000" b="1" dirty="0">
                <a:solidFill>
                  <a:schemeClr val="tx1"/>
                </a:solidFill>
              </a:rPr>
              <a:t> political identity </a:t>
            </a:r>
          </a:p>
          <a:p>
            <a:pPr>
              <a:lnSpc>
                <a:spcPct val="130000"/>
              </a:lnSpc>
              <a:spcBef>
                <a:spcPts val="600"/>
              </a:spcBef>
              <a:spcAft>
                <a:spcPts val="600"/>
              </a:spcAft>
              <a:buFont typeface="Symbol" pitchFamily="2" charset="2"/>
              <a:buChar char="-"/>
            </a:pPr>
            <a:r>
              <a:rPr lang="en-GB" sz="2000" dirty="0">
                <a:solidFill>
                  <a:schemeClr val="tx1"/>
                </a:solidFill>
              </a:rPr>
              <a:t>they make the world </a:t>
            </a:r>
            <a:r>
              <a:rPr lang="en-GB" sz="2000" b="1" dirty="0">
                <a:solidFill>
                  <a:schemeClr val="tx1"/>
                </a:solidFill>
              </a:rPr>
              <a:t>meaningful </a:t>
            </a:r>
            <a:r>
              <a:rPr lang="en-GB" sz="2000" dirty="0">
                <a:solidFill>
                  <a:schemeClr val="tx1"/>
                </a:solidFill>
              </a:rPr>
              <a:t>(by excluding chaos and coincidence) </a:t>
            </a:r>
          </a:p>
          <a:p>
            <a:pPr>
              <a:lnSpc>
                <a:spcPct val="130000"/>
              </a:lnSpc>
              <a:spcBef>
                <a:spcPts val="600"/>
              </a:spcBef>
              <a:spcAft>
                <a:spcPts val="600"/>
              </a:spcAft>
              <a:buFont typeface="Symbol" pitchFamily="2" charset="2"/>
              <a:buChar char="-"/>
            </a:pPr>
            <a:r>
              <a:rPr lang="en-GB" sz="2000" dirty="0">
                <a:solidFill>
                  <a:schemeClr val="tx1"/>
                </a:solidFill>
              </a:rPr>
              <a:t>they make the world </a:t>
            </a:r>
            <a:r>
              <a:rPr lang="en-GB" sz="2000" b="1" dirty="0">
                <a:solidFill>
                  <a:schemeClr val="tx1"/>
                </a:solidFill>
              </a:rPr>
              <a:t>intelligible </a:t>
            </a:r>
            <a:r>
              <a:rPr lang="en-GB" sz="2000" dirty="0">
                <a:solidFill>
                  <a:schemeClr val="tx1"/>
                </a:solidFill>
              </a:rPr>
              <a:t>(by providing a simplistic explanation)</a:t>
            </a:r>
          </a:p>
          <a:p>
            <a:pPr>
              <a:lnSpc>
                <a:spcPct val="130000"/>
              </a:lnSpc>
              <a:spcBef>
                <a:spcPts val="600"/>
              </a:spcBef>
              <a:spcAft>
                <a:spcPts val="600"/>
              </a:spcAft>
              <a:buFont typeface="Symbol" pitchFamily="2" charset="2"/>
              <a:buChar char="-"/>
            </a:pPr>
            <a:r>
              <a:rPr lang="en-GB" sz="2000" dirty="0">
                <a:solidFill>
                  <a:schemeClr val="tx1"/>
                </a:solidFill>
              </a:rPr>
              <a:t>they fulfil similar functions to </a:t>
            </a:r>
            <a:r>
              <a:rPr lang="en-GB" sz="2000" b="1" dirty="0">
                <a:solidFill>
                  <a:schemeClr val="tx1"/>
                </a:solidFill>
              </a:rPr>
              <a:t>religion: </a:t>
            </a:r>
            <a:r>
              <a:rPr lang="en-GB" sz="2000" dirty="0">
                <a:solidFill>
                  <a:schemeClr val="tx1"/>
                </a:solidFill>
              </a:rPr>
              <a:t>providing both an </a:t>
            </a:r>
            <a:r>
              <a:rPr lang="en-GB" sz="2000" b="1" dirty="0">
                <a:solidFill>
                  <a:schemeClr val="tx1"/>
                </a:solidFill>
              </a:rPr>
              <a:t>explanation </a:t>
            </a:r>
            <a:r>
              <a:rPr lang="en-GB" sz="2000" dirty="0">
                <a:solidFill>
                  <a:schemeClr val="tx1"/>
                </a:solidFill>
              </a:rPr>
              <a:t>of how the world works and a sense of </a:t>
            </a:r>
            <a:r>
              <a:rPr lang="en-GB" sz="2000" b="1" dirty="0">
                <a:solidFill>
                  <a:schemeClr val="tx1"/>
                </a:solidFill>
              </a:rPr>
              <a:t>personal identity </a:t>
            </a:r>
            <a:r>
              <a:rPr lang="en-GB" sz="2000" dirty="0">
                <a:solidFill>
                  <a:schemeClr val="tx1"/>
                </a:solidFill>
              </a:rPr>
              <a:t>and</a:t>
            </a:r>
            <a:r>
              <a:rPr lang="en-GB" sz="2000" b="1" dirty="0">
                <a:solidFill>
                  <a:schemeClr val="tx1"/>
                </a:solidFill>
              </a:rPr>
              <a:t> purpose</a:t>
            </a:r>
          </a:p>
        </p:txBody>
      </p:sp>
      <p:sp>
        <p:nvSpPr>
          <p:cNvPr id="4" name="Foliennummernplatzhalter 3">
            <a:extLst>
              <a:ext uri="{FF2B5EF4-FFF2-40B4-BE49-F238E27FC236}">
                <a16:creationId xmlns:a16="http://schemas.microsoft.com/office/drawing/2014/main" id="{20FEA084-D2D8-B143-BC14-B1833AC2C4F4}"/>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18</a:t>
            </a:fld>
            <a:endParaRPr lang="de-AT"/>
          </a:p>
        </p:txBody>
      </p:sp>
      <p:sp>
        <p:nvSpPr>
          <p:cNvPr id="5" name="Textfeld 4">
            <a:extLst>
              <a:ext uri="{FF2B5EF4-FFF2-40B4-BE49-F238E27FC236}">
                <a16:creationId xmlns:a16="http://schemas.microsoft.com/office/drawing/2014/main" id="{593047F3-C93D-BA49-8746-F5C0A0A1825E}"/>
              </a:ext>
            </a:extLst>
          </p:cNvPr>
          <p:cNvSpPr txBox="1"/>
          <p:nvPr/>
        </p:nvSpPr>
        <p:spPr>
          <a:xfrm>
            <a:off x="2342783" y="456536"/>
            <a:ext cx="4530436" cy="369332"/>
          </a:xfrm>
          <a:prstGeom prst="rect">
            <a:avLst/>
          </a:prstGeom>
          <a:noFill/>
        </p:spPr>
        <p:txBody>
          <a:bodyPr wrap="square" rtlCol="0">
            <a:spAutoFit/>
          </a:bodyPr>
          <a:lstStyle/>
          <a:p>
            <a:r>
              <a:rPr lang="en-GB" sz="1800" b="1" dirty="0">
                <a:solidFill>
                  <a:srgbClr val="DF0205"/>
                </a:solidFill>
              </a:rPr>
              <a:t>Why do Conspiracy Myths exist?</a:t>
            </a:r>
            <a:endParaRPr lang="en-GB" sz="1800" dirty="0"/>
          </a:p>
        </p:txBody>
      </p:sp>
      <p:sp>
        <p:nvSpPr>
          <p:cNvPr id="6" name="Textfeld 5"/>
          <p:cNvSpPr txBox="1"/>
          <p:nvPr/>
        </p:nvSpPr>
        <p:spPr>
          <a:xfrm>
            <a:off x="4973676" y="4147469"/>
            <a:ext cx="3054041" cy="261610"/>
          </a:xfrm>
          <a:prstGeom prst="rect">
            <a:avLst/>
          </a:prstGeom>
          <a:noFill/>
        </p:spPr>
        <p:txBody>
          <a:bodyPr wrap="none" rtlCol="0">
            <a:spAutoFit/>
          </a:bodyPr>
          <a:lstStyle/>
          <a:p>
            <a:r>
              <a:rPr lang="de-DE" sz="1100" dirty="0">
                <a:latin typeface="Lato" panose="020B0604020202020204" charset="0"/>
              </a:rPr>
              <a:t>(cf. COMPACT Education Group 2020, pp. 7-8)</a:t>
            </a:r>
          </a:p>
        </p:txBody>
      </p:sp>
    </p:spTree>
    <p:extLst>
      <p:ext uri="{BB962C8B-B14F-4D97-AF65-F5344CB8AC3E}">
        <p14:creationId xmlns:p14="http://schemas.microsoft.com/office/powerpoint/2010/main" val="2727383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045E2F-B1A7-F84F-8A28-3E33DBF8E8ED}"/>
              </a:ext>
            </a:extLst>
          </p:cNvPr>
          <p:cNvSpPr>
            <a:spLocks noGrp="1"/>
          </p:cNvSpPr>
          <p:nvPr>
            <p:ph type="title"/>
          </p:nvPr>
        </p:nvSpPr>
        <p:spPr/>
        <p:txBody>
          <a:bodyPr/>
          <a:lstStyle/>
          <a:p>
            <a:r>
              <a:rPr lang="en-GB" dirty="0"/>
              <a:t>WHY</a:t>
            </a:r>
          </a:p>
        </p:txBody>
      </p:sp>
      <p:sp>
        <p:nvSpPr>
          <p:cNvPr id="3" name="Textplatzhalter 2">
            <a:extLst>
              <a:ext uri="{FF2B5EF4-FFF2-40B4-BE49-F238E27FC236}">
                <a16:creationId xmlns:a16="http://schemas.microsoft.com/office/drawing/2014/main" id="{70C5A76B-A3F8-5F4C-BBCE-3A6371E6128F}"/>
              </a:ext>
            </a:extLst>
          </p:cNvPr>
          <p:cNvSpPr>
            <a:spLocks noGrp="1"/>
          </p:cNvSpPr>
          <p:nvPr>
            <p:ph type="body" idx="1"/>
          </p:nvPr>
        </p:nvSpPr>
        <p:spPr>
          <a:noFill/>
        </p:spPr>
        <p:txBody>
          <a:bodyPr/>
          <a:lstStyle/>
          <a:p>
            <a:pPr marL="114300" indent="0">
              <a:buNone/>
            </a:pPr>
            <a:r>
              <a:rPr lang="en-GB" dirty="0">
                <a:sym typeface="Wingdings" panose="05000000000000000000" pitchFamily="2" charset="2"/>
              </a:rPr>
              <a:t>D</a:t>
            </a:r>
            <a:r>
              <a:rPr lang="en-GB" dirty="0"/>
              <a:t>ifferent explanations:</a:t>
            </a:r>
          </a:p>
          <a:p>
            <a:pPr>
              <a:buFont typeface="Wingdings" panose="05000000000000000000" pitchFamily="2" charset="2"/>
              <a:buChar char="à"/>
            </a:pPr>
            <a:r>
              <a:rPr lang="en-GB" sz="1400" dirty="0"/>
              <a:t>Psychological / psychoanalytical explanations (individual and group effects)</a:t>
            </a:r>
          </a:p>
          <a:p>
            <a:pPr>
              <a:buFont typeface="Wingdings" panose="05000000000000000000" pitchFamily="2" charset="2"/>
              <a:buChar char="à"/>
            </a:pPr>
            <a:r>
              <a:rPr lang="en-GB" sz="1400" dirty="0"/>
              <a:t>Social and historical science explanations (social, structural and economical reasons)</a:t>
            </a:r>
          </a:p>
          <a:p>
            <a:pPr marL="114300" indent="0">
              <a:buNone/>
            </a:pPr>
            <a:endParaRPr lang="en-GB" sz="1400" dirty="0"/>
          </a:p>
          <a:p>
            <a:pPr marL="114300" indent="0">
              <a:buNone/>
            </a:pPr>
            <a:r>
              <a:rPr lang="en-GB" sz="1400" dirty="0"/>
              <a:t>e.g.</a:t>
            </a:r>
          </a:p>
          <a:p>
            <a:pPr>
              <a:lnSpc>
                <a:spcPct val="114000"/>
              </a:lnSpc>
              <a:spcBef>
                <a:spcPts val="600"/>
              </a:spcBef>
              <a:spcAft>
                <a:spcPts val="600"/>
              </a:spcAft>
              <a:buFont typeface="Symbol" pitchFamily="2" charset="2"/>
              <a:buChar char="-"/>
            </a:pPr>
            <a:r>
              <a:rPr lang="en-GB" sz="1400" b="1" dirty="0">
                <a:solidFill>
                  <a:schemeClr val="tx1"/>
                </a:solidFill>
              </a:rPr>
              <a:t>uncertainty, knowledge gap (+ general mistrust), tribalism, ulterior motives </a:t>
            </a:r>
          </a:p>
          <a:p>
            <a:pPr>
              <a:lnSpc>
                <a:spcPct val="114000"/>
              </a:lnSpc>
              <a:spcBef>
                <a:spcPts val="600"/>
              </a:spcBef>
              <a:spcAft>
                <a:spcPts val="600"/>
              </a:spcAft>
              <a:buFont typeface="Symbol" pitchFamily="2" charset="2"/>
              <a:buChar char="-"/>
            </a:pPr>
            <a:r>
              <a:rPr lang="en-GB" sz="1400" b="1" dirty="0">
                <a:solidFill>
                  <a:schemeClr val="tx1"/>
                </a:solidFill>
              </a:rPr>
              <a:t>give a false sense of control and agency– to explain what is not understood</a:t>
            </a:r>
          </a:p>
          <a:p>
            <a:pPr>
              <a:lnSpc>
                <a:spcPct val="114000"/>
              </a:lnSpc>
              <a:spcBef>
                <a:spcPts val="600"/>
              </a:spcBef>
              <a:spcAft>
                <a:spcPts val="600"/>
              </a:spcAft>
              <a:buFont typeface="Symbol" pitchFamily="2" charset="2"/>
              <a:buChar char="-"/>
            </a:pPr>
            <a:r>
              <a:rPr lang="en-GB" sz="1400" b="1" dirty="0">
                <a:solidFill>
                  <a:schemeClr val="tx1"/>
                </a:solidFill>
              </a:rPr>
              <a:t>not only wrong facts or fake news, but a repeating narrative that works with pretty much any story or news – sensing an evil plan behind changes</a:t>
            </a:r>
          </a:p>
          <a:p>
            <a:pPr>
              <a:lnSpc>
                <a:spcPct val="114000"/>
              </a:lnSpc>
              <a:spcBef>
                <a:spcPts val="600"/>
              </a:spcBef>
              <a:spcAft>
                <a:spcPts val="600"/>
              </a:spcAft>
              <a:buFont typeface="Symbol" pitchFamily="2" charset="2"/>
              <a:buChar char="-"/>
            </a:pPr>
            <a:r>
              <a:rPr lang="en-GB" sz="1400" b="1" dirty="0">
                <a:solidFill>
                  <a:schemeClr val="tx1"/>
                </a:solidFill>
              </a:rPr>
              <a:t>allow people to consolidate blame on a single scapegoat for results of a complex set of societal and economic circumstances</a:t>
            </a:r>
          </a:p>
        </p:txBody>
      </p:sp>
      <p:sp>
        <p:nvSpPr>
          <p:cNvPr id="4" name="Foliennummernplatzhalter 3">
            <a:extLst>
              <a:ext uri="{FF2B5EF4-FFF2-40B4-BE49-F238E27FC236}">
                <a16:creationId xmlns:a16="http://schemas.microsoft.com/office/drawing/2014/main" id="{20FEA084-D2D8-B143-BC14-B1833AC2C4F4}"/>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19</a:t>
            </a:fld>
            <a:endParaRPr lang="de-AT"/>
          </a:p>
        </p:txBody>
      </p:sp>
      <p:sp>
        <p:nvSpPr>
          <p:cNvPr id="5" name="Textfeld 4">
            <a:extLst>
              <a:ext uri="{FF2B5EF4-FFF2-40B4-BE49-F238E27FC236}">
                <a16:creationId xmlns:a16="http://schemas.microsoft.com/office/drawing/2014/main" id="{593047F3-C93D-BA49-8746-F5C0A0A1825E}"/>
              </a:ext>
            </a:extLst>
          </p:cNvPr>
          <p:cNvSpPr txBox="1"/>
          <p:nvPr/>
        </p:nvSpPr>
        <p:spPr>
          <a:xfrm>
            <a:off x="2342783" y="456536"/>
            <a:ext cx="4530436" cy="369332"/>
          </a:xfrm>
          <a:prstGeom prst="rect">
            <a:avLst/>
          </a:prstGeom>
          <a:noFill/>
        </p:spPr>
        <p:txBody>
          <a:bodyPr wrap="square" rtlCol="0">
            <a:spAutoFit/>
          </a:bodyPr>
          <a:lstStyle/>
          <a:p>
            <a:r>
              <a:rPr lang="en-GB" sz="1800" b="1" dirty="0">
                <a:solidFill>
                  <a:srgbClr val="DF0205"/>
                </a:solidFill>
              </a:rPr>
              <a:t>Why do Conspiracy Myths flourish?</a:t>
            </a:r>
            <a:endParaRPr lang="en-GB" sz="1800" dirty="0"/>
          </a:p>
        </p:txBody>
      </p:sp>
    </p:spTree>
    <p:extLst>
      <p:ext uri="{BB962C8B-B14F-4D97-AF65-F5344CB8AC3E}">
        <p14:creationId xmlns:p14="http://schemas.microsoft.com/office/powerpoint/2010/main" val="2270884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4"/>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DE" dirty="0" err="1"/>
              <a:t>Overview</a:t>
            </a:r>
            <a:endParaRPr dirty="0"/>
          </a:p>
        </p:txBody>
      </p:sp>
      <p:sp>
        <p:nvSpPr>
          <p:cNvPr id="86" name="Google Shape;86;p1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de"/>
              <a:t>2</a:t>
            </a:fld>
            <a:endParaRPr/>
          </a:p>
        </p:txBody>
      </p:sp>
      <p:sp>
        <p:nvSpPr>
          <p:cNvPr id="6" name="Google Shape;85;p14"/>
          <p:cNvSpPr txBox="1">
            <a:spLocks/>
          </p:cNvSpPr>
          <p:nvPr/>
        </p:nvSpPr>
        <p:spPr>
          <a:xfrm>
            <a:off x="311699" y="1032300"/>
            <a:ext cx="8520725" cy="3406500"/>
          </a:xfrm>
          <a:prstGeom prst="rect">
            <a:avLst/>
          </a:prstGeom>
          <a:solidFill>
            <a:srgbClr val="363F83"/>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42900" algn="l" rtl="0">
              <a:lnSpc>
                <a:spcPct val="115000"/>
              </a:lnSpc>
              <a:spcBef>
                <a:spcPts val="0"/>
              </a:spcBef>
              <a:spcAft>
                <a:spcPts val="0"/>
              </a:spcAft>
              <a:buClr>
                <a:srgbClr val="E5362B"/>
              </a:buClr>
              <a:buSzPts val="1800"/>
              <a:buFont typeface="Lato"/>
              <a:buChar char="●"/>
              <a:defRPr sz="1800" b="0" i="0" u="none" strike="noStrike" cap="none">
                <a:solidFill>
                  <a:srgbClr val="E5362B"/>
                </a:solidFill>
                <a:latin typeface="Lato"/>
                <a:ea typeface="Lato"/>
                <a:cs typeface="Lato"/>
                <a:sym typeface="Lato"/>
              </a:defRPr>
            </a:lvl1pPr>
            <a:lvl2pPr marL="914400" marR="0" lvl="1" indent="-317500" algn="l" rtl="0">
              <a:lnSpc>
                <a:spcPct val="115000"/>
              </a:lnSpc>
              <a:spcBef>
                <a:spcPts val="1600"/>
              </a:spcBef>
              <a:spcAft>
                <a:spcPts val="0"/>
              </a:spcAft>
              <a:buClr>
                <a:srgbClr val="8BACEE"/>
              </a:buClr>
              <a:buSzPts val="1400"/>
              <a:buFont typeface="Lato"/>
              <a:buChar char="○"/>
              <a:defRPr sz="1400" b="1" i="0" u="none" strike="noStrike" cap="none">
                <a:solidFill>
                  <a:srgbClr val="8BACEE"/>
                </a:solidFill>
                <a:latin typeface="Lato"/>
                <a:ea typeface="Lato"/>
                <a:cs typeface="Lato"/>
                <a:sym typeface="Lato"/>
              </a:defRPr>
            </a:lvl2pPr>
            <a:lvl3pPr marL="1371600" marR="0" lvl="2"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3pPr>
            <a:lvl4pPr marL="1828800" marR="0" lvl="3"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4pPr>
            <a:lvl5pPr marL="2286000" marR="0" lvl="4"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5pPr>
            <a:lvl6pPr marL="2743200" marR="0" lvl="5"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6pPr>
            <a:lvl7pPr marL="3200400" marR="0" lvl="6"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7pPr>
            <a:lvl8pPr marL="3657600" marR="0" lvl="7"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8pPr>
            <a:lvl9pPr marL="4114800" marR="0" lvl="8" indent="-317500" algn="l" rtl="0">
              <a:lnSpc>
                <a:spcPct val="115000"/>
              </a:lnSpc>
              <a:spcBef>
                <a:spcPts val="1600"/>
              </a:spcBef>
              <a:spcAft>
                <a:spcPts val="1600"/>
              </a:spcAft>
              <a:buClr>
                <a:schemeClr val="dk2"/>
              </a:buClr>
              <a:buSzPts val="1400"/>
              <a:buFont typeface="Lato"/>
              <a:buChar char="■"/>
              <a:defRPr sz="1400" b="0" i="0" u="none" strike="noStrike" cap="none">
                <a:solidFill>
                  <a:schemeClr val="dk2"/>
                </a:solidFill>
                <a:latin typeface="Lato"/>
                <a:ea typeface="Lato"/>
                <a:cs typeface="Lato"/>
                <a:sym typeface="Lato"/>
              </a:defRPr>
            </a:lvl9pPr>
          </a:lstStyle>
          <a:p>
            <a:pPr marL="342900" indent="-355600">
              <a:lnSpc>
                <a:spcPct val="200000"/>
              </a:lnSpc>
              <a:buClr>
                <a:schemeClr val="lt1"/>
              </a:buClr>
              <a:buSzPts val="2000"/>
              <a:buFont typeface="Teko"/>
              <a:buAutoNum type="arabicPeriod"/>
            </a:pPr>
            <a:r>
              <a:rPr lang="en-GB" sz="2000" b="1" dirty="0">
                <a:solidFill>
                  <a:schemeClr val="lt1"/>
                </a:solidFill>
                <a:latin typeface="Lato" panose="020F0502020204030203" pitchFamily="34" charset="0"/>
                <a:ea typeface="Lato" panose="020F0502020204030203" pitchFamily="34" charset="0"/>
                <a:cs typeface="Lato" panose="020F0502020204030203" pitchFamily="34" charset="0"/>
              </a:rPr>
              <a:t>Introduction &amp; Definition</a:t>
            </a:r>
          </a:p>
          <a:p>
            <a:pPr marL="342900" indent="-355600">
              <a:lnSpc>
                <a:spcPct val="200000"/>
              </a:lnSpc>
              <a:buClr>
                <a:schemeClr val="lt1"/>
              </a:buClr>
              <a:buSzPts val="2000"/>
              <a:buFont typeface="Teko"/>
              <a:buAutoNum type="arabicPeriod"/>
            </a:pPr>
            <a:r>
              <a:rPr lang="en-GB" sz="2000" b="1" dirty="0">
                <a:solidFill>
                  <a:schemeClr val="lt1"/>
                </a:solidFill>
                <a:latin typeface="Lato" panose="020F0502020204030203" pitchFamily="34" charset="0"/>
                <a:ea typeface="Lato" panose="020F0502020204030203" pitchFamily="34" charset="0"/>
                <a:cs typeface="Lato" panose="020F0502020204030203" pitchFamily="34" charset="0"/>
              </a:rPr>
              <a:t>History of conspiracy myths and historical examples</a:t>
            </a:r>
          </a:p>
          <a:p>
            <a:pPr marL="342900" indent="-355600">
              <a:lnSpc>
                <a:spcPct val="200000"/>
              </a:lnSpc>
              <a:buClr>
                <a:schemeClr val="lt1"/>
              </a:buClr>
              <a:buSzPts val="2000"/>
              <a:buFont typeface="Teko"/>
              <a:buAutoNum type="arabicPeriod"/>
            </a:pPr>
            <a:r>
              <a:rPr lang="en-GB" sz="2000" b="1" dirty="0">
                <a:solidFill>
                  <a:schemeClr val="lt1"/>
                </a:solidFill>
                <a:latin typeface="Lato" panose="020F0502020204030203" pitchFamily="34" charset="0"/>
                <a:ea typeface="Lato" panose="020F0502020204030203" pitchFamily="34" charset="0"/>
                <a:cs typeface="Lato" panose="020F0502020204030203" pitchFamily="34" charset="0"/>
              </a:rPr>
              <a:t>Ideology of conspiracy and the link to Antisemitism</a:t>
            </a:r>
          </a:p>
          <a:p>
            <a:pPr marL="342900" indent="-355600">
              <a:lnSpc>
                <a:spcPct val="200000"/>
              </a:lnSpc>
              <a:buClr>
                <a:schemeClr val="lt1"/>
              </a:buClr>
              <a:buSzPts val="2000"/>
              <a:buFont typeface="Teko"/>
              <a:buAutoNum type="arabicPeriod"/>
            </a:pPr>
            <a:r>
              <a:rPr lang="en-GB" sz="2000" b="1" dirty="0">
                <a:solidFill>
                  <a:schemeClr val="lt1"/>
                </a:solidFill>
                <a:latin typeface="Lato" panose="020F0502020204030203" pitchFamily="34" charset="0"/>
                <a:ea typeface="Lato" panose="020F0502020204030203" pitchFamily="34" charset="0"/>
                <a:cs typeface="Lato" panose="020F0502020204030203" pitchFamily="34" charset="0"/>
              </a:rPr>
              <a:t>Forms of practice and expressions – contemporary examples</a:t>
            </a:r>
          </a:p>
          <a:p>
            <a:pPr marL="342900" indent="-355600">
              <a:lnSpc>
                <a:spcPct val="200000"/>
              </a:lnSpc>
              <a:buClr>
                <a:schemeClr val="lt1"/>
              </a:buClr>
              <a:buSzPts val="2000"/>
              <a:buFont typeface="Teko"/>
              <a:buAutoNum type="arabicPeriod"/>
            </a:pPr>
            <a:r>
              <a:rPr lang="en-GB" sz="2000" b="1" dirty="0">
                <a:solidFill>
                  <a:schemeClr val="lt1"/>
                </a:solidFill>
                <a:latin typeface="Lato" panose="020F0502020204030203" pitchFamily="34" charset="0"/>
                <a:ea typeface="Lato" panose="020F0502020204030203" pitchFamily="34" charset="0"/>
                <a:cs typeface="Lato" panose="020F0502020204030203" pitchFamily="34" charset="0"/>
              </a:rPr>
              <a:t>Strategies: Identifying and dealing with conspiracy myths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3E2A57A-35A2-B64F-8739-9D9F285916BA}"/>
              </a:ext>
            </a:extLst>
          </p:cNvPr>
          <p:cNvSpPr>
            <a:spLocks noGrp="1"/>
          </p:cNvSpPr>
          <p:nvPr>
            <p:ph type="title"/>
          </p:nvPr>
        </p:nvSpPr>
        <p:spPr/>
        <p:txBody>
          <a:bodyPr/>
          <a:lstStyle/>
          <a:p>
            <a:r>
              <a:rPr lang="en-GB" dirty="0"/>
              <a:t>HOW?</a:t>
            </a:r>
          </a:p>
        </p:txBody>
      </p:sp>
      <p:sp>
        <p:nvSpPr>
          <p:cNvPr id="3" name="Textplatzhalter 2">
            <a:extLst>
              <a:ext uri="{FF2B5EF4-FFF2-40B4-BE49-F238E27FC236}">
                <a16:creationId xmlns:a16="http://schemas.microsoft.com/office/drawing/2014/main" id="{1BF39741-F2CC-5E4A-954D-DDA0D680A823}"/>
              </a:ext>
            </a:extLst>
          </p:cNvPr>
          <p:cNvSpPr>
            <a:spLocks noGrp="1"/>
          </p:cNvSpPr>
          <p:nvPr>
            <p:ph type="body" idx="1"/>
          </p:nvPr>
        </p:nvSpPr>
        <p:spPr>
          <a:xfrm>
            <a:off x="168425" y="1032300"/>
            <a:ext cx="8664000" cy="2571512"/>
          </a:xfrm>
          <a:solidFill>
            <a:srgbClr val="E5362B"/>
          </a:solidFill>
          <a:ln>
            <a:noFill/>
          </a:ln>
        </p:spPr>
        <p:txBody>
          <a:bodyPr spcFirstLastPara="1" wrap="square" lIns="91425" tIns="91425" rIns="91425" bIns="91425" anchor="ctr" anchorCtr="0">
            <a:noAutofit/>
          </a:bodyPr>
          <a:lstStyle/>
          <a:p>
            <a:pPr marL="0" indent="0" algn="ctr">
              <a:spcAft>
                <a:spcPts val="1600"/>
              </a:spcAft>
              <a:buNone/>
            </a:pPr>
            <a:r>
              <a:rPr lang="en-GB" sz="3200" b="1" dirty="0">
                <a:solidFill>
                  <a:srgbClr val="F2F2F2"/>
                </a:solidFill>
              </a:rPr>
              <a:t>How do conspiracy myths </a:t>
            </a:r>
            <a:br>
              <a:rPr lang="en-GB" sz="3200" b="1" dirty="0">
                <a:solidFill>
                  <a:srgbClr val="F2F2F2"/>
                </a:solidFill>
              </a:rPr>
            </a:br>
            <a:r>
              <a:rPr lang="en-GB" sz="3200" b="1" dirty="0">
                <a:solidFill>
                  <a:srgbClr val="F2F2F2"/>
                </a:solidFill>
              </a:rPr>
              <a:t>and their ideology work?</a:t>
            </a:r>
          </a:p>
          <a:p>
            <a:pPr marL="0" indent="0" algn="ctr">
              <a:spcAft>
                <a:spcPts val="1600"/>
              </a:spcAft>
              <a:buNone/>
            </a:pPr>
            <a:r>
              <a:rPr lang="en-GB" sz="2000" b="1" dirty="0">
                <a:solidFill>
                  <a:schemeClr val="tx1"/>
                </a:solidFill>
              </a:rPr>
              <a:t>What are the main components?</a:t>
            </a:r>
          </a:p>
        </p:txBody>
      </p:sp>
      <p:sp>
        <p:nvSpPr>
          <p:cNvPr id="4" name="Foliennummernplatzhalter 3">
            <a:extLst>
              <a:ext uri="{FF2B5EF4-FFF2-40B4-BE49-F238E27FC236}">
                <a16:creationId xmlns:a16="http://schemas.microsoft.com/office/drawing/2014/main" id="{F7D7C5F9-E182-6441-B705-EFAA4540B80B}"/>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20</a:t>
            </a:fld>
            <a:endParaRPr lang="de-AT"/>
          </a:p>
        </p:txBody>
      </p:sp>
      <p:sp>
        <p:nvSpPr>
          <p:cNvPr id="5" name="Google Shape;101;gf21e7843ed_0_14"/>
          <p:cNvSpPr/>
          <p:nvPr/>
        </p:nvSpPr>
        <p:spPr>
          <a:xfrm>
            <a:off x="5364733" y="3278462"/>
            <a:ext cx="2919000" cy="650700"/>
          </a:xfrm>
          <a:prstGeom prst="round2DiagRect">
            <a:avLst>
              <a:gd name="adj1" fmla="val 16667"/>
              <a:gd name="adj2" fmla="val 0"/>
            </a:avLst>
          </a:prstGeom>
          <a:solidFill>
            <a:srgbClr val="363F83"/>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lvl="0" algn="ctr"/>
            <a:r>
              <a:rPr lang="de-DE" sz="28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LET‘S</a:t>
            </a:r>
            <a:r>
              <a:rPr lang="de-DE" sz="28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r>
              <a:rPr lang="de-DE" sz="28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DISCUSS</a:t>
            </a:r>
            <a:r>
              <a:rPr lang="de-DE" sz="28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a:t>
            </a:r>
          </a:p>
        </p:txBody>
      </p:sp>
    </p:spTree>
    <p:extLst>
      <p:ext uri="{BB962C8B-B14F-4D97-AF65-F5344CB8AC3E}">
        <p14:creationId xmlns:p14="http://schemas.microsoft.com/office/powerpoint/2010/main" val="1374174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D61CC7D-8599-3944-8F42-0C3131A3A71D}"/>
              </a:ext>
            </a:extLst>
          </p:cNvPr>
          <p:cNvSpPr>
            <a:spLocks noGrp="1"/>
          </p:cNvSpPr>
          <p:nvPr>
            <p:ph type="title"/>
          </p:nvPr>
        </p:nvSpPr>
        <p:spPr/>
        <p:txBody>
          <a:bodyPr/>
          <a:lstStyle/>
          <a:p>
            <a:r>
              <a:rPr lang="en-GB" dirty="0"/>
              <a:t>HOW?</a:t>
            </a:r>
          </a:p>
        </p:txBody>
      </p:sp>
      <p:sp>
        <p:nvSpPr>
          <p:cNvPr id="3" name="Textplatzhalter 2">
            <a:extLst>
              <a:ext uri="{FF2B5EF4-FFF2-40B4-BE49-F238E27FC236}">
                <a16:creationId xmlns:a16="http://schemas.microsoft.com/office/drawing/2014/main" id="{B6558494-F38F-E04F-9E30-9D3450895583}"/>
              </a:ext>
            </a:extLst>
          </p:cNvPr>
          <p:cNvSpPr>
            <a:spLocks noGrp="1"/>
          </p:cNvSpPr>
          <p:nvPr>
            <p:ph type="body" idx="1"/>
          </p:nvPr>
        </p:nvSpPr>
        <p:spPr>
          <a:noFill/>
        </p:spPr>
        <p:txBody>
          <a:bodyPr/>
          <a:lstStyle/>
          <a:p>
            <a:pPr marL="114300" indent="0">
              <a:buNone/>
            </a:pPr>
            <a:r>
              <a:rPr lang="en-GB" sz="1400" b="1" dirty="0">
                <a:solidFill>
                  <a:srgbClr val="FF0000"/>
                </a:solidFill>
              </a:rPr>
              <a:t>Denial</a:t>
            </a:r>
            <a:r>
              <a:rPr lang="en-GB" sz="1400" dirty="0">
                <a:solidFill>
                  <a:srgbClr val="FF0000"/>
                </a:solidFill>
              </a:rPr>
              <a:t>, </a:t>
            </a:r>
            <a:r>
              <a:rPr lang="en-GB" sz="1400" b="1" dirty="0">
                <a:solidFill>
                  <a:srgbClr val="FF0000"/>
                </a:solidFill>
              </a:rPr>
              <a:t>fake facts </a:t>
            </a:r>
            <a:r>
              <a:rPr lang="en-GB" sz="1400" dirty="0">
                <a:solidFill>
                  <a:srgbClr val="FF0000"/>
                </a:solidFill>
              </a:rPr>
              <a:t>or a </a:t>
            </a:r>
            <a:r>
              <a:rPr lang="en-GB" sz="1400" b="1" dirty="0">
                <a:solidFill>
                  <a:srgbClr val="FF0000"/>
                </a:solidFill>
              </a:rPr>
              <a:t>suspicion</a:t>
            </a:r>
            <a:r>
              <a:rPr lang="en-GB" sz="1400" dirty="0">
                <a:solidFill>
                  <a:srgbClr val="FF0000"/>
                </a:solidFill>
              </a:rPr>
              <a:t> as the starting points</a:t>
            </a:r>
          </a:p>
          <a:p>
            <a:pPr>
              <a:spcBef>
                <a:spcPts val="400"/>
              </a:spcBef>
              <a:spcAft>
                <a:spcPts val="400"/>
              </a:spcAft>
              <a:buFontTx/>
              <a:buChar char="-"/>
            </a:pPr>
            <a:r>
              <a:rPr lang="en-GB" sz="1400" dirty="0">
                <a:solidFill>
                  <a:schemeClr val="tx1"/>
                </a:solidFill>
              </a:rPr>
              <a:t>Questions like: who is responsible/benefitting?</a:t>
            </a:r>
          </a:p>
          <a:p>
            <a:pPr>
              <a:spcBef>
                <a:spcPts val="400"/>
              </a:spcBef>
              <a:spcAft>
                <a:spcPts val="400"/>
              </a:spcAft>
              <a:buFontTx/>
              <a:buChar char="-"/>
            </a:pPr>
            <a:r>
              <a:rPr lang="en-GB" sz="1400" dirty="0">
                <a:solidFill>
                  <a:schemeClr val="tx1"/>
                </a:solidFill>
              </a:rPr>
              <a:t>Blame people rather than abstract forces</a:t>
            </a:r>
          </a:p>
          <a:p>
            <a:pPr>
              <a:spcBef>
                <a:spcPts val="400"/>
              </a:spcBef>
              <a:spcAft>
                <a:spcPts val="400"/>
              </a:spcAft>
              <a:buFontTx/>
              <a:buChar char="-"/>
            </a:pPr>
            <a:r>
              <a:rPr lang="en-GB" sz="1400" dirty="0">
                <a:solidFill>
                  <a:schemeClr val="tx1"/>
                </a:solidFill>
              </a:rPr>
              <a:t>Draw a firm line between “Us” – the victims of the conspiracy – and “Them” – the conspirators  (and so forge strong communal feelings!)</a:t>
            </a:r>
          </a:p>
          <a:p>
            <a:pPr>
              <a:spcBef>
                <a:spcPts val="400"/>
              </a:spcBef>
              <a:spcAft>
                <a:spcPts val="400"/>
              </a:spcAft>
              <a:buFontTx/>
              <a:buChar char="-"/>
            </a:pPr>
            <a:r>
              <a:rPr lang="en-GB" sz="1400" dirty="0">
                <a:solidFill>
                  <a:schemeClr val="tx1"/>
                </a:solidFill>
              </a:rPr>
              <a:t>Relief of responsibility: Since powerful conspirators are blamed for everything that happens, the believers themselves cannot have had any impact on events and developments </a:t>
            </a:r>
          </a:p>
          <a:p>
            <a:pPr marL="447675" indent="0">
              <a:spcBef>
                <a:spcPts val="400"/>
              </a:spcBef>
              <a:spcAft>
                <a:spcPts val="400"/>
              </a:spcAft>
              <a:buNone/>
            </a:pPr>
            <a:r>
              <a:rPr lang="en-GB" sz="1200" dirty="0">
                <a:solidFill>
                  <a:schemeClr val="tx1"/>
                </a:solidFill>
              </a:rPr>
              <a:t>(cf. COMPACT Education Group 2020)</a:t>
            </a:r>
          </a:p>
          <a:p>
            <a:pPr marL="114300" indent="0">
              <a:buNone/>
            </a:pPr>
            <a:endParaRPr lang="en-GB" sz="1400" dirty="0"/>
          </a:p>
          <a:p>
            <a:pPr marL="114300" indent="0">
              <a:buNone/>
            </a:pPr>
            <a:r>
              <a:rPr lang="en-GB" sz="1400" b="1" dirty="0">
                <a:sym typeface="Wingdings" panose="05000000000000000000" pitchFamily="2" charset="2"/>
              </a:rPr>
              <a:t> </a:t>
            </a:r>
            <a:r>
              <a:rPr lang="en-GB" sz="1400" b="1" dirty="0"/>
              <a:t>Structure and ideology: a certain dualistic world view – divided in good and evil (see chapter 3)</a:t>
            </a:r>
          </a:p>
          <a:p>
            <a:pPr marL="114300" indent="0">
              <a:buNone/>
            </a:pPr>
            <a:r>
              <a:rPr lang="en-GB" sz="1400" b="1" dirty="0">
                <a:sym typeface="Wingdings" panose="05000000000000000000" pitchFamily="2" charset="2"/>
              </a:rPr>
              <a:t> </a:t>
            </a:r>
            <a:r>
              <a:rPr lang="en-GB" sz="1400" b="1" dirty="0"/>
              <a:t>Role of language and communication, visual and verbal forms, role of media (see chapter 4)</a:t>
            </a:r>
          </a:p>
          <a:p>
            <a:endParaRPr lang="en-GB" dirty="0"/>
          </a:p>
        </p:txBody>
      </p:sp>
      <p:sp>
        <p:nvSpPr>
          <p:cNvPr id="4" name="Foliennummernplatzhalter 3">
            <a:extLst>
              <a:ext uri="{FF2B5EF4-FFF2-40B4-BE49-F238E27FC236}">
                <a16:creationId xmlns:a16="http://schemas.microsoft.com/office/drawing/2014/main" id="{C4D2FEE1-00ED-CB43-8402-24F2A477C20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21</a:t>
            </a:fld>
            <a:endParaRPr lang="de-AT"/>
          </a:p>
        </p:txBody>
      </p:sp>
    </p:spTree>
    <p:extLst>
      <p:ext uri="{BB962C8B-B14F-4D97-AF65-F5344CB8AC3E}">
        <p14:creationId xmlns:p14="http://schemas.microsoft.com/office/powerpoint/2010/main" val="25707514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3E2A57A-35A2-B64F-8739-9D9F285916BA}"/>
              </a:ext>
            </a:extLst>
          </p:cNvPr>
          <p:cNvSpPr>
            <a:spLocks noGrp="1"/>
          </p:cNvSpPr>
          <p:nvPr>
            <p:ph type="title"/>
          </p:nvPr>
        </p:nvSpPr>
        <p:spPr/>
        <p:txBody>
          <a:bodyPr/>
          <a:lstStyle/>
          <a:p>
            <a:r>
              <a:rPr lang="en-GB" dirty="0"/>
              <a:t>WHEN?</a:t>
            </a:r>
          </a:p>
        </p:txBody>
      </p:sp>
      <p:sp>
        <p:nvSpPr>
          <p:cNvPr id="3" name="Textplatzhalter 2">
            <a:extLst>
              <a:ext uri="{FF2B5EF4-FFF2-40B4-BE49-F238E27FC236}">
                <a16:creationId xmlns:a16="http://schemas.microsoft.com/office/drawing/2014/main" id="{1BF39741-F2CC-5E4A-954D-DDA0D680A823}"/>
              </a:ext>
            </a:extLst>
          </p:cNvPr>
          <p:cNvSpPr>
            <a:spLocks noGrp="1"/>
          </p:cNvSpPr>
          <p:nvPr>
            <p:ph type="body" idx="1"/>
          </p:nvPr>
        </p:nvSpPr>
        <p:spPr>
          <a:xfrm>
            <a:off x="168425" y="1032300"/>
            <a:ext cx="8664000" cy="2571512"/>
          </a:xfrm>
          <a:solidFill>
            <a:srgbClr val="E5362B"/>
          </a:solidFill>
          <a:ln>
            <a:noFill/>
          </a:ln>
        </p:spPr>
        <p:txBody>
          <a:bodyPr spcFirstLastPara="1" wrap="square" lIns="91425" tIns="91425" rIns="91425" bIns="91425" anchor="ctr" anchorCtr="0">
            <a:noAutofit/>
          </a:bodyPr>
          <a:lstStyle/>
          <a:p>
            <a:pPr marL="0" indent="0" algn="ctr">
              <a:spcAft>
                <a:spcPts val="1600"/>
              </a:spcAft>
              <a:buNone/>
            </a:pPr>
            <a:r>
              <a:rPr lang="en-GB" sz="3200" b="1" dirty="0">
                <a:solidFill>
                  <a:srgbClr val="F2F2F2"/>
                </a:solidFill>
              </a:rPr>
              <a:t>When do conspiracy myths flourish?</a:t>
            </a:r>
          </a:p>
          <a:p>
            <a:pPr marL="9525" indent="-9525" algn="ctr"/>
            <a:r>
              <a:rPr lang="en-GB" sz="2000" b="1" dirty="0">
                <a:solidFill>
                  <a:schemeClr val="tx1"/>
                </a:solidFill>
              </a:rPr>
              <a:t>When do new myths occur or become public?</a:t>
            </a:r>
          </a:p>
          <a:p>
            <a:pPr marL="0" indent="0" algn="ctr"/>
            <a:r>
              <a:rPr lang="en-GB" sz="2000" b="1" dirty="0">
                <a:solidFill>
                  <a:schemeClr val="tx1"/>
                </a:solidFill>
              </a:rPr>
              <a:t>When do new narratives receive greater publicity?</a:t>
            </a:r>
          </a:p>
        </p:txBody>
      </p:sp>
      <p:sp>
        <p:nvSpPr>
          <p:cNvPr id="4" name="Foliennummernplatzhalter 3">
            <a:extLst>
              <a:ext uri="{FF2B5EF4-FFF2-40B4-BE49-F238E27FC236}">
                <a16:creationId xmlns:a16="http://schemas.microsoft.com/office/drawing/2014/main" id="{F7D7C5F9-E182-6441-B705-EFAA4540B80B}"/>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22</a:t>
            </a:fld>
            <a:endParaRPr lang="de-AT"/>
          </a:p>
        </p:txBody>
      </p:sp>
      <p:sp>
        <p:nvSpPr>
          <p:cNvPr id="5" name="Google Shape;101;gf21e7843ed_0_14"/>
          <p:cNvSpPr/>
          <p:nvPr/>
        </p:nvSpPr>
        <p:spPr>
          <a:xfrm>
            <a:off x="5364733" y="3278462"/>
            <a:ext cx="2919000" cy="650700"/>
          </a:xfrm>
          <a:prstGeom prst="round2DiagRect">
            <a:avLst>
              <a:gd name="adj1" fmla="val 16667"/>
              <a:gd name="adj2" fmla="val 0"/>
            </a:avLst>
          </a:prstGeom>
          <a:solidFill>
            <a:srgbClr val="363F83"/>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lvl="0" algn="ctr"/>
            <a:r>
              <a:rPr lang="de-DE" sz="28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LET‘S DISCUSS!</a:t>
            </a:r>
          </a:p>
        </p:txBody>
      </p:sp>
    </p:spTree>
    <p:extLst>
      <p:ext uri="{BB962C8B-B14F-4D97-AF65-F5344CB8AC3E}">
        <p14:creationId xmlns:p14="http://schemas.microsoft.com/office/powerpoint/2010/main" val="6585973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BDF7699-63B1-A745-8D2D-CA82A2B77FF5}"/>
              </a:ext>
            </a:extLst>
          </p:cNvPr>
          <p:cNvSpPr>
            <a:spLocks noGrp="1"/>
          </p:cNvSpPr>
          <p:nvPr>
            <p:ph type="title"/>
          </p:nvPr>
        </p:nvSpPr>
        <p:spPr/>
        <p:txBody>
          <a:bodyPr/>
          <a:lstStyle/>
          <a:p>
            <a:r>
              <a:rPr lang="en-GB" dirty="0"/>
              <a:t>WHEN?</a:t>
            </a:r>
          </a:p>
        </p:txBody>
      </p:sp>
      <p:sp>
        <p:nvSpPr>
          <p:cNvPr id="3" name="Textplatzhalter 2">
            <a:extLst>
              <a:ext uri="{FF2B5EF4-FFF2-40B4-BE49-F238E27FC236}">
                <a16:creationId xmlns:a16="http://schemas.microsoft.com/office/drawing/2014/main" id="{52516D6D-09C4-174D-8AFD-049063E21CC4}"/>
              </a:ext>
            </a:extLst>
          </p:cNvPr>
          <p:cNvSpPr>
            <a:spLocks noGrp="1"/>
          </p:cNvSpPr>
          <p:nvPr>
            <p:ph type="body" idx="1"/>
          </p:nvPr>
        </p:nvSpPr>
        <p:spPr>
          <a:noFill/>
        </p:spPr>
        <p:txBody>
          <a:bodyPr/>
          <a:lstStyle/>
          <a:p>
            <a:pPr marL="114300" indent="0">
              <a:spcBef>
                <a:spcPts val="400"/>
              </a:spcBef>
              <a:spcAft>
                <a:spcPts val="400"/>
              </a:spcAft>
              <a:buNone/>
            </a:pPr>
            <a:r>
              <a:rPr lang="en-GB" dirty="0">
                <a:solidFill>
                  <a:schemeClr val="tx1"/>
                </a:solidFill>
                <a:sym typeface="Wingdings" panose="05000000000000000000" pitchFamily="2" charset="2"/>
              </a:rPr>
              <a:t> </a:t>
            </a:r>
            <a:r>
              <a:rPr lang="en-GB" dirty="0">
                <a:solidFill>
                  <a:schemeClr val="tx1"/>
                </a:solidFill>
              </a:rPr>
              <a:t>Times of crisis (personal, political, economical)</a:t>
            </a:r>
          </a:p>
          <a:p>
            <a:pPr marL="114300" indent="0">
              <a:spcBef>
                <a:spcPts val="400"/>
              </a:spcBef>
              <a:spcAft>
                <a:spcPts val="400"/>
              </a:spcAft>
              <a:buNone/>
            </a:pPr>
            <a:r>
              <a:rPr lang="en-GB" dirty="0">
                <a:solidFill>
                  <a:schemeClr val="tx1"/>
                </a:solidFill>
                <a:sym typeface="Wingdings" panose="05000000000000000000" pitchFamily="2" charset="2"/>
              </a:rPr>
              <a:t> </a:t>
            </a:r>
            <a:r>
              <a:rPr lang="en-GB" dirty="0">
                <a:solidFill>
                  <a:schemeClr val="tx1"/>
                </a:solidFill>
              </a:rPr>
              <a:t>Times of insecurity </a:t>
            </a:r>
          </a:p>
          <a:p>
            <a:pPr marL="114300" indent="0">
              <a:buNone/>
            </a:pPr>
            <a:endParaRPr lang="en-GB" dirty="0">
              <a:solidFill>
                <a:schemeClr val="tx1"/>
              </a:solidFill>
            </a:endParaRPr>
          </a:p>
          <a:p>
            <a:pPr marL="114300" indent="0" algn="ctr">
              <a:buNone/>
            </a:pPr>
            <a:r>
              <a:rPr lang="en-GB" sz="2800" b="1" dirty="0"/>
              <a:t>“need for clarity is heightened </a:t>
            </a:r>
            <a:br>
              <a:rPr lang="en-GB" sz="2800" b="1" dirty="0"/>
            </a:br>
            <a:r>
              <a:rPr lang="en-GB" sz="2800" b="1" dirty="0"/>
              <a:t>in times of uncertainty”</a:t>
            </a:r>
            <a:endParaRPr lang="en-GB" sz="2800" b="1" dirty="0">
              <a:solidFill>
                <a:schemeClr val="tx1"/>
              </a:solidFill>
            </a:endParaRPr>
          </a:p>
          <a:p>
            <a:pPr marL="114300" indent="0">
              <a:buNone/>
            </a:pPr>
            <a:endParaRPr lang="en-GB" dirty="0">
              <a:solidFill>
                <a:schemeClr val="tx1"/>
              </a:solidFill>
            </a:endParaRPr>
          </a:p>
          <a:p>
            <a:pPr marL="114300" indent="0">
              <a:buNone/>
            </a:pPr>
            <a:endParaRPr lang="en-GB" dirty="0">
              <a:solidFill>
                <a:schemeClr val="tx1"/>
              </a:solidFill>
            </a:endParaRPr>
          </a:p>
          <a:p>
            <a:pPr marL="114300" indent="0" algn="r">
              <a:buNone/>
            </a:pPr>
            <a:r>
              <a:rPr lang="en-GB" sz="1200" dirty="0">
                <a:solidFill>
                  <a:schemeClr val="tx1"/>
                </a:solidFill>
              </a:rPr>
              <a:t>(European Commission)</a:t>
            </a:r>
          </a:p>
          <a:p>
            <a:endParaRPr lang="en-GB" dirty="0"/>
          </a:p>
        </p:txBody>
      </p:sp>
      <p:sp>
        <p:nvSpPr>
          <p:cNvPr id="4" name="Foliennummernplatzhalter 3">
            <a:extLst>
              <a:ext uri="{FF2B5EF4-FFF2-40B4-BE49-F238E27FC236}">
                <a16:creationId xmlns:a16="http://schemas.microsoft.com/office/drawing/2014/main" id="{25E1078F-8424-0C4F-992A-D3EFABD02EFD}"/>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23</a:t>
            </a:fld>
            <a:endParaRPr lang="de-AT"/>
          </a:p>
        </p:txBody>
      </p:sp>
    </p:spTree>
    <p:extLst>
      <p:ext uri="{BB962C8B-B14F-4D97-AF65-F5344CB8AC3E}">
        <p14:creationId xmlns:p14="http://schemas.microsoft.com/office/powerpoint/2010/main" val="34261831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163799-3027-AF40-A6D4-84E70380C913}"/>
              </a:ext>
            </a:extLst>
          </p:cNvPr>
          <p:cNvSpPr>
            <a:spLocks noGrp="1"/>
          </p:cNvSpPr>
          <p:nvPr>
            <p:ph type="title"/>
          </p:nvPr>
        </p:nvSpPr>
        <p:spPr/>
        <p:txBody>
          <a:bodyPr/>
          <a:lstStyle/>
          <a:p>
            <a:r>
              <a:rPr lang="en-GB" dirty="0"/>
              <a:t>Self-made Conspiracy Myth</a:t>
            </a:r>
          </a:p>
        </p:txBody>
      </p:sp>
      <p:sp>
        <p:nvSpPr>
          <p:cNvPr id="3" name="Textplatzhalter 2">
            <a:extLst>
              <a:ext uri="{FF2B5EF4-FFF2-40B4-BE49-F238E27FC236}">
                <a16:creationId xmlns:a16="http://schemas.microsoft.com/office/drawing/2014/main" id="{1ACC31DB-6B41-0A47-9629-B74DEB6656BB}"/>
              </a:ext>
            </a:extLst>
          </p:cNvPr>
          <p:cNvSpPr>
            <a:spLocks noGrp="1"/>
          </p:cNvSpPr>
          <p:nvPr>
            <p:ph type="body" idx="1"/>
          </p:nvPr>
        </p:nvSpPr>
        <p:spPr>
          <a:xfrm>
            <a:off x="168433" y="1344705"/>
            <a:ext cx="8664000" cy="3083859"/>
          </a:xfrm>
        </p:spPr>
        <p:txBody>
          <a:bodyPr/>
          <a:lstStyle/>
          <a:p>
            <a:pPr marL="114300" indent="0">
              <a:buNone/>
            </a:pPr>
            <a:r>
              <a:rPr lang="en-GB" sz="1600" b="1" dirty="0"/>
              <a:t>I. </a:t>
            </a:r>
            <a:r>
              <a:rPr lang="en-GB" sz="1600" dirty="0"/>
              <a:t>Create your own conspiracy myth </a:t>
            </a:r>
          </a:p>
          <a:p>
            <a:pPr marL="114300" indent="0">
              <a:buNone/>
            </a:pPr>
            <a:r>
              <a:rPr lang="en-GB" sz="1400" b="1" dirty="0">
                <a:solidFill>
                  <a:schemeClr val="tx1"/>
                </a:solidFill>
              </a:rPr>
              <a:t>keeping in mind the following points:</a:t>
            </a:r>
          </a:p>
          <a:p>
            <a:pPr>
              <a:buSzPct val="99000"/>
              <a:buFont typeface="+mj-lt"/>
              <a:buAutoNum type="arabicPeriod"/>
            </a:pPr>
            <a:r>
              <a:rPr lang="en-GB" sz="1400" dirty="0">
                <a:solidFill>
                  <a:schemeClr val="tx1"/>
                </a:solidFill>
              </a:rPr>
              <a:t>Detect a secret and mysterious plot and the force that stands behind everything!</a:t>
            </a:r>
          </a:p>
          <a:p>
            <a:pPr>
              <a:buSzPct val="99000"/>
              <a:buFont typeface="+mj-lt"/>
              <a:buAutoNum type="arabicPeriod"/>
            </a:pPr>
            <a:r>
              <a:rPr lang="en-GB" sz="1400" dirty="0">
                <a:solidFill>
                  <a:schemeClr val="tx1"/>
                </a:solidFill>
              </a:rPr>
              <a:t>Discover and reveal secrets!</a:t>
            </a:r>
          </a:p>
          <a:p>
            <a:pPr>
              <a:buSzPct val="99000"/>
              <a:buFont typeface="+mj-lt"/>
              <a:buAutoNum type="arabicPeriod"/>
            </a:pPr>
            <a:r>
              <a:rPr lang="en-GB" sz="1400" dirty="0">
                <a:solidFill>
                  <a:schemeClr val="tx1"/>
                </a:solidFill>
              </a:rPr>
              <a:t>Find someone to blame!</a:t>
            </a:r>
          </a:p>
          <a:p>
            <a:pPr>
              <a:buSzPct val="99000"/>
              <a:buFont typeface="+mj-lt"/>
              <a:buAutoNum type="arabicPeriod"/>
            </a:pPr>
            <a:r>
              <a:rPr lang="en-GB" sz="1400" dirty="0">
                <a:solidFill>
                  <a:schemeClr val="tx1"/>
                </a:solidFill>
              </a:rPr>
              <a:t>Collect “scientific” evidence!</a:t>
            </a:r>
          </a:p>
          <a:p>
            <a:pPr>
              <a:lnSpc>
                <a:spcPct val="114000"/>
              </a:lnSpc>
              <a:buSzPct val="99000"/>
              <a:buFont typeface="+mj-lt"/>
              <a:buAutoNum type="arabicPeriod"/>
            </a:pPr>
            <a:r>
              <a:rPr lang="en-GB" sz="1400" dirty="0">
                <a:solidFill>
                  <a:schemeClr val="tx1"/>
                </a:solidFill>
              </a:rPr>
              <a:t>You know you’re right!</a:t>
            </a:r>
          </a:p>
          <a:p>
            <a:pPr>
              <a:lnSpc>
                <a:spcPct val="114000"/>
              </a:lnSpc>
              <a:buSzPct val="99000"/>
              <a:buFont typeface="+mj-lt"/>
              <a:buAutoNum type="arabicPeriod"/>
            </a:pPr>
            <a:r>
              <a:rPr lang="en-GB" sz="1400" dirty="0">
                <a:solidFill>
                  <a:schemeClr val="tx1"/>
                </a:solidFill>
              </a:rPr>
              <a:t>But: Do not reproduce problematic structures or world views like racism, antisemitism, misogyny, etc.!</a:t>
            </a:r>
          </a:p>
          <a:p>
            <a:pPr marL="114300" indent="0">
              <a:spcBef>
                <a:spcPts val="600"/>
              </a:spcBef>
              <a:buNone/>
            </a:pPr>
            <a:r>
              <a:rPr lang="en-GB" sz="1600" b="1" dirty="0">
                <a:solidFill>
                  <a:srgbClr val="DF0205"/>
                </a:solidFill>
              </a:rPr>
              <a:t>II. </a:t>
            </a:r>
            <a:r>
              <a:rPr lang="en-GB" sz="1600" dirty="0">
                <a:solidFill>
                  <a:srgbClr val="DF0205"/>
                </a:solidFill>
              </a:rPr>
              <a:t>Acting out and discussion in plenary </a:t>
            </a:r>
          </a:p>
          <a:p>
            <a:pPr marL="114300" indent="0">
              <a:spcAft>
                <a:spcPts val="600"/>
              </a:spcAft>
              <a:buNone/>
            </a:pPr>
            <a:r>
              <a:rPr lang="en-GB" sz="1400" dirty="0">
                <a:solidFill>
                  <a:schemeClr val="tx1"/>
                </a:solidFill>
              </a:rPr>
              <a:t>Ask critical questions. Question the inner logic.</a:t>
            </a:r>
          </a:p>
          <a:p>
            <a:pPr marL="114300" indent="0">
              <a:spcAft>
                <a:spcPts val="600"/>
              </a:spcAft>
              <a:buNone/>
            </a:pPr>
            <a:r>
              <a:rPr lang="en-GB" sz="1600" b="1" dirty="0">
                <a:solidFill>
                  <a:srgbClr val="DF0205"/>
                </a:solidFill>
              </a:rPr>
              <a:t>III. </a:t>
            </a:r>
            <a:r>
              <a:rPr lang="en-GB" sz="1600" dirty="0">
                <a:solidFill>
                  <a:srgbClr val="DF0205"/>
                </a:solidFill>
              </a:rPr>
              <a:t>Reflection: How did you feel during the discussion? </a:t>
            </a:r>
          </a:p>
        </p:txBody>
      </p:sp>
      <p:sp>
        <p:nvSpPr>
          <p:cNvPr id="4" name="Foliennummernplatzhalter 3">
            <a:extLst>
              <a:ext uri="{FF2B5EF4-FFF2-40B4-BE49-F238E27FC236}">
                <a16:creationId xmlns:a16="http://schemas.microsoft.com/office/drawing/2014/main" id="{EE3FD8B1-0811-2E41-9675-4F25F26F807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24</a:t>
            </a:fld>
            <a:endParaRPr lang="de-AT"/>
          </a:p>
        </p:txBody>
      </p:sp>
      <p:sp>
        <p:nvSpPr>
          <p:cNvPr id="5" name="Textfeld 4"/>
          <p:cNvSpPr txBox="1"/>
          <p:nvPr/>
        </p:nvSpPr>
        <p:spPr>
          <a:xfrm>
            <a:off x="4329953" y="995082"/>
            <a:ext cx="4578587" cy="851647"/>
          </a:xfrm>
          <a:prstGeom prst="rect">
            <a:avLst/>
          </a:prstGeom>
          <a:solidFill>
            <a:srgbClr val="E5362B"/>
          </a:solidFill>
          <a:ln w="19050"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0" indent="0" algn="ctr">
              <a:buNone/>
              <a:defRPr sz="2800" b="1">
                <a:solidFill>
                  <a:schemeClr val="lt1"/>
                </a:solidFill>
                <a:latin typeface="Agency FB" panose="020B0503020202020204" pitchFamily="34" charset="0"/>
              </a:defRPr>
            </a:lvl1pPr>
          </a:lstStyle>
          <a:p>
            <a:r>
              <a:rPr lang="en-GB" sz="1400" dirty="0">
                <a:latin typeface="Lato" panose="020F0502020204030203" pitchFamily="34" charset="0"/>
                <a:ea typeface="Lato" panose="020F0502020204030203" pitchFamily="34" charset="0"/>
                <a:cs typeface="Lato" panose="020F0502020204030203" pitchFamily="34" charset="0"/>
              </a:rPr>
              <a:t>Experience (and “use”) the ideology and how ‘forms of practice and expression’ feel from both sides!</a:t>
            </a:r>
          </a:p>
        </p:txBody>
      </p:sp>
    </p:spTree>
    <p:extLst>
      <p:ext uri="{BB962C8B-B14F-4D97-AF65-F5344CB8AC3E}">
        <p14:creationId xmlns:p14="http://schemas.microsoft.com/office/powerpoint/2010/main" val="25464802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a:t>Literature</a:t>
            </a:r>
            <a:endParaRPr lang="de-DE" dirty="0"/>
          </a:p>
        </p:txBody>
      </p:sp>
      <p:sp>
        <p:nvSpPr>
          <p:cNvPr id="3" name="Textplatzhalter 2"/>
          <p:cNvSpPr>
            <a:spLocks noGrp="1"/>
          </p:cNvSpPr>
          <p:nvPr>
            <p:ph type="body" idx="1"/>
          </p:nvPr>
        </p:nvSpPr>
        <p:spPr/>
        <p:txBody>
          <a:bodyPr/>
          <a:lstStyle/>
          <a:p>
            <a:pPr marL="0" indent="0">
              <a:lnSpc>
                <a:spcPct val="100000"/>
              </a:lnSpc>
              <a:spcBef>
                <a:spcPts val="400"/>
              </a:spcBef>
              <a:spcAft>
                <a:spcPts val="400"/>
              </a:spcAft>
              <a:buClr>
                <a:srgbClr val="000000"/>
              </a:buClr>
              <a:buSzPts val="1100"/>
              <a:buNone/>
              <a:defRPr/>
            </a:pPr>
            <a:r>
              <a:rPr lang="en-GB" sz="1200" dirty="0">
                <a:solidFill>
                  <a:schemeClr val="tx1"/>
                </a:solidFill>
                <a:latin typeface="Lato" panose="020B0604020202020204" charset="0"/>
                <a:ea typeface="Lato" panose="020B0604020202020204" charset="0"/>
                <a:cs typeface="Lato" panose="020B0604020202020204" charset="0"/>
                <a:sym typeface="Arial"/>
              </a:rPr>
              <a:t>Butter, M. and Knight, P. (2020) General Introduction, in M. Butter and P. Knight (</a:t>
            </a:r>
            <a:r>
              <a:rPr lang="en-GB" sz="1200" dirty="0" err="1">
                <a:solidFill>
                  <a:schemeClr val="tx1"/>
                </a:solidFill>
                <a:latin typeface="Lato" panose="020B0604020202020204" charset="0"/>
                <a:ea typeface="Lato" panose="020B0604020202020204" charset="0"/>
                <a:cs typeface="Lato" panose="020B0604020202020204" charset="0"/>
                <a:sym typeface="Arial"/>
              </a:rPr>
              <a:t>eds</a:t>
            </a:r>
            <a:r>
              <a:rPr lang="en-GB" sz="1200" dirty="0">
                <a:solidFill>
                  <a:schemeClr val="tx1"/>
                </a:solidFill>
                <a:latin typeface="Lato" panose="020B0604020202020204" charset="0"/>
                <a:ea typeface="Lato" panose="020B0604020202020204" charset="0"/>
                <a:cs typeface="Lato" panose="020B0604020202020204" charset="0"/>
                <a:sym typeface="Arial"/>
              </a:rPr>
              <a:t>). Routledge Handbook of Conspiracy Theories (1st ed.). London/New York: Routledge, pp. 1-8.</a:t>
            </a:r>
          </a:p>
          <a:p>
            <a:pPr marL="0" indent="0">
              <a:lnSpc>
                <a:spcPct val="100000"/>
              </a:lnSpc>
              <a:spcBef>
                <a:spcPts val="400"/>
              </a:spcBef>
              <a:spcAft>
                <a:spcPts val="400"/>
              </a:spcAft>
              <a:buClr>
                <a:srgbClr val="000000"/>
              </a:buClr>
              <a:buSzPts val="1100"/>
              <a:buNone/>
              <a:defRPr/>
            </a:pPr>
            <a:r>
              <a:rPr lang="en-GB" sz="1200" dirty="0">
                <a:solidFill>
                  <a:schemeClr val="tx1"/>
                </a:solidFill>
                <a:latin typeface="Lato" panose="020B0604020202020204" charset="0"/>
                <a:ea typeface="Lato" panose="020B0604020202020204" charset="0"/>
                <a:cs typeface="Lato" panose="020B0604020202020204" charset="0"/>
                <a:sym typeface="Arial"/>
              </a:rPr>
              <a:t>COMPACT Education group (Comparative Analysis of Conspiracy Theories) (2020) Guide to Conspiracy Theories, </a:t>
            </a:r>
            <a:r>
              <a:rPr lang="en-GB" sz="1200" dirty="0">
                <a:solidFill>
                  <a:schemeClr val="tx1"/>
                </a:solidFill>
                <a:latin typeface="Lato" panose="020B0604020202020204" charset="0"/>
                <a:ea typeface="Lato" panose="020B0604020202020204" charset="0"/>
                <a:cs typeface="Lato" panose="020B0604020202020204" charset="0"/>
                <a:sym typeface="Arial"/>
                <a:hlinkClick r:id="rId2"/>
              </a:rPr>
              <a:t>https://</a:t>
            </a:r>
            <a:r>
              <a:rPr lang="en-GB" sz="1200" dirty="0" err="1">
                <a:solidFill>
                  <a:schemeClr val="tx1"/>
                </a:solidFill>
                <a:latin typeface="Lato" panose="020B0604020202020204" charset="0"/>
                <a:ea typeface="Lato" panose="020B0604020202020204" charset="0"/>
                <a:cs typeface="Lato" panose="020B0604020202020204" charset="0"/>
                <a:sym typeface="Arial"/>
                <a:hlinkClick r:id="rId2"/>
              </a:rPr>
              <a:t>conspiracytheories.eu</a:t>
            </a:r>
            <a:r>
              <a:rPr lang="en-GB" sz="1200" dirty="0">
                <a:solidFill>
                  <a:schemeClr val="tx1"/>
                </a:solidFill>
                <a:latin typeface="Lato" panose="020B0604020202020204" charset="0"/>
                <a:ea typeface="Lato" panose="020B0604020202020204" charset="0"/>
                <a:cs typeface="Lato" panose="020B0604020202020204" charset="0"/>
                <a:sym typeface="Arial"/>
                <a:hlinkClick r:id="rId2"/>
              </a:rPr>
              <a:t>/_</a:t>
            </a:r>
            <a:r>
              <a:rPr lang="en-GB" sz="1200" dirty="0" err="1">
                <a:solidFill>
                  <a:schemeClr val="tx1"/>
                </a:solidFill>
                <a:latin typeface="Lato" panose="020B0604020202020204" charset="0"/>
                <a:ea typeface="Lato" panose="020B0604020202020204" charset="0"/>
                <a:cs typeface="Lato" panose="020B0604020202020204" charset="0"/>
                <a:sym typeface="Arial"/>
                <a:hlinkClick r:id="rId2"/>
              </a:rPr>
              <a:t>wpx</a:t>
            </a:r>
            <a:r>
              <a:rPr lang="en-GB" sz="1200" dirty="0">
                <a:solidFill>
                  <a:schemeClr val="tx1"/>
                </a:solidFill>
                <a:latin typeface="Lato" panose="020B0604020202020204" charset="0"/>
                <a:ea typeface="Lato" panose="020B0604020202020204" charset="0"/>
                <a:cs typeface="Lato" panose="020B0604020202020204" charset="0"/>
                <a:sym typeface="Arial"/>
                <a:hlinkClick r:id="rId2"/>
              </a:rPr>
              <a:t>/</a:t>
            </a:r>
            <a:r>
              <a:rPr lang="en-GB" sz="1200" dirty="0" err="1">
                <a:solidFill>
                  <a:schemeClr val="tx1"/>
                </a:solidFill>
                <a:latin typeface="Lato" panose="020B0604020202020204" charset="0"/>
                <a:ea typeface="Lato" panose="020B0604020202020204" charset="0"/>
                <a:cs typeface="Lato" panose="020B0604020202020204" charset="0"/>
                <a:sym typeface="Arial"/>
                <a:hlinkClick r:id="rId2"/>
              </a:rPr>
              <a:t>wp</a:t>
            </a:r>
            <a:r>
              <a:rPr lang="en-GB" sz="1200" dirty="0">
                <a:solidFill>
                  <a:schemeClr val="tx1"/>
                </a:solidFill>
                <a:latin typeface="Lato" panose="020B0604020202020204" charset="0"/>
                <a:ea typeface="Lato" panose="020B0604020202020204" charset="0"/>
                <a:cs typeface="Lato" panose="020B0604020202020204" charset="0"/>
                <a:sym typeface="Arial"/>
                <a:hlinkClick r:id="rId2"/>
              </a:rPr>
              <a:t>-content/uploads/2020/03/</a:t>
            </a:r>
            <a:r>
              <a:rPr lang="en-GB" sz="1200" dirty="0" err="1">
                <a:solidFill>
                  <a:schemeClr val="tx1"/>
                </a:solidFill>
                <a:latin typeface="Lato" panose="020B0604020202020204" charset="0"/>
                <a:ea typeface="Lato" panose="020B0604020202020204" charset="0"/>
                <a:cs typeface="Lato" panose="020B0604020202020204" charset="0"/>
                <a:sym typeface="Arial"/>
                <a:hlinkClick r:id="rId2"/>
              </a:rPr>
              <a:t>COMPACT_Guide-2.pdf</a:t>
            </a:r>
            <a:r>
              <a:rPr lang="en-GB" sz="1200" dirty="0">
                <a:solidFill>
                  <a:schemeClr val="tx1"/>
                </a:solidFill>
                <a:latin typeface="Lato" panose="020B0604020202020204" charset="0"/>
                <a:ea typeface="Lato" panose="020B0604020202020204" charset="0"/>
                <a:cs typeface="Lato" panose="020B0604020202020204" charset="0"/>
                <a:sym typeface="Arial"/>
              </a:rPr>
              <a:t>, accessed 20 May 2021.</a:t>
            </a:r>
            <a:endParaRPr lang="de-AT" sz="1200" dirty="0">
              <a:solidFill>
                <a:schemeClr val="tx1"/>
              </a:solidFill>
              <a:latin typeface="Lato" panose="020B0604020202020204" charset="0"/>
              <a:ea typeface="Lato" panose="020B0604020202020204" charset="0"/>
              <a:cs typeface="Lato" panose="020B0604020202020204" charset="0"/>
              <a:sym typeface="Arial"/>
            </a:endParaRPr>
          </a:p>
          <a:p>
            <a:pPr marL="0" indent="0">
              <a:lnSpc>
                <a:spcPct val="100000"/>
              </a:lnSpc>
              <a:spcBef>
                <a:spcPts val="400"/>
              </a:spcBef>
              <a:spcAft>
                <a:spcPts val="400"/>
              </a:spcAft>
              <a:buClr>
                <a:srgbClr val="000000"/>
              </a:buClr>
              <a:buSzPts val="1100"/>
              <a:buNone/>
              <a:defRPr/>
            </a:pPr>
            <a:r>
              <a:rPr lang="en-US" sz="1200" dirty="0" err="1">
                <a:solidFill>
                  <a:schemeClr val="tx1"/>
                </a:solidFill>
                <a:latin typeface="Lato" panose="020B0604020202020204" charset="0"/>
                <a:ea typeface="Lato" panose="020B0604020202020204" charset="0"/>
                <a:cs typeface="Lato" panose="020B0604020202020204" charset="0"/>
                <a:sym typeface="Arial"/>
              </a:rPr>
              <a:t>Encyclopaedia</a:t>
            </a:r>
            <a:r>
              <a:rPr lang="en-US" sz="1200" dirty="0">
                <a:solidFill>
                  <a:schemeClr val="tx1"/>
                </a:solidFill>
                <a:latin typeface="Lato" panose="020B0604020202020204" charset="0"/>
                <a:ea typeface="Lato" panose="020B0604020202020204" charset="0"/>
                <a:cs typeface="Lato" panose="020B0604020202020204" charset="0"/>
                <a:sym typeface="Arial"/>
              </a:rPr>
              <a:t> </a:t>
            </a:r>
            <a:r>
              <a:rPr lang="en-US" sz="1200" dirty="0" err="1">
                <a:solidFill>
                  <a:schemeClr val="tx1"/>
                </a:solidFill>
                <a:latin typeface="Lato" panose="020B0604020202020204" charset="0"/>
                <a:ea typeface="Lato" panose="020B0604020202020204" charset="0"/>
                <a:cs typeface="Lato" panose="020B0604020202020204" charset="0"/>
                <a:sym typeface="Arial"/>
              </a:rPr>
              <a:t>Brittanica</a:t>
            </a:r>
            <a:r>
              <a:rPr lang="en-US" sz="1200" dirty="0">
                <a:solidFill>
                  <a:schemeClr val="tx1"/>
                </a:solidFill>
                <a:latin typeface="Lato" panose="020B0604020202020204" charset="0"/>
                <a:ea typeface="Lato" panose="020B0604020202020204" charset="0"/>
                <a:cs typeface="Lato" panose="020B0604020202020204" charset="0"/>
                <a:sym typeface="Arial"/>
              </a:rPr>
              <a:t> and Reid, S. A. (</a:t>
            </a:r>
            <a:r>
              <a:rPr lang="en-US" sz="1200" dirty="0" err="1">
                <a:solidFill>
                  <a:schemeClr val="tx1"/>
                </a:solidFill>
                <a:latin typeface="Lato" panose="020B0604020202020204" charset="0"/>
                <a:ea typeface="Lato" panose="020B0604020202020204" charset="0"/>
                <a:cs typeface="Lato" panose="020B0604020202020204" charset="0"/>
                <a:sym typeface="Arial"/>
              </a:rPr>
              <a:t>n.y.</a:t>
            </a:r>
            <a:r>
              <a:rPr lang="en-US" sz="1200" dirty="0">
                <a:solidFill>
                  <a:schemeClr val="tx1"/>
                </a:solidFill>
                <a:latin typeface="Lato" panose="020B0604020202020204" charset="0"/>
                <a:ea typeface="Lato" panose="020B0604020202020204" charset="0"/>
                <a:cs typeface="Lato" panose="020B0604020202020204" charset="0"/>
                <a:sym typeface="Arial"/>
              </a:rPr>
              <a:t>) Conspiracy Theory, </a:t>
            </a:r>
            <a:r>
              <a:rPr lang="en-US" sz="1200" dirty="0">
                <a:solidFill>
                  <a:schemeClr val="tx1"/>
                </a:solidFill>
                <a:latin typeface="Lato" panose="020B0604020202020204" charset="0"/>
                <a:ea typeface="Lato" panose="020B0604020202020204" charset="0"/>
                <a:cs typeface="Lato" panose="020B0604020202020204" charset="0"/>
                <a:sym typeface="Arial"/>
                <a:hlinkClick r:id="rId3"/>
              </a:rPr>
              <a:t>https://</a:t>
            </a:r>
            <a:r>
              <a:rPr lang="en-US" sz="1200" dirty="0" err="1">
                <a:solidFill>
                  <a:schemeClr val="tx1"/>
                </a:solidFill>
                <a:latin typeface="Lato" panose="020B0604020202020204" charset="0"/>
                <a:ea typeface="Lato" panose="020B0604020202020204" charset="0"/>
                <a:cs typeface="Lato" panose="020B0604020202020204" charset="0"/>
                <a:sym typeface="Arial"/>
                <a:hlinkClick r:id="rId3"/>
              </a:rPr>
              <a:t>www.britannica.com</a:t>
            </a:r>
            <a:r>
              <a:rPr lang="en-US" sz="1200" dirty="0">
                <a:solidFill>
                  <a:schemeClr val="tx1"/>
                </a:solidFill>
                <a:latin typeface="Lato" panose="020B0604020202020204" charset="0"/>
                <a:ea typeface="Lato" panose="020B0604020202020204" charset="0"/>
                <a:cs typeface="Lato" panose="020B0604020202020204" charset="0"/>
                <a:sym typeface="Arial"/>
                <a:hlinkClick r:id="rId3"/>
              </a:rPr>
              <a:t>/topic/conspiracy-theory</a:t>
            </a:r>
            <a:r>
              <a:rPr lang="en-US" sz="1200" dirty="0">
                <a:solidFill>
                  <a:schemeClr val="tx1"/>
                </a:solidFill>
                <a:latin typeface="Lato" panose="020B0604020202020204" charset="0"/>
                <a:ea typeface="Lato" panose="020B0604020202020204" charset="0"/>
                <a:cs typeface="Lato" panose="020B0604020202020204" charset="0"/>
                <a:sym typeface="Arial"/>
              </a:rPr>
              <a:t>, accessed 20 May 2021.</a:t>
            </a:r>
          </a:p>
          <a:p>
            <a:pPr marL="0" indent="0">
              <a:lnSpc>
                <a:spcPct val="100000"/>
              </a:lnSpc>
              <a:spcBef>
                <a:spcPts val="400"/>
              </a:spcBef>
              <a:spcAft>
                <a:spcPts val="400"/>
              </a:spcAft>
              <a:buClr>
                <a:srgbClr val="000000"/>
              </a:buClr>
              <a:buSzPts val="1100"/>
              <a:buNone/>
              <a:defRPr/>
            </a:pPr>
            <a:r>
              <a:rPr lang="en-GB" sz="1200" dirty="0">
                <a:solidFill>
                  <a:schemeClr val="tx1"/>
                </a:solidFill>
                <a:latin typeface="Lato" panose="020B0604020202020204" charset="0"/>
                <a:ea typeface="Lato" panose="020B0604020202020204" charset="0"/>
                <a:cs typeface="Lato" panose="020B0604020202020204" charset="0"/>
                <a:sym typeface="Arial"/>
              </a:rPr>
              <a:t>European Commission (</a:t>
            </a:r>
            <a:r>
              <a:rPr lang="en-GB" sz="1200" dirty="0" err="1">
                <a:solidFill>
                  <a:schemeClr val="tx1"/>
                </a:solidFill>
                <a:latin typeface="Lato" panose="020B0604020202020204" charset="0"/>
                <a:ea typeface="Lato" panose="020B0604020202020204" charset="0"/>
                <a:cs typeface="Lato" panose="020B0604020202020204" charset="0"/>
                <a:sym typeface="Arial"/>
              </a:rPr>
              <a:t>n.y.</a:t>
            </a:r>
            <a:r>
              <a:rPr lang="en-GB" sz="1200" dirty="0">
                <a:solidFill>
                  <a:schemeClr val="tx1"/>
                </a:solidFill>
                <a:latin typeface="Lato" panose="020B0604020202020204" charset="0"/>
                <a:ea typeface="Lato" panose="020B0604020202020204" charset="0"/>
                <a:cs typeface="Lato" panose="020B0604020202020204" charset="0"/>
                <a:sym typeface="Arial"/>
              </a:rPr>
              <a:t>) Identifying Conspiracy Theories, </a:t>
            </a:r>
            <a:r>
              <a:rPr lang="en-GB" sz="1200" dirty="0">
                <a:solidFill>
                  <a:schemeClr val="tx1"/>
                </a:solidFill>
                <a:latin typeface="Lato" panose="020B0604020202020204" charset="0"/>
                <a:ea typeface="Lato" panose="020B0604020202020204" charset="0"/>
                <a:cs typeface="Lato" panose="020B0604020202020204" charset="0"/>
                <a:sym typeface="Arial"/>
                <a:hlinkClick r:id="rId4"/>
              </a:rPr>
              <a:t>https://</a:t>
            </a:r>
            <a:r>
              <a:rPr lang="en-GB" sz="1200" dirty="0" err="1">
                <a:solidFill>
                  <a:schemeClr val="tx1"/>
                </a:solidFill>
                <a:latin typeface="Lato" panose="020B0604020202020204" charset="0"/>
                <a:ea typeface="Lato" panose="020B0604020202020204" charset="0"/>
                <a:cs typeface="Lato" panose="020B0604020202020204" charset="0"/>
                <a:sym typeface="Arial"/>
                <a:hlinkClick r:id="rId4"/>
              </a:rPr>
              <a:t>ec.europa.eu</a:t>
            </a:r>
            <a:r>
              <a:rPr lang="en-GB" sz="1200" dirty="0">
                <a:solidFill>
                  <a:schemeClr val="tx1"/>
                </a:solidFill>
                <a:latin typeface="Lato" panose="020B0604020202020204" charset="0"/>
                <a:ea typeface="Lato" panose="020B0604020202020204" charset="0"/>
                <a:cs typeface="Lato" panose="020B0604020202020204" charset="0"/>
                <a:sym typeface="Arial"/>
                <a:hlinkClick r:id="rId4"/>
              </a:rPr>
              <a:t>/info/live-work-travel-</a:t>
            </a:r>
            <a:r>
              <a:rPr lang="en-GB" sz="1200" dirty="0" err="1">
                <a:solidFill>
                  <a:schemeClr val="tx1"/>
                </a:solidFill>
                <a:latin typeface="Lato" panose="020B0604020202020204" charset="0"/>
                <a:ea typeface="Lato" panose="020B0604020202020204" charset="0"/>
                <a:cs typeface="Lato" panose="020B0604020202020204" charset="0"/>
                <a:sym typeface="Arial"/>
                <a:hlinkClick r:id="rId4"/>
              </a:rPr>
              <a:t>eu</a:t>
            </a:r>
            <a:r>
              <a:rPr lang="en-GB" sz="1200" dirty="0">
                <a:solidFill>
                  <a:schemeClr val="tx1"/>
                </a:solidFill>
                <a:latin typeface="Lato" panose="020B0604020202020204" charset="0"/>
                <a:ea typeface="Lato" panose="020B0604020202020204" charset="0"/>
                <a:cs typeface="Lato" panose="020B0604020202020204" charset="0"/>
                <a:sym typeface="Arial"/>
                <a:hlinkClick r:id="rId4"/>
              </a:rPr>
              <a:t>/coronavirus-response/fighting-disinformation/identifying-conspiracy-</a:t>
            </a:r>
            <a:r>
              <a:rPr lang="en-GB" sz="1200" dirty="0" err="1">
                <a:solidFill>
                  <a:schemeClr val="tx1"/>
                </a:solidFill>
                <a:latin typeface="Lato" panose="020B0604020202020204" charset="0"/>
                <a:ea typeface="Lato" panose="020B0604020202020204" charset="0"/>
                <a:cs typeface="Lato" panose="020B0604020202020204" charset="0"/>
                <a:sym typeface="Arial"/>
                <a:hlinkClick r:id="rId4"/>
              </a:rPr>
              <a:t>theories_en</a:t>
            </a:r>
            <a:r>
              <a:rPr lang="en-GB" sz="1200" dirty="0">
                <a:solidFill>
                  <a:schemeClr val="tx1"/>
                </a:solidFill>
                <a:latin typeface="Lato" panose="020B0604020202020204" charset="0"/>
                <a:ea typeface="Lato" panose="020B0604020202020204" charset="0"/>
                <a:cs typeface="Lato" panose="020B0604020202020204" charset="0"/>
                <a:sym typeface="Arial"/>
              </a:rPr>
              <a:t>, accessed 20 May 2021.</a:t>
            </a:r>
            <a:endParaRPr lang="de-AT" sz="1200" dirty="0">
              <a:solidFill>
                <a:schemeClr val="tx1"/>
              </a:solidFill>
              <a:latin typeface="Lato" panose="020B0604020202020204" charset="0"/>
              <a:ea typeface="Lato" panose="020B0604020202020204" charset="0"/>
              <a:cs typeface="Lato" panose="020B0604020202020204" charset="0"/>
              <a:sym typeface="Arial"/>
            </a:endParaRPr>
          </a:p>
          <a:p>
            <a:pPr marL="0" indent="0">
              <a:lnSpc>
                <a:spcPct val="100000"/>
              </a:lnSpc>
              <a:spcBef>
                <a:spcPts val="400"/>
              </a:spcBef>
              <a:spcAft>
                <a:spcPts val="400"/>
              </a:spcAft>
              <a:buClr>
                <a:srgbClr val="000000"/>
              </a:buClr>
              <a:buSzPts val="1100"/>
              <a:buNone/>
              <a:defRPr/>
            </a:pPr>
            <a:r>
              <a:rPr lang="en-US" sz="1200" dirty="0" err="1">
                <a:solidFill>
                  <a:schemeClr val="tx1"/>
                </a:solidFill>
                <a:latin typeface="Lato" panose="020B0604020202020204" charset="0"/>
                <a:ea typeface="Lato" panose="020B0604020202020204" charset="0"/>
                <a:cs typeface="Lato" panose="020B0604020202020204" charset="0"/>
                <a:sym typeface="Arial"/>
              </a:rPr>
              <a:t>Nocun</a:t>
            </a:r>
            <a:r>
              <a:rPr lang="en-US" sz="1200" dirty="0">
                <a:solidFill>
                  <a:schemeClr val="tx1"/>
                </a:solidFill>
                <a:latin typeface="Lato" panose="020B0604020202020204" charset="0"/>
                <a:ea typeface="Lato" panose="020B0604020202020204" charset="0"/>
                <a:cs typeface="Lato" panose="020B0604020202020204" charset="0"/>
                <a:sym typeface="Arial"/>
              </a:rPr>
              <a:t>, K. and </a:t>
            </a:r>
            <a:r>
              <a:rPr lang="en-US" sz="1200" dirty="0" err="1">
                <a:solidFill>
                  <a:schemeClr val="tx1"/>
                </a:solidFill>
                <a:latin typeface="Lato" panose="020B0604020202020204" charset="0"/>
                <a:ea typeface="Lato" panose="020B0604020202020204" charset="0"/>
                <a:cs typeface="Lato" panose="020B0604020202020204" charset="0"/>
                <a:sym typeface="Arial"/>
              </a:rPr>
              <a:t>Lamberty</a:t>
            </a:r>
            <a:r>
              <a:rPr lang="en-US" sz="1200" dirty="0">
                <a:solidFill>
                  <a:schemeClr val="tx1"/>
                </a:solidFill>
                <a:latin typeface="Lato" panose="020B0604020202020204" charset="0"/>
                <a:ea typeface="Lato" panose="020B0604020202020204" charset="0"/>
                <a:cs typeface="Lato" panose="020B0604020202020204" charset="0"/>
                <a:sym typeface="Arial"/>
              </a:rPr>
              <a:t>, P. (2020) FAKE FACTS. </a:t>
            </a:r>
            <a:r>
              <a:rPr lang="de-AT" sz="1200" dirty="0">
                <a:solidFill>
                  <a:schemeClr val="tx1"/>
                </a:solidFill>
                <a:latin typeface="Lato" panose="020B0604020202020204" charset="0"/>
                <a:ea typeface="Lato" panose="020B0604020202020204" charset="0"/>
                <a:cs typeface="Lato" panose="020B0604020202020204" charset="0"/>
                <a:sym typeface="Arial"/>
              </a:rPr>
              <a:t>Wie Verschwörungstheorien unser Denken bestimmen (</a:t>
            </a:r>
            <a:r>
              <a:rPr lang="de-AT" sz="1200" dirty="0" err="1">
                <a:solidFill>
                  <a:schemeClr val="tx1"/>
                </a:solidFill>
                <a:latin typeface="Lato" panose="020B0604020202020204" charset="0"/>
                <a:ea typeface="Lato" panose="020B0604020202020204" charset="0"/>
                <a:cs typeface="Lato" panose="020B0604020202020204" charset="0"/>
                <a:sym typeface="Arial"/>
              </a:rPr>
              <a:t>7th</a:t>
            </a:r>
            <a:r>
              <a:rPr lang="de-AT" sz="1200" dirty="0">
                <a:solidFill>
                  <a:schemeClr val="tx1"/>
                </a:solidFill>
                <a:latin typeface="Lato" panose="020B0604020202020204" charset="0"/>
                <a:ea typeface="Lato" panose="020B0604020202020204" charset="0"/>
                <a:cs typeface="Lato" panose="020B0604020202020204" charset="0"/>
                <a:sym typeface="Arial"/>
              </a:rPr>
              <a:t> </a:t>
            </a:r>
            <a:r>
              <a:rPr lang="de-AT" sz="1200" dirty="0" err="1">
                <a:solidFill>
                  <a:schemeClr val="tx1"/>
                </a:solidFill>
                <a:latin typeface="Lato" panose="020B0604020202020204" charset="0"/>
                <a:ea typeface="Lato" panose="020B0604020202020204" charset="0"/>
                <a:cs typeface="Lato" panose="020B0604020202020204" charset="0"/>
                <a:sym typeface="Arial"/>
              </a:rPr>
              <a:t>ed</a:t>
            </a:r>
            <a:r>
              <a:rPr lang="de-AT" sz="1200" dirty="0">
                <a:solidFill>
                  <a:schemeClr val="tx1"/>
                </a:solidFill>
                <a:latin typeface="Lato" panose="020B0604020202020204" charset="0"/>
                <a:ea typeface="Lato" panose="020B0604020202020204" charset="0"/>
                <a:cs typeface="Lato" panose="020B0604020202020204" charset="0"/>
                <a:sym typeface="Arial"/>
              </a:rPr>
              <a:t>.). Berlin: Quadriga.</a:t>
            </a:r>
          </a:p>
          <a:p>
            <a:pPr marL="0" lvl="0" indent="0">
              <a:lnSpc>
                <a:spcPct val="100000"/>
              </a:lnSpc>
              <a:spcBef>
                <a:spcPts val="400"/>
              </a:spcBef>
              <a:spcAft>
                <a:spcPts val="400"/>
              </a:spcAft>
              <a:buClr>
                <a:srgbClr val="000000"/>
              </a:buClr>
              <a:buSzPts val="1100"/>
              <a:buNone/>
              <a:defRPr/>
            </a:pPr>
            <a:r>
              <a:rPr lang="de-DE" sz="1200" dirty="0">
                <a:solidFill>
                  <a:schemeClr val="tx1"/>
                </a:solidFill>
                <a:latin typeface="Lato" panose="020B0604020202020204" charset="0"/>
                <a:ea typeface="Lato" panose="020B0604020202020204" charset="0"/>
                <a:cs typeface="Lato" panose="020B0604020202020204" charset="0"/>
              </a:rPr>
              <a:t>Richards, Abbie (2021): The </a:t>
            </a:r>
            <a:r>
              <a:rPr lang="de-DE" sz="1200" dirty="0" err="1">
                <a:solidFill>
                  <a:schemeClr val="tx1"/>
                </a:solidFill>
                <a:latin typeface="Lato" panose="020B0604020202020204" charset="0"/>
                <a:ea typeface="Lato" panose="020B0604020202020204" charset="0"/>
                <a:cs typeface="Lato" panose="020B0604020202020204" charset="0"/>
              </a:rPr>
              <a:t>Conspiracy</a:t>
            </a:r>
            <a:r>
              <a:rPr lang="de-DE" sz="1200" dirty="0">
                <a:solidFill>
                  <a:schemeClr val="tx1"/>
                </a:solidFill>
                <a:latin typeface="Lato" panose="020B0604020202020204" charset="0"/>
                <a:ea typeface="Lato" panose="020B0604020202020204" charset="0"/>
                <a:cs typeface="Lato" panose="020B0604020202020204" charset="0"/>
              </a:rPr>
              <a:t> Chart 2021, </a:t>
            </a:r>
            <a:r>
              <a:rPr lang="de-DE" sz="1200" dirty="0">
                <a:solidFill>
                  <a:schemeClr val="tx1"/>
                </a:solidFill>
                <a:latin typeface="Lato" panose="020B0604020202020204" charset="0"/>
                <a:ea typeface="Lato" panose="020B0604020202020204" charset="0"/>
                <a:cs typeface="Lato" panose="020B0604020202020204" charset="0"/>
                <a:hlinkClick r:id="rId5"/>
              </a:rPr>
              <a:t>https://</a:t>
            </a:r>
            <a:r>
              <a:rPr lang="de-DE" sz="1200" dirty="0" err="1">
                <a:solidFill>
                  <a:schemeClr val="tx1"/>
                </a:solidFill>
                <a:latin typeface="Lato" panose="020B0604020202020204" charset="0"/>
                <a:ea typeface="Lato" panose="020B0604020202020204" charset="0"/>
                <a:cs typeface="Lato" panose="020B0604020202020204" charset="0"/>
                <a:hlinkClick r:id="rId5"/>
              </a:rPr>
              <a:t>www.instagram.com</a:t>
            </a:r>
            <a:r>
              <a:rPr lang="de-DE" sz="1200" dirty="0">
                <a:solidFill>
                  <a:schemeClr val="tx1"/>
                </a:solidFill>
                <a:latin typeface="Lato" panose="020B0604020202020204" charset="0"/>
                <a:ea typeface="Lato" panose="020B0604020202020204" charset="0"/>
                <a:cs typeface="Lato" panose="020B0604020202020204" charset="0"/>
                <a:hlinkClick r:id="rId5"/>
              </a:rPr>
              <a:t>/p/</a:t>
            </a:r>
            <a:r>
              <a:rPr lang="de-DE" sz="1200" dirty="0" err="1">
                <a:solidFill>
                  <a:schemeClr val="tx1"/>
                </a:solidFill>
                <a:latin typeface="Lato" panose="020B0604020202020204" charset="0"/>
                <a:ea typeface="Lato" panose="020B0604020202020204" charset="0"/>
                <a:cs typeface="Lato" panose="020B0604020202020204" charset="0"/>
                <a:hlinkClick r:id="rId5"/>
              </a:rPr>
              <a:t>CWmaRY2AkfB</a:t>
            </a:r>
            <a:r>
              <a:rPr lang="de-DE" sz="1200" dirty="0">
                <a:solidFill>
                  <a:schemeClr val="tx1"/>
                </a:solidFill>
                <a:latin typeface="Lato" panose="020B0604020202020204" charset="0"/>
                <a:ea typeface="Lato" panose="020B0604020202020204" charset="0"/>
                <a:cs typeface="Lato" panose="020B0604020202020204" charset="0"/>
                <a:hlinkClick r:id="rId5"/>
              </a:rPr>
              <a:t>/</a:t>
            </a:r>
            <a:r>
              <a:rPr lang="de-DE" sz="1200" dirty="0">
                <a:solidFill>
                  <a:schemeClr val="tx1"/>
                </a:solidFill>
                <a:latin typeface="Lato" panose="020B0604020202020204" charset="0"/>
                <a:ea typeface="Lato" panose="020B0604020202020204" charset="0"/>
                <a:cs typeface="Lato" panose="020B0604020202020204" charset="0"/>
              </a:rPr>
              <a:t> , </a:t>
            </a:r>
            <a:r>
              <a:rPr lang="de-DE" sz="1200" dirty="0" err="1">
                <a:solidFill>
                  <a:schemeClr val="tx1"/>
                </a:solidFill>
                <a:latin typeface="Lato" panose="020B0604020202020204" charset="0"/>
                <a:ea typeface="Lato" panose="020B0604020202020204" charset="0"/>
                <a:cs typeface="Lato" panose="020B0604020202020204" charset="0"/>
              </a:rPr>
              <a:t>accessed</a:t>
            </a:r>
            <a:r>
              <a:rPr lang="de-DE" sz="1200" dirty="0">
                <a:solidFill>
                  <a:schemeClr val="tx1"/>
                </a:solidFill>
                <a:latin typeface="Lato" panose="020B0604020202020204" charset="0"/>
                <a:ea typeface="Lato" panose="020B0604020202020204" charset="0"/>
                <a:cs typeface="Lato" panose="020B0604020202020204" charset="0"/>
              </a:rPr>
              <a:t> 25 November 2021.</a:t>
            </a:r>
          </a:p>
        </p:txBody>
      </p:sp>
      <p:sp>
        <p:nvSpPr>
          <p:cNvPr id="4" name="Foliennummernplatzhalter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DE" smtClean="0"/>
              <a:t>25</a:t>
            </a:fld>
            <a:endParaRPr lang="de-DE"/>
          </a:p>
        </p:txBody>
      </p:sp>
    </p:spTree>
    <p:extLst>
      <p:ext uri="{BB962C8B-B14F-4D97-AF65-F5344CB8AC3E}">
        <p14:creationId xmlns:p14="http://schemas.microsoft.com/office/powerpoint/2010/main" val="3781123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3"/>
          <p:cNvSpPr txBox="1">
            <a:spLocks noGrp="1"/>
          </p:cNvSpPr>
          <p:nvPr>
            <p:ph type="title"/>
          </p:nvPr>
        </p:nvSpPr>
        <p:spPr>
          <a:xfrm>
            <a:off x="1170600" y="1426500"/>
            <a:ext cx="6802800" cy="2704200"/>
          </a:xfrm>
          <a:prstGeom prst="rect">
            <a:avLst/>
          </a:prstGeom>
          <a:solidFill>
            <a:schemeClr val="lt1"/>
          </a:solid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de-DE" sz="3600" b="1" dirty="0" err="1">
                <a:latin typeface="Lato" panose="020F0502020204030203" pitchFamily="34" charset="0"/>
                <a:ea typeface="Lato" panose="020F0502020204030203" pitchFamily="34" charset="0"/>
                <a:cs typeface="Lato" panose="020F0502020204030203" pitchFamily="34" charset="0"/>
                <a:sym typeface="Teko"/>
              </a:rPr>
              <a:t>Introduction</a:t>
            </a:r>
            <a:r>
              <a:rPr lang="de-DE" sz="3600" b="1" dirty="0">
                <a:latin typeface="Lato" panose="020F0502020204030203" pitchFamily="34" charset="0"/>
                <a:ea typeface="Lato" panose="020F0502020204030203" pitchFamily="34" charset="0"/>
                <a:cs typeface="Lato" panose="020F0502020204030203" pitchFamily="34" charset="0"/>
                <a:sym typeface="Teko"/>
              </a:rPr>
              <a:t> </a:t>
            </a:r>
            <a:r>
              <a:rPr lang="de-DE" sz="3600" b="1" dirty="0" err="1">
                <a:latin typeface="Lato" panose="020F0502020204030203" pitchFamily="34" charset="0"/>
                <a:ea typeface="Lato" panose="020F0502020204030203" pitchFamily="34" charset="0"/>
                <a:cs typeface="Lato" panose="020F0502020204030203" pitchFamily="34" charset="0"/>
                <a:sym typeface="Teko"/>
              </a:rPr>
              <a:t>and</a:t>
            </a:r>
            <a:r>
              <a:rPr lang="de-DE" sz="3600" b="1" dirty="0">
                <a:latin typeface="Lato" panose="020F0502020204030203" pitchFamily="34" charset="0"/>
                <a:ea typeface="Lato" panose="020F0502020204030203" pitchFamily="34" charset="0"/>
                <a:cs typeface="Lato" panose="020F0502020204030203" pitchFamily="34" charset="0"/>
                <a:sym typeface="Teko"/>
              </a:rPr>
              <a:t> Definition</a:t>
            </a:r>
            <a:endParaRPr sz="3600" b="1" dirty="0">
              <a:latin typeface="Lato" panose="020F0502020204030203" pitchFamily="34" charset="0"/>
              <a:ea typeface="Lato" panose="020F0502020204030203" pitchFamily="34" charset="0"/>
              <a:cs typeface="Lato" panose="020F0502020204030203" pitchFamily="34" charset="0"/>
              <a:sym typeface="Teko"/>
            </a:endParaRPr>
          </a:p>
        </p:txBody>
      </p:sp>
      <p:sp>
        <p:nvSpPr>
          <p:cNvPr id="92" name="Google Shape;92;p3"/>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900"/>
              <a:buNone/>
            </a:pPr>
            <a:fld id="{00000000-1234-1234-1234-123412341234}" type="slidenum">
              <a:rPr lang="de-DE"/>
              <a:t>3</a:t>
            </a:fld>
            <a:endParaRPr/>
          </a:p>
        </p:txBody>
      </p:sp>
      <p:sp>
        <p:nvSpPr>
          <p:cNvPr id="93" name="Google Shape;93;p3"/>
          <p:cNvSpPr txBox="1"/>
          <p:nvPr/>
        </p:nvSpPr>
        <p:spPr>
          <a:xfrm>
            <a:off x="1170600" y="1278750"/>
            <a:ext cx="1329300" cy="1293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de-DE" sz="7200" b="1">
                <a:solidFill>
                  <a:srgbClr val="E5362B"/>
                </a:solidFill>
                <a:latin typeface="Lato"/>
                <a:ea typeface="Lato"/>
                <a:cs typeface="Lato"/>
                <a:sym typeface="Lato"/>
              </a:rPr>
              <a:t>1</a:t>
            </a:r>
            <a:endParaRPr sz="7200" b="1">
              <a:solidFill>
                <a:srgbClr val="E5362B"/>
              </a:solidFill>
              <a:latin typeface="Lato"/>
              <a:ea typeface="Lato"/>
              <a:cs typeface="Lato"/>
              <a:sym typeface="Lato"/>
            </a:endParaRPr>
          </a:p>
        </p:txBody>
      </p:sp>
    </p:spTree>
    <p:extLst>
      <p:ext uri="{BB962C8B-B14F-4D97-AF65-F5344CB8AC3E}">
        <p14:creationId xmlns:p14="http://schemas.microsoft.com/office/powerpoint/2010/main" val="1254973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627B001-CED3-704D-8742-7057AA00153B}"/>
              </a:ext>
            </a:extLst>
          </p:cNvPr>
          <p:cNvSpPr>
            <a:spLocks noGrp="1"/>
          </p:cNvSpPr>
          <p:nvPr>
            <p:ph type="title"/>
          </p:nvPr>
        </p:nvSpPr>
        <p:spPr/>
        <p:txBody>
          <a:bodyPr/>
          <a:lstStyle/>
          <a:p>
            <a:r>
              <a:rPr lang="en-GB" dirty="0"/>
              <a:t>Brainstorming</a:t>
            </a:r>
          </a:p>
        </p:txBody>
      </p:sp>
      <p:sp>
        <p:nvSpPr>
          <p:cNvPr id="4" name="Foliennummernplatzhalter 3">
            <a:extLst>
              <a:ext uri="{FF2B5EF4-FFF2-40B4-BE49-F238E27FC236}">
                <a16:creationId xmlns:a16="http://schemas.microsoft.com/office/drawing/2014/main" id="{D5104305-CC09-D842-B670-1A87FD04FC61}"/>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4</a:t>
            </a:fld>
            <a:endParaRPr lang="de-AT"/>
          </a:p>
        </p:txBody>
      </p:sp>
      <p:sp>
        <p:nvSpPr>
          <p:cNvPr id="5" name="Wolke 4">
            <a:extLst>
              <a:ext uri="{FF2B5EF4-FFF2-40B4-BE49-F238E27FC236}">
                <a16:creationId xmlns:a16="http://schemas.microsoft.com/office/drawing/2014/main" id="{3B88CE25-A736-D34D-8FF8-D6C099CE4CF0}"/>
              </a:ext>
            </a:extLst>
          </p:cNvPr>
          <p:cNvSpPr/>
          <p:nvPr/>
        </p:nvSpPr>
        <p:spPr>
          <a:xfrm>
            <a:off x="2804234" y="981325"/>
            <a:ext cx="3535531" cy="2536953"/>
          </a:xfrm>
          <a:prstGeom prst="cloud">
            <a:avLst/>
          </a:prstGeom>
          <a:solidFill>
            <a:srgbClr val="182C8B"/>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sz="2400" b="1" dirty="0">
                <a:solidFill>
                  <a:schemeClr val="bg1"/>
                </a:solidFill>
                <a:latin typeface="Lato" panose="020F0502020204030203" pitchFamily="34" charset="0"/>
                <a:ea typeface="Lato" panose="020F0502020204030203" pitchFamily="34" charset="0"/>
                <a:cs typeface="Lato" panose="020F0502020204030203" pitchFamily="34" charset="0"/>
              </a:rPr>
              <a:t>CONSPIRACY MYTH</a:t>
            </a:r>
          </a:p>
        </p:txBody>
      </p:sp>
      <p:sp>
        <p:nvSpPr>
          <p:cNvPr id="12" name="Gewitterblitz 11">
            <a:extLst>
              <a:ext uri="{FF2B5EF4-FFF2-40B4-BE49-F238E27FC236}">
                <a16:creationId xmlns:a16="http://schemas.microsoft.com/office/drawing/2014/main" id="{4A7F0F5D-0E89-7148-8DC2-C8B488D8C2F3}"/>
              </a:ext>
            </a:extLst>
          </p:cNvPr>
          <p:cNvSpPr/>
          <p:nvPr/>
        </p:nvSpPr>
        <p:spPr>
          <a:xfrm flipH="1">
            <a:off x="4571999" y="2925084"/>
            <a:ext cx="834722" cy="1330137"/>
          </a:xfrm>
          <a:prstGeom prst="lightningBol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5908977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3F9292F-0663-934C-B700-5C2F4BC1AACB}"/>
              </a:ext>
            </a:extLst>
          </p:cNvPr>
          <p:cNvSpPr>
            <a:spLocks noGrp="1"/>
          </p:cNvSpPr>
          <p:nvPr>
            <p:ph type="title"/>
          </p:nvPr>
        </p:nvSpPr>
        <p:spPr/>
        <p:txBody>
          <a:bodyPr/>
          <a:lstStyle/>
          <a:p>
            <a:r>
              <a:rPr lang="en-GB" dirty="0"/>
              <a:t>Case reports</a:t>
            </a:r>
          </a:p>
        </p:txBody>
      </p:sp>
      <p:sp>
        <p:nvSpPr>
          <p:cNvPr id="3" name="Textplatzhalter 2">
            <a:extLst>
              <a:ext uri="{FF2B5EF4-FFF2-40B4-BE49-F238E27FC236}">
                <a16:creationId xmlns:a16="http://schemas.microsoft.com/office/drawing/2014/main" id="{BE340E52-6C0C-E949-B4E3-5DDB996BBEC1}"/>
              </a:ext>
            </a:extLst>
          </p:cNvPr>
          <p:cNvSpPr>
            <a:spLocks noGrp="1"/>
          </p:cNvSpPr>
          <p:nvPr>
            <p:ph type="body" idx="1"/>
          </p:nvPr>
        </p:nvSpPr>
        <p:spPr>
          <a:xfrm>
            <a:off x="168425" y="909450"/>
            <a:ext cx="8664000" cy="1206221"/>
          </a:xfrm>
          <a:noFill/>
        </p:spPr>
        <p:txBody>
          <a:bodyPr/>
          <a:lstStyle/>
          <a:p>
            <a:pPr marL="114300" indent="0">
              <a:buNone/>
            </a:pPr>
            <a:r>
              <a:rPr lang="en-GB" dirty="0"/>
              <a:t>Where and how have you had personal experiences with conspiracy myths?</a:t>
            </a:r>
          </a:p>
          <a:p>
            <a:pPr>
              <a:buFont typeface="Arial" panose="020B0604020202020204" pitchFamily="34" charset="0"/>
              <a:buChar char="•"/>
            </a:pPr>
            <a:r>
              <a:rPr lang="en-GB" sz="1300" b="1" dirty="0">
                <a:solidFill>
                  <a:schemeClr val="tx1"/>
                </a:solidFill>
              </a:rPr>
              <a:t>What was the concrete situation?</a:t>
            </a:r>
          </a:p>
          <a:p>
            <a:pPr>
              <a:buFont typeface="Arial" panose="020B0604020202020204" pitchFamily="34" charset="0"/>
              <a:buChar char="•"/>
            </a:pPr>
            <a:r>
              <a:rPr lang="en-GB" sz="1300" b="1" dirty="0">
                <a:solidFill>
                  <a:schemeClr val="tx1"/>
                </a:solidFill>
              </a:rPr>
              <a:t>What was the conspiratorial statement?</a:t>
            </a:r>
          </a:p>
          <a:p>
            <a:pPr>
              <a:buFont typeface="Arial" panose="020B0604020202020204" pitchFamily="34" charset="0"/>
              <a:buChar char="•"/>
            </a:pPr>
            <a:r>
              <a:rPr lang="en-GB" sz="1300" b="1" dirty="0">
                <a:solidFill>
                  <a:schemeClr val="tx1"/>
                </a:solidFill>
              </a:rPr>
              <a:t>What were the main challenges for you?</a:t>
            </a:r>
          </a:p>
        </p:txBody>
      </p:sp>
      <p:sp>
        <p:nvSpPr>
          <p:cNvPr id="4" name="Foliennummernplatzhalter 3">
            <a:extLst>
              <a:ext uri="{FF2B5EF4-FFF2-40B4-BE49-F238E27FC236}">
                <a16:creationId xmlns:a16="http://schemas.microsoft.com/office/drawing/2014/main" id="{30AA1B62-097F-6A4B-8221-5EAF60130C4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5</a:t>
            </a:fld>
            <a:endParaRPr lang="de-AT"/>
          </a:p>
        </p:txBody>
      </p:sp>
      <p:graphicFrame>
        <p:nvGraphicFramePr>
          <p:cNvPr id="7" name="Tabelle 7">
            <a:extLst>
              <a:ext uri="{FF2B5EF4-FFF2-40B4-BE49-F238E27FC236}">
                <a16:creationId xmlns:a16="http://schemas.microsoft.com/office/drawing/2014/main" id="{486E1FF9-0EC1-C143-BEAA-7AA773DC54AD}"/>
              </a:ext>
            </a:extLst>
          </p:cNvPr>
          <p:cNvGraphicFramePr>
            <a:graphicFrameLocks noGrp="1"/>
          </p:cNvGraphicFramePr>
          <p:nvPr>
            <p:extLst>
              <p:ext uri="{D42A27DB-BD31-4B8C-83A1-F6EECF244321}">
                <p14:modId xmlns:p14="http://schemas.microsoft.com/office/powerpoint/2010/main" val="4265268581"/>
              </p:ext>
            </p:extLst>
          </p:nvPr>
        </p:nvGraphicFramePr>
        <p:xfrm>
          <a:off x="168426" y="2921861"/>
          <a:ext cx="8663998" cy="1287964"/>
        </p:xfrm>
        <a:graphic>
          <a:graphicData uri="http://schemas.openxmlformats.org/drawingml/2006/table">
            <a:tbl>
              <a:tblPr firstRow="1" bandRow="1">
                <a:tableStyleId>{C083E6E3-FA7D-4D7B-A595-EF9225AFEA82}</a:tableStyleId>
              </a:tblPr>
              <a:tblGrid>
                <a:gridCol w="926336">
                  <a:extLst>
                    <a:ext uri="{9D8B030D-6E8A-4147-A177-3AD203B41FA5}">
                      <a16:colId xmlns:a16="http://schemas.microsoft.com/office/drawing/2014/main" val="3731318385"/>
                    </a:ext>
                  </a:extLst>
                </a:gridCol>
                <a:gridCol w="2406908">
                  <a:extLst>
                    <a:ext uri="{9D8B030D-6E8A-4147-A177-3AD203B41FA5}">
                      <a16:colId xmlns:a16="http://schemas.microsoft.com/office/drawing/2014/main" val="2923456437"/>
                    </a:ext>
                  </a:extLst>
                </a:gridCol>
                <a:gridCol w="2661758">
                  <a:extLst>
                    <a:ext uri="{9D8B030D-6E8A-4147-A177-3AD203B41FA5}">
                      <a16:colId xmlns:a16="http://schemas.microsoft.com/office/drawing/2014/main" val="3045408460"/>
                    </a:ext>
                  </a:extLst>
                </a:gridCol>
                <a:gridCol w="2668996">
                  <a:extLst>
                    <a:ext uri="{9D8B030D-6E8A-4147-A177-3AD203B41FA5}">
                      <a16:colId xmlns:a16="http://schemas.microsoft.com/office/drawing/2014/main" val="801995128"/>
                    </a:ext>
                  </a:extLst>
                </a:gridCol>
              </a:tblGrid>
              <a:tr h="409728">
                <a:tc>
                  <a:txBody>
                    <a:bodyPr/>
                    <a:lstStyle/>
                    <a:p>
                      <a:pPr algn="ctr"/>
                      <a:r>
                        <a:rPr lang="en-GB" sz="1200" noProof="0" dirty="0">
                          <a:solidFill>
                            <a:schemeClr val="bg1"/>
                          </a:solidFill>
                          <a:effectLst/>
                        </a:rPr>
                        <a:t>Your name</a:t>
                      </a:r>
                    </a:p>
                  </a:txBody>
                  <a:tcPr marL="38100" marR="38100" marT="38100" marB="38100">
                    <a:lnL w="28575" cap="flat" cmpd="sng" algn="ctr">
                      <a:solidFill>
                        <a:schemeClr val="bg1"/>
                      </a:solidFill>
                      <a:prstDash val="sysDot"/>
                      <a:round/>
                      <a:headEnd type="none" w="med" len="med"/>
                      <a:tailEnd type="none" w="med" len="med"/>
                    </a:lnL>
                    <a:lnR w="28575" cap="flat" cmpd="sng" algn="ctr">
                      <a:solidFill>
                        <a:schemeClr val="bg1"/>
                      </a:solidFill>
                      <a:prstDash val="sysDot"/>
                      <a:round/>
                      <a:headEnd type="none" w="med" len="med"/>
                      <a:tailEnd type="none" w="med" len="med"/>
                    </a:lnR>
                    <a:lnT w="28575" cap="flat" cmpd="sng" algn="ctr">
                      <a:solidFill>
                        <a:schemeClr val="bg1"/>
                      </a:solidFill>
                      <a:prstDash val="sysDot"/>
                      <a:round/>
                      <a:headEnd type="none" w="med" len="med"/>
                      <a:tailEnd type="none" w="med" len="med"/>
                    </a:lnT>
                    <a:lnB w="28575" cap="flat" cmpd="sng" algn="ctr">
                      <a:solidFill>
                        <a:schemeClr val="bg1"/>
                      </a:solidFill>
                      <a:prstDash val="sysDot"/>
                      <a:round/>
                      <a:headEnd type="none" w="med" len="med"/>
                      <a:tailEnd type="none" w="med" len="med"/>
                    </a:lnB>
                    <a:solidFill>
                      <a:srgbClr val="DF0205"/>
                    </a:solidFill>
                  </a:tcPr>
                </a:tc>
                <a:tc>
                  <a:txBody>
                    <a:bodyPr/>
                    <a:lstStyle/>
                    <a:p>
                      <a:pPr algn="ctr"/>
                      <a:r>
                        <a:rPr lang="en-GB" sz="1200" noProof="0" dirty="0">
                          <a:solidFill>
                            <a:schemeClr val="bg1"/>
                          </a:solidFill>
                          <a:effectLst/>
                        </a:rPr>
                        <a:t>How did the situation develop?</a:t>
                      </a:r>
                    </a:p>
                  </a:txBody>
                  <a:tcPr marL="38100" marR="38100" marT="38100" marB="38100">
                    <a:lnL w="28575" cap="flat" cmpd="sng" algn="ctr">
                      <a:solidFill>
                        <a:schemeClr val="bg1"/>
                      </a:solidFill>
                      <a:prstDash val="sysDot"/>
                      <a:round/>
                      <a:headEnd type="none" w="med" len="med"/>
                      <a:tailEnd type="none" w="med" len="med"/>
                    </a:lnL>
                    <a:lnR w="28575" cap="flat" cmpd="sng" algn="ctr">
                      <a:solidFill>
                        <a:schemeClr val="bg1"/>
                      </a:solidFill>
                      <a:prstDash val="sysDot"/>
                      <a:round/>
                      <a:headEnd type="none" w="med" len="med"/>
                      <a:tailEnd type="none" w="med" len="med"/>
                    </a:lnR>
                    <a:lnT w="28575" cap="flat" cmpd="sng" algn="ctr">
                      <a:solidFill>
                        <a:schemeClr val="bg1"/>
                      </a:solidFill>
                      <a:prstDash val="sysDot"/>
                      <a:round/>
                      <a:headEnd type="none" w="med" len="med"/>
                      <a:tailEnd type="none" w="med" len="med"/>
                    </a:lnT>
                    <a:lnB w="28575" cap="flat" cmpd="sng" algn="ctr">
                      <a:solidFill>
                        <a:schemeClr val="bg1"/>
                      </a:solidFill>
                      <a:prstDash val="sysDot"/>
                      <a:round/>
                      <a:headEnd type="none" w="med" len="med"/>
                      <a:tailEnd type="none" w="med" len="med"/>
                    </a:lnB>
                    <a:solidFill>
                      <a:srgbClr val="DF0205"/>
                    </a:solidFill>
                  </a:tcPr>
                </a:tc>
                <a:tc>
                  <a:txBody>
                    <a:bodyPr/>
                    <a:lstStyle/>
                    <a:p>
                      <a:pPr algn="ctr"/>
                      <a:r>
                        <a:rPr lang="en-GB" sz="1200" noProof="0" dirty="0">
                          <a:solidFill>
                            <a:schemeClr val="bg1"/>
                          </a:solidFill>
                          <a:effectLst/>
                        </a:rPr>
                        <a:t>What was the concrete statement?</a:t>
                      </a:r>
                    </a:p>
                  </a:txBody>
                  <a:tcPr marL="38100" marR="38100" marT="38100" marB="38100">
                    <a:lnL w="28575" cap="flat" cmpd="sng" algn="ctr">
                      <a:solidFill>
                        <a:schemeClr val="bg1"/>
                      </a:solidFill>
                      <a:prstDash val="sysDot"/>
                      <a:round/>
                      <a:headEnd type="none" w="med" len="med"/>
                      <a:tailEnd type="none" w="med" len="med"/>
                    </a:lnL>
                    <a:lnR w="28575" cap="flat" cmpd="sng" algn="ctr">
                      <a:solidFill>
                        <a:schemeClr val="bg1"/>
                      </a:solidFill>
                      <a:prstDash val="sysDot"/>
                      <a:round/>
                      <a:headEnd type="none" w="med" len="med"/>
                      <a:tailEnd type="none" w="med" len="med"/>
                    </a:lnR>
                    <a:lnT w="28575" cap="flat" cmpd="sng" algn="ctr">
                      <a:solidFill>
                        <a:schemeClr val="bg1"/>
                      </a:solidFill>
                      <a:prstDash val="sysDot"/>
                      <a:round/>
                      <a:headEnd type="none" w="med" len="med"/>
                      <a:tailEnd type="none" w="med" len="med"/>
                    </a:lnT>
                    <a:lnB w="28575" cap="flat" cmpd="sng" algn="ctr">
                      <a:solidFill>
                        <a:schemeClr val="bg1"/>
                      </a:solidFill>
                      <a:prstDash val="sysDot"/>
                      <a:round/>
                      <a:headEnd type="none" w="med" len="med"/>
                      <a:tailEnd type="none" w="med" len="med"/>
                    </a:lnB>
                    <a:solidFill>
                      <a:srgbClr val="DF0205"/>
                    </a:solidFill>
                  </a:tcPr>
                </a:tc>
                <a:tc>
                  <a:txBody>
                    <a:bodyPr/>
                    <a:lstStyle/>
                    <a:p>
                      <a:pPr algn="ctr"/>
                      <a:r>
                        <a:rPr lang="en-GB" sz="1200" noProof="0" dirty="0">
                          <a:solidFill>
                            <a:schemeClr val="bg1"/>
                          </a:solidFill>
                          <a:effectLst/>
                        </a:rPr>
                        <a:t>What were challenges for you?</a:t>
                      </a:r>
                    </a:p>
                  </a:txBody>
                  <a:tcPr marL="38100" marR="38100" marT="38100" marB="38100">
                    <a:lnL w="28575" cap="flat" cmpd="sng" algn="ctr">
                      <a:solidFill>
                        <a:schemeClr val="bg1"/>
                      </a:solidFill>
                      <a:prstDash val="sysDot"/>
                      <a:round/>
                      <a:headEnd type="none" w="med" len="med"/>
                      <a:tailEnd type="none" w="med" len="med"/>
                    </a:lnL>
                    <a:lnR w="28575" cap="flat" cmpd="sng" algn="ctr">
                      <a:solidFill>
                        <a:schemeClr val="bg1"/>
                      </a:solidFill>
                      <a:prstDash val="sysDot"/>
                      <a:round/>
                      <a:headEnd type="none" w="med" len="med"/>
                      <a:tailEnd type="none" w="med" len="med"/>
                    </a:lnR>
                    <a:lnT w="28575" cap="flat" cmpd="sng" algn="ctr">
                      <a:solidFill>
                        <a:schemeClr val="bg1"/>
                      </a:solidFill>
                      <a:prstDash val="sysDot"/>
                      <a:round/>
                      <a:headEnd type="none" w="med" len="med"/>
                      <a:tailEnd type="none" w="med" len="med"/>
                    </a:lnT>
                    <a:lnB w="28575" cap="flat" cmpd="sng" algn="ctr">
                      <a:solidFill>
                        <a:schemeClr val="bg1"/>
                      </a:solidFill>
                      <a:prstDash val="sysDot"/>
                      <a:round/>
                      <a:headEnd type="none" w="med" len="med"/>
                      <a:tailEnd type="none" w="med" len="med"/>
                    </a:lnB>
                    <a:solidFill>
                      <a:srgbClr val="DF0205"/>
                    </a:solidFill>
                  </a:tcPr>
                </a:tc>
                <a:extLst>
                  <a:ext uri="{0D108BD9-81ED-4DB2-BD59-A6C34878D82A}">
                    <a16:rowId xmlns:a16="http://schemas.microsoft.com/office/drawing/2014/main" val="3201611748"/>
                  </a:ext>
                </a:extLst>
              </a:tr>
              <a:tr h="603916">
                <a:tc>
                  <a:txBody>
                    <a:bodyPr/>
                    <a:lstStyle/>
                    <a:p>
                      <a:r>
                        <a:rPr lang="en-GB" sz="1200" noProof="0">
                          <a:solidFill>
                            <a:schemeClr val="tx1">
                              <a:lumMod val="75000"/>
                              <a:lumOff val="25000"/>
                            </a:schemeClr>
                          </a:solidFill>
                          <a:latin typeface="Lato" panose="020B0604020202020204" charset="0"/>
                        </a:rPr>
                        <a:t>example</a:t>
                      </a:r>
                    </a:p>
                  </a:txBody>
                  <a:tcPr>
                    <a:lnL w="28575" cap="flat" cmpd="sng" algn="ctr">
                      <a:solidFill>
                        <a:schemeClr val="bg1"/>
                      </a:solidFill>
                      <a:prstDash val="sysDot"/>
                      <a:round/>
                      <a:headEnd type="none" w="med" len="med"/>
                      <a:tailEnd type="none" w="med" len="med"/>
                    </a:lnL>
                    <a:lnR w="28575" cap="flat" cmpd="sng" algn="ctr">
                      <a:solidFill>
                        <a:schemeClr val="bg1"/>
                      </a:solidFill>
                      <a:prstDash val="sysDot"/>
                      <a:round/>
                      <a:headEnd type="none" w="med" len="med"/>
                      <a:tailEnd type="none" w="med" len="med"/>
                    </a:lnR>
                    <a:lnT w="28575" cap="flat" cmpd="sng" algn="ctr">
                      <a:solidFill>
                        <a:schemeClr val="bg1"/>
                      </a:solidFill>
                      <a:prstDash val="sysDot"/>
                      <a:round/>
                      <a:headEnd type="none" w="med" len="med"/>
                      <a:tailEnd type="none" w="med" len="med"/>
                    </a:lnT>
                    <a:lnB w="28575" cap="flat" cmpd="sng" algn="ctr">
                      <a:solidFill>
                        <a:schemeClr val="bg1"/>
                      </a:solidFill>
                      <a:prstDash val="sysDot"/>
                      <a:round/>
                      <a:headEnd type="none" w="med" len="med"/>
                      <a:tailEnd type="none" w="med" len="med"/>
                    </a:lnB>
                    <a:solidFill>
                      <a:schemeClr val="accent3">
                        <a:lumMod val="20000"/>
                        <a:lumOff val="80000"/>
                      </a:schemeClr>
                    </a:solidFill>
                  </a:tcPr>
                </a:tc>
                <a:tc>
                  <a:txBody>
                    <a:bodyPr/>
                    <a:lstStyle/>
                    <a:p>
                      <a:r>
                        <a:rPr lang="en-GB" sz="1200" noProof="0" dirty="0">
                          <a:solidFill>
                            <a:schemeClr val="tx1">
                              <a:lumMod val="75000"/>
                              <a:lumOff val="25000"/>
                            </a:schemeClr>
                          </a:solidFill>
                          <a:latin typeface="Lato" panose="020B0604020202020204" charset="0"/>
                        </a:rPr>
                        <a:t>Conversation between my aunt and me at a family gathering.</a:t>
                      </a:r>
                    </a:p>
                  </a:txBody>
                  <a:tcPr>
                    <a:lnL w="28575" cap="flat" cmpd="sng" algn="ctr">
                      <a:solidFill>
                        <a:schemeClr val="bg1"/>
                      </a:solidFill>
                      <a:prstDash val="sysDot"/>
                      <a:round/>
                      <a:headEnd type="none" w="med" len="med"/>
                      <a:tailEnd type="none" w="med" len="med"/>
                    </a:lnL>
                    <a:lnR w="28575" cap="flat" cmpd="sng" algn="ctr">
                      <a:solidFill>
                        <a:schemeClr val="bg1"/>
                      </a:solidFill>
                      <a:prstDash val="sysDot"/>
                      <a:round/>
                      <a:headEnd type="none" w="med" len="med"/>
                      <a:tailEnd type="none" w="med" len="med"/>
                    </a:lnR>
                    <a:lnT w="28575" cap="flat" cmpd="sng" algn="ctr">
                      <a:solidFill>
                        <a:schemeClr val="bg1"/>
                      </a:solidFill>
                      <a:prstDash val="sysDot"/>
                      <a:round/>
                      <a:headEnd type="none" w="med" len="med"/>
                      <a:tailEnd type="none" w="med" len="med"/>
                    </a:lnT>
                    <a:lnB w="28575" cap="flat" cmpd="sng" algn="ctr">
                      <a:solidFill>
                        <a:schemeClr val="bg1"/>
                      </a:solidFill>
                      <a:prstDash val="sysDot"/>
                      <a:round/>
                      <a:headEnd type="none" w="med" len="med"/>
                      <a:tailEnd type="none" w="med" len="med"/>
                    </a:lnB>
                    <a:solidFill>
                      <a:schemeClr val="accent3">
                        <a:lumMod val="20000"/>
                        <a:lumOff val="80000"/>
                      </a:schemeClr>
                    </a:solidFill>
                  </a:tcPr>
                </a:tc>
                <a:tc>
                  <a:txBody>
                    <a:bodyPr/>
                    <a:lstStyle/>
                    <a:p>
                      <a:r>
                        <a:rPr lang="en-GB" sz="1200" noProof="0" dirty="0">
                          <a:solidFill>
                            <a:schemeClr val="tx1">
                              <a:lumMod val="75000"/>
                              <a:lumOff val="25000"/>
                            </a:schemeClr>
                          </a:solidFill>
                          <a:latin typeface="Lato" panose="020B0604020202020204" charset="0"/>
                        </a:rPr>
                        <a:t>“Vaccines make you sick and the government is lying about it.”</a:t>
                      </a:r>
                    </a:p>
                  </a:txBody>
                  <a:tcPr>
                    <a:lnL w="28575" cap="flat" cmpd="sng" algn="ctr">
                      <a:solidFill>
                        <a:schemeClr val="bg1"/>
                      </a:solidFill>
                      <a:prstDash val="sysDot"/>
                      <a:round/>
                      <a:headEnd type="none" w="med" len="med"/>
                      <a:tailEnd type="none" w="med" len="med"/>
                    </a:lnL>
                    <a:lnR w="28575" cap="flat" cmpd="sng" algn="ctr">
                      <a:solidFill>
                        <a:schemeClr val="bg1"/>
                      </a:solidFill>
                      <a:prstDash val="sysDot"/>
                      <a:round/>
                      <a:headEnd type="none" w="med" len="med"/>
                      <a:tailEnd type="none" w="med" len="med"/>
                    </a:lnR>
                    <a:lnT w="28575" cap="flat" cmpd="sng" algn="ctr">
                      <a:solidFill>
                        <a:schemeClr val="bg1"/>
                      </a:solidFill>
                      <a:prstDash val="sysDot"/>
                      <a:round/>
                      <a:headEnd type="none" w="med" len="med"/>
                      <a:tailEnd type="none" w="med" len="med"/>
                    </a:lnT>
                    <a:lnB w="28575" cap="flat" cmpd="sng" algn="ctr">
                      <a:solidFill>
                        <a:schemeClr val="bg1"/>
                      </a:solidFill>
                      <a:prstDash val="sysDot"/>
                      <a:round/>
                      <a:headEnd type="none" w="med" len="med"/>
                      <a:tailEnd type="none" w="med" len="med"/>
                    </a:lnB>
                    <a:solidFill>
                      <a:schemeClr val="accent3">
                        <a:lumMod val="20000"/>
                        <a:lumOff val="80000"/>
                      </a:schemeClr>
                    </a:solidFill>
                  </a:tcPr>
                </a:tc>
                <a:tc>
                  <a:txBody>
                    <a:bodyPr/>
                    <a:lstStyle/>
                    <a:p>
                      <a:r>
                        <a:rPr lang="en-GB" sz="1200" noProof="0" dirty="0">
                          <a:solidFill>
                            <a:schemeClr val="tx1">
                              <a:lumMod val="75000"/>
                              <a:lumOff val="25000"/>
                            </a:schemeClr>
                          </a:solidFill>
                          <a:latin typeface="Lato" panose="020B0604020202020204" charset="0"/>
                        </a:rPr>
                        <a:t>?</a:t>
                      </a:r>
                    </a:p>
                  </a:txBody>
                  <a:tcPr>
                    <a:lnL w="28575" cap="flat" cmpd="sng" algn="ctr">
                      <a:solidFill>
                        <a:schemeClr val="bg1"/>
                      </a:solidFill>
                      <a:prstDash val="sysDot"/>
                      <a:round/>
                      <a:headEnd type="none" w="med" len="med"/>
                      <a:tailEnd type="none" w="med" len="med"/>
                    </a:lnL>
                    <a:lnR w="28575" cap="flat" cmpd="sng" algn="ctr">
                      <a:solidFill>
                        <a:schemeClr val="bg1"/>
                      </a:solidFill>
                      <a:prstDash val="sysDot"/>
                      <a:round/>
                      <a:headEnd type="none" w="med" len="med"/>
                      <a:tailEnd type="none" w="med" len="med"/>
                    </a:lnR>
                    <a:lnT w="28575" cap="flat" cmpd="sng" algn="ctr">
                      <a:solidFill>
                        <a:schemeClr val="bg1"/>
                      </a:solidFill>
                      <a:prstDash val="sysDot"/>
                      <a:round/>
                      <a:headEnd type="none" w="med" len="med"/>
                      <a:tailEnd type="none" w="med" len="med"/>
                    </a:lnT>
                    <a:lnB w="28575" cap="flat" cmpd="sng" algn="ctr">
                      <a:solidFill>
                        <a:schemeClr val="bg1"/>
                      </a:solidFill>
                      <a:prstDash val="sysDot"/>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194874091"/>
                  </a:ext>
                </a:extLst>
              </a:tr>
              <a:tr h="260019">
                <a:tc>
                  <a:txBody>
                    <a:bodyPr/>
                    <a:lstStyle/>
                    <a:p>
                      <a:r>
                        <a:rPr lang="en-GB" sz="1200" noProof="0" dirty="0">
                          <a:latin typeface="Lato" panose="020B0604020202020204" charset="0"/>
                        </a:rPr>
                        <a:t>…</a:t>
                      </a:r>
                    </a:p>
                  </a:txBody>
                  <a:tcPr>
                    <a:lnL w="28575" cap="flat" cmpd="sng" algn="ctr">
                      <a:solidFill>
                        <a:schemeClr val="bg1"/>
                      </a:solidFill>
                      <a:prstDash val="sysDot"/>
                      <a:round/>
                      <a:headEnd type="none" w="med" len="med"/>
                      <a:tailEnd type="none" w="med" len="med"/>
                    </a:lnL>
                    <a:lnR w="28575" cap="flat" cmpd="sng" algn="ctr">
                      <a:solidFill>
                        <a:schemeClr val="bg1"/>
                      </a:solidFill>
                      <a:prstDash val="sysDot"/>
                      <a:round/>
                      <a:headEnd type="none" w="med" len="med"/>
                      <a:tailEnd type="none" w="med" len="med"/>
                    </a:lnR>
                    <a:lnT w="28575" cap="flat" cmpd="sng" algn="ctr">
                      <a:solidFill>
                        <a:schemeClr val="bg1"/>
                      </a:solidFill>
                      <a:prstDash val="sysDot"/>
                      <a:round/>
                      <a:headEnd type="none" w="med" len="med"/>
                      <a:tailEnd type="none" w="med" len="med"/>
                    </a:lnT>
                    <a:lnB w="28575" cap="flat" cmpd="sng" algn="ctr">
                      <a:solidFill>
                        <a:schemeClr val="bg1"/>
                      </a:solidFill>
                      <a:prstDash val="sysDot"/>
                      <a:round/>
                      <a:headEnd type="none" w="med" len="med"/>
                      <a:tailEnd type="none" w="med" len="med"/>
                    </a:lnB>
                    <a:solidFill>
                      <a:schemeClr val="accent3">
                        <a:lumMod val="20000"/>
                        <a:lumOff val="80000"/>
                      </a:schemeClr>
                    </a:solidFill>
                  </a:tcPr>
                </a:tc>
                <a:tc>
                  <a:txBody>
                    <a:bodyPr/>
                    <a:lstStyle/>
                    <a:p>
                      <a:r>
                        <a:rPr lang="en-GB" sz="1200" noProof="0" dirty="0">
                          <a:latin typeface="Lato" panose="020B0604020202020204" charset="0"/>
                        </a:rPr>
                        <a:t>…</a:t>
                      </a:r>
                    </a:p>
                  </a:txBody>
                  <a:tcPr>
                    <a:lnL w="28575" cap="flat" cmpd="sng" algn="ctr">
                      <a:solidFill>
                        <a:schemeClr val="bg1"/>
                      </a:solidFill>
                      <a:prstDash val="sysDot"/>
                      <a:round/>
                      <a:headEnd type="none" w="med" len="med"/>
                      <a:tailEnd type="none" w="med" len="med"/>
                    </a:lnL>
                    <a:lnR w="28575" cap="flat" cmpd="sng" algn="ctr">
                      <a:solidFill>
                        <a:schemeClr val="bg1"/>
                      </a:solidFill>
                      <a:prstDash val="sysDot"/>
                      <a:round/>
                      <a:headEnd type="none" w="med" len="med"/>
                      <a:tailEnd type="none" w="med" len="med"/>
                    </a:lnR>
                    <a:lnT w="28575" cap="flat" cmpd="sng" algn="ctr">
                      <a:solidFill>
                        <a:schemeClr val="bg1"/>
                      </a:solidFill>
                      <a:prstDash val="sysDot"/>
                      <a:round/>
                      <a:headEnd type="none" w="med" len="med"/>
                      <a:tailEnd type="none" w="med" len="med"/>
                    </a:lnT>
                    <a:lnB w="28575" cap="flat" cmpd="sng" algn="ctr">
                      <a:solidFill>
                        <a:schemeClr val="bg1"/>
                      </a:solidFill>
                      <a:prstDash val="sysDot"/>
                      <a:round/>
                      <a:headEnd type="none" w="med" len="med"/>
                      <a:tailEnd type="none" w="med" len="med"/>
                    </a:lnB>
                    <a:solidFill>
                      <a:schemeClr val="accent3">
                        <a:lumMod val="20000"/>
                        <a:lumOff val="80000"/>
                      </a:schemeClr>
                    </a:solidFill>
                  </a:tcPr>
                </a:tc>
                <a:tc>
                  <a:txBody>
                    <a:bodyPr/>
                    <a:lstStyle/>
                    <a:p>
                      <a:endParaRPr lang="en-GB" sz="1200" noProof="0" dirty="0">
                        <a:latin typeface="Lato" panose="020B0604020202020204" charset="0"/>
                      </a:endParaRPr>
                    </a:p>
                  </a:txBody>
                  <a:tcPr>
                    <a:lnL w="28575" cap="flat" cmpd="sng" algn="ctr">
                      <a:solidFill>
                        <a:schemeClr val="bg1"/>
                      </a:solidFill>
                      <a:prstDash val="sysDot"/>
                      <a:round/>
                      <a:headEnd type="none" w="med" len="med"/>
                      <a:tailEnd type="none" w="med" len="med"/>
                    </a:lnL>
                    <a:lnR w="28575" cap="flat" cmpd="sng" algn="ctr">
                      <a:solidFill>
                        <a:schemeClr val="bg1"/>
                      </a:solidFill>
                      <a:prstDash val="sysDot"/>
                      <a:round/>
                      <a:headEnd type="none" w="med" len="med"/>
                      <a:tailEnd type="none" w="med" len="med"/>
                    </a:lnR>
                    <a:lnT w="28575" cap="flat" cmpd="sng" algn="ctr">
                      <a:solidFill>
                        <a:schemeClr val="bg1"/>
                      </a:solidFill>
                      <a:prstDash val="sysDot"/>
                      <a:round/>
                      <a:headEnd type="none" w="med" len="med"/>
                      <a:tailEnd type="none" w="med" len="med"/>
                    </a:lnT>
                    <a:lnB w="28575" cap="flat" cmpd="sng" algn="ctr">
                      <a:solidFill>
                        <a:schemeClr val="bg1"/>
                      </a:solidFill>
                      <a:prstDash val="sysDot"/>
                      <a:round/>
                      <a:headEnd type="none" w="med" len="med"/>
                      <a:tailEnd type="none" w="med" len="med"/>
                    </a:lnB>
                    <a:solidFill>
                      <a:schemeClr val="accent3">
                        <a:lumMod val="20000"/>
                        <a:lumOff val="80000"/>
                      </a:schemeClr>
                    </a:solidFill>
                  </a:tcPr>
                </a:tc>
                <a:tc>
                  <a:txBody>
                    <a:bodyPr/>
                    <a:lstStyle/>
                    <a:p>
                      <a:endParaRPr lang="en-GB" sz="1200" noProof="0" dirty="0">
                        <a:latin typeface="Lato" panose="020B0604020202020204" charset="0"/>
                      </a:endParaRPr>
                    </a:p>
                  </a:txBody>
                  <a:tcPr>
                    <a:lnL w="28575" cap="flat" cmpd="sng" algn="ctr">
                      <a:solidFill>
                        <a:schemeClr val="bg1"/>
                      </a:solidFill>
                      <a:prstDash val="sysDot"/>
                      <a:round/>
                      <a:headEnd type="none" w="med" len="med"/>
                      <a:tailEnd type="none" w="med" len="med"/>
                    </a:lnL>
                    <a:lnR w="28575" cap="flat" cmpd="sng" algn="ctr">
                      <a:solidFill>
                        <a:schemeClr val="bg1"/>
                      </a:solidFill>
                      <a:prstDash val="sysDot"/>
                      <a:round/>
                      <a:headEnd type="none" w="med" len="med"/>
                      <a:tailEnd type="none" w="med" len="med"/>
                    </a:lnR>
                    <a:lnT w="28575" cap="flat" cmpd="sng" algn="ctr">
                      <a:solidFill>
                        <a:schemeClr val="bg1"/>
                      </a:solidFill>
                      <a:prstDash val="sysDot"/>
                      <a:round/>
                      <a:headEnd type="none" w="med" len="med"/>
                      <a:tailEnd type="none" w="med" len="med"/>
                    </a:lnT>
                    <a:lnB w="28575" cap="flat" cmpd="sng" algn="ctr">
                      <a:solidFill>
                        <a:schemeClr val="bg1"/>
                      </a:solidFill>
                      <a:prstDash val="sysDot"/>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465861646"/>
                  </a:ext>
                </a:extLst>
              </a:tr>
            </a:tbl>
          </a:graphicData>
        </a:graphic>
      </p:graphicFrame>
      <p:sp>
        <p:nvSpPr>
          <p:cNvPr id="5" name="Textfeld 4"/>
          <p:cNvSpPr txBox="1"/>
          <p:nvPr/>
        </p:nvSpPr>
        <p:spPr>
          <a:xfrm>
            <a:off x="697343" y="2115671"/>
            <a:ext cx="7146774" cy="523220"/>
          </a:xfrm>
          <a:prstGeom prst="rect">
            <a:avLst/>
          </a:prstGeom>
          <a:noFill/>
          <a:ln w="25400">
            <a:solidFill>
              <a:srgbClr val="182C8B"/>
            </a:solidFill>
          </a:ln>
        </p:spPr>
        <p:txBody>
          <a:bodyPr wrap="square" rtlCol="0">
            <a:spAutoFit/>
          </a:bodyPr>
          <a:lstStyle/>
          <a:p>
            <a:pPr marL="114300" indent="0">
              <a:buNone/>
              <a:tabLst>
                <a:tab pos="447675" algn="l"/>
              </a:tabLst>
            </a:pPr>
            <a:r>
              <a:rPr lang="en-GB" b="1" dirty="0">
                <a:solidFill>
                  <a:srgbClr val="182C8B"/>
                </a:solidFill>
                <a:latin typeface="Lato" panose="020B0604020202020204" charset="0"/>
              </a:rPr>
              <a:t>I.	Tell each other 1-2 situations you experienced and take notes </a:t>
            </a:r>
            <a:r>
              <a:rPr lang="en-GB" sz="1200" dirty="0">
                <a:solidFill>
                  <a:srgbClr val="182C8B"/>
                </a:solidFill>
                <a:latin typeface="Lato" panose="020B0604020202020204" charset="0"/>
              </a:rPr>
              <a:t>(groups of two, 10 min)</a:t>
            </a:r>
          </a:p>
          <a:p>
            <a:pPr marL="114300" indent="0">
              <a:buNone/>
              <a:tabLst>
                <a:tab pos="447675" algn="l"/>
              </a:tabLst>
            </a:pPr>
            <a:r>
              <a:rPr lang="en-GB" b="1" dirty="0">
                <a:solidFill>
                  <a:srgbClr val="182C8B"/>
                </a:solidFill>
                <a:latin typeface="Lato" panose="020B0604020202020204" charset="0"/>
              </a:rPr>
              <a:t>II.	Get together in plenary and tell your stories </a:t>
            </a:r>
            <a:r>
              <a:rPr lang="en-GB" sz="1200" dirty="0">
                <a:solidFill>
                  <a:srgbClr val="182C8B"/>
                </a:solidFill>
                <a:latin typeface="Lato" panose="020B0604020202020204" charset="0"/>
              </a:rPr>
              <a:t>(we will save the notes for later!)</a:t>
            </a:r>
          </a:p>
        </p:txBody>
      </p:sp>
    </p:spTree>
    <p:extLst>
      <p:ext uri="{BB962C8B-B14F-4D97-AF65-F5344CB8AC3E}">
        <p14:creationId xmlns:p14="http://schemas.microsoft.com/office/powerpoint/2010/main" val="34609685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5"/>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DE" dirty="0"/>
              <a:t>1. Definition – </a:t>
            </a:r>
            <a:r>
              <a:rPr lang="de-DE" sz="1800" b="1" dirty="0" err="1">
                <a:solidFill>
                  <a:srgbClr val="DF0205"/>
                </a:solidFill>
              </a:rPr>
              <a:t>terms</a:t>
            </a:r>
            <a:endParaRPr sz="1800" b="1" dirty="0">
              <a:solidFill>
                <a:srgbClr val="DF0205"/>
              </a:solidFill>
            </a:endParaRPr>
          </a:p>
        </p:txBody>
      </p:sp>
      <p:sp>
        <p:nvSpPr>
          <p:cNvPr id="92" name="Google Shape;92;p15"/>
          <p:cNvSpPr txBox="1">
            <a:spLocks noGrp="1"/>
          </p:cNvSpPr>
          <p:nvPr>
            <p:ph type="body" idx="1"/>
          </p:nvPr>
        </p:nvSpPr>
        <p:spPr>
          <a:xfrm>
            <a:off x="168425" y="1032300"/>
            <a:ext cx="4940023" cy="34065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GB" dirty="0"/>
              <a:t>conspiracy myths, legends, narratives, ideologies …theories?</a:t>
            </a:r>
          </a:p>
          <a:p>
            <a:pPr marL="0" lvl="0" indent="0" algn="l" rtl="0">
              <a:spcBef>
                <a:spcPts val="0"/>
              </a:spcBef>
              <a:spcAft>
                <a:spcPts val="1600"/>
              </a:spcAft>
              <a:buNone/>
            </a:pPr>
            <a:r>
              <a:rPr lang="en-GB" sz="1400" b="1" dirty="0">
                <a:solidFill>
                  <a:schemeClr val="tx1"/>
                </a:solidFill>
              </a:rPr>
              <a:t>Myth/narration/legend </a:t>
            </a:r>
            <a:r>
              <a:rPr lang="en-GB" sz="1400" dirty="0">
                <a:solidFill>
                  <a:schemeClr val="tx1"/>
                </a:solidFill>
              </a:rPr>
              <a:t>– certain story/historical narrative (9/11) or abstract narrative (like the „new world order“)</a:t>
            </a:r>
          </a:p>
          <a:p>
            <a:pPr marL="0" lvl="0" indent="0" algn="l" rtl="0">
              <a:spcBef>
                <a:spcPts val="0"/>
              </a:spcBef>
              <a:spcAft>
                <a:spcPts val="1600"/>
              </a:spcAft>
              <a:buNone/>
            </a:pPr>
            <a:r>
              <a:rPr lang="en-GB" sz="1400" b="1" dirty="0">
                <a:solidFill>
                  <a:schemeClr val="tx1"/>
                </a:solidFill>
              </a:rPr>
              <a:t>Ideology/belief </a:t>
            </a:r>
            <a:r>
              <a:rPr lang="en-GB" sz="1400" dirty="0">
                <a:solidFill>
                  <a:schemeClr val="tx1"/>
                </a:solidFill>
              </a:rPr>
              <a:t>– a mentality of general mistrust of imagined forces</a:t>
            </a:r>
          </a:p>
          <a:p>
            <a:pPr marL="0" lvl="0" indent="0">
              <a:spcAft>
                <a:spcPts val="1600"/>
              </a:spcAft>
              <a:buNone/>
            </a:pPr>
            <a:r>
              <a:rPr lang="en-GB" sz="1200" dirty="0">
                <a:solidFill>
                  <a:schemeClr val="tx1"/>
                </a:solidFill>
              </a:rPr>
              <a:t>What about scientifically profound “theories” and actual conspiracies –How to differentiate between genuine plots / conspiracies and myths?</a:t>
            </a:r>
          </a:p>
          <a:p>
            <a:pPr marL="0" lvl="0" indent="0" algn="l" rtl="0">
              <a:spcBef>
                <a:spcPts val="0"/>
              </a:spcBef>
              <a:spcAft>
                <a:spcPts val="1600"/>
              </a:spcAft>
              <a:buNone/>
            </a:pPr>
            <a:r>
              <a:rPr lang="en-GB" sz="1200" dirty="0">
                <a:solidFill>
                  <a:schemeClr val="tx1"/>
                </a:solidFill>
              </a:rPr>
              <a:t>Myths, legends, narratives about a powerful, mysterious group, acting in the background: a conspiracy </a:t>
            </a:r>
          </a:p>
          <a:p>
            <a:pPr marL="0" lvl="0" indent="0" algn="l" rtl="0">
              <a:spcBef>
                <a:spcPts val="0"/>
              </a:spcBef>
              <a:spcAft>
                <a:spcPts val="1600"/>
              </a:spcAft>
              <a:buNone/>
            </a:pPr>
            <a:r>
              <a:rPr lang="en-GB" dirty="0"/>
              <a:t> </a:t>
            </a:r>
          </a:p>
        </p:txBody>
      </p:sp>
      <p:sp>
        <p:nvSpPr>
          <p:cNvPr id="93" name="Google Shape;93;p15"/>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de">
                <a:latin typeface="Lato" panose="020B0604020202020204" charset="0"/>
              </a:rPr>
              <a:t>6</a:t>
            </a:fld>
            <a:endParaRPr dirty="0">
              <a:latin typeface="Lato" panose="020B0604020202020204" charset="0"/>
            </a:endParaRPr>
          </a:p>
        </p:txBody>
      </p:sp>
      <p:sp>
        <p:nvSpPr>
          <p:cNvPr id="2" name="Dreieck 1">
            <a:extLst>
              <a:ext uri="{FF2B5EF4-FFF2-40B4-BE49-F238E27FC236}">
                <a16:creationId xmlns:a16="http://schemas.microsoft.com/office/drawing/2014/main" id="{5DCC90B7-9E42-8446-8EFB-E80AABCC137F}"/>
              </a:ext>
            </a:extLst>
          </p:cNvPr>
          <p:cNvSpPr/>
          <p:nvPr/>
        </p:nvSpPr>
        <p:spPr>
          <a:xfrm rot="10800000">
            <a:off x="5382798" y="1051516"/>
            <a:ext cx="3175285" cy="3755136"/>
          </a:xfrm>
          <a:prstGeom prst="triangle">
            <a:avLst/>
          </a:prstGeom>
          <a:gradFill flip="none" rotWithShape="1">
            <a:gsLst>
              <a:gs pos="0">
                <a:srgbClr val="DF0205"/>
              </a:gs>
              <a:gs pos="59000">
                <a:schemeClr val="accent4">
                  <a:lumMod val="45000"/>
                  <a:lumOff val="55000"/>
                </a:schemeClr>
              </a:gs>
              <a:gs pos="64000">
                <a:schemeClr val="accent4">
                  <a:lumMod val="45000"/>
                  <a:lumOff val="55000"/>
                </a:schemeClr>
              </a:gs>
              <a:gs pos="71000">
                <a:schemeClr val="accent4">
                  <a:lumMod val="30000"/>
                  <a:lumOff val="70000"/>
                </a:schemeClr>
              </a:gs>
            </a:gsLst>
            <a:lin ang="16200000" scaled="1"/>
            <a:tileRect/>
          </a:gradFill>
          <a:ln>
            <a:solidFill>
              <a:srgbClr val="DF020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Lato" panose="020B0604020202020204" charset="0"/>
            </a:endParaRPr>
          </a:p>
        </p:txBody>
      </p:sp>
      <p:cxnSp>
        <p:nvCxnSpPr>
          <p:cNvPr id="4" name="Gerade Verbindung 3">
            <a:extLst>
              <a:ext uri="{FF2B5EF4-FFF2-40B4-BE49-F238E27FC236}">
                <a16:creationId xmlns:a16="http://schemas.microsoft.com/office/drawing/2014/main" id="{BD6AA204-DFFD-174F-852A-7CFDAF94C55D}"/>
              </a:ext>
            </a:extLst>
          </p:cNvPr>
          <p:cNvCxnSpPr>
            <a:cxnSpLocks/>
          </p:cNvCxnSpPr>
          <p:nvPr/>
        </p:nvCxnSpPr>
        <p:spPr>
          <a:xfrm>
            <a:off x="6464853" y="3561315"/>
            <a:ext cx="1011174" cy="0"/>
          </a:xfrm>
          <a:prstGeom prst="line">
            <a:avLst/>
          </a:prstGeom>
          <a:ln w="15875">
            <a:solidFill>
              <a:srgbClr val="DF0205"/>
            </a:solidFill>
          </a:ln>
        </p:spPr>
        <p:style>
          <a:lnRef idx="1">
            <a:schemeClr val="accent2"/>
          </a:lnRef>
          <a:fillRef idx="0">
            <a:schemeClr val="accent2"/>
          </a:fillRef>
          <a:effectRef idx="0">
            <a:schemeClr val="accent2"/>
          </a:effectRef>
          <a:fontRef idx="minor">
            <a:schemeClr val="tx1"/>
          </a:fontRef>
        </p:style>
      </p:cxnSp>
      <p:cxnSp>
        <p:nvCxnSpPr>
          <p:cNvPr id="8" name="Gerade Verbindung 7">
            <a:extLst>
              <a:ext uri="{FF2B5EF4-FFF2-40B4-BE49-F238E27FC236}">
                <a16:creationId xmlns:a16="http://schemas.microsoft.com/office/drawing/2014/main" id="{54C993C2-D3C0-6743-A17D-0CB1419ADDB8}"/>
              </a:ext>
            </a:extLst>
          </p:cNvPr>
          <p:cNvCxnSpPr>
            <a:cxnSpLocks/>
          </p:cNvCxnSpPr>
          <p:nvPr/>
        </p:nvCxnSpPr>
        <p:spPr>
          <a:xfrm>
            <a:off x="6071616" y="2722606"/>
            <a:ext cx="1791933" cy="0"/>
          </a:xfrm>
          <a:prstGeom prst="line">
            <a:avLst/>
          </a:prstGeom>
          <a:ln w="15875">
            <a:solidFill>
              <a:srgbClr val="DF0205"/>
            </a:solidFill>
          </a:ln>
        </p:spPr>
        <p:style>
          <a:lnRef idx="1">
            <a:schemeClr val="dk1"/>
          </a:lnRef>
          <a:fillRef idx="0">
            <a:schemeClr val="dk1"/>
          </a:fillRef>
          <a:effectRef idx="0">
            <a:schemeClr val="dk1"/>
          </a:effectRef>
          <a:fontRef idx="minor">
            <a:schemeClr val="tx1"/>
          </a:fontRef>
        </p:style>
      </p:cxnSp>
      <p:cxnSp>
        <p:nvCxnSpPr>
          <p:cNvPr id="11" name="Gerade Verbindung 10">
            <a:extLst>
              <a:ext uri="{FF2B5EF4-FFF2-40B4-BE49-F238E27FC236}">
                <a16:creationId xmlns:a16="http://schemas.microsoft.com/office/drawing/2014/main" id="{41F4A004-CC51-3A4D-AA2B-302749DE3791}"/>
              </a:ext>
            </a:extLst>
          </p:cNvPr>
          <p:cNvCxnSpPr>
            <a:cxnSpLocks/>
          </p:cNvCxnSpPr>
          <p:nvPr/>
        </p:nvCxnSpPr>
        <p:spPr>
          <a:xfrm>
            <a:off x="5718048" y="1861138"/>
            <a:ext cx="2474976" cy="0"/>
          </a:xfrm>
          <a:prstGeom prst="line">
            <a:avLst/>
          </a:prstGeom>
          <a:ln w="22225">
            <a:solidFill>
              <a:srgbClr val="DF0205"/>
            </a:solidFill>
          </a:ln>
        </p:spPr>
        <p:style>
          <a:lnRef idx="1">
            <a:schemeClr val="dk1"/>
          </a:lnRef>
          <a:fillRef idx="0">
            <a:schemeClr val="dk1"/>
          </a:fillRef>
          <a:effectRef idx="0">
            <a:schemeClr val="dk1"/>
          </a:effectRef>
          <a:fontRef idx="minor">
            <a:schemeClr val="tx1"/>
          </a:fontRef>
        </p:style>
      </p:cxnSp>
      <p:sp>
        <p:nvSpPr>
          <p:cNvPr id="18" name="Textfeld 17">
            <a:extLst>
              <a:ext uri="{FF2B5EF4-FFF2-40B4-BE49-F238E27FC236}">
                <a16:creationId xmlns:a16="http://schemas.microsoft.com/office/drawing/2014/main" id="{CA3B1CA8-1922-DB4A-B8A6-08117D76873E}"/>
              </a:ext>
            </a:extLst>
          </p:cNvPr>
          <p:cNvSpPr txBox="1"/>
          <p:nvPr/>
        </p:nvSpPr>
        <p:spPr>
          <a:xfrm>
            <a:off x="6539773" y="3611514"/>
            <a:ext cx="926592" cy="615553"/>
          </a:xfrm>
          <a:prstGeom prst="rect">
            <a:avLst/>
          </a:prstGeom>
          <a:noFill/>
        </p:spPr>
        <p:txBody>
          <a:bodyPr wrap="square" rtlCol="0">
            <a:spAutoFit/>
          </a:bodyPr>
          <a:lstStyle/>
          <a:p>
            <a:r>
              <a:rPr lang="en-GB" sz="850" b="1" dirty="0">
                <a:latin typeface="Lato" panose="020B0604020202020204" charset="0"/>
              </a:rPr>
              <a:t>Scepticism of</a:t>
            </a:r>
          </a:p>
          <a:p>
            <a:r>
              <a:rPr lang="en-GB" sz="850" b="1" dirty="0">
                <a:latin typeface="Lato" panose="020B0604020202020204" charset="0"/>
              </a:rPr>
              <a:t>  things that</a:t>
            </a:r>
          </a:p>
          <a:p>
            <a:r>
              <a:rPr lang="en-GB" sz="850" b="1" dirty="0">
                <a:latin typeface="Lato" panose="020B0604020202020204" charset="0"/>
              </a:rPr>
              <a:t>   actually</a:t>
            </a:r>
          </a:p>
          <a:p>
            <a:r>
              <a:rPr lang="en-GB" sz="850" b="1" dirty="0">
                <a:latin typeface="Lato" panose="020B0604020202020204" charset="0"/>
              </a:rPr>
              <a:t>   happened</a:t>
            </a:r>
          </a:p>
        </p:txBody>
      </p:sp>
      <p:sp>
        <p:nvSpPr>
          <p:cNvPr id="19" name="Textfeld 18">
            <a:extLst>
              <a:ext uri="{FF2B5EF4-FFF2-40B4-BE49-F238E27FC236}">
                <a16:creationId xmlns:a16="http://schemas.microsoft.com/office/drawing/2014/main" id="{53037683-59A6-C945-8A4A-A8F651AB63C4}"/>
              </a:ext>
            </a:extLst>
          </p:cNvPr>
          <p:cNvSpPr txBox="1"/>
          <p:nvPr/>
        </p:nvSpPr>
        <p:spPr>
          <a:xfrm>
            <a:off x="7492650" y="3561315"/>
            <a:ext cx="1295400" cy="246221"/>
          </a:xfrm>
          <a:prstGeom prst="rect">
            <a:avLst/>
          </a:prstGeom>
          <a:noFill/>
        </p:spPr>
        <p:txBody>
          <a:bodyPr wrap="square" rtlCol="0">
            <a:spAutoFit/>
          </a:bodyPr>
          <a:lstStyle/>
          <a:p>
            <a:r>
              <a:rPr lang="en-GB" sz="1000" dirty="0">
                <a:latin typeface="Lato" panose="020B0604020202020204" charset="0"/>
              </a:rPr>
              <a:t>Speculation line</a:t>
            </a:r>
          </a:p>
        </p:txBody>
      </p:sp>
      <p:sp>
        <p:nvSpPr>
          <p:cNvPr id="20" name="Textfeld 19">
            <a:extLst>
              <a:ext uri="{FF2B5EF4-FFF2-40B4-BE49-F238E27FC236}">
                <a16:creationId xmlns:a16="http://schemas.microsoft.com/office/drawing/2014/main" id="{345D674D-F4F8-4544-A172-0E32A215C40D}"/>
              </a:ext>
            </a:extLst>
          </p:cNvPr>
          <p:cNvSpPr txBox="1"/>
          <p:nvPr/>
        </p:nvSpPr>
        <p:spPr>
          <a:xfrm>
            <a:off x="7876032" y="2626681"/>
            <a:ext cx="1496568" cy="400110"/>
          </a:xfrm>
          <a:prstGeom prst="rect">
            <a:avLst/>
          </a:prstGeom>
          <a:noFill/>
        </p:spPr>
        <p:txBody>
          <a:bodyPr wrap="square" rtlCol="0">
            <a:spAutoFit/>
          </a:bodyPr>
          <a:lstStyle/>
          <a:p>
            <a:r>
              <a:rPr lang="en-GB" sz="1000" dirty="0"/>
              <a:t>Denial of facts and science</a:t>
            </a:r>
          </a:p>
        </p:txBody>
      </p:sp>
      <p:sp>
        <p:nvSpPr>
          <p:cNvPr id="21" name="Textfeld 20">
            <a:extLst>
              <a:ext uri="{FF2B5EF4-FFF2-40B4-BE49-F238E27FC236}">
                <a16:creationId xmlns:a16="http://schemas.microsoft.com/office/drawing/2014/main" id="{B8C494DB-1A6D-8B4B-BCD6-9920BDBB6FBD}"/>
              </a:ext>
            </a:extLst>
          </p:cNvPr>
          <p:cNvSpPr txBox="1"/>
          <p:nvPr/>
        </p:nvSpPr>
        <p:spPr>
          <a:xfrm>
            <a:off x="5718048" y="1237105"/>
            <a:ext cx="2733812" cy="292388"/>
          </a:xfrm>
          <a:prstGeom prst="rect">
            <a:avLst/>
          </a:prstGeom>
          <a:noFill/>
        </p:spPr>
        <p:txBody>
          <a:bodyPr wrap="square" rtlCol="0">
            <a:spAutoFit/>
          </a:bodyPr>
          <a:lstStyle/>
          <a:p>
            <a:r>
              <a:rPr lang="en-GB" sz="1300" b="1" dirty="0">
                <a:latin typeface="Lato" panose="020B0604020202020204" charset="0"/>
              </a:rPr>
              <a:t>World ruled by shadow elites</a:t>
            </a:r>
          </a:p>
        </p:txBody>
      </p:sp>
      <p:sp>
        <p:nvSpPr>
          <p:cNvPr id="22" name="Textfeld 21">
            <a:extLst>
              <a:ext uri="{FF2B5EF4-FFF2-40B4-BE49-F238E27FC236}">
                <a16:creationId xmlns:a16="http://schemas.microsoft.com/office/drawing/2014/main" id="{38FB43B3-E761-0544-97BC-A0A0BDE7C6E5}"/>
              </a:ext>
            </a:extLst>
          </p:cNvPr>
          <p:cNvSpPr txBox="1"/>
          <p:nvPr/>
        </p:nvSpPr>
        <p:spPr>
          <a:xfrm>
            <a:off x="6419491" y="2927374"/>
            <a:ext cx="1167156" cy="400110"/>
          </a:xfrm>
          <a:prstGeom prst="rect">
            <a:avLst/>
          </a:prstGeom>
          <a:noFill/>
        </p:spPr>
        <p:txBody>
          <a:bodyPr wrap="square" rtlCol="0">
            <a:spAutoFit/>
          </a:bodyPr>
          <a:lstStyle/>
          <a:p>
            <a:r>
              <a:rPr lang="en-GB" sz="1000" b="1" dirty="0">
                <a:latin typeface="Lato" panose="020B0604020202020204" charset="0"/>
              </a:rPr>
              <a:t>False facts but</a:t>
            </a:r>
          </a:p>
          <a:p>
            <a:r>
              <a:rPr lang="en-GB" sz="1000" b="1" dirty="0">
                <a:latin typeface="Lato" panose="020B0604020202020204" charset="0"/>
              </a:rPr>
              <a:t>    harmless</a:t>
            </a:r>
          </a:p>
        </p:txBody>
      </p:sp>
      <p:sp>
        <p:nvSpPr>
          <p:cNvPr id="23" name="Textfeld 22">
            <a:extLst>
              <a:ext uri="{FF2B5EF4-FFF2-40B4-BE49-F238E27FC236}">
                <a16:creationId xmlns:a16="http://schemas.microsoft.com/office/drawing/2014/main" id="{BC5306D2-0EA5-464A-9013-5530205F5A65}"/>
              </a:ext>
            </a:extLst>
          </p:cNvPr>
          <p:cNvSpPr txBox="1"/>
          <p:nvPr/>
        </p:nvSpPr>
        <p:spPr>
          <a:xfrm>
            <a:off x="6248302" y="2114789"/>
            <a:ext cx="1627729" cy="276999"/>
          </a:xfrm>
          <a:prstGeom prst="rect">
            <a:avLst/>
          </a:prstGeom>
          <a:noFill/>
        </p:spPr>
        <p:txBody>
          <a:bodyPr wrap="square" rtlCol="0">
            <a:spAutoFit/>
          </a:bodyPr>
          <a:lstStyle/>
          <a:p>
            <a:r>
              <a:rPr lang="en-GB" sz="1200" b="1" dirty="0">
                <a:latin typeface="Lato" panose="020B0604020202020204" charset="0"/>
              </a:rPr>
              <a:t>Dangerous beliefs </a:t>
            </a:r>
          </a:p>
        </p:txBody>
      </p:sp>
      <p:sp>
        <p:nvSpPr>
          <p:cNvPr id="25" name="Textfeld 24">
            <a:extLst>
              <a:ext uri="{FF2B5EF4-FFF2-40B4-BE49-F238E27FC236}">
                <a16:creationId xmlns:a16="http://schemas.microsoft.com/office/drawing/2014/main" id="{196A0F89-AEB2-4243-8092-1529D1260F27}"/>
              </a:ext>
            </a:extLst>
          </p:cNvPr>
          <p:cNvSpPr txBox="1"/>
          <p:nvPr/>
        </p:nvSpPr>
        <p:spPr>
          <a:xfrm>
            <a:off x="8230616" y="1680459"/>
            <a:ext cx="787400" cy="553998"/>
          </a:xfrm>
          <a:prstGeom prst="rect">
            <a:avLst/>
          </a:prstGeom>
          <a:noFill/>
        </p:spPr>
        <p:txBody>
          <a:bodyPr wrap="square" rtlCol="0">
            <a:spAutoFit/>
          </a:bodyPr>
          <a:lstStyle/>
          <a:p>
            <a:r>
              <a:rPr lang="en-GB" sz="1000" dirty="0">
                <a:latin typeface="Lato" panose="020B0604020202020204" charset="0"/>
              </a:rPr>
              <a:t>Complex world view</a:t>
            </a:r>
          </a:p>
        </p:txBody>
      </p:sp>
      <p:sp>
        <p:nvSpPr>
          <p:cNvPr id="27" name="Textfeld 26">
            <a:extLst>
              <a:ext uri="{FF2B5EF4-FFF2-40B4-BE49-F238E27FC236}">
                <a16:creationId xmlns:a16="http://schemas.microsoft.com/office/drawing/2014/main" id="{60554650-1EF1-9240-BC3F-3C69C38F22AC}"/>
              </a:ext>
            </a:extLst>
          </p:cNvPr>
          <p:cNvSpPr txBox="1"/>
          <p:nvPr/>
        </p:nvSpPr>
        <p:spPr>
          <a:xfrm>
            <a:off x="6364717" y="4806652"/>
            <a:ext cx="1394898" cy="307777"/>
          </a:xfrm>
          <a:prstGeom prst="rect">
            <a:avLst/>
          </a:prstGeom>
          <a:noFill/>
        </p:spPr>
        <p:txBody>
          <a:bodyPr wrap="square" rtlCol="0">
            <a:spAutoFit/>
          </a:bodyPr>
          <a:lstStyle/>
          <a:p>
            <a:r>
              <a:rPr lang="en-GB" b="1" dirty="0">
                <a:latin typeface="Lato" panose="020B0604020202020204" charset="0"/>
              </a:rPr>
              <a:t>theory/reality</a:t>
            </a:r>
          </a:p>
        </p:txBody>
      </p:sp>
      <p:sp>
        <p:nvSpPr>
          <p:cNvPr id="28" name="Textfeld 27">
            <a:extLst>
              <a:ext uri="{FF2B5EF4-FFF2-40B4-BE49-F238E27FC236}">
                <a16:creationId xmlns:a16="http://schemas.microsoft.com/office/drawing/2014/main" id="{2226A3F2-B61C-D040-9E1C-AEA8A242EF68}"/>
              </a:ext>
            </a:extLst>
          </p:cNvPr>
          <p:cNvSpPr txBox="1"/>
          <p:nvPr/>
        </p:nvSpPr>
        <p:spPr>
          <a:xfrm>
            <a:off x="6464853" y="684854"/>
            <a:ext cx="1398696" cy="338554"/>
          </a:xfrm>
          <a:prstGeom prst="rect">
            <a:avLst/>
          </a:prstGeom>
          <a:noFill/>
        </p:spPr>
        <p:txBody>
          <a:bodyPr wrap="square" rtlCol="0">
            <a:spAutoFit/>
          </a:bodyPr>
          <a:lstStyle/>
          <a:p>
            <a:r>
              <a:rPr lang="en-GB" sz="1600" b="1" dirty="0">
                <a:latin typeface="Lato" panose="020B0604020202020204" charset="0"/>
              </a:rPr>
              <a:t>ideology</a:t>
            </a:r>
          </a:p>
        </p:txBody>
      </p:sp>
      <p:sp>
        <p:nvSpPr>
          <p:cNvPr id="3" name="Textfeld 2"/>
          <p:cNvSpPr txBox="1"/>
          <p:nvPr/>
        </p:nvSpPr>
        <p:spPr>
          <a:xfrm>
            <a:off x="2638436" y="4438800"/>
            <a:ext cx="4044462" cy="553998"/>
          </a:xfrm>
          <a:prstGeom prst="rect">
            <a:avLst/>
          </a:prstGeom>
          <a:noFill/>
        </p:spPr>
        <p:txBody>
          <a:bodyPr wrap="square" rtlCol="0">
            <a:spAutoFit/>
          </a:bodyPr>
          <a:lstStyle/>
          <a:p>
            <a:r>
              <a:rPr lang="de-DE" sz="1000" dirty="0">
                <a:latin typeface="Lato" panose="020B0604020202020204" charset="0"/>
              </a:rPr>
              <a:t>(cf. </a:t>
            </a:r>
            <a:r>
              <a:rPr lang="de-DE" sz="1000" dirty="0" err="1">
                <a:latin typeface="Lato" panose="020B0604020202020204" charset="0"/>
              </a:rPr>
              <a:t>Nocun</a:t>
            </a:r>
            <a:r>
              <a:rPr lang="de-DE" sz="1000" dirty="0">
                <a:latin typeface="Lato" panose="020B0604020202020204" charset="0"/>
              </a:rPr>
              <a:t>/</a:t>
            </a:r>
            <a:r>
              <a:rPr lang="de-DE" sz="1000" dirty="0" err="1">
                <a:latin typeface="Lato" panose="020B0604020202020204" charset="0"/>
              </a:rPr>
              <a:t>Lamberty</a:t>
            </a:r>
            <a:r>
              <a:rPr lang="de-DE" sz="1000" dirty="0">
                <a:latin typeface="Lato" panose="020B0604020202020204" charset="0"/>
              </a:rPr>
              <a:t> 2020; </a:t>
            </a:r>
            <a:br>
              <a:rPr lang="de-DE" sz="1000" dirty="0">
                <a:latin typeface="Lato" panose="020B0604020202020204" charset="0"/>
              </a:rPr>
            </a:br>
            <a:r>
              <a:rPr lang="de-DE" sz="1000" dirty="0">
                <a:latin typeface="Lato" panose="020B0604020202020204" charset="0"/>
              </a:rPr>
              <a:t>COMPACT Education Group 2020; </a:t>
            </a:r>
            <a:br>
              <a:rPr lang="de-DE" sz="1000" dirty="0">
                <a:latin typeface="Lato" panose="020B0604020202020204" charset="0"/>
              </a:rPr>
            </a:br>
            <a:r>
              <a:rPr lang="de-DE" sz="1000" dirty="0">
                <a:latin typeface="Lato" panose="020B0604020202020204" charset="0"/>
              </a:rPr>
              <a:t>Richards 2021)</a:t>
            </a:r>
          </a:p>
        </p:txBody>
      </p:sp>
    </p:spTree>
    <p:extLst>
      <p:ext uri="{BB962C8B-B14F-4D97-AF65-F5344CB8AC3E}">
        <p14:creationId xmlns:p14="http://schemas.microsoft.com/office/powerpoint/2010/main" val="4093776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74F116E-2D0D-504C-AA2F-B88ABB7C8C38}"/>
              </a:ext>
            </a:extLst>
          </p:cNvPr>
          <p:cNvSpPr>
            <a:spLocks noGrp="1"/>
          </p:cNvSpPr>
          <p:nvPr>
            <p:ph type="title"/>
          </p:nvPr>
        </p:nvSpPr>
        <p:spPr/>
        <p:txBody>
          <a:bodyPr/>
          <a:lstStyle/>
          <a:p>
            <a:r>
              <a:rPr lang="en-GB" dirty="0"/>
              <a:t>1. Definition – </a:t>
            </a:r>
            <a:r>
              <a:rPr lang="en-GB" sz="1800" b="1" dirty="0">
                <a:solidFill>
                  <a:srgbClr val="DF0205"/>
                </a:solidFill>
              </a:rPr>
              <a:t>conspiracy myths are… </a:t>
            </a:r>
          </a:p>
        </p:txBody>
      </p:sp>
      <p:sp>
        <p:nvSpPr>
          <p:cNvPr id="4" name="Foliennummernplatzhalter 3">
            <a:extLst>
              <a:ext uri="{FF2B5EF4-FFF2-40B4-BE49-F238E27FC236}">
                <a16:creationId xmlns:a16="http://schemas.microsoft.com/office/drawing/2014/main" id="{F0671E7D-53E4-184A-A162-FBB5FBA4267D}"/>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7</a:t>
            </a:fld>
            <a:endParaRPr lang="de-AT"/>
          </a:p>
        </p:txBody>
      </p:sp>
      <p:sp>
        <p:nvSpPr>
          <p:cNvPr id="5" name="Google Shape;202;p12"/>
          <p:cNvSpPr/>
          <p:nvPr/>
        </p:nvSpPr>
        <p:spPr>
          <a:xfrm>
            <a:off x="465312" y="1631337"/>
            <a:ext cx="8268510" cy="1990403"/>
          </a:xfrm>
          <a:prstGeom prst="wedgeRoundRectCallout">
            <a:avLst>
              <a:gd name="adj1" fmla="val 15711"/>
              <a:gd name="adj2" fmla="val -103482"/>
              <a:gd name="adj3" fmla="val 16667"/>
            </a:avLst>
          </a:prstGeom>
          <a:noFill/>
          <a:ln w="25400" cap="flat" cmpd="sng">
            <a:solidFill>
              <a:srgbClr val="E5362B"/>
            </a:solidFill>
            <a:prstDash val="solid"/>
            <a:round/>
            <a:headEnd type="none" w="sm" len="sm"/>
            <a:tailEnd type="none" w="sm" len="sm"/>
          </a:ln>
        </p:spPr>
        <p:txBody>
          <a:bodyPr spcFirstLastPara="1" wrap="square" lIns="91425" tIns="45700" rIns="91425" bIns="45700" anchor="ctr" anchorCtr="0">
            <a:noAutofit/>
          </a:bodyPr>
          <a:lstStyle/>
          <a:p>
            <a:pPr marL="114300" indent="0">
              <a:lnSpc>
                <a:spcPct val="150000"/>
              </a:lnSpc>
              <a:spcAft>
                <a:spcPts val="1200"/>
              </a:spcAft>
              <a:buNone/>
            </a:pPr>
            <a:r>
              <a:rPr lang="en-GB" sz="1800" dirty="0">
                <a:solidFill>
                  <a:schemeClr val="dk1"/>
                </a:solidFill>
                <a:latin typeface="Lato"/>
                <a:ea typeface="Lato"/>
                <a:cs typeface="Lato"/>
              </a:rPr>
              <a:t>“an attempt to explain harmful or tragic events as the result of the actions of a small powerful group. Such explanations reject the accepted narrative surrounding those events; indeed, the official version may be seen as further proof of the conspiracy.” </a:t>
            </a:r>
            <a:r>
              <a:rPr lang="en-GB" dirty="0">
                <a:solidFill>
                  <a:schemeClr val="tx1"/>
                </a:solidFill>
                <a:latin typeface="Lato" panose="020B0604020202020204" charset="0"/>
                <a:ea typeface="Lato"/>
              </a:rPr>
              <a:t>(</a:t>
            </a:r>
            <a:r>
              <a:rPr lang="en-GB" dirty="0" err="1">
                <a:solidFill>
                  <a:schemeClr val="tx1"/>
                </a:solidFill>
                <a:latin typeface="Lato" panose="020B0604020202020204" charset="0"/>
              </a:rPr>
              <a:t>Encyclopedia</a:t>
            </a:r>
            <a:r>
              <a:rPr lang="en-GB" dirty="0">
                <a:solidFill>
                  <a:schemeClr val="tx1"/>
                </a:solidFill>
                <a:latin typeface="Lato" panose="020B0604020202020204" charset="0"/>
              </a:rPr>
              <a:t> Britannica)</a:t>
            </a:r>
          </a:p>
        </p:txBody>
      </p:sp>
    </p:spTree>
    <p:extLst>
      <p:ext uri="{BB962C8B-B14F-4D97-AF65-F5344CB8AC3E}">
        <p14:creationId xmlns:p14="http://schemas.microsoft.com/office/powerpoint/2010/main" val="27239074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74F116E-2D0D-504C-AA2F-B88ABB7C8C38}"/>
              </a:ext>
            </a:extLst>
          </p:cNvPr>
          <p:cNvSpPr>
            <a:spLocks noGrp="1"/>
          </p:cNvSpPr>
          <p:nvPr>
            <p:ph type="title"/>
          </p:nvPr>
        </p:nvSpPr>
        <p:spPr/>
        <p:txBody>
          <a:bodyPr/>
          <a:lstStyle/>
          <a:p>
            <a:r>
              <a:rPr lang="en-GB" dirty="0"/>
              <a:t>1. Definition – </a:t>
            </a:r>
            <a:r>
              <a:rPr lang="en-GB" sz="1800" b="1" dirty="0">
                <a:solidFill>
                  <a:srgbClr val="DF0205"/>
                </a:solidFill>
              </a:rPr>
              <a:t>conspiracy myths are… </a:t>
            </a:r>
          </a:p>
        </p:txBody>
      </p:sp>
      <p:sp>
        <p:nvSpPr>
          <p:cNvPr id="4" name="Foliennummernplatzhalter 3">
            <a:extLst>
              <a:ext uri="{FF2B5EF4-FFF2-40B4-BE49-F238E27FC236}">
                <a16:creationId xmlns:a16="http://schemas.microsoft.com/office/drawing/2014/main" id="{F0671E7D-53E4-184A-A162-FBB5FBA4267D}"/>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8</a:t>
            </a:fld>
            <a:endParaRPr lang="de-AT"/>
          </a:p>
        </p:txBody>
      </p:sp>
      <p:sp>
        <p:nvSpPr>
          <p:cNvPr id="6" name="Google Shape;202;p12"/>
          <p:cNvSpPr/>
          <p:nvPr/>
        </p:nvSpPr>
        <p:spPr>
          <a:xfrm>
            <a:off x="429452" y="1562380"/>
            <a:ext cx="8268510" cy="1520618"/>
          </a:xfrm>
          <a:prstGeom prst="wedgeRoundRectCallout">
            <a:avLst>
              <a:gd name="adj1" fmla="val 37395"/>
              <a:gd name="adj2" fmla="val 94059"/>
              <a:gd name="adj3" fmla="val 16667"/>
            </a:avLst>
          </a:prstGeom>
          <a:noFill/>
          <a:ln w="25400" cap="flat" cmpd="sng">
            <a:solidFill>
              <a:srgbClr val="E5362B"/>
            </a:solidFill>
            <a:prstDash val="solid"/>
            <a:round/>
            <a:headEnd type="none" w="sm" len="sm"/>
            <a:tailEnd type="none" w="sm" len="sm"/>
          </a:ln>
        </p:spPr>
        <p:txBody>
          <a:bodyPr spcFirstLastPara="1" wrap="square" lIns="91425" tIns="45700" rIns="91425" bIns="45700" anchor="ctr" anchorCtr="0">
            <a:noAutofit/>
          </a:bodyPr>
          <a:lstStyle/>
          <a:p>
            <a:pPr marL="114300" indent="0">
              <a:lnSpc>
                <a:spcPct val="150000"/>
              </a:lnSpc>
              <a:spcAft>
                <a:spcPts val="1200"/>
              </a:spcAft>
              <a:buNone/>
            </a:pPr>
            <a:r>
              <a:rPr lang="en-GB" sz="1800" dirty="0">
                <a:solidFill>
                  <a:schemeClr val="tx1"/>
                </a:solidFill>
                <a:latin typeface="Lato" panose="020B0604020202020204" charset="0"/>
              </a:rPr>
              <a:t>“The belief that certain events or situations are secretly manipulated behind the scenes by powerful forces with negative intent.” </a:t>
            </a:r>
            <a:r>
              <a:rPr lang="en-GB" dirty="0">
                <a:solidFill>
                  <a:schemeClr val="tx1"/>
                </a:solidFill>
                <a:latin typeface="Lato" panose="020B0604020202020204" charset="0"/>
              </a:rPr>
              <a:t>(European Commission)</a:t>
            </a:r>
          </a:p>
        </p:txBody>
      </p:sp>
    </p:spTree>
    <p:extLst>
      <p:ext uri="{BB962C8B-B14F-4D97-AF65-F5344CB8AC3E}">
        <p14:creationId xmlns:p14="http://schemas.microsoft.com/office/powerpoint/2010/main" val="1937601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74F116E-2D0D-504C-AA2F-B88ABB7C8C38}"/>
              </a:ext>
            </a:extLst>
          </p:cNvPr>
          <p:cNvSpPr>
            <a:spLocks noGrp="1"/>
          </p:cNvSpPr>
          <p:nvPr>
            <p:ph type="title"/>
          </p:nvPr>
        </p:nvSpPr>
        <p:spPr/>
        <p:txBody>
          <a:bodyPr/>
          <a:lstStyle/>
          <a:p>
            <a:r>
              <a:rPr lang="en-GB" dirty="0"/>
              <a:t>1. Definition – </a:t>
            </a:r>
            <a:r>
              <a:rPr lang="en-GB" sz="1800" b="1" dirty="0">
                <a:solidFill>
                  <a:srgbClr val="DF0205"/>
                </a:solidFill>
              </a:rPr>
              <a:t>conspiracy myths are… </a:t>
            </a:r>
          </a:p>
        </p:txBody>
      </p:sp>
      <p:sp>
        <p:nvSpPr>
          <p:cNvPr id="4" name="Foliennummernplatzhalter 3">
            <a:extLst>
              <a:ext uri="{FF2B5EF4-FFF2-40B4-BE49-F238E27FC236}">
                <a16:creationId xmlns:a16="http://schemas.microsoft.com/office/drawing/2014/main" id="{F0671E7D-53E4-184A-A162-FBB5FBA4267D}"/>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9</a:t>
            </a:fld>
            <a:endParaRPr lang="de-AT"/>
          </a:p>
        </p:txBody>
      </p:sp>
      <p:sp>
        <p:nvSpPr>
          <p:cNvPr id="7" name="Google Shape;202;p12"/>
          <p:cNvSpPr/>
          <p:nvPr/>
        </p:nvSpPr>
        <p:spPr>
          <a:xfrm>
            <a:off x="390056" y="1877425"/>
            <a:ext cx="8268510" cy="2318057"/>
          </a:xfrm>
          <a:prstGeom prst="wedgeRoundRectCallout">
            <a:avLst>
              <a:gd name="adj1" fmla="val -26464"/>
              <a:gd name="adj2" fmla="val -68159"/>
              <a:gd name="adj3" fmla="val 16667"/>
            </a:avLst>
          </a:prstGeom>
          <a:noFill/>
          <a:ln w="25400" cap="flat" cmpd="sng">
            <a:solidFill>
              <a:srgbClr val="E5362B"/>
            </a:solidFill>
            <a:prstDash val="solid"/>
            <a:round/>
            <a:headEnd type="none" w="sm" len="sm"/>
            <a:tailEnd type="none" w="sm" len="sm"/>
          </a:ln>
        </p:spPr>
        <p:txBody>
          <a:bodyPr spcFirstLastPara="1" wrap="square" lIns="91425" tIns="45700" rIns="91425" bIns="45700" anchor="ctr" anchorCtr="0">
            <a:noAutofit/>
          </a:bodyPr>
          <a:lstStyle/>
          <a:p>
            <a:pPr marL="114300" indent="0">
              <a:lnSpc>
                <a:spcPct val="150000"/>
              </a:lnSpc>
              <a:spcAft>
                <a:spcPts val="1200"/>
              </a:spcAft>
              <a:buNone/>
            </a:pPr>
            <a:r>
              <a:rPr lang="en-GB" sz="1800" dirty="0">
                <a:solidFill>
                  <a:schemeClr val="tx1"/>
                </a:solidFill>
                <a:latin typeface="Lato" panose="020B0604020202020204" charset="0"/>
              </a:rPr>
              <a:t>an “[assumption] that nothing happens by accident, that nothing is as it seems, and that everything is connected. In other words, they claim that a group of evil agents, the conspirators, is secretly orchestrating everything that happens. They […] firmly divide the world into good and evil, into Us vs. Them, leaving no room for doubt or complexity. “ </a:t>
            </a:r>
            <a:r>
              <a:rPr lang="en-GB" dirty="0">
                <a:solidFill>
                  <a:schemeClr val="tx1"/>
                </a:solidFill>
                <a:latin typeface="Lato" panose="020B0604020202020204" charset="0"/>
              </a:rPr>
              <a:t>(COMPACT Education group 2020)</a:t>
            </a:r>
          </a:p>
        </p:txBody>
      </p:sp>
    </p:spTree>
    <p:extLst>
      <p:ext uri="{BB962C8B-B14F-4D97-AF65-F5344CB8AC3E}">
        <p14:creationId xmlns:p14="http://schemas.microsoft.com/office/powerpoint/2010/main" val="3361283530"/>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3140</Words>
  <Application>Microsoft Macintosh PowerPoint</Application>
  <PresentationFormat>On-screen Show (16:9)</PresentationFormat>
  <Paragraphs>259</Paragraphs>
  <Slides>25</Slides>
  <Notes>24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Teko</vt:lpstr>
      <vt:lpstr>Arial</vt:lpstr>
      <vt:lpstr>Wingdings</vt:lpstr>
      <vt:lpstr>Symbol</vt:lpstr>
      <vt:lpstr>Lato</vt:lpstr>
      <vt:lpstr>Simple Light</vt:lpstr>
      <vt:lpstr>CONSPIRACY MYTHS (1/5)</vt:lpstr>
      <vt:lpstr>Overview</vt:lpstr>
      <vt:lpstr>Introduction and Definition</vt:lpstr>
      <vt:lpstr>Brainstorming</vt:lpstr>
      <vt:lpstr>Case reports</vt:lpstr>
      <vt:lpstr>1. Definition – terms</vt:lpstr>
      <vt:lpstr>1. Definition – conspiracy myths are… </vt:lpstr>
      <vt:lpstr>1. Definition – conspiracy myths are… </vt:lpstr>
      <vt:lpstr>1. Definition – conspiracy myths are… </vt:lpstr>
      <vt:lpstr>1. Definition – </vt:lpstr>
      <vt:lpstr>WHAT?</vt:lpstr>
      <vt:lpstr>WHAT?</vt:lpstr>
      <vt:lpstr>WHERE?</vt:lpstr>
      <vt:lpstr>WHERE?</vt:lpstr>
      <vt:lpstr>WHO?</vt:lpstr>
      <vt:lpstr>WHO?</vt:lpstr>
      <vt:lpstr>WHY?</vt:lpstr>
      <vt:lpstr>WHY?</vt:lpstr>
      <vt:lpstr>WHY</vt:lpstr>
      <vt:lpstr>HOW?</vt:lpstr>
      <vt:lpstr>HOW?</vt:lpstr>
      <vt:lpstr>WHEN?</vt:lpstr>
      <vt:lpstr>WHEN?</vt:lpstr>
      <vt:lpstr>Self-made Conspiracy Myth</vt:lpstr>
      <vt:lpstr>Literature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 the World of Easy Answers</dc:title>
  <dc:creator>Johanna Urban</dc:creator>
  <cp:lastModifiedBy>Debora Lucque</cp:lastModifiedBy>
  <cp:revision>409</cp:revision>
  <dcterms:modified xsi:type="dcterms:W3CDTF">2022-04-15T12:27:26Z</dcterms:modified>
</cp:coreProperties>
</file>