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59" r:id="rId1"/>
  </p:sldMasterIdLst>
  <p:notesMasterIdLst>
    <p:notesMasterId r:id="rId27"/>
  </p:notesMasterIdLst>
  <p:sldIdLst>
    <p:sldId id="256" r:id="rId2"/>
    <p:sldId id="257" r:id="rId3"/>
    <p:sldId id="346" r:id="rId4"/>
    <p:sldId id="319" r:id="rId5"/>
    <p:sldId id="300" r:id="rId6"/>
    <p:sldId id="279" r:id="rId7"/>
    <p:sldId id="277" r:id="rId8"/>
    <p:sldId id="347" r:id="rId9"/>
    <p:sldId id="348" r:id="rId10"/>
    <p:sldId id="324" r:id="rId11"/>
    <p:sldId id="260" r:id="rId12"/>
    <p:sldId id="341" r:id="rId13"/>
    <p:sldId id="262" r:id="rId14"/>
    <p:sldId id="342" r:id="rId15"/>
    <p:sldId id="321" r:id="rId16"/>
    <p:sldId id="343" r:id="rId17"/>
    <p:sldId id="349" r:id="rId18"/>
    <p:sldId id="261" r:id="rId19"/>
    <p:sldId id="322" r:id="rId20"/>
    <p:sldId id="350" r:id="rId21"/>
    <p:sldId id="263" r:id="rId22"/>
    <p:sldId id="351" r:id="rId23"/>
    <p:sldId id="275" r:id="rId24"/>
    <p:sldId id="299" r:id="rId25"/>
    <p:sldId id="352" r:id="rId26"/>
  </p:sldIdLst>
  <p:sldSz cx="9144000" cy="5143500" type="screen16x9"/>
  <p:notesSz cx="6858000" cy="9144000"/>
  <p:embeddedFontLst>
    <p:embeddedFont>
      <p:font typeface="Lato" panose="020F0502020204030203" pitchFamily="34" charset="0"/>
      <p:regular r:id="rId28"/>
      <p:bold r:id="rId29"/>
      <p:italic r:id="rId30"/>
      <p:boldItalic r:id="rId31"/>
    </p:embeddedFont>
    <p:embeddedFont>
      <p:font typeface="Teko" panose="020B0604020202020204" pitchFamily="34" charset="0"/>
      <p:regular r:id="rId32"/>
      <p:bold r:id="rId3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ohanna Urban" initials="JU" lastIdx="22" clrIdx="0">
    <p:extLst>
      <p:ext uri="{19B8F6BF-5375-455C-9EA6-DF929625EA0E}">
        <p15:presenceInfo xmlns:p15="http://schemas.microsoft.com/office/powerpoint/2012/main" userId="S-1-5-21-3036683560-4069959373-169152929-26606" providerId="AD"/>
      </p:ext>
    </p:extLst>
  </p:cmAuthor>
  <p:cmAuthor id="2" name="Isolde Vogel" initials="IV" lastIdx="3" clrIdx="1">
    <p:extLst>
      <p:ext uri="{19B8F6BF-5375-455C-9EA6-DF929625EA0E}">
        <p15:presenceInfo xmlns:p15="http://schemas.microsoft.com/office/powerpoint/2012/main" userId="Isolde Vogel"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82C8B"/>
    <a:srgbClr val="DF0205"/>
    <a:srgbClr val="D00002"/>
    <a:srgbClr val="0432FF"/>
    <a:srgbClr val="FFFC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ittlere Formatvorlage 2 - Akz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ittlere Formatvorlage 2 - Akz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D7AC3CCA-C797-4891-BE02-D94E43425B78}" styleName="Mittlere Formatvorlag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0505E3EF-67EA-436B-97B2-0124C06EBD24}" styleName="Mittlere Formatvorlage 4 - Akz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0660B408-B3CF-4A94-85FC-2B1E0A45F4A2}" styleName="Dunkle Formatvorlage 2 - Akzent 1/Akz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91EBBBCC-DAD2-459C-BE2E-F6DE35CF9A28}" styleName="Dunkle Formatvorlage 2 - Akzent 3/Akzent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 styleId="{C083E6E3-FA7D-4D7B-A595-EF9225AFEA82}" styleName="Helle Formatvorlage 1 - Akz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4321"/>
    <p:restoredTop sz="76953"/>
  </p:normalViewPr>
  <p:slideViewPr>
    <p:cSldViewPr snapToGrid="0">
      <p:cViewPr varScale="1">
        <p:scale>
          <a:sx n="111" d="100"/>
          <a:sy n="111" d="100"/>
        </p:scale>
        <p:origin x="1184" y="192"/>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6.fntdata"/><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2.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5.fntdata"/><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1.fntdata"/><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4.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font" Target="fonts/font3.fntdata"/><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ec.europa.eu/info/live-work-travel-eu/coronavirus-response/fighting-disinformation/identifying-conspiracy-theories_en"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conspiracytheories.eu/_wpx/wp-content/uploads/2020/03/COMPACT_Guide-2.pdf" TargetMode="External"/><Relationship Id="rId2" Type="http://schemas.openxmlformats.org/officeDocument/2006/relationships/slide" Target="../slides/slide12.xml"/><Relationship Id="rId1" Type="http://schemas.openxmlformats.org/officeDocument/2006/relationships/notesMaster" Target="../notesMasters/notesMaster1.xml"/><Relationship Id="rId4" Type="http://schemas.openxmlformats.org/officeDocument/2006/relationships/hyperlink" Target="https://ec.europa.eu/info/live-work-travel-eu/coronavirus-response/fighting-disinformation/identifying-conspiracy-theories_en" TargetMode="Externa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conspiracytheories.eu/_wpx/wp-content/uploads/2020/03/COMPACT_Guide-2.pdf"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conspiracytheories.eu/_wpx/wp-content/uploads/2020/03/COMPACT_Guide-2.pdf"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conspiracytheories.eu/_wpx/wp-content/uploads/2020/03/COMPACT_Guide-2.pdf"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conspiracytheories.eu/_wpx/wp-content/uploads/2020/03/COMPACT_Guide-2.pdf"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conspiracytheories.eu/_wpx/wp-content/uploads/2020/03/COMPACT_Guide-2.pdf" TargetMode="External"/><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conspiracytheories.eu/_wpx/wp-content/uploads/2020/03/COMPACT_Guide-2.pdf" TargetMode="External"/><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ec.europa.eu/info/live-work-travel-eu/coronavirus-response/fighting-disinformation/identifying-conspiracy-theories_en" TargetMode="External"/><Relationship Id="rId2" Type="http://schemas.openxmlformats.org/officeDocument/2006/relationships/slide" Target="../slides/slide19.xml"/><Relationship Id="rId1" Type="http://schemas.openxmlformats.org/officeDocument/2006/relationships/notesMaster" Target="../notesMasters/notesMaster1.xml"/><Relationship Id="rId4" Type="http://schemas.openxmlformats.org/officeDocument/2006/relationships/hyperlink" Target="https://conspiracytheories.eu/_wpx/wp-content/uploads/2020/03/COMPACT_Guide-2.pdf" TargetMode="Externa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s://conspiracytheories.eu/_wpx/wp-content/uploads/2020/03/COMPACT_Guide-2.pdf" TargetMode="External"/><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s://conspiracytheories.eu/_wpx/wp-content/uploads/2020/03/COMPACT_Guide-2.pdf" TargetMode="External"/><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3" Type="http://schemas.openxmlformats.org/officeDocument/2006/relationships/hyperlink" Target="https://conspiracytheories.eu/_wpx/wp-content/uploads/2020/03/COMPACT_Guide-2.pdf" TargetMode="External"/><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3" Type="http://schemas.openxmlformats.org/officeDocument/2006/relationships/hyperlink" Target="https://ec.europa.eu/info/live-work-travel-eu/coronavirus-response/fighting-disinformation/identifying-conspiracy-theories_en" TargetMode="External"/><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conspiracytheories.eu/_wpx/wp-content/uploads/2020/03/COMPACT_Guide-2.pdf" TargetMode="External"/><Relationship Id="rId2" Type="http://schemas.openxmlformats.org/officeDocument/2006/relationships/slide" Target="../slides/slide6.xml"/><Relationship Id="rId1" Type="http://schemas.openxmlformats.org/officeDocument/2006/relationships/notesMaster" Target="../notesMasters/notesMaster1.xml"/><Relationship Id="rId4" Type="http://schemas.openxmlformats.org/officeDocument/2006/relationships/hyperlink" Target="https://www.instagram.com/p/CWmaRY2AkfB/" TargetMode="Externa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ww.britannica.com/topic/conspiracy-theory"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ec.europa.eu/info/live-work-travel-eu/coronavirus-response/fighting-disinformation/identifying-conspiracy-theories_en"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conspiracytheories.eu/_wpx/wp-content/uploads/2020/03/COMPACT_Guide-2.pdf"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p:cNvGrpSpPr/>
        <p:nvPr/>
      </p:nvGrpSpPr>
      <p:grpSpPr>
        <a:xfrm>
          <a:off x="0" y="0"/>
          <a:ext cx="0" cy="0"/>
          <a:chOff x="0" y="0"/>
          <a:chExt cx="0" cy="0"/>
        </a:xfrm>
      </p:grpSpPr>
      <p:sp>
        <p:nvSpPr>
          <p:cNvPr id="75" name="Google Shape;75;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 name="Google Shape;76;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81000" y="685800"/>
            <a:ext cx="6096000" cy="3429000"/>
          </a:xfrm>
        </p:spPr>
      </p:sp>
      <p:sp>
        <p:nvSpPr>
          <p:cNvPr id="3" name="Notizenplatzhalter 2"/>
          <p:cNvSpPr>
            <a:spLocks noGrp="1"/>
          </p:cNvSpPr>
          <p:nvPr>
            <p:ph type="body" idx="1"/>
          </p:nvPr>
        </p:nvSpPr>
        <p:spPr/>
        <p:txBody>
          <a:bodyPr/>
          <a:lstStyle/>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GB" sz="1100" dirty="0"/>
              <a:t>source: </a:t>
            </a:r>
            <a:r>
              <a:rPr lang="en-GB" sz="1100" b="0" i="0" u="none" strike="noStrike" cap="none" dirty="0">
                <a:solidFill>
                  <a:srgbClr val="000000"/>
                </a:solidFill>
                <a:effectLst/>
                <a:latin typeface="Arial"/>
                <a:ea typeface="Arial"/>
                <a:cs typeface="Arial"/>
                <a:sym typeface="Arial"/>
              </a:rPr>
              <a:t>European Commission (</a:t>
            </a:r>
            <a:r>
              <a:rPr lang="en-GB" sz="1100" b="0" i="0" u="none" strike="noStrike" cap="none" dirty="0" err="1">
                <a:solidFill>
                  <a:srgbClr val="000000"/>
                </a:solidFill>
                <a:effectLst/>
                <a:latin typeface="Arial"/>
                <a:ea typeface="Arial"/>
                <a:cs typeface="Arial"/>
                <a:sym typeface="Arial"/>
              </a:rPr>
              <a:t>n.y.</a:t>
            </a:r>
            <a:r>
              <a:rPr lang="en-GB" sz="1100" b="0" i="0" u="none" strike="noStrike" cap="none" dirty="0">
                <a:solidFill>
                  <a:srgbClr val="000000"/>
                </a:solidFill>
                <a:effectLst/>
                <a:latin typeface="Arial"/>
                <a:ea typeface="Arial"/>
                <a:cs typeface="Arial"/>
                <a:sym typeface="Arial"/>
              </a:rPr>
              <a:t>) Identifying Conspiracy Theories, </a:t>
            </a:r>
            <a:r>
              <a:rPr lang="en-GB" sz="1100" b="0" i="0" u="sng" strike="noStrike" cap="none" dirty="0">
                <a:solidFill>
                  <a:srgbClr val="000000"/>
                </a:solidFill>
                <a:effectLst/>
                <a:latin typeface="Arial"/>
                <a:ea typeface="Arial"/>
                <a:cs typeface="Arial"/>
                <a:sym typeface="Arial"/>
                <a:hlinkClick r:id="rId3"/>
              </a:rPr>
              <a:t>https://ec.europa.eu/info/live-work-travel-eu/coronavirus-response/fighting-disinformation/identifying-conspiracy-theories_en</a:t>
            </a:r>
            <a:r>
              <a:rPr lang="en-GB" sz="1100" b="0" i="0" u="none" strike="noStrike" cap="none" dirty="0">
                <a:solidFill>
                  <a:srgbClr val="000000"/>
                </a:solidFill>
                <a:effectLst/>
                <a:latin typeface="Arial"/>
                <a:ea typeface="Arial"/>
                <a:cs typeface="Arial"/>
                <a:sym typeface="Arial"/>
              </a:rPr>
              <a:t>, accessed 20 May 2021.</a:t>
            </a:r>
            <a:endParaRPr lang="en-GB" sz="1100" dirty="0"/>
          </a:p>
          <a:p>
            <a:pPr>
              <a:spcAft>
                <a:spcPts val="600"/>
              </a:spcAft>
              <a:buFont typeface="+mj-lt"/>
              <a:buAutoNum type="arabicPeriod"/>
            </a:pPr>
            <a:r>
              <a:rPr lang="en-GB" dirty="0">
                <a:solidFill>
                  <a:schemeClr val="tx1"/>
                </a:solidFill>
              </a:rPr>
              <a:t>An alleged, secret plot.</a:t>
            </a:r>
          </a:p>
          <a:p>
            <a:pPr>
              <a:spcAft>
                <a:spcPts val="600"/>
              </a:spcAft>
              <a:buFont typeface="+mj-lt"/>
              <a:buAutoNum type="arabicPeriod"/>
            </a:pPr>
            <a:r>
              <a:rPr lang="en-GB" dirty="0">
                <a:solidFill>
                  <a:schemeClr val="tx1"/>
                </a:solidFill>
              </a:rPr>
              <a:t>A group of conspirators.</a:t>
            </a:r>
          </a:p>
          <a:p>
            <a:pPr>
              <a:spcAft>
                <a:spcPts val="600"/>
              </a:spcAft>
              <a:buFont typeface="+mj-lt"/>
              <a:buAutoNum type="arabicPeriod"/>
            </a:pPr>
            <a:r>
              <a:rPr lang="en-GB" dirty="0">
                <a:solidFill>
                  <a:schemeClr val="tx1"/>
                </a:solidFill>
              </a:rPr>
              <a:t>‘Evidence’ that seems to support the conspiracy theory.</a:t>
            </a:r>
          </a:p>
          <a:p>
            <a:pPr>
              <a:spcAft>
                <a:spcPts val="600"/>
              </a:spcAft>
              <a:buFont typeface="+mj-lt"/>
              <a:buAutoNum type="arabicPeriod"/>
            </a:pPr>
            <a:r>
              <a:rPr lang="en-GB" dirty="0">
                <a:solidFill>
                  <a:schemeClr val="tx1"/>
                </a:solidFill>
              </a:rPr>
              <a:t>They falsely suggest that nothing happens by accident and that there are no coincidences; nothing is as it appears and everything is connected.</a:t>
            </a:r>
          </a:p>
          <a:p>
            <a:pPr>
              <a:spcAft>
                <a:spcPts val="600"/>
              </a:spcAft>
              <a:buFont typeface="+mj-lt"/>
              <a:buAutoNum type="arabicPeriod"/>
            </a:pPr>
            <a:r>
              <a:rPr lang="en-GB" dirty="0">
                <a:solidFill>
                  <a:schemeClr val="tx1"/>
                </a:solidFill>
              </a:rPr>
              <a:t>They divide the world into good or bad.</a:t>
            </a:r>
          </a:p>
          <a:p>
            <a:pPr>
              <a:spcAft>
                <a:spcPts val="600"/>
              </a:spcAft>
              <a:buFont typeface="+mj-lt"/>
              <a:buAutoNum type="arabicPeriod"/>
            </a:pPr>
            <a:r>
              <a:rPr lang="en-GB" dirty="0">
                <a:solidFill>
                  <a:schemeClr val="tx1"/>
                </a:solidFill>
              </a:rPr>
              <a:t>They scapegoat people and groups.</a:t>
            </a:r>
          </a:p>
          <a:p>
            <a:endParaRPr lang="en-GB" dirty="0"/>
          </a:p>
        </p:txBody>
      </p:sp>
    </p:spTree>
    <p:extLst>
      <p:ext uri="{BB962C8B-B14F-4D97-AF65-F5344CB8AC3E}">
        <p14:creationId xmlns:p14="http://schemas.microsoft.com/office/powerpoint/2010/main" val="344792580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81000" y="685800"/>
            <a:ext cx="6096000" cy="3429000"/>
          </a:xfrm>
        </p:spPr>
      </p:sp>
      <p:sp>
        <p:nvSpPr>
          <p:cNvPr id="3" name="Notizenplatzhalter 2"/>
          <p:cNvSpPr>
            <a:spLocks noGrp="1"/>
          </p:cNvSpPr>
          <p:nvPr>
            <p:ph type="body" idx="1"/>
          </p:nvPr>
        </p:nvSpPr>
        <p:spPr/>
        <p:txBody>
          <a:bodyPr/>
          <a:lstStyle/>
          <a:p>
            <a:r>
              <a:rPr lang="en-GB" dirty="0"/>
              <a:t>See compact guide https://</a:t>
            </a:r>
            <a:r>
              <a:rPr lang="en-GB" dirty="0" err="1"/>
              <a:t>conspiracytheories.eu</a:t>
            </a:r>
            <a:r>
              <a:rPr lang="en-GB" dirty="0"/>
              <a:t>/_</a:t>
            </a:r>
            <a:r>
              <a:rPr lang="en-GB" dirty="0" err="1"/>
              <a:t>wpx</a:t>
            </a:r>
            <a:r>
              <a:rPr lang="en-GB" dirty="0"/>
              <a:t>/</a:t>
            </a:r>
            <a:r>
              <a:rPr lang="en-GB" dirty="0" err="1"/>
              <a:t>wp</a:t>
            </a:r>
            <a:r>
              <a:rPr lang="en-GB" dirty="0"/>
              <a:t>-content/uploads/2020/03/COMPACT_Guide-2.pdf </a:t>
            </a:r>
          </a:p>
          <a:p>
            <a:r>
              <a:rPr lang="en-GB" dirty="0"/>
              <a:t>https://</a:t>
            </a:r>
            <a:r>
              <a:rPr lang="en-GB" dirty="0" err="1"/>
              <a:t>ec.europa.eu</a:t>
            </a:r>
            <a:r>
              <a:rPr lang="en-GB" dirty="0"/>
              <a:t>/info/live-work-travel-</a:t>
            </a:r>
            <a:r>
              <a:rPr lang="en-GB" dirty="0" err="1"/>
              <a:t>eu</a:t>
            </a:r>
            <a:r>
              <a:rPr lang="en-GB" dirty="0"/>
              <a:t>/coronavirus-response/fighting-disinformation/identifying-conspiracy-theories_en#is-this-a-conspiracy-theory-check-before-sharing</a:t>
            </a:r>
          </a:p>
        </p:txBody>
      </p:sp>
    </p:spTree>
    <p:extLst>
      <p:ext uri="{BB962C8B-B14F-4D97-AF65-F5344CB8AC3E}">
        <p14:creationId xmlns:p14="http://schemas.microsoft.com/office/powerpoint/2010/main" val="315435834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81000" y="685800"/>
            <a:ext cx="6096000" cy="3429000"/>
          </a:xfrm>
        </p:spPr>
      </p:sp>
      <p:sp>
        <p:nvSpPr>
          <p:cNvPr id="3" name="Notizenplatzhalter 2"/>
          <p:cNvSpPr>
            <a:spLocks noGrp="1"/>
          </p:cNvSpPr>
          <p:nvPr>
            <p:ph type="body" idx="1"/>
          </p:nvPr>
        </p:nvSpPr>
        <p:spPr/>
        <p:txBody>
          <a:bodyPr/>
          <a:lstStyle/>
          <a:p>
            <a:pPr marL="158750" indent="0">
              <a:buNone/>
            </a:pPr>
            <a:r>
              <a:rPr lang="en-GB" dirty="0"/>
              <a:t>See</a:t>
            </a:r>
          </a:p>
          <a:p>
            <a:pPr lvl="0"/>
            <a:r>
              <a:rPr lang="en-GB" sz="1100" b="0" i="1" u="none" strike="noStrike" cap="none" dirty="0">
                <a:solidFill>
                  <a:srgbClr val="000000"/>
                </a:solidFill>
                <a:effectLst/>
                <a:latin typeface="Arial"/>
                <a:ea typeface="Arial"/>
                <a:cs typeface="Arial"/>
                <a:sym typeface="Arial"/>
              </a:rPr>
              <a:t>COMPACT Education group (Comparative Analysis of Conspiracy Theories) (2020) Guide to Conspiracy Theories, March 2020, </a:t>
            </a:r>
            <a:r>
              <a:rPr lang="en-GB" sz="1100" b="0" i="1" u="sng" strike="noStrike" cap="none" dirty="0">
                <a:solidFill>
                  <a:srgbClr val="000000"/>
                </a:solidFill>
                <a:effectLst/>
                <a:latin typeface="Arial"/>
                <a:ea typeface="Arial"/>
                <a:cs typeface="Arial"/>
                <a:sym typeface="Arial"/>
                <a:hlinkClick r:id="rId3"/>
              </a:rPr>
              <a:t>https://conspiracytheories.eu/_wpx/wp-content/uploads/2020/03/COMPACT_Guide-2.pdf</a:t>
            </a:r>
            <a:r>
              <a:rPr lang="en-GB" sz="1100" b="0" i="1" u="none" strike="noStrike" cap="none" dirty="0">
                <a:solidFill>
                  <a:srgbClr val="000000"/>
                </a:solidFill>
                <a:effectLst/>
                <a:latin typeface="Arial"/>
                <a:ea typeface="Arial"/>
                <a:cs typeface="Arial"/>
                <a:sym typeface="Arial"/>
              </a:rPr>
              <a:t>, accessed 20 May 2021.</a:t>
            </a:r>
            <a:endParaRPr lang="de-AT" sz="1100" b="0" i="1" u="none" strike="noStrike" cap="none" dirty="0">
              <a:solidFill>
                <a:srgbClr val="000000"/>
              </a:solidFill>
              <a:effectLst/>
              <a:latin typeface="Arial"/>
              <a:ea typeface="Arial"/>
              <a:cs typeface="Arial"/>
              <a:sym typeface="Arial"/>
            </a:endParaRPr>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GB" sz="1100" b="0" i="0" u="none" strike="noStrike" cap="none" dirty="0">
                <a:solidFill>
                  <a:srgbClr val="000000"/>
                </a:solidFill>
                <a:effectLst/>
                <a:latin typeface="Arial"/>
                <a:ea typeface="Arial"/>
                <a:cs typeface="Arial"/>
                <a:sym typeface="Arial"/>
              </a:rPr>
              <a:t>European Commission (</a:t>
            </a:r>
            <a:r>
              <a:rPr lang="en-GB" sz="1100" b="0" i="0" u="none" strike="noStrike" cap="none" dirty="0" err="1">
                <a:solidFill>
                  <a:srgbClr val="000000"/>
                </a:solidFill>
                <a:effectLst/>
                <a:latin typeface="Arial"/>
                <a:ea typeface="Arial"/>
                <a:cs typeface="Arial"/>
                <a:sym typeface="Arial"/>
              </a:rPr>
              <a:t>n.y.</a:t>
            </a:r>
            <a:r>
              <a:rPr lang="en-GB" sz="1100" b="0" i="0" u="none" strike="noStrike" cap="none" dirty="0">
                <a:solidFill>
                  <a:srgbClr val="000000"/>
                </a:solidFill>
                <a:effectLst/>
                <a:latin typeface="Arial"/>
                <a:ea typeface="Arial"/>
                <a:cs typeface="Arial"/>
                <a:sym typeface="Arial"/>
              </a:rPr>
              <a:t>) Identifying Conspiracy Theories, </a:t>
            </a:r>
            <a:r>
              <a:rPr lang="en-GB" sz="1100" b="0" i="0" u="sng" strike="noStrike" cap="none" dirty="0">
                <a:solidFill>
                  <a:srgbClr val="000000"/>
                </a:solidFill>
                <a:effectLst/>
                <a:latin typeface="Arial"/>
                <a:ea typeface="Arial"/>
                <a:cs typeface="Arial"/>
                <a:sym typeface="Arial"/>
                <a:hlinkClick r:id="rId4"/>
              </a:rPr>
              <a:t>https://ec.europa.eu/info/live-work-travel-eu/coronavirus-response/fighting-disinformation/identifying-conspiracy-theories_en</a:t>
            </a:r>
            <a:r>
              <a:rPr lang="en-GB" sz="1100" b="0" i="0" u="none" strike="noStrike" cap="none" dirty="0">
                <a:solidFill>
                  <a:srgbClr val="000000"/>
                </a:solidFill>
                <a:effectLst/>
                <a:latin typeface="Arial"/>
                <a:ea typeface="Arial"/>
                <a:cs typeface="Arial"/>
                <a:sym typeface="Arial"/>
              </a:rPr>
              <a:t>, accessed 20 May 2021.</a:t>
            </a:r>
            <a:endParaRPr lang="de-AT" sz="1100" b="0" i="1" u="none" strike="noStrike" cap="none" dirty="0">
              <a:solidFill>
                <a:srgbClr val="000000"/>
              </a:solidFill>
              <a:effectLst/>
              <a:latin typeface="Arial"/>
              <a:ea typeface="Arial"/>
              <a:cs typeface="Arial"/>
              <a:sym typeface="Arial"/>
            </a:endParaRPr>
          </a:p>
          <a:p>
            <a:endParaRPr lang="en-GB" dirty="0"/>
          </a:p>
        </p:txBody>
      </p:sp>
    </p:spTree>
    <p:extLst>
      <p:ext uri="{BB962C8B-B14F-4D97-AF65-F5344CB8AC3E}">
        <p14:creationId xmlns:p14="http://schemas.microsoft.com/office/powerpoint/2010/main" val="50975328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81000" y="685800"/>
            <a:ext cx="6096000" cy="3429000"/>
          </a:xfrm>
        </p:spPr>
      </p:sp>
      <p:sp>
        <p:nvSpPr>
          <p:cNvPr id="3" name="Notizenplatzhalter 2"/>
          <p:cNvSpPr>
            <a:spLocks noGrp="1"/>
          </p:cNvSpPr>
          <p:nvPr>
            <p:ph type="body" idx="1"/>
          </p:nvPr>
        </p:nvSpPr>
        <p:spPr/>
        <p:txBody>
          <a:bodyPr/>
          <a:lstStyle/>
          <a:p>
            <a:pPr marL="158750" indent="0">
              <a:buNone/>
            </a:pPr>
            <a:r>
              <a:rPr lang="en-GB" dirty="0"/>
              <a:t>See</a:t>
            </a:r>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GB" sz="1100" b="0" i="1" u="none" strike="noStrike" cap="none" dirty="0">
                <a:solidFill>
                  <a:srgbClr val="000000"/>
                </a:solidFill>
                <a:effectLst/>
                <a:latin typeface="Arial"/>
                <a:ea typeface="Arial"/>
                <a:cs typeface="Arial"/>
                <a:sym typeface="Arial"/>
              </a:rPr>
              <a:t>Butter, M. and Knight, P. (2020) General Introduction, in M. Butter and P. Knight (eds). Routledge Handbook of Conspiracy Theories (1st ed.). London/New York: Routledge, pp. 1-8.</a:t>
            </a:r>
          </a:p>
          <a:p>
            <a:pPr lvl="0"/>
            <a:r>
              <a:rPr lang="en-GB" sz="1100" b="0" i="1" u="none" strike="noStrike" cap="none" dirty="0">
                <a:solidFill>
                  <a:srgbClr val="000000"/>
                </a:solidFill>
                <a:effectLst/>
                <a:latin typeface="Arial"/>
                <a:ea typeface="Arial"/>
                <a:cs typeface="Arial"/>
                <a:sym typeface="Arial"/>
              </a:rPr>
              <a:t>COMPACT Education group (Comparative Analysis of Conspiracy Theories) (2020) Guide to Conspiracy Theories, March 2020, </a:t>
            </a:r>
            <a:r>
              <a:rPr lang="en-GB" sz="1100" b="0" i="1" u="sng" strike="noStrike" cap="none" dirty="0">
                <a:solidFill>
                  <a:srgbClr val="000000"/>
                </a:solidFill>
                <a:effectLst/>
                <a:latin typeface="Arial"/>
                <a:ea typeface="Arial"/>
                <a:cs typeface="Arial"/>
                <a:sym typeface="Arial"/>
                <a:hlinkClick r:id="rId3"/>
              </a:rPr>
              <a:t>https://conspiracytheories.eu/_wpx/wp-content/uploads/2020/03/COMPACT_Guide-2.pdf</a:t>
            </a:r>
            <a:r>
              <a:rPr lang="en-GB" sz="1100" b="0" i="1" u="none" strike="noStrike" cap="none" dirty="0">
                <a:solidFill>
                  <a:srgbClr val="000000"/>
                </a:solidFill>
                <a:effectLst/>
                <a:latin typeface="Arial"/>
                <a:ea typeface="Arial"/>
                <a:cs typeface="Arial"/>
                <a:sym typeface="Arial"/>
              </a:rPr>
              <a:t>, accessed 20 May 2021.</a:t>
            </a:r>
            <a:endParaRPr lang="de-AT" sz="1100" b="0" i="1" u="none" strike="noStrike" cap="none" dirty="0">
              <a:solidFill>
                <a:srgbClr val="000000"/>
              </a:solidFill>
              <a:effectLst/>
              <a:latin typeface="Arial"/>
              <a:ea typeface="Arial"/>
              <a:cs typeface="Arial"/>
              <a:sym typeface="Arial"/>
            </a:endParaRPr>
          </a:p>
          <a:p>
            <a:endParaRPr lang="en-GB" dirty="0"/>
          </a:p>
        </p:txBody>
      </p:sp>
    </p:spTree>
    <p:extLst>
      <p:ext uri="{BB962C8B-B14F-4D97-AF65-F5344CB8AC3E}">
        <p14:creationId xmlns:p14="http://schemas.microsoft.com/office/powerpoint/2010/main" val="169209526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81000" y="685800"/>
            <a:ext cx="6096000" cy="3429000"/>
          </a:xfrm>
        </p:spPr>
      </p:sp>
      <p:sp>
        <p:nvSpPr>
          <p:cNvPr id="3" name="Notizenplatzhalter 2"/>
          <p:cNvSpPr>
            <a:spLocks noGrp="1"/>
          </p:cNvSpPr>
          <p:nvPr>
            <p:ph type="body" idx="1"/>
          </p:nvPr>
        </p:nvSpPr>
        <p:spPr/>
        <p:txBody>
          <a:bodyPr/>
          <a:lstStyle/>
          <a:p>
            <a:pPr marL="158750" indent="0">
              <a:buNone/>
            </a:pPr>
            <a:r>
              <a:rPr lang="en-GB" dirty="0"/>
              <a:t>See </a:t>
            </a:r>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GB" sz="1100" b="0" i="1" u="none" strike="noStrike" cap="none" dirty="0">
                <a:solidFill>
                  <a:srgbClr val="000000"/>
                </a:solidFill>
                <a:effectLst/>
                <a:latin typeface="Arial"/>
                <a:ea typeface="Arial"/>
                <a:cs typeface="Arial"/>
                <a:sym typeface="Arial"/>
              </a:rPr>
              <a:t>Butter, M. and Knight, P. (2020) General Introduction, in M. Butter and P. Knight (eds). Routledge Handbook of Conspiracy Theories (1st ed.). London/New York: Routledge, pp. 1-8.</a:t>
            </a:r>
          </a:p>
          <a:p>
            <a:pPr lvl="0"/>
            <a:r>
              <a:rPr lang="en-GB" sz="1100" b="0" i="1" u="none" strike="noStrike" cap="none" dirty="0">
                <a:solidFill>
                  <a:srgbClr val="000000"/>
                </a:solidFill>
                <a:effectLst/>
                <a:latin typeface="Arial"/>
                <a:ea typeface="Arial"/>
                <a:cs typeface="Arial"/>
                <a:sym typeface="Arial"/>
              </a:rPr>
              <a:t>COMPACT Education group (Comparative Analysis of Conspiracy Theories) (2020) Guide to Conspiracy Theories, March 2020, </a:t>
            </a:r>
            <a:r>
              <a:rPr lang="en-GB" sz="1100" b="0" i="1" u="sng" strike="noStrike" cap="none" dirty="0">
                <a:solidFill>
                  <a:srgbClr val="000000"/>
                </a:solidFill>
                <a:effectLst/>
                <a:latin typeface="Arial"/>
                <a:ea typeface="Arial"/>
                <a:cs typeface="Arial"/>
                <a:sym typeface="Arial"/>
                <a:hlinkClick r:id="rId3"/>
              </a:rPr>
              <a:t>https://conspiracytheories.eu/_wpx/wp-content/uploads/2020/03/COMPACT_Guide-2.pdf</a:t>
            </a:r>
            <a:r>
              <a:rPr lang="en-GB" sz="1100" b="0" i="1" u="none" strike="noStrike" cap="none" dirty="0">
                <a:solidFill>
                  <a:srgbClr val="000000"/>
                </a:solidFill>
                <a:effectLst/>
                <a:latin typeface="Arial"/>
                <a:ea typeface="Arial"/>
                <a:cs typeface="Arial"/>
                <a:sym typeface="Arial"/>
              </a:rPr>
              <a:t>, accessed 20 May 2021.</a:t>
            </a:r>
            <a:endParaRPr lang="de-AT" sz="1100" b="0" i="1" u="none" strike="noStrike" cap="none" dirty="0">
              <a:solidFill>
                <a:srgbClr val="000000"/>
              </a:solidFill>
              <a:effectLst/>
              <a:latin typeface="Arial"/>
              <a:ea typeface="Arial"/>
              <a:cs typeface="Arial"/>
              <a:sym typeface="Arial"/>
            </a:endParaRPr>
          </a:p>
          <a:p>
            <a:endParaRPr lang="en-GB" dirty="0"/>
          </a:p>
        </p:txBody>
      </p:sp>
    </p:spTree>
    <p:extLst>
      <p:ext uri="{BB962C8B-B14F-4D97-AF65-F5344CB8AC3E}">
        <p14:creationId xmlns:p14="http://schemas.microsoft.com/office/powerpoint/2010/main" val="161747168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81000" y="685800"/>
            <a:ext cx="6096000" cy="3429000"/>
          </a:xfrm>
        </p:spPr>
      </p:sp>
      <p:sp>
        <p:nvSpPr>
          <p:cNvPr id="3" name="Notizenplatzhalter 2"/>
          <p:cNvSpPr>
            <a:spLocks noGrp="1"/>
          </p:cNvSpPr>
          <p:nvPr>
            <p:ph type="body" idx="1"/>
          </p:nvPr>
        </p:nvSpPr>
        <p:spPr/>
        <p:txBody>
          <a:bodyPr/>
          <a:lstStyle/>
          <a:p>
            <a:pPr marL="158750" indent="0">
              <a:buNone/>
            </a:pPr>
            <a:r>
              <a:rPr lang="en-GB" dirty="0"/>
              <a:t>See </a:t>
            </a:r>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GB" sz="1100" b="0" i="1" u="none" strike="noStrike" cap="none" dirty="0">
                <a:solidFill>
                  <a:srgbClr val="000000"/>
                </a:solidFill>
                <a:effectLst/>
                <a:latin typeface="Arial"/>
                <a:ea typeface="Arial"/>
                <a:cs typeface="Arial"/>
                <a:sym typeface="Arial"/>
              </a:rPr>
              <a:t>Butter, M. and Knight, P. (2020) General Introduction, in M. Butter and P. Knight (eds). Routledge Handbook of Conspiracy Theories (1st ed.). London/New York: Routledge, pp. 1-8.</a:t>
            </a:r>
          </a:p>
          <a:p>
            <a:pPr lvl="0"/>
            <a:r>
              <a:rPr lang="en-GB" sz="1100" b="0" i="1" u="none" strike="noStrike" cap="none" dirty="0">
                <a:solidFill>
                  <a:srgbClr val="000000"/>
                </a:solidFill>
                <a:effectLst/>
                <a:latin typeface="Arial"/>
                <a:ea typeface="Arial"/>
                <a:cs typeface="Arial"/>
                <a:sym typeface="Arial"/>
              </a:rPr>
              <a:t>COMPACT Education group (Comparative Analysis of Conspiracy Theories) (2020) Guide to Conspiracy Theories, March 2020, </a:t>
            </a:r>
            <a:r>
              <a:rPr lang="en-GB" sz="1100" b="0" i="1" u="sng" strike="noStrike" cap="none" dirty="0">
                <a:solidFill>
                  <a:srgbClr val="000000"/>
                </a:solidFill>
                <a:effectLst/>
                <a:latin typeface="Arial"/>
                <a:ea typeface="Arial"/>
                <a:cs typeface="Arial"/>
                <a:sym typeface="Arial"/>
                <a:hlinkClick r:id="rId3"/>
              </a:rPr>
              <a:t>https://conspiracytheories.eu/_wpx/wp-content/uploads/2020/03/COMPACT_Guide-2.pdf</a:t>
            </a:r>
            <a:r>
              <a:rPr lang="en-GB" sz="1100" b="0" i="1" u="none" strike="noStrike" cap="none" dirty="0">
                <a:solidFill>
                  <a:srgbClr val="000000"/>
                </a:solidFill>
                <a:effectLst/>
                <a:latin typeface="Arial"/>
                <a:ea typeface="Arial"/>
                <a:cs typeface="Arial"/>
                <a:sym typeface="Arial"/>
              </a:rPr>
              <a:t>, accessed 20 May 2021.</a:t>
            </a:r>
            <a:endParaRPr lang="de-AT" sz="1100" b="0" i="1" u="none" strike="noStrike" cap="none" dirty="0">
              <a:solidFill>
                <a:srgbClr val="000000"/>
              </a:solidFill>
              <a:effectLst/>
              <a:latin typeface="Arial"/>
              <a:ea typeface="Arial"/>
              <a:cs typeface="Arial"/>
              <a:sym typeface="Arial"/>
            </a:endParaRPr>
          </a:p>
        </p:txBody>
      </p:sp>
    </p:spTree>
    <p:extLst>
      <p:ext uri="{BB962C8B-B14F-4D97-AF65-F5344CB8AC3E}">
        <p14:creationId xmlns:p14="http://schemas.microsoft.com/office/powerpoint/2010/main" val="357155946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81000" y="685800"/>
            <a:ext cx="6096000" cy="3429000"/>
          </a:xfrm>
        </p:spPr>
      </p:sp>
      <p:sp>
        <p:nvSpPr>
          <p:cNvPr id="3" name="Notizenplatzhalter 2"/>
          <p:cNvSpPr>
            <a:spLocks noGrp="1"/>
          </p:cNvSpPr>
          <p:nvPr>
            <p:ph type="body" idx="1"/>
          </p:nvPr>
        </p:nvSpPr>
        <p:spPr/>
        <p:txBody>
          <a:bodyPr/>
          <a:lstStyle/>
          <a:p>
            <a:r>
              <a:rPr lang="en-GB" dirty="0"/>
              <a:t>See </a:t>
            </a:r>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GB" sz="1100" b="0" i="1" u="none" strike="noStrike" cap="none" dirty="0">
                <a:solidFill>
                  <a:srgbClr val="000000"/>
                </a:solidFill>
                <a:effectLst/>
                <a:latin typeface="Arial"/>
                <a:ea typeface="Arial"/>
                <a:cs typeface="Arial"/>
                <a:sym typeface="Arial"/>
              </a:rPr>
              <a:t>Butter, M. and Knight, P. (2020) General Introduction, in M. Butter and P. Knight (eds). Routledge Handbook of Conspiracy Theories (1st ed.). London/New York: Routledge, pp. 1-8.</a:t>
            </a:r>
          </a:p>
          <a:p>
            <a:pPr lvl="0"/>
            <a:r>
              <a:rPr lang="en-GB" sz="1100" b="0" i="1" u="none" strike="noStrike" cap="none" dirty="0">
                <a:solidFill>
                  <a:srgbClr val="000000"/>
                </a:solidFill>
                <a:effectLst/>
                <a:latin typeface="Arial"/>
                <a:ea typeface="Arial"/>
                <a:cs typeface="Arial"/>
                <a:sym typeface="Arial"/>
              </a:rPr>
              <a:t>COMPACT Education group (Comparative Analysis of Conspiracy Theories) (2020) Guide to Conspiracy Theories, March 2020, </a:t>
            </a:r>
            <a:r>
              <a:rPr lang="en-GB" sz="1100" b="0" i="1" u="sng" strike="noStrike" cap="none" dirty="0">
                <a:solidFill>
                  <a:srgbClr val="000000"/>
                </a:solidFill>
                <a:effectLst/>
                <a:latin typeface="Arial"/>
                <a:ea typeface="Arial"/>
                <a:cs typeface="Arial"/>
                <a:sym typeface="Arial"/>
                <a:hlinkClick r:id="rId3"/>
              </a:rPr>
              <a:t>https://conspiracytheories.eu/_wpx/wp-content/uploads/2020/03/COMPACT_Guide-2.pdf</a:t>
            </a:r>
            <a:r>
              <a:rPr lang="en-GB" sz="1100" b="0" i="1" u="none" strike="noStrike" cap="none" dirty="0">
                <a:solidFill>
                  <a:srgbClr val="000000"/>
                </a:solidFill>
                <a:effectLst/>
                <a:latin typeface="Arial"/>
                <a:ea typeface="Arial"/>
                <a:cs typeface="Arial"/>
                <a:sym typeface="Arial"/>
              </a:rPr>
              <a:t>, accessed 20 May 2021.</a:t>
            </a:r>
            <a:endParaRPr lang="de-AT" sz="1100" b="0" i="1" u="none" strike="noStrike" cap="none" dirty="0">
              <a:solidFill>
                <a:srgbClr val="000000"/>
              </a:solidFill>
              <a:effectLst/>
              <a:latin typeface="Arial"/>
              <a:ea typeface="Arial"/>
              <a:cs typeface="Arial"/>
              <a:sym typeface="Arial"/>
            </a:endParaRPr>
          </a:p>
        </p:txBody>
      </p:sp>
    </p:spTree>
    <p:extLst>
      <p:ext uri="{BB962C8B-B14F-4D97-AF65-F5344CB8AC3E}">
        <p14:creationId xmlns:p14="http://schemas.microsoft.com/office/powerpoint/2010/main" val="427434978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81000" y="685800"/>
            <a:ext cx="6096000" cy="3429000"/>
          </a:xfrm>
        </p:spPr>
      </p:sp>
      <p:sp>
        <p:nvSpPr>
          <p:cNvPr id="3" name="Notizenplatzhalter 2"/>
          <p:cNvSpPr>
            <a:spLocks noGrp="1"/>
          </p:cNvSpPr>
          <p:nvPr>
            <p:ph type="body" idx="1"/>
          </p:nvPr>
        </p:nvSpPr>
        <p:spPr/>
        <p:txBody>
          <a:bodyPr/>
          <a:lstStyle/>
          <a:p>
            <a:pPr marL="158750" indent="0">
              <a:buNone/>
            </a:pPr>
            <a:r>
              <a:rPr lang="en-GB" dirty="0"/>
              <a:t>See </a:t>
            </a:r>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GB" sz="1100" b="0" i="1" u="none" strike="noStrike" cap="none" dirty="0">
                <a:solidFill>
                  <a:srgbClr val="000000"/>
                </a:solidFill>
                <a:effectLst/>
                <a:latin typeface="Arial"/>
                <a:ea typeface="Arial"/>
                <a:cs typeface="Arial"/>
                <a:sym typeface="Arial"/>
              </a:rPr>
              <a:t>Butter, M. and Knight, P. (2020) General Introduction, in M. Butter and P. Knight (eds). Routledge Handbook of Conspiracy Theories (1st ed.). London/New York: Routledge, pp. 1-8.</a:t>
            </a:r>
          </a:p>
          <a:p>
            <a:pPr lvl="0"/>
            <a:r>
              <a:rPr lang="en-GB" sz="1100" b="0" i="1" u="none" strike="noStrike" cap="none" dirty="0">
                <a:solidFill>
                  <a:srgbClr val="000000"/>
                </a:solidFill>
                <a:effectLst/>
                <a:latin typeface="Arial"/>
                <a:ea typeface="Arial"/>
                <a:cs typeface="Arial"/>
                <a:sym typeface="Arial"/>
              </a:rPr>
              <a:t>COMPACT Education group (Comparative Analysis of Conspiracy Theories) (2020) Guide to Conspiracy Theories, March 2020, </a:t>
            </a:r>
            <a:r>
              <a:rPr lang="en-GB" sz="1100" b="0" i="1" u="sng" strike="noStrike" cap="none" dirty="0">
                <a:solidFill>
                  <a:srgbClr val="000000"/>
                </a:solidFill>
                <a:effectLst/>
                <a:latin typeface="Arial"/>
                <a:ea typeface="Arial"/>
                <a:cs typeface="Arial"/>
                <a:sym typeface="Arial"/>
                <a:hlinkClick r:id="rId3"/>
              </a:rPr>
              <a:t>https://conspiracytheories.eu/_wpx/wp-content/uploads/2020/03/COMPACT_Guide-2.pdf</a:t>
            </a:r>
            <a:r>
              <a:rPr lang="en-GB" sz="1100" b="0" i="1" u="none" strike="noStrike" cap="none" dirty="0">
                <a:solidFill>
                  <a:srgbClr val="000000"/>
                </a:solidFill>
                <a:effectLst/>
                <a:latin typeface="Arial"/>
                <a:ea typeface="Arial"/>
                <a:cs typeface="Arial"/>
                <a:sym typeface="Arial"/>
              </a:rPr>
              <a:t>, accessed 20 May 2021.</a:t>
            </a:r>
            <a:endParaRPr lang="de-AT" sz="1100" b="0" i="1" u="none" strike="noStrike" cap="none" dirty="0">
              <a:solidFill>
                <a:srgbClr val="000000"/>
              </a:solidFill>
              <a:effectLst/>
              <a:latin typeface="Arial"/>
              <a:ea typeface="Arial"/>
              <a:cs typeface="Arial"/>
              <a:sym typeface="Arial"/>
            </a:endParaRPr>
          </a:p>
        </p:txBody>
      </p:sp>
    </p:spTree>
    <p:extLst>
      <p:ext uri="{BB962C8B-B14F-4D97-AF65-F5344CB8AC3E}">
        <p14:creationId xmlns:p14="http://schemas.microsoft.com/office/powerpoint/2010/main" val="309143970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81000" y="685800"/>
            <a:ext cx="6096000" cy="3429000"/>
          </a:xfrm>
        </p:spPr>
      </p:sp>
      <p:sp>
        <p:nvSpPr>
          <p:cNvPr id="3" name="Notizenplatzhalter 2"/>
          <p:cNvSpPr>
            <a:spLocks noGrp="1"/>
          </p:cNvSpPr>
          <p:nvPr>
            <p:ph type="body" idx="1"/>
          </p:nvPr>
        </p:nvSpPr>
        <p:spPr/>
        <p:txBody>
          <a:bodyPr/>
          <a:lstStyle/>
          <a:p>
            <a:pPr marL="158750" indent="0">
              <a:buNone/>
            </a:pPr>
            <a:r>
              <a:rPr lang="en-GB" dirty="0"/>
              <a:t>source: </a:t>
            </a:r>
          </a:p>
          <a:p>
            <a:pPr marL="158750" lvl="0" indent="0">
              <a:buNone/>
            </a:pPr>
            <a:r>
              <a:rPr lang="en-GB" sz="1100" b="0" i="1" u="none" strike="noStrike" cap="none" dirty="0">
                <a:solidFill>
                  <a:srgbClr val="000000"/>
                </a:solidFill>
                <a:effectLst/>
                <a:latin typeface="Arial"/>
                <a:ea typeface="Arial"/>
                <a:cs typeface="Arial"/>
                <a:sym typeface="Arial"/>
              </a:rPr>
              <a:t>COMPACT Education group (Comparative Analysis of Conspiracy Theories) (2020) Guide to Conspiracy Theories, March 2020, </a:t>
            </a:r>
            <a:r>
              <a:rPr lang="en-GB" sz="1100" b="0" i="1" u="sng" strike="noStrike" cap="none" dirty="0">
                <a:solidFill>
                  <a:srgbClr val="000000"/>
                </a:solidFill>
                <a:effectLst/>
                <a:latin typeface="Arial"/>
                <a:ea typeface="Arial"/>
                <a:cs typeface="Arial"/>
                <a:sym typeface="Arial"/>
                <a:hlinkClick r:id="rId3"/>
              </a:rPr>
              <a:t>https://conspiracytheories.eu/_wpx/wp-content/uploads/2020/03/COMPACT_Guide-2.pdf</a:t>
            </a:r>
            <a:r>
              <a:rPr lang="en-GB" sz="1100" b="0" i="1" u="none" strike="noStrike" cap="none" dirty="0">
                <a:solidFill>
                  <a:srgbClr val="000000"/>
                </a:solidFill>
                <a:effectLst/>
                <a:latin typeface="Arial"/>
                <a:ea typeface="Arial"/>
                <a:cs typeface="Arial"/>
                <a:sym typeface="Arial"/>
              </a:rPr>
              <a:t>, accessed 20 May 2021.</a:t>
            </a:r>
            <a:r>
              <a:rPr lang="en-GB" sz="1100" b="0" i="0" u="none" strike="noStrike" cap="none" baseline="0" dirty="0">
                <a:solidFill>
                  <a:srgbClr val="000000"/>
                </a:solidFill>
                <a:effectLst/>
                <a:latin typeface="Arial"/>
                <a:ea typeface="Arial"/>
                <a:cs typeface="Arial"/>
                <a:sym typeface="Arial"/>
              </a:rPr>
              <a:t> </a:t>
            </a:r>
            <a:r>
              <a:rPr lang="en-GB" dirty="0"/>
              <a:t>pp. 7-8</a:t>
            </a:r>
          </a:p>
        </p:txBody>
      </p:sp>
    </p:spTree>
    <p:extLst>
      <p:ext uri="{BB962C8B-B14F-4D97-AF65-F5344CB8AC3E}">
        <p14:creationId xmlns:p14="http://schemas.microsoft.com/office/powerpoint/2010/main" val="233659011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81000" y="685800"/>
            <a:ext cx="6096000" cy="3429000"/>
          </a:xfrm>
        </p:spPr>
      </p:sp>
      <p:sp>
        <p:nvSpPr>
          <p:cNvPr id="3" name="Notizenplatzhalter 2"/>
          <p:cNvSpPr>
            <a:spLocks noGrp="1"/>
          </p:cNvSpPr>
          <p:nvPr>
            <p:ph type="body" idx="1"/>
          </p:nvPr>
        </p:nvSpPr>
        <p:spPr/>
        <p:txBody>
          <a:bodyPr/>
          <a:lstStyle/>
          <a:p>
            <a:pPr marL="158750" indent="0">
              <a:buNone/>
            </a:pPr>
            <a:r>
              <a:rPr lang="en-GB" dirty="0"/>
              <a:t>sources:</a:t>
            </a:r>
          </a:p>
          <a:p>
            <a:pPr lvl="0"/>
            <a:r>
              <a:rPr lang="en-GB" sz="1100" b="0" i="0" u="none" strike="noStrike" cap="none" dirty="0">
                <a:solidFill>
                  <a:srgbClr val="000000"/>
                </a:solidFill>
                <a:effectLst/>
                <a:latin typeface="Arial"/>
                <a:ea typeface="Arial"/>
                <a:cs typeface="Arial"/>
                <a:sym typeface="Arial"/>
              </a:rPr>
              <a:t>European Commission (</a:t>
            </a:r>
            <a:r>
              <a:rPr lang="en-GB" sz="1100" b="0" i="0" u="none" strike="noStrike" cap="none" dirty="0" err="1">
                <a:solidFill>
                  <a:srgbClr val="000000"/>
                </a:solidFill>
                <a:effectLst/>
                <a:latin typeface="Arial"/>
                <a:ea typeface="Arial"/>
                <a:cs typeface="Arial"/>
                <a:sym typeface="Arial"/>
              </a:rPr>
              <a:t>n.y.</a:t>
            </a:r>
            <a:r>
              <a:rPr lang="en-GB" sz="1100" b="0" i="0" u="none" strike="noStrike" cap="none" dirty="0">
                <a:solidFill>
                  <a:srgbClr val="000000"/>
                </a:solidFill>
                <a:effectLst/>
                <a:latin typeface="Arial"/>
                <a:ea typeface="Arial"/>
                <a:cs typeface="Arial"/>
                <a:sym typeface="Arial"/>
              </a:rPr>
              <a:t>) Identifying Conspiracy Theories, </a:t>
            </a:r>
            <a:r>
              <a:rPr lang="en-GB" sz="1100" b="0" i="0" u="sng" strike="noStrike" cap="none" dirty="0">
                <a:solidFill>
                  <a:srgbClr val="000000"/>
                </a:solidFill>
                <a:effectLst/>
                <a:latin typeface="Arial"/>
                <a:ea typeface="Arial"/>
                <a:cs typeface="Arial"/>
                <a:sym typeface="Arial"/>
                <a:hlinkClick r:id="rId3"/>
              </a:rPr>
              <a:t>https://ec.europa.eu/info/live-work-travel-eu/coronavirus-response/fighting-disinformation/identifying-conspiracy-theories_en</a:t>
            </a:r>
            <a:r>
              <a:rPr lang="en-GB" sz="1100" b="0" i="0" u="none" strike="noStrike" cap="none" dirty="0">
                <a:solidFill>
                  <a:srgbClr val="000000"/>
                </a:solidFill>
                <a:effectLst/>
                <a:latin typeface="Arial"/>
                <a:ea typeface="Arial"/>
                <a:cs typeface="Arial"/>
                <a:sym typeface="Arial"/>
              </a:rPr>
              <a:t>, accessed 20 May 2021.</a:t>
            </a:r>
            <a:endParaRPr lang="de-AT" sz="1100" b="0" i="1" u="none" strike="noStrike" cap="none" dirty="0">
              <a:solidFill>
                <a:srgbClr val="000000"/>
              </a:solidFill>
              <a:effectLst/>
              <a:latin typeface="Arial"/>
              <a:ea typeface="Arial"/>
              <a:cs typeface="Arial"/>
              <a:sym typeface="Arial"/>
            </a:endParaRPr>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GB" sz="1100" b="0" i="1" u="none" strike="noStrike" cap="none" dirty="0">
                <a:solidFill>
                  <a:srgbClr val="000000"/>
                </a:solidFill>
                <a:effectLst/>
                <a:latin typeface="Arial"/>
                <a:ea typeface="Arial"/>
                <a:cs typeface="Arial"/>
                <a:sym typeface="Arial"/>
              </a:rPr>
              <a:t>COMPACT Education group (Comparative Analysis of Conspiracy Theories) (2020) Guide to Conspiracy Theories, March 2020, </a:t>
            </a:r>
            <a:r>
              <a:rPr lang="en-GB" sz="1100" b="0" i="1" u="sng" strike="noStrike" cap="none" dirty="0">
                <a:solidFill>
                  <a:srgbClr val="000000"/>
                </a:solidFill>
                <a:effectLst/>
                <a:latin typeface="Arial"/>
                <a:ea typeface="Arial"/>
                <a:cs typeface="Arial"/>
                <a:sym typeface="Arial"/>
                <a:hlinkClick r:id="rId4"/>
              </a:rPr>
              <a:t>https://conspiracytheories.eu/_wpx/wp-content/uploads/2020/03/COMPACT_Guide-2.pdf</a:t>
            </a:r>
            <a:r>
              <a:rPr lang="en-GB" sz="1100" b="0" i="1" u="none" strike="noStrike" cap="none" dirty="0">
                <a:solidFill>
                  <a:srgbClr val="000000"/>
                </a:solidFill>
                <a:effectLst/>
                <a:latin typeface="Arial"/>
                <a:ea typeface="Arial"/>
                <a:cs typeface="Arial"/>
                <a:sym typeface="Arial"/>
              </a:rPr>
              <a:t>, accessed 20 May 2021, </a:t>
            </a:r>
            <a:r>
              <a:rPr lang="en-GB" dirty="0"/>
              <a:t>pp.7-8</a:t>
            </a:r>
          </a:p>
          <a:p>
            <a:endParaRPr lang="en-GB" dirty="0"/>
          </a:p>
        </p:txBody>
      </p:sp>
    </p:spTree>
    <p:extLst>
      <p:ext uri="{BB962C8B-B14F-4D97-AF65-F5344CB8AC3E}">
        <p14:creationId xmlns:p14="http://schemas.microsoft.com/office/powerpoint/2010/main" val="25796364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ga28579d069_0_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2" name="Google Shape;82;ga28579d069_0_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81000" y="685800"/>
            <a:ext cx="6096000" cy="3429000"/>
          </a:xfrm>
        </p:spPr>
      </p:sp>
      <p:sp>
        <p:nvSpPr>
          <p:cNvPr id="3" name="Notizenplatzhalter 2"/>
          <p:cNvSpPr>
            <a:spLocks noGrp="1"/>
          </p:cNvSpPr>
          <p:nvPr>
            <p:ph type="body" idx="1"/>
          </p:nvPr>
        </p:nvSpPr>
        <p:spPr/>
        <p:txBody>
          <a:bodyPr/>
          <a:lstStyle/>
          <a:p>
            <a:pPr marL="158750" indent="0">
              <a:buNone/>
            </a:pPr>
            <a:r>
              <a:rPr lang="en-GB" dirty="0"/>
              <a:t>See </a:t>
            </a:r>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GB" sz="1100" b="0" i="1" u="none" strike="noStrike" cap="none" dirty="0">
                <a:solidFill>
                  <a:srgbClr val="000000"/>
                </a:solidFill>
                <a:effectLst/>
                <a:latin typeface="Arial"/>
                <a:ea typeface="Arial"/>
                <a:cs typeface="Arial"/>
                <a:sym typeface="Arial"/>
              </a:rPr>
              <a:t>Butter, M. and Knight, P. (2020) General Introduction, in M. Butter and P. Knight (eds). Routledge Handbook of Conspiracy Theories (1st ed.). London/New York: Routledge, pp. 1-8.</a:t>
            </a:r>
          </a:p>
          <a:p>
            <a:pPr lvl="0"/>
            <a:r>
              <a:rPr lang="en-GB" sz="1100" b="0" i="1" u="none" strike="noStrike" cap="none" dirty="0">
                <a:solidFill>
                  <a:srgbClr val="000000"/>
                </a:solidFill>
                <a:effectLst/>
                <a:latin typeface="Arial"/>
                <a:ea typeface="Arial"/>
                <a:cs typeface="Arial"/>
                <a:sym typeface="Arial"/>
              </a:rPr>
              <a:t>COMPACT Education group (Comparative Analysis of Conspiracy Theories) (2020) Guide to Conspiracy Theories, March 2020, </a:t>
            </a:r>
            <a:r>
              <a:rPr lang="en-GB" sz="1100" b="0" i="1" u="sng" strike="noStrike" cap="none" dirty="0">
                <a:solidFill>
                  <a:srgbClr val="000000"/>
                </a:solidFill>
                <a:effectLst/>
                <a:latin typeface="Arial"/>
                <a:ea typeface="Arial"/>
                <a:cs typeface="Arial"/>
                <a:sym typeface="Arial"/>
                <a:hlinkClick r:id="rId3"/>
              </a:rPr>
              <a:t>https://conspiracytheories.eu/_wpx/wp-content/uploads/2020/03/COMPACT_Guide-2.pdf</a:t>
            </a:r>
            <a:r>
              <a:rPr lang="en-GB" sz="1100" b="0" i="1" u="none" strike="noStrike" cap="none" dirty="0">
                <a:solidFill>
                  <a:srgbClr val="000000"/>
                </a:solidFill>
                <a:effectLst/>
                <a:latin typeface="Arial"/>
                <a:ea typeface="Arial"/>
                <a:cs typeface="Arial"/>
                <a:sym typeface="Arial"/>
              </a:rPr>
              <a:t>, accessed 20 May 2021.</a:t>
            </a:r>
            <a:endParaRPr lang="de-AT" sz="1100" b="0" i="1" u="none" strike="noStrike" cap="none" dirty="0">
              <a:solidFill>
                <a:srgbClr val="000000"/>
              </a:solidFill>
              <a:effectLst/>
              <a:latin typeface="Arial"/>
              <a:ea typeface="Arial"/>
              <a:cs typeface="Arial"/>
              <a:sym typeface="Arial"/>
            </a:endParaRPr>
          </a:p>
        </p:txBody>
      </p:sp>
    </p:spTree>
    <p:extLst>
      <p:ext uri="{BB962C8B-B14F-4D97-AF65-F5344CB8AC3E}">
        <p14:creationId xmlns:p14="http://schemas.microsoft.com/office/powerpoint/2010/main" val="228870211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81000" y="685800"/>
            <a:ext cx="6096000" cy="3429000"/>
          </a:xfrm>
        </p:spPr>
      </p:sp>
      <p:sp>
        <p:nvSpPr>
          <p:cNvPr id="3" name="Notizenplatzhalter 2"/>
          <p:cNvSpPr>
            <a:spLocks noGrp="1"/>
          </p:cNvSpPr>
          <p:nvPr>
            <p:ph type="body" idx="1"/>
          </p:nvPr>
        </p:nvSpPr>
        <p:spPr/>
        <p:txBody>
          <a:bodyPr/>
          <a:lstStyle/>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GB" dirty="0"/>
              <a:t>source</a:t>
            </a:r>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GB" sz="1100" b="0" i="1" u="none" strike="noStrike" cap="none" dirty="0">
                <a:solidFill>
                  <a:srgbClr val="000000"/>
                </a:solidFill>
                <a:effectLst/>
                <a:latin typeface="Arial"/>
                <a:ea typeface="Arial"/>
                <a:cs typeface="Arial"/>
                <a:sym typeface="Arial"/>
              </a:rPr>
              <a:t>COMPACT Education group (Comparative Analysis of Conspiracy Theories) (2020) Guide to Conspiracy Theories, March 2020, </a:t>
            </a:r>
            <a:r>
              <a:rPr lang="en-GB" sz="1100" b="0" i="1" u="sng" strike="noStrike" cap="none" dirty="0">
                <a:solidFill>
                  <a:srgbClr val="000000"/>
                </a:solidFill>
                <a:effectLst/>
                <a:latin typeface="Arial"/>
                <a:ea typeface="Arial"/>
                <a:cs typeface="Arial"/>
                <a:sym typeface="Arial"/>
                <a:hlinkClick r:id="rId3"/>
              </a:rPr>
              <a:t>https://conspiracytheories.eu/_wpx/wp-content/uploads/2020/03/COMPACT_Guide-2.pdf</a:t>
            </a:r>
            <a:r>
              <a:rPr lang="en-GB" sz="1100" b="0" i="1" u="none" strike="noStrike" cap="none" dirty="0">
                <a:solidFill>
                  <a:srgbClr val="000000"/>
                </a:solidFill>
                <a:effectLst/>
                <a:latin typeface="Arial"/>
                <a:ea typeface="Arial"/>
                <a:cs typeface="Arial"/>
                <a:sym typeface="Arial"/>
              </a:rPr>
              <a:t>, accessed 20 May 2021, p. 7.</a:t>
            </a:r>
            <a:endParaRPr lang="de-AT" sz="1100" b="0" i="1" u="none" strike="noStrike" cap="none" dirty="0">
              <a:solidFill>
                <a:srgbClr val="000000"/>
              </a:solidFill>
              <a:effectLst/>
              <a:latin typeface="Arial"/>
              <a:ea typeface="Arial"/>
              <a:cs typeface="Arial"/>
              <a:sym typeface="Arial"/>
            </a:endParaRPr>
          </a:p>
        </p:txBody>
      </p:sp>
    </p:spTree>
    <p:extLst>
      <p:ext uri="{BB962C8B-B14F-4D97-AF65-F5344CB8AC3E}">
        <p14:creationId xmlns:p14="http://schemas.microsoft.com/office/powerpoint/2010/main" val="92702267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81000" y="685800"/>
            <a:ext cx="6096000" cy="3429000"/>
          </a:xfrm>
        </p:spPr>
      </p:sp>
      <p:sp>
        <p:nvSpPr>
          <p:cNvPr id="3" name="Notizenplatzhalter 2"/>
          <p:cNvSpPr>
            <a:spLocks noGrp="1"/>
          </p:cNvSpPr>
          <p:nvPr>
            <p:ph type="body" idx="1"/>
          </p:nvPr>
        </p:nvSpPr>
        <p:spPr/>
        <p:txBody>
          <a:bodyPr/>
          <a:lstStyle/>
          <a:p>
            <a:pPr marL="158750" indent="0">
              <a:buNone/>
            </a:pPr>
            <a:r>
              <a:rPr lang="en-GB" dirty="0"/>
              <a:t>See </a:t>
            </a:r>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GB" sz="1100" b="0" i="1" u="none" strike="noStrike" cap="none" dirty="0">
                <a:solidFill>
                  <a:srgbClr val="000000"/>
                </a:solidFill>
                <a:effectLst/>
                <a:latin typeface="Arial"/>
                <a:ea typeface="Arial"/>
                <a:cs typeface="Arial"/>
                <a:sym typeface="Arial"/>
              </a:rPr>
              <a:t>Butter, M. and Knight, P. (2020) General Introduction, in M. Butter and P. Knight (eds). Routledge Handbook of Conspiracy Theories (1st ed.). London/New York: Routledge, pp. 1-8.</a:t>
            </a:r>
          </a:p>
          <a:p>
            <a:pPr lvl="0"/>
            <a:r>
              <a:rPr lang="en-GB" sz="1100" b="0" i="1" u="none" strike="noStrike" cap="none" dirty="0">
                <a:solidFill>
                  <a:srgbClr val="000000"/>
                </a:solidFill>
                <a:effectLst/>
                <a:latin typeface="Arial"/>
                <a:ea typeface="Arial"/>
                <a:cs typeface="Arial"/>
                <a:sym typeface="Arial"/>
              </a:rPr>
              <a:t>COMPACT Education group (Comparative Analysis of Conspiracy Theories) (2020) Guide to Conspiracy Theories, March 2020, </a:t>
            </a:r>
            <a:r>
              <a:rPr lang="en-GB" sz="1100" b="0" i="1" u="sng" strike="noStrike" cap="none" dirty="0">
                <a:solidFill>
                  <a:srgbClr val="000000"/>
                </a:solidFill>
                <a:effectLst/>
                <a:latin typeface="Arial"/>
                <a:ea typeface="Arial"/>
                <a:cs typeface="Arial"/>
                <a:sym typeface="Arial"/>
                <a:hlinkClick r:id="rId3"/>
              </a:rPr>
              <a:t>https://conspiracytheories.eu/_wpx/wp-content/uploads/2020/03/COMPACT_Guide-2.pdf</a:t>
            </a:r>
            <a:r>
              <a:rPr lang="en-GB" sz="1100" b="0" i="1" u="none" strike="noStrike" cap="none" dirty="0">
                <a:solidFill>
                  <a:srgbClr val="000000"/>
                </a:solidFill>
                <a:effectLst/>
                <a:latin typeface="Arial"/>
                <a:ea typeface="Arial"/>
                <a:cs typeface="Arial"/>
                <a:sym typeface="Arial"/>
              </a:rPr>
              <a:t>, accessed 20 May 2021.</a:t>
            </a:r>
            <a:endParaRPr lang="de-AT" sz="1100" b="0" i="1" u="none" strike="noStrike" cap="none" dirty="0">
              <a:solidFill>
                <a:srgbClr val="000000"/>
              </a:solidFill>
              <a:effectLst/>
              <a:latin typeface="Arial"/>
              <a:ea typeface="Arial"/>
              <a:cs typeface="Arial"/>
              <a:sym typeface="Arial"/>
            </a:endParaRPr>
          </a:p>
        </p:txBody>
      </p:sp>
    </p:spTree>
    <p:extLst>
      <p:ext uri="{BB962C8B-B14F-4D97-AF65-F5344CB8AC3E}">
        <p14:creationId xmlns:p14="http://schemas.microsoft.com/office/powerpoint/2010/main" val="855715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81000" y="685800"/>
            <a:ext cx="6096000" cy="3429000"/>
          </a:xfrm>
        </p:spPr>
      </p:sp>
      <p:sp>
        <p:nvSpPr>
          <p:cNvPr id="3" name="Notizenplatzhalter 2"/>
          <p:cNvSpPr>
            <a:spLocks noGrp="1"/>
          </p:cNvSpPr>
          <p:nvPr>
            <p:ph type="body" idx="1"/>
          </p:nvPr>
        </p:nvSpPr>
        <p:spPr/>
        <p:txBody>
          <a:bodyPr/>
          <a:lstStyle/>
          <a:p>
            <a:r>
              <a:rPr lang="en-GB" dirty="0"/>
              <a:t>Bridge to the next chapter: </a:t>
            </a:r>
            <a:r>
              <a:rPr lang="en-GB" b="1" dirty="0"/>
              <a:t>History of conspiracy myths</a:t>
            </a:r>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GB" b="0" dirty="0"/>
              <a:t>source: </a:t>
            </a:r>
            <a:r>
              <a:rPr lang="en-GB" sz="1100" b="0" i="0" u="none" strike="noStrike" cap="none" dirty="0">
                <a:solidFill>
                  <a:srgbClr val="000000"/>
                </a:solidFill>
                <a:effectLst/>
                <a:latin typeface="Arial"/>
                <a:ea typeface="Arial"/>
                <a:cs typeface="Arial"/>
                <a:sym typeface="Arial"/>
              </a:rPr>
              <a:t>European Commission (</a:t>
            </a:r>
            <a:r>
              <a:rPr lang="en-GB" sz="1100" b="0" i="0" u="none" strike="noStrike" cap="none" dirty="0" err="1">
                <a:solidFill>
                  <a:srgbClr val="000000"/>
                </a:solidFill>
                <a:effectLst/>
                <a:latin typeface="Arial"/>
                <a:ea typeface="Arial"/>
                <a:cs typeface="Arial"/>
                <a:sym typeface="Arial"/>
              </a:rPr>
              <a:t>n.y.</a:t>
            </a:r>
            <a:r>
              <a:rPr lang="en-GB" sz="1100" b="0" i="0" u="none" strike="noStrike" cap="none" dirty="0">
                <a:solidFill>
                  <a:srgbClr val="000000"/>
                </a:solidFill>
                <a:effectLst/>
                <a:latin typeface="Arial"/>
                <a:ea typeface="Arial"/>
                <a:cs typeface="Arial"/>
                <a:sym typeface="Arial"/>
              </a:rPr>
              <a:t>) Identifying Conspiracy Theories, </a:t>
            </a:r>
            <a:r>
              <a:rPr lang="en-GB" sz="1100" b="0" i="0" u="sng" strike="noStrike" cap="none" dirty="0">
                <a:solidFill>
                  <a:srgbClr val="000000"/>
                </a:solidFill>
                <a:effectLst/>
                <a:latin typeface="Arial"/>
                <a:ea typeface="Arial"/>
                <a:cs typeface="Arial"/>
                <a:sym typeface="Arial"/>
                <a:hlinkClick r:id="rId3"/>
              </a:rPr>
              <a:t>https://ec.europa.eu/info/live-work-travel-eu/coronavirus-response/fighting-disinformation/identifying-conspiracy-theories_en</a:t>
            </a:r>
            <a:r>
              <a:rPr lang="en-GB" sz="1100" b="0" i="0" u="none" strike="noStrike" cap="none" dirty="0">
                <a:solidFill>
                  <a:srgbClr val="000000"/>
                </a:solidFill>
                <a:effectLst/>
                <a:latin typeface="Arial"/>
                <a:ea typeface="Arial"/>
                <a:cs typeface="Arial"/>
                <a:sym typeface="Arial"/>
              </a:rPr>
              <a:t>, accessed 20 May 2021.</a:t>
            </a:r>
            <a:endParaRPr lang="de-AT" sz="1100" b="0" i="1" u="none" strike="noStrike" cap="none" dirty="0">
              <a:solidFill>
                <a:srgbClr val="000000"/>
              </a:solidFill>
              <a:effectLst/>
              <a:latin typeface="Arial"/>
              <a:ea typeface="Arial"/>
              <a:cs typeface="Arial"/>
              <a:sym typeface="Arial"/>
            </a:endParaRPr>
          </a:p>
          <a:p>
            <a:endParaRPr lang="en-GB" b="0" dirty="0"/>
          </a:p>
        </p:txBody>
      </p:sp>
    </p:spTree>
    <p:extLst>
      <p:ext uri="{BB962C8B-B14F-4D97-AF65-F5344CB8AC3E}">
        <p14:creationId xmlns:p14="http://schemas.microsoft.com/office/powerpoint/2010/main" val="96626217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81000" y="685800"/>
            <a:ext cx="6096000" cy="3429000"/>
          </a:xfrm>
        </p:spPr>
      </p:sp>
      <p:sp>
        <p:nvSpPr>
          <p:cNvPr id="3" name="Notizenplatzhalter 2"/>
          <p:cNvSpPr>
            <a:spLocks noGrp="1"/>
          </p:cNvSpPr>
          <p:nvPr>
            <p:ph type="body" idx="1"/>
          </p:nvPr>
        </p:nvSpPr>
        <p:spPr/>
        <p:txBody>
          <a:bodyPr/>
          <a:lstStyle/>
          <a:p>
            <a:r>
              <a:rPr lang="en-GB" dirty="0"/>
              <a:t>Creation of own conspiracy myth</a:t>
            </a:r>
            <a:r>
              <a:rPr lang="en-GB" baseline="0" dirty="0"/>
              <a:t> (25 minutes)</a:t>
            </a:r>
          </a:p>
          <a:p>
            <a:r>
              <a:rPr lang="en-GB" baseline="0" dirty="0"/>
              <a:t>Acting out and discussion in plenary (25 minutes)</a:t>
            </a:r>
          </a:p>
          <a:p>
            <a:r>
              <a:rPr lang="en-GB" baseline="0" dirty="0"/>
              <a:t>Reflection (10 minutes)</a:t>
            </a:r>
            <a:endParaRPr lang="en-GB" dirty="0"/>
          </a:p>
        </p:txBody>
      </p:sp>
    </p:spTree>
    <p:extLst>
      <p:ext uri="{BB962C8B-B14F-4D97-AF65-F5344CB8AC3E}">
        <p14:creationId xmlns:p14="http://schemas.microsoft.com/office/powerpoint/2010/main" val="30254675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9" name="Google Shape;89;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3871541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81000" y="685800"/>
            <a:ext cx="6096000" cy="3429000"/>
          </a:xfrm>
        </p:spPr>
      </p:sp>
      <p:sp>
        <p:nvSpPr>
          <p:cNvPr id="3" name="Notizenplatzhalter 2"/>
          <p:cNvSpPr>
            <a:spLocks noGrp="1"/>
          </p:cNvSpPr>
          <p:nvPr>
            <p:ph type="body" idx="1"/>
          </p:nvPr>
        </p:nvSpPr>
        <p:spPr/>
        <p:txBody>
          <a:bodyPr/>
          <a:lstStyle/>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de-AT" b="1" dirty="0" err="1"/>
              <a:t>What</a:t>
            </a:r>
            <a:r>
              <a:rPr lang="de-AT" b="1" dirty="0"/>
              <a:t> </a:t>
            </a:r>
            <a:r>
              <a:rPr lang="de-AT" b="1" dirty="0" err="1"/>
              <a:t>comes</a:t>
            </a:r>
            <a:r>
              <a:rPr lang="de-AT" b="1" dirty="0"/>
              <a:t> </a:t>
            </a:r>
            <a:r>
              <a:rPr lang="de-AT" b="1" dirty="0" err="1"/>
              <a:t>to</a:t>
            </a:r>
            <a:r>
              <a:rPr lang="de-AT" b="1" dirty="0"/>
              <a:t> </a:t>
            </a:r>
            <a:r>
              <a:rPr lang="de-AT" b="1" dirty="0" err="1"/>
              <a:t>your</a:t>
            </a:r>
            <a:r>
              <a:rPr lang="de-AT" b="1" dirty="0"/>
              <a:t> </a:t>
            </a:r>
            <a:r>
              <a:rPr lang="de-AT" b="1" dirty="0" err="1"/>
              <a:t>mind</a:t>
            </a:r>
            <a:r>
              <a:rPr lang="de-AT" b="1" dirty="0"/>
              <a:t>?</a:t>
            </a:r>
          </a:p>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de-AT" b="1" dirty="0"/>
          </a:p>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de-AT" b="1" dirty="0" err="1"/>
              <a:t>Leading</a:t>
            </a:r>
            <a:r>
              <a:rPr lang="de-AT" b="1" dirty="0"/>
              <a:t> </a:t>
            </a:r>
            <a:r>
              <a:rPr lang="de-AT" b="1" dirty="0" err="1"/>
              <a:t>questions</a:t>
            </a:r>
            <a:r>
              <a:rPr lang="de-AT" b="1" dirty="0"/>
              <a:t>:</a:t>
            </a:r>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de-AT" dirty="0" err="1"/>
              <a:t>What</a:t>
            </a:r>
            <a:r>
              <a:rPr lang="de-AT" dirty="0"/>
              <a:t> </a:t>
            </a:r>
            <a:r>
              <a:rPr lang="de-AT" dirty="0" err="1"/>
              <a:t>is</a:t>
            </a:r>
            <a:r>
              <a:rPr lang="de-AT" dirty="0"/>
              <a:t> a </a:t>
            </a:r>
            <a:r>
              <a:rPr lang="de-AT" dirty="0" err="1"/>
              <a:t>conspiracy</a:t>
            </a:r>
            <a:r>
              <a:rPr lang="de-AT" dirty="0"/>
              <a:t> </a:t>
            </a:r>
            <a:r>
              <a:rPr lang="de-AT" dirty="0" err="1"/>
              <a:t>myth</a:t>
            </a:r>
            <a:r>
              <a:rPr lang="de-AT" dirty="0"/>
              <a:t>?</a:t>
            </a:r>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de-AT" dirty="0" err="1"/>
              <a:t>What</a:t>
            </a:r>
            <a:r>
              <a:rPr lang="de-AT" dirty="0"/>
              <a:t> </a:t>
            </a:r>
            <a:r>
              <a:rPr lang="de-AT" dirty="0" err="1"/>
              <a:t>topics</a:t>
            </a:r>
            <a:r>
              <a:rPr lang="de-AT" dirty="0"/>
              <a:t> </a:t>
            </a:r>
            <a:r>
              <a:rPr lang="de-AT" dirty="0" err="1"/>
              <a:t>of</a:t>
            </a:r>
            <a:r>
              <a:rPr lang="de-AT" dirty="0"/>
              <a:t> </a:t>
            </a:r>
            <a:r>
              <a:rPr lang="de-AT" dirty="0" err="1"/>
              <a:t>conspiracy</a:t>
            </a:r>
            <a:r>
              <a:rPr lang="de-AT" dirty="0"/>
              <a:t> </a:t>
            </a:r>
            <a:r>
              <a:rPr lang="de-AT" dirty="0" err="1"/>
              <a:t>myths</a:t>
            </a:r>
            <a:r>
              <a:rPr lang="de-AT" dirty="0"/>
              <a:t>, </a:t>
            </a:r>
            <a:r>
              <a:rPr lang="de-AT" dirty="0" err="1"/>
              <a:t>legends</a:t>
            </a:r>
            <a:r>
              <a:rPr lang="de-AT" dirty="0"/>
              <a:t>, narratives do </a:t>
            </a:r>
            <a:r>
              <a:rPr lang="de-AT" dirty="0" err="1"/>
              <a:t>you</a:t>
            </a:r>
            <a:r>
              <a:rPr lang="de-AT" dirty="0"/>
              <a:t> </a:t>
            </a:r>
            <a:r>
              <a:rPr lang="de-AT" dirty="0" err="1"/>
              <a:t>know</a:t>
            </a:r>
            <a:r>
              <a:rPr lang="de-AT" dirty="0"/>
              <a:t>?</a:t>
            </a:r>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GB" dirty="0"/>
              <a:t>Where did you hear about them?</a:t>
            </a:r>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GB" dirty="0"/>
              <a:t>Who was spreading the myths, who was the target?</a:t>
            </a:r>
          </a:p>
          <a:p>
            <a:endParaRPr lang="en-GB" dirty="0"/>
          </a:p>
        </p:txBody>
      </p:sp>
    </p:spTree>
    <p:extLst>
      <p:ext uri="{BB962C8B-B14F-4D97-AF65-F5344CB8AC3E}">
        <p14:creationId xmlns:p14="http://schemas.microsoft.com/office/powerpoint/2010/main" val="34423010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81000" y="685800"/>
            <a:ext cx="6096000" cy="3429000"/>
          </a:xfrm>
        </p:spPr>
      </p:sp>
      <p:sp>
        <p:nvSpPr>
          <p:cNvPr id="3" name="Notizenplatzhalter 2"/>
          <p:cNvSpPr>
            <a:spLocks noGrp="1"/>
          </p:cNvSpPr>
          <p:nvPr>
            <p:ph type="body" idx="1"/>
          </p:nvPr>
        </p:nvSpPr>
        <p:spPr/>
        <p:txBody>
          <a:bodyPr/>
          <a:lstStyle/>
          <a:p>
            <a:r>
              <a:rPr lang="en-GB" dirty="0"/>
              <a:t>instructor: copy the table to an online document/pad, so that the students can fill in </a:t>
            </a:r>
            <a:r>
              <a:rPr lang="en-GB" dirty="0" err="1"/>
              <a:t>simultanously</a:t>
            </a:r>
            <a:r>
              <a:rPr lang="en-GB" dirty="0"/>
              <a:t> </a:t>
            </a:r>
          </a:p>
        </p:txBody>
      </p:sp>
    </p:spTree>
    <p:extLst>
      <p:ext uri="{BB962C8B-B14F-4D97-AF65-F5344CB8AC3E}">
        <p14:creationId xmlns:p14="http://schemas.microsoft.com/office/powerpoint/2010/main" val="194097974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ga28579d069_0_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 name="Google Shape;89;ga28579d069_0_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58750" lvl="0" indent="0">
              <a:buNone/>
            </a:pPr>
            <a:r>
              <a:rPr lang="de-DE" dirty="0"/>
              <a:t>See:  </a:t>
            </a:r>
            <a:r>
              <a:rPr lang="en-US" sz="1100" b="0" i="0" u="none" strike="noStrike" cap="none" dirty="0" err="1">
                <a:solidFill>
                  <a:srgbClr val="000000"/>
                </a:solidFill>
                <a:effectLst/>
                <a:latin typeface="Arial"/>
                <a:ea typeface="Arial"/>
                <a:cs typeface="Arial"/>
                <a:sym typeface="Arial"/>
              </a:rPr>
              <a:t>Nocun</a:t>
            </a:r>
            <a:r>
              <a:rPr lang="en-US" sz="1100" b="0" i="0" u="none" strike="noStrike" cap="none" dirty="0">
                <a:solidFill>
                  <a:srgbClr val="000000"/>
                </a:solidFill>
                <a:effectLst/>
                <a:latin typeface="Arial"/>
                <a:ea typeface="Arial"/>
                <a:cs typeface="Arial"/>
                <a:sym typeface="Arial"/>
              </a:rPr>
              <a:t>, K. and </a:t>
            </a:r>
            <a:r>
              <a:rPr lang="en-US" sz="1100" b="0" i="0" u="none" strike="noStrike" cap="none" dirty="0" err="1">
                <a:solidFill>
                  <a:srgbClr val="000000"/>
                </a:solidFill>
                <a:effectLst/>
                <a:latin typeface="Arial"/>
                <a:ea typeface="Arial"/>
                <a:cs typeface="Arial"/>
                <a:sym typeface="Arial"/>
              </a:rPr>
              <a:t>Lamberty</a:t>
            </a:r>
            <a:r>
              <a:rPr lang="en-US" sz="1100" b="0" i="0" u="none" strike="noStrike" cap="none" dirty="0">
                <a:solidFill>
                  <a:srgbClr val="000000"/>
                </a:solidFill>
                <a:effectLst/>
                <a:latin typeface="Arial"/>
                <a:ea typeface="Arial"/>
                <a:cs typeface="Arial"/>
                <a:sym typeface="Arial"/>
              </a:rPr>
              <a:t>, P. (2020) FAKE FACTS. </a:t>
            </a:r>
            <a:r>
              <a:rPr lang="de-AT" sz="1100" b="0" i="0" u="none" strike="noStrike" cap="none" dirty="0">
                <a:solidFill>
                  <a:srgbClr val="000000"/>
                </a:solidFill>
                <a:effectLst/>
                <a:latin typeface="Arial"/>
                <a:ea typeface="Arial"/>
                <a:cs typeface="Arial"/>
                <a:sym typeface="Arial"/>
              </a:rPr>
              <a:t>Wie Verschwörungstheorien unser Denken bestimmen (7th </a:t>
            </a:r>
            <a:r>
              <a:rPr lang="de-AT" sz="1100" b="0" i="0" u="none" strike="noStrike" cap="none" dirty="0" err="1">
                <a:solidFill>
                  <a:srgbClr val="000000"/>
                </a:solidFill>
                <a:effectLst/>
                <a:latin typeface="Arial"/>
                <a:ea typeface="Arial"/>
                <a:cs typeface="Arial"/>
                <a:sym typeface="Arial"/>
              </a:rPr>
              <a:t>ed</a:t>
            </a:r>
            <a:r>
              <a:rPr lang="de-AT" sz="1100" b="0" i="0" u="none" strike="noStrike" cap="none" dirty="0">
                <a:solidFill>
                  <a:srgbClr val="000000"/>
                </a:solidFill>
                <a:effectLst/>
                <a:latin typeface="Arial"/>
                <a:ea typeface="Arial"/>
                <a:cs typeface="Arial"/>
                <a:sym typeface="Arial"/>
              </a:rPr>
              <a:t>.). Berlin: Quadriga.</a:t>
            </a:r>
            <a:endParaRPr lang="de-AT" sz="1100" b="0" i="1" u="none" strike="noStrike" cap="none" dirty="0">
              <a:solidFill>
                <a:srgbClr val="000000"/>
              </a:solidFill>
              <a:effectLst/>
              <a:latin typeface="Arial"/>
              <a:ea typeface="Arial"/>
              <a:cs typeface="Arial"/>
              <a:sym typeface="Arial"/>
            </a:endParaRPr>
          </a:p>
          <a:p>
            <a:pPr marL="0" lvl="0" indent="0" algn="l" rtl="0">
              <a:spcBef>
                <a:spcPts val="0"/>
              </a:spcBef>
              <a:spcAft>
                <a:spcPts val="0"/>
              </a:spcAft>
              <a:buNone/>
            </a:pPr>
            <a:endParaRPr lang="de-DE" dirty="0"/>
          </a:p>
          <a:p>
            <a:pPr marL="0" lvl="0" indent="0" algn="l" rtl="0">
              <a:spcBef>
                <a:spcPts val="0"/>
              </a:spcBef>
              <a:spcAft>
                <a:spcPts val="0"/>
              </a:spcAft>
              <a:buNone/>
            </a:pPr>
            <a:r>
              <a:rPr lang="de-DE" dirty="0" err="1"/>
              <a:t>About</a:t>
            </a:r>
            <a:r>
              <a:rPr lang="de-DE" dirty="0"/>
              <a:t> </a:t>
            </a:r>
            <a:r>
              <a:rPr lang="de-DE" dirty="0" err="1"/>
              <a:t>actual</a:t>
            </a:r>
            <a:r>
              <a:rPr lang="de-DE" dirty="0"/>
              <a:t> </a:t>
            </a:r>
            <a:r>
              <a:rPr lang="de-DE" dirty="0" err="1"/>
              <a:t>conspiracies</a:t>
            </a:r>
            <a:r>
              <a:rPr lang="de-DE" dirty="0"/>
              <a:t> vs. </a:t>
            </a:r>
            <a:r>
              <a:rPr lang="de-DE" dirty="0" err="1"/>
              <a:t>myths</a:t>
            </a:r>
            <a:r>
              <a:rPr lang="de-DE" dirty="0"/>
              <a:t> </a:t>
            </a:r>
            <a:r>
              <a:rPr lang="de-DE" dirty="0" err="1"/>
              <a:t>see</a:t>
            </a:r>
            <a:r>
              <a:rPr lang="de-DE" dirty="0"/>
              <a:t> COMPACT </a:t>
            </a:r>
            <a:r>
              <a:rPr lang="de-DE" dirty="0" err="1"/>
              <a:t>guide</a:t>
            </a:r>
            <a:r>
              <a:rPr lang="de-DE" dirty="0"/>
              <a:t> p. 5-6.</a:t>
            </a: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GB" sz="1100" b="0" i="1" u="none" strike="noStrike" cap="none" dirty="0">
                <a:solidFill>
                  <a:srgbClr val="000000"/>
                </a:solidFill>
                <a:effectLst/>
                <a:latin typeface="Arial"/>
                <a:ea typeface="Arial"/>
                <a:cs typeface="Arial"/>
                <a:sym typeface="Arial"/>
              </a:rPr>
              <a:t>COMPACT Education group (Comparative Analysis of Conspiracy Theories) (2020) Guide to Conspiracy Theories, </a:t>
            </a:r>
            <a:r>
              <a:rPr lang="en-GB" sz="1100" b="0" i="1" u="sng" strike="noStrike" cap="none" dirty="0">
                <a:solidFill>
                  <a:srgbClr val="000000"/>
                </a:solidFill>
                <a:effectLst/>
                <a:latin typeface="Arial"/>
                <a:ea typeface="Arial"/>
                <a:cs typeface="Arial"/>
                <a:sym typeface="Arial"/>
                <a:hlinkClick r:id="rId3"/>
              </a:rPr>
              <a:t>https://conspiracytheories.eu/_wpx/wp-content/uploads/2020/03/COMPACT_Guide-2.pdf</a:t>
            </a:r>
            <a:r>
              <a:rPr lang="en-GB" sz="1100" b="0" i="1" u="none" strike="noStrike" cap="none" dirty="0">
                <a:solidFill>
                  <a:srgbClr val="000000"/>
                </a:solidFill>
                <a:effectLst/>
                <a:latin typeface="Arial"/>
                <a:ea typeface="Arial"/>
                <a:cs typeface="Arial"/>
                <a:sym typeface="Arial"/>
              </a:rPr>
              <a:t>, accessed 20 May 2021.</a:t>
            </a:r>
            <a:endParaRPr lang="de-AT" sz="1100" b="0" i="1" u="none" strike="noStrike" cap="none" dirty="0">
              <a:solidFill>
                <a:srgbClr val="000000"/>
              </a:solidFill>
              <a:effectLst/>
              <a:latin typeface="Arial"/>
              <a:ea typeface="Arial"/>
              <a:cs typeface="Arial"/>
              <a:sym typeface="Arial"/>
            </a:endParaRPr>
          </a:p>
          <a:p>
            <a:pPr marL="0" lvl="0" indent="0" algn="l" rtl="0">
              <a:spcBef>
                <a:spcPts val="0"/>
              </a:spcBef>
              <a:spcAft>
                <a:spcPts val="0"/>
              </a:spcAft>
              <a:buNone/>
            </a:pPr>
            <a:endParaRPr lang="de-DE" dirty="0"/>
          </a:p>
          <a:p>
            <a:pPr marL="0" lvl="0" indent="0" algn="l" rtl="0">
              <a:spcBef>
                <a:spcPts val="0"/>
              </a:spcBef>
              <a:spcAft>
                <a:spcPts val="0"/>
              </a:spcAft>
              <a:buNone/>
            </a:pPr>
            <a:endParaRPr lang="de-DE" dirty="0"/>
          </a:p>
          <a:p>
            <a:pPr marL="0" lvl="0" indent="0">
              <a:lnSpc>
                <a:spcPct val="100000"/>
              </a:lnSpc>
              <a:spcBef>
                <a:spcPts val="400"/>
              </a:spcBef>
              <a:spcAft>
                <a:spcPts val="400"/>
              </a:spcAft>
              <a:buClr>
                <a:srgbClr val="000000"/>
              </a:buClr>
              <a:buSzPts val="1100"/>
              <a:buNone/>
              <a:defRPr/>
            </a:pPr>
            <a:r>
              <a:rPr lang="de-DE" dirty="0" err="1"/>
              <a:t>graphics</a:t>
            </a:r>
            <a:r>
              <a:rPr lang="de-DE" dirty="0"/>
              <a:t> </a:t>
            </a:r>
            <a:r>
              <a:rPr lang="de-DE" dirty="0" err="1"/>
              <a:t>inspired</a:t>
            </a:r>
            <a:r>
              <a:rPr lang="de-DE" dirty="0"/>
              <a:t> </a:t>
            </a:r>
            <a:r>
              <a:rPr lang="de-DE" dirty="0" err="1"/>
              <a:t>by</a:t>
            </a:r>
            <a:r>
              <a:rPr lang="de-DE" dirty="0"/>
              <a:t> </a:t>
            </a:r>
            <a:r>
              <a:rPr lang="de-DE" sz="1100" dirty="0">
                <a:solidFill>
                  <a:schemeClr val="tx1"/>
                </a:solidFill>
                <a:latin typeface="Lato" panose="020B0604020202020204" charset="0"/>
                <a:ea typeface="Lato" panose="020B0604020202020204" charset="0"/>
                <a:cs typeface="Lato" panose="020B0604020202020204" charset="0"/>
              </a:rPr>
              <a:t>Richards, Abbie (2021): The </a:t>
            </a:r>
            <a:r>
              <a:rPr lang="de-DE" sz="1100" dirty="0" err="1">
                <a:solidFill>
                  <a:schemeClr val="tx1"/>
                </a:solidFill>
                <a:latin typeface="Lato" panose="020B0604020202020204" charset="0"/>
                <a:ea typeface="Lato" panose="020B0604020202020204" charset="0"/>
                <a:cs typeface="Lato" panose="020B0604020202020204" charset="0"/>
              </a:rPr>
              <a:t>Conspiracy</a:t>
            </a:r>
            <a:r>
              <a:rPr lang="de-DE" sz="1100" dirty="0">
                <a:solidFill>
                  <a:schemeClr val="tx1"/>
                </a:solidFill>
                <a:latin typeface="Lato" panose="020B0604020202020204" charset="0"/>
                <a:ea typeface="Lato" panose="020B0604020202020204" charset="0"/>
                <a:cs typeface="Lato" panose="020B0604020202020204" charset="0"/>
              </a:rPr>
              <a:t> Chart 2021, </a:t>
            </a:r>
            <a:r>
              <a:rPr lang="de-DE" sz="1100" dirty="0">
                <a:solidFill>
                  <a:schemeClr val="tx1"/>
                </a:solidFill>
                <a:latin typeface="Lato" panose="020B0604020202020204" charset="0"/>
                <a:ea typeface="Lato" panose="020B0604020202020204" charset="0"/>
                <a:cs typeface="Lato" panose="020B0604020202020204" charset="0"/>
                <a:hlinkClick r:id="rId4"/>
              </a:rPr>
              <a:t>https://</a:t>
            </a:r>
            <a:r>
              <a:rPr lang="de-DE" sz="1100" dirty="0" err="1">
                <a:solidFill>
                  <a:schemeClr val="tx1"/>
                </a:solidFill>
                <a:latin typeface="Lato" panose="020B0604020202020204" charset="0"/>
                <a:ea typeface="Lato" panose="020B0604020202020204" charset="0"/>
                <a:cs typeface="Lato" panose="020B0604020202020204" charset="0"/>
                <a:hlinkClick r:id="rId4"/>
              </a:rPr>
              <a:t>www.instagram.com</a:t>
            </a:r>
            <a:r>
              <a:rPr lang="de-DE" sz="1100" dirty="0">
                <a:solidFill>
                  <a:schemeClr val="tx1"/>
                </a:solidFill>
                <a:latin typeface="Lato" panose="020B0604020202020204" charset="0"/>
                <a:ea typeface="Lato" panose="020B0604020202020204" charset="0"/>
                <a:cs typeface="Lato" panose="020B0604020202020204" charset="0"/>
                <a:hlinkClick r:id="rId4"/>
              </a:rPr>
              <a:t>/p/</a:t>
            </a:r>
            <a:r>
              <a:rPr lang="de-DE" sz="1100" dirty="0" err="1">
                <a:solidFill>
                  <a:schemeClr val="tx1"/>
                </a:solidFill>
                <a:latin typeface="Lato" panose="020B0604020202020204" charset="0"/>
                <a:ea typeface="Lato" panose="020B0604020202020204" charset="0"/>
                <a:cs typeface="Lato" panose="020B0604020202020204" charset="0"/>
                <a:hlinkClick r:id="rId4"/>
              </a:rPr>
              <a:t>CWmaRY2AkfB</a:t>
            </a:r>
            <a:r>
              <a:rPr lang="de-DE" sz="1100" dirty="0">
                <a:solidFill>
                  <a:schemeClr val="tx1"/>
                </a:solidFill>
                <a:latin typeface="Lato" panose="020B0604020202020204" charset="0"/>
                <a:ea typeface="Lato" panose="020B0604020202020204" charset="0"/>
                <a:cs typeface="Lato" panose="020B0604020202020204" charset="0"/>
                <a:hlinkClick r:id="rId4"/>
              </a:rPr>
              <a:t>/</a:t>
            </a:r>
            <a:r>
              <a:rPr lang="de-DE" sz="1100" dirty="0">
                <a:solidFill>
                  <a:schemeClr val="tx1"/>
                </a:solidFill>
                <a:latin typeface="Lato" panose="020B0604020202020204" charset="0"/>
                <a:ea typeface="Lato" panose="020B0604020202020204" charset="0"/>
                <a:cs typeface="Lato" panose="020B0604020202020204" charset="0"/>
              </a:rPr>
              <a:t> , </a:t>
            </a:r>
            <a:r>
              <a:rPr lang="de-DE" sz="1100" dirty="0" err="1">
                <a:solidFill>
                  <a:schemeClr val="tx1"/>
                </a:solidFill>
                <a:latin typeface="Lato" panose="020B0604020202020204" charset="0"/>
                <a:ea typeface="Lato" panose="020B0604020202020204" charset="0"/>
                <a:cs typeface="Lato" panose="020B0604020202020204" charset="0"/>
              </a:rPr>
              <a:t>accessed</a:t>
            </a:r>
            <a:r>
              <a:rPr lang="de-DE" sz="1100" dirty="0">
                <a:solidFill>
                  <a:schemeClr val="tx1"/>
                </a:solidFill>
                <a:latin typeface="Lato" panose="020B0604020202020204" charset="0"/>
                <a:ea typeface="Lato" panose="020B0604020202020204" charset="0"/>
                <a:cs typeface="Lato" panose="020B0604020202020204" charset="0"/>
              </a:rPr>
              <a:t> 25 November 2021.</a:t>
            </a:r>
          </a:p>
        </p:txBody>
      </p:sp>
    </p:spTree>
    <p:extLst>
      <p:ext uri="{BB962C8B-B14F-4D97-AF65-F5344CB8AC3E}">
        <p14:creationId xmlns:p14="http://schemas.microsoft.com/office/powerpoint/2010/main" val="189635700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81000" y="685800"/>
            <a:ext cx="6096000" cy="3429000"/>
          </a:xfrm>
        </p:spPr>
      </p:sp>
      <p:sp>
        <p:nvSpPr>
          <p:cNvPr id="3" name="Notizenplatzhalter 2"/>
          <p:cNvSpPr>
            <a:spLocks noGrp="1"/>
          </p:cNvSpPr>
          <p:nvPr>
            <p:ph type="body" idx="1"/>
          </p:nvPr>
        </p:nvSpPr>
        <p:spPr/>
        <p:txBody>
          <a:bodyPr/>
          <a:lstStyle/>
          <a:p>
            <a:pPr marL="158750" lvl="0" indent="0">
              <a:buNone/>
            </a:pPr>
            <a:r>
              <a:rPr lang="en-US" sz="1100" b="0" i="1" u="none" strike="noStrike" cap="none" dirty="0" err="1">
                <a:solidFill>
                  <a:srgbClr val="000000"/>
                </a:solidFill>
                <a:effectLst/>
                <a:latin typeface="Arial"/>
                <a:ea typeface="Arial"/>
                <a:cs typeface="Arial"/>
                <a:sym typeface="Arial"/>
              </a:rPr>
              <a:t>Encyclopaedia</a:t>
            </a:r>
            <a:r>
              <a:rPr lang="en-US" sz="1100" b="0" i="1" u="none" strike="noStrike" cap="none" dirty="0">
                <a:solidFill>
                  <a:srgbClr val="000000"/>
                </a:solidFill>
                <a:effectLst/>
                <a:latin typeface="Arial"/>
                <a:ea typeface="Arial"/>
                <a:cs typeface="Arial"/>
                <a:sym typeface="Arial"/>
              </a:rPr>
              <a:t> </a:t>
            </a:r>
            <a:r>
              <a:rPr lang="en-US" sz="1100" b="0" i="1" u="none" strike="noStrike" cap="none" dirty="0" err="1">
                <a:solidFill>
                  <a:srgbClr val="000000"/>
                </a:solidFill>
                <a:effectLst/>
                <a:latin typeface="Arial"/>
                <a:ea typeface="Arial"/>
                <a:cs typeface="Arial"/>
                <a:sym typeface="Arial"/>
              </a:rPr>
              <a:t>Brittanica</a:t>
            </a:r>
            <a:r>
              <a:rPr lang="en-US" sz="1100" b="0" i="1" u="none" strike="noStrike" cap="none" dirty="0">
                <a:solidFill>
                  <a:srgbClr val="000000"/>
                </a:solidFill>
                <a:effectLst/>
                <a:latin typeface="Arial"/>
                <a:ea typeface="Arial"/>
                <a:cs typeface="Arial"/>
                <a:sym typeface="Arial"/>
              </a:rPr>
              <a:t> and Reid, S. A. (</a:t>
            </a:r>
            <a:r>
              <a:rPr lang="en-US" sz="1100" b="0" i="1" u="none" strike="noStrike" cap="none" dirty="0" err="1">
                <a:solidFill>
                  <a:srgbClr val="000000"/>
                </a:solidFill>
                <a:effectLst/>
                <a:latin typeface="Arial"/>
                <a:ea typeface="Arial"/>
                <a:cs typeface="Arial"/>
                <a:sym typeface="Arial"/>
              </a:rPr>
              <a:t>n.y.</a:t>
            </a:r>
            <a:r>
              <a:rPr lang="en-US" sz="1100" b="0" i="1" u="none" strike="noStrike" cap="none" dirty="0">
                <a:solidFill>
                  <a:srgbClr val="000000"/>
                </a:solidFill>
                <a:effectLst/>
                <a:latin typeface="Arial"/>
                <a:ea typeface="Arial"/>
                <a:cs typeface="Arial"/>
                <a:sym typeface="Arial"/>
              </a:rPr>
              <a:t>) Conspiracy Theory, </a:t>
            </a:r>
            <a:r>
              <a:rPr lang="en-US" sz="1100" b="0" i="1" u="sng" strike="noStrike" cap="none" dirty="0">
                <a:solidFill>
                  <a:srgbClr val="000000"/>
                </a:solidFill>
                <a:effectLst/>
                <a:latin typeface="Arial"/>
                <a:ea typeface="Arial"/>
                <a:cs typeface="Arial"/>
                <a:sym typeface="Arial"/>
                <a:hlinkClick r:id="rId3"/>
              </a:rPr>
              <a:t>https://www.britannica.com/topic/conspiracy-theory</a:t>
            </a:r>
            <a:r>
              <a:rPr lang="en-US" sz="1100" b="0" i="1" u="none" strike="noStrike" cap="none" dirty="0">
                <a:solidFill>
                  <a:srgbClr val="000000"/>
                </a:solidFill>
                <a:effectLst/>
                <a:latin typeface="Arial"/>
                <a:ea typeface="Arial"/>
                <a:cs typeface="Arial"/>
                <a:sym typeface="Arial"/>
              </a:rPr>
              <a:t>, accessed 20 May 2021.</a:t>
            </a:r>
            <a:endParaRPr lang="de-AT" sz="1100" b="0" i="1" u="none" strike="noStrike" cap="none" dirty="0">
              <a:solidFill>
                <a:srgbClr val="000000"/>
              </a:solidFill>
              <a:effectLst/>
              <a:latin typeface="Arial"/>
              <a:ea typeface="Arial"/>
              <a:cs typeface="Arial"/>
              <a:sym typeface="Arial"/>
            </a:endParaRPr>
          </a:p>
        </p:txBody>
      </p:sp>
    </p:spTree>
    <p:extLst>
      <p:ext uri="{BB962C8B-B14F-4D97-AF65-F5344CB8AC3E}">
        <p14:creationId xmlns:p14="http://schemas.microsoft.com/office/powerpoint/2010/main" val="345036305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81000" y="685800"/>
            <a:ext cx="6096000" cy="3429000"/>
          </a:xfrm>
        </p:spPr>
      </p:sp>
      <p:sp>
        <p:nvSpPr>
          <p:cNvPr id="3" name="Notizenplatzhalter 2"/>
          <p:cNvSpPr>
            <a:spLocks noGrp="1"/>
          </p:cNvSpPr>
          <p:nvPr>
            <p:ph type="body" idx="1"/>
          </p:nvPr>
        </p:nvSpPr>
        <p:spPr/>
        <p:txBody>
          <a:bodyPr/>
          <a:lstStyle/>
          <a:p>
            <a:pPr marL="158750" lvl="0" indent="0">
              <a:buNone/>
            </a:pPr>
            <a:r>
              <a:rPr lang="en-GB" sz="1100" b="0" i="0" u="none" strike="noStrike" cap="none" dirty="0">
                <a:solidFill>
                  <a:srgbClr val="000000"/>
                </a:solidFill>
                <a:effectLst/>
                <a:latin typeface="Arial"/>
                <a:ea typeface="Arial"/>
                <a:cs typeface="Arial"/>
                <a:sym typeface="Arial"/>
              </a:rPr>
              <a:t>European Commission (</a:t>
            </a:r>
            <a:r>
              <a:rPr lang="en-GB" sz="1100" b="0" i="0" u="none" strike="noStrike" cap="none" dirty="0" err="1">
                <a:solidFill>
                  <a:srgbClr val="000000"/>
                </a:solidFill>
                <a:effectLst/>
                <a:latin typeface="Arial"/>
                <a:ea typeface="Arial"/>
                <a:cs typeface="Arial"/>
                <a:sym typeface="Arial"/>
              </a:rPr>
              <a:t>n.y.</a:t>
            </a:r>
            <a:r>
              <a:rPr lang="en-GB" sz="1100" b="0" i="0" u="none" strike="noStrike" cap="none" dirty="0">
                <a:solidFill>
                  <a:srgbClr val="000000"/>
                </a:solidFill>
                <a:effectLst/>
                <a:latin typeface="Arial"/>
                <a:ea typeface="Arial"/>
                <a:cs typeface="Arial"/>
                <a:sym typeface="Arial"/>
              </a:rPr>
              <a:t>) Identifying Conspiracy Theories, </a:t>
            </a:r>
            <a:r>
              <a:rPr lang="en-GB" sz="1100" b="0" i="0" u="sng" strike="noStrike" cap="none" dirty="0">
                <a:solidFill>
                  <a:srgbClr val="000000"/>
                </a:solidFill>
                <a:effectLst/>
                <a:latin typeface="Arial"/>
                <a:ea typeface="Arial"/>
                <a:cs typeface="Arial"/>
                <a:sym typeface="Arial"/>
                <a:hlinkClick r:id="rId3"/>
              </a:rPr>
              <a:t>https://ec.europa.eu/info/live-work-travel-eu/coronavirus-response/fighting-disinformation/identifying-conspiracy-theories_en</a:t>
            </a:r>
            <a:r>
              <a:rPr lang="en-GB" sz="1100" b="0" i="0" u="none" strike="noStrike" cap="none" dirty="0">
                <a:solidFill>
                  <a:srgbClr val="000000"/>
                </a:solidFill>
                <a:effectLst/>
                <a:latin typeface="Arial"/>
                <a:ea typeface="Arial"/>
                <a:cs typeface="Arial"/>
                <a:sym typeface="Arial"/>
              </a:rPr>
              <a:t>, accessed 20 May 2021.</a:t>
            </a:r>
            <a:endParaRPr lang="de-AT" sz="1100" b="0" i="1" u="none" strike="noStrike" cap="none" dirty="0">
              <a:solidFill>
                <a:srgbClr val="000000"/>
              </a:solidFill>
              <a:effectLst/>
              <a:latin typeface="Arial"/>
              <a:ea typeface="Arial"/>
              <a:cs typeface="Arial"/>
              <a:sym typeface="Arial"/>
            </a:endParaRPr>
          </a:p>
        </p:txBody>
      </p:sp>
    </p:spTree>
    <p:extLst>
      <p:ext uri="{BB962C8B-B14F-4D97-AF65-F5344CB8AC3E}">
        <p14:creationId xmlns:p14="http://schemas.microsoft.com/office/powerpoint/2010/main" val="296469384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81000" y="685800"/>
            <a:ext cx="6096000" cy="3429000"/>
          </a:xfrm>
        </p:spPr>
      </p:sp>
      <p:sp>
        <p:nvSpPr>
          <p:cNvPr id="3" name="Notizenplatzhalter 2"/>
          <p:cNvSpPr>
            <a:spLocks noGrp="1"/>
          </p:cNvSpPr>
          <p:nvPr>
            <p:ph type="body" idx="1"/>
          </p:nvPr>
        </p:nvSpPr>
        <p:spPr/>
        <p:txBody>
          <a:bodyPr/>
          <a:lstStyle/>
          <a:p>
            <a:pPr marL="158750" lvl="0" indent="0">
              <a:buNone/>
            </a:pPr>
            <a:r>
              <a:rPr lang="en-GB" sz="1100" b="0" i="1" u="none" strike="noStrike" cap="none" dirty="0">
                <a:solidFill>
                  <a:srgbClr val="000000"/>
                </a:solidFill>
                <a:effectLst/>
                <a:latin typeface="Arial"/>
                <a:ea typeface="Arial"/>
                <a:cs typeface="Arial"/>
                <a:sym typeface="Arial"/>
              </a:rPr>
              <a:t>COMPACT Education group (Comparative Analysis of Conspiracy Theories) (2020) Guide to Conspiracy Theories, March 2020, </a:t>
            </a:r>
            <a:r>
              <a:rPr lang="en-GB" sz="1100" b="0" i="1" u="sng" strike="noStrike" cap="none" dirty="0">
                <a:solidFill>
                  <a:srgbClr val="000000"/>
                </a:solidFill>
                <a:effectLst/>
                <a:latin typeface="Arial"/>
                <a:ea typeface="Arial"/>
                <a:cs typeface="Arial"/>
                <a:sym typeface="Arial"/>
                <a:hlinkClick r:id="rId3"/>
              </a:rPr>
              <a:t>https://conspiracytheories.eu/_wpx/wp-content/uploads/2020/03/COMPACT_Guide-2.pdf</a:t>
            </a:r>
            <a:r>
              <a:rPr lang="en-GB" sz="1100" b="0" i="1" u="none" strike="noStrike" cap="none" dirty="0">
                <a:solidFill>
                  <a:srgbClr val="000000"/>
                </a:solidFill>
                <a:effectLst/>
                <a:latin typeface="Arial"/>
                <a:ea typeface="Arial"/>
                <a:cs typeface="Arial"/>
                <a:sym typeface="Arial"/>
              </a:rPr>
              <a:t>, accessed 20 May 2021.</a:t>
            </a:r>
            <a:endParaRPr lang="de-AT" sz="1100" b="0" i="1" u="none" strike="noStrike" cap="none" dirty="0">
              <a:solidFill>
                <a:srgbClr val="000000"/>
              </a:solidFill>
              <a:effectLst/>
              <a:latin typeface="Arial"/>
              <a:ea typeface="Arial"/>
              <a:cs typeface="Arial"/>
              <a:sym typeface="Arial"/>
            </a:endParaRPr>
          </a:p>
          <a:p>
            <a:endParaRPr lang="en-GB" dirty="0"/>
          </a:p>
        </p:txBody>
      </p:sp>
    </p:spTree>
    <p:extLst>
      <p:ext uri="{BB962C8B-B14F-4D97-AF65-F5344CB8AC3E}">
        <p14:creationId xmlns:p14="http://schemas.microsoft.com/office/powerpoint/2010/main" val="65889853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0" y="650350"/>
            <a:ext cx="5496600" cy="2052600"/>
          </a:xfrm>
          <a:prstGeom prst="rect">
            <a:avLst/>
          </a:prstGeom>
          <a:solidFill>
            <a:srgbClr val="FFFFFF"/>
          </a:solidFill>
          <a:ln>
            <a:noFill/>
          </a:ln>
        </p:spPr>
        <p:txBody>
          <a:bodyPr spcFirstLastPara="1" wrap="square" lIns="360000" tIns="91425" rIns="91425" bIns="91425" anchor="b" anchorCtr="0">
            <a:noAutofit/>
          </a:bodyPr>
          <a:lstStyle>
            <a:lvl1pPr lvl="0">
              <a:spcBef>
                <a:spcPts val="0"/>
              </a:spcBef>
              <a:spcAft>
                <a:spcPts val="0"/>
              </a:spcAft>
              <a:buClr>
                <a:srgbClr val="000000"/>
              </a:buClr>
              <a:buSzPts val="4000"/>
              <a:buNone/>
              <a:defRPr sz="4000">
                <a:solidFill>
                  <a:srgbClr val="000000"/>
                </a:solidFill>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50" y="2702950"/>
            <a:ext cx="5496600" cy="867900"/>
          </a:xfrm>
          <a:prstGeom prst="rect">
            <a:avLst/>
          </a:prstGeom>
          <a:solidFill>
            <a:srgbClr val="FFFFFF"/>
          </a:solidFill>
          <a:ln>
            <a:noFill/>
          </a:ln>
        </p:spPr>
        <p:txBody>
          <a:bodyPr spcFirstLastPara="1" wrap="square" lIns="360000" tIns="91425" rIns="91425" bIns="91425" anchor="t" anchorCtr="0">
            <a:noAutofit/>
          </a:bodyPr>
          <a:lstStyle>
            <a:lvl1pPr lvl="0">
              <a:lnSpc>
                <a:spcPct val="100000"/>
              </a:lnSpc>
              <a:spcBef>
                <a:spcPts val="0"/>
              </a:spcBef>
              <a:spcAft>
                <a:spcPts val="0"/>
              </a:spcAft>
              <a:buClr>
                <a:srgbClr val="363F83"/>
              </a:buClr>
              <a:buSzPts val="2000"/>
              <a:buNone/>
              <a:defRPr sz="2000">
                <a:solidFill>
                  <a:srgbClr val="363F83"/>
                </a:solidFill>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pic>
        <p:nvPicPr>
          <p:cNvPr id="12" name="Google Shape;12;p2"/>
          <p:cNvPicPr preferRelativeResize="0"/>
          <p:nvPr/>
        </p:nvPicPr>
        <p:blipFill rotWithShape="1">
          <a:blip r:embed="rId2">
            <a:alphaModFix/>
          </a:blip>
          <a:srcRect l="9173"/>
          <a:stretch/>
        </p:blipFill>
        <p:spPr>
          <a:xfrm>
            <a:off x="5681400" y="2612075"/>
            <a:ext cx="3435150" cy="2531416"/>
          </a:xfrm>
          <a:prstGeom prst="rect">
            <a:avLst/>
          </a:prstGeom>
          <a:noFill/>
          <a:ln>
            <a:noFill/>
          </a:ln>
        </p:spPr>
      </p:pic>
      <p:sp>
        <p:nvSpPr>
          <p:cNvPr id="13" name="Google Shape;13;p2"/>
          <p:cNvSpPr txBox="1"/>
          <p:nvPr/>
        </p:nvSpPr>
        <p:spPr>
          <a:xfrm>
            <a:off x="2307388" y="4234988"/>
            <a:ext cx="3435000" cy="553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de" sz="900">
                <a:latin typeface="Lato"/>
                <a:ea typeface="Lato"/>
                <a:cs typeface="Lato"/>
                <a:sym typeface="Lato"/>
              </a:rPr>
              <a:t>The European Commission's support for the production of this publication does not constitute an endorsement of the contents, which reflect the views only of the authors, and the Commission cannot be held responsible for any use which may be made of the information contained therein.</a:t>
            </a:r>
            <a:endParaRPr sz="900">
              <a:latin typeface="Lato"/>
              <a:ea typeface="Lato"/>
              <a:cs typeface="Lato"/>
              <a:sym typeface="Lato"/>
            </a:endParaRPr>
          </a:p>
        </p:txBody>
      </p:sp>
      <p:pic>
        <p:nvPicPr>
          <p:cNvPr id="14" name="Google Shape;14;p2"/>
          <p:cNvPicPr preferRelativeResize="0"/>
          <p:nvPr/>
        </p:nvPicPr>
        <p:blipFill rotWithShape="1">
          <a:blip r:embed="rId3">
            <a:alphaModFix/>
          </a:blip>
          <a:srcRect t="14999" b="18338"/>
          <a:stretch/>
        </p:blipFill>
        <p:spPr>
          <a:xfrm>
            <a:off x="5496600" y="414525"/>
            <a:ext cx="3491800" cy="1309049"/>
          </a:xfrm>
          <a:prstGeom prst="rect">
            <a:avLst/>
          </a:prstGeom>
          <a:noFill/>
          <a:ln>
            <a:noFill/>
          </a:ln>
        </p:spPr>
      </p:pic>
      <p:pic>
        <p:nvPicPr>
          <p:cNvPr id="15" name="Google Shape;15;p2"/>
          <p:cNvPicPr preferRelativeResize="0"/>
          <p:nvPr/>
        </p:nvPicPr>
        <p:blipFill>
          <a:blip r:embed="rId4">
            <a:alphaModFix/>
          </a:blip>
          <a:stretch>
            <a:fillRect/>
          </a:stretch>
        </p:blipFill>
        <p:spPr>
          <a:xfrm>
            <a:off x="131525" y="4393800"/>
            <a:ext cx="2175863" cy="472925"/>
          </a:xfrm>
          <a:prstGeom prst="rect">
            <a:avLst/>
          </a:prstGeom>
          <a:noFill/>
          <a:ln>
            <a:noFill/>
          </a:ln>
        </p:spPr>
      </p:pic>
      <p:sp>
        <p:nvSpPr>
          <p:cNvPr id="16" name="Google Shape;16;p2"/>
          <p:cNvSpPr txBox="1"/>
          <p:nvPr/>
        </p:nvSpPr>
        <p:spPr>
          <a:xfrm>
            <a:off x="6439475" y="1383225"/>
            <a:ext cx="2466300" cy="867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a:buNone/>
            </a:pPr>
            <a:r>
              <a:rPr lang="de" sz="1300">
                <a:solidFill>
                  <a:schemeClr val="dk1"/>
                </a:solidFill>
                <a:latin typeface="Lato"/>
                <a:ea typeface="Lato"/>
                <a:cs typeface="Lato"/>
                <a:sym typeface="Lato"/>
              </a:rPr>
              <a:t>Enhancing Research</a:t>
            </a:r>
            <a:endParaRPr sz="1300">
              <a:solidFill>
                <a:schemeClr val="dk1"/>
              </a:solidFill>
              <a:latin typeface="Lato"/>
              <a:ea typeface="Lato"/>
              <a:cs typeface="Lato"/>
              <a:sym typeface="Lato"/>
            </a:endParaRPr>
          </a:p>
          <a:p>
            <a:pPr marL="0" lvl="0" indent="0" algn="l" rtl="0">
              <a:lnSpc>
                <a:spcPct val="100000"/>
              </a:lnSpc>
              <a:spcBef>
                <a:spcPts val="0"/>
              </a:spcBef>
              <a:spcAft>
                <a:spcPts val="0"/>
              </a:spcAft>
              <a:buNone/>
            </a:pPr>
            <a:r>
              <a:rPr lang="de" sz="1300">
                <a:solidFill>
                  <a:schemeClr val="dk1"/>
                </a:solidFill>
                <a:latin typeface="Lato"/>
                <a:ea typeface="Lato"/>
                <a:cs typeface="Lato"/>
                <a:sym typeface="Lato"/>
              </a:rPr>
              <a:t>Understanding through Media</a:t>
            </a:r>
            <a:endParaRPr sz="1700">
              <a:latin typeface="Lato"/>
              <a:ea typeface="Lato"/>
              <a:cs typeface="Lato"/>
              <a:sym typeface="Lato"/>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2"/>
        <p:cNvGrpSpPr/>
        <p:nvPr/>
      </p:nvGrpSpPr>
      <p:grpSpPr>
        <a:xfrm>
          <a:off x="0" y="0"/>
          <a:ext cx="0" cy="0"/>
          <a:chOff x="0" y="0"/>
          <a:chExt cx="0" cy="0"/>
        </a:xfrm>
      </p:grpSpPr>
      <p:sp>
        <p:nvSpPr>
          <p:cNvPr id="23" name="Google Shape;23;p4"/>
          <p:cNvSpPr txBox="1">
            <a:spLocks noGrp="1"/>
          </p:cNvSpPr>
          <p:nvPr>
            <p:ph type="title"/>
          </p:nvPr>
        </p:nvSpPr>
        <p:spPr>
          <a:xfrm>
            <a:off x="311700" y="336750"/>
            <a:ext cx="68028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4" name="Google Shape;24;p4"/>
          <p:cNvSpPr txBox="1">
            <a:spLocks noGrp="1"/>
          </p:cNvSpPr>
          <p:nvPr>
            <p:ph type="body" idx="1"/>
          </p:nvPr>
        </p:nvSpPr>
        <p:spPr>
          <a:xfrm>
            <a:off x="168425" y="1032300"/>
            <a:ext cx="8664000" cy="3406500"/>
          </a:xfrm>
          <a:prstGeom prst="rect">
            <a:avLst/>
          </a:prstGeom>
          <a:solidFill>
            <a:srgbClr val="FFFFFF"/>
          </a:solidFill>
        </p:spPr>
        <p:txBody>
          <a:bodyPr spcFirstLastPara="1" wrap="square" lIns="91425" tIns="91425" rIns="91425" bIns="91425" anchor="t"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pic>
        <p:nvPicPr>
          <p:cNvPr id="25" name="Google Shape;25;p4"/>
          <p:cNvPicPr preferRelativeResize="0"/>
          <p:nvPr/>
        </p:nvPicPr>
        <p:blipFill rotWithShape="1">
          <a:blip r:embed="rId2">
            <a:alphaModFix/>
          </a:blip>
          <a:srcRect t="14999" b="18338"/>
          <a:stretch/>
        </p:blipFill>
        <p:spPr>
          <a:xfrm>
            <a:off x="6929706" y="0"/>
            <a:ext cx="2214295" cy="830125"/>
          </a:xfrm>
          <a:prstGeom prst="rect">
            <a:avLst/>
          </a:prstGeom>
          <a:noFill/>
          <a:ln>
            <a:noFill/>
          </a:ln>
        </p:spPr>
      </p:pic>
      <p:pic>
        <p:nvPicPr>
          <p:cNvPr id="26" name="Google Shape;26;p4"/>
          <p:cNvPicPr preferRelativeResize="0"/>
          <p:nvPr/>
        </p:nvPicPr>
        <p:blipFill>
          <a:blip r:embed="rId3">
            <a:alphaModFix/>
          </a:blip>
          <a:stretch>
            <a:fillRect/>
          </a:stretch>
        </p:blipFill>
        <p:spPr>
          <a:xfrm>
            <a:off x="168425" y="4527313"/>
            <a:ext cx="2175863" cy="472925"/>
          </a:xfrm>
          <a:prstGeom prst="rect">
            <a:avLst/>
          </a:prstGeom>
          <a:noFill/>
          <a:ln>
            <a:noFill/>
          </a:ln>
        </p:spPr>
      </p:pic>
      <p:sp>
        <p:nvSpPr>
          <p:cNvPr id="27" name="Google Shape;27;p4"/>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8"/>
        <p:cNvGrpSpPr/>
        <p:nvPr/>
      </p:nvGrpSpPr>
      <p:grpSpPr>
        <a:xfrm>
          <a:off x="0" y="0"/>
          <a:ext cx="0" cy="0"/>
          <a:chOff x="0" y="0"/>
          <a:chExt cx="0" cy="0"/>
        </a:xfrm>
      </p:grpSpPr>
      <p:sp>
        <p:nvSpPr>
          <p:cNvPr id="29" name="Google Shape;29;p5"/>
          <p:cNvSpPr txBox="1">
            <a:spLocks noGrp="1"/>
          </p:cNvSpPr>
          <p:nvPr>
            <p:ph type="title"/>
          </p:nvPr>
        </p:nvSpPr>
        <p:spPr>
          <a:xfrm>
            <a:off x="311700" y="336750"/>
            <a:ext cx="68028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30" name="Google Shape;30;p5"/>
          <p:cNvSpPr txBox="1">
            <a:spLocks noGrp="1"/>
          </p:cNvSpPr>
          <p:nvPr>
            <p:ph type="body" idx="1"/>
          </p:nvPr>
        </p:nvSpPr>
        <p:spPr>
          <a:xfrm>
            <a:off x="311700" y="1297000"/>
            <a:ext cx="3999900" cy="3164400"/>
          </a:xfrm>
          <a:prstGeom prst="rect">
            <a:avLst/>
          </a:prstGeom>
          <a:solidFill>
            <a:srgbClr val="FFFFFF"/>
          </a:solidFill>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1" name="Google Shape;31;p5"/>
          <p:cNvSpPr txBox="1">
            <a:spLocks noGrp="1"/>
          </p:cNvSpPr>
          <p:nvPr>
            <p:ph type="body" idx="2"/>
          </p:nvPr>
        </p:nvSpPr>
        <p:spPr>
          <a:xfrm>
            <a:off x="4832400" y="1297075"/>
            <a:ext cx="3999900" cy="3164400"/>
          </a:xfrm>
          <a:prstGeom prst="rect">
            <a:avLst/>
          </a:prstGeom>
          <a:solidFill>
            <a:srgbClr val="FFFFFF"/>
          </a:solidFill>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pic>
        <p:nvPicPr>
          <p:cNvPr id="32" name="Google Shape;32;p5"/>
          <p:cNvPicPr preferRelativeResize="0"/>
          <p:nvPr/>
        </p:nvPicPr>
        <p:blipFill rotWithShape="1">
          <a:blip r:embed="rId2">
            <a:alphaModFix/>
          </a:blip>
          <a:srcRect t="14999" b="18338"/>
          <a:stretch/>
        </p:blipFill>
        <p:spPr>
          <a:xfrm>
            <a:off x="6929706" y="0"/>
            <a:ext cx="2214295" cy="830125"/>
          </a:xfrm>
          <a:prstGeom prst="rect">
            <a:avLst/>
          </a:prstGeom>
          <a:noFill/>
          <a:ln>
            <a:noFill/>
          </a:ln>
        </p:spPr>
      </p:pic>
      <p:pic>
        <p:nvPicPr>
          <p:cNvPr id="33" name="Google Shape;33;p5"/>
          <p:cNvPicPr preferRelativeResize="0"/>
          <p:nvPr/>
        </p:nvPicPr>
        <p:blipFill>
          <a:blip r:embed="rId3">
            <a:alphaModFix/>
          </a:blip>
          <a:stretch>
            <a:fillRect/>
          </a:stretch>
        </p:blipFill>
        <p:spPr>
          <a:xfrm>
            <a:off x="168425" y="4527313"/>
            <a:ext cx="2175863" cy="472925"/>
          </a:xfrm>
          <a:prstGeom prst="rect">
            <a:avLst/>
          </a:prstGeom>
          <a:noFill/>
          <a:ln>
            <a:noFill/>
          </a:ln>
        </p:spPr>
      </p:pic>
      <p:sp>
        <p:nvSpPr>
          <p:cNvPr id="34" name="Google Shape;34;p5"/>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5"/>
        <p:cNvGrpSpPr/>
        <p:nvPr/>
      </p:nvGrpSpPr>
      <p:grpSpPr>
        <a:xfrm>
          <a:off x="0" y="0"/>
          <a:ext cx="0" cy="0"/>
          <a:chOff x="0" y="0"/>
          <a:chExt cx="0" cy="0"/>
        </a:xfrm>
      </p:grpSpPr>
      <p:sp>
        <p:nvSpPr>
          <p:cNvPr id="36" name="Google Shape;36;p6"/>
          <p:cNvSpPr txBox="1">
            <a:spLocks noGrp="1"/>
          </p:cNvSpPr>
          <p:nvPr>
            <p:ph type="title"/>
          </p:nvPr>
        </p:nvSpPr>
        <p:spPr>
          <a:xfrm>
            <a:off x="311700" y="336750"/>
            <a:ext cx="68028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pic>
        <p:nvPicPr>
          <p:cNvPr id="37" name="Google Shape;37;p6"/>
          <p:cNvPicPr preferRelativeResize="0"/>
          <p:nvPr/>
        </p:nvPicPr>
        <p:blipFill rotWithShape="1">
          <a:blip r:embed="rId2">
            <a:alphaModFix/>
          </a:blip>
          <a:srcRect t="14999" b="18338"/>
          <a:stretch/>
        </p:blipFill>
        <p:spPr>
          <a:xfrm>
            <a:off x="6929706" y="0"/>
            <a:ext cx="2214295" cy="830125"/>
          </a:xfrm>
          <a:prstGeom prst="rect">
            <a:avLst/>
          </a:prstGeom>
          <a:noFill/>
          <a:ln>
            <a:noFill/>
          </a:ln>
        </p:spPr>
      </p:pic>
      <p:pic>
        <p:nvPicPr>
          <p:cNvPr id="38" name="Google Shape;38;p6"/>
          <p:cNvPicPr preferRelativeResize="0"/>
          <p:nvPr/>
        </p:nvPicPr>
        <p:blipFill>
          <a:blip r:embed="rId3">
            <a:alphaModFix/>
          </a:blip>
          <a:stretch>
            <a:fillRect/>
          </a:stretch>
        </p:blipFill>
        <p:spPr>
          <a:xfrm>
            <a:off x="168425" y="4527313"/>
            <a:ext cx="2175863" cy="472925"/>
          </a:xfrm>
          <a:prstGeom prst="rect">
            <a:avLst/>
          </a:prstGeom>
          <a:noFill/>
          <a:ln>
            <a:noFill/>
          </a:ln>
        </p:spPr>
      </p:pic>
      <p:sp>
        <p:nvSpPr>
          <p:cNvPr id="39" name="Google Shape;39;p6"/>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40"/>
        <p:cNvGrpSpPr/>
        <p:nvPr/>
      </p:nvGrpSpPr>
      <p:grpSpPr>
        <a:xfrm>
          <a:off x="0" y="0"/>
          <a:ext cx="0" cy="0"/>
          <a:chOff x="0" y="0"/>
          <a:chExt cx="0" cy="0"/>
        </a:xfrm>
      </p:grpSpPr>
      <p:sp>
        <p:nvSpPr>
          <p:cNvPr id="41" name="Google Shape;41;p7"/>
          <p:cNvSpPr txBox="1">
            <a:spLocks noGrp="1"/>
          </p:cNvSpPr>
          <p:nvPr>
            <p:ph type="title"/>
          </p:nvPr>
        </p:nvSpPr>
        <p:spPr>
          <a:xfrm>
            <a:off x="311700" y="539675"/>
            <a:ext cx="6007200" cy="7557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42" name="Google Shape;42;p7"/>
          <p:cNvSpPr txBox="1">
            <a:spLocks noGrp="1"/>
          </p:cNvSpPr>
          <p:nvPr>
            <p:ph type="body" idx="1"/>
          </p:nvPr>
        </p:nvSpPr>
        <p:spPr>
          <a:xfrm>
            <a:off x="311700" y="1176700"/>
            <a:ext cx="2808000" cy="3224400"/>
          </a:xfrm>
          <a:prstGeom prst="rect">
            <a:avLst/>
          </a:prstGeom>
          <a:solidFill>
            <a:srgbClr val="FFFFFF"/>
          </a:solidFill>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pic>
        <p:nvPicPr>
          <p:cNvPr id="43" name="Google Shape;43;p7"/>
          <p:cNvPicPr preferRelativeResize="0"/>
          <p:nvPr/>
        </p:nvPicPr>
        <p:blipFill rotWithShape="1">
          <a:blip r:embed="rId2">
            <a:alphaModFix/>
          </a:blip>
          <a:srcRect t="14999" b="18338"/>
          <a:stretch/>
        </p:blipFill>
        <p:spPr>
          <a:xfrm>
            <a:off x="6929706" y="0"/>
            <a:ext cx="2214295" cy="830125"/>
          </a:xfrm>
          <a:prstGeom prst="rect">
            <a:avLst/>
          </a:prstGeom>
          <a:noFill/>
          <a:ln>
            <a:noFill/>
          </a:ln>
        </p:spPr>
      </p:pic>
      <p:pic>
        <p:nvPicPr>
          <p:cNvPr id="44" name="Google Shape;44;p7"/>
          <p:cNvPicPr preferRelativeResize="0"/>
          <p:nvPr/>
        </p:nvPicPr>
        <p:blipFill>
          <a:blip r:embed="rId3">
            <a:alphaModFix/>
          </a:blip>
          <a:stretch>
            <a:fillRect/>
          </a:stretch>
        </p:blipFill>
        <p:spPr>
          <a:xfrm>
            <a:off x="168425" y="4527313"/>
            <a:ext cx="2175863" cy="472925"/>
          </a:xfrm>
          <a:prstGeom prst="rect">
            <a:avLst/>
          </a:prstGeom>
          <a:noFill/>
          <a:ln>
            <a:noFill/>
          </a:ln>
        </p:spPr>
      </p:pic>
      <p:sp>
        <p:nvSpPr>
          <p:cNvPr id="45" name="Google Shape;45;p7"/>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46"/>
        <p:cNvGrpSpPr/>
        <p:nvPr/>
      </p:nvGrpSpPr>
      <p:grpSpPr>
        <a:xfrm>
          <a:off x="0" y="0"/>
          <a:ext cx="0" cy="0"/>
          <a:chOff x="0" y="0"/>
          <a:chExt cx="0" cy="0"/>
        </a:xfrm>
      </p:grpSpPr>
      <p:sp>
        <p:nvSpPr>
          <p:cNvPr id="47" name="Google Shape;47;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pic>
        <p:nvPicPr>
          <p:cNvPr id="48" name="Google Shape;48;p8"/>
          <p:cNvPicPr preferRelativeResize="0"/>
          <p:nvPr/>
        </p:nvPicPr>
        <p:blipFill rotWithShape="1">
          <a:blip r:embed="rId2">
            <a:alphaModFix/>
          </a:blip>
          <a:srcRect t="14999" b="18338"/>
          <a:stretch/>
        </p:blipFill>
        <p:spPr>
          <a:xfrm>
            <a:off x="6929706" y="0"/>
            <a:ext cx="2214295" cy="830125"/>
          </a:xfrm>
          <a:prstGeom prst="rect">
            <a:avLst/>
          </a:prstGeom>
          <a:noFill/>
          <a:ln>
            <a:noFill/>
          </a:ln>
        </p:spPr>
      </p:pic>
      <p:pic>
        <p:nvPicPr>
          <p:cNvPr id="49" name="Google Shape;49;p8"/>
          <p:cNvPicPr preferRelativeResize="0"/>
          <p:nvPr/>
        </p:nvPicPr>
        <p:blipFill>
          <a:blip r:embed="rId3">
            <a:alphaModFix/>
          </a:blip>
          <a:stretch>
            <a:fillRect/>
          </a:stretch>
        </p:blipFill>
        <p:spPr>
          <a:xfrm>
            <a:off x="168425" y="4527313"/>
            <a:ext cx="2175863" cy="472925"/>
          </a:xfrm>
          <a:prstGeom prst="rect">
            <a:avLst/>
          </a:prstGeom>
          <a:noFill/>
          <a:ln>
            <a:noFill/>
          </a:ln>
        </p:spPr>
      </p:pic>
      <p:sp>
        <p:nvSpPr>
          <p:cNvPr id="50" name="Google Shape;50;p8"/>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51"/>
        <p:cNvGrpSpPr/>
        <p:nvPr/>
      </p:nvGrpSpPr>
      <p:grpSpPr>
        <a:xfrm>
          <a:off x="0" y="0"/>
          <a:ext cx="0" cy="0"/>
          <a:chOff x="0" y="0"/>
          <a:chExt cx="0" cy="0"/>
        </a:xfrm>
      </p:grpSpPr>
      <p:sp>
        <p:nvSpPr>
          <p:cNvPr id="52" name="Google Shape;52;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54" name="Google Shape;54;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55" name="Google Shape;55;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pic>
        <p:nvPicPr>
          <p:cNvPr id="56" name="Google Shape;56;p9"/>
          <p:cNvPicPr preferRelativeResize="0"/>
          <p:nvPr/>
        </p:nvPicPr>
        <p:blipFill rotWithShape="1">
          <a:blip r:embed="rId2">
            <a:alphaModFix/>
          </a:blip>
          <a:srcRect t="14999" b="18338"/>
          <a:stretch/>
        </p:blipFill>
        <p:spPr>
          <a:xfrm>
            <a:off x="6929706" y="0"/>
            <a:ext cx="2214295" cy="830125"/>
          </a:xfrm>
          <a:prstGeom prst="rect">
            <a:avLst/>
          </a:prstGeom>
          <a:noFill/>
          <a:ln>
            <a:noFill/>
          </a:ln>
        </p:spPr>
      </p:pic>
      <p:pic>
        <p:nvPicPr>
          <p:cNvPr id="57" name="Google Shape;57;p9"/>
          <p:cNvPicPr preferRelativeResize="0"/>
          <p:nvPr/>
        </p:nvPicPr>
        <p:blipFill>
          <a:blip r:embed="rId3">
            <a:alphaModFix/>
          </a:blip>
          <a:stretch>
            <a:fillRect/>
          </a:stretch>
        </p:blipFill>
        <p:spPr>
          <a:xfrm>
            <a:off x="168425" y="4527313"/>
            <a:ext cx="2175863" cy="472925"/>
          </a:xfrm>
          <a:prstGeom prst="rect">
            <a:avLst/>
          </a:prstGeom>
          <a:noFill/>
          <a:ln>
            <a:noFill/>
          </a:ln>
        </p:spPr>
      </p:pic>
      <p:sp>
        <p:nvSpPr>
          <p:cNvPr id="58" name="Google Shape;58;p9"/>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59"/>
        <p:cNvGrpSpPr/>
        <p:nvPr/>
      </p:nvGrpSpPr>
      <p:grpSpPr>
        <a:xfrm>
          <a:off x="0" y="0"/>
          <a:ext cx="0" cy="0"/>
          <a:chOff x="0" y="0"/>
          <a:chExt cx="0" cy="0"/>
        </a:xfrm>
      </p:grpSpPr>
      <p:sp>
        <p:nvSpPr>
          <p:cNvPr id="60" name="Google Shape;60;p10"/>
          <p:cNvSpPr txBox="1">
            <a:spLocks noGrp="1"/>
          </p:cNvSpPr>
          <p:nvPr>
            <p:ph type="body" idx="1"/>
          </p:nvPr>
        </p:nvSpPr>
        <p:spPr>
          <a:xfrm>
            <a:off x="2766125" y="3922225"/>
            <a:ext cx="5998800" cy="6051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SzPts val="1800"/>
              <a:buNone/>
              <a:defRPr/>
            </a:lvl1pPr>
          </a:lstStyle>
          <a:p>
            <a:endParaRPr/>
          </a:p>
        </p:txBody>
      </p:sp>
      <p:pic>
        <p:nvPicPr>
          <p:cNvPr id="61" name="Google Shape;61;p10"/>
          <p:cNvPicPr preferRelativeResize="0"/>
          <p:nvPr/>
        </p:nvPicPr>
        <p:blipFill rotWithShape="1">
          <a:blip r:embed="rId2">
            <a:alphaModFix/>
          </a:blip>
          <a:srcRect t="14999" b="18338"/>
          <a:stretch/>
        </p:blipFill>
        <p:spPr>
          <a:xfrm>
            <a:off x="6929706" y="0"/>
            <a:ext cx="2214295" cy="830125"/>
          </a:xfrm>
          <a:prstGeom prst="rect">
            <a:avLst/>
          </a:prstGeom>
          <a:noFill/>
          <a:ln>
            <a:noFill/>
          </a:ln>
        </p:spPr>
      </p:pic>
      <p:pic>
        <p:nvPicPr>
          <p:cNvPr id="62" name="Google Shape;62;p10"/>
          <p:cNvPicPr preferRelativeResize="0"/>
          <p:nvPr/>
        </p:nvPicPr>
        <p:blipFill>
          <a:blip r:embed="rId3">
            <a:alphaModFix/>
          </a:blip>
          <a:stretch>
            <a:fillRect/>
          </a:stretch>
        </p:blipFill>
        <p:spPr>
          <a:xfrm>
            <a:off x="168425" y="4527313"/>
            <a:ext cx="2175863" cy="472925"/>
          </a:xfrm>
          <a:prstGeom prst="rect">
            <a:avLst/>
          </a:prstGeom>
          <a:noFill/>
          <a:ln>
            <a:noFill/>
          </a:ln>
        </p:spPr>
      </p:pic>
      <p:sp>
        <p:nvSpPr>
          <p:cNvPr id="63" name="Google Shape;63;p10"/>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64"/>
        <p:cNvGrpSpPr/>
        <p:nvPr/>
      </p:nvGrpSpPr>
      <p:grpSpPr>
        <a:xfrm>
          <a:off x="0" y="0"/>
          <a:ext cx="0" cy="0"/>
          <a:chOff x="0" y="0"/>
          <a:chExt cx="0" cy="0"/>
        </a:xfrm>
      </p:grpSpPr>
      <p:sp>
        <p:nvSpPr>
          <p:cNvPr id="65" name="Google Shape;6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66" name="Google Shape;66;p11"/>
          <p:cNvSpPr txBox="1">
            <a:spLocks noGrp="1"/>
          </p:cNvSpPr>
          <p:nvPr>
            <p:ph type="body" idx="1"/>
          </p:nvPr>
        </p:nvSpPr>
        <p:spPr>
          <a:xfrm>
            <a:off x="311700" y="3152225"/>
            <a:ext cx="8520600" cy="1300800"/>
          </a:xfrm>
          <a:prstGeom prst="rect">
            <a:avLst/>
          </a:prstGeom>
          <a:solidFill>
            <a:srgbClr val="FFFFFF"/>
          </a:solidFill>
        </p:spPr>
        <p:txBody>
          <a:bodyPr spcFirstLastPara="1" wrap="square" lIns="91425" tIns="91425" rIns="91425" bIns="91425" anchor="t" anchorCtr="0">
            <a:noAutofit/>
          </a:bodyPr>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pic>
        <p:nvPicPr>
          <p:cNvPr id="67" name="Google Shape;67;p11"/>
          <p:cNvPicPr preferRelativeResize="0"/>
          <p:nvPr/>
        </p:nvPicPr>
        <p:blipFill rotWithShape="1">
          <a:blip r:embed="rId2">
            <a:alphaModFix/>
          </a:blip>
          <a:srcRect t="14999" b="18338"/>
          <a:stretch/>
        </p:blipFill>
        <p:spPr>
          <a:xfrm>
            <a:off x="6929706" y="0"/>
            <a:ext cx="2214295" cy="830125"/>
          </a:xfrm>
          <a:prstGeom prst="rect">
            <a:avLst/>
          </a:prstGeom>
          <a:noFill/>
          <a:ln>
            <a:noFill/>
          </a:ln>
        </p:spPr>
      </p:pic>
      <p:pic>
        <p:nvPicPr>
          <p:cNvPr id="68" name="Google Shape;68;p11"/>
          <p:cNvPicPr preferRelativeResize="0"/>
          <p:nvPr/>
        </p:nvPicPr>
        <p:blipFill>
          <a:blip r:embed="rId3">
            <a:alphaModFix/>
          </a:blip>
          <a:stretch>
            <a:fillRect/>
          </a:stretch>
        </p:blipFill>
        <p:spPr>
          <a:xfrm>
            <a:off x="168425" y="4527313"/>
            <a:ext cx="2175863" cy="472925"/>
          </a:xfrm>
          <a:prstGeom prst="rect">
            <a:avLst/>
          </a:prstGeom>
          <a:noFill/>
          <a:ln>
            <a:noFill/>
          </a:ln>
        </p:spPr>
      </p:pic>
      <p:sp>
        <p:nvSpPr>
          <p:cNvPr id="69" name="Google Shape;69;p11"/>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rgbClr val="EBD3D3"/>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336750"/>
            <a:ext cx="68028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rgbClr val="363F83"/>
              </a:buClr>
              <a:buSzPts val="2800"/>
              <a:buFont typeface="Lato"/>
              <a:buNone/>
              <a:defRPr sz="2800">
                <a:solidFill>
                  <a:srgbClr val="363F83"/>
                </a:solidFill>
                <a:latin typeface="Lato"/>
                <a:ea typeface="Lato"/>
                <a:cs typeface="Lato"/>
                <a:sym typeface="Lato"/>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270413"/>
            <a:ext cx="8520600" cy="3070500"/>
          </a:xfrm>
          <a:prstGeom prst="rect">
            <a:avLst/>
          </a:prstGeom>
          <a:solidFill>
            <a:srgbClr val="FFFFFF"/>
          </a:solid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rgbClr val="E5362B"/>
              </a:buClr>
              <a:buSzPts val="1800"/>
              <a:buFont typeface="Lato"/>
              <a:buChar char="●"/>
              <a:defRPr sz="1800">
                <a:solidFill>
                  <a:srgbClr val="E5362B"/>
                </a:solidFill>
                <a:latin typeface="Lato"/>
                <a:ea typeface="Lato"/>
                <a:cs typeface="Lato"/>
                <a:sym typeface="Lato"/>
              </a:defRPr>
            </a:lvl1pPr>
            <a:lvl2pPr marL="914400" lvl="1" indent="-317500">
              <a:lnSpc>
                <a:spcPct val="115000"/>
              </a:lnSpc>
              <a:spcBef>
                <a:spcPts val="1600"/>
              </a:spcBef>
              <a:spcAft>
                <a:spcPts val="0"/>
              </a:spcAft>
              <a:buClr>
                <a:srgbClr val="8BACEE"/>
              </a:buClr>
              <a:buSzPts val="1400"/>
              <a:buFont typeface="Lato"/>
              <a:buChar char="○"/>
              <a:defRPr b="1">
                <a:solidFill>
                  <a:srgbClr val="8BACEE"/>
                </a:solidFill>
                <a:latin typeface="Lato"/>
                <a:ea typeface="Lato"/>
                <a:cs typeface="Lato"/>
                <a:sym typeface="Lato"/>
              </a:defRPr>
            </a:lvl2pPr>
            <a:lvl3pPr marL="1371600" lvl="2"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3pPr>
            <a:lvl4pPr marL="1828800" lvl="3"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4pPr>
            <a:lvl5pPr marL="2286000" lvl="4"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5pPr>
            <a:lvl6pPr marL="2743200" lvl="5"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6pPr>
            <a:lvl7pPr marL="3200400" lvl="6"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7pPr>
            <a:lvl8pPr marL="3657600" lvl="7"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8pPr>
            <a:lvl9pPr marL="4114800" lvl="8" indent="-317500">
              <a:lnSpc>
                <a:spcPct val="115000"/>
              </a:lnSpc>
              <a:spcBef>
                <a:spcPts val="1600"/>
              </a:spcBef>
              <a:spcAft>
                <a:spcPts val="1600"/>
              </a:spcAft>
              <a:buClr>
                <a:schemeClr val="dk2"/>
              </a:buClr>
              <a:buSzPts val="1400"/>
              <a:buFont typeface="Lato"/>
              <a:buChar char="■"/>
              <a:defRPr>
                <a:solidFill>
                  <a:schemeClr val="dk2"/>
                </a:solidFill>
                <a:latin typeface="Lato"/>
                <a:ea typeface="Lato"/>
                <a:cs typeface="Lato"/>
                <a:sym typeface="Lato"/>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de"/>
              <a:t>‹#›</a:t>
            </a:fld>
            <a:endParaRPr/>
          </a:p>
        </p:txBody>
      </p:sp>
    </p:spTree>
  </p:cSld>
  <p:clrMap bg1="lt1" tx1="dk1" bg2="dk2" tx2="lt2" accent1="accent1" accent2="accent2" accent3="accent3" accent4="accent4" accent5="accent5" accent6="accent6" hlink="hlink" folHlink="folHlink"/>
  <p:sldLayoutIdLst>
    <p:sldLayoutId id="2147483648"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hyperlink" Target="https://www.britannica.com/topic/conspiracy-theory" TargetMode="External"/><Relationship Id="rId2" Type="http://schemas.openxmlformats.org/officeDocument/2006/relationships/hyperlink" Target="https://conspiracytheories.eu/_wpx/wp-content/uploads/2020/03/COMPACT_Guide-2.pdf" TargetMode="External"/><Relationship Id="rId1" Type="http://schemas.openxmlformats.org/officeDocument/2006/relationships/slideLayout" Target="../slideLayouts/slideLayout2.xml"/><Relationship Id="rId5" Type="http://schemas.openxmlformats.org/officeDocument/2006/relationships/hyperlink" Target="https://www.instagram.com/p/CWmaRY2AkfB/" TargetMode="External"/><Relationship Id="rId4" Type="http://schemas.openxmlformats.org/officeDocument/2006/relationships/hyperlink" Target="https://ec.europa.eu/info/live-work-travel-eu/coronavirus-response/fighting-disinformation/identifying-conspiracy-theories_en"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77"/>
        <p:cNvGrpSpPr/>
        <p:nvPr/>
      </p:nvGrpSpPr>
      <p:grpSpPr>
        <a:xfrm>
          <a:off x="0" y="0"/>
          <a:ext cx="0" cy="0"/>
          <a:chOff x="0" y="0"/>
          <a:chExt cx="0" cy="0"/>
        </a:xfrm>
      </p:grpSpPr>
      <p:sp>
        <p:nvSpPr>
          <p:cNvPr id="78" name="Google Shape;78;p13"/>
          <p:cNvSpPr txBox="1">
            <a:spLocks noGrp="1"/>
          </p:cNvSpPr>
          <p:nvPr>
            <p:ph type="ctrTitle"/>
          </p:nvPr>
        </p:nvSpPr>
        <p:spPr>
          <a:xfrm>
            <a:off x="-2" y="650350"/>
            <a:ext cx="5496601" cy="2052600"/>
          </a:xfrm>
          <a:prstGeom prst="rect">
            <a:avLst/>
          </a:prstGeom>
        </p:spPr>
        <p:txBody>
          <a:bodyPr spcFirstLastPara="1" wrap="square" lIns="360000" tIns="91425" rIns="91425" bIns="91425" anchor="b" anchorCtr="0">
            <a:noAutofit/>
          </a:bodyPr>
          <a:lstStyle/>
          <a:p>
            <a:pPr marL="0" lvl="0" indent="0" algn="l" rtl="0">
              <a:spcBef>
                <a:spcPts val="0"/>
              </a:spcBef>
              <a:spcAft>
                <a:spcPts val="0"/>
              </a:spcAft>
              <a:buNone/>
            </a:pPr>
            <a:r>
              <a:rPr lang="en-GB" sz="5400" b="1" dirty="0"/>
              <a:t>CONSPIRACY MYTHS (1/5)</a:t>
            </a:r>
          </a:p>
        </p:txBody>
      </p:sp>
      <p:sp>
        <p:nvSpPr>
          <p:cNvPr id="79" name="Google Shape;79;p13"/>
          <p:cNvSpPr txBox="1">
            <a:spLocks noGrp="1"/>
          </p:cNvSpPr>
          <p:nvPr>
            <p:ph type="subTitle" idx="1"/>
          </p:nvPr>
        </p:nvSpPr>
        <p:spPr>
          <a:xfrm>
            <a:off x="50" y="2702950"/>
            <a:ext cx="5496600" cy="867900"/>
          </a:xfrm>
          <a:prstGeom prst="rect">
            <a:avLst/>
          </a:prstGeom>
        </p:spPr>
        <p:txBody>
          <a:bodyPr spcFirstLastPara="1" wrap="square" lIns="360000" tIns="91425" rIns="91425" bIns="91425" anchor="t" anchorCtr="0">
            <a:noAutofit/>
          </a:bodyPr>
          <a:lstStyle/>
          <a:p>
            <a:pPr marL="0" lvl="0" indent="0" algn="l" rtl="0">
              <a:spcBef>
                <a:spcPts val="0"/>
              </a:spcBef>
              <a:spcAft>
                <a:spcPts val="0"/>
              </a:spcAft>
              <a:buNone/>
            </a:pPr>
            <a:r>
              <a:rPr lang="en-GB" b="1" dirty="0"/>
              <a:t>The world of universal explanations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74F116E-2D0D-504C-AA2F-B88ABB7C8C38}"/>
              </a:ext>
            </a:extLst>
          </p:cNvPr>
          <p:cNvSpPr>
            <a:spLocks noGrp="1"/>
          </p:cNvSpPr>
          <p:nvPr>
            <p:ph type="title"/>
          </p:nvPr>
        </p:nvSpPr>
        <p:spPr/>
        <p:txBody>
          <a:bodyPr/>
          <a:lstStyle/>
          <a:p>
            <a:r>
              <a:rPr lang="en-GB" dirty="0"/>
              <a:t>1. Definition – </a:t>
            </a:r>
            <a:endParaRPr lang="en-GB" sz="1800" b="1" dirty="0">
              <a:solidFill>
                <a:srgbClr val="DF0205"/>
              </a:solidFill>
            </a:endParaRPr>
          </a:p>
        </p:txBody>
      </p:sp>
      <p:sp>
        <p:nvSpPr>
          <p:cNvPr id="3" name="Textplatzhalter 2">
            <a:extLst>
              <a:ext uri="{FF2B5EF4-FFF2-40B4-BE49-F238E27FC236}">
                <a16:creationId xmlns:a16="http://schemas.microsoft.com/office/drawing/2014/main" id="{9EEA7104-49FD-8746-85F2-F386869396C5}"/>
              </a:ext>
            </a:extLst>
          </p:cNvPr>
          <p:cNvSpPr>
            <a:spLocks noGrp="1"/>
          </p:cNvSpPr>
          <p:nvPr>
            <p:ph type="body" idx="1"/>
          </p:nvPr>
        </p:nvSpPr>
        <p:spPr>
          <a:xfrm>
            <a:off x="311701" y="1297000"/>
            <a:ext cx="2625464" cy="1274750"/>
          </a:xfrm>
          <a:solidFill>
            <a:srgbClr val="E5362B"/>
          </a:solidFill>
          <a:ln w="254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285750" indent="-285750" algn="ctr">
              <a:lnSpc>
                <a:spcPct val="100000"/>
              </a:lnSpc>
              <a:buClr>
                <a:srgbClr val="000000"/>
              </a:buClr>
              <a:buFont typeface="Arial"/>
              <a:buNone/>
            </a:pPr>
            <a:r>
              <a:rPr lang="en-GB" sz="2000" b="1" dirty="0">
                <a:solidFill>
                  <a:schemeClr val="lt1"/>
                </a:solidFill>
                <a:sym typeface="Arial"/>
              </a:rPr>
              <a:t>An alleged, </a:t>
            </a:r>
            <a:br>
              <a:rPr lang="en-GB" sz="2000" b="1" dirty="0">
                <a:solidFill>
                  <a:schemeClr val="lt1"/>
                </a:solidFill>
                <a:sym typeface="Arial"/>
              </a:rPr>
            </a:br>
            <a:r>
              <a:rPr lang="en-GB" sz="2000" b="1" dirty="0">
                <a:solidFill>
                  <a:schemeClr val="lt1"/>
                </a:solidFill>
                <a:sym typeface="Arial"/>
              </a:rPr>
              <a:t>secret plot.</a:t>
            </a:r>
          </a:p>
        </p:txBody>
      </p:sp>
      <p:sp>
        <p:nvSpPr>
          <p:cNvPr id="5" name="Textplatzhalter 4">
            <a:extLst>
              <a:ext uri="{FF2B5EF4-FFF2-40B4-BE49-F238E27FC236}">
                <a16:creationId xmlns:a16="http://schemas.microsoft.com/office/drawing/2014/main" id="{871598A3-F073-A245-A055-1CF152E161DF}"/>
              </a:ext>
            </a:extLst>
          </p:cNvPr>
          <p:cNvSpPr>
            <a:spLocks noGrp="1"/>
          </p:cNvSpPr>
          <p:nvPr>
            <p:ph type="body" idx="2"/>
          </p:nvPr>
        </p:nvSpPr>
        <p:spPr>
          <a:xfrm>
            <a:off x="3228109" y="1297075"/>
            <a:ext cx="2625464" cy="1274675"/>
          </a:xfrm>
          <a:solidFill>
            <a:srgbClr val="E5362B"/>
          </a:solidFill>
          <a:ln w="254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285750" indent="-285750" algn="ctr">
              <a:lnSpc>
                <a:spcPct val="100000"/>
              </a:lnSpc>
              <a:buClr>
                <a:srgbClr val="000000"/>
              </a:buClr>
              <a:buFont typeface="Arial"/>
              <a:buNone/>
            </a:pPr>
            <a:r>
              <a:rPr lang="en-GB" sz="2000" b="1" dirty="0">
                <a:solidFill>
                  <a:schemeClr val="lt1"/>
                </a:solidFill>
                <a:sym typeface="Arial"/>
              </a:rPr>
              <a:t>A group of conspirators.</a:t>
            </a:r>
          </a:p>
        </p:txBody>
      </p:sp>
      <p:sp>
        <p:nvSpPr>
          <p:cNvPr id="4" name="Foliennummernplatzhalter 3">
            <a:extLst>
              <a:ext uri="{FF2B5EF4-FFF2-40B4-BE49-F238E27FC236}">
                <a16:creationId xmlns:a16="http://schemas.microsoft.com/office/drawing/2014/main" id="{F0671E7D-53E4-184A-A162-FBB5FBA4267D}"/>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de-AT" smtClean="0"/>
              <a:t>10</a:t>
            </a:fld>
            <a:endParaRPr lang="de-AT"/>
          </a:p>
        </p:txBody>
      </p:sp>
      <p:sp>
        <p:nvSpPr>
          <p:cNvPr id="6" name="Textplatzhalter 4">
            <a:extLst>
              <a:ext uri="{FF2B5EF4-FFF2-40B4-BE49-F238E27FC236}">
                <a16:creationId xmlns:a16="http://schemas.microsoft.com/office/drawing/2014/main" id="{17303774-DF83-244C-8E6F-F5AED084B4E6}"/>
              </a:ext>
            </a:extLst>
          </p:cNvPr>
          <p:cNvSpPr txBox="1">
            <a:spLocks/>
          </p:cNvSpPr>
          <p:nvPr/>
        </p:nvSpPr>
        <p:spPr>
          <a:xfrm>
            <a:off x="6144517" y="1297000"/>
            <a:ext cx="2625464" cy="1274675"/>
          </a:xfrm>
          <a:prstGeom prst="rect">
            <a:avLst/>
          </a:prstGeom>
          <a:solidFill>
            <a:srgbClr val="E5362B"/>
          </a:solidFill>
          <a:ln w="254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285750" indent="-285750" algn="ctr">
              <a:buNone/>
              <a:defRPr sz="2000" b="1">
                <a:solidFill>
                  <a:schemeClr val="lt1"/>
                </a:solidFill>
                <a:latin typeface="Lato"/>
                <a:ea typeface="Lato"/>
                <a:cs typeface="Lato"/>
              </a:defRPr>
            </a:lvl1pPr>
          </a:lstStyle>
          <a:p>
            <a:r>
              <a:rPr lang="en-GB" dirty="0"/>
              <a:t>‘Evidence’ that seems to support the conspiracy myth.</a:t>
            </a:r>
          </a:p>
        </p:txBody>
      </p:sp>
      <p:sp>
        <p:nvSpPr>
          <p:cNvPr id="8" name="Textplatzhalter 2">
            <a:extLst>
              <a:ext uri="{FF2B5EF4-FFF2-40B4-BE49-F238E27FC236}">
                <a16:creationId xmlns:a16="http://schemas.microsoft.com/office/drawing/2014/main" id="{E292CF23-6A6A-9543-BC1D-C579E520610A}"/>
              </a:ext>
            </a:extLst>
          </p:cNvPr>
          <p:cNvSpPr txBox="1">
            <a:spLocks/>
          </p:cNvSpPr>
          <p:nvPr/>
        </p:nvSpPr>
        <p:spPr>
          <a:xfrm>
            <a:off x="311699" y="2779512"/>
            <a:ext cx="2625464" cy="1565242"/>
          </a:xfrm>
          <a:prstGeom prst="rect">
            <a:avLst/>
          </a:prstGeom>
          <a:solidFill>
            <a:srgbClr val="E5362B"/>
          </a:solidFill>
          <a:ln w="254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285750" indent="-285750" algn="ctr">
              <a:buNone/>
              <a:defRPr sz="2000" b="1">
                <a:solidFill>
                  <a:schemeClr val="lt1"/>
                </a:solidFill>
                <a:latin typeface="Lato"/>
                <a:ea typeface="Lato"/>
                <a:cs typeface="Lato"/>
              </a:defRPr>
            </a:lvl1pPr>
          </a:lstStyle>
          <a:p>
            <a:pPr marL="17463" indent="-17463"/>
            <a:r>
              <a:rPr lang="en-GB" sz="1500" dirty="0"/>
              <a:t>They falsely suggest that nothing happens by accident and that there are no coincidences; nothing is as it appears and everything is connected.</a:t>
            </a:r>
          </a:p>
        </p:txBody>
      </p:sp>
      <p:sp>
        <p:nvSpPr>
          <p:cNvPr id="9" name="Textplatzhalter 4">
            <a:extLst>
              <a:ext uri="{FF2B5EF4-FFF2-40B4-BE49-F238E27FC236}">
                <a16:creationId xmlns:a16="http://schemas.microsoft.com/office/drawing/2014/main" id="{432E5516-C0D6-3049-9541-614679D52912}"/>
              </a:ext>
            </a:extLst>
          </p:cNvPr>
          <p:cNvSpPr txBox="1">
            <a:spLocks/>
          </p:cNvSpPr>
          <p:nvPr/>
        </p:nvSpPr>
        <p:spPr>
          <a:xfrm>
            <a:off x="3228109" y="2926264"/>
            <a:ext cx="2625464" cy="1418490"/>
          </a:xfrm>
          <a:prstGeom prst="rect">
            <a:avLst/>
          </a:prstGeom>
          <a:solidFill>
            <a:srgbClr val="E5362B"/>
          </a:solidFill>
          <a:ln w="254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285750" indent="-285750" algn="ctr">
              <a:buNone/>
              <a:defRPr sz="2000" b="1">
                <a:solidFill>
                  <a:schemeClr val="lt1"/>
                </a:solidFill>
                <a:latin typeface="Lato"/>
                <a:ea typeface="Lato"/>
                <a:cs typeface="Lato"/>
              </a:defRPr>
            </a:lvl1pPr>
          </a:lstStyle>
          <a:p>
            <a:r>
              <a:rPr lang="en-GB" dirty="0"/>
              <a:t>They divide the world into </a:t>
            </a:r>
            <a:br>
              <a:rPr lang="en-GB" dirty="0"/>
            </a:br>
            <a:r>
              <a:rPr lang="en-GB" dirty="0"/>
              <a:t>good or bad.</a:t>
            </a:r>
          </a:p>
        </p:txBody>
      </p:sp>
      <p:sp>
        <p:nvSpPr>
          <p:cNvPr id="11" name="Textplatzhalter 4">
            <a:extLst>
              <a:ext uri="{FF2B5EF4-FFF2-40B4-BE49-F238E27FC236}">
                <a16:creationId xmlns:a16="http://schemas.microsoft.com/office/drawing/2014/main" id="{FCAD0F9E-6FEA-B546-B372-BFD8F6A55934}"/>
              </a:ext>
            </a:extLst>
          </p:cNvPr>
          <p:cNvSpPr txBox="1">
            <a:spLocks/>
          </p:cNvSpPr>
          <p:nvPr/>
        </p:nvSpPr>
        <p:spPr>
          <a:xfrm>
            <a:off x="6206837" y="2926264"/>
            <a:ext cx="2625464" cy="1418490"/>
          </a:xfrm>
          <a:prstGeom prst="rect">
            <a:avLst/>
          </a:prstGeom>
          <a:solidFill>
            <a:srgbClr val="E5362B"/>
          </a:solidFill>
          <a:ln w="254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285750" indent="-285750" algn="ctr">
              <a:buNone/>
              <a:defRPr sz="2000" b="1">
                <a:solidFill>
                  <a:schemeClr val="lt1"/>
                </a:solidFill>
                <a:latin typeface="Lato"/>
                <a:ea typeface="Lato"/>
                <a:cs typeface="Lato"/>
              </a:defRPr>
            </a:lvl1pPr>
          </a:lstStyle>
          <a:p>
            <a:r>
              <a:rPr lang="en-GB" dirty="0"/>
              <a:t>They scapegoat people and groups.</a:t>
            </a:r>
          </a:p>
        </p:txBody>
      </p:sp>
      <p:sp>
        <p:nvSpPr>
          <p:cNvPr id="12" name="Textfeld 11">
            <a:extLst>
              <a:ext uri="{FF2B5EF4-FFF2-40B4-BE49-F238E27FC236}">
                <a16:creationId xmlns:a16="http://schemas.microsoft.com/office/drawing/2014/main" id="{593047F3-C93D-BA49-8746-F5C0A0A1825E}"/>
              </a:ext>
            </a:extLst>
          </p:cNvPr>
          <p:cNvSpPr txBox="1"/>
          <p:nvPr/>
        </p:nvSpPr>
        <p:spPr>
          <a:xfrm>
            <a:off x="2757056" y="442907"/>
            <a:ext cx="4530436" cy="646331"/>
          </a:xfrm>
          <a:prstGeom prst="rect">
            <a:avLst/>
          </a:prstGeom>
          <a:noFill/>
        </p:spPr>
        <p:txBody>
          <a:bodyPr wrap="square" rtlCol="0">
            <a:spAutoFit/>
          </a:bodyPr>
          <a:lstStyle/>
          <a:p>
            <a:r>
              <a:rPr lang="en-GB" sz="1800" b="1" dirty="0">
                <a:solidFill>
                  <a:srgbClr val="DF0205"/>
                </a:solidFill>
              </a:rPr>
              <a:t>conspiracy myths have these </a:t>
            </a:r>
            <a:br>
              <a:rPr lang="en-GB" sz="1800" b="1" dirty="0">
                <a:solidFill>
                  <a:srgbClr val="DF0205"/>
                </a:solidFill>
              </a:rPr>
            </a:br>
            <a:r>
              <a:rPr lang="en-GB" sz="1800" b="1" dirty="0">
                <a:solidFill>
                  <a:srgbClr val="DF0205"/>
                </a:solidFill>
              </a:rPr>
              <a:t>6 things in common</a:t>
            </a:r>
            <a:endParaRPr lang="en-GB" sz="1800" dirty="0"/>
          </a:p>
        </p:txBody>
      </p:sp>
      <p:sp>
        <p:nvSpPr>
          <p:cNvPr id="7" name="Textfeld 6"/>
          <p:cNvSpPr txBox="1"/>
          <p:nvPr/>
        </p:nvSpPr>
        <p:spPr>
          <a:xfrm>
            <a:off x="7114500" y="4389709"/>
            <a:ext cx="1822935" cy="261610"/>
          </a:xfrm>
          <a:prstGeom prst="rect">
            <a:avLst/>
          </a:prstGeom>
          <a:noFill/>
        </p:spPr>
        <p:txBody>
          <a:bodyPr wrap="none" rtlCol="0">
            <a:spAutoFit/>
          </a:bodyPr>
          <a:lstStyle/>
          <a:p>
            <a:r>
              <a:rPr lang="de-DE" sz="1100" dirty="0">
                <a:latin typeface="Lato" panose="020B0604020202020204" charset="0"/>
              </a:rPr>
              <a:t>(cf. European </a:t>
            </a:r>
            <a:r>
              <a:rPr lang="de-DE" sz="1100" dirty="0" err="1">
                <a:latin typeface="Lato" panose="020B0604020202020204" charset="0"/>
              </a:rPr>
              <a:t>Commission</a:t>
            </a:r>
            <a:r>
              <a:rPr lang="de-DE" sz="1100" dirty="0">
                <a:latin typeface="Lato" panose="020B0604020202020204" charset="0"/>
              </a:rPr>
              <a:t>)</a:t>
            </a:r>
          </a:p>
        </p:txBody>
      </p:sp>
    </p:spTree>
    <p:extLst>
      <p:ext uri="{BB962C8B-B14F-4D97-AF65-F5344CB8AC3E}">
        <p14:creationId xmlns:p14="http://schemas.microsoft.com/office/powerpoint/2010/main" val="41663785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57DFD84-BA93-234B-8102-6637AAA1EEC8}"/>
              </a:ext>
            </a:extLst>
          </p:cNvPr>
          <p:cNvSpPr>
            <a:spLocks noGrp="1"/>
          </p:cNvSpPr>
          <p:nvPr>
            <p:ph type="title"/>
          </p:nvPr>
        </p:nvSpPr>
        <p:spPr/>
        <p:txBody>
          <a:bodyPr/>
          <a:lstStyle/>
          <a:p>
            <a:r>
              <a:rPr lang="en-GB" dirty="0"/>
              <a:t>WHAT?</a:t>
            </a:r>
          </a:p>
        </p:txBody>
      </p:sp>
      <p:sp>
        <p:nvSpPr>
          <p:cNvPr id="3" name="Textplatzhalter 2">
            <a:extLst>
              <a:ext uri="{FF2B5EF4-FFF2-40B4-BE49-F238E27FC236}">
                <a16:creationId xmlns:a16="http://schemas.microsoft.com/office/drawing/2014/main" id="{369AC33D-32A3-A142-A66B-1BA7E9561CDB}"/>
              </a:ext>
            </a:extLst>
          </p:cNvPr>
          <p:cNvSpPr>
            <a:spLocks noGrp="1"/>
          </p:cNvSpPr>
          <p:nvPr>
            <p:ph type="body" idx="1"/>
          </p:nvPr>
        </p:nvSpPr>
        <p:spPr>
          <a:xfrm>
            <a:off x="168433" y="1399853"/>
            <a:ext cx="8664000" cy="2374288"/>
          </a:xfrm>
          <a:solidFill>
            <a:srgbClr val="E5362B"/>
          </a:solidFill>
          <a:ln>
            <a:noFill/>
          </a:ln>
        </p:spPr>
        <p:txBody>
          <a:bodyPr spcFirstLastPara="1" wrap="square" lIns="91425" tIns="91425" rIns="91425" bIns="91425" anchor="ctr" anchorCtr="0">
            <a:noAutofit/>
          </a:bodyPr>
          <a:lstStyle/>
          <a:p>
            <a:pPr marL="0" indent="0" algn="ctr">
              <a:spcAft>
                <a:spcPts val="1600"/>
              </a:spcAft>
              <a:buNone/>
            </a:pPr>
            <a:r>
              <a:rPr lang="en-GB" sz="3200" b="1" dirty="0">
                <a:solidFill>
                  <a:srgbClr val="F2F2F2"/>
                </a:solidFill>
              </a:rPr>
              <a:t>What topics of conspiracy myths, legends, narratives are there?</a:t>
            </a:r>
          </a:p>
          <a:p>
            <a:pPr marL="0" indent="0" algn="ctr">
              <a:spcAft>
                <a:spcPts val="1600"/>
              </a:spcAft>
              <a:buNone/>
            </a:pPr>
            <a:r>
              <a:rPr lang="en-GB" sz="2000" b="1" dirty="0">
                <a:solidFill>
                  <a:schemeClr val="tx1"/>
                </a:solidFill>
              </a:rPr>
              <a:t>What myths have you heard of?</a:t>
            </a:r>
          </a:p>
        </p:txBody>
      </p:sp>
      <p:sp>
        <p:nvSpPr>
          <p:cNvPr id="4" name="Foliennummernplatzhalter 3">
            <a:extLst>
              <a:ext uri="{FF2B5EF4-FFF2-40B4-BE49-F238E27FC236}">
                <a16:creationId xmlns:a16="http://schemas.microsoft.com/office/drawing/2014/main" id="{E971E698-F869-7447-BAD6-F0A2BF3E2EA3}"/>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de-AT" smtClean="0"/>
              <a:t>11</a:t>
            </a:fld>
            <a:endParaRPr lang="de-AT"/>
          </a:p>
        </p:txBody>
      </p:sp>
      <p:sp>
        <p:nvSpPr>
          <p:cNvPr id="5" name="Google Shape;101;gf21e7843ed_0_14"/>
          <p:cNvSpPr/>
          <p:nvPr/>
        </p:nvSpPr>
        <p:spPr>
          <a:xfrm>
            <a:off x="5364733" y="3698427"/>
            <a:ext cx="2919000" cy="650700"/>
          </a:xfrm>
          <a:prstGeom prst="round2DiagRect">
            <a:avLst>
              <a:gd name="adj1" fmla="val 16667"/>
              <a:gd name="adj2" fmla="val 0"/>
            </a:avLst>
          </a:prstGeom>
          <a:solidFill>
            <a:srgbClr val="363F83"/>
          </a:solidFill>
          <a:ln w="254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GB" sz="2800" b="1" i="0" u="none" strike="noStrike" cap="none" dirty="0">
                <a:solidFill>
                  <a:schemeClr val="lt1"/>
                </a:solidFill>
                <a:latin typeface="Lato" panose="020F0502020204030203" pitchFamily="34" charset="0"/>
                <a:ea typeface="Lato" panose="020F0502020204030203" pitchFamily="34" charset="0"/>
                <a:cs typeface="Lato" panose="020F0502020204030203" pitchFamily="34" charset="0"/>
                <a:sym typeface="Teko"/>
              </a:rPr>
              <a:t>LET‘S DISCUSS!</a:t>
            </a:r>
          </a:p>
        </p:txBody>
      </p:sp>
    </p:spTree>
    <p:extLst>
      <p:ext uri="{BB962C8B-B14F-4D97-AF65-F5344CB8AC3E}">
        <p14:creationId xmlns:p14="http://schemas.microsoft.com/office/powerpoint/2010/main" val="14356541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57DFD84-BA93-234B-8102-6637AAA1EEC8}"/>
              </a:ext>
            </a:extLst>
          </p:cNvPr>
          <p:cNvSpPr>
            <a:spLocks noGrp="1"/>
          </p:cNvSpPr>
          <p:nvPr>
            <p:ph type="title"/>
          </p:nvPr>
        </p:nvSpPr>
        <p:spPr/>
        <p:txBody>
          <a:bodyPr/>
          <a:lstStyle/>
          <a:p>
            <a:r>
              <a:rPr lang="en-GB" dirty="0"/>
              <a:t>WHAT?</a:t>
            </a:r>
          </a:p>
        </p:txBody>
      </p:sp>
      <p:sp>
        <p:nvSpPr>
          <p:cNvPr id="3" name="Textplatzhalter 2">
            <a:extLst>
              <a:ext uri="{FF2B5EF4-FFF2-40B4-BE49-F238E27FC236}">
                <a16:creationId xmlns:a16="http://schemas.microsoft.com/office/drawing/2014/main" id="{369AC33D-32A3-A142-A66B-1BA7E9561CDB}"/>
              </a:ext>
            </a:extLst>
          </p:cNvPr>
          <p:cNvSpPr>
            <a:spLocks noGrp="1"/>
          </p:cNvSpPr>
          <p:nvPr>
            <p:ph type="body" idx="1"/>
          </p:nvPr>
        </p:nvSpPr>
        <p:spPr>
          <a:noFill/>
        </p:spPr>
        <p:txBody>
          <a:bodyPr/>
          <a:lstStyle/>
          <a:p>
            <a:pPr>
              <a:lnSpc>
                <a:spcPct val="130000"/>
              </a:lnSpc>
              <a:buFont typeface="Symbol" pitchFamily="2" charset="2"/>
              <a:buChar char="-"/>
            </a:pPr>
            <a:r>
              <a:rPr lang="en-GB" sz="1600" b="1" dirty="0">
                <a:solidFill>
                  <a:schemeClr val="tx1"/>
                </a:solidFill>
              </a:rPr>
              <a:t>health/medicine</a:t>
            </a:r>
          </a:p>
          <a:p>
            <a:pPr>
              <a:lnSpc>
                <a:spcPct val="130000"/>
              </a:lnSpc>
              <a:buFont typeface="Symbol" pitchFamily="2" charset="2"/>
              <a:buChar char="-"/>
            </a:pPr>
            <a:r>
              <a:rPr lang="en-GB" sz="1600" b="1" dirty="0">
                <a:solidFill>
                  <a:schemeClr val="tx1"/>
                </a:solidFill>
              </a:rPr>
              <a:t>media/press</a:t>
            </a:r>
          </a:p>
          <a:p>
            <a:pPr>
              <a:lnSpc>
                <a:spcPct val="130000"/>
              </a:lnSpc>
              <a:buFont typeface="Symbol" pitchFamily="2" charset="2"/>
              <a:buChar char="-"/>
            </a:pPr>
            <a:r>
              <a:rPr lang="en-GB" sz="1600" b="1" dirty="0">
                <a:solidFill>
                  <a:schemeClr val="tx1"/>
                </a:solidFill>
              </a:rPr>
              <a:t>war/military</a:t>
            </a:r>
          </a:p>
          <a:p>
            <a:pPr>
              <a:lnSpc>
                <a:spcPct val="130000"/>
              </a:lnSpc>
              <a:buFont typeface="Symbol" pitchFamily="2" charset="2"/>
              <a:buChar char="-"/>
            </a:pPr>
            <a:r>
              <a:rPr lang="en-GB" sz="1600" b="1" dirty="0">
                <a:solidFill>
                  <a:schemeClr val="tx1"/>
                </a:solidFill>
              </a:rPr>
              <a:t>banks/finance sector</a:t>
            </a:r>
          </a:p>
          <a:p>
            <a:pPr>
              <a:lnSpc>
                <a:spcPct val="130000"/>
              </a:lnSpc>
              <a:buFont typeface="Symbol" pitchFamily="2" charset="2"/>
              <a:buChar char="-"/>
            </a:pPr>
            <a:r>
              <a:rPr lang="en-GB" sz="1600" b="1" dirty="0">
                <a:solidFill>
                  <a:schemeClr val="tx1"/>
                </a:solidFill>
              </a:rPr>
              <a:t>politics/public control by government</a:t>
            </a:r>
          </a:p>
          <a:p>
            <a:pPr>
              <a:lnSpc>
                <a:spcPct val="130000"/>
              </a:lnSpc>
              <a:buFont typeface="Symbol" pitchFamily="2" charset="2"/>
              <a:buChar char="-"/>
            </a:pPr>
            <a:r>
              <a:rPr lang="en-GB" sz="1600" b="1" dirty="0">
                <a:solidFill>
                  <a:schemeClr val="tx1"/>
                </a:solidFill>
              </a:rPr>
              <a:t>toxic water/air/mobile-phones</a:t>
            </a:r>
          </a:p>
          <a:p>
            <a:pPr>
              <a:lnSpc>
                <a:spcPct val="130000"/>
              </a:lnSpc>
              <a:buFont typeface="Symbol" pitchFamily="2" charset="2"/>
              <a:buChar char="-"/>
            </a:pPr>
            <a:r>
              <a:rPr lang="en-GB" sz="1600" b="1" dirty="0">
                <a:solidFill>
                  <a:schemeClr val="tx1"/>
                </a:solidFill>
              </a:rPr>
              <a:t>climate change/weather and nature manipulation</a:t>
            </a:r>
          </a:p>
          <a:p>
            <a:pPr>
              <a:lnSpc>
                <a:spcPct val="130000"/>
              </a:lnSpc>
              <a:buFont typeface="Symbol" pitchFamily="2" charset="2"/>
              <a:buChar char="-"/>
            </a:pPr>
            <a:r>
              <a:rPr lang="en-GB" sz="1600" b="1" dirty="0">
                <a:solidFill>
                  <a:schemeClr val="tx1"/>
                </a:solidFill>
              </a:rPr>
              <a:t>children/infanticide</a:t>
            </a:r>
          </a:p>
          <a:p>
            <a:pPr>
              <a:lnSpc>
                <a:spcPct val="130000"/>
              </a:lnSpc>
              <a:buFont typeface="Symbol" pitchFamily="2" charset="2"/>
              <a:buChar char="-"/>
            </a:pPr>
            <a:r>
              <a:rPr lang="en-GB" sz="1600" b="1" dirty="0">
                <a:solidFill>
                  <a:schemeClr val="tx1"/>
                </a:solidFill>
              </a:rPr>
              <a:t>migration</a:t>
            </a:r>
          </a:p>
          <a:p>
            <a:pPr>
              <a:lnSpc>
                <a:spcPct val="130000"/>
              </a:lnSpc>
              <a:buFont typeface="Symbol" pitchFamily="2" charset="2"/>
              <a:buChar char="-"/>
            </a:pPr>
            <a:r>
              <a:rPr lang="en-GB" sz="1600" b="1" dirty="0">
                <a:solidFill>
                  <a:schemeClr val="tx1"/>
                </a:solidFill>
              </a:rPr>
              <a:t>aliens/flat-earth/moon-landing conspiracy</a:t>
            </a:r>
          </a:p>
        </p:txBody>
      </p:sp>
      <p:sp>
        <p:nvSpPr>
          <p:cNvPr id="4" name="Foliennummernplatzhalter 3">
            <a:extLst>
              <a:ext uri="{FF2B5EF4-FFF2-40B4-BE49-F238E27FC236}">
                <a16:creationId xmlns:a16="http://schemas.microsoft.com/office/drawing/2014/main" id="{E971E698-F869-7447-BAD6-F0A2BF3E2EA3}"/>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de-AT" smtClean="0"/>
              <a:t>12</a:t>
            </a:fld>
            <a:endParaRPr lang="de-AT"/>
          </a:p>
        </p:txBody>
      </p:sp>
      <p:sp>
        <p:nvSpPr>
          <p:cNvPr id="5" name="Textfeld 4">
            <a:extLst>
              <a:ext uri="{FF2B5EF4-FFF2-40B4-BE49-F238E27FC236}">
                <a16:creationId xmlns:a16="http://schemas.microsoft.com/office/drawing/2014/main" id="{593047F3-C93D-BA49-8746-F5C0A0A1825E}"/>
              </a:ext>
            </a:extLst>
          </p:cNvPr>
          <p:cNvSpPr txBox="1"/>
          <p:nvPr/>
        </p:nvSpPr>
        <p:spPr>
          <a:xfrm>
            <a:off x="2342783" y="456536"/>
            <a:ext cx="4530436" cy="369332"/>
          </a:xfrm>
          <a:prstGeom prst="rect">
            <a:avLst/>
          </a:prstGeom>
          <a:noFill/>
        </p:spPr>
        <p:txBody>
          <a:bodyPr wrap="square" rtlCol="0">
            <a:spAutoFit/>
          </a:bodyPr>
          <a:lstStyle/>
          <a:p>
            <a:r>
              <a:rPr lang="en-GB" sz="1800" b="1" dirty="0">
                <a:solidFill>
                  <a:srgbClr val="DF0205"/>
                </a:solidFill>
              </a:rPr>
              <a:t>Examples of topics</a:t>
            </a:r>
            <a:endParaRPr lang="en-GB" sz="1800" dirty="0"/>
          </a:p>
        </p:txBody>
      </p:sp>
      <p:sp>
        <p:nvSpPr>
          <p:cNvPr id="6" name="Textfeld 5"/>
          <p:cNvSpPr txBox="1"/>
          <p:nvPr/>
        </p:nvSpPr>
        <p:spPr>
          <a:xfrm>
            <a:off x="4973676" y="4278274"/>
            <a:ext cx="3858749" cy="261610"/>
          </a:xfrm>
          <a:prstGeom prst="rect">
            <a:avLst/>
          </a:prstGeom>
          <a:noFill/>
        </p:spPr>
        <p:txBody>
          <a:bodyPr wrap="none" rtlCol="0">
            <a:spAutoFit/>
          </a:bodyPr>
          <a:lstStyle/>
          <a:p>
            <a:r>
              <a:rPr lang="de-DE" sz="1100" dirty="0">
                <a:latin typeface="Lato" panose="020B0604020202020204" charset="0"/>
              </a:rPr>
              <a:t>(cf. COMPACT Education Group 2020; Butter/Knight 2020)</a:t>
            </a:r>
          </a:p>
        </p:txBody>
      </p:sp>
    </p:spTree>
    <p:extLst>
      <p:ext uri="{BB962C8B-B14F-4D97-AF65-F5344CB8AC3E}">
        <p14:creationId xmlns:p14="http://schemas.microsoft.com/office/powerpoint/2010/main" val="28986321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3E2A57A-35A2-B64F-8739-9D9F285916BA}"/>
              </a:ext>
            </a:extLst>
          </p:cNvPr>
          <p:cNvSpPr>
            <a:spLocks noGrp="1"/>
          </p:cNvSpPr>
          <p:nvPr>
            <p:ph type="title"/>
          </p:nvPr>
        </p:nvSpPr>
        <p:spPr/>
        <p:txBody>
          <a:bodyPr/>
          <a:lstStyle/>
          <a:p>
            <a:r>
              <a:rPr lang="en-GB" dirty="0"/>
              <a:t>WHERE?</a:t>
            </a:r>
          </a:p>
        </p:txBody>
      </p:sp>
      <p:sp>
        <p:nvSpPr>
          <p:cNvPr id="3" name="Textplatzhalter 2">
            <a:extLst>
              <a:ext uri="{FF2B5EF4-FFF2-40B4-BE49-F238E27FC236}">
                <a16:creationId xmlns:a16="http://schemas.microsoft.com/office/drawing/2014/main" id="{1BF39741-F2CC-5E4A-954D-DDA0D680A823}"/>
              </a:ext>
            </a:extLst>
          </p:cNvPr>
          <p:cNvSpPr>
            <a:spLocks noGrp="1"/>
          </p:cNvSpPr>
          <p:nvPr>
            <p:ph type="body" idx="1"/>
          </p:nvPr>
        </p:nvSpPr>
        <p:spPr>
          <a:xfrm>
            <a:off x="168425" y="1032300"/>
            <a:ext cx="8664000" cy="2732876"/>
          </a:xfrm>
          <a:solidFill>
            <a:srgbClr val="E5362B"/>
          </a:solidFill>
          <a:ln>
            <a:noFill/>
          </a:ln>
        </p:spPr>
        <p:txBody>
          <a:bodyPr spcFirstLastPara="1" wrap="square" lIns="91425" tIns="91425" rIns="91425" bIns="91425" anchor="ctr" anchorCtr="0">
            <a:noAutofit/>
          </a:bodyPr>
          <a:lstStyle/>
          <a:p>
            <a:pPr marL="0" indent="0" algn="ctr">
              <a:spcAft>
                <a:spcPts val="1600"/>
              </a:spcAft>
              <a:buNone/>
            </a:pPr>
            <a:r>
              <a:rPr lang="en-GB" sz="3200" b="1" dirty="0">
                <a:solidFill>
                  <a:srgbClr val="F2F2F2"/>
                </a:solidFill>
              </a:rPr>
              <a:t>Where are conspiracy myths spread?</a:t>
            </a:r>
          </a:p>
          <a:p>
            <a:pPr marL="0" indent="0" algn="ctr">
              <a:spcAft>
                <a:spcPts val="1600"/>
              </a:spcAft>
              <a:buNone/>
            </a:pPr>
            <a:r>
              <a:rPr lang="en-GB" sz="2000" b="1" dirty="0">
                <a:solidFill>
                  <a:schemeClr val="tx1"/>
                </a:solidFill>
              </a:rPr>
              <a:t>Where do you hear/read about them?</a:t>
            </a:r>
          </a:p>
          <a:p>
            <a:pPr marL="0" indent="0" algn="ctr">
              <a:spcAft>
                <a:spcPts val="1600"/>
              </a:spcAft>
              <a:buNone/>
            </a:pPr>
            <a:r>
              <a:rPr lang="en-GB" sz="2000" b="1" dirty="0">
                <a:solidFill>
                  <a:schemeClr val="tx1"/>
                </a:solidFill>
              </a:rPr>
              <a:t>Where did you hear a conspiratorial explanation?</a:t>
            </a:r>
          </a:p>
        </p:txBody>
      </p:sp>
      <p:sp>
        <p:nvSpPr>
          <p:cNvPr id="4" name="Foliennummernplatzhalter 3">
            <a:extLst>
              <a:ext uri="{FF2B5EF4-FFF2-40B4-BE49-F238E27FC236}">
                <a16:creationId xmlns:a16="http://schemas.microsoft.com/office/drawing/2014/main" id="{F7D7C5F9-E182-6441-B705-EFAA4540B80B}"/>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de-AT" smtClean="0"/>
              <a:t>13</a:t>
            </a:fld>
            <a:endParaRPr lang="de-AT"/>
          </a:p>
        </p:txBody>
      </p:sp>
      <p:sp>
        <p:nvSpPr>
          <p:cNvPr id="5" name="Google Shape;101;gf21e7843ed_0_14"/>
          <p:cNvSpPr/>
          <p:nvPr/>
        </p:nvSpPr>
        <p:spPr>
          <a:xfrm>
            <a:off x="5364733" y="3552371"/>
            <a:ext cx="2919000" cy="650700"/>
          </a:xfrm>
          <a:prstGeom prst="round2DiagRect">
            <a:avLst>
              <a:gd name="adj1" fmla="val 16667"/>
              <a:gd name="adj2" fmla="val 0"/>
            </a:avLst>
          </a:prstGeom>
          <a:solidFill>
            <a:srgbClr val="363F83"/>
          </a:solidFill>
          <a:ln w="254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lvl="0" algn="ctr"/>
            <a:r>
              <a:rPr lang="de-DE" sz="2800" b="1" dirty="0" err="1">
                <a:solidFill>
                  <a:schemeClr val="lt1"/>
                </a:solidFill>
                <a:latin typeface="Lato" panose="020F0502020204030203" pitchFamily="34" charset="0"/>
                <a:ea typeface="Lato" panose="020F0502020204030203" pitchFamily="34" charset="0"/>
                <a:cs typeface="Lato" panose="020F0502020204030203" pitchFamily="34" charset="0"/>
                <a:sym typeface="Teko"/>
              </a:rPr>
              <a:t>LET‘S</a:t>
            </a:r>
            <a:r>
              <a:rPr lang="de-DE" sz="2800" b="1" dirty="0">
                <a:solidFill>
                  <a:schemeClr val="lt1"/>
                </a:solidFill>
                <a:latin typeface="Lato" panose="020F0502020204030203" pitchFamily="34" charset="0"/>
                <a:ea typeface="Lato" panose="020F0502020204030203" pitchFamily="34" charset="0"/>
                <a:cs typeface="Lato" panose="020F0502020204030203" pitchFamily="34" charset="0"/>
                <a:sym typeface="Teko"/>
              </a:rPr>
              <a:t> </a:t>
            </a:r>
            <a:r>
              <a:rPr lang="de-DE" sz="2800" b="1" dirty="0" err="1">
                <a:solidFill>
                  <a:schemeClr val="lt1"/>
                </a:solidFill>
                <a:latin typeface="Lato" panose="020F0502020204030203" pitchFamily="34" charset="0"/>
                <a:ea typeface="Lato" panose="020F0502020204030203" pitchFamily="34" charset="0"/>
                <a:cs typeface="Lato" panose="020F0502020204030203" pitchFamily="34" charset="0"/>
                <a:sym typeface="Teko"/>
              </a:rPr>
              <a:t>DISCUSS</a:t>
            </a:r>
            <a:r>
              <a:rPr lang="de-DE" sz="2800" b="1" dirty="0">
                <a:solidFill>
                  <a:schemeClr val="lt1"/>
                </a:solidFill>
                <a:latin typeface="Lato" panose="020F0502020204030203" pitchFamily="34" charset="0"/>
                <a:ea typeface="Lato" panose="020F0502020204030203" pitchFamily="34" charset="0"/>
                <a:cs typeface="Lato" panose="020F0502020204030203" pitchFamily="34" charset="0"/>
                <a:sym typeface="Teko"/>
              </a:rPr>
              <a:t>!</a:t>
            </a:r>
          </a:p>
        </p:txBody>
      </p:sp>
    </p:spTree>
    <p:extLst>
      <p:ext uri="{BB962C8B-B14F-4D97-AF65-F5344CB8AC3E}">
        <p14:creationId xmlns:p14="http://schemas.microsoft.com/office/powerpoint/2010/main" val="24330502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3E2A57A-35A2-B64F-8739-9D9F285916BA}"/>
              </a:ext>
            </a:extLst>
          </p:cNvPr>
          <p:cNvSpPr>
            <a:spLocks noGrp="1"/>
          </p:cNvSpPr>
          <p:nvPr>
            <p:ph type="title"/>
          </p:nvPr>
        </p:nvSpPr>
        <p:spPr/>
        <p:txBody>
          <a:bodyPr/>
          <a:lstStyle/>
          <a:p>
            <a:r>
              <a:rPr lang="en-GB" dirty="0"/>
              <a:t>WHERE?</a:t>
            </a:r>
          </a:p>
        </p:txBody>
      </p:sp>
      <p:sp>
        <p:nvSpPr>
          <p:cNvPr id="3" name="Textplatzhalter 2">
            <a:extLst>
              <a:ext uri="{FF2B5EF4-FFF2-40B4-BE49-F238E27FC236}">
                <a16:creationId xmlns:a16="http://schemas.microsoft.com/office/drawing/2014/main" id="{1BF39741-F2CC-5E4A-954D-DDA0D680A823}"/>
              </a:ext>
            </a:extLst>
          </p:cNvPr>
          <p:cNvSpPr>
            <a:spLocks noGrp="1"/>
          </p:cNvSpPr>
          <p:nvPr>
            <p:ph type="body" idx="1"/>
          </p:nvPr>
        </p:nvSpPr>
        <p:spPr>
          <a:noFill/>
          <a:ln>
            <a:noFill/>
          </a:ln>
        </p:spPr>
        <p:txBody>
          <a:bodyPr spcFirstLastPara="1" wrap="square" lIns="91425" tIns="91425" rIns="91425" bIns="91425" anchor="t" anchorCtr="0">
            <a:noAutofit/>
          </a:bodyPr>
          <a:lstStyle/>
          <a:p>
            <a:pPr>
              <a:lnSpc>
                <a:spcPct val="130000"/>
              </a:lnSpc>
              <a:spcBef>
                <a:spcPts val="600"/>
              </a:spcBef>
              <a:spcAft>
                <a:spcPts val="600"/>
              </a:spcAft>
              <a:buFont typeface="Symbol" pitchFamily="2" charset="2"/>
              <a:buChar char="-"/>
            </a:pPr>
            <a:r>
              <a:rPr lang="en-GB" sz="2000" b="1" dirty="0">
                <a:solidFill>
                  <a:schemeClr val="tx1"/>
                </a:solidFill>
              </a:rPr>
              <a:t>Online, social media, social situations, family, friends</a:t>
            </a:r>
          </a:p>
          <a:p>
            <a:pPr>
              <a:lnSpc>
                <a:spcPct val="130000"/>
              </a:lnSpc>
              <a:spcBef>
                <a:spcPts val="600"/>
              </a:spcBef>
              <a:spcAft>
                <a:spcPts val="600"/>
              </a:spcAft>
              <a:buFont typeface="Symbol" pitchFamily="2" charset="2"/>
              <a:buChar char="-"/>
            </a:pPr>
            <a:r>
              <a:rPr lang="en-GB" sz="2000" b="1" dirty="0">
                <a:solidFill>
                  <a:schemeClr val="tx1"/>
                </a:solidFill>
              </a:rPr>
              <a:t>in public and certain filter bubbles (like the esoteric scene, right-wing extremism, but also the broader public)</a:t>
            </a:r>
          </a:p>
          <a:p>
            <a:pPr>
              <a:lnSpc>
                <a:spcPct val="130000"/>
              </a:lnSpc>
              <a:spcBef>
                <a:spcPts val="600"/>
              </a:spcBef>
              <a:spcAft>
                <a:spcPts val="600"/>
              </a:spcAft>
              <a:buFont typeface="Symbol" pitchFamily="2" charset="2"/>
              <a:buChar char="-"/>
            </a:pPr>
            <a:r>
              <a:rPr lang="en-GB" sz="2000" b="1" dirty="0">
                <a:solidFill>
                  <a:schemeClr val="tx1"/>
                </a:solidFill>
              </a:rPr>
              <a:t>within the political sphere/parties, especially populism</a:t>
            </a:r>
          </a:p>
          <a:p>
            <a:pPr>
              <a:lnSpc>
                <a:spcPct val="130000"/>
              </a:lnSpc>
              <a:spcBef>
                <a:spcPts val="600"/>
              </a:spcBef>
              <a:spcAft>
                <a:spcPts val="600"/>
              </a:spcAft>
              <a:buFont typeface="Symbol" pitchFamily="2" charset="2"/>
              <a:buChar char="-"/>
            </a:pPr>
            <a:r>
              <a:rPr lang="en-GB" sz="2000" b="1" dirty="0">
                <a:solidFill>
                  <a:schemeClr val="tx1"/>
                </a:solidFill>
              </a:rPr>
              <a:t>From east to west: spread around the world</a:t>
            </a:r>
          </a:p>
        </p:txBody>
      </p:sp>
      <p:sp>
        <p:nvSpPr>
          <p:cNvPr id="4" name="Foliennummernplatzhalter 3">
            <a:extLst>
              <a:ext uri="{FF2B5EF4-FFF2-40B4-BE49-F238E27FC236}">
                <a16:creationId xmlns:a16="http://schemas.microsoft.com/office/drawing/2014/main" id="{F7D7C5F9-E182-6441-B705-EFAA4540B80B}"/>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de-AT" smtClean="0"/>
              <a:t>14</a:t>
            </a:fld>
            <a:endParaRPr lang="de-AT"/>
          </a:p>
        </p:txBody>
      </p:sp>
      <p:sp>
        <p:nvSpPr>
          <p:cNvPr id="5" name="Textfeld 4">
            <a:extLst>
              <a:ext uri="{FF2B5EF4-FFF2-40B4-BE49-F238E27FC236}">
                <a16:creationId xmlns:a16="http://schemas.microsoft.com/office/drawing/2014/main" id="{593047F3-C93D-BA49-8746-F5C0A0A1825E}"/>
              </a:ext>
            </a:extLst>
          </p:cNvPr>
          <p:cNvSpPr txBox="1"/>
          <p:nvPr/>
        </p:nvSpPr>
        <p:spPr>
          <a:xfrm>
            <a:off x="2342783" y="456536"/>
            <a:ext cx="4530436" cy="369332"/>
          </a:xfrm>
          <a:prstGeom prst="rect">
            <a:avLst/>
          </a:prstGeom>
          <a:noFill/>
        </p:spPr>
        <p:txBody>
          <a:bodyPr wrap="square" rtlCol="0">
            <a:spAutoFit/>
          </a:bodyPr>
          <a:lstStyle/>
          <a:p>
            <a:r>
              <a:rPr lang="en-GB" sz="1800" b="1" dirty="0">
                <a:solidFill>
                  <a:srgbClr val="DF0205"/>
                </a:solidFill>
              </a:rPr>
              <a:t>Examples</a:t>
            </a:r>
            <a:endParaRPr lang="en-GB" sz="1800" dirty="0"/>
          </a:p>
        </p:txBody>
      </p:sp>
      <p:sp>
        <p:nvSpPr>
          <p:cNvPr id="6" name="Textfeld 5"/>
          <p:cNvSpPr txBox="1"/>
          <p:nvPr/>
        </p:nvSpPr>
        <p:spPr>
          <a:xfrm>
            <a:off x="4608001" y="4147469"/>
            <a:ext cx="4344459" cy="261610"/>
          </a:xfrm>
          <a:prstGeom prst="rect">
            <a:avLst/>
          </a:prstGeom>
          <a:noFill/>
        </p:spPr>
        <p:txBody>
          <a:bodyPr wrap="none" rtlCol="0">
            <a:spAutoFit/>
          </a:bodyPr>
          <a:lstStyle/>
          <a:p>
            <a:r>
              <a:rPr lang="de-DE" sz="1100" dirty="0">
                <a:latin typeface="Lato" panose="020B0604020202020204" charset="0"/>
              </a:rPr>
              <a:t>(cf. COMPACT Education Group 2020; Butter/Knight 2020, pp. 1-8)</a:t>
            </a:r>
          </a:p>
        </p:txBody>
      </p:sp>
    </p:spTree>
    <p:extLst>
      <p:ext uri="{BB962C8B-B14F-4D97-AF65-F5344CB8AC3E}">
        <p14:creationId xmlns:p14="http://schemas.microsoft.com/office/powerpoint/2010/main" val="414541616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3E2A57A-35A2-B64F-8739-9D9F285916BA}"/>
              </a:ext>
            </a:extLst>
          </p:cNvPr>
          <p:cNvSpPr>
            <a:spLocks noGrp="1"/>
          </p:cNvSpPr>
          <p:nvPr>
            <p:ph type="title"/>
          </p:nvPr>
        </p:nvSpPr>
        <p:spPr/>
        <p:txBody>
          <a:bodyPr/>
          <a:lstStyle/>
          <a:p>
            <a:r>
              <a:rPr lang="en-GB" dirty="0"/>
              <a:t>WHO?</a:t>
            </a:r>
          </a:p>
        </p:txBody>
      </p:sp>
      <p:sp>
        <p:nvSpPr>
          <p:cNvPr id="3" name="Textplatzhalter 2">
            <a:extLst>
              <a:ext uri="{FF2B5EF4-FFF2-40B4-BE49-F238E27FC236}">
                <a16:creationId xmlns:a16="http://schemas.microsoft.com/office/drawing/2014/main" id="{1BF39741-F2CC-5E4A-954D-DDA0D680A823}"/>
              </a:ext>
            </a:extLst>
          </p:cNvPr>
          <p:cNvSpPr>
            <a:spLocks noGrp="1"/>
          </p:cNvSpPr>
          <p:nvPr>
            <p:ph type="body" idx="1"/>
          </p:nvPr>
        </p:nvSpPr>
        <p:spPr>
          <a:xfrm>
            <a:off x="168425" y="1032300"/>
            <a:ext cx="8664000" cy="2571512"/>
          </a:xfrm>
          <a:solidFill>
            <a:srgbClr val="E5362B"/>
          </a:solidFill>
          <a:ln>
            <a:noFill/>
          </a:ln>
        </p:spPr>
        <p:txBody>
          <a:bodyPr spcFirstLastPara="1" wrap="square" lIns="91425" tIns="91425" rIns="91425" bIns="91425" anchor="ctr" anchorCtr="0">
            <a:noAutofit/>
          </a:bodyPr>
          <a:lstStyle/>
          <a:p>
            <a:pPr marL="0" indent="0" algn="ctr">
              <a:spcAft>
                <a:spcPts val="1600"/>
              </a:spcAft>
              <a:buNone/>
            </a:pPr>
            <a:r>
              <a:rPr lang="en-GB" sz="3200" b="1" dirty="0">
                <a:solidFill>
                  <a:srgbClr val="F2F2F2"/>
                </a:solidFill>
              </a:rPr>
              <a:t>Who…</a:t>
            </a:r>
          </a:p>
          <a:p>
            <a:pPr marL="0" indent="0" algn="ctr">
              <a:spcAft>
                <a:spcPts val="1600"/>
              </a:spcAft>
              <a:buNone/>
            </a:pPr>
            <a:r>
              <a:rPr lang="en-GB" sz="2000" b="1" dirty="0">
                <a:solidFill>
                  <a:schemeClr val="tx1"/>
                </a:solidFill>
              </a:rPr>
              <a:t>Who is the target, who is blamed?</a:t>
            </a:r>
          </a:p>
          <a:p>
            <a:pPr marL="0" indent="0" algn="ctr">
              <a:spcAft>
                <a:spcPts val="1600"/>
              </a:spcAft>
              <a:buNone/>
            </a:pPr>
            <a:r>
              <a:rPr lang="en-GB" sz="2000" b="1" dirty="0">
                <a:solidFill>
                  <a:schemeClr val="tx1"/>
                </a:solidFill>
              </a:rPr>
              <a:t>Who is spreading the myths, who believes in them?</a:t>
            </a:r>
          </a:p>
        </p:txBody>
      </p:sp>
      <p:sp>
        <p:nvSpPr>
          <p:cNvPr id="4" name="Foliennummernplatzhalter 3">
            <a:extLst>
              <a:ext uri="{FF2B5EF4-FFF2-40B4-BE49-F238E27FC236}">
                <a16:creationId xmlns:a16="http://schemas.microsoft.com/office/drawing/2014/main" id="{F7D7C5F9-E182-6441-B705-EFAA4540B80B}"/>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de-AT" smtClean="0"/>
              <a:t>15</a:t>
            </a:fld>
            <a:endParaRPr lang="de-AT"/>
          </a:p>
        </p:txBody>
      </p:sp>
      <p:sp>
        <p:nvSpPr>
          <p:cNvPr id="5" name="Google Shape;101;gf21e7843ed_0_14"/>
          <p:cNvSpPr/>
          <p:nvPr/>
        </p:nvSpPr>
        <p:spPr>
          <a:xfrm>
            <a:off x="5364733" y="3278462"/>
            <a:ext cx="2919000" cy="650700"/>
          </a:xfrm>
          <a:prstGeom prst="round2DiagRect">
            <a:avLst>
              <a:gd name="adj1" fmla="val 16667"/>
              <a:gd name="adj2" fmla="val 0"/>
            </a:avLst>
          </a:prstGeom>
          <a:solidFill>
            <a:srgbClr val="363F83"/>
          </a:solidFill>
          <a:ln w="254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lvl="0" algn="ctr"/>
            <a:r>
              <a:rPr lang="de-DE" sz="2800" b="1" dirty="0" err="1">
                <a:solidFill>
                  <a:schemeClr val="lt1"/>
                </a:solidFill>
                <a:latin typeface="Lato" panose="020F0502020204030203" pitchFamily="34" charset="0"/>
                <a:ea typeface="Lato" panose="020F0502020204030203" pitchFamily="34" charset="0"/>
                <a:cs typeface="Lato" panose="020F0502020204030203" pitchFamily="34" charset="0"/>
                <a:sym typeface="Teko"/>
              </a:rPr>
              <a:t>LET‘S</a:t>
            </a:r>
            <a:r>
              <a:rPr lang="de-DE" sz="2800" b="1" dirty="0">
                <a:solidFill>
                  <a:schemeClr val="lt1"/>
                </a:solidFill>
                <a:latin typeface="Lato" panose="020F0502020204030203" pitchFamily="34" charset="0"/>
                <a:ea typeface="Lato" panose="020F0502020204030203" pitchFamily="34" charset="0"/>
                <a:cs typeface="Lato" panose="020F0502020204030203" pitchFamily="34" charset="0"/>
                <a:sym typeface="Teko"/>
              </a:rPr>
              <a:t> </a:t>
            </a:r>
            <a:r>
              <a:rPr lang="de-DE" sz="2800" b="1" dirty="0" err="1">
                <a:solidFill>
                  <a:schemeClr val="lt1"/>
                </a:solidFill>
                <a:latin typeface="Lato" panose="020F0502020204030203" pitchFamily="34" charset="0"/>
                <a:ea typeface="Lato" panose="020F0502020204030203" pitchFamily="34" charset="0"/>
                <a:cs typeface="Lato" panose="020F0502020204030203" pitchFamily="34" charset="0"/>
                <a:sym typeface="Teko"/>
              </a:rPr>
              <a:t>DISCUSS</a:t>
            </a:r>
            <a:r>
              <a:rPr lang="de-DE" sz="2800" b="1" dirty="0">
                <a:solidFill>
                  <a:schemeClr val="lt1"/>
                </a:solidFill>
                <a:latin typeface="Lato" panose="020F0502020204030203" pitchFamily="34" charset="0"/>
                <a:ea typeface="Lato" panose="020F0502020204030203" pitchFamily="34" charset="0"/>
                <a:cs typeface="Lato" panose="020F0502020204030203" pitchFamily="34" charset="0"/>
                <a:sym typeface="Teko"/>
              </a:rPr>
              <a:t>!</a:t>
            </a:r>
          </a:p>
        </p:txBody>
      </p:sp>
    </p:spTree>
    <p:extLst>
      <p:ext uri="{BB962C8B-B14F-4D97-AF65-F5344CB8AC3E}">
        <p14:creationId xmlns:p14="http://schemas.microsoft.com/office/powerpoint/2010/main" val="186623187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3E2A57A-35A2-B64F-8739-9D9F285916BA}"/>
              </a:ext>
            </a:extLst>
          </p:cNvPr>
          <p:cNvSpPr>
            <a:spLocks noGrp="1"/>
          </p:cNvSpPr>
          <p:nvPr>
            <p:ph type="title"/>
          </p:nvPr>
        </p:nvSpPr>
        <p:spPr/>
        <p:txBody>
          <a:bodyPr/>
          <a:lstStyle/>
          <a:p>
            <a:r>
              <a:rPr lang="en-GB" dirty="0"/>
              <a:t>WHO?</a:t>
            </a:r>
          </a:p>
        </p:txBody>
      </p:sp>
      <p:sp>
        <p:nvSpPr>
          <p:cNvPr id="3" name="Textplatzhalter 2">
            <a:extLst>
              <a:ext uri="{FF2B5EF4-FFF2-40B4-BE49-F238E27FC236}">
                <a16:creationId xmlns:a16="http://schemas.microsoft.com/office/drawing/2014/main" id="{1BF39741-F2CC-5E4A-954D-DDA0D680A823}"/>
              </a:ext>
            </a:extLst>
          </p:cNvPr>
          <p:cNvSpPr>
            <a:spLocks noGrp="1"/>
          </p:cNvSpPr>
          <p:nvPr>
            <p:ph type="body" idx="1"/>
          </p:nvPr>
        </p:nvSpPr>
        <p:spPr>
          <a:noFill/>
        </p:spPr>
        <p:txBody>
          <a:bodyPr/>
          <a:lstStyle/>
          <a:p>
            <a:pPr>
              <a:lnSpc>
                <a:spcPct val="114000"/>
              </a:lnSpc>
              <a:spcBef>
                <a:spcPts val="600"/>
              </a:spcBef>
              <a:spcAft>
                <a:spcPts val="600"/>
              </a:spcAft>
              <a:buFont typeface="Symbol" pitchFamily="2" charset="2"/>
              <a:buChar char="-"/>
            </a:pPr>
            <a:r>
              <a:rPr lang="en-GB" b="1" dirty="0">
                <a:solidFill>
                  <a:srgbClr val="FF0000"/>
                </a:solidFill>
              </a:rPr>
              <a:t>Who believes in conspiracy myths?</a:t>
            </a:r>
            <a:br>
              <a:rPr lang="en-GB" b="1" dirty="0">
                <a:solidFill>
                  <a:srgbClr val="FF0000"/>
                </a:solidFill>
              </a:rPr>
            </a:br>
            <a:r>
              <a:rPr lang="en-GB" b="1" dirty="0">
                <a:solidFill>
                  <a:schemeClr val="tx1"/>
                </a:solidFill>
              </a:rPr>
              <a:t>no significant difference in gender; and from all walks of life and nationalities … but: political overlaps in certain conspiracy myths</a:t>
            </a:r>
          </a:p>
          <a:p>
            <a:pPr>
              <a:lnSpc>
                <a:spcPct val="114000"/>
              </a:lnSpc>
              <a:spcBef>
                <a:spcPts val="600"/>
              </a:spcBef>
              <a:spcAft>
                <a:spcPts val="600"/>
              </a:spcAft>
              <a:buFont typeface="Symbol" pitchFamily="2" charset="2"/>
              <a:buChar char="-"/>
            </a:pPr>
            <a:r>
              <a:rPr lang="en-GB" b="1" dirty="0">
                <a:solidFill>
                  <a:srgbClr val="FF0000"/>
                </a:solidFill>
              </a:rPr>
              <a:t>Who is targeted in these explanations?</a:t>
            </a:r>
            <a:br>
              <a:rPr lang="en-GB" b="1" dirty="0">
                <a:solidFill>
                  <a:srgbClr val="FF0000"/>
                </a:solidFill>
              </a:rPr>
            </a:br>
            <a:r>
              <a:rPr lang="en-GB" b="1" dirty="0">
                <a:solidFill>
                  <a:schemeClr val="tx1"/>
                </a:solidFill>
              </a:rPr>
              <a:t>certain groups or individuals, imagined as powerful shadow elites</a:t>
            </a:r>
          </a:p>
          <a:p>
            <a:pPr>
              <a:lnSpc>
                <a:spcPct val="114000"/>
              </a:lnSpc>
              <a:spcBef>
                <a:spcPts val="600"/>
              </a:spcBef>
              <a:spcAft>
                <a:spcPts val="600"/>
              </a:spcAft>
              <a:buFont typeface="Symbol" pitchFamily="2" charset="2"/>
              <a:buChar char="-"/>
            </a:pPr>
            <a:r>
              <a:rPr lang="en-GB" b="1" dirty="0">
                <a:solidFill>
                  <a:srgbClr val="FF0000"/>
                </a:solidFill>
              </a:rPr>
              <a:t>Who is spreading myths? people who believe them but also people who profit from them?</a:t>
            </a:r>
            <a:br>
              <a:rPr lang="en-GB" b="1" dirty="0">
                <a:solidFill>
                  <a:srgbClr val="FF0000"/>
                </a:solidFill>
              </a:rPr>
            </a:br>
            <a:r>
              <a:rPr lang="en-GB" b="1" dirty="0">
                <a:solidFill>
                  <a:schemeClr val="tx1"/>
                </a:solidFill>
              </a:rPr>
              <a:t>(e.g. </a:t>
            </a:r>
            <a:r>
              <a:rPr lang="en-GB" b="1" dirty="0" err="1">
                <a:solidFill>
                  <a:schemeClr val="tx1"/>
                </a:solidFill>
              </a:rPr>
              <a:t>Orbán</a:t>
            </a:r>
            <a:r>
              <a:rPr lang="en-GB" b="1" dirty="0">
                <a:solidFill>
                  <a:schemeClr val="tx1"/>
                </a:solidFill>
              </a:rPr>
              <a:t> spreading myths about the “Great Replacement” in order to mobilize people against refugees and justify his political goals)</a:t>
            </a:r>
          </a:p>
          <a:p>
            <a:pPr>
              <a:buFontTx/>
              <a:buChar char="-"/>
            </a:pPr>
            <a:endParaRPr lang="en-GB" dirty="0"/>
          </a:p>
        </p:txBody>
      </p:sp>
      <p:sp>
        <p:nvSpPr>
          <p:cNvPr id="4" name="Foliennummernplatzhalter 3">
            <a:extLst>
              <a:ext uri="{FF2B5EF4-FFF2-40B4-BE49-F238E27FC236}">
                <a16:creationId xmlns:a16="http://schemas.microsoft.com/office/drawing/2014/main" id="{F7D7C5F9-E182-6441-B705-EFAA4540B80B}"/>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de-AT" smtClean="0"/>
              <a:t>16</a:t>
            </a:fld>
            <a:endParaRPr lang="de-AT"/>
          </a:p>
        </p:txBody>
      </p:sp>
      <p:sp>
        <p:nvSpPr>
          <p:cNvPr id="5" name="Textfeld 4"/>
          <p:cNvSpPr txBox="1"/>
          <p:nvPr/>
        </p:nvSpPr>
        <p:spPr>
          <a:xfrm>
            <a:off x="4424984" y="4640967"/>
            <a:ext cx="4344459" cy="261610"/>
          </a:xfrm>
          <a:prstGeom prst="rect">
            <a:avLst/>
          </a:prstGeom>
          <a:noFill/>
        </p:spPr>
        <p:txBody>
          <a:bodyPr wrap="none" rtlCol="0">
            <a:spAutoFit/>
          </a:bodyPr>
          <a:lstStyle/>
          <a:p>
            <a:r>
              <a:rPr lang="de-DE" sz="1100" dirty="0">
                <a:latin typeface="Lato" panose="020B0604020202020204" charset="0"/>
              </a:rPr>
              <a:t>(cf. COMPACT Education Group 2020; Butter/Knight 2020, pp. 1-8)</a:t>
            </a:r>
          </a:p>
        </p:txBody>
      </p:sp>
    </p:spTree>
    <p:extLst>
      <p:ext uri="{BB962C8B-B14F-4D97-AF65-F5344CB8AC3E}">
        <p14:creationId xmlns:p14="http://schemas.microsoft.com/office/powerpoint/2010/main" val="72956303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3E2A57A-35A2-B64F-8739-9D9F285916BA}"/>
              </a:ext>
            </a:extLst>
          </p:cNvPr>
          <p:cNvSpPr>
            <a:spLocks noGrp="1"/>
          </p:cNvSpPr>
          <p:nvPr>
            <p:ph type="title"/>
          </p:nvPr>
        </p:nvSpPr>
        <p:spPr/>
        <p:txBody>
          <a:bodyPr/>
          <a:lstStyle/>
          <a:p>
            <a:r>
              <a:rPr lang="en-GB" dirty="0"/>
              <a:t>WHY?</a:t>
            </a:r>
          </a:p>
        </p:txBody>
      </p:sp>
      <p:sp>
        <p:nvSpPr>
          <p:cNvPr id="3" name="Textplatzhalter 2">
            <a:extLst>
              <a:ext uri="{FF2B5EF4-FFF2-40B4-BE49-F238E27FC236}">
                <a16:creationId xmlns:a16="http://schemas.microsoft.com/office/drawing/2014/main" id="{1BF39741-F2CC-5E4A-954D-DDA0D680A823}"/>
              </a:ext>
            </a:extLst>
          </p:cNvPr>
          <p:cNvSpPr>
            <a:spLocks noGrp="1"/>
          </p:cNvSpPr>
          <p:nvPr>
            <p:ph type="body" idx="1"/>
          </p:nvPr>
        </p:nvSpPr>
        <p:spPr>
          <a:xfrm>
            <a:off x="168425" y="1032300"/>
            <a:ext cx="8664000" cy="2571512"/>
          </a:xfrm>
          <a:solidFill>
            <a:srgbClr val="E5362B"/>
          </a:solidFill>
          <a:ln>
            <a:noFill/>
          </a:ln>
        </p:spPr>
        <p:txBody>
          <a:bodyPr spcFirstLastPara="1" wrap="square" lIns="91425" tIns="91425" rIns="91425" bIns="91425" anchor="ctr" anchorCtr="0">
            <a:noAutofit/>
          </a:bodyPr>
          <a:lstStyle/>
          <a:p>
            <a:pPr marL="0" indent="0" algn="ctr">
              <a:spcAft>
                <a:spcPts val="1600"/>
              </a:spcAft>
              <a:buNone/>
            </a:pPr>
            <a:r>
              <a:rPr lang="en-GB" sz="3200" b="1" dirty="0">
                <a:solidFill>
                  <a:srgbClr val="F2F2F2"/>
                </a:solidFill>
              </a:rPr>
              <a:t>Why do conspiracy myths exist and why do they flourish?</a:t>
            </a:r>
          </a:p>
        </p:txBody>
      </p:sp>
      <p:sp>
        <p:nvSpPr>
          <p:cNvPr id="4" name="Foliennummernplatzhalter 3">
            <a:extLst>
              <a:ext uri="{FF2B5EF4-FFF2-40B4-BE49-F238E27FC236}">
                <a16:creationId xmlns:a16="http://schemas.microsoft.com/office/drawing/2014/main" id="{F7D7C5F9-E182-6441-B705-EFAA4540B80B}"/>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de-AT" smtClean="0"/>
              <a:t>17</a:t>
            </a:fld>
            <a:endParaRPr lang="de-AT"/>
          </a:p>
        </p:txBody>
      </p:sp>
      <p:sp>
        <p:nvSpPr>
          <p:cNvPr id="5" name="Google Shape;101;gf21e7843ed_0_14"/>
          <p:cNvSpPr/>
          <p:nvPr/>
        </p:nvSpPr>
        <p:spPr>
          <a:xfrm>
            <a:off x="5364733" y="3278462"/>
            <a:ext cx="2919000" cy="650700"/>
          </a:xfrm>
          <a:prstGeom prst="round2DiagRect">
            <a:avLst>
              <a:gd name="adj1" fmla="val 16667"/>
              <a:gd name="adj2" fmla="val 0"/>
            </a:avLst>
          </a:prstGeom>
          <a:solidFill>
            <a:srgbClr val="363F83"/>
          </a:solidFill>
          <a:ln w="254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lvl="0" algn="ctr"/>
            <a:r>
              <a:rPr lang="de-DE" sz="2800" b="1" dirty="0" err="1">
                <a:solidFill>
                  <a:schemeClr val="lt1"/>
                </a:solidFill>
                <a:latin typeface="Lato" panose="020F0502020204030203" pitchFamily="34" charset="0"/>
                <a:ea typeface="Lato" panose="020F0502020204030203" pitchFamily="34" charset="0"/>
                <a:cs typeface="Lato" panose="020F0502020204030203" pitchFamily="34" charset="0"/>
                <a:sym typeface="Teko"/>
              </a:rPr>
              <a:t>LET‘S</a:t>
            </a:r>
            <a:r>
              <a:rPr lang="de-DE" sz="2800" b="1" dirty="0">
                <a:solidFill>
                  <a:schemeClr val="lt1"/>
                </a:solidFill>
                <a:latin typeface="Lato" panose="020F0502020204030203" pitchFamily="34" charset="0"/>
                <a:ea typeface="Lato" panose="020F0502020204030203" pitchFamily="34" charset="0"/>
                <a:cs typeface="Lato" panose="020F0502020204030203" pitchFamily="34" charset="0"/>
                <a:sym typeface="Teko"/>
              </a:rPr>
              <a:t> </a:t>
            </a:r>
            <a:r>
              <a:rPr lang="de-DE" sz="2800" b="1" dirty="0" err="1">
                <a:solidFill>
                  <a:schemeClr val="lt1"/>
                </a:solidFill>
                <a:latin typeface="Lato" panose="020F0502020204030203" pitchFamily="34" charset="0"/>
                <a:ea typeface="Lato" panose="020F0502020204030203" pitchFamily="34" charset="0"/>
                <a:cs typeface="Lato" panose="020F0502020204030203" pitchFamily="34" charset="0"/>
                <a:sym typeface="Teko"/>
              </a:rPr>
              <a:t>DISCUSS</a:t>
            </a:r>
            <a:r>
              <a:rPr lang="de-DE" sz="2800" b="1" dirty="0">
                <a:solidFill>
                  <a:schemeClr val="lt1"/>
                </a:solidFill>
                <a:latin typeface="Lato" panose="020F0502020204030203" pitchFamily="34" charset="0"/>
                <a:ea typeface="Lato" panose="020F0502020204030203" pitchFamily="34" charset="0"/>
                <a:cs typeface="Lato" panose="020F0502020204030203" pitchFamily="34" charset="0"/>
                <a:sym typeface="Teko"/>
              </a:rPr>
              <a:t>!</a:t>
            </a:r>
          </a:p>
        </p:txBody>
      </p:sp>
    </p:spTree>
    <p:extLst>
      <p:ext uri="{BB962C8B-B14F-4D97-AF65-F5344CB8AC3E}">
        <p14:creationId xmlns:p14="http://schemas.microsoft.com/office/powerpoint/2010/main" val="280414199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2045E2F-B1A7-F84F-8A28-3E33DBF8E8ED}"/>
              </a:ext>
            </a:extLst>
          </p:cNvPr>
          <p:cNvSpPr>
            <a:spLocks noGrp="1"/>
          </p:cNvSpPr>
          <p:nvPr>
            <p:ph type="title"/>
          </p:nvPr>
        </p:nvSpPr>
        <p:spPr/>
        <p:txBody>
          <a:bodyPr/>
          <a:lstStyle/>
          <a:p>
            <a:r>
              <a:rPr lang="en-GB" dirty="0"/>
              <a:t>WHY?</a:t>
            </a:r>
          </a:p>
        </p:txBody>
      </p:sp>
      <p:sp>
        <p:nvSpPr>
          <p:cNvPr id="3" name="Textplatzhalter 2">
            <a:extLst>
              <a:ext uri="{FF2B5EF4-FFF2-40B4-BE49-F238E27FC236}">
                <a16:creationId xmlns:a16="http://schemas.microsoft.com/office/drawing/2014/main" id="{70C5A76B-A3F8-5F4C-BBCE-3A6371E6128F}"/>
              </a:ext>
            </a:extLst>
          </p:cNvPr>
          <p:cNvSpPr>
            <a:spLocks noGrp="1"/>
          </p:cNvSpPr>
          <p:nvPr>
            <p:ph type="body" idx="1"/>
          </p:nvPr>
        </p:nvSpPr>
        <p:spPr>
          <a:noFill/>
        </p:spPr>
        <p:txBody>
          <a:bodyPr/>
          <a:lstStyle/>
          <a:p>
            <a:pPr>
              <a:lnSpc>
                <a:spcPct val="130000"/>
              </a:lnSpc>
              <a:spcBef>
                <a:spcPts val="600"/>
              </a:spcBef>
              <a:spcAft>
                <a:spcPts val="600"/>
              </a:spcAft>
              <a:buFont typeface="Symbol" pitchFamily="2" charset="2"/>
              <a:buChar char="-"/>
            </a:pPr>
            <a:r>
              <a:rPr lang="en-GB" sz="2000" dirty="0">
                <a:solidFill>
                  <a:schemeClr val="tx1"/>
                </a:solidFill>
              </a:rPr>
              <a:t>they fulfil important functions for the </a:t>
            </a:r>
            <a:r>
              <a:rPr lang="en-GB" sz="2000" b="1" dirty="0">
                <a:solidFill>
                  <a:schemeClr val="tx1"/>
                </a:solidFill>
              </a:rPr>
              <a:t>personal, social </a:t>
            </a:r>
            <a:r>
              <a:rPr lang="en-GB" sz="2000" dirty="0">
                <a:solidFill>
                  <a:schemeClr val="tx1"/>
                </a:solidFill>
              </a:rPr>
              <a:t>and</a:t>
            </a:r>
            <a:r>
              <a:rPr lang="en-GB" sz="2000" b="1" dirty="0">
                <a:solidFill>
                  <a:schemeClr val="tx1"/>
                </a:solidFill>
              </a:rPr>
              <a:t> political identity </a:t>
            </a:r>
          </a:p>
          <a:p>
            <a:pPr>
              <a:lnSpc>
                <a:spcPct val="130000"/>
              </a:lnSpc>
              <a:spcBef>
                <a:spcPts val="600"/>
              </a:spcBef>
              <a:spcAft>
                <a:spcPts val="600"/>
              </a:spcAft>
              <a:buFont typeface="Symbol" pitchFamily="2" charset="2"/>
              <a:buChar char="-"/>
            </a:pPr>
            <a:r>
              <a:rPr lang="en-GB" sz="2000" dirty="0">
                <a:solidFill>
                  <a:schemeClr val="tx1"/>
                </a:solidFill>
              </a:rPr>
              <a:t>they make the world </a:t>
            </a:r>
            <a:r>
              <a:rPr lang="en-GB" sz="2000" b="1" dirty="0">
                <a:solidFill>
                  <a:schemeClr val="tx1"/>
                </a:solidFill>
              </a:rPr>
              <a:t>meaningful </a:t>
            </a:r>
            <a:r>
              <a:rPr lang="en-GB" sz="2000" dirty="0">
                <a:solidFill>
                  <a:schemeClr val="tx1"/>
                </a:solidFill>
              </a:rPr>
              <a:t>(by excluding chaos and coincidence) </a:t>
            </a:r>
          </a:p>
          <a:p>
            <a:pPr>
              <a:lnSpc>
                <a:spcPct val="130000"/>
              </a:lnSpc>
              <a:spcBef>
                <a:spcPts val="600"/>
              </a:spcBef>
              <a:spcAft>
                <a:spcPts val="600"/>
              </a:spcAft>
              <a:buFont typeface="Symbol" pitchFamily="2" charset="2"/>
              <a:buChar char="-"/>
            </a:pPr>
            <a:r>
              <a:rPr lang="en-GB" sz="2000" dirty="0">
                <a:solidFill>
                  <a:schemeClr val="tx1"/>
                </a:solidFill>
              </a:rPr>
              <a:t>they make the world </a:t>
            </a:r>
            <a:r>
              <a:rPr lang="en-GB" sz="2000" b="1" dirty="0">
                <a:solidFill>
                  <a:schemeClr val="tx1"/>
                </a:solidFill>
              </a:rPr>
              <a:t>intelligible </a:t>
            </a:r>
            <a:r>
              <a:rPr lang="en-GB" sz="2000" dirty="0">
                <a:solidFill>
                  <a:schemeClr val="tx1"/>
                </a:solidFill>
              </a:rPr>
              <a:t>(by providing a simplistic explanation)</a:t>
            </a:r>
          </a:p>
          <a:p>
            <a:pPr>
              <a:lnSpc>
                <a:spcPct val="130000"/>
              </a:lnSpc>
              <a:spcBef>
                <a:spcPts val="600"/>
              </a:spcBef>
              <a:spcAft>
                <a:spcPts val="600"/>
              </a:spcAft>
              <a:buFont typeface="Symbol" pitchFamily="2" charset="2"/>
              <a:buChar char="-"/>
            </a:pPr>
            <a:r>
              <a:rPr lang="en-GB" sz="2000" dirty="0">
                <a:solidFill>
                  <a:schemeClr val="tx1"/>
                </a:solidFill>
              </a:rPr>
              <a:t>they fulfil similar functions to </a:t>
            </a:r>
            <a:r>
              <a:rPr lang="en-GB" sz="2000" b="1" dirty="0">
                <a:solidFill>
                  <a:schemeClr val="tx1"/>
                </a:solidFill>
              </a:rPr>
              <a:t>religion: </a:t>
            </a:r>
            <a:r>
              <a:rPr lang="en-GB" sz="2000" dirty="0">
                <a:solidFill>
                  <a:schemeClr val="tx1"/>
                </a:solidFill>
              </a:rPr>
              <a:t>providing both an </a:t>
            </a:r>
            <a:r>
              <a:rPr lang="en-GB" sz="2000" b="1" dirty="0">
                <a:solidFill>
                  <a:schemeClr val="tx1"/>
                </a:solidFill>
              </a:rPr>
              <a:t>explanation </a:t>
            </a:r>
            <a:r>
              <a:rPr lang="en-GB" sz="2000" dirty="0">
                <a:solidFill>
                  <a:schemeClr val="tx1"/>
                </a:solidFill>
              </a:rPr>
              <a:t>of how the world works and a sense of </a:t>
            </a:r>
            <a:r>
              <a:rPr lang="en-GB" sz="2000" b="1" dirty="0">
                <a:solidFill>
                  <a:schemeClr val="tx1"/>
                </a:solidFill>
              </a:rPr>
              <a:t>personal identity </a:t>
            </a:r>
            <a:r>
              <a:rPr lang="en-GB" sz="2000" dirty="0">
                <a:solidFill>
                  <a:schemeClr val="tx1"/>
                </a:solidFill>
              </a:rPr>
              <a:t>and</a:t>
            </a:r>
            <a:r>
              <a:rPr lang="en-GB" sz="2000" b="1" dirty="0">
                <a:solidFill>
                  <a:schemeClr val="tx1"/>
                </a:solidFill>
              </a:rPr>
              <a:t> purpose</a:t>
            </a:r>
          </a:p>
        </p:txBody>
      </p:sp>
      <p:sp>
        <p:nvSpPr>
          <p:cNvPr id="4" name="Foliennummernplatzhalter 3">
            <a:extLst>
              <a:ext uri="{FF2B5EF4-FFF2-40B4-BE49-F238E27FC236}">
                <a16:creationId xmlns:a16="http://schemas.microsoft.com/office/drawing/2014/main" id="{20FEA084-D2D8-B143-BC14-B1833AC2C4F4}"/>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de-AT" smtClean="0"/>
              <a:t>18</a:t>
            </a:fld>
            <a:endParaRPr lang="de-AT"/>
          </a:p>
        </p:txBody>
      </p:sp>
      <p:sp>
        <p:nvSpPr>
          <p:cNvPr id="5" name="Textfeld 4">
            <a:extLst>
              <a:ext uri="{FF2B5EF4-FFF2-40B4-BE49-F238E27FC236}">
                <a16:creationId xmlns:a16="http://schemas.microsoft.com/office/drawing/2014/main" id="{593047F3-C93D-BA49-8746-F5C0A0A1825E}"/>
              </a:ext>
            </a:extLst>
          </p:cNvPr>
          <p:cNvSpPr txBox="1"/>
          <p:nvPr/>
        </p:nvSpPr>
        <p:spPr>
          <a:xfrm>
            <a:off x="2342783" y="456536"/>
            <a:ext cx="4530436" cy="369332"/>
          </a:xfrm>
          <a:prstGeom prst="rect">
            <a:avLst/>
          </a:prstGeom>
          <a:noFill/>
        </p:spPr>
        <p:txBody>
          <a:bodyPr wrap="square" rtlCol="0">
            <a:spAutoFit/>
          </a:bodyPr>
          <a:lstStyle/>
          <a:p>
            <a:r>
              <a:rPr lang="en-GB" sz="1800" b="1" dirty="0">
                <a:solidFill>
                  <a:srgbClr val="DF0205"/>
                </a:solidFill>
              </a:rPr>
              <a:t>Why do Conspiracy Myths exist?</a:t>
            </a:r>
            <a:endParaRPr lang="en-GB" sz="1800" dirty="0"/>
          </a:p>
        </p:txBody>
      </p:sp>
      <p:sp>
        <p:nvSpPr>
          <p:cNvPr id="6" name="Textfeld 5"/>
          <p:cNvSpPr txBox="1"/>
          <p:nvPr/>
        </p:nvSpPr>
        <p:spPr>
          <a:xfrm>
            <a:off x="4973676" y="4147469"/>
            <a:ext cx="3054041" cy="261610"/>
          </a:xfrm>
          <a:prstGeom prst="rect">
            <a:avLst/>
          </a:prstGeom>
          <a:noFill/>
        </p:spPr>
        <p:txBody>
          <a:bodyPr wrap="none" rtlCol="0">
            <a:spAutoFit/>
          </a:bodyPr>
          <a:lstStyle/>
          <a:p>
            <a:r>
              <a:rPr lang="de-DE" sz="1100" dirty="0">
                <a:latin typeface="Lato" panose="020B0604020202020204" charset="0"/>
              </a:rPr>
              <a:t>(cf. COMPACT Education Group 2020, pp. 7-8)</a:t>
            </a:r>
          </a:p>
        </p:txBody>
      </p:sp>
    </p:spTree>
    <p:extLst>
      <p:ext uri="{BB962C8B-B14F-4D97-AF65-F5344CB8AC3E}">
        <p14:creationId xmlns:p14="http://schemas.microsoft.com/office/powerpoint/2010/main" val="27273837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2045E2F-B1A7-F84F-8A28-3E33DBF8E8ED}"/>
              </a:ext>
            </a:extLst>
          </p:cNvPr>
          <p:cNvSpPr>
            <a:spLocks noGrp="1"/>
          </p:cNvSpPr>
          <p:nvPr>
            <p:ph type="title"/>
          </p:nvPr>
        </p:nvSpPr>
        <p:spPr/>
        <p:txBody>
          <a:bodyPr/>
          <a:lstStyle/>
          <a:p>
            <a:r>
              <a:rPr lang="en-GB" dirty="0"/>
              <a:t>WHY</a:t>
            </a:r>
          </a:p>
        </p:txBody>
      </p:sp>
      <p:sp>
        <p:nvSpPr>
          <p:cNvPr id="3" name="Textplatzhalter 2">
            <a:extLst>
              <a:ext uri="{FF2B5EF4-FFF2-40B4-BE49-F238E27FC236}">
                <a16:creationId xmlns:a16="http://schemas.microsoft.com/office/drawing/2014/main" id="{70C5A76B-A3F8-5F4C-BBCE-3A6371E6128F}"/>
              </a:ext>
            </a:extLst>
          </p:cNvPr>
          <p:cNvSpPr>
            <a:spLocks noGrp="1"/>
          </p:cNvSpPr>
          <p:nvPr>
            <p:ph type="body" idx="1"/>
          </p:nvPr>
        </p:nvSpPr>
        <p:spPr>
          <a:noFill/>
        </p:spPr>
        <p:txBody>
          <a:bodyPr/>
          <a:lstStyle/>
          <a:p>
            <a:pPr marL="114300" indent="0">
              <a:buNone/>
            </a:pPr>
            <a:r>
              <a:rPr lang="en-GB" dirty="0">
                <a:sym typeface="Wingdings" panose="05000000000000000000" pitchFamily="2" charset="2"/>
              </a:rPr>
              <a:t>D</a:t>
            </a:r>
            <a:r>
              <a:rPr lang="en-GB" dirty="0"/>
              <a:t>ifferent explanations:</a:t>
            </a:r>
          </a:p>
          <a:p>
            <a:pPr>
              <a:buFont typeface="Wingdings" panose="05000000000000000000" pitchFamily="2" charset="2"/>
              <a:buChar char="à"/>
            </a:pPr>
            <a:r>
              <a:rPr lang="en-GB" sz="1400" dirty="0"/>
              <a:t>Psychological / psychoanalytical explanations (individual and group effects)</a:t>
            </a:r>
          </a:p>
          <a:p>
            <a:pPr>
              <a:buFont typeface="Wingdings" panose="05000000000000000000" pitchFamily="2" charset="2"/>
              <a:buChar char="à"/>
            </a:pPr>
            <a:r>
              <a:rPr lang="en-GB" sz="1400" dirty="0"/>
              <a:t>Social and historical science explanations (social, structural and economical reasons)</a:t>
            </a:r>
          </a:p>
          <a:p>
            <a:pPr marL="114300" indent="0">
              <a:buNone/>
            </a:pPr>
            <a:endParaRPr lang="en-GB" sz="1400" dirty="0"/>
          </a:p>
          <a:p>
            <a:pPr marL="114300" indent="0">
              <a:buNone/>
            </a:pPr>
            <a:r>
              <a:rPr lang="en-GB" sz="1400" dirty="0"/>
              <a:t>e.g.</a:t>
            </a:r>
          </a:p>
          <a:p>
            <a:pPr>
              <a:lnSpc>
                <a:spcPct val="114000"/>
              </a:lnSpc>
              <a:spcBef>
                <a:spcPts val="600"/>
              </a:spcBef>
              <a:spcAft>
                <a:spcPts val="600"/>
              </a:spcAft>
              <a:buFont typeface="Symbol" pitchFamily="2" charset="2"/>
              <a:buChar char="-"/>
            </a:pPr>
            <a:r>
              <a:rPr lang="en-GB" sz="1400" b="1" dirty="0">
                <a:solidFill>
                  <a:schemeClr val="tx1"/>
                </a:solidFill>
              </a:rPr>
              <a:t>uncertainty, knowledge gap (+ general mistrust), tribalism, ulterior motives </a:t>
            </a:r>
          </a:p>
          <a:p>
            <a:pPr>
              <a:lnSpc>
                <a:spcPct val="114000"/>
              </a:lnSpc>
              <a:spcBef>
                <a:spcPts val="600"/>
              </a:spcBef>
              <a:spcAft>
                <a:spcPts val="600"/>
              </a:spcAft>
              <a:buFont typeface="Symbol" pitchFamily="2" charset="2"/>
              <a:buChar char="-"/>
            </a:pPr>
            <a:r>
              <a:rPr lang="en-GB" sz="1400" b="1" dirty="0">
                <a:solidFill>
                  <a:schemeClr val="tx1"/>
                </a:solidFill>
              </a:rPr>
              <a:t>give a false sense of control and agency– to explain what is not understood</a:t>
            </a:r>
          </a:p>
          <a:p>
            <a:pPr>
              <a:lnSpc>
                <a:spcPct val="114000"/>
              </a:lnSpc>
              <a:spcBef>
                <a:spcPts val="600"/>
              </a:spcBef>
              <a:spcAft>
                <a:spcPts val="600"/>
              </a:spcAft>
              <a:buFont typeface="Symbol" pitchFamily="2" charset="2"/>
              <a:buChar char="-"/>
            </a:pPr>
            <a:r>
              <a:rPr lang="en-GB" sz="1400" b="1" dirty="0">
                <a:solidFill>
                  <a:schemeClr val="tx1"/>
                </a:solidFill>
              </a:rPr>
              <a:t>not only wrong facts or fake news, but a repeating narrative that works with pretty much any story or news – sensing an evil plan behind changes</a:t>
            </a:r>
          </a:p>
          <a:p>
            <a:pPr>
              <a:lnSpc>
                <a:spcPct val="114000"/>
              </a:lnSpc>
              <a:spcBef>
                <a:spcPts val="600"/>
              </a:spcBef>
              <a:spcAft>
                <a:spcPts val="600"/>
              </a:spcAft>
              <a:buFont typeface="Symbol" pitchFamily="2" charset="2"/>
              <a:buChar char="-"/>
            </a:pPr>
            <a:r>
              <a:rPr lang="en-GB" sz="1400" b="1" dirty="0">
                <a:solidFill>
                  <a:schemeClr val="tx1"/>
                </a:solidFill>
              </a:rPr>
              <a:t>allow people to consolidate blame on a single scapegoat for results of a complex set of societal and economic circumstances</a:t>
            </a:r>
          </a:p>
        </p:txBody>
      </p:sp>
      <p:sp>
        <p:nvSpPr>
          <p:cNvPr id="4" name="Foliennummernplatzhalter 3">
            <a:extLst>
              <a:ext uri="{FF2B5EF4-FFF2-40B4-BE49-F238E27FC236}">
                <a16:creationId xmlns:a16="http://schemas.microsoft.com/office/drawing/2014/main" id="{20FEA084-D2D8-B143-BC14-B1833AC2C4F4}"/>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de-AT" smtClean="0"/>
              <a:t>19</a:t>
            </a:fld>
            <a:endParaRPr lang="de-AT"/>
          </a:p>
        </p:txBody>
      </p:sp>
      <p:sp>
        <p:nvSpPr>
          <p:cNvPr id="5" name="Textfeld 4">
            <a:extLst>
              <a:ext uri="{FF2B5EF4-FFF2-40B4-BE49-F238E27FC236}">
                <a16:creationId xmlns:a16="http://schemas.microsoft.com/office/drawing/2014/main" id="{593047F3-C93D-BA49-8746-F5C0A0A1825E}"/>
              </a:ext>
            </a:extLst>
          </p:cNvPr>
          <p:cNvSpPr txBox="1"/>
          <p:nvPr/>
        </p:nvSpPr>
        <p:spPr>
          <a:xfrm>
            <a:off x="2342783" y="456536"/>
            <a:ext cx="4530436" cy="369332"/>
          </a:xfrm>
          <a:prstGeom prst="rect">
            <a:avLst/>
          </a:prstGeom>
          <a:noFill/>
        </p:spPr>
        <p:txBody>
          <a:bodyPr wrap="square" rtlCol="0">
            <a:spAutoFit/>
          </a:bodyPr>
          <a:lstStyle/>
          <a:p>
            <a:r>
              <a:rPr lang="en-GB" sz="1800" b="1" dirty="0">
                <a:solidFill>
                  <a:srgbClr val="DF0205"/>
                </a:solidFill>
              </a:rPr>
              <a:t>Why do Conspiracy Myths flourish?</a:t>
            </a:r>
            <a:endParaRPr lang="en-GB" sz="1800" dirty="0"/>
          </a:p>
        </p:txBody>
      </p:sp>
    </p:spTree>
    <p:extLst>
      <p:ext uri="{BB962C8B-B14F-4D97-AF65-F5344CB8AC3E}">
        <p14:creationId xmlns:p14="http://schemas.microsoft.com/office/powerpoint/2010/main" val="2270884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14"/>
          <p:cNvSpPr txBox="1">
            <a:spLocks noGrp="1"/>
          </p:cNvSpPr>
          <p:nvPr>
            <p:ph type="title"/>
          </p:nvPr>
        </p:nvSpPr>
        <p:spPr>
          <a:xfrm>
            <a:off x="311700" y="336750"/>
            <a:ext cx="68028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de-DE" dirty="0" err="1"/>
              <a:t>Overview</a:t>
            </a:r>
            <a:endParaRPr dirty="0"/>
          </a:p>
        </p:txBody>
      </p:sp>
      <p:sp>
        <p:nvSpPr>
          <p:cNvPr id="86" name="Google Shape;86;p14"/>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de"/>
              <a:t>2</a:t>
            </a:fld>
            <a:endParaRPr/>
          </a:p>
        </p:txBody>
      </p:sp>
      <p:sp>
        <p:nvSpPr>
          <p:cNvPr id="6" name="Google Shape;85;p14"/>
          <p:cNvSpPr txBox="1">
            <a:spLocks/>
          </p:cNvSpPr>
          <p:nvPr/>
        </p:nvSpPr>
        <p:spPr>
          <a:xfrm>
            <a:off x="311699" y="1032300"/>
            <a:ext cx="8520725" cy="3406500"/>
          </a:xfrm>
          <a:prstGeom prst="rect">
            <a:avLst/>
          </a:prstGeom>
          <a:solidFill>
            <a:srgbClr val="363F83"/>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rgbClr val="E5362B"/>
              </a:buClr>
              <a:buSzPts val="1800"/>
              <a:buFont typeface="Lato"/>
              <a:buChar char="●"/>
              <a:defRPr sz="1800" b="0" i="0" u="none" strike="noStrike" cap="none">
                <a:solidFill>
                  <a:srgbClr val="E5362B"/>
                </a:solidFill>
                <a:latin typeface="Lato"/>
                <a:ea typeface="Lato"/>
                <a:cs typeface="Lato"/>
                <a:sym typeface="Lato"/>
              </a:defRPr>
            </a:lvl1pPr>
            <a:lvl2pPr marL="914400" marR="0" lvl="1" indent="-317500" algn="l" rtl="0">
              <a:lnSpc>
                <a:spcPct val="115000"/>
              </a:lnSpc>
              <a:spcBef>
                <a:spcPts val="1600"/>
              </a:spcBef>
              <a:spcAft>
                <a:spcPts val="0"/>
              </a:spcAft>
              <a:buClr>
                <a:srgbClr val="8BACEE"/>
              </a:buClr>
              <a:buSzPts val="1400"/>
              <a:buFont typeface="Lato"/>
              <a:buChar char="○"/>
              <a:defRPr sz="1400" b="1" i="0" u="none" strike="noStrike" cap="none">
                <a:solidFill>
                  <a:srgbClr val="8BACEE"/>
                </a:solidFill>
                <a:latin typeface="Lato"/>
                <a:ea typeface="Lato"/>
                <a:cs typeface="Lato"/>
                <a:sym typeface="Lato"/>
              </a:defRPr>
            </a:lvl2pPr>
            <a:lvl3pPr marL="1371600" marR="0" lvl="2" indent="-317500" algn="l" rtl="0">
              <a:lnSpc>
                <a:spcPct val="115000"/>
              </a:lnSpc>
              <a:spcBef>
                <a:spcPts val="160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3pPr>
            <a:lvl4pPr marL="1828800" marR="0" lvl="3" indent="-317500" algn="l" rtl="0">
              <a:lnSpc>
                <a:spcPct val="115000"/>
              </a:lnSpc>
              <a:spcBef>
                <a:spcPts val="160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4pPr>
            <a:lvl5pPr marL="2286000" marR="0" lvl="4" indent="-317500" algn="l" rtl="0">
              <a:lnSpc>
                <a:spcPct val="115000"/>
              </a:lnSpc>
              <a:spcBef>
                <a:spcPts val="160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5pPr>
            <a:lvl6pPr marL="2743200" marR="0" lvl="5" indent="-317500" algn="l" rtl="0">
              <a:lnSpc>
                <a:spcPct val="115000"/>
              </a:lnSpc>
              <a:spcBef>
                <a:spcPts val="160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6pPr>
            <a:lvl7pPr marL="3200400" marR="0" lvl="6" indent="-317500" algn="l" rtl="0">
              <a:lnSpc>
                <a:spcPct val="115000"/>
              </a:lnSpc>
              <a:spcBef>
                <a:spcPts val="160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7pPr>
            <a:lvl8pPr marL="3657600" marR="0" lvl="7" indent="-317500" algn="l" rtl="0">
              <a:lnSpc>
                <a:spcPct val="115000"/>
              </a:lnSpc>
              <a:spcBef>
                <a:spcPts val="160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8pPr>
            <a:lvl9pPr marL="4114800" marR="0" lvl="8" indent="-317500" algn="l" rtl="0">
              <a:lnSpc>
                <a:spcPct val="115000"/>
              </a:lnSpc>
              <a:spcBef>
                <a:spcPts val="1600"/>
              </a:spcBef>
              <a:spcAft>
                <a:spcPts val="1600"/>
              </a:spcAft>
              <a:buClr>
                <a:schemeClr val="dk2"/>
              </a:buClr>
              <a:buSzPts val="1400"/>
              <a:buFont typeface="Lato"/>
              <a:buChar char="■"/>
              <a:defRPr sz="1400" b="0" i="0" u="none" strike="noStrike" cap="none">
                <a:solidFill>
                  <a:schemeClr val="dk2"/>
                </a:solidFill>
                <a:latin typeface="Lato"/>
                <a:ea typeface="Lato"/>
                <a:cs typeface="Lato"/>
                <a:sym typeface="Lato"/>
              </a:defRPr>
            </a:lvl9pPr>
          </a:lstStyle>
          <a:p>
            <a:pPr marL="342900" indent="-355600">
              <a:lnSpc>
                <a:spcPct val="200000"/>
              </a:lnSpc>
              <a:buClr>
                <a:schemeClr val="lt1"/>
              </a:buClr>
              <a:buSzPts val="2000"/>
              <a:buFont typeface="Teko"/>
              <a:buAutoNum type="arabicPeriod"/>
            </a:pPr>
            <a:r>
              <a:rPr lang="en-GB" sz="2000" b="1" dirty="0">
                <a:solidFill>
                  <a:schemeClr val="lt1"/>
                </a:solidFill>
                <a:latin typeface="Lato" panose="020F0502020204030203" pitchFamily="34" charset="0"/>
                <a:ea typeface="Lato" panose="020F0502020204030203" pitchFamily="34" charset="0"/>
                <a:cs typeface="Lato" panose="020F0502020204030203" pitchFamily="34" charset="0"/>
              </a:rPr>
              <a:t>Introduction &amp; Definition</a:t>
            </a:r>
          </a:p>
          <a:p>
            <a:pPr marL="342900" indent="-355600">
              <a:lnSpc>
                <a:spcPct val="200000"/>
              </a:lnSpc>
              <a:buClr>
                <a:schemeClr val="lt1"/>
              </a:buClr>
              <a:buSzPts val="2000"/>
              <a:buFont typeface="Teko"/>
              <a:buAutoNum type="arabicPeriod"/>
            </a:pPr>
            <a:r>
              <a:rPr lang="en-GB" sz="2000" b="1" dirty="0">
                <a:solidFill>
                  <a:schemeClr val="lt1"/>
                </a:solidFill>
                <a:latin typeface="Lato" panose="020F0502020204030203" pitchFamily="34" charset="0"/>
                <a:ea typeface="Lato" panose="020F0502020204030203" pitchFamily="34" charset="0"/>
                <a:cs typeface="Lato" panose="020F0502020204030203" pitchFamily="34" charset="0"/>
              </a:rPr>
              <a:t>History of conspiracy myths and historical examples</a:t>
            </a:r>
          </a:p>
          <a:p>
            <a:pPr marL="342900" indent="-355600">
              <a:lnSpc>
                <a:spcPct val="200000"/>
              </a:lnSpc>
              <a:buClr>
                <a:schemeClr val="lt1"/>
              </a:buClr>
              <a:buSzPts val="2000"/>
              <a:buFont typeface="Teko"/>
              <a:buAutoNum type="arabicPeriod"/>
            </a:pPr>
            <a:r>
              <a:rPr lang="en-GB" sz="2000" b="1" dirty="0">
                <a:solidFill>
                  <a:schemeClr val="lt1"/>
                </a:solidFill>
                <a:latin typeface="Lato" panose="020F0502020204030203" pitchFamily="34" charset="0"/>
                <a:ea typeface="Lato" panose="020F0502020204030203" pitchFamily="34" charset="0"/>
                <a:cs typeface="Lato" panose="020F0502020204030203" pitchFamily="34" charset="0"/>
              </a:rPr>
              <a:t>Ideology of conspiracy and the link to Antisemitism</a:t>
            </a:r>
          </a:p>
          <a:p>
            <a:pPr marL="342900" indent="-355600">
              <a:lnSpc>
                <a:spcPct val="200000"/>
              </a:lnSpc>
              <a:buClr>
                <a:schemeClr val="lt1"/>
              </a:buClr>
              <a:buSzPts val="2000"/>
              <a:buFont typeface="Teko"/>
              <a:buAutoNum type="arabicPeriod"/>
            </a:pPr>
            <a:r>
              <a:rPr lang="en-GB" sz="2000" b="1" dirty="0">
                <a:solidFill>
                  <a:schemeClr val="lt1"/>
                </a:solidFill>
                <a:latin typeface="Lato" panose="020F0502020204030203" pitchFamily="34" charset="0"/>
                <a:ea typeface="Lato" panose="020F0502020204030203" pitchFamily="34" charset="0"/>
                <a:cs typeface="Lato" panose="020F0502020204030203" pitchFamily="34" charset="0"/>
              </a:rPr>
              <a:t>Forms of practice and expressions – contemporary examples</a:t>
            </a:r>
          </a:p>
          <a:p>
            <a:pPr marL="342900" indent="-355600">
              <a:lnSpc>
                <a:spcPct val="200000"/>
              </a:lnSpc>
              <a:buClr>
                <a:schemeClr val="lt1"/>
              </a:buClr>
              <a:buSzPts val="2000"/>
              <a:buFont typeface="Teko"/>
              <a:buAutoNum type="arabicPeriod"/>
            </a:pPr>
            <a:r>
              <a:rPr lang="en-GB" sz="2000" b="1" dirty="0">
                <a:solidFill>
                  <a:schemeClr val="lt1"/>
                </a:solidFill>
                <a:latin typeface="Lato" panose="020F0502020204030203" pitchFamily="34" charset="0"/>
                <a:ea typeface="Lato" panose="020F0502020204030203" pitchFamily="34" charset="0"/>
                <a:cs typeface="Lato" panose="020F0502020204030203" pitchFamily="34" charset="0"/>
              </a:rPr>
              <a:t>Strategies: Identifying and dealing with conspiracy myths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3E2A57A-35A2-B64F-8739-9D9F285916BA}"/>
              </a:ext>
            </a:extLst>
          </p:cNvPr>
          <p:cNvSpPr>
            <a:spLocks noGrp="1"/>
          </p:cNvSpPr>
          <p:nvPr>
            <p:ph type="title"/>
          </p:nvPr>
        </p:nvSpPr>
        <p:spPr/>
        <p:txBody>
          <a:bodyPr/>
          <a:lstStyle/>
          <a:p>
            <a:r>
              <a:rPr lang="en-GB" dirty="0"/>
              <a:t>HOW?</a:t>
            </a:r>
          </a:p>
        </p:txBody>
      </p:sp>
      <p:sp>
        <p:nvSpPr>
          <p:cNvPr id="3" name="Textplatzhalter 2">
            <a:extLst>
              <a:ext uri="{FF2B5EF4-FFF2-40B4-BE49-F238E27FC236}">
                <a16:creationId xmlns:a16="http://schemas.microsoft.com/office/drawing/2014/main" id="{1BF39741-F2CC-5E4A-954D-DDA0D680A823}"/>
              </a:ext>
            </a:extLst>
          </p:cNvPr>
          <p:cNvSpPr>
            <a:spLocks noGrp="1"/>
          </p:cNvSpPr>
          <p:nvPr>
            <p:ph type="body" idx="1"/>
          </p:nvPr>
        </p:nvSpPr>
        <p:spPr>
          <a:xfrm>
            <a:off x="168425" y="1032300"/>
            <a:ext cx="8664000" cy="2571512"/>
          </a:xfrm>
          <a:solidFill>
            <a:srgbClr val="E5362B"/>
          </a:solidFill>
          <a:ln>
            <a:noFill/>
          </a:ln>
        </p:spPr>
        <p:txBody>
          <a:bodyPr spcFirstLastPara="1" wrap="square" lIns="91425" tIns="91425" rIns="91425" bIns="91425" anchor="ctr" anchorCtr="0">
            <a:noAutofit/>
          </a:bodyPr>
          <a:lstStyle/>
          <a:p>
            <a:pPr marL="0" indent="0" algn="ctr">
              <a:spcAft>
                <a:spcPts val="1600"/>
              </a:spcAft>
              <a:buNone/>
            </a:pPr>
            <a:r>
              <a:rPr lang="en-GB" sz="3200" b="1" dirty="0">
                <a:solidFill>
                  <a:srgbClr val="F2F2F2"/>
                </a:solidFill>
              </a:rPr>
              <a:t>How do conspiracy myths </a:t>
            </a:r>
            <a:br>
              <a:rPr lang="en-GB" sz="3200" b="1" dirty="0">
                <a:solidFill>
                  <a:srgbClr val="F2F2F2"/>
                </a:solidFill>
              </a:rPr>
            </a:br>
            <a:r>
              <a:rPr lang="en-GB" sz="3200" b="1" dirty="0">
                <a:solidFill>
                  <a:srgbClr val="F2F2F2"/>
                </a:solidFill>
              </a:rPr>
              <a:t>and their ideology work?</a:t>
            </a:r>
          </a:p>
          <a:p>
            <a:pPr marL="0" indent="0" algn="ctr">
              <a:spcAft>
                <a:spcPts val="1600"/>
              </a:spcAft>
              <a:buNone/>
            </a:pPr>
            <a:r>
              <a:rPr lang="en-GB" sz="2000" b="1" dirty="0">
                <a:solidFill>
                  <a:schemeClr val="tx1"/>
                </a:solidFill>
              </a:rPr>
              <a:t>What are the main components?</a:t>
            </a:r>
          </a:p>
        </p:txBody>
      </p:sp>
      <p:sp>
        <p:nvSpPr>
          <p:cNvPr id="4" name="Foliennummernplatzhalter 3">
            <a:extLst>
              <a:ext uri="{FF2B5EF4-FFF2-40B4-BE49-F238E27FC236}">
                <a16:creationId xmlns:a16="http://schemas.microsoft.com/office/drawing/2014/main" id="{F7D7C5F9-E182-6441-B705-EFAA4540B80B}"/>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de-AT" smtClean="0"/>
              <a:t>20</a:t>
            </a:fld>
            <a:endParaRPr lang="de-AT"/>
          </a:p>
        </p:txBody>
      </p:sp>
      <p:sp>
        <p:nvSpPr>
          <p:cNvPr id="5" name="Google Shape;101;gf21e7843ed_0_14"/>
          <p:cNvSpPr/>
          <p:nvPr/>
        </p:nvSpPr>
        <p:spPr>
          <a:xfrm>
            <a:off x="5364733" y="3278462"/>
            <a:ext cx="2919000" cy="650700"/>
          </a:xfrm>
          <a:prstGeom prst="round2DiagRect">
            <a:avLst>
              <a:gd name="adj1" fmla="val 16667"/>
              <a:gd name="adj2" fmla="val 0"/>
            </a:avLst>
          </a:prstGeom>
          <a:solidFill>
            <a:srgbClr val="363F83"/>
          </a:solidFill>
          <a:ln w="254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lvl="0" algn="ctr"/>
            <a:r>
              <a:rPr lang="de-DE" sz="2800" b="1" dirty="0" err="1">
                <a:solidFill>
                  <a:schemeClr val="lt1"/>
                </a:solidFill>
                <a:latin typeface="Lato" panose="020F0502020204030203" pitchFamily="34" charset="0"/>
                <a:ea typeface="Lato" panose="020F0502020204030203" pitchFamily="34" charset="0"/>
                <a:cs typeface="Lato" panose="020F0502020204030203" pitchFamily="34" charset="0"/>
                <a:sym typeface="Teko"/>
              </a:rPr>
              <a:t>LET‘S</a:t>
            </a:r>
            <a:r>
              <a:rPr lang="de-DE" sz="2800" b="1" dirty="0">
                <a:solidFill>
                  <a:schemeClr val="lt1"/>
                </a:solidFill>
                <a:latin typeface="Lato" panose="020F0502020204030203" pitchFamily="34" charset="0"/>
                <a:ea typeface="Lato" panose="020F0502020204030203" pitchFamily="34" charset="0"/>
                <a:cs typeface="Lato" panose="020F0502020204030203" pitchFamily="34" charset="0"/>
                <a:sym typeface="Teko"/>
              </a:rPr>
              <a:t> </a:t>
            </a:r>
            <a:r>
              <a:rPr lang="de-DE" sz="2800" b="1" dirty="0" err="1">
                <a:solidFill>
                  <a:schemeClr val="lt1"/>
                </a:solidFill>
                <a:latin typeface="Lato" panose="020F0502020204030203" pitchFamily="34" charset="0"/>
                <a:ea typeface="Lato" panose="020F0502020204030203" pitchFamily="34" charset="0"/>
                <a:cs typeface="Lato" panose="020F0502020204030203" pitchFamily="34" charset="0"/>
                <a:sym typeface="Teko"/>
              </a:rPr>
              <a:t>DISCUSS</a:t>
            </a:r>
            <a:r>
              <a:rPr lang="de-DE" sz="2800" b="1" dirty="0">
                <a:solidFill>
                  <a:schemeClr val="lt1"/>
                </a:solidFill>
                <a:latin typeface="Lato" panose="020F0502020204030203" pitchFamily="34" charset="0"/>
                <a:ea typeface="Lato" panose="020F0502020204030203" pitchFamily="34" charset="0"/>
                <a:cs typeface="Lato" panose="020F0502020204030203" pitchFamily="34" charset="0"/>
                <a:sym typeface="Teko"/>
              </a:rPr>
              <a:t>!</a:t>
            </a:r>
          </a:p>
        </p:txBody>
      </p:sp>
    </p:spTree>
    <p:extLst>
      <p:ext uri="{BB962C8B-B14F-4D97-AF65-F5344CB8AC3E}">
        <p14:creationId xmlns:p14="http://schemas.microsoft.com/office/powerpoint/2010/main" val="13741746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D61CC7D-8599-3944-8F42-0C3131A3A71D}"/>
              </a:ext>
            </a:extLst>
          </p:cNvPr>
          <p:cNvSpPr>
            <a:spLocks noGrp="1"/>
          </p:cNvSpPr>
          <p:nvPr>
            <p:ph type="title"/>
          </p:nvPr>
        </p:nvSpPr>
        <p:spPr/>
        <p:txBody>
          <a:bodyPr/>
          <a:lstStyle/>
          <a:p>
            <a:r>
              <a:rPr lang="en-GB" dirty="0"/>
              <a:t>HOW?</a:t>
            </a:r>
          </a:p>
        </p:txBody>
      </p:sp>
      <p:sp>
        <p:nvSpPr>
          <p:cNvPr id="3" name="Textplatzhalter 2">
            <a:extLst>
              <a:ext uri="{FF2B5EF4-FFF2-40B4-BE49-F238E27FC236}">
                <a16:creationId xmlns:a16="http://schemas.microsoft.com/office/drawing/2014/main" id="{B6558494-F38F-E04F-9E30-9D3450895583}"/>
              </a:ext>
            </a:extLst>
          </p:cNvPr>
          <p:cNvSpPr>
            <a:spLocks noGrp="1"/>
          </p:cNvSpPr>
          <p:nvPr>
            <p:ph type="body" idx="1"/>
          </p:nvPr>
        </p:nvSpPr>
        <p:spPr>
          <a:noFill/>
        </p:spPr>
        <p:txBody>
          <a:bodyPr/>
          <a:lstStyle/>
          <a:p>
            <a:pPr marL="114300" indent="0">
              <a:buNone/>
            </a:pPr>
            <a:r>
              <a:rPr lang="en-GB" sz="1400" b="1" dirty="0">
                <a:solidFill>
                  <a:srgbClr val="FF0000"/>
                </a:solidFill>
              </a:rPr>
              <a:t>Denial</a:t>
            </a:r>
            <a:r>
              <a:rPr lang="en-GB" sz="1400" dirty="0">
                <a:solidFill>
                  <a:srgbClr val="FF0000"/>
                </a:solidFill>
              </a:rPr>
              <a:t>, </a:t>
            </a:r>
            <a:r>
              <a:rPr lang="en-GB" sz="1400" b="1" dirty="0">
                <a:solidFill>
                  <a:srgbClr val="FF0000"/>
                </a:solidFill>
              </a:rPr>
              <a:t>fake facts </a:t>
            </a:r>
            <a:r>
              <a:rPr lang="en-GB" sz="1400" dirty="0">
                <a:solidFill>
                  <a:srgbClr val="FF0000"/>
                </a:solidFill>
              </a:rPr>
              <a:t>or a </a:t>
            </a:r>
            <a:r>
              <a:rPr lang="en-GB" sz="1400" b="1" dirty="0">
                <a:solidFill>
                  <a:srgbClr val="FF0000"/>
                </a:solidFill>
              </a:rPr>
              <a:t>suspicion</a:t>
            </a:r>
            <a:r>
              <a:rPr lang="en-GB" sz="1400" dirty="0">
                <a:solidFill>
                  <a:srgbClr val="FF0000"/>
                </a:solidFill>
              </a:rPr>
              <a:t> as the starting points</a:t>
            </a:r>
          </a:p>
          <a:p>
            <a:pPr>
              <a:spcBef>
                <a:spcPts val="400"/>
              </a:spcBef>
              <a:spcAft>
                <a:spcPts val="400"/>
              </a:spcAft>
              <a:buFontTx/>
              <a:buChar char="-"/>
            </a:pPr>
            <a:r>
              <a:rPr lang="en-GB" sz="1400" dirty="0">
                <a:solidFill>
                  <a:schemeClr val="tx1"/>
                </a:solidFill>
              </a:rPr>
              <a:t>Questions like: who is responsible/benefitting?</a:t>
            </a:r>
          </a:p>
          <a:p>
            <a:pPr>
              <a:spcBef>
                <a:spcPts val="400"/>
              </a:spcBef>
              <a:spcAft>
                <a:spcPts val="400"/>
              </a:spcAft>
              <a:buFontTx/>
              <a:buChar char="-"/>
            </a:pPr>
            <a:r>
              <a:rPr lang="en-GB" sz="1400" dirty="0">
                <a:solidFill>
                  <a:schemeClr val="tx1"/>
                </a:solidFill>
              </a:rPr>
              <a:t>Blame people rather than abstract forces</a:t>
            </a:r>
          </a:p>
          <a:p>
            <a:pPr>
              <a:spcBef>
                <a:spcPts val="400"/>
              </a:spcBef>
              <a:spcAft>
                <a:spcPts val="400"/>
              </a:spcAft>
              <a:buFontTx/>
              <a:buChar char="-"/>
            </a:pPr>
            <a:r>
              <a:rPr lang="en-GB" sz="1400" dirty="0">
                <a:solidFill>
                  <a:schemeClr val="tx1"/>
                </a:solidFill>
              </a:rPr>
              <a:t>Draw a firm line between “Us” – the victims of the conspiracy – and “Them” – the conspirators  (and so forge strong communal feelings!)</a:t>
            </a:r>
          </a:p>
          <a:p>
            <a:pPr>
              <a:spcBef>
                <a:spcPts val="400"/>
              </a:spcBef>
              <a:spcAft>
                <a:spcPts val="400"/>
              </a:spcAft>
              <a:buFontTx/>
              <a:buChar char="-"/>
            </a:pPr>
            <a:r>
              <a:rPr lang="en-GB" sz="1400" dirty="0">
                <a:solidFill>
                  <a:schemeClr val="tx1"/>
                </a:solidFill>
              </a:rPr>
              <a:t>Relief of responsibility: Since powerful conspirators are blamed for everything that happens, the believers themselves cannot have had any impact on events and developments </a:t>
            </a:r>
          </a:p>
          <a:p>
            <a:pPr marL="447675" indent="0">
              <a:spcBef>
                <a:spcPts val="400"/>
              </a:spcBef>
              <a:spcAft>
                <a:spcPts val="400"/>
              </a:spcAft>
              <a:buNone/>
            </a:pPr>
            <a:r>
              <a:rPr lang="en-GB" sz="1200" dirty="0">
                <a:solidFill>
                  <a:schemeClr val="tx1"/>
                </a:solidFill>
              </a:rPr>
              <a:t>(cf. COMPACT Education Group 2020)</a:t>
            </a:r>
          </a:p>
          <a:p>
            <a:pPr marL="114300" indent="0">
              <a:buNone/>
            </a:pPr>
            <a:endParaRPr lang="en-GB" sz="1400" dirty="0"/>
          </a:p>
          <a:p>
            <a:pPr marL="114300" indent="0">
              <a:buNone/>
            </a:pPr>
            <a:r>
              <a:rPr lang="en-GB" sz="1400" b="1" dirty="0">
                <a:sym typeface="Wingdings" panose="05000000000000000000" pitchFamily="2" charset="2"/>
              </a:rPr>
              <a:t> </a:t>
            </a:r>
            <a:r>
              <a:rPr lang="en-GB" sz="1400" b="1" dirty="0"/>
              <a:t>Structure and ideology: a certain dualistic world view – divided in good and evil (see chapter 3)</a:t>
            </a:r>
          </a:p>
          <a:p>
            <a:pPr marL="114300" indent="0">
              <a:buNone/>
            </a:pPr>
            <a:r>
              <a:rPr lang="en-GB" sz="1400" b="1" dirty="0">
                <a:sym typeface="Wingdings" panose="05000000000000000000" pitchFamily="2" charset="2"/>
              </a:rPr>
              <a:t> </a:t>
            </a:r>
            <a:r>
              <a:rPr lang="en-GB" sz="1400" b="1" dirty="0"/>
              <a:t>Role of language and communication, visual and verbal forms, role of media (see chapter 4)</a:t>
            </a:r>
          </a:p>
          <a:p>
            <a:endParaRPr lang="en-GB" dirty="0"/>
          </a:p>
        </p:txBody>
      </p:sp>
      <p:sp>
        <p:nvSpPr>
          <p:cNvPr id="4" name="Foliennummernplatzhalter 3">
            <a:extLst>
              <a:ext uri="{FF2B5EF4-FFF2-40B4-BE49-F238E27FC236}">
                <a16:creationId xmlns:a16="http://schemas.microsoft.com/office/drawing/2014/main" id="{C4D2FEE1-00ED-CB43-8402-24F2A477C20E}"/>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de-AT" smtClean="0"/>
              <a:t>21</a:t>
            </a:fld>
            <a:endParaRPr lang="de-AT"/>
          </a:p>
        </p:txBody>
      </p:sp>
    </p:spTree>
    <p:extLst>
      <p:ext uri="{BB962C8B-B14F-4D97-AF65-F5344CB8AC3E}">
        <p14:creationId xmlns:p14="http://schemas.microsoft.com/office/powerpoint/2010/main" val="257075148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3E2A57A-35A2-B64F-8739-9D9F285916BA}"/>
              </a:ext>
            </a:extLst>
          </p:cNvPr>
          <p:cNvSpPr>
            <a:spLocks noGrp="1"/>
          </p:cNvSpPr>
          <p:nvPr>
            <p:ph type="title"/>
          </p:nvPr>
        </p:nvSpPr>
        <p:spPr/>
        <p:txBody>
          <a:bodyPr/>
          <a:lstStyle/>
          <a:p>
            <a:r>
              <a:rPr lang="en-GB" dirty="0"/>
              <a:t>WHEN?</a:t>
            </a:r>
          </a:p>
        </p:txBody>
      </p:sp>
      <p:sp>
        <p:nvSpPr>
          <p:cNvPr id="3" name="Textplatzhalter 2">
            <a:extLst>
              <a:ext uri="{FF2B5EF4-FFF2-40B4-BE49-F238E27FC236}">
                <a16:creationId xmlns:a16="http://schemas.microsoft.com/office/drawing/2014/main" id="{1BF39741-F2CC-5E4A-954D-DDA0D680A823}"/>
              </a:ext>
            </a:extLst>
          </p:cNvPr>
          <p:cNvSpPr>
            <a:spLocks noGrp="1"/>
          </p:cNvSpPr>
          <p:nvPr>
            <p:ph type="body" idx="1"/>
          </p:nvPr>
        </p:nvSpPr>
        <p:spPr>
          <a:xfrm>
            <a:off x="168425" y="1032300"/>
            <a:ext cx="8664000" cy="2571512"/>
          </a:xfrm>
          <a:solidFill>
            <a:srgbClr val="E5362B"/>
          </a:solidFill>
          <a:ln>
            <a:noFill/>
          </a:ln>
        </p:spPr>
        <p:txBody>
          <a:bodyPr spcFirstLastPara="1" wrap="square" lIns="91425" tIns="91425" rIns="91425" bIns="91425" anchor="ctr" anchorCtr="0">
            <a:noAutofit/>
          </a:bodyPr>
          <a:lstStyle/>
          <a:p>
            <a:pPr marL="0" indent="0" algn="ctr">
              <a:spcAft>
                <a:spcPts val="1600"/>
              </a:spcAft>
              <a:buNone/>
            </a:pPr>
            <a:r>
              <a:rPr lang="en-GB" sz="3200" b="1" dirty="0">
                <a:solidFill>
                  <a:srgbClr val="F2F2F2"/>
                </a:solidFill>
              </a:rPr>
              <a:t>When do conspiracy myths flourish?</a:t>
            </a:r>
          </a:p>
          <a:p>
            <a:pPr marL="9525" indent="-9525" algn="ctr"/>
            <a:r>
              <a:rPr lang="en-GB" sz="2000" b="1" dirty="0">
                <a:solidFill>
                  <a:schemeClr val="tx1"/>
                </a:solidFill>
              </a:rPr>
              <a:t>When do new myths occur or become public?</a:t>
            </a:r>
          </a:p>
          <a:p>
            <a:pPr marL="0" indent="0" algn="ctr"/>
            <a:r>
              <a:rPr lang="en-GB" sz="2000" b="1" dirty="0">
                <a:solidFill>
                  <a:schemeClr val="tx1"/>
                </a:solidFill>
              </a:rPr>
              <a:t>When do new narratives receive greater publicity?</a:t>
            </a:r>
          </a:p>
        </p:txBody>
      </p:sp>
      <p:sp>
        <p:nvSpPr>
          <p:cNvPr id="4" name="Foliennummernplatzhalter 3">
            <a:extLst>
              <a:ext uri="{FF2B5EF4-FFF2-40B4-BE49-F238E27FC236}">
                <a16:creationId xmlns:a16="http://schemas.microsoft.com/office/drawing/2014/main" id="{F7D7C5F9-E182-6441-B705-EFAA4540B80B}"/>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de-AT" smtClean="0"/>
              <a:t>22</a:t>
            </a:fld>
            <a:endParaRPr lang="de-AT"/>
          </a:p>
        </p:txBody>
      </p:sp>
      <p:sp>
        <p:nvSpPr>
          <p:cNvPr id="5" name="Google Shape;101;gf21e7843ed_0_14"/>
          <p:cNvSpPr/>
          <p:nvPr/>
        </p:nvSpPr>
        <p:spPr>
          <a:xfrm>
            <a:off x="5364733" y="3278462"/>
            <a:ext cx="2919000" cy="650700"/>
          </a:xfrm>
          <a:prstGeom prst="round2DiagRect">
            <a:avLst>
              <a:gd name="adj1" fmla="val 16667"/>
              <a:gd name="adj2" fmla="val 0"/>
            </a:avLst>
          </a:prstGeom>
          <a:solidFill>
            <a:srgbClr val="363F83"/>
          </a:solidFill>
          <a:ln w="254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lvl="0" algn="ctr"/>
            <a:r>
              <a:rPr lang="de-DE" sz="2800" b="1" dirty="0">
                <a:solidFill>
                  <a:schemeClr val="lt1"/>
                </a:solidFill>
                <a:latin typeface="Lato" panose="020F0502020204030203" pitchFamily="34" charset="0"/>
                <a:ea typeface="Lato" panose="020F0502020204030203" pitchFamily="34" charset="0"/>
                <a:cs typeface="Lato" panose="020F0502020204030203" pitchFamily="34" charset="0"/>
                <a:sym typeface="Teko"/>
              </a:rPr>
              <a:t>LET‘S DISCUSS!</a:t>
            </a:r>
          </a:p>
        </p:txBody>
      </p:sp>
    </p:spTree>
    <p:extLst>
      <p:ext uri="{BB962C8B-B14F-4D97-AF65-F5344CB8AC3E}">
        <p14:creationId xmlns:p14="http://schemas.microsoft.com/office/powerpoint/2010/main" val="65859734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BDF7699-63B1-A745-8D2D-CA82A2B77FF5}"/>
              </a:ext>
            </a:extLst>
          </p:cNvPr>
          <p:cNvSpPr>
            <a:spLocks noGrp="1"/>
          </p:cNvSpPr>
          <p:nvPr>
            <p:ph type="title"/>
          </p:nvPr>
        </p:nvSpPr>
        <p:spPr/>
        <p:txBody>
          <a:bodyPr/>
          <a:lstStyle/>
          <a:p>
            <a:r>
              <a:rPr lang="en-GB" dirty="0"/>
              <a:t>WHEN?</a:t>
            </a:r>
          </a:p>
        </p:txBody>
      </p:sp>
      <p:sp>
        <p:nvSpPr>
          <p:cNvPr id="3" name="Textplatzhalter 2">
            <a:extLst>
              <a:ext uri="{FF2B5EF4-FFF2-40B4-BE49-F238E27FC236}">
                <a16:creationId xmlns:a16="http://schemas.microsoft.com/office/drawing/2014/main" id="{52516D6D-09C4-174D-8AFD-049063E21CC4}"/>
              </a:ext>
            </a:extLst>
          </p:cNvPr>
          <p:cNvSpPr>
            <a:spLocks noGrp="1"/>
          </p:cNvSpPr>
          <p:nvPr>
            <p:ph type="body" idx="1"/>
          </p:nvPr>
        </p:nvSpPr>
        <p:spPr>
          <a:noFill/>
        </p:spPr>
        <p:txBody>
          <a:bodyPr/>
          <a:lstStyle/>
          <a:p>
            <a:pPr marL="114300" indent="0">
              <a:spcBef>
                <a:spcPts val="400"/>
              </a:spcBef>
              <a:spcAft>
                <a:spcPts val="400"/>
              </a:spcAft>
              <a:buNone/>
            </a:pPr>
            <a:r>
              <a:rPr lang="en-GB" dirty="0">
                <a:solidFill>
                  <a:schemeClr val="tx1"/>
                </a:solidFill>
                <a:sym typeface="Wingdings" panose="05000000000000000000" pitchFamily="2" charset="2"/>
              </a:rPr>
              <a:t> </a:t>
            </a:r>
            <a:r>
              <a:rPr lang="en-GB" dirty="0">
                <a:solidFill>
                  <a:schemeClr val="tx1"/>
                </a:solidFill>
              </a:rPr>
              <a:t>Times of crisis (personal, political, economical)</a:t>
            </a:r>
          </a:p>
          <a:p>
            <a:pPr marL="114300" indent="0">
              <a:spcBef>
                <a:spcPts val="400"/>
              </a:spcBef>
              <a:spcAft>
                <a:spcPts val="400"/>
              </a:spcAft>
              <a:buNone/>
            </a:pPr>
            <a:r>
              <a:rPr lang="en-GB" dirty="0">
                <a:solidFill>
                  <a:schemeClr val="tx1"/>
                </a:solidFill>
                <a:sym typeface="Wingdings" panose="05000000000000000000" pitchFamily="2" charset="2"/>
              </a:rPr>
              <a:t> </a:t>
            </a:r>
            <a:r>
              <a:rPr lang="en-GB" dirty="0">
                <a:solidFill>
                  <a:schemeClr val="tx1"/>
                </a:solidFill>
              </a:rPr>
              <a:t>Times of insecurity </a:t>
            </a:r>
          </a:p>
          <a:p>
            <a:pPr marL="114300" indent="0">
              <a:buNone/>
            </a:pPr>
            <a:endParaRPr lang="en-GB" dirty="0">
              <a:solidFill>
                <a:schemeClr val="tx1"/>
              </a:solidFill>
            </a:endParaRPr>
          </a:p>
          <a:p>
            <a:pPr marL="114300" indent="0" algn="ctr">
              <a:buNone/>
            </a:pPr>
            <a:r>
              <a:rPr lang="en-GB" sz="2800" b="1" dirty="0"/>
              <a:t>“need for clarity is heightened </a:t>
            </a:r>
            <a:br>
              <a:rPr lang="en-GB" sz="2800" b="1" dirty="0"/>
            </a:br>
            <a:r>
              <a:rPr lang="en-GB" sz="2800" b="1" dirty="0"/>
              <a:t>in times of uncertainty”</a:t>
            </a:r>
            <a:endParaRPr lang="en-GB" sz="2800" b="1" dirty="0">
              <a:solidFill>
                <a:schemeClr val="tx1"/>
              </a:solidFill>
            </a:endParaRPr>
          </a:p>
          <a:p>
            <a:pPr marL="114300" indent="0">
              <a:buNone/>
            </a:pPr>
            <a:endParaRPr lang="en-GB" dirty="0">
              <a:solidFill>
                <a:schemeClr val="tx1"/>
              </a:solidFill>
            </a:endParaRPr>
          </a:p>
          <a:p>
            <a:pPr marL="114300" indent="0">
              <a:buNone/>
            </a:pPr>
            <a:endParaRPr lang="en-GB" dirty="0">
              <a:solidFill>
                <a:schemeClr val="tx1"/>
              </a:solidFill>
            </a:endParaRPr>
          </a:p>
          <a:p>
            <a:pPr marL="114300" indent="0" algn="r">
              <a:buNone/>
            </a:pPr>
            <a:r>
              <a:rPr lang="en-GB" sz="1200" dirty="0">
                <a:solidFill>
                  <a:schemeClr val="tx1"/>
                </a:solidFill>
              </a:rPr>
              <a:t>(European Commission)</a:t>
            </a:r>
          </a:p>
          <a:p>
            <a:endParaRPr lang="en-GB" dirty="0"/>
          </a:p>
        </p:txBody>
      </p:sp>
      <p:sp>
        <p:nvSpPr>
          <p:cNvPr id="4" name="Foliennummernplatzhalter 3">
            <a:extLst>
              <a:ext uri="{FF2B5EF4-FFF2-40B4-BE49-F238E27FC236}">
                <a16:creationId xmlns:a16="http://schemas.microsoft.com/office/drawing/2014/main" id="{25E1078F-8424-0C4F-992A-D3EFABD02EFD}"/>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de-AT" smtClean="0"/>
              <a:t>23</a:t>
            </a:fld>
            <a:endParaRPr lang="de-AT"/>
          </a:p>
        </p:txBody>
      </p:sp>
    </p:spTree>
    <p:extLst>
      <p:ext uri="{BB962C8B-B14F-4D97-AF65-F5344CB8AC3E}">
        <p14:creationId xmlns:p14="http://schemas.microsoft.com/office/powerpoint/2010/main" val="342618314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C163799-3027-AF40-A6D4-84E70380C913}"/>
              </a:ext>
            </a:extLst>
          </p:cNvPr>
          <p:cNvSpPr>
            <a:spLocks noGrp="1"/>
          </p:cNvSpPr>
          <p:nvPr>
            <p:ph type="title"/>
          </p:nvPr>
        </p:nvSpPr>
        <p:spPr/>
        <p:txBody>
          <a:bodyPr/>
          <a:lstStyle/>
          <a:p>
            <a:r>
              <a:rPr lang="en-GB" dirty="0"/>
              <a:t>Self-made Conspiracy Myth</a:t>
            </a:r>
          </a:p>
        </p:txBody>
      </p:sp>
      <p:sp>
        <p:nvSpPr>
          <p:cNvPr id="3" name="Textplatzhalter 2">
            <a:extLst>
              <a:ext uri="{FF2B5EF4-FFF2-40B4-BE49-F238E27FC236}">
                <a16:creationId xmlns:a16="http://schemas.microsoft.com/office/drawing/2014/main" id="{1ACC31DB-6B41-0A47-9629-B74DEB6656BB}"/>
              </a:ext>
            </a:extLst>
          </p:cNvPr>
          <p:cNvSpPr>
            <a:spLocks noGrp="1"/>
          </p:cNvSpPr>
          <p:nvPr>
            <p:ph type="body" idx="1"/>
          </p:nvPr>
        </p:nvSpPr>
        <p:spPr>
          <a:xfrm>
            <a:off x="168433" y="1344705"/>
            <a:ext cx="8664000" cy="3083859"/>
          </a:xfrm>
        </p:spPr>
        <p:txBody>
          <a:bodyPr/>
          <a:lstStyle/>
          <a:p>
            <a:pPr marL="114300" indent="0">
              <a:buNone/>
            </a:pPr>
            <a:r>
              <a:rPr lang="en-GB" sz="1600" b="1" dirty="0"/>
              <a:t>I. </a:t>
            </a:r>
            <a:r>
              <a:rPr lang="en-GB" sz="1600" dirty="0"/>
              <a:t>Create your own conspiracy myth </a:t>
            </a:r>
          </a:p>
          <a:p>
            <a:pPr marL="114300" indent="0">
              <a:buNone/>
            </a:pPr>
            <a:r>
              <a:rPr lang="en-GB" sz="1400" b="1" dirty="0">
                <a:solidFill>
                  <a:schemeClr val="tx1"/>
                </a:solidFill>
              </a:rPr>
              <a:t>keeping in mind the following points:</a:t>
            </a:r>
          </a:p>
          <a:p>
            <a:pPr>
              <a:buSzPct val="99000"/>
              <a:buFont typeface="+mj-lt"/>
              <a:buAutoNum type="arabicPeriod"/>
            </a:pPr>
            <a:r>
              <a:rPr lang="en-GB" sz="1400" dirty="0">
                <a:solidFill>
                  <a:schemeClr val="tx1"/>
                </a:solidFill>
              </a:rPr>
              <a:t>Detect a secret and mysterious plot and the force that stands behind everything!</a:t>
            </a:r>
          </a:p>
          <a:p>
            <a:pPr>
              <a:buSzPct val="99000"/>
              <a:buFont typeface="+mj-lt"/>
              <a:buAutoNum type="arabicPeriod"/>
            </a:pPr>
            <a:r>
              <a:rPr lang="en-GB" sz="1400" dirty="0">
                <a:solidFill>
                  <a:schemeClr val="tx1"/>
                </a:solidFill>
              </a:rPr>
              <a:t>Discover and reveal secrets!</a:t>
            </a:r>
          </a:p>
          <a:p>
            <a:pPr>
              <a:buSzPct val="99000"/>
              <a:buFont typeface="+mj-lt"/>
              <a:buAutoNum type="arabicPeriod"/>
            </a:pPr>
            <a:r>
              <a:rPr lang="en-GB" sz="1400" dirty="0">
                <a:solidFill>
                  <a:schemeClr val="tx1"/>
                </a:solidFill>
              </a:rPr>
              <a:t>Find someone to blame!</a:t>
            </a:r>
          </a:p>
          <a:p>
            <a:pPr>
              <a:buSzPct val="99000"/>
              <a:buFont typeface="+mj-lt"/>
              <a:buAutoNum type="arabicPeriod"/>
            </a:pPr>
            <a:r>
              <a:rPr lang="en-GB" sz="1400" dirty="0">
                <a:solidFill>
                  <a:schemeClr val="tx1"/>
                </a:solidFill>
              </a:rPr>
              <a:t>Collect “scientific” evidence!</a:t>
            </a:r>
          </a:p>
          <a:p>
            <a:pPr>
              <a:lnSpc>
                <a:spcPct val="114000"/>
              </a:lnSpc>
              <a:buSzPct val="99000"/>
              <a:buFont typeface="+mj-lt"/>
              <a:buAutoNum type="arabicPeriod"/>
            </a:pPr>
            <a:r>
              <a:rPr lang="en-GB" sz="1400" dirty="0">
                <a:solidFill>
                  <a:schemeClr val="tx1"/>
                </a:solidFill>
              </a:rPr>
              <a:t>You know you’re right!</a:t>
            </a:r>
          </a:p>
          <a:p>
            <a:pPr>
              <a:lnSpc>
                <a:spcPct val="114000"/>
              </a:lnSpc>
              <a:buSzPct val="99000"/>
              <a:buFont typeface="+mj-lt"/>
              <a:buAutoNum type="arabicPeriod"/>
            </a:pPr>
            <a:r>
              <a:rPr lang="en-GB" sz="1400" dirty="0">
                <a:solidFill>
                  <a:schemeClr val="tx1"/>
                </a:solidFill>
              </a:rPr>
              <a:t>But: Do not reproduce problematic structures or world views like racism, antisemitism, misogyny, etc.!</a:t>
            </a:r>
          </a:p>
          <a:p>
            <a:pPr marL="114300" indent="0">
              <a:spcBef>
                <a:spcPts val="600"/>
              </a:spcBef>
              <a:buNone/>
            </a:pPr>
            <a:r>
              <a:rPr lang="en-GB" sz="1600" b="1" dirty="0">
                <a:solidFill>
                  <a:srgbClr val="DF0205"/>
                </a:solidFill>
              </a:rPr>
              <a:t>II. </a:t>
            </a:r>
            <a:r>
              <a:rPr lang="en-GB" sz="1600" dirty="0">
                <a:solidFill>
                  <a:srgbClr val="DF0205"/>
                </a:solidFill>
              </a:rPr>
              <a:t>Acting out and discussion in plenary </a:t>
            </a:r>
          </a:p>
          <a:p>
            <a:pPr marL="114300" indent="0">
              <a:spcAft>
                <a:spcPts val="600"/>
              </a:spcAft>
              <a:buNone/>
            </a:pPr>
            <a:r>
              <a:rPr lang="en-GB" sz="1400" dirty="0">
                <a:solidFill>
                  <a:schemeClr val="tx1"/>
                </a:solidFill>
              </a:rPr>
              <a:t>Ask critical questions. Question the inner logic.</a:t>
            </a:r>
          </a:p>
          <a:p>
            <a:pPr marL="114300" indent="0">
              <a:spcAft>
                <a:spcPts val="600"/>
              </a:spcAft>
              <a:buNone/>
            </a:pPr>
            <a:r>
              <a:rPr lang="en-GB" sz="1600" b="1" dirty="0">
                <a:solidFill>
                  <a:srgbClr val="DF0205"/>
                </a:solidFill>
              </a:rPr>
              <a:t>III. </a:t>
            </a:r>
            <a:r>
              <a:rPr lang="en-GB" sz="1600" dirty="0">
                <a:solidFill>
                  <a:srgbClr val="DF0205"/>
                </a:solidFill>
              </a:rPr>
              <a:t>Reflection: How did you feel during the discussion? </a:t>
            </a:r>
          </a:p>
        </p:txBody>
      </p:sp>
      <p:sp>
        <p:nvSpPr>
          <p:cNvPr id="4" name="Foliennummernplatzhalter 3">
            <a:extLst>
              <a:ext uri="{FF2B5EF4-FFF2-40B4-BE49-F238E27FC236}">
                <a16:creationId xmlns:a16="http://schemas.microsoft.com/office/drawing/2014/main" id="{EE3FD8B1-0811-2E41-9675-4F25F26F807A}"/>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de-AT" smtClean="0"/>
              <a:t>24</a:t>
            </a:fld>
            <a:endParaRPr lang="de-AT"/>
          </a:p>
        </p:txBody>
      </p:sp>
      <p:sp>
        <p:nvSpPr>
          <p:cNvPr id="5" name="Textfeld 4"/>
          <p:cNvSpPr txBox="1"/>
          <p:nvPr/>
        </p:nvSpPr>
        <p:spPr>
          <a:xfrm>
            <a:off x="4329953" y="995082"/>
            <a:ext cx="4578587" cy="851647"/>
          </a:xfrm>
          <a:prstGeom prst="rect">
            <a:avLst/>
          </a:prstGeom>
          <a:solidFill>
            <a:srgbClr val="E5362B"/>
          </a:solidFill>
          <a:ln w="1905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0" indent="0" algn="ctr">
              <a:buNone/>
              <a:defRPr sz="2800" b="1">
                <a:solidFill>
                  <a:schemeClr val="lt1"/>
                </a:solidFill>
                <a:latin typeface="Agency FB" panose="020B0503020202020204" pitchFamily="34" charset="0"/>
              </a:defRPr>
            </a:lvl1pPr>
          </a:lstStyle>
          <a:p>
            <a:r>
              <a:rPr lang="en-GB" sz="1400" dirty="0">
                <a:latin typeface="Lato" panose="020F0502020204030203" pitchFamily="34" charset="0"/>
                <a:ea typeface="Lato" panose="020F0502020204030203" pitchFamily="34" charset="0"/>
                <a:cs typeface="Lato" panose="020F0502020204030203" pitchFamily="34" charset="0"/>
              </a:rPr>
              <a:t>Experience (and “use”) the ideology and how ‘forms of practice and expression’ feel from both sides!</a:t>
            </a:r>
          </a:p>
        </p:txBody>
      </p:sp>
    </p:spTree>
    <p:extLst>
      <p:ext uri="{BB962C8B-B14F-4D97-AF65-F5344CB8AC3E}">
        <p14:creationId xmlns:p14="http://schemas.microsoft.com/office/powerpoint/2010/main" val="254648020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err="1"/>
              <a:t>Literature</a:t>
            </a:r>
            <a:endParaRPr lang="de-DE" dirty="0"/>
          </a:p>
        </p:txBody>
      </p:sp>
      <p:sp>
        <p:nvSpPr>
          <p:cNvPr id="3" name="Textplatzhalter 2"/>
          <p:cNvSpPr>
            <a:spLocks noGrp="1"/>
          </p:cNvSpPr>
          <p:nvPr>
            <p:ph type="body" idx="1"/>
          </p:nvPr>
        </p:nvSpPr>
        <p:spPr/>
        <p:txBody>
          <a:bodyPr/>
          <a:lstStyle/>
          <a:p>
            <a:pPr marL="0" indent="0">
              <a:lnSpc>
                <a:spcPct val="100000"/>
              </a:lnSpc>
              <a:spcBef>
                <a:spcPts val="400"/>
              </a:spcBef>
              <a:spcAft>
                <a:spcPts val="400"/>
              </a:spcAft>
              <a:buClr>
                <a:srgbClr val="000000"/>
              </a:buClr>
              <a:buSzPts val="1100"/>
              <a:buNone/>
              <a:defRPr/>
            </a:pPr>
            <a:r>
              <a:rPr lang="en-GB" sz="1200" dirty="0">
                <a:solidFill>
                  <a:schemeClr val="tx1"/>
                </a:solidFill>
                <a:latin typeface="Lato" panose="020B0604020202020204" charset="0"/>
                <a:ea typeface="Lato" panose="020B0604020202020204" charset="0"/>
                <a:cs typeface="Lato" panose="020B0604020202020204" charset="0"/>
                <a:sym typeface="Arial"/>
              </a:rPr>
              <a:t>Butter, M. and Knight, P. (2020) General Introduction, in M. Butter and P. Knight (</a:t>
            </a:r>
            <a:r>
              <a:rPr lang="en-GB" sz="1200" dirty="0" err="1">
                <a:solidFill>
                  <a:schemeClr val="tx1"/>
                </a:solidFill>
                <a:latin typeface="Lato" panose="020B0604020202020204" charset="0"/>
                <a:ea typeface="Lato" panose="020B0604020202020204" charset="0"/>
                <a:cs typeface="Lato" panose="020B0604020202020204" charset="0"/>
                <a:sym typeface="Arial"/>
              </a:rPr>
              <a:t>eds</a:t>
            </a:r>
            <a:r>
              <a:rPr lang="en-GB" sz="1200" dirty="0">
                <a:solidFill>
                  <a:schemeClr val="tx1"/>
                </a:solidFill>
                <a:latin typeface="Lato" panose="020B0604020202020204" charset="0"/>
                <a:ea typeface="Lato" panose="020B0604020202020204" charset="0"/>
                <a:cs typeface="Lato" panose="020B0604020202020204" charset="0"/>
                <a:sym typeface="Arial"/>
              </a:rPr>
              <a:t>). Routledge Handbook of Conspiracy Theories (1st ed.). London/New York: Routledge, pp. 1-8.</a:t>
            </a:r>
          </a:p>
          <a:p>
            <a:pPr marL="0" indent="0">
              <a:lnSpc>
                <a:spcPct val="100000"/>
              </a:lnSpc>
              <a:spcBef>
                <a:spcPts val="400"/>
              </a:spcBef>
              <a:spcAft>
                <a:spcPts val="400"/>
              </a:spcAft>
              <a:buClr>
                <a:srgbClr val="000000"/>
              </a:buClr>
              <a:buSzPts val="1100"/>
              <a:buNone/>
              <a:defRPr/>
            </a:pPr>
            <a:r>
              <a:rPr lang="en-GB" sz="1200" dirty="0">
                <a:solidFill>
                  <a:schemeClr val="tx1"/>
                </a:solidFill>
                <a:latin typeface="Lato" panose="020B0604020202020204" charset="0"/>
                <a:ea typeface="Lato" panose="020B0604020202020204" charset="0"/>
                <a:cs typeface="Lato" panose="020B0604020202020204" charset="0"/>
                <a:sym typeface="Arial"/>
              </a:rPr>
              <a:t>COMPACT Education group (Comparative Analysis of Conspiracy Theories) (2020) Guide to Conspiracy Theories, </a:t>
            </a:r>
            <a:r>
              <a:rPr lang="en-GB" sz="1200" dirty="0">
                <a:solidFill>
                  <a:schemeClr val="tx1"/>
                </a:solidFill>
                <a:latin typeface="Lato" panose="020B0604020202020204" charset="0"/>
                <a:ea typeface="Lato" panose="020B0604020202020204" charset="0"/>
                <a:cs typeface="Lato" panose="020B0604020202020204" charset="0"/>
                <a:sym typeface="Arial"/>
                <a:hlinkClick r:id="rId2"/>
              </a:rPr>
              <a:t>https://</a:t>
            </a:r>
            <a:r>
              <a:rPr lang="en-GB" sz="1200" dirty="0" err="1">
                <a:solidFill>
                  <a:schemeClr val="tx1"/>
                </a:solidFill>
                <a:latin typeface="Lato" panose="020B0604020202020204" charset="0"/>
                <a:ea typeface="Lato" panose="020B0604020202020204" charset="0"/>
                <a:cs typeface="Lato" panose="020B0604020202020204" charset="0"/>
                <a:sym typeface="Arial"/>
                <a:hlinkClick r:id="rId2"/>
              </a:rPr>
              <a:t>conspiracytheories.eu</a:t>
            </a:r>
            <a:r>
              <a:rPr lang="en-GB" sz="1200" dirty="0">
                <a:solidFill>
                  <a:schemeClr val="tx1"/>
                </a:solidFill>
                <a:latin typeface="Lato" panose="020B0604020202020204" charset="0"/>
                <a:ea typeface="Lato" panose="020B0604020202020204" charset="0"/>
                <a:cs typeface="Lato" panose="020B0604020202020204" charset="0"/>
                <a:sym typeface="Arial"/>
                <a:hlinkClick r:id="rId2"/>
              </a:rPr>
              <a:t>/_</a:t>
            </a:r>
            <a:r>
              <a:rPr lang="en-GB" sz="1200" dirty="0" err="1">
                <a:solidFill>
                  <a:schemeClr val="tx1"/>
                </a:solidFill>
                <a:latin typeface="Lato" panose="020B0604020202020204" charset="0"/>
                <a:ea typeface="Lato" panose="020B0604020202020204" charset="0"/>
                <a:cs typeface="Lato" panose="020B0604020202020204" charset="0"/>
                <a:sym typeface="Arial"/>
                <a:hlinkClick r:id="rId2"/>
              </a:rPr>
              <a:t>wpx</a:t>
            </a:r>
            <a:r>
              <a:rPr lang="en-GB" sz="1200" dirty="0">
                <a:solidFill>
                  <a:schemeClr val="tx1"/>
                </a:solidFill>
                <a:latin typeface="Lato" panose="020B0604020202020204" charset="0"/>
                <a:ea typeface="Lato" panose="020B0604020202020204" charset="0"/>
                <a:cs typeface="Lato" panose="020B0604020202020204" charset="0"/>
                <a:sym typeface="Arial"/>
                <a:hlinkClick r:id="rId2"/>
              </a:rPr>
              <a:t>/</a:t>
            </a:r>
            <a:r>
              <a:rPr lang="en-GB" sz="1200" dirty="0" err="1">
                <a:solidFill>
                  <a:schemeClr val="tx1"/>
                </a:solidFill>
                <a:latin typeface="Lato" panose="020B0604020202020204" charset="0"/>
                <a:ea typeface="Lato" panose="020B0604020202020204" charset="0"/>
                <a:cs typeface="Lato" panose="020B0604020202020204" charset="0"/>
                <a:sym typeface="Arial"/>
                <a:hlinkClick r:id="rId2"/>
              </a:rPr>
              <a:t>wp</a:t>
            </a:r>
            <a:r>
              <a:rPr lang="en-GB" sz="1200" dirty="0">
                <a:solidFill>
                  <a:schemeClr val="tx1"/>
                </a:solidFill>
                <a:latin typeface="Lato" panose="020B0604020202020204" charset="0"/>
                <a:ea typeface="Lato" panose="020B0604020202020204" charset="0"/>
                <a:cs typeface="Lato" panose="020B0604020202020204" charset="0"/>
                <a:sym typeface="Arial"/>
                <a:hlinkClick r:id="rId2"/>
              </a:rPr>
              <a:t>-content/uploads/2020/03/</a:t>
            </a:r>
            <a:r>
              <a:rPr lang="en-GB" sz="1200" dirty="0" err="1">
                <a:solidFill>
                  <a:schemeClr val="tx1"/>
                </a:solidFill>
                <a:latin typeface="Lato" panose="020B0604020202020204" charset="0"/>
                <a:ea typeface="Lato" panose="020B0604020202020204" charset="0"/>
                <a:cs typeface="Lato" panose="020B0604020202020204" charset="0"/>
                <a:sym typeface="Arial"/>
                <a:hlinkClick r:id="rId2"/>
              </a:rPr>
              <a:t>COMPACT_Guide-2.pdf</a:t>
            </a:r>
            <a:r>
              <a:rPr lang="en-GB" sz="1200" dirty="0">
                <a:solidFill>
                  <a:schemeClr val="tx1"/>
                </a:solidFill>
                <a:latin typeface="Lato" panose="020B0604020202020204" charset="0"/>
                <a:ea typeface="Lato" panose="020B0604020202020204" charset="0"/>
                <a:cs typeface="Lato" panose="020B0604020202020204" charset="0"/>
                <a:sym typeface="Arial"/>
              </a:rPr>
              <a:t>, accessed 20 May 2021.</a:t>
            </a:r>
            <a:endParaRPr lang="de-AT" sz="1200" dirty="0">
              <a:solidFill>
                <a:schemeClr val="tx1"/>
              </a:solidFill>
              <a:latin typeface="Lato" panose="020B0604020202020204" charset="0"/>
              <a:ea typeface="Lato" panose="020B0604020202020204" charset="0"/>
              <a:cs typeface="Lato" panose="020B0604020202020204" charset="0"/>
              <a:sym typeface="Arial"/>
            </a:endParaRPr>
          </a:p>
          <a:p>
            <a:pPr marL="0" indent="0">
              <a:lnSpc>
                <a:spcPct val="100000"/>
              </a:lnSpc>
              <a:spcBef>
                <a:spcPts val="400"/>
              </a:spcBef>
              <a:spcAft>
                <a:spcPts val="400"/>
              </a:spcAft>
              <a:buClr>
                <a:srgbClr val="000000"/>
              </a:buClr>
              <a:buSzPts val="1100"/>
              <a:buNone/>
              <a:defRPr/>
            </a:pPr>
            <a:r>
              <a:rPr lang="en-US" sz="1200" dirty="0" err="1">
                <a:solidFill>
                  <a:schemeClr val="tx1"/>
                </a:solidFill>
                <a:latin typeface="Lato" panose="020B0604020202020204" charset="0"/>
                <a:ea typeface="Lato" panose="020B0604020202020204" charset="0"/>
                <a:cs typeface="Lato" panose="020B0604020202020204" charset="0"/>
                <a:sym typeface="Arial"/>
              </a:rPr>
              <a:t>Encyclopaedia</a:t>
            </a:r>
            <a:r>
              <a:rPr lang="en-US" sz="1200" dirty="0">
                <a:solidFill>
                  <a:schemeClr val="tx1"/>
                </a:solidFill>
                <a:latin typeface="Lato" panose="020B0604020202020204" charset="0"/>
                <a:ea typeface="Lato" panose="020B0604020202020204" charset="0"/>
                <a:cs typeface="Lato" panose="020B0604020202020204" charset="0"/>
                <a:sym typeface="Arial"/>
              </a:rPr>
              <a:t> </a:t>
            </a:r>
            <a:r>
              <a:rPr lang="en-US" sz="1200" dirty="0" err="1">
                <a:solidFill>
                  <a:schemeClr val="tx1"/>
                </a:solidFill>
                <a:latin typeface="Lato" panose="020B0604020202020204" charset="0"/>
                <a:ea typeface="Lato" panose="020B0604020202020204" charset="0"/>
                <a:cs typeface="Lato" panose="020B0604020202020204" charset="0"/>
                <a:sym typeface="Arial"/>
              </a:rPr>
              <a:t>Brittanica</a:t>
            </a:r>
            <a:r>
              <a:rPr lang="en-US" sz="1200" dirty="0">
                <a:solidFill>
                  <a:schemeClr val="tx1"/>
                </a:solidFill>
                <a:latin typeface="Lato" panose="020B0604020202020204" charset="0"/>
                <a:ea typeface="Lato" panose="020B0604020202020204" charset="0"/>
                <a:cs typeface="Lato" panose="020B0604020202020204" charset="0"/>
                <a:sym typeface="Arial"/>
              </a:rPr>
              <a:t> and Reid, S. A. (</a:t>
            </a:r>
            <a:r>
              <a:rPr lang="en-US" sz="1200" dirty="0" err="1">
                <a:solidFill>
                  <a:schemeClr val="tx1"/>
                </a:solidFill>
                <a:latin typeface="Lato" panose="020B0604020202020204" charset="0"/>
                <a:ea typeface="Lato" panose="020B0604020202020204" charset="0"/>
                <a:cs typeface="Lato" panose="020B0604020202020204" charset="0"/>
                <a:sym typeface="Arial"/>
              </a:rPr>
              <a:t>n.y.</a:t>
            </a:r>
            <a:r>
              <a:rPr lang="en-US" sz="1200" dirty="0">
                <a:solidFill>
                  <a:schemeClr val="tx1"/>
                </a:solidFill>
                <a:latin typeface="Lato" panose="020B0604020202020204" charset="0"/>
                <a:ea typeface="Lato" panose="020B0604020202020204" charset="0"/>
                <a:cs typeface="Lato" panose="020B0604020202020204" charset="0"/>
                <a:sym typeface="Arial"/>
              </a:rPr>
              <a:t>) Conspiracy Theory, </a:t>
            </a:r>
            <a:r>
              <a:rPr lang="en-US" sz="1200" dirty="0">
                <a:solidFill>
                  <a:schemeClr val="tx1"/>
                </a:solidFill>
                <a:latin typeface="Lato" panose="020B0604020202020204" charset="0"/>
                <a:ea typeface="Lato" panose="020B0604020202020204" charset="0"/>
                <a:cs typeface="Lato" panose="020B0604020202020204" charset="0"/>
                <a:sym typeface="Arial"/>
                <a:hlinkClick r:id="rId3"/>
              </a:rPr>
              <a:t>https://</a:t>
            </a:r>
            <a:r>
              <a:rPr lang="en-US" sz="1200" dirty="0" err="1">
                <a:solidFill>
                  <a:schemeClr val="tx1"/>
                </a:solidFill>
                <a:latin typeface="Lato" panose="020B0604020202020204" charset="0"/>
                <a:ea typeface="Lato" panose="020B0604020202020204" charset="0"/>
                <a:cs typeface="Lato" panose="020B0604020202020204" charset="0"/>
                <a:sym typeface="Arial"/>
                <a:hlinkClick r:id="rId3"/>
              </a:rPr>
              <a:t>www.britannica.com</a:t>
            </a:r>
            <a:r>
              <a:rPr lang="en-US" sz="1200" dirty="0">
                <a:solidFill>
                  <a:schemeClr val="tx1"/>
                </a:solidFill>
                <a:latin typeface="Lato" panose="020B0604020202020204" charset="0"/>
                <a:ea typeface="Lato" panose="020B0604020202020204" charset="0"/>
                <a:cs typeface="Lato" panose="020B0604020202020204" charset="0"/>
                <a:sym typeface="Arial"/>
                <a:hlinkClick r:id="rId3"/>
              </a:rPr>
              <a:t>/topic/conspiracy-theory</a:t>
            </a:r>
            <a:r>
              <a:rPr lang="en-US" sz="1200" dirty="0">
                <a:solidFill>
                  <a:schemeClr val="tx1"/>
                </a:solidFill>
                <a:latin typeface="Lato" panose="020B0604020202020204" charset="0"/>
                <a:ea typeface="Lato" panose="020B0604020202020204" charset="0"/>
                <a:cs typeface="Lato" panose="020B0604020202020204" charset="0"/>
                <a:sym typeface="Arial"/>
              </a:rPr>
              <a:t>, accessed 20 May 2021.</a:t>
            </a:r>
          </a:p>
          <a:p>
            <a:pPr marL="0" indent="0">
              <a:lnSpc>
                <a:spcPct val="100000"/>
              </a:lnSpc>
              <a:spcBef>
                <a:spcPts val="400"/>
              </a:spcBef>
              <a:spcAft>
                <a:spcPts val="400"/>
              </a:spcAft>
              <a:buClr>
                <a:srgbClr val="000000"/>
              </a:buClr>
              <a:buSzPts val="1100"/>
              <a:buNone/>
              <a:defRPr/>
            </a:pPr>
            <a:r>
              <a:rPr lang="en-GB" sz="1200" dirty="0">
                <a:solidFill>
                  <a:schemeClr val="tx1"/>
                </a:solidFill>
                <a:latin typeface="Lato" panose="020B0604020202020204" charset="0"/>
                <a:ea typeface="Lato" panose="020B0604020202020204" charset="0"/>
                <a:cs typeface="Lato" panose="020B0604020202020204" charset="0"/>
                <a:sym typeface="Arial"/>
              </a:rPr>
              <a:t>European Commission (</a:t>
            </a:r>
            <a:r>
              <a:rPr lang="en-GB" sz="1200" dirty="0" err="1">
                <a:solidFill>
                  <a:schemeClr val="tx1"/>
                </a:solidFill>
                <a:latin typeface="Lato" panose="020B0604020202020204" charset="0"/>
                <a:ea typeface="Lato" panose="020B0604020202020204" charset="0"/>
                <a:cs typeface="Lato" panose="020B0604020202020204" charset="0"/>
                <a:sym typeface="Arial"/>
              </a:rPr>
              <a:t>n.y.</a:t>
            </a:r>
            <a:r>
              <a:rPr lang="en-GB" sz="1200" dirty="0">
                <a:solidFill>
                  <a:schemeClr val="tx1"/>
                </a:solidFill>
                <a:latin typeface="Lato" panose="020B0604020202020204" charset="0"/>
                <a:ea typeface="Lato" panose="020B0604020202020204" charset="0"/>
                <a:cs typeface="Lato" panose="020B0604020202020204" charset="0"/>
                <a:sym typeface="Arial"/>
              </a:rPr>
              <a:t>) Identifying Conspiracy Theories, </a:t>
            </a:r>
            <a:r>
              <a:rPr lang="en-GB" sz="1200" dirty="0">
                <a:solidFill>
                  <a:schemeClr val="tx1"/>
                </a:solidFill>
                <a:latin typeface="Lato" panose="020B0604020202020204" charset="0"/>
                <a:ea typeface="Lato" panose="020B0604020202020204" charset="0"/>
                <a:cs typeface="Lato" panose="020B0604020202020204" charset="0"/>
                <a:sym typeface="Arial"/>
                <a:hlinkClick r:id="rId4"/>
              </a:rPr>
              <a:t>https://</a:t>
            </a:r>
            <a:r>
              <a:rPr lang="en-GB" sz="1200" dirty="0" err="1">
                <a:solidFill>
                  <a:schemeClr val="tx1"/>
                </a:solidFill>
                <a:latin typeface="Lato" panose="020B0604020202020204" charset="0"/>
                <a:ea typeface="Lato" panose="020B0604020202020204" charset="0"/>
                <a:cs typeface="Lato" panose="020B0604020202020204" charset="0"/>
                <a:sym typeface="Arial"/>
                <a:hlinkClick r:id="rId4"/>
              </a:rPr>
              <a:t>ec.europa.eu</a:t>
            </a:r>
            <a:r>
              <a:rPr lang="en-GB" sz="1200" dirty="0">
                <a:solidFill>
                  <a:schemeClr val="tx1"/>
                </a:solidFill>
                <a:latin typeface="Lato" panose="020B0604020202020204" charset="0"/>
                <a:ea typeface="Lato" panose="020B0604020202020204" charset="0"/>
                <a:cs typeface="Lato" panose="020B0604020202020204" charset="0"/>
                <a:sym typeface="Arial"/>
                <a:hlinkClick r:id="rId4"/>
              </a:rPr>
              <a:t>/info/live-work-travel-</a:t>
            </a:r>
            <a:r>
              <a:rPr lang="en-GB" sz="1200" dirty="0" err="1">
                <a:solidFill>
                  <a:schemeClr val="tx1"/>
                </a:solidFill>
                <a:latin typeface="Lato" panose="020B0604020202020204" charset="0"/>
                <a:ea typeface="Lato" panose="020B0604020202020204" charset="0"/>
                <a:cs typeface="Lato" panose="020B0604020202020204" charset="0"/>
                <a:sym typeface="Arial"/>
                <a:hlinkClick r:id="rId4"/>
              </a:rPr>
              <a:t>eu</a:t>
            </a:r>
            <a:r>
              <a:rPr lang="en-GB" sz="1200" dirty="0">
                <a:solidFill>
                  <a:schemeClr val="tx1"/>
                </a:solidFill>
                <a:latin typeface="Lato" panose="020B0604020202020204" charset="0"/>
                <a:ea typeface="Lato" panose="020B0604020202020204" charset="0"/>
                <a:cs typeface="Lato" panose="020B0604020202020204" charset="0"/>
                <a:sym typeface="Arial"/>
                <a:hlinkClick r:id="rId4"/>
              </a:rPr>
              <a:t>/coronavirus-response/fighting-disinformation/identifying-conspiracy-</a:t>
            </a:r>
            <a:r>
              <a:rPr lang="en-GB" sz="1200" dirty="0" err="1">
                <a:solidFill>
                  <a:schemeClr val="tx1"/>
                </a:solidFill>
                <a:latin typeface="Lato" panose="020B0604020202020204" charset="0"/>
                <a:ea typeface="Lato" panose="020B0604020202020204" charset="0"/>
                <a:cs typeface="Lato" panose="020B0604020202020204" charset="0"/>
                <a:sym typeface="Arial"/>
                <a:hlinkClick r:id="rId4"/>
              </a:rPr>
              <a:t>theories_en</a:t>
            </a:r>
            <a:r>
              <a:rPr lang="en-GB" sz="1200" dirty="0">
                <a:solidFill>
                  <a:schemeClr val="tx1"/>
                </a:solidFill>
                <a:latin typeface="Lato" panose="020B0604020202020204" charset="0"/>
                <a:ea typeface="Lato" panose="020B0604020202020204" charset="0"/>
                <a:cs typeface="Lato" panose="020B0604020202020204" charset="0"/>
                <a:sym typeface="Arial"/>
              </a:rPr>
              <a:t>, accessed 20 May 2021.</a:t>
            </a:r>
            <a:endParaRPr lang="de-AT" sz="1200" dirty="0">
              <a:solidFill>
                <a:schemeClr val="tx1"/>
              </a:solidFill>
              <a:latin typeface="Lato" panose="020B0604020202020204" charset="0"/>
              <a:ea typeface="Lato" panose="020B0604020202020204" charset="0"/>
              <a:cs typeface="Lato" panose="020B0604020202020204" charset="0"/>
              <a:sym typeface="Arial"/>
            </a:endParaRPr>
          </a:p>
          <a:p>
            <a:pPr marL="0" indent="0">
              <a:lnSpc>
                <a:spcPct val="100000"/>
              </a:lnSpc>
              <a:spcBef>
                <a:spcPts val="400"/>
              </a:spcBef>
              <a:spcAft>
                <a:spcPts val="400"/>
              </a:spcAft>
              <a:buClr>
                <a:srgbClr val="000000"/>
              </a:buClr>
              <a:buSzPts val="1100"/>
              <a:buNone/>
              <a:defRPr/>
            </a:pPr>
            <a:r>
              <a:rPr lang="en-US" sz="1200" dirty="0" err="1">
                <a:solidFill>
                  <a:schemeClr val="tx1"/>
                </a:solidFill>
                <a:latin typeface="Lato" panose="020B0604020202020204" charset="0"/>
                <a:ea typeface="Lato" panose="020B0604020202020204" charset="0"/>
                <a:cs typeface="Lato" panose="020B0604020202020204" charset="0"/>
                <a:sym typeface="Arial"/>
              </a:rPr>
              <a:t>Nocun</a:t>
            </a:r>
            <a:r>
              <a:rPr lang="en-US" sz="1200" dirty="0">
                <a:solidFill>
                  <a:schemeClr val="tx1"/>
                </a:solidFill>
                <a:latin typeface="Lato" panose="020B0604020202020204" charset="0"/>
                <a:ea typeface="Lato" panose="020B0604020202020204" charset="0"/>
                <a:cs typeface="Lato" panose="020B0604020202020204" charset="0"/>
                <a:sym typeface="Arial"/>
              </a:rPr>
              <a:t>, K. and </a:t>
            </a:r>
            <a:r>
              <a:rPr lang="en-US" sz="1200" dirty="0" err="1">
                <a:solidFill>
                  <a:schemeClr val="tx1"/>
                </a:solidFill>
                <a:latin typeface="Lato" panose="020B0604020202020204" charset="0"/>
                <a:ea typeface="Lato" panose="020B0604020202020204" charset="0"/>
                <a:cs typeface="Lato" panose="020B0604020202020204" charset="0"/>
                <a:sym typeface="Arial"/>
              </a:rPr>
              <a:t>Lamberty</a:t>
            </a:r>
            <a:r>
              <a:rPr lang="en-US" sz="1200" dirty="0">
                <a:solidFill>
                  <a:schemeClr val="tx1"/>
                </a:solidFill>
                <a:latin typeface="Lato" panose="020B0604020202020204" charset="0"/>
                <a:ea typeface="Lato" panose="020B0604020202020204" charset="0"/>
                <a:cs typeface="Lato" panose="020B0604020202020204" charset="0"/>
                <a:sym typeface="Arial"/>
              </a:rPr>
              <a:t>, P. (2020) FAKE FACTS. </a:t>
            </a:r>
            <a:r>
              <a:rPr lang="de-AT" sz="1200" dirty="0">
                <a:solidFill>
                  <a:schemeClr val="tx1"/>
                </a:solidFill>
                <a:latin typeface="Lato" panose="020B0604020202020204" charset="0"/>
                <a:ea typeface="Lato" panose="020B0604020202020204" charset="0"/>
                <a:cs typeface="Lato" panose="020B0604020202020204" charset="0"/>
                <a:sym typeface="Arial"/>
              </a:rPr>
              <a:t>Wie Verschwörungstheorien unser Denken bestimmen (</a:t>
            </a:r>
            <a:r>
              <a:rPr lang="de-AT" sz="1200" dirty="0" err="1">
                <a:solidFill>
                  <a:schemeClr val="tx1"/>
                </a:solidFill>
                <a:latin typeface="Lato" panose="020B0604020202020204" charset="0"/>
                <a:ea typeface="Lato" panose="020B0604020202020204" charset="0"/>
                <a:cs typeface="Lato" panose="020B0604020202020204" charset="0"/>
                <a:sym typeface="Arial"/>
              </a:rPr>
              <a:t>7th</a:t>
            </a:r>
            <a:r>
              <a:rPr lang="de-AT" sz="1200" dirty="0">
                <a:solidFill>
                  <a:schemeClr val="tx1"/>
                </a:solidFill>
                <a:latin typeface="Lato" panose="020B0604020202020204" charset="0"/>
                <a:ea typeface="Lato" panose="020B0604020202020204" charset="0"/>
                <a:cs typeface="Lato" panose="020B0604020202020204" charset="0"/>
                <a:sym typeface="Arial"/>
              </a:rPr>
              <a:t> </a:t>
            </a:r>
            <a:r>
              <a:rPr lang="de-AT" sz="1200" dirty="0" err="1">
                <a:solidFill>
                  <a:schemeClr val="tx1"/>
                </a:solidFill>
                <a:latin typeface="Lato" panose="020B0604020202020204" charset="0"/>
                <a:ea typeface="Lato" panose="020B0604020202020204" charset="0"/>
                <a:cs typeface="Lato" panose="020B0604020202020204" charset="0"/>
                <a:sym typeface="Arial"/>
              </a:rPr>
              <a:t>ed</a:t>
            </a:r>
            <a:r>
              <a:rPr lang="de-AT" sz="1200" dirty="0">
                <a:solidFill>
                  <a:schemeClr val="tx1"/>
                </a:solidFill>
                <a:latin typeface="Lato" panose="020B0604020202020204" charset="0"/>
                <a:ea typeface="Lato" panose="020B0604020202020204" charset="0"/>
                <a:cs typeface="Lato" panose="020B0604020202020204" charset="0"/>
                <a:sym typeface="Arial"/>
              </a:rPr>
              <a:t>.). Berlin: Quadriga.</a:t>
            </a:r>
          </a:p>
          <a:p>
            <a:pPr marL="0" lvl="0" indent="0">
              <a:lnSpc>
                <a:spcPct val="100000"/>
              </a:lnSpc>
              <a:spcBef>
                <a:spcPts val="400"/>
              </a:spcBef>
              <a:spcAft>
                <a:spcPts val="400"/>
              </a:spcAft>
              <a:buClr>
                <a:srgbClr val="000000"/>
              </a:buClr>
              <a:buSzPts val="1100"/>
              <a:buNone/>
              <a:defRPr/>
            </a:pPr>
            <a:r>
              <a:rPr lang="de-DE" sz="1200" dirty="0">
                <a:solidFill>
                  <a:schemeClr val="tx1"/>
                </a:solidFill>
                <a:latin typeface="Lato" panose="020B0604020202020204" charset="0"/>
                <a:ea typeface="Lato" panose="020B0604020202020204" charset="0"/>
                <a:cs typeface="Lato" panose="020B0604020202020204" charset="0"/>
              </a:rPr>
              <a:t>Richards, Abbie (2021): The </a:t>
            </a:r>
            <a:r>
              <a:rPr lang="de-DE" sz="1200" dirty="0" err="1">
                <a:solidFill>
                  <a:schemeClr val="tx1"/>
                </a:solidFill>
                <a:latin typeface="Lato" panose="020B0604020202020204" charset="0"/>
                <a:ea typeface="Lato" panose="020B0604020202020204" charset="0"/>
                <a:cs typeface="Lato" panose="020B0604020202020204" charset="0"/>
              </a:rPr>
              <a:t>Conspiracy</a:t>
            </a:r>
            <a:r>
              <a:rPr lang="de-DE" sz="1200" dirty="0">
                <a:solidFill>
                  <a:schemeClr val="tx1"/>
                </a:solidFill>
                <a:latin typeface="Lato" panose="020B0604020202020204" charset="0"/>
                <a:ea typeface="Lato" panose="020B0604020202020204" charset="0"/>
                <a:cs typeface="Lato" panose="020B0604020202020204" charset="0"/>
              </a:rPr>
              <a:t> Chart 2021, </a:t>
            </a:r>
            <a:r>
              <a:rPr lang="de-DE" sz="1200" dirty="0">
                <a:solidFill>
                  <a:schemeClr val="tx1"/>
                </a:solidFill>
                <a:latin typeface="Lato" panose="020B0604020202020204" charset="0"/>
                <a:ea typeface="Lato" panose="020B0604020202020204" charset="0"/>
                <a:cs typeface="Lato" panose="020B0604020202020204" charset="0"/>
                <a:hlinkClick r:id="rId5"/>
              </a:rPr>
              <a:t>https://</a:t>
            </a:r>
            <a:r>
              <a:rPr lang="de-DE" sz="1200" dirty="0" err="1">
                <a:solidFill>
                  <a:schemeClr val="tx1"/>
                </a:solidFill>
                <a:latin typeface="Lato" panose="020B0604020202020204" charset="0"/>
                <a:ea typeface="Lato" panose="020B0604020202020204" charset="0"/>
                <a:cs typeface="Lato" panose="020B0604020202020204" charset="0"/>
                <a:hlinkClick r:id="rId5"/>
              </a:rPr>
              <a:t>www.instagram.com</a:t>
            </a:r>
            <a:r>
              <a:rPr lang="de-DE" sz="1200" dirty="0">
                <a:solidFill>
                  <a:schemeClr val="tx1"/>
                </a:solidFill>
                <a:latin typeface="Lato" panose="020B0604020202020204" charset="0"/>
                <a:ea typeface="Lato" panose="020B0604020202020204" charset="0"/>
                <a:cs typeface="Lato" panose="020B0604020202020204" charset="0"/>
                <a:hlinkClick r:id="rId5"/>
              </a:rPr>
              <a:t>/p/</a:t>
            </a:r>
            <a:r>
              <a:rPr lang="de-DE" sz="1200" dirty="0" err="1">
                <a:solidFill>
                  <a:schemeClr val="tx1"/>
                </a:solidFill>
                <a:latin typeface="Lato" panose="020B0604020202020204" charset="0"/>
                <a:ea typeface="Lato" panose="020B0604020202020204" charset="0"/>
                <a:cs typeface="Lato" panose="020B0604020202020204" charset="0"/>
                <a:hlinkClick r:id="rId5"/>
              </a:rPr>
              <a:t>CWmaRY2AkfB</a:t>
            </a:r>
            <a:r>
              <a:rPr lang="de-DE" sz="1200" dirty="0">
                <a:solidFill>
                  <a:schemeClr val="tx1"/>
                </a:solidFill>
                <a:latin typeface="Lato" panose="020B0604020202020204" charset="0"/>
                <a:ea typeface="Lato" panose="020B0604020202020204" charset="0"/>
                <a:cs typeface="Lato" panose="020B0604020202020204" charset="0"/>
                <a:hlinkClick r:id="rId5"/>
              </a:rPr>
              <a:t>/</a:t>
            </a:r>
            <a:r>
              <a:rPr lang="de-DE" sz="1200" dirty="0">
                <a:solidFill>
                  <a:schemeClr val="tx1"/>
                </a:solidFill>
                <a:latin typeface="Lato" panose="020B0604020202020204" charset="0"/>
                <a:ea typeface="Lato" panose="020B0604020202020204" charset="0"/>
                <a:cs typeface="Lato" panose="020B0604020202020204" charset="0"/>
              </a:rPr>
              <a:t> , </a:t>
            </a:r>
            <a:r>
              <a:rPr lang="de-DE" sz="1200" dirty="0" err="1">
                <a:solidFill>
                  <a:schemeClr val="tx1"/>
                </a:solidFill>
                <a:latin typeface="Lato" panose="020B0604020202020204" charset="0"/>
                <a:ea typeface="Lato" panose="020B0604020202020204" charset="0"/>
                <a:cs typeface="Lato" panose="020B0604020202020204" charset="0"/>
              </a:rPr>
              <a:t>accessed</a:t>
            </a:r>
            <a:r>
              <a:rPr lang="de-DE" sz="1200" dirty="0">
                <a:solidFill>
                  <a:schemeClr val="tx1"/>
                </a:solidFill>
                <a:latin typeface="Lato" panose="020B0604020202020204" charset="0"/>
                <a:ea typeface="Lato" panose="020B0604020202020204" charset="0"/>
                <a:cs typeface="Lato" panose="020B0604020202020204" charset="0"/>
              </a:rPr>
              <a:t> 25 November 2021.</a:t>
            </a:r>
          </a:p>
        </p:txBody>
      </p:sp>
      <p:sp>
        <p:nvSpPr>
          <p:cNvPr id="4" name="Foliennummernplatzhalter 3"/>
          <p:cNvSpPr>
            <a:spLocks noGrp="1"/>
          </p:cNvSpPr>
          <p:nvPr>
            <p:ph type="sldNum" idx="12"/>
          </p:nvPr>
        </p:nvSpPr>
        <p:spPr/>
        <p:txBody>
          <a:bodyPr/>
          <a:lstStyle/>
          <a:p>
            <a:pPr marL="0" lvl="0" indent="0" algn="r" rtl="0">
              <a:spcBef>
                <a:spcPts val="0"/>
              </a:spcBef>
              <a:spcAft>
                <a:spcPts val="0"/>
              </a:spcAft>
              <a:buNone/>
            </a:pPr>
            <a:fld id="{00000000-1234-1234-1234-123412341234}" type="slidenum">
              <a:rPr lang="de-DE" smtClean="0"/>
              <a:t>25</a:t>
            </a:fld>
            <a:endParaRPr lang="de-DE"/>
          </a:p>
        </p:txBody>
      </p:sp>
    </p:spTree>
    <p:extLst>
      <p:ext uri="{BB962C8B-B14F-4D97-AF65-F5344CB8AC3E}">
        <p14:creationId xmlns:p14="http://schemas.microsoft.com/office/powerpoint/2010/main" val="37811235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Google Shape;91;p3"/>
          <p:cNvSpPr txBox="1">
            <a:spLocks noGrp="1"/>
          </p:cNvSpPr>
          <p:nvPr>
            <p:ph type="title"/>
          </p:nvPr>
        </p:nvSpPr>
        <p:spPr>
          <a:xfrm>
            <a:off x="1170600" y="1426500"/>
            <a:ext cx="6802800" cy="2704200"/>
          </a:xfrm>
          <a:prstGeom prst="rect">
            <a:avLst/>
          </a:prstGeom>
          <a:solidFill>
            <a:schemeClr val="lt1"/>
          </a:solidFill>
          <a:ln>
            <a:noFill/>
          </a:ln>
        </p:spPr>
        <p:txBody>
          <a:bodyPr spcFirstLastPara="1" wrap="square" lIns="91425" tIns="91425" rIns="91425" bIns="91425" anchor="ctr" anchorCtr="0">
            <a:noAutofit/>
          </a:bodyPr>
          <a:lstStyle/>
          <a:p>
            <a:pPr marL="0" lvl="0" indent="0" algn="ctr" rtl="0">
              <a:lnSpc>
                <a:spcPct val="100000"/>
              </a:lnSpc>
              <a:spcBef>
                <a:spcPts val="0"/>
              </a:spcBef>
              <a:spcAft>
                <a:spcPts val="0"/>
              </a:spcAft>
              <a:buSzPts val="2800"/>
              <a:buNone/>
            </a:pPr>
            <a:r>
              <a:rPr lang="de-DE" sz="3600" b="1" dirty="0" err="1">
                <a:latin typeface="Lato" panose="020F0502020204030203" pitchFamily="34" charset="0"/>
                <a:ea typeface="Lato" panose="020F0502020204030203" pitchFamily="34" charset="0"/>
                <a:cs typeface="Lato" panose="020F0502020204030203" pitchFamily="34" charset="0"/>
                <a:sym typeface="Teko"/>
              </a:rPr>
              <a:t>Introduction</a:t>
            </a:r>
            <a:r>
              <a:rPr lang="de-DE" sz="3600" b="1" dirty="0">
                <a:latin typeface="Lato" panose="020F0502020204030203" pitchFamily="34" charset="0"/>
                <a:ea typeface="Lato" panose="020F0502020204030203" pitchFamily="34" charset="0"/>
                <a:cs typeface="Lato" panose="020F0502020204030203" pitchFamily="34" charset="0"/>
                <a:sym typeface="Teko"/>
              </a:rPr>
              <a:t> </a:t>
            </a:r>
            <a:r>
              <a:rPr lang="de-DE" sz="3600" b="1" dirty="0" err="1">
                <a:latin typeface="Lato" panose="020F0502020204030203" pitchFamily="34" charset="0"/>
                <a:ea typeface="Lato" panose="020F0502020204030203" pitchFamily="34" charset="0"/>
                <a:cs typeface="Lato" panose="020F0502020204030203" pitchFamily="34" charset="0"/>
                <a:sym typeface="Teko"/>
              </a:rPr>
              <a:t>and</a:t>
            </a:r>
            <a:r>
              <a:rPr lang="de-DE" sz="3600" b="1" dirty="0">
                <a:latin typeface="Lato" panose="020F0502020204030203" pitchFamily="34" charset="0"/>
                <a:ea typeface="Lato" panose="020F0502020204030203" pitchFamily="34" charset="0"/>
                <a:cs typeface="Lato" panose="020F0502020204030203" pitchFamily="34" charset="0"/>
                <a:sym typeface="Teko"/>
              </a:rPr>
              <a:t> Definition</a:t>
            </a:r>
            <a:endParaRPr sz="3600" b="1" dirty="0">
              <a:latin typeface="Lato" panose="020F0502020204030203" pitchFamily="34" charset="0"/>
              <a:ea typeface="Lato" panose="020F0502020204030203" pitchFamily="34" charset="0"/>
              <a:cs typeface="Lato" panose="020F0502020204030203" pitchFamily="34" charset="0"/>
              <a:sym typeface="Teko"/>
            </a:endParaRPr>
          </a:p>
        </p:txBody>
      </p:sp>
      <p:sp>
        <p:nvSpPr>
          <p:cNvPr id="92" name="Google Shape;92;p3"/>
          <p:cNvSpPr txBox="1">
            <a:spLocks noGrp="1"/>
          </p:cNvSpPr>
          <p:nvPr>
            <p:ph type="sldNum" idx="12"/>
          </p:nvPr>
        </p:nvSpPr>
        <p:spPr>
          <a:xfrm>
            <a:off x="8283733" y="4640967"/>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SzPts val="900"/>
              <a:buNone/>
            </a:pPr>
            <a:fld id="{00000000-1234-1234-1234-123412341234}" type="slidenum">
              <a:rPr lang="de-DE"/>
              <a:t>3</a:t>
            </a:fld>
            <a:endParaRPr/>
          </a:p>
        </p:txBody>
      </p:sp>
      <p:sp>
        <p:nvSpPr>
          <p:cNvPr id="93" name="Google Shape;93;p3"/>
          <p:cNvSpPr txBox="1"/>
          <p:nvPr/>
        </p:nvSpPr>
        <p:spPr>
          <a:xfrm>
            <a:off x="1170600" y="1278750"/>
            <a:ext cx="1329300" cy="1293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de-DE" sz="7200" b="1">
                <a:solidFill>
                  <a:srgbClr val="E5362B"/>
                </a:solidFill>
                <a:latin typeface="Lato"/>
                <a:ea typeface="Lato"/>
                <a:cs typeface="Lato"/>
                <a:sym typeface="Lato"/>
              </a:rPr>
              <a:t>1</a:t>
            </a:r>
            <a:endParaRPr sz="7200" b="1">
              <a:solidFill>
                <a:srgbClr val="E5362B"/>
              </a:solidFill>
              <a:latin typeface="Lato"/>
              <a:ea typeface="Lato"/>
              <a:cs typeface="Lato"/>
              <a:sym typeface="Lato"/>
            </a:endParaRPr>
          </a:p>
        </p:txBody>
      </p:sp>
    </p:spTree>
    <p:extLst>
      <p:ext uri="{BB962C8B-B14F-4D97-AF65-F5344CB8AC3E}">
        <p14:creationId xmlns:p14="http://schemas.microsoft.com/office/powerpoint/2010/main" val="1254973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627B001-CED3-704D-8742-7057AA00153B}"/>
              </a:ext>
            </a:extLst>
          </p:cNvPr>
          <p:cNvSpPr>
            <a:spLocks noGrp="1"/>
          </p:cNvSpPr>
          <p:nvPr>
            <p:ph type="title"/>
          </p:nvPr>
        </p:nvSpPr>
        <p:spPr/>
        <p:txBody>
          <a:bodyPr/>
          <a:lstStyle/>
          <a:p>
            <a:r>
              <a:rPr lang="en-GB" dirty="0"/>
              <a:t>Brainstorming</a:t>
            </a:r>
          </a:p>
        </p:txBody>
      </p:sp>
      <p:sp>
        <p:nvSpPr>
          <p:cNvPr id="4" name="Foliennummernplatzhalter 3">
            <a:extLst>
              <a:ext uri="{FF2B5EF4-FFF2-40B4-BE49-F238E27FC236}">
                <a16:creationId xmlns:a16="http://schemas.microsoft.com/office/drawing/2014/main" id="{D5104305-CC09-D842-B670-1A87FD04FC61}"/>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de-AT" smtClean="0"/>
              <a:t>4</a:t>
            </a:fld>
            <a:endParaRPr lang="de-AT"/>
          </a:p>
        </p:txBody>
      </p:sp>
      <p:sp>
        <p:nvSpPr>
          <p:cNvPr id="5" name="Wolke 4">
            <a:extLst>
              <a:ext uri="{FF2B5EF4-FFF2-40B4-BE49-F238E27FC236}">
                <a16:creationId xmlns:a16="http://schemas.microsoft.com/office/drawing/2014/main" id="{3B88CE25-A736-D34D-8FF8-D6C099CE4CF0}"/>
              </a:ext>
            </a:extLst>
          </p:cNvPr>
          <p:cNvSpPr/>
          <p:nvPr/>
        </p:nvSpPr>
        <p:spPr>
          <a:xfrm>
            <a:off x="2804234" y="981325"/>
            <a:ext cx="3535531" cy="2536953"/>
          </a:xfrm>
          <a:prstGeom prst="cloud">
            <a:avLst/>
          </a:prstGeom>
          <a:solidFill>
            <a:srgbClr val="182C8B"/>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GB" sz="2400" b="1" dirty="0">
                <a:solidFill>
                  <a:schemeClr val="bg1"/>
                </a:solidFill>
                <a:latin typeface="Lato" panose="020F0502020204030203" pitchFamily="34" charset="0"/>
                <a:ea typeface="Lato" panose="020F0502020204030203" pitchFamily="34" charset="0"/>
                <a:cs typeface="Lato" panose="020F0502020204030203" pitchFamily="34" charset="0"/>
              </a:rPr>
              <a:t>CONSPIRACY MYTH</a:t>
            </a:r>
          </a:p>
        </p:txBody>
      </p:sp>
      <p:sp>
        <p:nvSpPr>
          <p:cNvPr id="12" name="Gewitterblitz 11">
            <a:extLst>
              <a:ext uri="{FF2B5EF4-FFF2-40B4-BE49-F238E27FC236}">
                <a16:creationId xmlns:a16="http://schemas.microsoft.com/office/drawing/2014/main" id="{4A7F0F5D-0E89-7148-8DC2-C8B488D8C2F3}"/>
              </a:ext>
            </a:extLst>
          </p:cNvPr>
          <p:cNvSpPr/>
          <p:nvPr/>
        </p:nvSpPr>
        <p:spPr>
          <a:xfrm flipH="1">
            <a:off x="4571999" y="2925084"/>
            <a:ext cx="834722" cy="1330137"/>
          </a:xfrm>
          <a:prstGeom prst="lightningBol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5908977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3F9292F-0663-934C-B700-5C2F4BC1AACB}"/>
              </a:ext>
            </a:extLst>
          </p:cNvPr>
          <p:cNvSpPr>
            <a:spLocks noGrp="1"/>
          </p:cNvSpPr>
          <p:nvPr>
            <p:ph type="title"/>
          </p:nvPr>
        </p:nvSpPr>
        <p:spPr/>
        <p:txBody>
          <a:bodyPr/>
          <a:lstStyle/>
          <a:p>
            <a:r>
              <a:rPr lang="en-GB" dirty="0"/>
              <a:t>Case reports</a:t>
            </a:r>
          </a:p>
        </p:txBody>
      </p:sp>
      <p:sp>
        <p:nvSpPr>
          <p:cNvPr id="3" name="Textplatzhalter 2">
            <a:extLst>
              <a:ext uri="{FF2B5EF4-FFF2-40B4-BE49-F238E27FC236}">
                <a16:creationId xmlns:a16="http://schemas.microsoft.com/office/drawing/2014/main" id="{BE340E52-6C0C-E949-B4E3-5DDB996BBEC1}"/>
              </a:ext>
            </a:extLst>
          </p:cNvPr>
          <p:cNvSpPr>
            <a:spLocks noGrp="1"/>
          </p:cNvSpPr>
          <p:nvPr>
            <p:ph type="body" idx="1"/>
          </p:nvPr>
        </p:nvSpPr>
        <p:spPr>
          <a:xfrm>
            <a:off x="168425" y="909450"/>
            <a:ext cx="8664000" cy="1206221"/>
          </a:xfrm>
          <a:noFill/>
        </p:spPr>
        <p:txBody>
          <a:bodyPr/>
          <a:lstStyle/>
          <a:p>
            <a:pPr marL="114300" indent="0">
              <a:buNone/>
            </a:pPr>
            <a:r>
              <a:rPr lang="en-GB" dirty="0"/>
              <a:t>Where and how have you had personal experiences with conspiracy myths?</a:t>
            </a:r>
          </a:p>
          <a:p>
            <a:pPr>
              <a:buFont typeface="Arial" panose="020B0604020202020204" pitchFamily="34" charset="0"/>
              <a:buChar char="•"/>
            </a:pPr>
            <a:r>
              <a:rPr lang="en-GB" sz="1300" b="1" dirty="0">
                <a:solidFill>
                  <a:schemeClr val="tx1"/>
                </a:solidFill>
              </a:rPr>
              <a:t>What was the concrete situation?</a:t>
            </a:r>
          </a:p>
          <a:p>
            <a:pPr>
              <a:buFont typeface="Arial" panose="020B0604020202020204" pitchFamily="34" charset="0"/>
              <a:buChar char="•"/>
            </a:pPr>
            <a:r>
              <a:rPr lang="en-GB" sz="1300" b="1" dirty="0">
                <a:solidFill>
                  <a:schemeClr val="tx1"/>
                </a:solidFill>
              </a:rPr>
              <a:t>What was the conspiratorial statement?</a:t>
            </a:r>
          </a:p>
          <a:p>
            <a:pPr>
              <a:buFont typeface="Arial" panose="020B0604020202020204" pitchFamily="34" charset="0"/>
              <a:buChar char="•"/>
            </a:pPr>
            <a:r>
              <a:rPr lang="en-GB" sz="1300" b="1" dirty="0">
                <a:solidFill>
                  <a:schemeClr val="tx1"/>
                </a:solidFill>
              </a:rPr>
              <a:t>What were the main challenges for you?</a:t>
            </a:r>
          </a:p>
        </p:txBody>
      </p:sp>
      <p:sp>
        <p:nvSpPr>
          <p:cNvPr id="4" name="Foliennummernplatzhalter 3">
            <a:extLst>
              <a:ext uri="{FF2B5EF4-FFF2-40B4-BE49-F238E27FC236}">
                <a16:creationId xmlns:a16="http://schemas.microsoft.com/office/drawing/2014/main" id="{30AA1B62-097F-6A4B-8221-5EAF60130C45}"/>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de-AT" smtClean="0"/>
              <a:t>5</a:t>
            </a:fld>
            <a:endParaRPr lang="de-AT"/>
          </a:p>
        </p:txBody>
      </p:sp>
      <p:graphicFrame>
        <p:nvGraphicFramePr>
          <p:cNvPr id="7" name="Tabelle 7">
            <a:extLst>
              <a:ext uri="{FF2B5EF4-FFF2-40B4-BE49-F238E27FC236}">
                <a16:creationId xmlns:a16="http://schemas.microsoft.com/office/drawing/2014/main" id="{486E1FF9-0EC1-C143-BEAA-7AA773DC54AD}"/>
              </a:ext>
            </a:extLst>
          </p:cNvPr>
          <p:cNvGraphicFramePr>
            <a:graphicFrameLocks noGrp="1"/>
          </p:cNvGraphicFramePr>
          <p:nvPr>
            <p:extLst>
              <p:ext uri="{D42A27DB-BD31-4B8C-83A1-F6EECF244321}">
                <p14:modId xmlns:p14="http://schemas.microsoft.com/office/powerpoint/2010/main" val="4265268581"/>
              </p:ext>
            </p:extLst>
          </p:nvPr>
        </p:nvGraphicFramePr>
        <p:xfrm>
          <a:off x="168426" y="2921861"/>
          <a:ext cx="8663998" cy="1287964"/>
        </p:xfrm>
        <a:graphic>
          <a:graphicData uri="http://schemas.openxmlformats.org/drawingml/2006/table">
            <a:tbl>
              <a:tblPr firstRow="1" bandRow="1">
                <a:tableStyleId>{C083E6E3-FA7D-4D7B-A595-EF9225AFEA82}</a:tableStyleId>
              </a:tblPr>
              <a:tblGrid>
                <a:gridCol w="926336">
                  <a:extLst>
                    <a:ext uri="{9D8B030D-6E8A-4147-A177-3AD203B41FA5}">
                      <a16:colId xmlns:a16="http://schemas.microsoft.com/office/drawing/2014/main" val="3731318385"/>
                    </a:ext>
                  </a:extLst>
                </a:gridCol>
                <a:gridCol w="2406908">
                  <a:extLst>
                    <a:ext uri="{9D8B030D-6E8A-4147-A177-3AD203B41FA5}">
                      <a16:colId xmlns:a16="http://schemas.microsoft.com/office/drawing/2014/main" val="2923456437"/>
                    </a:ext>
                  </a:extLst>
                </a:gridCol>
                <a:gridCol w="2661758">
                  <a:extLst>
                    <a:ext uri="{9D8B030D-6E8A-4147-A177-3AD203B41FA5}">
                      <a16:colId xmlns:a16="http://schemas.microsoft.com/office/drawing/2014/main" val="3045408460"/>
                    </a:ext>
                  </a:extLst>
                </a:gridCol>
                <a:gridCol w="2668996">
                  <a:extLst>
                    <a:ext uri="{9D8B030D-6E8A-4147-A177-3AD203B41FA5}">
                      <a16:colId xmlns:a16="http://schemas.microsoft.com/office/drawing/2014/main" val="801995128"/>
                    </a:ext>
                  </a:extLst>
                </a:gridCol>
              </a:tblGrid>
              <a:tr h="409728">
                <a:tc>
                  <a:txBody>
                    <a:bodyPr/>
                    <a:lstStyle/>
                    <a:p>
                      <a:pPr algn="ctr"/>
                      <a:r>
                        <a:rPr lang="en-GB" sz="1200" noProof="0" dirty="0">
                          <a:solidFill>
                            <a:schemeClr val="bg1"/>
                          </a:solidFill>
                          <a:effectLst/>
                        </a:rPr>
                        <a:t>Your name</a:t>
                      </a:r>
                    </a:p>
                  </a:txBody>
                  <a:tcPr marL="38100" marR="38100" marT="38100" marB="38100">
                    <a:lnL w="28575" cap="flat" cmpd="sng" algn="ctr">
                      <a:solidFill>
                        <a:schemeClr val="bg1"/>
                      </a:solidFill>
                      <a:prstDash val="sysDot"/>
                      <a:round/>
                      <a:headEnd type="none" w="med" len="med"/>
                      <a:tailEnd type="none" w="med" len="med"/>
                    </a:lnL>
                    <a:lnR w="28575" cap="flat" cmpd="sng" algn="ctr">
                      <a:solidFill>
                        <a:schemeClr val="bg1"/>
                      </a:solidFill>
                      <a:prstDash val="sysDot"/>
                      <a:round/>
                      <a:headEnd type="none" w="med" len="med"/>
                      <a:tailEnd type="none" w="med" len="med"/>
                    </a:lnR>
                    <a:lnT w="28575" cap="flat" cmpd="sng" algn="ctr">
                      <a:solidFill>
                        <a:schemeClr val="bg1"/>
                      </a:solidFill>
                      <a:prstDash val="sysDot"/>
                      <a:round/>
                      <a:headEnd type="none" w="med" len="med"/>
                      <a:tailEnd type="none" w="med" len="med"/>
                    </a:lnT>
                    <a:lnB w="28575" cap="flat" cmpd="sng" algn="ctr">
                      <a:solidFill>
                        <a:schemeClr val="bg1"/>
                      </a:solidFill>
                      <a:prstDash val="sysDot"/>
                      <a:round/>
                      <a:headEnd type="none" w="med" len="med"/>
                      <a:tailEnd type="none" w="med" len="med"/>
                    </a:lnB>
                    <a:solidFill>
                      <a:srgbClr val="DF0205"/>
                    </a:solidFill>
                  </a:tcPr>
                </a:tc>
                <a:tc>
                  <a:txBody>
                    <a:bodyPr/>
                    <a:lstStyle/>
                    <a:p>
                      <a:pPr algn="ctr"/>
                      <a:r>
                        <a:rPr lang="en-GB" sz="1200" noProof="0" dirty="0">
                          <a:solidFill>
                            <a:schemeClr val="bg1"/>
                          </a:solidFill>
                          <a:effectLst/>
                        </a:rPr>
                        <a:t>How did the situation develop?</a:t>
                      </a:r>
                    </a:p>
                  </a:txBody>
                  <a:tcPr marL="38100" marR="38100" marT="38100" marB="38100">
                    <a:lnL w="28575" cap="flat" cmpd="sng" algn="ctr">
                      <a:solidFill>
                        <a:schemeClr val="bg1"/>
                      </a:solidFill>
                      <a:prstDash val="sysDot"/>
                      <a:round/>
                      <a:headEnd type="none" w="med" len="med"/>
                      <a:tailEnd type="none" w="med" len="med"/>
                    </a:lnL>
                    <a:lnR w="28575" cap="flat" cmpd="sng" algn="ctr">
                      <a:solidFill>
                        <a:schemeClr val="bg1"/>
                      </a:solidFill>
                      <a:prstDash val="sysDot"/>
                      <a:round/>
                      <a:headEnd type="none" w="med" len="med"/>
                      <a:tailEnd type="none" w="med" len="med"/>
                    </a:lnR>
                    <a:lnT w="28575" cap="flat" cmpd="sng" algn="ctr">
                      <a:solidFill>
                        <a:schemeClr val="bg1"/>
                      </a:solidFill>
                      <a:prstDash val="sysDot"/>
                      <a:round/>
                      <a:headEnd type="none" w="med" len="med"/>
                      <a:tailEnd type="none" w="med" len="med"/>
                    </a:lnT>
                    <a:lnB w="28575" cap="flat" cmpd="sng" algn="ctr">
                      <a:solidFill>
                        <a:schemeClr val="bg1"/>
                      </a:solidFill>
                      <a:prstDash val="sysDot"/>
                      <a:round/>
                      <a:headEnd type="none" w="med" len="med"/>
                      <a:tailEnd type="none" w="med" len="med"/>
                    </a:lnB>
                    <a:solidFill>
                      <a:srgbClr val="DF0205"/>
                    </a:solidFill>
                  </a:tcPr>
                </a:tc>
                <a:tc>
                  <a:txBody>
                    <a:bodyPr/>
                    <a:lstStyle/>
                    <a:p>
                      <a:pPr algn="ctr"/>
                      <a:r>
                        <a:rPr lang="en-GB" sz="1200" noProof="0" dirty="0">
                          <a:solidFill>
                            <a:schemeClr val="bg1"/>
                          </a:solidFill>
                          <a:effectLst/>
                        </a:rPr>
                        <a:t>What was the concrete statement?</a:t>
                      </a:r>
                    </a:p>
                  </a:txBody>
                  <a:tcPr marL="38100" marR="38100" marT="38100" marB="38100">
                    <a:lnL w="28575" cap="flat" cmpd="sng" algn="ctr">
                      <a:solidFill>
                        <a:schemeClr val="bg1"/>
                      </a:solidFill>
                      <a:prstDash val="sysDot"/>
                      <a:round/>
                      <a:headEnd type="none" w="med" len="med"/>
                      <a:tailEnd type="none" w="med" len="med"/>
                    </a:lnL>
                    <a:lnR w="28575" cap="flat" cmpd="sng" algn="ctr">
                      <a:solidFill>
                        <a:schemeClr val="bg1"/>
                      </a:solidFill>
                      <a:prstDash val="sysDot"/>
                      <a:round/>
                      <a:headEnd type="none" w="med" len="med"/>
                      <a:tailEnd type="none" w="med" len="med"/>
                    </a:lnR>
                    <a:lnT w="28575" cap="flat" cmpd="sng" algn="ctr">
                      <a:solidFill>
                        <a:schemeClr val="bg1"/>
                      </a:solidFill>
                      <a:prstDash val="sysDot"/>
                      <a:round/>
                      <a:headEnd type="none" w="med" len="med"/>
                      <a:tailEnd type="none" w="med" len="med"/>
                    </a:lnT>
                    <a:lnB w="28575" cap="flat" cmpd="sng" algn="ctr">
                      <a:solidFill>
                        <a:schemeClr val="bg1"/>
                      </a:solidFill>
                      <a:prstDash val="sysDot"/>
                      <a:round/>
                      <a:headEnd type="none" w="med" len="med"/>
                      <a:tailEnd type="none" w="med" len="med"/>
                    </a:lnB>
                    <a:solidFill>
                      <a:srgbClr val="DF0205"/>
                    </a:solidFill>
                  </a:tcPr>
                </a:tc>
                <a:tc>
                  <a:txBody>
                    <a:bodyPr/>
                    <a:lstStyle/>
                    <a:p>
                      <a:pPr algn="ctr"/>
                      <a:r>
                        <a:rPr lang="en-GB" sz="1200" noProof="0" dirty="0">
                          <a:solidFill>
                            <a:schemeClr val="bg1"/>
                          </a:solidFill>
                          <a:effectLst/>
                        </a:rPr>
                        <a:t>What were challenges for you?</a:t>
                      </a:r>
                    </a:p>
                  </a:txBody>
                  <a:tcPr marL="38100" marR="38100" marT="38100" marB="38100">
                    <a:lnL w="28575" cap="flat" cmpd="sng" algn="ctr">
                      <a:solidFill>
                        <a:schemeClr val="bg1"/>
                      </a:solidFill>
                      <a:prstDash val="sysDot"/>
                      <a:round/>
                      <a:headEnd type="none" w="med" len="med"/>
                      <a:tailEnd type="none" w="med" len="med"/>
                    </a:lnL>
                    <a:lnR w="28575" cap="flat" cmpd="sng" algn="ctr">
                      <a:solidFill>
                        <a:schemeClr val="bg1"/>
                      </a:solidFill>
                      <a:prstDash val="sysDot"/>
                      <a:round/>
                      <a:headEnd type="none" w="med" len="med"/>
                      <a:tailEnd type="none" w="med" len="med"/>
                    </a:lnR>
                    <a:lnT w="28575" cap="flat" cmpd="sng" algn="ctr">
                      <a:solidFill>
                        <a:schemeClr val="bg1"/>
                      </a:solidFill>
                      <a:prstDash val="sysDot"/>
                      <a:round/>
                      <a:headEnd type="none" w="med" len="med"/>
                      <a:tailEnd type="none" w="med" len="med"/>
                    </a:lnT>
                    <a:lnB w="28575" cap="flat" cmpd="sng" algn="ctr">
                      <a:solidFill>
                        <a:schemeClr val="bg1"/>
                      </a:solidFill>
                      <a:prstDash val="sysDot"/>
                      <a:round/>
                      <a:headEnd type="none" w="med" len="med"/>
                      <a:tailEnd type="none" w="med" len="med"/>
                    </a:lnB>
                    <a:solidFill>
                      <a:srgbClr val="DF0205"/>
                    </a:solidFill>
                  </a:tcPr>
                </a:tc>
                <a:extLst>
                  <a:ext uri="{0D108BD9-81ED-4DB2-BD59-A6C34878D82A}">
                    <a16:rowId xmlns:a16="http://schemas.microsoft.com/office/drawing/2014/main" val="3201611748"/>
                  </a:ext>
                </a:extLst>
              </a:tr>
              <a:tr h="603916">
                <a:tc>
                  <a:txBody>
                    <a:bodyPr/>
                    <a:lstStyle/>
                    <a:p>
                      <a:r>
                        <a:rPr lang="en-GB" sz="1200" noProof="0">
                          <a:solidFill>
                            <a:schemeClr val="tx1">
                              <a:lumMod val="75000"/>
                              <a:lumOff val="25000"/>
                            </a:schemeClr>
                          </a:solidFill>
                          <a:latin typeface="Lato" panose="020B0604020202020204" charset="0"/>
                        </a:rPr>
                        <a:t>example</a:t>
                      </a:r>
                    </a:p>
                  </a:txBody>
                  <a:tcPr>
                    <a:lnL w="28575" cap="flat" cmpd="sng" algn="ctr">
                      <a:solidFill>
                        <a:schemeClr val="bg1"/>
                      </a:solidFill>
                      <a:prstDash val="sysDot"/>
                      <a:round/>
                      <a:headEnd type="none" w="med" len="med"/>
                      <a:tailEnd type="none" w="med" len="med"/>
                    </a:lnL>
                    <a:lnR w="28575" cap="flat" cmpd="sng" algn="ctr">
                      <a:solidFill>
                        <a:schemeClr val="bg1"/>
                      </a:solidFill>
                      <a:prstDash val="sysDot"/>
                      <a:round/>
                      <a:headEnd type="none" w="med" len="med"/>
                      <a:tailEnd type="none" w="med" len="med"/>
                    </a:lnR>
                    <a:lnT w="28575" cap="flat" cmpd="sng" algn="ctr">
                      <a:solidFill>
                        <a:schemeClr val="bg1"/>
                      </a:solidFill>
                      <a:prstDash val="sysDot"/>
                      <a:round/>
                      <a:headEnd type="none" w="med" len="med"/>
                      <a:tailEnd type="none" w="med" len="med"/>
                    </a:lnT>
                    <a:lnB w="28575" cap="flat" cmpd="sng" algn="ctr">
                      <a:solidFill>
                        <a:schemeClr val="bg1"/>
                      </a:solidFill>
                      <a:prstDash val="sysDot"/>
                      <a:round/>
                      <a:headEnd type="none" w="med" len="med"/>
                      <a:tailEnd type="none" w="med" len="med"/>
                    </a:lnB>
                    <a:solidFill>
                      <a:schemeClr val="accent3">
                        <a:lumMod val="20000"/>
                        <a:lumOff val="80000"/>
                      </a:schemeClr>
                    </a:solidFill>
                  </a:tcPr>
                </a:tc>
                <a:tc>
                  <a:txBody>
                    <a:bodyPr/>
                    <a:lstStyle/>
                    <a:p>
                      <a:r>
                        <a:rPr lang="en-GB" sz="1200" noProof="0" dirty="0">
                          <a:solidFill>
                            <a:schemeClr val="tx1">
                              <a:lumMod val="75000"/>
                              <a:lumOff val="25000"/>
                            </a:schemeClr>
                          </a:solidFill>
                          <a:latin typeface="Lato" panose="020B0604020202020204" charset="0"/>
                        </a:rPr>
                        <a:t>Conversation between my aunt and me at a family gathering.</a:t>
                      </a:r>
                    </a:p>
                  </a:txBody>
                  <a:tcPr>
                    <a:lnL w="28575" cap="flat" cmpd="sng" algn="ctr">
                      <a:solidFill>
                        <a:schemeClr val="bg1"/>
                      </a:solidFill>
                      <a:prstDash val="sysDot"/>
                      <a:round/>
                      <a:headEnd type="none" w="med" len="med"/>
                      <a:tailEnd type="none" w="med" len="med"/>
                    </a:lnL>
                    <a:lnR w="28575" cap="flat" cmpd="sng" algn="ctr">
                      <a:solidFill>
                        <a:schemeClr val="bg1"/>
                      </a:solidFill>
                      <a:prstDash val="sysDot"/>
                      <a:round/>
                      <a:headEnd type="none" w="med" len="med"/>
                      <a:tailEnd type="none" w="med" len="med"/>
                    </a:lnR>
                    <a:lnT w="28575" cap="flat" cmpd="sng" algn="ctr">
                      <a:solidFill>
                        <a:schemeClr val="bg1"/>
                      </a:solidFill>
                      <a:prstDash val="sysDot"/>
                      <a:round/>
                      <a:headEnd type="none" w="med" len="med"/>
                      <a:tailEnd type="none" w="med" len="med"/>
                    </a:lnT>
                    <a:lnB w="28575" cap="flat" cmpd="sng" algn="ctr">
                      <a:solidFill>
                        <a:schemeClr val="bg1"/>
                      </a:solidFill>
                      <a:prstDash val="sysDot"/>
                      <a:round/>
                      <a:headEnd type="none" w="med" len="med"/>
                      <a:tailEnd type="none" w="med" len="med"/>
                    </a:lnB>
                    <a:solidFill>
                      <a:schemeClr val="accent3">
                        <a:lumMod val="20000"/>
                        <a:lumOff val="80000"/>
                      </a:schemeClr>
                    </a:solidFill>
                  </a:tcPr>
                </a:tc>
                <a:tc>
                  <a:txBody>
                    <a:bodyPr/>
                    <a:lstStyle/>
                    <a:p>
                      <a:r>
                        <a:rPr lang="en-GB" sz="1200" noProof="0" dirty="0">
                          <a:solidFill>
                            <a:schemeClr val="tx1">
                              <a:lumMod val="75000"/>
                              <a:lumOff val="25000"/>
                            </a:schemeClr>
                          </a:solidFill>
                          <a:latin typeface="Lato" panose="020B0604020202020204" charset="0"/>
                        </a:rPr>
                        <a:t>“Vaccines make you sick and the government is lying about it.”</a:t>
                      </a:r>
                    </a:p>
                  </a:txBody>
                  <a:tcPr>
                    <a:lnL w="28575" cap="flat" cmpd="sng" algn="ctr">
                      <a:solidFill>
                        <a:schemeClr val="bg1"/>
                      </a:solidFill>
                      <a:prstDash val="sysDot"/>
                      <a:round/>
                      <a:headEnd type="none" w="med" len="med"/>
                      <a:tailEnd type="none" w="med" len="med"/>
                    </a:lnL>
                    <a:lnR w="28575" cap="flat" cmpd="sng" algn="ctr">
                      <a:solidFill>
                        <a:schemeClr val="bg1"/>
                      </a:solidFill>
                      <a:prstDash val="sysDot"/>
                      <a:round/>
                      <a:headEnd type="none" w="med" len="med"/>
                      <a:tailEnd type="none" w="med" len="med"/>
                    </a:lnR>
                    <a:lnT w="28575" cap="flat" cmpd="sng" algn="ctr">
                      <a:solidFill>
                        <a:schemeClr val="bg1"/>
                      </a:solidFill>
                      <a:prstDash val="sysDot"/>
                      <a:round/>
                      <a:headEnd type="none" w="med" len="med"/>
                      <a:tailEnd type="none" w="med" len="med"/>
                    </a:lnT>
                    <a:lnB w="28575" cap="flat" cmpd="sng" algn="ctr">
                      <a:solidFill>
                        <a:schemeClr val="bg1"/>
                      </a:solidFill>
                      <a:prstDash val="sysDot"/>
                      <a:round/>
                      <a:headEnd type="none" w="med" len="med"/>
                      <a:tailEnd type="none" w="med" len="med"/>
                    </a:lnB>
                    <a:solidFill>
                      <a:schemeClr val="accent3">
                        <a:lumMod val="20000"/>
                        <a:lumOff val="80000"/>
                      </a:schemeClr>
                    </a:solidFill>
                  </a:tcPr>
                </a:tc>
                <a:tc>
                  <a:txBody>
                    <a:bodyPr/>
                    <a:lstStyle/>
                    <a:p>
                      <a:r>
                        <a:rPr lang="en-GB" sz="1200" noProof="0" dirty="0">
                          <a:solidFill>
                            <a:schemeClr val="tx1">
                              <a:lumMod val="75000"/>
                              <a:lumOff val="25000"/>
                            </a:schemeClr>
                          </a:solidFill>
                          <a:latin typeface="Lato" panose="020B0604020202020204" charset="0"/>
                        </a:rPr>
                        <a:t>?</a:t>
                      </a:r>
                    </a:p>
                  </a:txBody>
                  <a:tcPr>
                    <a:lnL w="28575" cap="flat" cmpd="sng" algn="ctr">
                      <a:solidFill>
                        <a:schemeClr val="bg1"/>
                      </a:solidFill>
                      <a:prstDash val="sysDot"/>
                      <a:round/>
                      <a:headEnd type="none" w="med" len="med"/>
                      <a:tailEnd type="none" w="med" len="med"/>
                    </a:lnL>
                    <a:lnR w="28575" cap="flat" cmpd="sng" algn="ctr">
                      <a:solidFill>
                        <a:schemeClr val="bg1"/>
                      </a:solidFill>
                      <a:prstDash val="sysDot"/>
                      <a:round/>
                      <a:headEnd type="none" w="med" len="med"/>
                      <a:tailEnd type="none" w="med" len="med"/>
                    </a:lnR>
                    <a:lnT w="28575" cap="flat" cmpd="sng" algn="ctr">
                      <a:solidFill>
                        <a:schemeClr val="bg1"/>
                      </a:solidFill>
                      <a:prstDash val="sysDot"/>
                      <a:round/>
                      <a:headEnd type="none" w="med" len="med"/>
                      <a:tailEnd type="none" w="med" len="med"/>
                    </a:lnT>
                    <a:lnB w="28575" cap="flat" cmpd="sng" algn="ctr">
                      <a:solidFill>
                        <a:schemeClr val="bg1"/>
                      </a:solidFill>
                      <a:prstDash val="sysDot"/>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3194874091"/>
                  </a:ext>
                </a:extLst>
              </a:tr>
              <a:tr h="260019">
                <a:tc>
                  <a:txBody>
                    <a:bodyPr/>
                    <a:lstStyle/>
                    <a:p>
                      <a:r>
                        <a:rPr lang="en-GB" sz="1200" noProof="0" dirty="0">
                          <a:latin typeface="Lato" panose="020B0604020202020204" charset="0"/>
                        </a:rPr>
                        <a:t>…</a:t>
                      </a:r>
                    </a:p>
                  </a:txBody>
                  <a:tcPr>
                    <a:lnL w="28575" cap="flat" cmpd="sng" algn="ctr">
                      <a:solidFill>
                        <a:schemeClr val="bg1"/>
                      </a:solidFill>
                      <a:prstDash val="sysDot"/>
                      <a:round/>
                      <a:headEnd type="none" w="med" len="med"/>
                      <a:tailEnd type="none" w="med" len="med"/>
                    </a:lnL>
                    <a:lnR w="28575" cap="flat" cmpd="sng" algn="ctr">
                      <a:solidFill>
                        <a:schemeClr val="bg1"/>
                      </a:solidFill>
                      <a:prstDash val="sysDot"/>
                      <a:round/>
                      <a:headEnd type="none" w="med" len="med"/>
                      <a:tailEnd type="none" w="med" len="med"/>
                    </a:lnR>
                    <a:lnT w="28575" cap="flat" cmpd="sng" algn="ctr">
                      <a:solidFill>
                        <a:schemeClr val="bg1"/>
                      </a:solidFill>
                      <a:prstDash val="sysDot"/>
                      <a:round/>
                      <a:headEnd type="none" w="med" len="med"/>
                      <a:tailEnd type="none" w="med" len="med"/>
                    </a:lnT>
                    <a:lnB w="28575" cap="flat" cmpd="sng" algn="ctr">
                      <a:solidFill>
                        <a:schemeClr val="bg1"/>
                      </a:solidFill>
                      <a:prstDash val="sysDot"/>
                      <a:round/>
                      <a:headEnd type="none" w="med" len="med"/>
                      <a:tailEnd type="none" w="med" len="med"/>
                    </a:lnB>
                    <a:solidFill>
                      <a:schemeClr val="accent3">
                        <a:lumMod val="20000"/>
                        <a:lumOff val="80000"/>
                      </a:schemeClr>
                    </a:solidFill>
                  </a:tcPr>
                </a:tc>
                <a:tc>
                  <a:txBody>
                    <a:bodyPr/>
                    <a:lstStyle/>
                    <a:p>
                      <a:r>
                        <a:rPr lang="en-GB" sz="1200" noProof="0" dirty="0">
                          <a:latin typeface="Lato" panose="020B0604020202020204" charset="0"/>
                        </a:rPr>
                        <a:t>…</a:t>
                      </a:r>
                    </a:p>
                  </a:txBody>
                  <a:tcPr>
                    <a:lnL w="28575" cap="flat" cmpd="sng" algn="ctr">
                      <a:solidFill>
                        <a:schemeClr val="bg1"/>
                      </a:solidFill>
                      <a:prstDash val="sysDot"/>
                      <a:round/>
                      <a:headEnd type="none" w="med" len="med"/>
                      <a:tailEnd type="none" w="med" len="med"/>
                    </a:lnL>
                    <a:lnR w="28575" cap="flat" cmpd="sng" algn="ctr">
                      <a:solidFill>
                        <a:schemeClr val="bg1"/>
                      </a:solidFill>
                      <a:prstDash val="sysDot"/>
                      <a:round/>
                      <a:headEnd type="none" w="med" len="med"/>
                      <a:tailEnd type="none" w="med" len="med"/>
                    </a:lnR>
                    <a:lnT w="28575" cap="flat" cmpd="sng" algn="ctr">
                      <a:solidFill>
                        <a:schemeClr val="bg1"/>
                      </a:solidFill>
                      <a:prstDash val="sysDot"/>
                      <a:round/>
                      <a:headEnd type="none" w="med" len="med"/>
                      <a:tailEnd type="none" w="med" len="med"/>
                    </a:lnT>
                    <a:lnB w="28575" cap="flat" cmpd="sng" algn="ctr">
                      <a:solidFill>
                        <a:schemeClr val="bg1"/>
                      </a:solidFill>
                      <a:prstDash val="sysDot"/>
                      <a:round/>
                      <a:headEnd type="none" w="med" len="med"/>
                      <a:tailEnd type="none" w="med" len="med"/>
                    </a:lnB>
                    <a:solidFill>
                      <a:schemeClr val="accent3">
                        <a:lumMod val="20000"/>
                        <a:lumOff val="80000"/>
                      </a:schemeClr>
                    </a:solidFill>
                  </a:tcPr>
                </a:tc>
                <a:tc>
                  <a:txBody>
                    <a:bodyPr/>
                    <a:lstStyle/>
                    <a:p>
                      <a:endParaRPr lang="en-GB" sz="1200" noProof="0" dirty="0">
                        <a:latin typeface="Lato" panose="020B0604020202020204" charset="0"/>
                      </a:endParaRPr>
                    </a:p>
                  </a:txBody>
                  <a:tcPr>
                    <a:lnL w="28575" cap="flat" cmpd="sng" algn="ctr">
                      <a:solidFill>
                        <a:schemeClr val="bg1"/>
                      </a:solidFill>
                      <a:prstDash val="sysDot"/>
                      <a:round/>
                      <a:headEnd type="none" w="med" len="med"/>
                      <a:tailEnd type="none" w="med" len="med"/>
                    </a:lnL>
                    <a:lnR w="28575" cap="flat" cmpd="sng" algn="ctr">
                      <a:solidFill>
                        <a:schemeClr val="bg1"/>
                      </a:solidFill>
                      <a:prstDash val="sysDot"/>
                      <a:round/>
                      <a:headEnd type="none" w="med" len="med"/>
                      <a:tailEnd type="none" w="med" len="med"/>
                    </a:lnR>
                    <a:lnT w="28575" cap="flat" cmpd="sng" algn="ctr">
                      <a:solidFill>
                        <a:schemeClr val="bg1"/>
                      </a:solidFill>
                      <a:prstDash val="sysDot"/>
                      <a:round/>
                      <a:headEnd type="none" w="med" len="med"/>
                      <a:tailEnd type="none" w="med" len="med"/>
                    </a:lnT>
                    <a:lnB w="28575" cap="flat" cmpd="sng" algn="ctr">
                      <a:solidFill>
                        <a:schemeClr val="bg1"/>
                      </a:solidFill>
                      <a:prstDash val="sysDot"/>
                      <a:round/>
                      <a:headEnd type="none" w="med" len="med"/>
                      <a:tailEnd type="none" w="med" len="med"/>
                    </a:lnB>
                    <a:solidFill>
                      <a:schemeClr val="accent3">
                        <a:lumMod val="20000"/>
                        <a:lumOff val="80000"/>
                      </a:schemeClr>
                    </a:solidFill>
                  </a:tcPr>
                </a:tc>
                <a:tc>
                  <a:txBody>
                    <a:bodyPr/>
                    <a:lstStyle/>
                    <a:p>
                      <a:endParaRPr lang="en-GB" sz="1200" noProof="0" dirty="0">
                        <a:latin typeface="Lato" panose="020B0604020202020204" charset="0"/>
                      </a:endParaRPr>
                    </a:p>
                  </a:txBody>
                  <a:tcPr>
                    <a:lnL w="28575" cap="flat" cmpd="sng" algn="ctr">
                      <a:solidFill>
                        <a:schemeClr val="bg1"/>
                      </a:solidFill>
                      <a:prstDash val="sysDot"/>
                      <a:round/>
                      <a:headEnd type="none" w="med" len="med"/>
                      <a:tailEnd type="none" w="med" len="med"/>
                    </a:lnL>
                    <a:lnR w="28575" cap="flat" cmpd="sng" algn="ctr">
                      <a:solidFill>
                        <a:schemeClr val="bg1"/>
                      </a:solidFill>
                      <a:prstDash val="sysDot"/>
                      <a:round/>
                      <a:headEnd type="none" w="med" len="med"/>
                      <a:tailEnd type="none" w="med" len="med"/>
                    </a:lnR>
                    <a:lnT w="28575" cap="flat" cmpd="sng" algn="ctr">
                      <a:solidFill>
                        <a:schemeClr val="bg1"/>
                      </a:solidFill>
                      <a:prstDash val="sysDot"/>
                      <a:round/>
                      <a:headEnd type="none" w="med" len="med"/>
                      <a:tailEnd type="none" w="med" len="med"/>
                    </a:lnT>
                    <a:lnB w="28575" cap="flat" cmpd="sng" algn="ctr">
                      <a:solidFill>
                        <a:schemeClr val="bg1"/>
                      </a:solidFill>
                      <a:prstDash val="sysDot"/>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2465861646"/>
                  </a:ext>
                </a:extLst>
              </a:tr>
            </a:tbl>
          </a:graphicData>
        </a:graphic>
      </p:graphicFrame>
      <p:sp>
        <p:nvSpPr>
          <p:cNvPr id="5" name="Textfeld 4"/>
          <p:cNvSpPr txBox="1"/>
          <p:nvPr/>
        </p:nvSpPr>
        <p:spPr>
          <a:xfrm>
            <a:off x="697343" y="2115671"/>
            <a:ext cx="7146774" cy="523220"/>
          </a:xfrm>
          <a:prstGeom prst="rect">
            <a:avLst/>
          </a:prstGeom>
          <a:noFill/>
          <a:ln w="25400">
            <a:solidFill>
              <a:srgbClr val="182C8B"/>
            </a:solidFill>
          </a:ln>
        </p:spPr>
        <p:txBody>
          <a:bodyPr wrap="square" rtlCol="0">
            <a:spAutoFit/>
          </a:bodyPr>
          <a:lstStyle/>
          <a:p>
            <a:pPr marL="114300" indent="0">
              <a:buNone/>
              <a:tabLst>
                <a:tab pos="447675" algn="l"/>
              </a:tabLst>
            </a:pPr>
            <a:r>
              <a:rPr lang="en-GB" b="1" dirty="0">
                <a:solidFill>
                  <a:srgbClr val="182C8B"/>
                </a:solidFill>
                <a:latin typeface="Lato" panose="020B0604020202020204" charset="0"/>
              </a:rPr>
              <a:t>I.	Tell each other 1-2 situations you experienced and take notes </a:t>
            </a:r>
            <a:r>
              <a:rPr lang="en-GB" sz="1200" dirty="0">
                <a:solidFill>
                  <a:srgbClr val="182C8B"/>
                </a:solidFill>
                <a:latin typeface="Lato" panose="020B0604020202020204" charset="0"/>
              </a:rPr>
              <a:t>(groups of two, 10 min)</a:t>
            </a:r>
          </a:p>
          <a:p>
            <a:pPr marL="114300" indent="0">
              <a:buNone/>
              <a:tabLst>
                <a:tab pos="447675" algn="l"/>
              </a:tabLst>
            </a:pPr>
            <a:r>
              <a:rPr lang="en-GB" b="1" dirty="0">
                <a:solidFill>
                  <a:srgbClr val="182C8B"/>
                </a:solidFill>
                <a:latin typeface="Lato" panose="020B0604020202020204" charset="0"/>
              </a:rPr>
              <a:t>II.	Get together in plenary and tell your stories </a:t>
            </a:r>
            <a:r>
              <a:rPr lang="en-GB" sz="1200" dirty="0">
                <a:solidFill>
                  <a:srgbClr val="182C8B"/>
                </a:solidFill>
                <a:latin typeface="Lato" panose="020B0604020202020204" charset="0"/>
              </a:rPr>
              <a:t>(we will save the notes for later!)</a:t>
            </a:r>
          </a:p>
        </p:txBody>
      </p:sp>
    </p:spTree>
    <p:extLst>
      <p:ext uri="{BB962C8B-B14F-4D97-AF65-F5344CB8AC3E}">
        <p14:creationId xmlns:p14="http://schemas.microsoft.com/office/powerpoint/2010/main" val="34609685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Google Shape;91;p15"/>
          <p:cNvSpPr txBox="1">
            <a:spLocks noGrp="1"/>
          </p:cNvSpPr>
          <p:nvPr>
            <p:ph type="title"/>
          </p:nvPr>
        </p:nvSpPr>
        <p:spPr>
          <a:xfrm>
            <a:off x="311700" y="336750"/>
            <a:ext cx="68028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de-DE" dirty="0"/>
              <a:t>1. Definition – </a:t>
            </a:r>
            <a:r>
              <a:rPr lang="de-DE" sz="1800" b="1" dirty="0" err="1">
                <a:solidFill>
                  <a:srgbClr val="DF0205"/>
                </a:solidFill>
              </a:rPr>
              <a:t>terms</a:t>
            </a:r>
            <a:endParaRPr sz="1800" b="1" dirty="0">
              <a:solidFill>
                <a:srgbClr val="DF0205"/>
              </a:solidFill>
            </a:endParaRPr>
          </a:p>
        </p:txBody>
      </p:sp>
      <p:sp>
        <p:nvSpPr>
          <p:cNvPr id="92" name="Google Shape;92;p15"/>
          <p:cNvSpPr txBox="1">
            <a:spLocks noGrp="1"/>
          </p:cNvSpPr>
          <p:nvPr>
            <p:ph type="body" idx="1"/>
          </p:nvPr>
        </p:nvSpPr>
        <p:spPr>
          <a:xfrm>
            <a:off x="168425" y="1032300"/>
            <a:ext cx="4940023" cy="34065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en-GB" dirty="0"/>
              <a:t>conspiracy myths, legends, narratives, ideologies …theories?</a:t>
            </a:r>
          </a:p>
          <a:p>
            <a:pPr marL="0" lvl="0" indent="0" algn="l" rtl="0">
              <a:spcBef>
                <a:spcPts val="0"/>
              </a:spcBef>
              <a:spcAft>
                <a:spcPts val="1600"/>
              </a:spcAft>
              <a:buNone/>
            </a:pPr>
            <a:r>
              <a:rPr lang="en-GB" sz="1400" b="1" dirty="0">
                <a:solidFill>
                  <a:schemeClr val="tx1"/>
                </a:solidFill>
              </a:rPr>
              <a:t>Myth/narration/legend </a:t>
            </a:r>
            <a:r>
              <a:rPr lang="en-GB" sz="1400" dirty="0">
                <a:solidFill>
                  <a:schemeClr val="tx1"/>
                </a:solidFill>
              </a:rPr>
              <a:t>– certain story/historical narrative (9/11) or abstract narrative (like the „new world order“)</a:t>
            </a:r>
          </a:p>
          <a:p>
            <a:pPr marL="0" lvl="0" indent="0" algn="l" rtl="0">
              <a:spcBef>
                <a:spcPts val="0"/>
              </a:spcBef>
              <a:spcAft>
                <a:spcPts val="1600"/>
              </a:spcAft>
              <a:buNone/>
            </a:pPr>
            <a:r>
              <a:rPr lang="en-GB" sz="1400" b="1" dirty="0">
                <a:solidFill>
                  <a:schemeClr val="tx1"/>
                </a:solidFill>
              </a:rPr>
              <a:t>Ideology/belief </a:t>
            </a:r>
            <a:r>
              <a:rPr lang="en-GB" sz="1400" dirty="0">
                <a:solidFill>
                  <a:schemeClr val="tx1"/>
                </a:solidFill>
              </a:rPr>
              <a:t>– a mentality of general mistrust of imagined forces</a:t>
            </a:r>
          </a:p>
          <a:p>
            <a:pPr marL="0" lvl="0" indent="0">
              <a:spcAft>
                <a:spcPts val="1600"/>
              </a:spcAft>
              <a:buNone/>
            </a:pPr>
            <a:r>
              <a:rPr lang="en-GB" sz="1200" dirty="0">
                <a:solidFill>
                  <a:schemeClr val="tx1"/>
                </a:solidFill>
              </a:rPr>
              <a:t>What about scientifically profound “theories” and actual conspiracies –How to differentiate between genuine plots / conspiracies and myths?</a:t>
            </a:r>
          </a:p>
          <a:p>
            <a:pPr marL="0" lvl="0" indent="0" algn="l" rtl="0">
              <a:spcBef>
                <a:spcPts val="0"/>
              </a:spcBef>
              <a:spcAft>
                <a:spcPts val="1600"/>
              </a:spcAft>
              <a:buNone/>
            </a:pPr>
            <a:r>
              <a:rPr lang="en-GB" sz="1200" dirty="0">
                <a:solidFill>
                  <a:schemeClr val="tx1"/>
                </a:solidFill>
              </a:rPr>
              <a:t>Myths, legends, narratives about a powerful, mysterious group, acting in the background: a conspiracy </a:t>
            </a:r>
          </a:p>
          <a:p>
            <a:pPr marL="0" lvl="0" indent="0" algn="l" rtl="0">
              <a:spcBef>
                <a:spcPts val="0"/>
              </a:spcBef>
              <a:spcAft>
                <a:spcPts val="1600"/>
              </a:spcAft>
              <a:buNone/>
            </a:pPr>
            <a:r>
              <a:rPr lang="en-GB" dirty="0"/>
              <a:t> </a:t>
            </a:r>
          </a:p>
        </p:txBody>
      </p:sp>
      <p:sp>
        <p:nvSpPr>
          <p:cNvPr id="93" name="Google Shape;93;p15"/>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de">
                <a:latin typeface="Lato" panose="020B0604020202020204" charset="0"/>
              </a:rPr>
              <a:t>6</a:t>
            </a:fld>
            <a:endParaRPr dirty="0">
              <a:latin typeface="Lato" panose="020B0604020202020204" charset="0"/>
            </a:endParaRPr>
          </a:p>
        </p:txBody>
      </p:sp>
      <p:sp>
        <p:nvSpPr>
          <p:cNvPr id="2" name="Dreieck 1">
            <a:extLst>
              <a:ext uri="{FF2B5EF4-FFF2-40B4-BE49-F238E27FC236}">
                <a16:creationId xmlns:a16="http://schemas.microsoft.com/office/drawing/2014/main" id="{5DCC90B7-9E42-8446-8EFB-E80AABCC137F}"/>
              </a:ext>
            </a:extLst>
          </p:cNvPr>
          <p:cNvSpPr/>
          <p:nvPr/>
        </p:nvSpPr>
        <p:spPr>
          <a:xfrm rot="10800000">
            <a:off x="5382798" y="1051516"/>
            <a:ext cx="3175285" cy="3755136"/>
          </a:xfrm>
          <a:prstGeom prst="triangle">
            <a:avLst/>
          </a:prstGeom>
          <a:gradFill flip="none" rotWithShape="1">
            <a:gsLst>
              <a:gs pos="0">
                <a:srgbClr val="DF0205"/>
              </a:gs>
              <a:gs pos="59000">
                <a:schemeClr val="accent4">
                  <a:lumMod val="45000"/>
                  <a:lumOff val="55000"/>
                </a:schemeClr>
              </a:gs>
              <a:gs pos="64000">
                <a:schemeClr val="accent4">
                  <a:lumMod val="45000"/>
                  <a:lumOff val="55000"/>
                </a:schemeClr>
              </a:gs>
              <a:gs pos="71000">
                <a:schemeClr val="accent4">
                  <a:lumMod val="30000"/>
                  <a:lumOff val="70000"/>
                </a:schemeClr>
              </a:gs>
            </a:gsLst>
            <a:lin ang="16200000" scaled="1"/>
            <a:tileRect/>
          </a:gradFill>
          <a:ln>
            <a:solidFill>
              <a:srgbClr val="DF020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Lato" panose="020B0604020202020204" charset="0"/>
            </a:endParaRPr>
          </a:p>
        </p:txBody>
      </p:sp>
      <p:cxnSp>
        <p:nvCxnSpPr>
          <p:cNvPr id="4" name="Gerade Verbindung 3">
            <a:extLst>
              <a:ext uri="{FF2B5EF4-FFF2-40B4-BE49-F238E27FC236}">
                <a16:creationId xmlns:a16="http://schemas.microsoft.com/office/drawing/2014/main" id="{BD6AA204-DFFD-174F-852A-7CFDAF94C55D}"/>
              </a:ext>
            </a:extLst>
          </p:cNvPr>
          <p:cNvCxnSpPr>
            <a:cxnSpLocks/>
          </p:cNvCxnSpPr>
          <p:nvPr/>
        </p:nvCxnSpPr>
        <p:spPr>
          <a:xfrm>
            <a:off x="6464853" y="3561315"/>
            <a:ext cx="1011174" cy="0"/>
          </a:xfrm>
          <a:prstGeom prst="line">
            <a:avLst/>
          </a:prstGeom>
          <a:ln w="15875">
            <a:solidFill>
              <a:srgbClr val="DF0205"/>
            </a:solidFill>
          </a:ln>
        </p:spPr>
        <p:style>
          <a:lnRef idx="1">
            <a:schemeClr val="accent2"/>
          </a:lnRef>
          <a:fillRef idx="0">
            <a:schemeClr val="accent2"/>
          </a:fillRef>
          <a:effectRef idx="0">
            <a:schemeClr val="accent2"/>
          </a:effectRef>
          <a:fontRef idx="minor">
            <a:schemeClr val="tx1"/>
          </a:fontRef>
        </p:style>
      </p:cxnSp>
      <p:cxnSp>
        <p:nvCxnSpPr>
          <p:cNvPr id="8" name="Gerade Verbindung 7">
            <a:extLst>
              <a:ext uri="{FF2B5EF4-FFF2-40B4-BE49-F238E27FC236}">
                <a16:creationId xmlns:a16="http://schemas.microsoft.com/office/drawing/2014/main" id="{54C993C2-D3C0-6743-A17D-0CB1419ADDB8}"/>
              </a:ext>
            </a:extLst>
          </p:cNvPr>
          <p:cNvCxnSpPr>
            <a:cxnSpLocks/>
          </p:cNvCxnSpPr>
          <p:nvPr/>
        </p:nvCxnSpPr>
        <p:spPr>
          <a:xfrm>
            <a:off x="6071616" y="2722606"/>
            <a:ext cx="1791933" cy="0"/>
          </a:xfrm>
          <a:prstGeom prst="line">
            <a:avLst/>
          </a:prstGeom>
          <a:ln w="15875">
            <a:solidFill>
              <a:srgbClr val="DF0205"/>
            </a:solidFill>
          </a:ln>
        </p:spPr>
        <p:style>
          <a:lnRef idx="1">
            <a:schemeClr val="dk1"/>
          </a:lnRef>
          <a:fillRef idx="0">
            <a:schemeClr val="dk1"/>
          </a:fillRef>
          <a:effectRef idx="0">
            <a:schemeClr val="dk1"/>
          </a:effectRef>
          <a:fontRef idx="minor">
            <a:schemeClr val="tx1"/>
          </a:fontRef>
        </p:style>
      </p:cxnSp>
      <p:cxnSp>
        <p:nvCxnSpPr>
          <p:cNvPr id="11" name="Gerade Verbindung 10">
            <a:extLst>
              <a:ext uri="{FF2B5EF4-FFF2-40B4-BE49-F238E27FC236}">
                <a16:creationId xmlns:a16="http://schemas.microsoft.com/office/drawing/2014/main" id="{41F4A004-CC51-3A4D-AA2B-302749DE3791}"/>
              </a:ext>
            </a:extLst>
          </p:cNvPr>
          <p:cNvCxnSpPr>
            <a:cxnSpLocks/>
          </p:cNvCxnSpPr>
          <p:nvPr/>
        </p:nvCxnSpPr>
        <p:spPr>
          <a:xfrm>
            <a:off x="5718048" y="1861138"/>
            <a:ext cx="2474976" cy="0"/>
          </a:xfrm>
          <a:prstGeom prst="line">
            <a:avLst/>
          </a:prstGeom>
          <a:ln w="22225">
            <a:solidFill>
              <a:srgbClr val="DF0205"/>
            </a:solidFill>
          </a:ln>
        </p:spPr>
        <p:style>
          <a:lnRef idx="1">
            <a:schemeClr val="dk1"/>
          </a:lnRef>
          <a:fillRef idx="0">
            <a:schemeClr val="dk1"/>
          </a:fillRef>
          <a:effectRef idx="0">
            <a:schemeClr val="dk1"/>
          </a:effectRef>
          <a:fontRef idx="minor">
            <a:schemeClr val="tx1"/>
          </a:fontRef>
        </p:style>
      </p:cxnSp>
      <p:sp>
        <p:nvSpPr>
          <p:cNvPr id="18" name="Textfeld 17">
            <a:extLst>
              <a:ext uri="{FF2B5EF4-FFF2-40B4-BE49-F238E27FC236}">
                <a16:creationId xmlns:a16="http://schemas.microsoft.com/office/drawing/2014/main" id="{CA3B1CA8-1922-DB4A-B8A6-08117D76873E}"/>
              </a:ext>
            </a:extLst>
          </p:cNvPr>
          <p:cNvSpPr txBox="1"/>
          <p:nvPr/>
        </p:nvSpPr>
        <p:spPr>
          <a:xfrm>
            <a:off x="6539773" y="3611514"/>
            <a:ext cx="926592" cy="615553"/>
          </a:xfrm>
          <a:prstGeom prst="rect">
            <a:avLst/>
          </a:prstGeom>
          <a:noFill/>
        </p:spPr>
        <p:txBody>
          <a:bodyPr wrap="square" rtlCol="0">
            <a:spAutoFit/>
          </a:bodyPr>
          <a:lstStyle/>
          <a:p>
            <a:r>
              <a:rPr lang="en-GB" sz="850" b="1" dirty="0">
                <a:latin typeface="Lato" panose="020B0604020202020204" charset="0"/>
              </a:rPr>
              <a:t>Scepticism of</a:t>
            </a:r>
          </a:p>
          <a:p>
            <a:r>
              <a:rPr lang="en-GB" sz="850" b="1" dirty="0">
                <a:latin typeface="Lato" panose="020B0604020202020204" charset="0"/>
              </a:rPr>
              <a:t>  things that</a:t>
            </a:r>
          </a:p>
          <a:p>
            <a:r>
              <a:rPr lang="en-GB" sz="850" b="1" dirty="0">
                <a:latin typeface="Lato" panose="020B0604020202020204" charset="0"/>
              </a:rPr>
              <a:t>   actually</a:t>
            </a:r>
          </a:p>
          <a:p>
            <a:r>
              <a:rPr lang="en-GB" sz="850" b="1" dirty="0">
                <a:latin typeface="Lato" panose="020B0604020202020204" charset="0"/>
              </a:rPr>
              <a:t>   happened</a:t>
            </a:r>
          </a:p>
        </p:txBody>
      </p:sp>
      <p:sp>
        <p:nvSpPr>
          <p:cNvPr id="19" name="Textfeld 18">
            <a:extLst>
              <a:ext uri="{FF2B5EF4-FFF2-40B4-BE49-F238E27FC236}">
                <a16:creationId xmlns:a16="http://schemas.microsoft.com/office/drawing/2014/main" id="{53037683-59A6-C945-8A4A-A8F651AB63C4}"/>
              </a:ext>
            </a:extLst>
          </p:cNvPr>
          <p:cNvSpPr txBox="1"/>
          <p:nvPr/>
        </p:nvSpPr>
        <p:spPr>
          <a:xfrm>
            <a:off x="7492650" y="3561315"/>
            <a:ext cx="1295400" cy="246221"/>
          </a:xfrm>
          <a:prstGeom prst="rect">
            <a:avLst/>
          </a:prstGeom>
          <a:noFill/>
        </p:spPr>
        <p:txBody>
          <a:bodyPr wrap="square" rtlCol="0">
            <a:spAutoFit/>
          </a:bodyPr>
          <a:lstStyle/>
          <a:p>
            <a:r>
              <a:rPr lang="en-GB" sz="1000" dirty="0">
                <a:latin typeface="Lato" panose="020B0604020202020204" charset="0"/>
              </a:rPr>
              <a:t>Speculation line</a:t>
            </a:r>
          </a:p>
        </p:txBody>
      </p:sp>
      <p:sp>
        <p:nvSpPr>
          <p:cNvPr id="20" name="Textfeld 19">
            <a:extLst>
              <a:ext uri="{FF2B5EF4-FFF2-40B4-BE49-F238E27FC236}">
                <a16:creationId xmlns:a16="http://schemas.microsoft.com/office/drawing/2014/main" id="{345D674D-F4F8-4544-A172-0E32A215C40D}"/>
              </a:ext>
            </a:extLst>
          </p:cNvPr>
          <p:cNvSpPr txBox="1"/>
          <p:nvPr/>
        </p:nvSpPr>
        <p:spPr>
          <a:xfrm>
            <a:off x="7876032" y="2626681"/>
            <a:ext cx="1496568" cy="400110"/>
          </a:xfrm>
          <a:prstGeom prst="rect">
            <a:avLst/>
          </a:prstGeom>
          <a:noFill/>
        </p:spPr>
        <p:txBody>
          <a:bodyPr wrap="square" rtlCol="0">
            <a:spAutoFit/>
          </a:bodyPr>
          <a:lstStyle/>
          <a:p>
            <a:r>
              <a:rPr lang="en-GB" sz="1000" dirty="0"/>
              <a:t>Denial of facts and science</a:t>
            </a:r>
          </a:p>
        </p:txBody>
      </p:sp>
      <p:sp>
        <p:nvSpPr>
          <p:cNvPr id="21" name="Textfeld 20">
            <a:extLst>
              <a:ext uri="{FF2B5EF4-FFF2-40B4-BE49-F238E27FC236}">
                <a16:creationId xmlns:a16="http://schemas.microsoft.com/office/drawing/2014/main" id="{B8C494DB-1A6D-8B4B-BCD6-9920BDBB6FBD}"/>
              </a:ext>
            </a:extLst>
          </p:cNvPr>
          <p:cNvSpPr txBox="1"/>
          <p:nvPr/>
        </p:nvSpPr>
        <p:spPr>
          <a:xfrm>
            <a:off x="5718048" y="1237105"/>
            <a:ext cx="2733812" cy="292388"/>
          </a:xfrm>
          <a:prstGeom prst="rect">
            <a:avLst/>
          </a:prstGeom>
          <a:noFill/>
        </p:spPr>
        <p:txBody>
          <a:bodyPr wrap="square" rtlCol="0">
            <a:spAutoFit/>
          </a:bodyPr>
          <a:lstStyle/>
          <a:p>
            <a:r>
              <a:rPr lang="en-GB" sz="1300" b="1" dirty="0">
                <a:latin typeface="Lato" panose="020B0604020202020204" charset="0"/>
              </a:rPr>
              <a:t>World ruled by shadow elites</a:t>
            </a:r>
          </a:p>
        </p:txBody>
      </p:sp>
      <p:sp>
        <p:nvSpPr>
          <p:cNvPr id="22" name="Textfeld 21">
            <a:extLst>
              <a:ext uri="{FF2B5EF4-FFF2-40B4-BE49-F238E27FC236}">
                <a16:creationId xmlns:a16="http://schemas.microsoft.com/office/drawing/2014/main" id="{38FB43B3-E761-0544-97BC-A0A0BDE7C6E5}"/>
              </a:ext>
            </a:extLst>
          </p:cNvPr>
          <p:cNvSpPr txBox="1"/>
          <p:nvPr/>
        </p:nvSpPr>
        <p:spPr>
          <a:xfrm>
            <a:off x="6419491" y="2927374"/>
            <a:ext cx="1167156" cy="400110"/>
          </a:xfrm>
          <a:prstGeom prst="rect">
            <a:avLst/>
          </a:prstGeom>
          <a:noFill/>
        </p:spPr>
        <p:txBody>
          <a:bodyPr wrap="square" rtlCol="0">
            <a:spAutoFit/>
          </a:bodyPr>
          <a:lstStyle/>
          <a:p>
            <a:r>
              <a:rPr lang="en-GB" sz="1000" b="1" dirty="0">
                <a:latin typeface="Lato" panose="020B0604020202020204" charset="0"/>
              </a:rPr>
              <a:t>False facts but</a:t>
            </a:r>
          </a:p>
          <a:p>
            <a:r>
              <a:rPr lang="en-GB" sz="1000" b="1" dirty="0">
                <a:latin typeface="Lato" panose="020B0604020202020204" charset="0"/>
              </a:rPr>
              <a:t>    harmless</a:t>
            </a:r>
          </a:p>
        </p:txBody>
      </p:sp>
      <p:sp>
        <p:nvSpPr>
          <p:cNvPr id="23" name="Textfeld 22">
            <a:extLst>
              <a:ext uri="{FF2B5EF4-FFF2-40B4-BE49-F238E27FC236}">
                <a16:creationId xmlns:a16="http://schemas.microsoft.com/office/drawing/2014/main" id="{BC5306D2-0EA5-464A-9013-5530205F5A65}"/>
              </a:ext>
            </a:extLst>
          </p:cNvPr>
          <p:cNvSpPr txBox="1"/>
          <p:nvPr/>
        </p:nvSpPr>
        <p:spPr>
          <a:xfrm>
            <a:off x="6248302" y="2114789"/>
            <a:ext cx="1627729" cy="276999"/>
          </a:xfrm>
          <a:prstGeom prst="rect">
            <a:avLst/>
          </a:prstGeom>
          <a:noFill/>
        </p:spPr>
        <p:txBody>
          <a:bodyPr wrap="square" rtlCol="0">
            <a:spAutoFit/>
          </a:bodyPr>
          <a:lstStyle/>
          <a:p>
            <a:r>
              <a:rPr lang="en-GB" sz="1200" b="1" dirty="0">
                <a:latin typeface="Lato" panose="020B0604020202020204" charset="0"/>
              </a:rPr>
              <a:t>Dangerous beliefs </a:t>
            </a:r>
          </a:p>
        </p:txBody>
      </p:sp>
      <p:sp>
        <p:nvSpPr>
          <p:cNvPr id="25" name="Textfeld 24">
            <a:extLst>
              <a:ext uri="{FF2B5EF4-FFF2-40B4-BE49-F238E27FC236}">
                <a16:creationId xmlns:a16="http://schemas.microsoft.com/office/drawing/2014/main" id="{196A0F89-AEB2-4243-8092-1529D1260F27}"/>
              </a:ext>
            </a:extLst>
          </p:cNvPr>
          <p:cNvSpPr txBox="1"/>
          <p:nvPr/>
        </p:nvSpPr>
        <p:spPr>
          <a:xfrm>
            <a:off x="8230616" y="1680459"/>
            <a:ext cx="787400" cy="553998"/>
          </a:xfrm>
          <a:prstGeom prst="rect">
            <a:avLst/>
          </a:prstGeom>
          <a:noFill/>
        </p:spPr>
        <p:txBody>
          <a:bodyPr wrap="square" rtlCol="0">
            <a:spAutoFit/>
          </a:bodyPr>
          <a:lstStyle/>
          <a:p>
            <a:r>
              <a:rPr lang="en-GB" sz="1000" dirty="0">
                <a:latin typeface="Lato" panose="020B0604020202020204" charset="0"/>
              </a:rPr>
              <a:t>Complex world view</a:t>
            </a:r>
          </a:p>
        </p:txBody>
      </p:sp>
      <p:sp>
        <p:nvSpPr>
          <p:cNvPr id="27" name="Textfeld 26">
            <a:extLst>
              <a:ext uri="{FF2B5EF4-FFF2-40B4-BE49-F238E27FC236}">
                <a16:creationId xmlns:a16="http://schemas.microsoft.com/office/drawing/2014/main" id="{60554650-1EF1-9240-BC3F-3C69C38F22AC}"/>
              </a:ext>
            </a:extLst>
          </p:cNvPr>
          <p:cNvSpPr txBox="1"/>
          <p:nvPr/>
        </p:nvSpPr>
        <p:spPr>
          <a:xfrm>
            <a:off x="6364717" y="4806652"/>
            <a:ext cx="1394898" cy="307777"/>
          </a:xfrm>
          <a:prstGeom prst="rect">
            <a:avLst/>
          </a:prstGeom>
          <a:noFill/>
        </p:spPr>
        <p:txBody>
          <a:bodyPr wrap="square" rtlCol="0">
            <a:spAutoFit/>
          </a:bodyPr>
          <a:lstStyle/>
          <a:p>
            <a:r>
              <a:rPr lang="en-GB" b="1" dirty="0">
                <a:latin typeface="Lato" panose="020B0604020202020204" charset="0"/>
              </a:rPr>
              <a:t>theory/reality</a:t>
            </a:r>
          </a:p>
        </p:txBody>
      </p:sp>
      <p:sp>
        <p:nvSpPr>
          <p:cNvPr id="28" name="Textfeld 27">
            <a:extLst>
              <a:ext uri="{FF2B5EF4-FFF2-40B4-BE49-F238E27FC236}">
                <a16:creationId xmlns:a16="http://schemas.microsoft.com/office/drawing/2014/main" id="{2226A3F2-B61C-D040-9E1C-AEA8A242EF68}"/>
              </a:ext>
            </a:extLst>
          </p:cNvPr>
          <p:cNvSpPr txBox="1"/>
          <p:nvPr/>
        </p:nvSpPr>
        <p:spPr>
          <a:xfrm>
            <a:off x="6464853" y="684854"/>
            <a:ext cx="1398696" cy="338554"/>
          </a:xfrm>
          <a:prstGeom prst="rect">
            <a:avLst/>
          </a:prstGeom>
          <a:noFill/>
        </p:spPr>
        <p:txBody>
          <a:bodyPr wrap="square" rtlCol="0">
            <a:spAutoFit/>
          </a:bodyPr>
          <a:lstStyle/>
          <a:p>
            <a:r>
              <a:rPr lang="en-GB" sz="1600" b="1" dirty="0">
                <a:latin typeface="Lato" panose="020B0604020202020204" charset="0"/>
              </a:rPr>
              <a:t>ideology</a:t>
            </a:r>
          </a:p>
        </p:txBody>
      </p:sp>
      <p:sp>
        <p:nvSpPr>
          <p:cNvPr id="3" name="Textfeld 2"/>
          <p:cNvSpPr txBox="1"/>
          <p:nvPr/>
        </p:nvSpPr>
        <p:spPr>
          <a:xfrm>
            <a:off x="2638436" y="4438800"/>
            <a:ext cx="4044462" cy="553998"/>
          </a:xfrm>
          <a:prstGeom prst="rect">
            <a:avLst/>
          </a:prstGeom>
          <a:noFill/>
        </p:spPr>
        <p:txBody>
          <a:bodyPr wrap="square" rtlCol="0">
            <a:spAutoFit/>
          </a:bodyPr>
          <a:lstStyle/>
          <a:p>
            <a:r>
              <a:rPr lang="de-DE" sz="1000" dirty="0">
                <a:latin typeface="Lato" panose="020B0604020202020204" charset="0"/>
              </a:rPr>
              <a:t>(cf. </a:t>
            </a:r>
            <a:r>
              <a:rPr lang="de-DE" sz="1000" dirty="0" err="1">
                <a:latin typeface="Lato" panose="020B0604020202020204" charset="0"/>
              </a:rPr>
              <a:t>Nocun</a:t>
            </a:r>
            <a:r>
              <a:rPr lang="de-DE" sz="1000" dirty="0">
                <a:latin typeface="Lato" panose="020B0604020202020204" charset="0"/>
              </a:rPr>
              <a:t>/</a:t>
            </a:r>
            <a:r>
              <a:rPr lang="de-DE" sz="1000" dirty="0" err="1">
                <a:latin typeface="Lato" panose="020B0604020202020204" charset="0"/>
              </a:rPr>
              <a:t>Lamberty</a:t>
            </a:r>
            <a:r>
              <a:rPr lang="de-DE" sz="1000" dirty="0">
                <a:latin typeface="Lato" panose="020B0604020202020204" charset="0"/>
              </a:rPr>
              <a:t> 2020; </a:t>
            </a:r>
            <a:br>
              <a:rPr lang="de-DE" sz="1000" dirty="0">
                <a:latin typeface="Lato" panose="020B0604020202020204" charset="0"/>
              </a:rPr>
            </a:br>
            <a:r>
              <a:rPr lang="de-DE" sz="1000" dirty="0">
                <a:latin typeface="Lato" panose="020B0604020202020204" charset="0"/>
              </a:rPr>
              <a:t>COMPACT Education Group 2020; </a:t>
            </a:r>
            <a:br>
              <a:rPr lang="de-DE" sz="1000" dirty="0">
                <a:latin typeface="Lato" panose="020B0604020202020204" charset="0"/>
              </a:rPr>
            </a:br>
            <a:r>
              <a:rPr lang="de-DE" sz="1000" dirty="0">
                <a:latin typeface="Lato" panose="020B0604020202020204" charset="0"/>
              </a:rPr>
              <a:t>Richards 2021)</a:t>
            </a:r>
          </a:p>
        </p:txBody>
      </p:sp>
    </p:spTree>
    <p:extLst>
      <p:ext uri="{BB962C8B-B14F-4D97-AF65-F5344CB8AC3E}">
        <p14:creationId xmlns:p14="http://schemas.microsoft.com/office/powerpoint/2010/main" val="4093776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74F116E-2D0D-504C-AA2F-B88ABB7C8C38}"/>
              </a:ext>
            </a:extLst>
          </p:cNvPr>
          <p:cNvSpPr>
            <a:spLocks noGrp="1"/>
          </p:cNvSpPr>
          <p:nvPr>
            <p:ph type="title"/>
          </p:nvPr>
        </p:nvSpPr>
        <p:spPr/>
        <p:txBody>
          <a:bodyPr/>
          <a:lstStyle/>
          <a:p>
            <a:r>
              <a:rPr lang="en-GB" dirty="0"/>
              <a:t>1. Definition – </a:t>
            </a:r>
            <a:r>
              <a:rPr lang="en-GB" sz="1800" b="1" dirty="0">
                <a:solidFill>
                  <a:srgbClr val="DF0205"/>
                </a:solidFill>
              </a:rPr>
              <a:t>conspiracy myths are… </a:t>
            </a:r>
          </a:p>
        </p:txBody>
      </p:sp>
      <p:sp>
        <p:nvSpPr>
          <p:cNvPr id="4" name="Foliennummernplatzhalter 3">
            <a:extLst>
              <a:ext uri="{FF2B5EF4-FFF2-40B4-BE49-F238E27FC236}">
                <a16:creationId xmlns:a16="http://schemas.microsoft.com/office/drawing/2014/main" id="{F0671E7D-53E4-184A-A162-FBB5FBA4267D}"/>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de-AT" smtClean="0"/>
              <a:t>7</a:t>
            </a:fld>
            <a:endParaRPr lang="de-AT"/>
          </a:p>
        </p:txBody>
      </p:sp>
      <p:sp>
        <p:nvSpPr>
          <p:cNvPr id="5" name="Google Shape;202;p12"/>
          <p:cNvSpPr/>
          <p:nvPr/>
        </p:nvSpPr>
        <p:spPr>
          <a:xfrm>
            <a:off x="465312" y="1631337"/>
            <a:ext cx="8268510" cy="1990403"/>
          </a:xfrm>
          <a:prstGeom prst="wedgeRoundRectCallout">
            <a:avLst>
              <a:gd name="adj1" fmla="val 15711"/>
              <a:gd name="adj2" fmla="val -103482"/>
              <a:gd name="adj3" fmla="val 16667"/>
            </a:avLst>
          </a:prstGeom>
          <a:noFill/>
          <a:ln w="25400" cap="flat" cmpd="sng">
            <a:solidFill>
              <a:srgbClr val="E5362B"/>
            </a:solidFill>
            <a:prstDash val="solid"/>
            <a:round/>
            <a:headEnd type="none" w="sm" len="sm"/>
            <a:tailEnd type="none" w="sm" len="sm"/>
          </a:ln>
        </p:spPr>
        <p:txBody>
          <a:bodyPr spcFirstLastPara="1" wrap="square" lIns="91425" tIns="45700" rIns="91425" bIns="45700" anchor="ctr" anchorCtr="0">
            <a:noAutofit/>
          </a:bodyPr>
          <a:lstStyle/>
          <a:p>
            <a:pPr marL="114300" indent="0">
              <a:lnSpc>
                <a:spcPct val="150000"/>
              </a:lnSpc>
              <a:spcAft>
                <a:spcPts val="1200"/>
              </a:spcAft>
              <a:buNone/>
            </a:pPr>
            <a:r>
              <a:rPr lang="en-GB" sz="1800" dirty="0">
                <a:solidFill>
                  <a:schemeClr val="dk1"/>
                </a:solidFill>
                <a:latin typeface="Lato"/>
                <a:ea typeface="Lato"/>
                <a:cs typeface="Lato"/>
              </a:rPr>
              <a:t>“an attempt to explain harmful or tragic events as the result of the actions of a small powerful group. Such explanations reject the accepted narrative surrounding those events; indeed, the official version may be seen as further proof of the conspiracy.” </a:t>
            </a:r>
            <a:r>
              <a:rPr lang="en-GB" dirty="0">
                <a:solidFill>
                  <a:schemeClr val="tx1"/>
                </a:solidFill>
                <a:latin typeface="Lato" panose="020B0604020202020204" charset="0"/>
                <a:ea typeface="Lato"/>
              </a:rPr>
              <a:t>(</a:t>
            </a:r>
            <a:r>
              <a:rPr lang="en-GB" dirty="0" err="1">
                <a:solidFill>
                  <a:schemeClr val="tx1"/>
                </a:solidFill>
                <a:latin typeface="Lato" panose="020B0604020202020204" charset="0"/>
              </a:rPr>
              <a:t>Encyclopedia</a:t>
            </a:r>
            <a:r>
              <a:rPr lang="en-GB" dirty="0">
                <a:solidFill>
                  <a:schemeClr val="tx1"/>
                </a:solidFill>
                <a:latin typeface="Lato" panose="020B0604020202020204" charset="0"/>
              </a:rPr>
              <a:t> Britannica)</a:t>
            </a:r>
          </a:p>
        </p:txBody>
      </p:sp>
    </p:spTree>
    <p:extLst>
      <p:ext uri="{BB962C8B-B14F-4D97-AF65-F5344CB8AC3E}">
        <p14:creationId xmlns:p14="http://schemas.microsoft.com/office/powerpoint/2010/main" val="27239074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74F116E-2D0D-504C-AA2F-B88ABB7C8C38}"/>
              </a:ext>
            </a:extLst>
          </p:cNvPr>
          <p:cNvSpPr>
            <a:spLocks noGrp="1"/>
          </p:cNvSpPr>
          <p:nvPr>
            <p:ph type="title"/>
          </p:nvPr>
        </p:nvSpPr>
        <p:spPr/>
        <p:txBody>
          <a:bodyPr/>
          <a:lstStyle/>
          <a:p>
            <a:r>
              <a:rPr lang="en-GB" dirty="0"/>
              <a:t>1. Definition – </a:t>
            </a:r>
            <a:r>
              <a:rPr lang="en-GB" sz="1800" b="1" dirty="0">
                <a:solidFill>
                  <a:srgbClr val="DF0205"/>
                </a:solidFill>
              </a:rPr>
              <a:t>conspiracy myths are… </a:t>
            </a:r>
          </a:p>
        </p:txBody>
      </p:sp>
      <p:sp>
        <p:nvSpPr>
          <p:cNvPr id="4" name="Foliennummernplatzhalter 3">
            <a:extLst>
              <a:ext uri="{FF2B5EF4-FFF2-40B4-BE49-F238E27FC236}">
                <a16:creationId xmlns:a16="http://schemas.microsoft.com/office/drawing/2014/main" id="{F0671E7D-53E4-184A-A162-FBB5FBA4267D}"/>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de-AT" smtClean="0"/>
              <a:t>8</a:t>
            </a:fld>
            <a:endParaRPr lang="de-AT"/>
          </a:p>
        </p:txBody>
      </p:sp>
      <p:sp>
        <p:nvSpPr>
          <p:cNvPr id="6" name="Google Shape;202;p12"/>
          <p:cNvSpPr/>
          <p:nvPr/>
        </p:nvSpPr>
        <p:spPr>
          <a:xfrm>
            <a:off x="429452" y="1562380"/>
            <a:ext cx="8268510" cy="1520618"/>
          </a:xfrm>
          <a:prstGeom prst="wedgeRoundRectCallout">
            <a:avLst>
              <a:gd name="adj1" fmla="val 37395"/>
              <a:gd name="adj2" fmla="val 94059"/>
              <a:gd name="adj3" fmla="val 16667"/>
            </a:avLst>
          </a:prstGeom>
          <a:noFill/>
          <a:ln w="25400" cap="flat" cmpd="sng">
            <a:solidFill>
              <a:srgbClr val="E5362B"/>
            </a:solidFill>
            <a:prstDash val="solid"/>
            <a:round/>
            <a:headEnd type="none" w="sm" len="sm"/>
            <a:tailEnd type="none" w="sm" len="sm"/>
          </a:ln>
        </p:spPr>
        <p:txBody>
          <a:bodyPr spcFirstLastPara="1" wrap="square" lIns="91425" tIns="45700" rIns="91425" bIns="45700" anchor="ctr" anchorCtr="0">
            <a:noAutofit/>
          </a:bodyPr>
          <a:lstStyle/>
          <a:p>
            <a:pPr marL="114300" indent="0">
              <a:lnSpc>
                <a:spcPct val="150000"/>
              </a:lnSpc>
              <a:spcAft>
                <a:spcPts val="1200"/>
              </a:spcAft>
              <a:buNone/>
            </a:pPr>
            <a:r>
              <a:rPr lang="en-GB" sz="1800" dirty="0">
                <a:solidFill>
                  <a:schemeClr val="tx1"/>
                </a:solidFill>
                <a:latin typeface="Lato" panose="020B0604020202020204" charset="0"/>
              </a:rPr>
              <a:t>“The belief that certain events or situations are secretly manipulated behind the scenes by powerful forces with negative intent.” </a:t>
            </a:r>
            <a:r>
              <a:rPr lang="en-GB" dirty="0">
                <a:solidFill>
                  <a:schemeClr val="tx1"/>
                </a:solidFill>
                <a:latin typeface="Lato" panose="020B0604020202020204" charset="0"/>
              </a:rPr>
              <a:t>(European Commission)</a:t>
            </a:r>
          </a:p>
        </p:txBody>
      </p:sp>
    </p:spTree>
    <p:extLst>
      <p:ext uri="{BB962C8B-B14F-4D97-AF65-F5344CB8AC3E}">
        <p14:creationId xmlns:p14="http://schemas.microsoft.com/office/powerpoint/2010/main" val="1937601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74F116E-2D0D-504C-AA2F-B88ABB7C8C38}"/>
              </a:ext>
            </a:extLst>
          </p:cNvPr>
          <p:cNvSpPr>
            <a:spLocks noGrp="1"/>
          </p:cNvSpPr>
          <p:nvPr>
            <p:ph type="title"/>
          </p:nvPr>
        </p:nvSpPr>
        <p:spPr/>
        <p:txBody>
          <a:bodyPr/>
          <a:lstStyle/>
          <a:p>
            <a:r>
              <a:rPr lang="en-GB" dirty="0"/>
              <a:t>1. Definition – </a:t>
            </a:r>
            <a:r>
              <a:rPr lang="en-GB" sz="1800" b="1" dirty="0">
                <a:solidFill>
                  <a:srgbClr val="DF0205"/>
                </a:solidFill>
              </a:rPr>
              <a:t>conspiracy myths are… </a:t>
            </a:r>
          </a:p>
        </p:txBody>
      </p:sp>
      <p:sp>
        <p:nvSpPr>
          <p:cNvPr id="4" name="Foliennummernplatzhalter 3">
            <a:extLst>
              <a:ext uri="{FF2B5EF4-FFF2-40B4-BE49-F238E27FC236}">
                <a16:creationId xmlns:a16="http://schemas.microsoft.com/office/drawing/2014/main" id="{F0671E7D-53E4-184A-A162-FBB5FBA4267D}"/>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de-AT" smtClean="0"/>
              <a:t>9</a:t>
            </a:fld>
            <a:endParaRPr lang="de-AT"/>
          </a:p>
        </p:txBody>
      </p:sp>
      <p:sp>
        <p:nvSpPr>
          <p:cNvPr id="7" name="Google Shape;202;p12"/>
          <p:cNvSpPr/>
          <p:nvPr/>
        </p:nvSpPr>
        <p:spPr>
          <a:xfrm>
            <a:off x="390056" y="1877425"/>
            <a:ext cx="8268510" cy="2318057"/>
          </a:xfrm>
          <a:prstGeom prst="wedgeRoundRectCallout">
            <a:avLst>
              <a:gd name="adj1" fmla="val -26464"/>
              <a:gd name="adj2" fmla="val -68159"/>
              <a:gd name="adj3" fmla="val 16667"/>
            </a:avLst>
          </a:prstGeom>
          <a:noFill/>
          <a:ln w="25400" cap="flat" cmpd="sng">
            <a:solidFill>
              <a:srgbClr val="E5362B"/>
            </a:solidFill>
            <a:prstDash val="solid"/>
            <a:round/>
            <a:headEnd type="none" w="sm" len="sm"/>
            <a:tailEnd type="none" w="sm" len="sm"/>
          </a:ln>
        </p:spPr>
        <p:txBody>
          <a:bodyPr spcFirstLastPara="1" wrap="square" lIns="91425" tIns="45700" rIns="91425" bIns="45700" anchor="ctr" anchorCtr="0">
            <a:noAutofit/>
          </a:bodyPr>
          <a:lstStyle/>
          <a:p>
            <a:pPr marL="114300" indent="0">
              <a:lnSpc>
                <a:spcPct val="150000"/>
              </a:lnSpc>
              <a:spcAft>
                <a:spcPts val="1200"/>
              </a:spcAft>
              <a:buNone/>
            </a:pPr>
            <a:r>
              <a:rPr lang="en-GB" sz="1800" dirty="0">
                <a:solidFill>
                  <a:schemeClr val="tx1"/>
                </a:solidFill>
                <a:latin typeface="Lato" panose="020B0604020202020204" charset="0"/>
              </a:rPr>
              <a:t>an “[assumption] that nothing happens by accident, that nothing is as it seems, and that everything is connected. In other words, they claim that a group of evil agents, the conspirators, is secretly orchestrating everything that happens. They […] firmly divide the world into good and evil, into Us vs. Them, leaving no room for doubt or complexity. “ </a:t>
            </a:r>
            <a:r>
              <a:rPr lang="en-GB" dirty="0">
                <a:solidFill>
                  <a:schemeClr val="tx1"/>
                </a:solidFill>
                <a:latin typeface="Lato" panose="020B0604020202020204" charset="0"/>
              </a:rPr>
              <a:t>(COMPACT Education group 2020)</a:t>
            </a:r>
          </a:p>
        </p:txBody>
      </p:sp>
    </p:spTree>
    <p:extLst>
      <p:ext uri="{BB962C8B-B14F-4D97-AF65-F5344CB8AC3E}">
        <p14:creationId xmlns:p14="http://schemas.microsoft.com/office/powerpoint/2010/main" val="3361283530"/>
      </p:ext>
    </p:extLst>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TotalTime>
  <Words>3140</Words>
  <Application>Microsoft Macintosh PowerPoint</Application>
  <PresentationFormat>On-screen Show (16:9)</PresentationFormat>
  <Paragraphs>259</Paragraphs>
  <Slides>25</Slides>
  <Notes>24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25</vt:i4>
      </vt:variant>
    </vt:vector>
  </HeadingPairs>
  <TitlesOfParts>
    <vt:vector size="31" baseType="lpstr">
      <vt:lpstr>Teko</vt:lpstr>
      <vt:lpstr>Arial</vt:lpstr>
      <vt:lpstr>Wingdings</vt:lpstr>
      <vt:lpstr>Symbol</vt:lpstr>
      <vt:lpstr>Lato</vt:lpstr>
      <vt:lpstr>Simple Light</vt:lpstr>
      <vt:lpstr>CONSPIRACY MYTHS (1/5)</vt:lpstr>
      <vt:lpstr>Overview</vt:lpstr>
      <vt:lpstr>Introduction and Definition</vt:lpstr>
      <vt:lpstr>Brainstorming</vt:lpstr>
      <vt:lpstr>Case reports</vt:lpstr>
      <vt:lpstr>1. Definition – terms</vt:lpstr>
      <vt:lpstr>1. Definition – conspiracy myths are… </vt:lpstr>
      <vt:lpstr>1. Definition – conspiracy myths are… </vt:lpstr>
      <vt:lpstr>1. Definition – conspiracy myths are… </vt:lpstr>
      <vt:lpstr>1. Definition – </vt:lpstr>
      <vt:lpstr>WHAT?</vt:lpstr>
      <vt:lpstr>WHAT?</vt:lpstr>
      <vt:lpstr>WHERE?</vt:lpstr>
      <vt:lpstr>WHERE?</vt:lpstr>
      <vt:lpstr>WHO?</vt:lpstr>
      <vt:lpstr>WHO?</vt:lpstr>
      <vt:lpstr>WHY?</vt:lpstr>
      <vt:lpstr>WHY?</vt:lpstr>
      <vt:lpstr>WHY</vt:lpstr>
      <vt:lpstr>HOW?</vt:lpstr>
      <vt:lpstr>HOW?</vt:lpstr>
      <vt:lpstr>WHEN?</vt:lpstr>
      <vt:lpstr>WHEN?</vt:lpstr>
      <vt:lpstr>Self-made Conspiracy Myth</vt:lpstr>
      <vt:lpstr>Literature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 the World of Easy Answers</dc:title>
  <dc:creator>Johanna Urban</dc:creator>
  <cp:lastModifiedBy>Debora Lucque</cp:lastModifiedBy>
  <cp:revision>409</cp:revision>
  <dcterms:modified xsi:type="dcterms:W3CDTF">2022-04-15T12:27:26Z</dcterms:modified>
</cp:coreProperties>
</file>