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59" r:id="rId1"/>
  </p:sldMasterIdLst>
  <p:notesMasterIdLst>
    <p:notesMasterId r:id="rId14"/>
  </p:notesMasterIdLst>
  <p:sldIdLst>
    <p:sldId id="309" r:id="rId2"/>
    <p:sldId id="285" r:id="rId3"/>
    <p:sldId id="286" r:id="rId4"/>
    <p:sldId id="287" r:id="rId5"/>
    <p:sldId id="288" r:id="rId6"/>
    <p:sldId id="289" r:id="rId7"/>
    <p:sldId id="290" r:id="rId8"/>
    <p:sldId id="291" r:id="rId9"/>
    <p:sldId id="293" r:id="rId10"/>
    <p:sldId id="292" r:id="rId11"/>
    <p:sldId id="294" r:id="rId12"/>
    <p:sldId id="295" r:id="rId13"/>
  </p:sldIdLst>
  <p:sldSz cx="9144000" cy="5143500" type="screen16x9"/>
  <p:notesSz cx="6858000" cy="9144000"/>
  <p:embeddedFontLst>
    <p:embeddedFont>
      <p:font typeface="Lato" panose="020F0502020204030203" pitchFamily="34" charset="0"/>
      <p:regular r:id="rId15"/>
      <p:bold r:id="rId16"/>
      <p:italic r:id="rId17"/>
      <p:boldItalic r:id="rId18"/>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467"/>
    <p:restoredTop sz="93245"/>
  </p:normalViewPr>
  <p:slideViewPr>
    <p:cSldViewPr snapToGrid="0">
      <p:cViewPr varScale="1">
        <p:scale>
          <a:sx n="138" d="100"/>
          <a:sy n="138" d="100"/>
        </p:scale>
        <p:origin x="720" y="176"/>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font" Target="fonts/font4.fntdata"/><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font" Target="fonts/font3.fntdata"/><Relationship Id="rId2" Type="http://schemas.openxmlformats.org/officeDocument/2006/relationships/slide" Target="slides/slide1.xml"/><Relationship Id="rId16" Type="http://schemas.openxmlformats.org/officeDocument/2006/relationships/font" Target="fonts/font2.fntdata"/><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font" Target="fonts/font1.fntdata"/><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 Id="rId22" Type="http://schemas.openxmlformats.org/officeDocument/2006/relationships/tableStyles" Target="tableStyles.xml"/></Relationships>
</file>

<file path=ppt/media/image1.png>
</file>

<file path=ppt/media/image2.png>
</file>

<file path=ppt/media/image3.png>
</file>

<file path=ppt/media/image4.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6" name="Google Shape;76;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2442306715"/>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10.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0" y="650350"/>
            <a:ext cx="5496600" cy="2052600"/>
          </a:xfrm>
          <a:prstGeom prst="rect">
            <a:avLst/>
          </a:prstGeom>
          <a:solidFill>
            <a:srgbClr val="FFFFFF"/>
          </a:solidFill>
          <a:ln>
            <a:noFill/>
          </a:ln>
        </p:spPr>
        <p:txBody>
          <a:bodyPr spcFirstLastPara="1" wrap="square" lIns="360000" tIns="91425" rIns="91425" bIns="91425" anchor="b" anchorCtr="0">
            <a:noAutofit/>
          </a:bodyPr>
          <a:lstStyle>
            <a:lvl1pPr lvl="0">
              <a:spcBef>
                <a:spcPts val="0"/>
              </a:spcBef>
              <a:spcAft>
                <a:spcPts val="0"/>
              </a:spcAft>
              <a:buClr>
                <a:srgbClr val="000000"/>
              </a:buClr>
              <a:buSzPts val="4000"/>
              <a:buNone/>
              <a:defRPr sz="4000">
                <a:solidFill>
                  <a:srgbClr val="000000"/>
                </a:solidFill>
              </a:defRPr>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50" y="2702950"/>
            <a:ext cx="5496600" cy="867900"/>
          </a:xfrm>
          <a:prstGeom prst="rect">
            <a:avLst/>
          </a:prstGeom>
          <a:solidFill>
            <a:srgbClr val="FFFFFF"/>
          </a:solidFill>
          <a:ln>
            <a:noFill/>
          </a:ln>
        </p:spPr>
        <p:txBody>
          <a:bodyPr spcFirstLastPara="1" wrap="square" lIns="360000" tIns="91425" rIns="91425" bIns="91425" anchor="t" anchorCtr="0">
            <a:noAutofit/>
          </a:bodyPr>
          <a:lstStyle>
            <a:lvl1pPr lvl="0">
              <a:lnSpc>
                <a:spcPct val="100000"/>
              </a:lnSpc>
              <a:spcBef>
                <a:spcPts val="0"/>
              </a:spcBef>
              <a:spcAft>
                <a:spcPts val="0"/>
              </a:spcAft>
              <a:buClr>
                <a:srgbClr val="363F83"/>
              </a:buClr>
              <a:buSzPts val="2000"/>
              <a:buNone/>
              <a:defRPr sz="2000">
                <a:solidFill>
                  <a:srgbClr val="363F83"/>
                </a:solidFill>
              </a:defRPr>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pic>
        <p:nvPicPr>
          <p:cNvPr id="12" name="Google Shape;12;p2"/>
          <p:cNvPicPr preferRelativeResize="0"/>
          <p:nvPr/>
        </p:nvPicPr>
        <p:blipFill rotWithShape="1">
          <a:blip r:embed="rId2">
            <a:alphaModFix/>
          </a:blip>
          <a:srcRect l="9173"/>
          <a:stretch/>
        </p:blipFill>
        <p:spPr>
          <a:xfrm>
            <a:off x="5681400" y="2612075"/>
            <a:ext cx="3435150" cy="2531416"/>
          </a:xfrm>
          <a:prstGeom prst="rect">
            <a:avLst/>
          </a:prstGeom>
          <a:noFill/>
          <a:ln>
            <a:noFill/>
          </a:ln>
        </p:spPr>
      </p:pic>
      <p:sp>
        <p:nvSpPr>
          <p:cNvPr id="13" name="Google Shape;13;p2"/>
          <p:cNvSpPr txBox="1"/>
          <p:nvPr/>
        </p:nvSpPr>
        <p:spPr>
          <a:xfrm>
            <a:off x="2307388" y="4234988"/>
            <a:ext cx="3435000" cy="5532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de" sz="900">
                <a:latin typeface="Lato"/>
                <a:ea typeface="Lato"/>
                <a:cs typeface="Lato"/>
                <a:sym typeface="Lato"/>
              </a:rPr>
              <a:t>The European Commission's support for the production of this publication does not constitute an endorsement of the contents, which reflect the views only of the authors, and the Commission cannot be held responsible for any use which may be made of the information contained therein.</a:t>
            </a:r>
            <a:endParaRPr sz="900">
              <a:latin typeface="Lato"/>
              <a:ea typeface="Lato"/>
              <a:cs typeface="Lato"/>
              <a:sym typeface="Lato"/>
            </a:endParaRPr>
          </a:p>
        </p:txBody>
      </p:sp>
      <p:pic>
        <p:nvPicPr>
          <p:cNvPr id="14" name="Google Shape;14;p2"/>
          <p:cNvPicPr preferRelativeResize="0"/>
          <p:nvPr/>
        </p:nvPicPr>
        <p:blipFill rotWithShape="1">
          <a:blip r:embed="rId3">
            <a:alphaModFix/>
          </a:blip>
          <a:srcRect t="14999" b="18338"/>
          <a:stretch/>
        </p:blipFill>
        <p:spPr>
          <a:xfrm>
            <a:off x="5496600" y="414525"/>
            <a:ext cx="3491800" cy="1309049"/>
          </a:xfrm>
          <a:prstGeom prst="rect">
            <a:avLst/>
          </a:prstGeom>
          <a:noFill/>
          <a:ln>
            <a:noFill/>
          </a:ln>
        </p:spPr>
      </p:pic>
      <p:pic>
        <p:nvPicPr>
          <p:cNvPr id="15" name="Google Shape;15;p2"/>
          <p:cNvPicPr preferRelativeResize="0"/>
          <p:nvPr/>
        </p:nvPicPr>
        <p:blipFill>
          <a:blip r:embed="rId4">
            <a:alphaModFix/>
          </a:blip>
          <a:stretch>
            <a:fillRect/>
          </a:stretch>
        </p:blipFill>
        <p:spPr>
          <a:xfrm>
            <a:off x="131525" y="4393800"/>
            <a:ext cx="2175863" cy="472925"/>
          </a:xfrm>
          <a:prstGeom prst="rect">
            <a:avLst/>
          </a:prstGeom>
          <a:noFill/>
          <a:ln>
            <a:noFill/>
          </a:ln>
        </p:spPr>
      </p:pic>
      <p:sp>
        <p:nvSpPr>
          <p:cNvPr id="16" name="Google Shape;16;p2"/>
          <p:cNvSpPr txBox="1"/>
          <p:nvPr/>
        </p:nvSpPr>
        <p:spPr>
          <a:xfrm>
            <a:off x="6439475" y="1383225"/>
            <a:ext cx="2466300" cy="8679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Clr>
                <a:schemeClr val="dk1"/>
              </a:buClr>
              <a:buSzPts val="1100"/>
              <a:buFont typeface="Arial"/>
              <a:buNone/>
            </a:pPr>
            <a:r>
              <a:rPr lang="de" sz="1300">
                <a:solidFill>
                  <a:schemeClr val="dk1"/>
                </a:solidFill>
                <a:latin typeface="Lato"/>
                <a:ea typeface="Lato"/>
                <a:cs typeface="Lato"/>
                <a:sym typeface="Lato"/>
              </a:rPr>
              <a:t>Enhancing Research</a:t>
            </a:r>
            <a:endParaRPr sz="1300">
              <a:solidFill>
                <a:schemeClr val="dk1"/>
              </a:solidFill>
              <a:latin typeface="Lato"/>
              <a:ea typeface="Lato"/>
              <a:cs typeface="Lato"/>
              <a:sym typeface="Lato"/>
            </a:endParaRPr>
          </a:p>
          <a:p>
            <a:pPr marL="0" lvl="0" indent="0" algn="l" rtl="0">
              <a:lnSpc>
                <a:spcPct val="100000"/>
              </a:lnSpc>
              <a:spcBef>
                <a:spcPts val="0"/>
              </a:spcBef>
              <a:spcAft>
                <a:spcPts val="0"/>
              </a:spcAft>
              <a:buNone/>
            </a:pPr>
            <a:r>
              <a:rPr lang="de" sz="1300">
                <a:solidFill>
                  <a:schemeClr val="dk1"/>
                </a:solidFill>
                <a:latin typeface="Lato"/>
                <a:ea typeface="Lato"/>
                <a:cs typeface="Lato"/>
                <a:sym typeface="Lato"/>
              </a:rPr>
              <a:t>Understanding through Media</a:t>
            </a:r>
            <a:endParaRPr sz="1700">
              <a:latin typeface="Lato"/>
              <a:ea typeface="Lato"/>
              <a:cs typeface="Lato"/>
              <a:sym typeface="Lato"/>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64"/>
        <p:cNvGrpSpPr/>
        <p:nvPr/>
      </p:nvGrpSpPr>
      <p:grpSpPr>
        <a:xfrm>
          <a:off x="0" y="0"/>
          <a:ext cx="0" cy="0"/>
          <a:chOff x="0" y="0"/>
          <a:chExt cx="0" cy="0"/>
        </a:xfrm>
      </p:grpSpPr>
      <p:sp>
        <p:nvSpPr>
          <p:cNvPr id="65" name="Google Shape;6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66" name="Google Shape;66;p11"/>
          <p:cNvSpPr txBox="1">
            <a:spLocks noGrp="1"/>
          </p:cNvSpPr>
          <p:nvPr>
            <p:ph type="body" idx="1"/>
          </p:nvPr>
        </p:nvSpPr>
        <p:spPr>
          <a:xfrm>
            <a:off x="311700" y="3152225"/>
            <a:ext cx="8520600" cy="1300800"/>
          </a:xfrm>
          <a:prstGeom prst="rect">
            <a:avLst/>
          </a:prstGeom>
          <a:solidFill>
            <a:srgbClr val="FFFFFF"/>
          </a:solidFill>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pic>
        <p:nvPicPr>
          <p:cNvPr id="67" name="Google Shape;67;p11"/>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8" name="Google Shape;68;p11"/>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9" name="Google Shape;69;p11"/>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70"/>
        <p:cNvGrpSpPr/>
        <p:nvPr/>
      </p:nvGrpSpPr>
      <p:grpSpPr>
        <a:xfrm>
          <a:off x="0" y="0"/>
          <a:ext cx="0" cy="0"/>
          <a:chOff x="0" y="0"/>
          <a:chExt cx="0" cy="0"/>
        </a:xfrm>
      </p:grpSpPr>
      <p:pic>
        <p:nvPicPr>
          <p:cNvPr id="71" name="Google Shape;71;p12"/>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72" name="Google Shape;72;p12"/>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73" name="Google Shape;73;p12"/>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7"/>
        <p:cNvGrpSpPr/>
        <p:nvPr/>
      </p:nvGrpSpPr>
      <p:grpSpPr>
        <a:xfrm>
          <a:off x="0" y="0"/>
          <a:ext cx="0" cy="0"/>
          <a:chOff x="0" y="0"/>
          <a:chExt cx="0" cy="0"/>
        </a:xfrm>
      </p:grpSpPr>
      <p:sp>
        <p:nvSpPr>
          <p:cNvPr id="18" name="Google Shape;18;p3"/>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pic>
        <p:nvPicPr>
          <p:cNvPr id="19" name="Google Shape;19;p3"/>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0" name="Google Shape;20;p3"/>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1" name="Google Shape;21;p3"/>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22"/>
        <p:cNvGrpSpPr/>
        <p:nvPr/>
      </p:nvGrpSpPr>
      <p:grpSpPr>
        <a:xfrm>
          <a:off x="0" y="0"/>
          <a:ext cx="0" cy="0"/>
          <a:chOff x="0" y="0"/>
          <a:chExt cx="0" cy="0"/>
        </a:xfrm>
      </p:grpSpPr>
      <p:sp>
        <p:nvSpPr>
          <p:cNvPr id="23" name="Google Shape;23;p4"/>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4" name="Google Shape;24;p4"/>
          <p:cNvSpPr txBox="1">
            <a:spLocks noGrp="1"/>
          </p:cNvSpPr>
          <p:nvPr>
            <p:ph type="body" idx="1"/>
          </p:nvPr>
        </p:nvSpPr>
        <p:spPr>
          <a:xfrm>
            <a:off x="168425" y="1032300"/>
            <a:ext cx="8664000" cy="3406500"/>
          </a:xfrm>
          <a:prstGeom prst="rect">
            <a:avLst/>
          </a:prstGeom>
          <a:solidFill>
            <a:srgbClr val="FFFFFF"/>
          </a:solidFill>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25" name="Google Shape;25;p4"/>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6" name="Google Shape;26;p4"/>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7" name="Google Shape;27;p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8"/>
        <p:cNvGrpSpPr/>
        <p:nvPr/>
      </p:nvGrpSpPr>
      <p:grpSpPr>
        <a:xfrm>
          <a:off x="0" y="0"/>
          <a:ext cx="0" cy="0"/>
          <a:chOff x="0" y="0"/>
          <a:chExt cx="0" cy="0"/>
        </a:xfrm>
      </p:grpSpPr>
      <p:sp>
        <p:nvSpPr>
          <p:cNvPr id="29" name="Google Shape;29;p5"/>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30" name="Google Shape;30;p5"/>
          <p:cNvSpPr txBox="1">
            <a:spLocks noGrp="1"/>
          </p:cNvSpPr>
          <p:nvPr>
            <p:ph type="body" idx="1"/>
          </p:nvPr>
        </p:nvSpPr>
        <p:spPr>
          <a:xfrm>
            <a:off x="311700" y="1297000"/>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5"/>
          <p:cNvSpPr txBox="1">
            <a:spLocks noGrp="1"/>
          </p:cNvSpPr>
          <p:nvPr>
            <p:ph type="body" idx="2"/>
          </p:nvPr>
        </p:nvSpPr>
        <p:spPr>
          <a:xfrm>
            <a:off x="4832400" y="1297075"/>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32" name="Google Shape;32;p5"/>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3" name="Google Shape;33;p5"/>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4" name="Google Shape;34;p5"/>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5"/>
        <p:cNvGrpSpPr/>
        <p:nvPr/>
      </p:nvGrpSpPr>
      <p:grpSpPr>
        <a:xfrm>
          <a:off x="0" y="0"/>
          <a:ext cx="0" cy="0"/>
          <a:chOff x="0" y="0"/>
          <a:chExt cx="0" cy="0"/>
        </a:xfrm>
      </p:grpSpPr>
      <p:sp>
        <p:nvSpPr>
          <p:cNvPr id="36" name="Google Shape;36;p6"/>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pic>
        <p:nvPicPr>
          <p:cNvPr id="37" name="Google Shape;37;p6"/>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8" name="Google Shape;38;p6"/>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9" name="Google Shape;39;p6"/>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40"/>
        <p:cNvGrpSpPr/>
        <p:nvPr/>
      </p:nvGrpSpPr>
      <p:grpSpPr>
        <a:xfrm>
          <a:off x="0" y="0"/>
          <a:ext cx="0" cy="0"/>
          <a:chOff x="0" y="0"/>
          <a:chExt cx="0" cy="0"/>
        </a:xfrm>
      </p:grpSpPr>
      <p:sp>
        <p:nvSpPr>
          <p:cNvPr id="41" name="Google Shape;41;p7"/>
          <p:cNvSpPr txBox="1">
            <a:spLocks noGrp="1"/>
          </p:cNvSpPr>
          <p:nvPr>
            <p:ph type="title"/>
          </p:nvPr>
        </p:nvSpPr>
        <p:spPr>
          <a:xfrm>
            <a:off x="311700" y="539675"/>
            <a:ext cx="6007200" cy="7557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42" name="Google Shape;42;p7"/>
          <p:cNvSpPr txBox="1">
            <a:spLocks noGrp="1"/>
          </p:cNvSpPr>
          <p:nvPr>
            <p:ph type="body" idx="1"/>
          </p:nvPr>
        </p:nvSpPr>
        <p:spPr>
          <a:xfrm>
            <a:off x="311700" y="1176700"/>
            <a:ext cx="2808000" cy="3224400"/>
          </a:xfrm>
          <a:prstGeom prst="rect">
            <a:avLst/>
          </a:prstGeom>
          <a:solidFill>
            <a:srgbClr val="FFFFFF"/>
          </a:solidFill>
        </p:spPr>
        <p:txBody>
          <a:bodyPr spcFirstLastPara="1" wrap="square" lIns="91425" tIns="91425" rIns="91425" bIns="91425"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43" name="Google Shape;43;p7"/>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4" name="Google Shape;44;p7"/>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45" name="Google Shape;45;p7"/>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6"/>
        <p:cNvGrpSpPr/>
        <p:nvPr/>
      </p:nvGrpSpPr>
      <p:grpSpPr>
        <a:xfrm>
          <a:off x="0" y="0"/>
          <a:ext cx="0" cy="0"/>
          <a:chOff x="0" y="0"/>
          <a:chExt cx="0" cy="0"/>
        </a:xfrm>
      </p:grpSpPr>
      <p:sp>
        <p:nvSpPr>
          <p:cNvPr id="47" name="Google Shape;47;p8"/>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pic>
        <p:nvPicPr>
          <p:cNvPr id="48" name="Google Shape;48;p8"/>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9" name="Google Shape;49;p8"/>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0" name="Google Shape;50;p8"/>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51"/>
        <p:cNvGrpSpPr/>
        <p:nvPr/>
      </p:nvGrpSpPr>
      <p:grpSpPr>
        <a:xfrm>
          <a:off x="0" y="0"/>
          <a:ext cx="0" cy="0"/>
          <a:chOff x="0" y="0"/>
          <a:chExt cx="0" cy="0"/>
        </a:xfrm>
      </p:grpSpPr>
      <p:sp>
        <p:nvSpPr>
          <p:cNvPr id="52" name="Google Shape;52;p9"/>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3" name="Google Shape;53;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54" name="Google Shape;54;p9"/>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55" name="Google Shape;55;p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56" name="Google Shape;56;p9"/>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57" name="Google Shape;57;p9"/>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8" name="Google Shape;58;p9"/>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9"/>
        <p:cNvGrpSpPr/>
        <p:nvPr/>
      </p:nvGrpSpPr>
      <p:grpSpPr>
        <a:xfrm>
          <a:off x="0" y="0"/>
          <a:ext cx="0" cy="0"/>
          <a:chOff x="0" y="0"/>
          <a:chExt cx="0" cy="0"/>
        </a:xfrm>
      </p:grpSpPr>
      <p:sp>
        <p:nvSpPr>
          <p:cNvPr id="60" name="Google Shape;60;p10"/>
          <p:cNvSpPr txBox="1">
            <a:spLocks noGrp="1"/>
          </p:cNvSpPr>
          <p:nvPr>
            <p:ph type="body" idx="1"/>
          </p:nvPr>
        </p:nvSpPr>
        <p:spPr>
          <a:xfrm>
            <a:off x="2766125" y="3922225"/>
            <a:ext cx="5998800" cy="6051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SzPts val="1800"/>
              <a:buNone/>
              <a:defRPr/>
            </a:lvl1pPr>
          </a:lstStyle>
          <a:p>
            <a:endParaRPr/>
          </a:p>
        </p:txBody>
      </p:sp>
      <p:pic>
        <p:nvPicPr>
          <p:cNvPr id="61" name="Google Shape;61;p10"/>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2" name="Google Shape;62;p10"/>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3" name="Google Shape;63;p10"/>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rgbClr val="EBD3D3"/>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rgbClr val="363F83"/>
              </a:buClr>
              <a:buSzPts val="2800"/>
              <a:buFont typeface="Lato"/>
              <a:buNone/>
              <a:defRPr sz="2800">
                <a:solidFill>
                  <a:srgbClr val="363F83"/>
                </a:solidFill>
                <a:latin typeface="Lato"/>
                <a:ea typeface="Lato"/>
                <a:cs typeface="Lato"/>
                <a:sym typeface="Lato"/>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270413"/>
            <a:ext cx="8520600" cy="30705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rgbClr val="E5362B"/>
              </a:buClr>
              <a:buSzPts val="1800"/>
              <a:buFont typeface="Lato"/>
              <a:buChar char="●"/>
              <a:defRPr sz="1800">
                <a:solidFill>
                  <a:srgbClr val="E5362B"/>
                </a:solidFill>
                <a:latin typeface="Lato"/>
                <a:ea typeface="Lato"/>
                <a:cs typeface="Lato"/>
                <a:sym typeface="Lato"/>
              </a:defRPr>
            </a:lvl1pPr>
            <a:lvl2pPr marL="914400" lvl="1" indent="-317500">
              <a:lnSpc>
                <a:spcPct val="115000"/>
              </a:lnSpc>
              <a:spcBef>
                <a:spcPts val="1600"/>
              </a:spcBef>
              <a:spcAft>
                <a:spcPts val="0"/>
              </a:spcAft>
              <a:buClr>
                <a:srgbClr val="8BACEE"/>
              </a:buClr>
              <a:buSzPts val="1400"/>
              <a:buFont typeface="Lato"/>
              <a:buChar char="○"/>
              <a:defRPr b="1">
                <a:solidFill>
                  <a:srgbClr val="8BACEE"/>
                </a:solidFill>
                <a:latin typeface="Lato"/>
                <a:ea typeface="Lato"/>
                <a:cs typeface="Lato"/>
                <a:sym typeface="Lato"/>
              </a:defRPr>
            </a:lvl2pPr>
            <a:lvl3pPr marL="1371600" lvl="2"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3pPr>
            <a:lvl4pPr marL="1828800" lvl="3"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4pPr>
            <a:lvl5pPr marL="2286000" lvl="4"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5pPr>
            <a:lvl6pPr marL="2743200" lvl="5"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6pPr>
            <a:lvl7pPr marL="3200400" lvl="6"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7pPr>
            <a:lvl8pPr marL="3657600" lvl="7"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8pPr>
            <a:lvl9pPr marL="4114800" lvl="8" indent="-317500">
              <a:lnSpc>
                <a:spcPct val="115000"/>
              </a:lnSpc>
              <a:spcBef>
                <a:spcPts val="1600"/>
              </a:spcBef>
              <a:spcAft>
                <a:spcPts val="1600"/>
              </a:spcAft>
              <a:buClr>
                <a:schemeClr val="dk2"/>
              </a:buClr>
              <a:buSzPts val="1400"/>
              <a:buFont typeface="Lato"/>
              <a:buChar char="■"/>
              <a:defRPr>
                <a:solidFill>
                  <a:schemeClr val="dk2"/>
                </a:solidFill>
                <a:latin typeface="Lato"/>
                <a:ea typeface="Lato"/>
                <a:cs typeface="Lato"/>
                <a:sym typeface="Lato"/>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de"/>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3" Type="http://schemas.openxmlformats.org/officeDocument/2006/relationships/hyperlink" Target="https://nunataryuk.org/component/tags/tag/canadian-arctic-coast" TargetMode="External"/><Relationship Id="rId2" Type="http://schemas.openxmlformats.org/officeDocument/2006/relationships/hyperlink" Target="https://nunataryuk.org/component/tags/tag/field-blogs" TargetMode="Externa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hyperlink" Target="https://eris-project.eu/index.php/en/2017/09/20/lessons-in-english-for-upper-secondary-schools/" TargetMode="Externa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hyperlink" Target="https://eris-project.eu/?smd_process_download=1&amp;download_id=1098" TargetMode="External"/><Relationship Id="rId7" Type="http://schemas.openxmlformats.org/officeDocument/2006/relationships/hyperlink" Target="https://eris-project.eu/?smd_process_download=1&amp;download_id=1090" TargetMode="External"/><Relationship Id="rId2" Type="http://schemas.openxmlformats.org/officeDocument/2006/relationships/hyperlink" Target="https://eris-project.eu/?smd_process_download=1&amp;download_id=1096" TargetMode="External"/><Relationship Id="rId1" Type="http://schemas.openxmlformats.org/officeDocument/2006/relationships/slideLayout" Target="../slideLayouts/slideLayout3.xml"/><Relationship Id="rId6" Type="http://schemas.openxmlformats.org/officeDocument/2006/relationships/hyperlink" Target="https://eris-project.eu/?smd_process_download=1&amp;download_id=1088" TargetMode="External"/><Relationship Id="rId5" Type="http://schemas.openxmlformats.org/officeDocument/2006/relationships/hyperlink" Target="https://eris-project.eu/?smd_process_download=1&amp;download_id=1094" TargetMode="External"/><Relationship Id="rId4" Type="http://schemas.openxmlformats.org/officeDocument/2006/relationships/hyperlink" Target="https://eris-project.eu/?smd_process_download=1&amp;download_id=1092" TargetMode="External"/></Relationships>
</file>

<file path=ppt/slides/_rels/slide6.xml.rels><?xml version="1.0" encoding="UTF-8" standalone="yes"?>
<Relationships xmlns="http://schemas.openxmlformats.org/package/2006/relationships"><Relationship Id="rId3" Type="http://schemas.openxmlformats.org/officeDocument/2006/relationships/hyperlink" Target="https://www.youtube.com/c/EDUARCTIC" TargetMode="External"/><Relationship Id="rId2" Type="http://schemas.openxmlformats.org/officeDocument/2006/relationships/hyperlink" Target="https://edu-arctic.eu/"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hyperlink" Target="https://edu-arctic.eu/" TargetMode="Externa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3"/>
          <p:cNvSpPr txBox="1">
            <a:spLocks noGrp="1"/>
          </p:cNvSpPr>
          <p:nvPr>
            <p:ph type="ctrTitle"/>
          </p:nvPr>
        </p:nvSpPr>
        <p:spPr>
          <a:xfrm>
            <a:off x="0" y="650350"/>
            <a:ext cx="5496600" cy="2052600"/>
          </a:xfrm>
          <a:prstGeom prst="rect">
            <a:avLst/>
          </a:prstGeom>
        </p:spPr>
        <p:txBody>
          <a:bodyPr spcFirstLastPara="1" wrap="square" lIns="360000" tIns="91425" rIns="91425" bIns="91425" anchor="b" anchorCtr="0">
            <a:noAutofit/>
          </a:bodyPr>
          <a:lstStyle/>
          <a:p>
            <a:pPr lvl="0"/>
            <a:r>
              <a:rPr lang="en-GB" dirty="0"/>
              <a:t>Science communication about Arctic research</a:t>
            </a:r>
            <a:r>
              <a:rPr lang="fr-FR" dirty="0"/>
              <a:t> </a:t>
            </a:r>
            <a:endParaRPr dirty="0"/>
          </a:p>
        </p:txBody>
      </p:sp>
      <p:sp>
        <p:nvSpPr>
          <p:cNvPr id="79" name="Google Shape;79;p13"/>
          <p:cNvSpPr txBox="1">
            <a:spLocks noGrp="1"/>
          </p:cNvSpPr>
          <p:nvPr>
            <p:ph type="subTitle" idx="1"/>
          </p:nvPr>
        </p:nvSpPr>
        <p:spPr>
          <a:xfrm>
            <a:off x="50" y="2702950"/>
            <a:ext cx="5496600" cy="867900"/>
          </a:xfrm>
          <a:prstGeom prst="rect">
            <a:avLst/>
          </a:prstGeom>
        </p:spPr>
        <p:txBody>
          <a:bodyPr spcFirstLastPara="1" wrap="square" lIns="360000" tIns="91425" rIns="91425" bIns="91425" anchor="t" anchorCtr="0">
            <a:noAutofit/>
          </a:bodyPr>
          <a:lstStyle/>
          <a:p>
            <a:pPr marL="0" lvl="0" indent="0" algn="l" rtl="0">
              <a:spcBef>
                <a:spcPts val="0"/>
              </a:spcBef>
              <a:spcAft>
                <a:spcPts val="0"/>
              </a:spcAft>
              <a:buNone/>
            </a:pPr>
            <a:r>
              <a:rPr lang="fr-FR" dirty="0"/>
              <a:t>Module </a:t>
            </a:r>
            <a:r>
              <a:rPr lang="fr-FR" dirty="0" err="1"/>
              <a:t>prepared</a:t>
            </a:r>
            <a:r>
              <a:rPr lang="fr-FR" dirty="0"/>
              <a:t> by Prof. Jan </a:t>
            </a:r>
            <a:r>
              <a:rPr lang="fr-FR" dirty="0" err="1"/>
              <a:t>Borm</a:t>
            </a:r>
            <a:r>
              <a:rPr lang="fr-FR" dirty="0"/>
              <a:t>,</a:t>
            </a:r>
          </a:p>
          <a:p>
            <a:pPr marL="0" lvl="0" indent="0" algn="l" rtl="0">
              <a:spcBef>
                <a:spcPts val="0"/>
              </a:spcBef>
              <a:spcAft>
                <a:spcPts val="0"/>
              </a:spcAft>
              <a:buNone/>
            </a:pPr>
            <a:r>
              <a:rPr lang="fr-FR" dirty="0"/>
              <a:t>UVSQ/Université Paris-Saclay</a:t>
            </a:r>
            <a:endParaRPr dirty="0"/>
          </a:p>
        </p:txBody>
      </p:sp>
    </p:spTree>
    <p:extLst>
      <p:ext uri="{BB962C8B-B14F-4D97-AF65-F5344CB8AC3E}">
        <p14:creationId xmlns:p14="http://schemas.microsoft.com/office/powerpoint/2010/main" val="7318933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0536E84C-F625-5044-856C-2B722E72F65D}"/>
              </a:ext>
            </a:extLst>
          </p:cNvPr>
          <p:cNvSpPr>
            <a:spLocks noGrp="1"/>
          </p:cNvSpPr>
          <p:nvPr>
            <p:ph type="title"/>
          </p:nvPr>
        </p:nvSpPr>
        <p:spPr>
          <a:xfrm>
            <a:off x="168425" y="0"/>
            <a:ext cx="6802800" cy="572700"/>
          </a:xfrm>
        </p:spPr>
        <p:txBody>
          <a:bodyPr/>
          <a:lstStyle/>
          <a:p>
            <a:r>
              <a:rPr lang="fr-FR" dirty="0">
                <a:solidFill>
                  <a:schemeClr val="tx1"/>
                </a:solidFill>
              </a:rPr>
              <a:t>NUNATARYUK - https://</a:t>
            </a:r>
            <a:r>
              <a:rPr lang="fr-FR" dirty="0" err="1">
                <a:solidFill>
                  <a:schemeClr val="tx1"/>
                </a:solidFill>
              </a:rPr>
              <a:t>nunataryuk.org</a:t>
            </a:r>
            <a:endParaRPr lang="fr-FR" dirty="0">
              <a:solidFill>
                <a:schemeClr val="tx1"/>
              </a:solidFill>
            </a:endParaRPr>
          </a:p>
        </p:txBody>
      </p:sp>
      <p:sp>
        <p:nvSpPr>
          <p:cNvPr id="3" name="Espace réservé du texte 2">
            <a:extLst>
              <a:ext uri="{FF2B5EF4-FFF2-40B4-BE49-F238E27FC236}">
                <a16:creationId xmlns:a16="http://schemas.microsoft.com/office/drawing/2014/main" id="{52710A0A-0D85-9C4F-A698-9FB50000958C}"/>
              </a:ext>
            </a:extLst>
          </p:cNvPr>
          <p:cNvSpPr>
            <a:spLocks noGrp="1"/>
          </p:cNvSpPr>
          <p:nvPr>
            <p:ph type="body" idx="1"/>
          </p:nvPr>
        </p:nvSpPr>
        <p:spPr>
          <a:xfrm>
            <a:off x="357911" y="572700"/>
            <a:ext cx="8474522" cy="3908866"/>
          </a:xfrm>
        </p:spPr>
        <p:txBody>
          <a:bodyPr/>
          <a:lstStyle/>
          <a:p>
            <a:pPr marL="114300" indent="0">
              <a:buNone/>
            </a:pPr>
            <a:r>
              <a:rPr lang="fr-FR" dirty="0">
                <a:solidFill>
                  <a:schemeClr val="tx1"/>
                </a:solidFill>
              </a:rPr>
              <a:t>NUNATARYUK </a:t>
            </a:r>
            <a:r>
              <a:rPr lang="fr-FR" dirty="0" err="1">
                <a:solidFill>
                  <a:schemeClr val="tx1"/>
                </a:solidFill>
              </a:rPr>
              <a:t>brings</a:t>
            </a:r>
            <a:r>
              <a:rPr lang="fr-FR" dirty="0">
                <a:solidFill>
                  <a:schemeClr val="tx1"/>
                </a:solidFill>
              </a:rPr>
              <a:t> </a:t>
            </a:r>
            <a:r>
              <a:rPr lang="fr-FR" dirty="0" err="1">
                <a:solidFill>
                  <a:schemeClr val="tx1"/>
                </a:solidFill>
              </a:rPr>
              <a:t>together</a:t>
            </a:r>
            <a:r>
              <a:rPr lang="fr-FR" dirty="0">
                <a:solidFill>
                  <a:schemeClr val="tx1"/>
                </a:solidFill>
              </a:rPr>
              <a:t> world-</a:t>
            </a:r>
            <a:r>
              <a:rPr lang="fr-FR" dirty="0" err="1">
                <a:solidFill>
                  <a:schemeClr val="tx1"/>
                </a:solidFill>
              </a:rPr>
              <a:t>leading</a:t>
            </a:r>
            <a:r>
              <a:rPr lang="fr-FR" dirty="0">
                <a:solidFill>
                  <a:schemeClr val="tx1"/>
                </a:solidFill>
              </a:rPr>
              <a:t> </a:t>
            </a:r>
            <a:r>
              <a:rPr lang="fr-FR" dirty="0" err="1">
                <a:solidFill>
                  <a:schemeClr val="tx1"/>
                </a:solidFill>
              </a:rPr>
              <a:t>specialists</a:t>
            </a:r>
            <a:r>
              <a:rPr lang="fr-FR" dirty="0">
                <a:solidFill>
                  <a:schemeClr val="tx1"/>
                </a:solidFill>
              </a:rPr>
              <a:t> in </a:t>
            </a:r>
            <a:r>
              <a:rPr lang="fr-FR" dirty="0" err="1">
                <a:solidFill>
                  <a:schemeClr val="tx1"/>
                </a:solidFill>
              </a:rPr>
              <a:t>natural</a:t>
            </a:r>
            <a:r>
              <a:rPr lang="fr-FR" dirty="0">
                <a:solidFill>
                  <a:schemeClr val="tx1"/>
                </a:solidFill>
              </a:rPr>
              <a:t> science and </a:t>
            </a:r>
            <a:r>
              <a:rPr lang="fr-FR" dirty="0" err="1">
                <a:solidFill>
                  <a:schemeClr val="tx1"/>
                </a:solidFill>
              </a:rPr>
              <a:t>socio-economics</a:t>
            </a:r>
            <a:r>
              <a:rPr lang="fr-FR" dirty="0">
                <a:solidFill>
                  <a:schemeClr val="tx1"/>
                </a:solidFill>
              </a:rPr>
              <a:t> to: </a:t>
            </a:r>
            <a:r>
              <a:rPr lang="fr-FR" b="1" dirty="0" err="1">
                <a:solidFill>
                  <a:schemeClr val="tx1"/>
                </a:solidFill>
              </a:rPr>
              <a:t>develop</a:t>
            </a:r>
            <a:r>
              <a:rPr lang="fr-FR" b="1" dirty="0">
                <a:solidFill>
                  <a:schemeClr val="tx1"/>
                </a:solidFill>
              </a:rPr>
              <a:t> quantitative </a:t>
            </a:r>
            <a:r>
              <a:rPr lang="fr-FR" b="1" dirty="0" err="1">
                <a:solidFill>
                  <a:schemeClr val="tx1"/>
                </a:solidFill>
              </a:rPr>
              <a:t>understanding</a:t>
            </a:r>
            <a:r>
              <a:rPr lang="fr-FR" b="1" dirty="0">
                <a:solidFill>
                  <a:schemeClr val="tx1"/>
                </a:solidFill>
              </a:rPr>
              <a:t> of the fluxes and fates of </a:t>
            </a:r>
            <a:r>
              <a:rPr lang="fr-FR" b="1" dirty="0" err="1">
                <a:solidFill>
                  <a:schemeClr val="tx1"/>
                </a:solidFill>
              </a:rPr>
              <a:t>organic</a:t>
            </a:r>
            <a:r>
              <a:rPr lang="fr-FR" b="1" dirty="0">
                <a:solidFill>
                  <a:schemeClr val="tx1"/>
                </a:solidFill>
              </a:rPr>
              <a:t> </a:t>
            </a:r>
            <a:r>
              <a:rPr lang="fr-FR" b="1" dirty="0" err="1">
                <a:solidFill>
                  <a:schemeClr val="tx1"/>
                </a:solidFill>
              </a:rPr>
              <a:t>matter</a:t>
            </a:r>
            <a:r>
              <a:rPr lang="fr-FR" b="1" dirty="0">
                <a:solidFill>
                  <a:schemeClr val="tx1"/>
                </a:solidFill>
              </a:rPr>
              <a:t> </a:t>
            </a:r>
            <a:r>
              <a:rPr lang="fr-FR" b="1" dirty="0" err="1">
                <a:solidFill>
                  <a:schemeClr val="tx1"/>
                </a:solidFill>
              </a:rPr>
              <a:t>released</a:t>
            </a:r>
            <a:r>
              <a:rPr lang="fr-FR" b="1" dirty="0">
                <a:solidFill>
                  <a:schemeClr val="tx1"/>
                </a:solidFill>
              </a:rPr>
              <a:t> </a:t>
            </a:r>
            <a:r>
              <a:rPr lang="fr-FR" b="1" dirty="0" err="1">
                <a:solidFill>
                  <a:schemeClr val="tx1"/>
                </a:solidFill>
              </a:rPr>
              <a:t>from</a:t>
            </a:r>
            <a:r>
              <a:rPr lang="fr-FR" b="1" dirty="0">
                <a:solidFill>
                  <a:schemeClr val="tx1"/>
                </a:solidFill>
              </a:rPr>
              <a:t> </a:t>
            </a:r>
            <a:r>
              <a:rPr lang="fr-FR" b="1" dirty="0" err="1">
                <a:solidFill>
                  <a:schemeClr val="tx1"/>
                </a:solidFill>
              </a:rPr>
              <a:t>thawing</a:t>
            </a:r>
            <a:r>
              <a:rPr lang="fr-FR" b="1" dirty="0">
                <a:solidFill>
                  <a:schemeClr val="tx1"/>
                </a:solidFill>
              </a:rPr>
              <a:t> </a:t>
            </a:r>
            <a:r>
              <a:rPr lang="fr-FR" b="1" dirty="0" err="1">
                <a:solidFill>
                  <a:schemeClr val="tx1"/>
                </a:solidFill>
              </a:rPr>
              <a:t>coastal</a:t>
            </a:r>
            <a:r>
              <a:rPr lang="fr-FR" b="1" dirty="0">
                <a:solidFill>
                  <a:schemeClr val="tx1"/>
                </a:solidFill>
              </a:rPr>
              <a:t> and </a:t>
            </a:r>
            <a:r>
              <a:rPr lang="fr-FR" b="1" dirty="0" err="1">
                <a:solidFill>
                  <a:schemeClr val="tx1"/>
                </a:solidFill>
              </a:rPr>
              <a:t>subsea</a:t>
            </a:r>
            <a:r>
              <a:rPr lang="fr-FR" b="1" dirty="0">
                <a:solidFill>
                  <a:schemeClr val="tx1"/>
                </a:solidFill>
              </a:rPr>
              <a:t> permafrost</a:t>
            </a:r>
            <a:r>
              <a:rPr lang="fr-FR" dirty="0">
                <a:solidFill>
                  <a:schemeClr val="tx1"/>
                </a:solidFill>
              </a:rPr>
              <a:t>; </a:t>
            </a:r>
            <a:r>
              <a:rPr lang="fr-FR" dirty="0" err="1">
                <a:solidFill>
                  <a:schemeClr val="tx1"/>
                </a:solidFill>
              </a:rPr>
              <a:t>assess</a:t>
            </a:r>
            <a:r>
              <a:rPr lang="fr-FR" dirty="0">
                <a:solidFill>
                  <a:schemeClr val="tx1"/>
                </a:solidFill>
              </a:rPr>
              <a:t> </a:t>
            </a:r>
            <a:r>
              <a:rPr lang="fr-FR" dirty="0" err="1">
                <a:solidFill>
                  <a:schemeClr val="tx1"/>
                </a:solidFill>
              </a:rPr>
              <a:t>what</a:t>
            </a:r>
            <a:r>
              <a:rPr lang="fr-FR" dirty="0">
                <a:solidFill>
                  <a:schemeClr val="tx1"/>
                </a:solidFill>
              </a:rPr>
              <a:t> </a:t>
            </a:r>
            <a:r>
              <a:rPr lang="fr-FR" dirty="0" err="1">
                <a:solidFill>
                  <a:schemeClr val="tx1"/>
                </a:solidFill>
              </a:rPr>
              <a:t>risks</a:t>
            </a:r>
            <a:r>
              <a:rPr lang="fr-FR" dirty="0">
                <a:solidFill>
                  <a:schemeClr val="tx1"/>
                </a:solidFill>
              </a:rPr>
              <a:t> are </a:t>
            </a:r>
            <a:r>
              <a:rPr lang="fr-FR" dirty="0" err="1">
                <a:solidFill>
                  <a:schemeClr val="tx1"/>
                </a:solidFill>
              </a:rPr>
              <a:t>posed</a:t>
            </a:r>
            <a:r>
              <a:rPr lang="fr-FR" dirty="0">
                <a:solidFill>
                  <a:schemeClr val="tx1"/>
                </a:solidFill>
              </a:rPr>
              <a:t> by </a:t>
            </a:r>
            <a:r>
              <a:rPr lang="fr-FR" dirty="0" err="1">
                <a:solidFill>
                  <a:schemeClr val="tx1"/>
                </a:solidFill>
              </a:rPr>
              <a:t>thawing</a:t>
            </a:r>
            <a:r>
              <a:rPr lang="fr-FR" dirty="0">
                <a:solidFill>
                  <a:schemeClr val="tx1"/>
                </a:solidFill>
              </a:rPr>
              <a:t> </a:t>
            </a:r>
            <a:r>
              <a:rPr lang="fr-FR" dirty="0" err="1">
                <a:solidFill>
                  <a:schemeClr val="tx1"/>
                </a:solidFill>
              </a:rPr>
              <a:t>coastal</a:t>
            </a:r>
            <a:r>
              <a:rPr lang="fr-FR" dirty="0">
                <a:solidFill>
                  <a:schemeClr val="tx1"/>
                </a:solidFill>
              </a:rPr>
              <a:t> permafrost, to infrastructure, </a:t>
            </a:r>
            <a:r>
              <a:rPr lang="fr-FR" dirty="0" err="1">
                <a:solidFill>
                  <a:schemeClr val="tx1"/>
                </a:solidFill>
              </a:rPr>
              <a:t>indigenous</a:t>
            </a:r>
            <a:r>
              <a:rPr lang="fr-FR" dirty="0">
                <a:solidFill>
                  <a:schemeClr val="tx1"/>
                </a:solidFill>
              </a:rPr>
              <a:t> and local </a:t>
            </a:r>
            <a:r>
              <a:rPr lang="fr-FR" dirty="0" err="1">
                <a:solidFill>
                  <a:schemeClr val="tx1"/>
                </a:solidFill>
              </a:rPr>
              <a:t>communities</a:t>
            </a:r>
            <a:r>
              <a:rPr lang="fr-FR" dirty="0">
                <a:solidFill>
                  <a:schemeClr val="tx1"/>
                </a:solidFill>
              </a:rPr>
              <a:t> and </a:t>
            </a:r>
            <a:r>
              <a:rPr lang="fr-FR" dirty="0" err="1">
                <a:solidFill>
                  <a:schemeClr val="tx1"/>
                </a:solidFill>
              </a:rPr>
              <a:t>people’s</a:t>
            </a:r>
            <a:r>
              <a:rPr lang="fr-FR" dirty="0">
                <a:solidFill>
                  <a:schemeClr val="tx1"/>
                </a:solidFill>
              </a:rPr>
              <a:t> </a:t>
            </a:r>
            <a:r>
              <a:rPr lang="fr-FR" dirty="0" err="1">
                <a:solidFill>
                  <a:schemeClr val="tx1"/>
                </a:solidFill>
              </a:rPr>
              <a:t>health</a:t>
            </a:r>
            <a:r>
              <a:rPr lang="fr-FR" dirty="0">
                <a:solidFill>
                  <a:schemeClr val="tx1"/>
                </a:solidFill>
              </a:rPr>
              <a:t>, and </a:t>
            </a:r>
            <a:r>
              <a:rPr lang="fr-FR" dirty="0" err="1">
                <a:solidFill>
                  <a:schemeClr val="tx1"/>
                </a:solidFill>
              </a:rPr>
              <a:t>from</a:t>
            </a:r>
            <a:r>
              <a:rPr lang="fr-FR" dirty="0">
                <a:solidFill>
                  <a:schemeClr val="tx1"/>
                </a:solidFill>
              </a:rPr>
              <a:t> pollution; use </a:t>
            </a:r>
            <a:r>
              <a:rPr lang="fr-FR" dirty="0" err="1">
                <a:solidFill>
                  <a:schemeClr val="tx1"/>
                </a:solidFill>
              </a:rPr>
              <a:t>this</a:t>
            </a:r>
            <a:r>
              <a:rPr lang="fr-FR" dirty="0">
                <a:solidFill>
                  <a:schemeClr val="tx1"/>
                </a:solidFill>
              </a:rPr>
              <a:t> </a:t>
            </a:r>
            <a:r>
              <a:rPr lang="fr-FR" dirty="0" err="1">
                <a:solidFill>
                  <a:schemeClr val="tx1"/>
                </a:solidFill>
              </a:rPr>
              <a:t>understanding</a:t>
            </a:r>
            <a:r>
              <a:rPr lang="fr-FR" dirty="0">
                <a:solidFill>
                  <a:schemeClr val="tx1"/>
                </a:solidFill>
              </a:rPr>
              <a:t> to </a:t>
            </a:r>
            <a:r>
              <a:rPr lang="fr-FR" dirty="0" err="1">
                <a:solidFill>
                  <a:schemeClr val="tx1"/>
                </a:solidFill>
              </a:rPr>
              <a:t>estimate</a:t>
            </a:r>
            <a:r>
              <a:rPr lang="fr-FR" dirty="0">
                <a:solidFill>
                  <a:schemeClr val="tx1"/>
                </a:solidFill>
              </a:rPr>
              <a:t> the long-</a:t>
            </a:r>
            <a:r>
              <a:rPr lang="fr-FR" dirty="0" err="1">
                <a:solidFill>
                  <a:schemeClr val="tx1"/>
                </a:solidFill>
              </a:rPr>
              <a:t>term</a:t>
            </a:r>
            <a:r>
              <a:rPr lang="fr-FR" dirty="0">
                <a:solidFill>
                  <a:schemeClr val="tx1"/>
                </a:solidFill>
              </a:rPr>
              <a:t> impacts of permafrost </a:t>
            </a:r>
            <a:r>
              <a:rPr lang="fr-FR" dirty="0" err="1">
                <a:solidFill>
                  <a:schemeClr val="tx1"/>
                </a:solidFill>
              </a:rPr>
              <a:t>thaw</a:t>
            </a:r>
            <a:r>
              <a:rPr lang="fr-FR" dirty="0">
                <a:solidFill>
                  <a:schemeClr val="tx1"/>
                </a:solidFill>
              </a:rPr>
              <a:t> on global </a:t>
            </a:r>
            <a:r>
              <a:rPr lang="fr-FR" dirty="0" err="1">
                <a:solidFill>
                  <a:schemeClr val="tx1"/>
                </a:solidFill>
              </a:rPr>
              <a:t>climate</a:t>
            </a:r>
            <a:r>
              <a:rPr lang="fr-FR" dirty="0">
                <a:solidFill>
                  <a:schemeClr val="tx1"/>
                </a:solidFill>
              </a:rPr>
              <a:t> and the </a:t>
            </a:r>
            <a:r>
              <a:rPr lang="fr-FR" dirty="0" err="1">
                <a:solidFill>
                  <a:schemeClr val="tx1"/>
                </a:solidFill>
              </a:rPr>
              <a:t>economy</a:t>
            </a:r>
            <a:r>
              <a:rPr lang="fr-FR" dirty="0">
                <a:solidFill>
                  <a:schemeClr val="tx1"/>
                </a:solidFill>
              </a:rPr>
              <a:t>.</a:t>
            </a:r>
          </a:p>
          <a:p>
            <a:r>
              <a:rPr lang="fr-FR" dirty="0">
                <a:solidFill>
                  <a:schemeClr val="tx1"/>
                </a:solidFill>
              </a:rPr>
              <a:t>NUNATARYUK </a:t>
            </a:r>
            <a:r>
              <a:rPr lang="fr-FR" dirty="0" err="1">
                <a:solidFill>
                  <a:schemeClr val="tx1"/>
                </a:solidFill>
              </a:rPr>
              <a:t>will</a:t>
            </a:r>
            <a:r>
              <a:rPr lang="fr-FR" dirty="0">
                <a:solidFill>
                  <a:schemeClr val="tx1"/>
                </a:solidFill>
              </a:rPr>
              <a:t> </a:t>
            </a:r>
            <a:r>
              <a:rPr lang="fr-FR" dirty="0" err="1">
                <a:solidFill>
                  <a:schemeClr val="tx1"/>
                </a:solidFill>
              </a:rPr>
              <a:t>be</a:t>
            </a:r>
            <a:r>
              <a:rPr lang="fr-FR" dirty="0">
                <a:solidFill>
                  <a:schemeClr val="tx1"/>
                </a:solidFill>
              </a:rPr>
              <a:t> </a:t>
            </a:r>
            <a:r>
              <a:rPr lang="fr-FR" dirty="0" err="1">
                <a:solidFill>
                  <a:schemeClr val="tx1"/>
                </a:solidFill>
              </a:rPr>
              <a:t>guided</a:t>
            </a:r>
            <a:r>
              <a:rPr lang="fr-FR" dirty="0">
                <a:solidFill>
                  <a:schemeClr val="tx1"/>
                </a:solidFill>
              </a:rPr>
              <a:t> by a </a:t>
            </a:r>
            <a:r>
              <a:rPr lang="fr-FR" dirty="0" err="1">
                <a:solidFill>
                  <a:schemeClr val="tx1"/>
                </a:solidFill>
              </a:rPr>
              <a:t>Stakeholders</a:t>
            </a:r>
            <a:r>
              <a:rPr lang="fr-FR" dirty="0">
                <a:solidFill>
                  <a:schemeClr val="tx1"/>
                </a:solidFill>
              </a:rPr>
              <a:t>’ Forum of </a:t>
            </a:r>
            <a:r>
              <a:rPr lang="fr-FR" dirty="0" err="1">
                <a:solidFill>
                  <a:schemeClr val="tx1"/>
                </a:solidFill>
              </a:rPr>
              <a:t>representatives</a:t>
            </a:r>
            <a:r>
              <a:rPr lang="fr-FR" dirty="0">
                <a:solidFill>
                  <a:schemeClr val="tx1"/>
                </a:solidFill>
              </a:rPr>
              <a:t> </a:t>
            </a:r>
            <a:r>
              <a:rPr lang="fr-FR" dirty="0" err="1">
                <a:solidFill>
                  <a:schemeClr val="tx1"/>
                </a:solidFill>
              </a:rPr>
              <a:t>from</a:t>
            </a:r>
            <a:r>
              <a:rPr lang="fr-FR" dirty="0">
                <a:solidFill>
                  <a:schemeClr val="tx1"/>
                </a:solidFill>
              </a:rPr>
              <a:t> </a:t>
            </a:r>
            <a:r>
              <a:rPr lang="fr-FR" dirty="0" err="1">
                <a:solidFill>
                  <a:schemeClr val="tx1"/>
                </a:solidFill>
              </a:rPr>
              <a:t>Arctic</a:t>
            </a:r>
            <a:r>
              <a:rPr lang="fr-FR" dirty="0">
                <a:solidFill>
                  <a:schemeClr val="tx1"/>
                </a:solidFill>
              </a:rPr>
              <a:t> </a:t>
            </a:r>
            <a:r>
              <a:rPr lang="fr-FR" dirty="0" err="1">
                <a:solidFill>
                  <a:schemeClr val="tx1"/>
                </a:solidFill>
              </a:rPr>
              <a:t>coastal</a:t>
            </a:r>
            <a:r>
              <a:rPr lang="fr-FR" dirty="0">
                <a:solidFill>
                  <a:schemeClr val="tx1"/>
                </a:solidFill>
              </a:rPr>
              <a:t> </a:t>
            </a:r>
            <a:r>
              <a:rPr lang="fr-FR" dirty="0" err="1">
                <a:solidFill>
                  <a:schemeClr val="tx1"/>
                </a:solidFill>
              </a:rPr>
              <a:t>communities</a:t>
            </a:r>
            <a:r>
              <a:rPr lang="fr-FR" dirty="0">
                <a:solidFill>
                  <a:schemeClr val="tx1"/>
                </a:solidFill>
              </a:rPr>
              <a:t> and </a:t>
            </a:r>
            <a:r>
              <a:rPr lang="fr-FR" dirty="0" err="1">
                <a:solidFill>
                  <a:schemeClr val="tx1"/>
                </a:solidFill>
              </a:rPr>
              <a:t>indigenous</a:t>
            </a:r>
            <a:r>
              <a:rPr lang="fr-FR" dirty="0">
                <a:solidFill>
                  <a:schemeClr val="tx1"/>
                </a:solidFill>
              </a:rPr>
              <a:t> </a:t>
            </a:r>
            <a:r>
              <a:rPr lang="fr-FR" dirty="0" err="1">
                <a:solidFill>
                  <a:schemeClr val="tx1"/>
                </a:solidFill>
              </a:rPr>
              <a:t>societies</a:t>
            </a:r>
            <a:r>
              <a:rPr lang="fr-FR" dirty="0">
                <a:solidFill>
                  <a:schemeClr val="tx1"/>
                </a:solidFill>
              </a:rPr>
              <a:t>, </a:t>
            </a:r>
            <a:r>
              <a:rPr lang="fr-FR" dirty="0" err="1">
                <a:solidFill>
                  <a:schemeClr val="tx1"/>
                </a:solidFill>
              </a:rPr>
              <a:t>creating</a:t>
            </a:r>
            <a:r>
              <a:rPr lang="fr-FR" dirty="0">
                <a:solidFill>
                  <a:schemeClr val="tx1"/>
                </a:solidFill>
              </a:rPr>
              <a:t> a </a:t>
            </a:r>
            <a:r>
              <a:rPr lang="fr-FR" dirty="0" err="1">
                <a:solidFill>
                  <a:schemeClr val="tx1"/>
                </a:solidFill>
              </a:rPr>
              <a:t>legacy</a:t>
            </a:r>
            <a:r>
              <a:rPr lang="fr-FR" dirty="0">
                <a:solidFill>
                  <a:schemeClr val="tx1"/>
                </a:solidFill>
              </a:rPr>
              <a:t> of collaborative </a:t>
            </a:r>
            <a:r>
              <a:rPr lang="fr-FR" dirty="0" err="1">
                <a:solidFill>
                  <a:schemeClr val="tx1"/>
                </a:solidFill>
              </a:rPr>
              <a:t>community</a:t>
            </a:r>
            <a:r>
              <a:rPr lang="fr-FR" dirty="0">
                <a:solidFill>
                  <a:schemeClr val="tx1"/>
                </a:solidFill>
              </a:rPr>
              <a:t> </a:t>
            </a:r>
            <a:r>
              <a:rPr lang="fr-FR" dirty="0" err="1">
                <a:solidFill>
                  <a:schemeClr val="tx1"/>
                </a:solidFill>
              </a:rPr>
              <a:t>involvement</a:t>
            </a:r>
            <a:r>
              <a:rPr lang="fr-FR" dirty="0">
                <a:solidFill>
                  <a:schemeClr val="tx1"/>
                </a:solidFill>
              </a:rPr>
              <a:t> and a </a:t>
            </a:r>
            <a:r>
              <a:rPr lang="fr-FR" dirty="0" err="1">
                <a:solidFill>
                  <a:schemeClr val="tx1"/>
                </a:solidFill>
              </a:rPr>
              <a:t>mechanism</a:t>
            </a:r>
            <a:r>
              <a:rPr lang="fr-FR" dirty="0">
                <a:solidFill>
                  <a:schemeClr val="tx1"/>
                </a:solidFill>
              </a:rPr>
              <a:t> for </a:t>
            </a:r>
            <a:r>
              <a:rPr lang="fr-FR" dirty="0" err="1">
                <a:solidFill>
                  <a:schemeClr val="tx1"/>
                </a:solidFill>
              </a:rPr>
              <a:t>developing</a:t>
            </a:r>
            <a:r>
              <a:rPr lang="fr-FR" dirty="0">
                <a:solidFill>
                  <a:schemeClr val="tx1"/>
                </a:solidFill>
              </a:rPr>
              <a:t> and </a:t>
            </a:r>
            <a:r>
              <a:rPr lang="fr-FR" dirty="0" err="1">
                <a:solidFill>
                  <a:schemeClr val="tx1"/>
                </a:solidFill>
              </a:rPr>
              <a:t>applying</a:t>
            </a:r>
            <a:r>
              <a:rPr lang="fr-FR" dirty="0">
                <a:solidFill>
                  <a:schemeClr val="tx1"/>
                </a:solidFill>
              </a:rPr>
              <a:t> </a:t>
            </a:r>
            <a:r>
              <a:rPr lang="fr-FR" dirty="0" err="1">
                <a:solidFill>
                  <a:schemeClr val="tx1"/>
                </a:solidFill>
              </a:rPr>
              <a:t>innovative</a:t>
            </a:r>
            <a:r>
              <a:rPr lang="fr-FR" dirty="0">
                <a:solidFill>
                  <a:schemeClr val="tx1"/>
                </a:solidFill>
              </a:rPr>
              <a:t> </a:t>
            </a:r>
            <a:r>
              <a:rPr lang="fr-FR" dirty="0" err="1">
                <a:solidFill>
                  <a:schemeClr val="tx1"/>
                </a:solidFill>
              </a:rPr>
              <a:t>evidence-based</a:t>
            </a:r>
            <a:r>
              <a:rPr lang="fr-FR" dirty="0">
                <a:solidFill>
                  <a:schemeClr val="tx1"/>
                </a:solidFill>
              </a:rPr>
              <a:t> interventions to </a:t>
            </a:r>
            <a:r>
              <a:rPr lang="fr-FR" dirty="0" err="1">
                <a:solidFill>
                  <a:schemeClr val="tx1"/>
                </a:solidFill>
              </a:rPr>
              <a:t>enable</a:t>
            </a:r>
            <a:r>
              <a:rPr lang="fr-FR" dirty="0">
                <a:solidFill>
                  <a:schemeClr val="tx1"/>
                </a:solidFill>
              </a:rPr>
              <a:t> the </a:t>
            </a:r>
            <a:r>
              <a:rPr lang="fr-FR" dirty="0" err="1">
                <a:solidFill>
                  <a:schemeClr val="tx1"/>
                </a:solidFill>
              </a:rPr>
              <a:t>sustainable</a:t>
            </a:r>
            <a:r>
              <a:rPr lang="fr-FR" dirty="0">
                <a:solidFill>
                  <a:schemeClr val="tx1"/>
                </a:solidFill>
              </a:rPr>
              <a:t> </a:t>
            </a:r>
            <a:r>
              <a:rPr lang="fr-FR" dirty="0" err="1">
                <a:solidFill>
                  <a:schemeClr val="tx1"/>
                </a:solidFill>
              </a:rPr>
              <a:t>development</a:t>
            </a:r>
            <a:r>
              <a:rPr lang="fr-FR" dirty="0">
                <a:solidFill>
                  <a:schemeClr val="tx1"/>
                </a:solidFill>
              </a:rPr>
              <a:t> of the </a:t>
            </a:r>
            <a:r>
              <a:rPr lang="fr-FR" dirty="0" err="1">
                <a:solidFill>
                  <a:schemeClr val="tx1"/>
                </a:solidFill>
              </a:rPr>
              <a:t>Arctic</a:t>
            </a:r>
            <a:r>
              <a:rPr lang="fr-FR" dirty="0">
                <a:solidFill>
                  <a:schemeClr val="tx1"/>
                </a:solidFill>
              </a:rPr>
              <a:t>.</a:t>
            </a:r>
          </a:p>
          <a:p>
            <a:endParaRPr lang="fr-FR" dirty="0"/>
          </a:p>
        </p:txBody>
      </p:sp>
      <p:sp>
        <p:nvSpPr>
          <p:cNvPr id="4" name="Espace réservé du numéro de diapositive 3">
            <a:extLst>
              <a:ext uri="{FF2B5EF4-FFF2-40B4-BE49-F238E27FC236}">
                <a16:creationId xmlns:a16="http://schemas.microsoft.com/office/drawing/2014/main" id="{C744F903-EC2F-A242-996F-92328858A04F}"/>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10</a:t>
            </a:fld>
            <a:endParaRPr lang="fr-FR"/>
          </a:p>
        </p:txBody>
      </p:sp>
    </p:spTree>
    <p:extLst>
      <p:ext uri="{BB962C8B-B14F-4D97-AF65-F5344CB8AC3E}">
        <p14:creationId xmlns:p14="http://schemas.microsoft.com/office/powerpoint/2010/main" val="8774638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D82E3114-E6D0-5E4B-A791-8DB1FFEDD3A0}"/>
              </a:ext>
            </a:extLst>
          </p:cNvPr>
          <p:cNvSpPr>
            <a:spLocks noGrp="1"/>
          </p:cNvSpPr>
          <p:nvPr>
            <p:ph type="title"/>
          </p:nvPr>
        </p:nvSpPr>
        <p:spPr>
          <a:xfrm>
            <a:off x="168425" y="0"/>
            <a:ext cx="6802800" cy="572700"/>
          </a:xfrm>
        </p:spPr>
        <p:txBody>
          <a:bodyPr/>
          <a:lstStyle/>
          <a:p>
            <a:r>
              <a:rPr lang="fr-FR" dirty="0">
                <a:solidFill>
                  <a:schemeClr val="tx1"/>
                </a:solidFill>
              </a:rPr>
              <a:t>NUNATARYUK - blogs</a:t>
            </a:r>
            <a:endParaRPr lang="fr-FR" dirty="0"/>
          </a:p>
        </p:txBody>
      </p:sp>
      <p:sp>
        <p:nvSpPr>
          <p:cNvPr id="3" name="Espace réservé du texte 2">
            <a:extLst>
              <a:ext uri="{FF2B5EF4-FFF2-40B4-BE49-F238E27FC236}">
                <a16:creationId xmlns:a16="http://schemas.microsoft.com/office/drawing/2014/main" id="{A99CEA08-4AF1-864A-B783-101DEC80537A}"/>
              </a:ext>
            </a:extLst>
          </p:cNvPr>
          <p:cNvSpPr>
            <a:spLocks noGrp="1"/>
          </p:cNvSpPr>
          <p:nvPr>
            <p:ph type="body" idx="1"/>
          </p:nvPr>
        </p:nvSpPr>
        <p:spPr>
          <a:xfrm>
            <a:off x="168425" y="572699"/>
            <a:ext cx="8807150" cy="3868671"/>
          </a:xfrm>
        </p:spPr>
        <p:txBody>
          <a:bodyPr/>
          <a:lstStyle/>
          <a:p>
            <a:r>
              <a:rPr lang="fr-FR" dirty="0" err="1">
                <a:solidFill>
                  <a:schemeClr val="tx1"/>
                </a:solidFill>
              </a:rPr>
              <a:t>PeCaBeau</a:t>
            </a:r>
            <a:r>
              <a:rPr lang="fr-FR" dirty="0">
                <a:solidFill>
                  <a:schemeClr val="tx1"/>
                </a:solidFill>
              </a:rPr>
              <a:t> - Station </a:t>
            </a:r>
            <a:r>
              <a:rPr lang="fr-FR" dirty="0" err="1">
                <a:solidFill>
                  <a:schemeClr val="tx1"/>
                </a:solidFill>
              </a:rPr>
              <a:t>after</a:t>
            </a:r>
            <a:r>
              <a:rPr lang="fr-FR" dirty="0">
                <a:solidFill>
                  <a:schemeClr val="tx1"/>
                </a:solidFill>
              </a:rPr>
              <a:t> station </a:t>
            </a:r>
            <a:r>
              <a:rPr lang="fr-FR" dirty="0" err="1">
                <a:solidFill>
                  <a:schemeClr val="tx1"/>
                </a:solidFill>
              </a:rPr>
              <a:t>after</a:t>
            </a:r>
            <a:r>
              <a:rPr lang="fr-FR" dirty="0">
                <a:solidFill>
                  <a:schemeClr val="tx1"/>
                </a:solidFill>
              </a:rPr>
              <a:t> station....</a:t>
            </a:r>
          </a:p>
          <a:p>
            <a:r>
              <a:rPr lang="fr-FR" dirty="0" err="1">
                <a:solidFill>
                  <a:schemeClr val="tx1"/>
                </a:solidFill>
              </a:rPr>
              <a:t>Written</a:t>
            </a:r>
            <a:r>
              <a:rPr lang="fr-FR" dirty="0">
                <a:solidFill>
                  <a:schemeClr val="tx1"/>
                </a:solidFill>
              </a:rPr>
              <a:t> by Michael Fritz, Alfred Wegener Institute </a:t>
            </a:r>
            <a:r>
              <a:rPr lang="fr-FR" dirty="0" err="1">
                <a:solidFill>
                  <a:schemeClr val="tx1"/>
                </a:solidFill>
              </a:rPr>
              <a:t>Published</a:t>
            </a:r>
            <a:r>
              <a:rPr lang="fr-FR" dirty="0">
                <a:solidFill>
                  <a:schemeClr val="tx1"/>
                </a:solidFill>
              </a:rPr>
              <a:t>: 12 </a:t>
            </a:r>
            <a:r>
              <a:rPr lang="fr-FR" dirty="0" err="1">
                <a:solidFill>
                  <a:schemeClr val="tx1"/>
                </a:solidFill>
              </a:rPr>
              <a:t>October</a:t>
            </a:r>
            <a:r>
              <a:rPr lang="fr-FR" dirty="0">
                <a:solidFill>
                  <a:schemeClr val="tx1"/>
                </a:solidFill>
              </a:rPr>
              <a:t> 2021</a:t>
            </a:r>
            <a:r>
              <a:rPr lang="fr-FR" b="1" dirty="0">
                <a:solidFill>
                  <a:schemeClr val="tx1"/>
                </a:solidFill>
                <a:hlinkClick r:id="rId2">
                  <a:extLst>
                    <a:ext uri="{A12FA001-AC4F-418D-AE19-62706E023703}">
                      <ahyp:hlinkClr xmlns:ahyp="http://schemas.microsoft.com/office/drawing/2018/hyperlinkcolor" val="tx"/>
                    </a:ext>
                  </a:extLst>
                </a:hlinkClick>
              </a:rPr>
              <a:t>Field</a:t>
            </a:r>
            <a:r>
              <a:rPr lang="fr-FR" b="1" dirty="0">
                <a:solidFill>
                  <a:srgbClr val="0097A7"/>
                </a:solidFill>
                <a:hlinkClick r:id="rId2">
                  <a:extLst>
                    <a:ext uri="{A12FA001-AC4F-418D-AE19-62706E023703}">
                      <ahyp:hlinkClr xmlns:ahyp="http://schemas.microsoft.com/office/drawing/2018/hyperlinkcolor" val="tx"/>
                    </a:ext>
                  </a:extLst>
                </a:hlinkClick>
              </a:rPr>
              <a:t> </a:t>
            </a:r>
            <a:r>
              <a:rPr lang="fr-FR" b="1" dirty="0">
                <a:solidFill>
                  <a:schemeClr val="tx1"/>
                </a:solidFill>
                <a:hlinkClick r:id="rId2">
                  <a:extLst>
                    <a:ext uri="{A12FA001-AC4F-418D-AE19-62706E023703}">
                      <ahyp:hlinkClr xmlns:ahyp="http://schemas.microsoft.com/office/drawing/2018/hyperlinkcolor" val="tx"/>
                    </a:ext>
                  </a:extLst>
                </a:hlinkClick>
              </a:rPr>
              <a:t>Blogs</a:t>
            </a:r>
            <a:r>
              <a:rPr lang="fr-FR" b="1" dirty="0">
                <a:solidFill>
                  <a:schemeClr val="tx1"/>
                </a:solidFill>
              </a:rPr>
              <a:t> </a:t>
            </a:r>
            <a:r>
              <a:rPr lang="fr-FR" dirty="0">
                <a:solidFill>
                  <a:schemeClr val="tx1"/>
                </a:solidFill>
              </a:rPr>
              <a:t> </a:t>
            </a:r>
            <a:r>
              <a:rPr lang="fr-FR" b="1" dirty="0">
                <a:solidFill>
                  <a:schemeClr val="tx1"/>
                </a:solidFill>
                <a:hlinkClick r:id="rId3">
                  <a:extLst>
                    <a:ext uri="{A12FA001-AC4F-418D-AE19-62706E023703}">
                      <ahyp:hlinkClr xmlns:ahyp="http://schemas.microsoft.com/office/drawing/2018/hyperlinkcolor" val="tx"/>
                    </a:ext>
                  </a:extLst>
                </a:hlinkClick>
              </a:rPr>
              <a:t>Canadian Arctic Coast</a:t>
            </a:r>
            <a:endParaRPr lang="fr-FR" dirty="0">
              <a:solidFill>
                <a:schemeClr val="tx1"/>
              </a:solidFill>
            </a:endParaRPr>
          </a:p>
          <a:p>
            <a:r>
              <a:rPr lang="fr-FR" dirty="0" err="1">
                <a:solidFill>
                  <a:schemeClr val="tx1"/>
                </a:solidFill>
              </a:rPr>
              <a:t>Sixteen</a:t>
            </a:r>
            <a:r>
              <a:rPr lang="fr-FR" dirty="0">
                <a:solidFill>
                  <a:schemeClr val="tx1"/>
                </a:solidFill>
              </a:rPr>
              <a:t> </a:t>
            </a:r>
            <a:r>
              <a:rPr lang="fr-FR" dirty="0" err="1">
                <a:solidFill>
                  <a:schemeClr val="tx1"/>
                </a:solidFill>
              </a:rPr>
              <a:t>hours</a:t>
            </a:r>
            <a:r>
              <a:rPr lang="fr-FR" dirty="0">
                <a:solidFill>
                  <a:schemeClr val="tx1"/>
                </a:solidFill>
              </a:rPr>
              <a:t> of </a:t>
            </a:r>
            <a:r>
              <a:rPr lang="fr-FR" dirty="0" err="1">
                <a:solidFill>
                  <a:schemeClr val="tx1"/>
                </a:solidFill>
              </a:rPr>
              <a:t>daylight</a:t>
            </a:r>
            <a:r>
              <a:rPr lang="fr-FR" dirty="0">
                <a:solidFill>
                  <a:schemeClr val="tx1"/>
                </a:solidFill>
              </a:rPr>
              <a:t>. This </a:t>
            </a:r>
            <a:r>
              <a:rPr lang="fr-FR" dirty="0" err="1">
                <a:solidFill>
                  <a:schemeClr val="tx1"/>
                </a:solidFill>
              </a:rPr>
              <a:t>was</a:t>
            </a:r>
            <a:r>
              <a:rPr lang="fr-FR" dirty="0">
                <a:solidFill>
                  <a:schemeClr val="tx1"/>
                </a:solidFill>
              </a:rPr>
              <a:t> the </a:t>
            </a:r>
            <a:r>
              <a:rPr lang="fr-FR" dirty="0" err="1">
                <a:solidFill>
                  <a:schemeClr val="tx1"/>
                </a:solidFill>
              </a:rPr>
              <a:t>beginning</a:t>
            </a:r>
            <a:r>
              <a:rPr lang="fr-FR" dirty="0">
                <a:solidFill>
                  <a:schemeClr val="tx1"/>
                </a:solidFill>
              </a:rPr>
              <a:t> of </a:t>
            </a:r>
            <a:r>
              <a:rPr lang="fr-FR" dirty="0" err="1">
                <a:solidFill>
                  <a:schemeClr val="tx1"/>
                </a:solidFill>
              </a:rPr>
              <a:t>our</a:t>
            </a:r>
            <a:r>
              <a:rPr lang="fr-FR" dirty="0">
                <a:solidFill>
                  <a:schemeClr val="tx1"/>
                </a:solidFill>
              </a:rPr>
              <a:t> trip. </a:t>
            </a:r>
            <a:r>
              <a:rPr lang="fr-FR" dirty="0" err="1">
                <a:solidFill>
                  <a:schemeClr val="tx1"/>
                </a:solidFill>
              </a:rPr>
              <a:t>We</a:t>
            </a:r>
            <a:r>
              <a:rPr lang="fr-FR" dirty="0">
                <a:solidFill>
                  <a:schemeClr val="tx1"/>
                </a:solidFill>
              </a:rPr>
              <a:t> have </a:t>
            </a:r>
            <a:r>
              <a:rPr lang="fr-FR" dirty="0" err="1">
                <a:solidFill>
                  <a:schemeClr val="tx1"/>
                </a:solidFill>
              </a:rPr>
              <a:t>now</a:t>
            </a:r>
            <a:r>
              <a:rPr lang="fr-FR" dirty="0">
                <a:solidFill>
                  <a:schemeClr val="tx1"/>
                </a:solidFill>
              </a:rPr>
              <a:t> </a:t>
            </a:r>
            <a:r>
              <a:rPr lang="fr-FR" dirty="0" err="1">
                <a:solidFill>
                  <a:schemeClr val="tx1"/>
                </a:solidFill>
              </a:rPr>
              <a:t>arrived</a:t>
            </a:r>
            <a:r>
              <a:rPr lang="fr-FR" dirty="0">
                <a:solidFill>
                  <a:schemeClr val="tx1"/>
                </a:solidFill>
              </a:rPr>
              <a:t> at about </a:t>
            </a:r>
            <a:r>
              <a:rPr lang="fr-FR" dirty="0" err="1">
                <a:solidFill>
                  <a:schemeClr val="tx1"/>
                </a:solidFill>
              </a:rPr>
              <a:t>nine</a:t>
            </a:r>
            <a:r>
              <a:rPr lang="fr-FR" dirty="0">
                <a:solidFill>
                  <a:schemeClr val="tx1"/>
                </a:solidFill>
              </a:rPr>
              <a:t> </a:t>
            </a:r>
            <a:r>
              <a:rPr lang="fr-FR" dirty="0" err="1">
                <a:solidFill>
                  <a:schemeClr val="tx1"/>
                </a:solidFill>
              </a:rPr>
              <a:t>hours</a:t>
            </a:r>
            <a:r>
              <a:rPr lang="fr-FR" dirty="0">
                <a:solidFill>
                  <a:schemeClr val="tx1"/>
                </a:solidFill>
              </a:rPr>
              <a:t>. As </a:t>
            </a:r>
            <a:r>
              <a:rPr lang="fr-FR" dirty="0" err="1">
                <a:solidFill>
                  <a:schemeClr val="tx1"/>
                </a:solidFill>
              </a:rPr>
              <a:t>quickly</a:t>
            </a:r>
            <a:r>
              <a:rPr lang="fr-FR" dirty="0">
                <a:solidFill>
                  <a:schemeClr val="tx1"/>
                </a:solidFill>
              </a:rPr>
              <a:t> as an </a:t>
            </a:r>
            <a:r>
              <a:rPr lang="fr-FR" dirty="0" err="1">
                <a:solidFill>
                  <a:schemeClr val="tx1"/>
                </a:solidFill>
              </a:rPr>
              <a:t>arctic</a:t>
            </a:r>
            <a:r>
              <a:rPr lang="fr-FR" dirty="0">
                <a:solidFill>
                  <a:schemeClr val="tx1"/>
                </a:solidFill>
              </a:rPr>
              <a:t> </a:t>
            </a:r>
            <a:r>
              <a:rPr lang="fr-FR" dirty="0" err="1">
                <a:solidFill>
                  <a:schemeClr val="tx1"/>
                </a:solidFill>
              </a:rPr>
              <a:t>summer</a:t>
            </a:r>
            <a:r>
              <a:rPr lang="fr-FR" dirty="0">
                <a:solidFill>
                  <a:schemeClr val="tx1"/>
                </a:solidFill>
              </a:rPr>
              <a:t> </a:t>
            </a:r>
            <a:r>
              <a:rPr lang="fr-FR" dirty="0" err="1">
                <a:solidFill>
                  <a:schemeClr val="tx1"/>
                </a:solidFill>
              </a:rPr>
              <a:t>begins</a:t>
            </a:r>
            <a:r>
              <a:rPr lang="fr-FR" dirty="0">
                <a:solidFill>
                  <a:schemeClr val="tx1"/>
                </a:solidFill>
              </a:rPr>
              <a:t>, </a:t>
            </a:r>
            <a:r>
              <a:rPr lang="fr-FR" dirty="0" err="1">
                <a:solidFill>
                  <a:schemeClr val="tx1"/>
                </a:solidFill>
              </a:rPr>
              <a:t>it</a:t>
            </a:r>
            <a:r>
              <a:rPr lang="fr-FR" dirty="0">
                <a:solidFill>
                  <a:schemeClr val="tx1"/>
                </a:solidFill>
              </a:rPr>
              <a:t> </a:t>
            </a:r>
            <a:r>
              <a:rPr lang="fr-FR" dirty="0" err="1">
                <a:solidFill>
                  <a:schemeClr val="tx1"/>
                </a:solidFill>
              </a:rPr>
              <a:t>is</a:t>
            </a:r>
            <a:r>
              <a:rPr lang="fr-FR" dirty="0">
                <a:solidFill>
                  <a:schemeClr val="tx1"/>
                </a:solidFill>
              </a:rPr>
              <a:t> </a:t>
            </a:r>
            <a:r>
              <a:rPr lang="fr-FR" dirty="0" err="1">
                <a:solidFill>
                  <a:schemeClr val="tx1"/>
                </a:solidFill>
              </a:rPr>
              <a:t>also</a:t>
            </a:r>
            <a:r>
              <a:rPr lang="fr-FR" dirty="0">
                <a:solidFill>
                  <a:schemeClr val="tx1"/>
                </a:solidFill>
              </a:rPr>
              <a:t> over </a:t>
            </a:r>
            <a:r>
              <a:rPr lang="fr-FR" dirty="0" err="1">
                <a:solidFill>
                  <a:schemeClr val="tx1"/>
                </a:solidFill>
              </a:rPr>
              <a:t>again</a:t>
            </a:r>
            <a:r>
              <a:rPr lang="fr-FR" dirty="0">
                <a:solidFill>
                  <a:schemeClr val="tx1"/>
                </a:solidFill>
              </a:rPr>
              <a:t>. </a:t>
            </a:r>
            <a:r>
              <a:rPr lang="fr-FR" dirty="0" err="1">
                <a:solidFill>
                  <a:schemeClr val="tx1"/>
                </a:solidFill>
              </a:rPr>
              <a:t>However</a:t>
            </a:r>
            <a:r>
              <a:rPr lang="fr-FR" dirty="0">
                <a:solidFill>
                  <a:schemeClr val="tx1"/>
                </a:solidFill>
              </a:rPr>
              <a:t>, </a:t>
            </a:r>
            <a:r>
              <a:rPr lang="fr-FR" dirty="0" err="1">
                <a:solidFill>
                  <a:schemeClr val="tx1"/>
                </a:solidFill>
              </a:rPr>
              <a:t>this</a:t>
            </a:r>
            <a:r>
              <a:rPr lang="fr-FR" dirty="0">
                <a:solidFill>
                  <a:schemeClr val="tx1"/>
                </a:solidFill>
              </a:rPr>
              <a:t> </a:t>
            </a:r>
            <a:r>
              <a:rPr lang="fr-FR" dirty="0" err="1">
                <a:solidFill>
                  <a:schemeClr val="tx1"/>
                </a:solidFill>
              </a:rPr>
              <a:t>does</a:t>
            </a:r>
            <a:r>
              <a:rPr lang="fr-FR" dirty="0">
                <a:solidFill>
                  <a:schemeClr val="tx1"/>
                </a:solidFill>
              </a:rPr>
              <a:t> not </a:t>
            </a:r>
            <a:r>
              <a:rPr lang="fr-FR" dirty="0" err="1">
                <a:solidFill>
                  <a:schemeClr val="tx1"/>
                </a:solidFill>
              </a:rPr>
              <a:t>detract</a:t>
            </a:r>
            <a:r>
              <a:rPr lang="fr-FR" dirty="0">
                <a:solidFill>
                  <a:schemeClr val="tx1"/>
                </a:solidFill>
              </a:rPr>
              <a:t> </a:t>
            </a:r>
            <a:r>
              <a:rPr lang="fr-FR" dirty="0" err="1">
                <a:solidFill>
                  <a:schemeClr val="tx1"/>
                </a:solidFill>
              </a:rPr>
              <a:t>from</a:t>
            </a:r>
            <a:r>
              <a:rPr lang="fr-FR" dirty="0">
                <a:solidFill>
                  <a:schemeClr val="tx1"/>
                </a:solidFill>
              </a:rPr>
              <a:t> the </a:t>
            </a:r>
            <a:r>
              <a:rPr lang="fr-FR" dirty="0" err="1">
                <a:solidFill>
                  <a:schemeClr val="tx1"/>
                </a:solidFill>
              </a:rPr>
              <a:t>work</a:t>
            </a:r>
            <a:r>
              <a:rPr lang="fr-FR" dirty="0">
                <a:solidFill>
                  <a:schemeClr val="tx1"/>
                </a:solidFill>
              </a:rPr>
              <a:t> on </a:t>
            </a:r>
            <a:r>
              <a:rPr lang="fr-FR" dirty="0" err="1">
                <a:solidFill>
                  <a:schemeClr val="tx1"/>
                </a:solidFill>
              </a:rPr>
              <a:t>board</a:t>
            </a:r>
            <a:r>
              <a:rPr lang="fr-FR" dirty="0">
                <a:solidFill>
                  <a:schemeClr val="tx1"/>
                </a:solidFill>
              </a:rPr>
              <a:t>. </a:t>
            </a:r>
            <a:r>
              <a:rPr lang="fr-FR" dirty="0" err="1">
                <a:solidFill>
                  <a:schemeClr val="tx1"/>
                </a:solidFill>
              </a:rPr>
              <a:t>Electricity</a:t>
            </a:r>
            <a:r>
              <a:rPr lang="fr-FR" dirty="0">
                <a:solidFill>
                  <a:schemeClr val="tx1"/>
                </a:solidFill>
              </a:rPr>
              <a:t>, light and </a:t>
            </a:r>
            <a:r>
              <a:rPr lang="fr-FR" dirty="0" err="1">
                <a:solidFill>
                  <a:schemeClr val="tx1"/>
                </a:solidFill>
              </a:rPr>
              <a:t>heat</a:t>
            </a:r>
            <a:r>
              <a:rPr lang="fr-FR" dirty="0">
                <a:solidFill>
                  <a:schemeClr val="tx1"/>
                </a:solidFill>
              </a:rPr>
              <a:t> are </a:t>
            </a:r>
            <a:r>
              <a:rPr lang="fr-FR" dirty="0" err="1">
                <a:solidFill>
                  <a:schemeClr val="tx1"/>
                </a:solidFill>
              </a:rPr>
              <a:t>available</a:t>
            </a:r>
            <a:r>
              <a:rPr lang="fr-FR" dirty="0">
                <a:solidFill>
                  <a:schemeClr val="tx1"/>
                </a:solidFill>
              </a:rPr>
              <a:t> in </a:t>
            </a:r>
            <a:r>
              <a:rPr lang="fr-FR" dirty="0" err="1">
                <a:solidFill>
                  <a:schemeClr val="tx1"/>
                </a:solidFill>
              </a:rPr>
              <a:t>virtually</a:t>
            </a:r>
            <a:r>
              <a:rPr lang="fr-FR" dirty="0">
                <a:solidFill>
                  <a:schemeClr val="tx1"/>
                </a:solidFill>
              </a:rPr>
              <a:t> </a:t>
            </a:r>
            <a:r>
              <a:rPr lang="fr-FR" dirty="0" err="1">
                <a:solidFill>
                  <a:schemeClr val="tx1"/>
                </a:solidFill>
              </a:rPr>
              <a:t>unlimited</a:t>
            </a:r>
            <a:r>
              <a:rPr lang="fr-FR" dirty="0">
                <a:solidFill>
                  <a:schemeClr val="tx1"/>
                </a:solidFill>
              </a:rPr>
              <a:t> </a:t>
            </a:r>
            <a:r>
              <a:rPr lang="fr-FR" dirty="0" err="1">
                <a:solidFill>
                  <a:schemeClr val="tx1"/>
                </a:solidFill>
              </a:rPr>
              <a:t>quantities</a:t>
            </a:r>
            <a:r>
              <a:rPr lang="fr-FR" dirty="0">
                <a:solidFill>
                  <a:schemeClr val="tx1"/>
                </a:solidFill>
              </a:rPr>
              <a:t>. </a:t>
            </a:r>
            <a:r>
              <a:rPr lang="fr-FR" dirty="0" err="1">
                <a:solidFill>
                  <a:schemeClr val="tx1"/>
                </a:solidFill>
              </a:rPr>
              <a:t>While</a:t>
            </a:r>
            <a:r>
              <a:rPr lang="fr-FR" dirty="0">
                <a:solidFill>
                  <a:schemeClr val="tx1"/>
                </a:solidFill>
              </a:rPr>
              <a:t> the </a:t>
            </a:r>
            <a:r>
              <a:rPr lang="fr-FR" dirty="0" err="1">
                <a:solidFill>
                  <a:schemeClr val="tx1"/>
                </a:solidFill>
              </a:rPr>
              <a:t>crew</a:t>
            </a:r>
            <a:r>
              <a:rPr lang="fr-FR" dirty="0">
                <a:solidFill>
                  <a:schemeClr val="tx1"/>
                </a:solidFill>
              </a:rPr>
              <a:t> </a:t>
            </a:r>
            <a:r>
              <a:rPr lang="fr-FR" dirty="0" err="1">
                <a:solidFill>
                  <a:schemeClr val="tx1"/>
                </a:solidFill>
              </a:rPr>
              <a:t>works</a:t>
            </a:r>
            <a:r>
              <a:rPr lang="fr-FR" dirty="0">
                <a:solidFill>
                  <a:schemeClr val="tx1"/>
                </a:solidFill>
              </a:rPr>
              <a:t> </a:t>
            </a:r>
            <a:r>
              <a:rPr lang="fr-FR" dirty="0" err="1">
                <a:solidFill>
                  <a:schemeClr val="tx1"/>
                </a:solidFill>
              </a:rPr>
              <a:t>separately</a:t>
            </a:r>
            <a:r>
              <a:rPr lang="fr-FR" dirty="0">
                <a:solidFill>
                  <a:schemeClr val="tx1"/>
                </a:solidFill>
              </a:rPr>
              <a:t> in </a:t>
            </a:r>
            <a:r>
              <a:rPr lang="fr-FR" dirty="0" err="1">
                <a:solidFill>
                  <a:schemeClr val="tx1"/>
                </a:solidFill>
              </a:rPr>
              <a:t>two</a:t>
            </a:r>
            <a:r>
              <a:rPr lang="fr-FR" dirty="0">
                <a:solidFill>
                  <a:schemeClr val="tx1"/>
                </a:solidFill>
              </a:rPr>
              <a:t> 12-hour shifts, </a:t>
            </a:r>
            <a:r>
              <a:rPr lang="fr-FR" dirty="0" err="1">
                <a:solidFill>
                  <a:schemeClr val="tx1"/>
                </a:solidFill>
              </a:rPr>
              <a:t>our</a:t>
            </a:r>
            <a:r>
              <a:rPr lang="fr-FR" dirty="0">
                <a:solidFill>
                  <a:schemeClr val="tx1"/>
                </a:solidFill>
              </a:rPr>
              <a:t> </a:t>
            </a:r>
            <a:r>
              <a:rPr lang="fr-FR" dirty="0" err="1">
                <a:solidFill>
                  <a:schemeClr val="tx1"/>
                </a:solidFill>
              </a:rPr>
              <a:t>alarm</a:t>
            </a:r>
            <a:r>
              <a:rPr lang="fr-FR" dirty="0">
                <a:solidFill>
                  <a:schemeClr val="tx1"/>
                </a:solidFill>
              </a:rPr>
              <a:t> </a:t>
            </a:r>
            <a:r>
              <a:rPr lang="fr-FR" dirty="0" err="1">
                <a:solidFill>
                  <a:schemeClr val="tx1"/>
                </a:solidFill>
              </a:rPr>
              <a:t>clock</a:t>
            </a:r>
            <a:r>
              <a:rPr lang="fr-FR" dirty="0">
                <a:solidFill>
                  <a:schemeClr val="tx1"/>
                </a:solidFill>
              </a:rPr>
              <a:t> rings </a:t>
            </a:r>
            <a:r>
              <a:rPr lang="fr-FR" dirty="0" err="1">
                <a:solidFill>
                  <a:schemeClr val="tx1"/>
                </a:solidFill>
              </a:rPr>
              <a:t>whenever</a:t>
            </a:r>
            <a:r>
              <a:rPr lang="fr-FR" dirty="0">
                <a:solidFill>
                  <a:schemeClr val="tx1"/>
                </a:solidFill>
              </a:rPr>
              <a:t> a station </a:t>
            </a:r>
            <a:r>
              <a:rPr lang="fr-FR" dirty="0" err="1">
                <a:solidFill>
                  <a:schemeClr val="tx1"/>
                </a:solidFill>
              </a:rPr>
              <a:t>is</a:t>
            </a:r>
            <a:r>
              <a:rPr lang="fr-FR" dirty="0">
                <a:solidFill>
                  <a:schemeClr val="tx1"/>
                </a:solidFill>
              </a:rPr>
              <a:t> due. The </a:t>
            </a:r>
            <a:r>
              <a:rPr lang="fr-FR" dirty="0" err="1">
                <a:solidFill>
                  <a:schemeClr val="tx1"/>
                </a:solidFill>
              </a:rPr>
              <a:t>work</a:t>
            </a:r>
            <a:r>
              <a:rPr lang="fr-FR" dirty="0">
                <a:solidFill>
                  <a:schemeClr val="tx1"/>
                </a:solidFill>
              </a:rPr>
              <a:t> in </a:t>
            </a:r>
            <a:r>
              <a:rPr lang="fr-FR" dirty="0" err="1">
                <a:solidFill>
                  <a:schemeClr val="tx1"/>
                </a:solidFill>
              </a:rPr>
              <a:t>our</a:t>
            </a:r>
            <a:r>
              <a:rPr lang="fr-FR" dirty="0">
                <a:solidFill>
                  <a:schemeClr val="tx1"/>
                </a:solidFill>
              </a:rPr>
              <a:t> </a:t>
            </a:r>
            <a:r>
              <a:rPr lang="fr-FR" dirty="0" err="1">
                <a:solidFill>
                  <a:schemeClr val="tx1"/>
                </a:solidFill>
              </a:rPr>
              <a:t>PeCaBeau</a:t>
            </a:r>
            <a:r>
              <a:rPr lang="fr-FR" dirty="0">
                <a:solidFill>
                  <a:schemeClr val="tx1"/>
                </a:solidFill>
              </a:rPr>
              <a:t> </a:t>
            </a:r>
            <a:r>
              <a:rPr lang="fr-FR" dirty="0" err="1">
                <a:solidFill>
                  <a:schemeClr val="tx1"/>
                </a:solidFill>
              </a:rPr>
              <a:t>project</a:t>
            </a:r>
            <a:r>
              <a:rPr lang="fr-FR" dirty="0">
                <a:solidFill>
                  <a:schemeClr val="tx1"/>
                </a:solidFill>
              </a:rPr>
              <a:t> </a:t>
            </a:r>
            <a:r>
              <a:rPr lang="fr-FR" dirty="0" err="1">
                <a:solidFill>
                  <a:schemeClr val="tx1"/>
                </a:solidFill>
              </a:rPr>
              <a:t>takes</a:t>
            </a:r>
            <a:r>
              <a:rPr lang="fr-FR" dirty="0">
                <a:solidFill>
                  <a:schemeClr val="tx1"/>
                </a:solidFill>
              </a:rPr>
              <a:t> place </a:t>
            </a:r>
            <a:r>
              <a:rPr lang="fr-FR" dirty="0" err="1">
                <a:solidFill>
                  <a:schemeClr val="tx1"/>
                </a:solidFill>
              </a:rPr>
              <a:t>exclusively</a:t>
            </a:r>
            <a:r>
              <a:rPr lang="fr-FR" dirty="0">
                <a:solidFill>
                  <a:schemeClr val="tx1"/>
                </a:solidFill>
              </a:rPr>
              <a:t> in the Beaufort </a:t>
            </a:r>
            <a:r>
              <a:rPr lang="fr-FR" dirty="0" err="1">
                <a:solidFill>
                  <a:schemeClr val="tx1"/>
                </a:solidFill>
              </a:rPr>
              <a:t>Sea</a:t>
            </a:r>
            <a:r>
              <a:rPr lang="fr-FR" dirty="0">
                <a:solidFill>
                  <a:schemeClr val="tx1"/>
                </a:solidFill>
              </a:rPr>
              <a:t>. This leads to a concentration of </a:t>
            </a:r>
            <a:r>
              <a:rPr lang="fr-FR" dirty="0" err="1">
                <a:solidFill>
                  <a:schemeClr val="tx1"/>
                </a:solidFill>
              </a:rPr>
              <a:t>work</a:t>
            </a:r>
            <a:r>
              <a:rPr lang="fr-FR" dirty="0">
                <a:solidFill>
                  <a:schemeClr val="tx1"/>
                </a:solidFill>
              </a:rPr>
              <a:t> in the area. </a:t>
            </a:r>
            <a:r>
              <a:rPr lang="fr-FR" dirty="0" err="1">
                <a:solidFill>
                  <a:schemeClr val="tx1"/>
                </a:solidFill>
              </a:rPr>
              <a:t>Sometimes</a:t>
            </a:r>
            <a:r>
              <a:rPr lang="fr-FR" dirty="0">
                <a:solidFill>
                  <a:schemeClr val="tx1"/>
                </a:solidFill>
              </a:rPr>
              <a:t> </a:t>
            </a:r>
            <a:r>
              <a:rPr lang="fr-FR" dirty="0" err="1">
                <a:solidFill>
                  <a:schemeClr val="tx1"/>
                </a:solidFill>
              </a:rPr>
              <a:t>it</a:t>
            </a:r>
            <a:r>
              <a:rPr lang="fr-FR" dirty="0">
                <a:solidFill>
                  <a:schemeClr val="tx1"/>
                </a:solidFill>
              </a:rPr>
              <a:t> </a:t>
            </a:r>
            <a:r>
              <a:rPr lang="fr-FR" dirty="0" err="1">
                <a:solidFill>
                  <a:schemeClr val="tx1"/>
                </a:solidFill>
              </a:rPr>
              <a:t>takes</a:t>
            </a:r>
            <a:r>
              <a:rPr lang="fr-FR" dirty="0">
                <a:solidFill>
                  <a:schemeClr val="tx1"/>
                </a:solidFill>
              </a:rPr>
              <a:t> </a:t>
            </a:r>
            <a:r>
              <a:rPr lang="fr-FR" dirty="0" err="1">
                <a:solidFill>
                  <a:schemeClr val="tx1"/>
                </a:solidFill>
              </a:rPr>
              <a:t>only</a:t>
            </a:r>
            <a:r>
              <a:rPr lang="fr-FR" dirty="0">
                <a:solidFill>
                  <a:schemeClr val="tx1"/>
                </a:solidFill>
              </a:rPr>
              <a:t> </a:t>
            </a:r>
            <a:r>
              <a:rPr lang="fr-FR" dirty="0" err="1">
                <a:solidFill>
                  <a:schemeClr val="tx1"/>
                </a:solidFill>
              </a:rPr>
              <a:t>two</a:t>
            </a:r>
            <a:r>
              <a:rPr lang="fr-FR" dirty="0">
                <a:solidFill>
                  <a:schemeClr val="tx1"/>
                </a:solidFill>
              </a:rPr>
              <a:t> </a:t>
            </a:r>
            <a:r>
              <a:rPr lang="fr-FR" dirty="0" err="1">
                <a:solidFill>
                  <a:schemeClr val="tx1"/>
                </a:solidFill>
              </a:rPr>
              <a:t>hours</a:t>
            </a:r>
            <a:r>
              <a:rPr lang="fr-FR" dirty="0">
                <a:solidFill>
                  <a:schemeClr val="tx1"/>
                </a:solidFill>
              </a:rPr>
              <a:t> to drive </a:t>
            </a:r>
            <a:r>
              <a:rPr lang="fr-FR" dirty="0" err="1">
                <a:solidFill>
                  <a:schemeClr val="tx1"/>
                </a:solidFill>
              </a:rPr>
              <a:t>from</a:t>
            </a:r>
            <a:r>
              <a:rPr lang="fr-FR" dirty="0">
                <a:solidFill>
                  <a:schemeClr val="tx1"/>
                </a:solidFill>
              </a:rPr>
              <a:t> the end of one station to the </a:t>
            </a:r>
            <a:r>
              <a:rPr lang="fr-FR" dirty="0" err="1">
                <a:solidFill>
                  <a:schemeClr val="tx1"/>
                </a:solidFill>
              </a:rPr>
              <a:t>next</a:t>
            </a:r>
            <a:r>
              <a:rPr lang="fr-FR" dirty="0">
                <a:solidFill>
                  <a:schemeClr val="tx1"/>
                </a:solidFill>
              </a:rPr>
              <a:t>. </a:t>
            </a:r>
            <a:r>
              <a:rPr lang="fr-FR" dirty="0" err="1">
                <a:solidFill>
                  <a:schemeClr val="tx1"/>
                </a:solidFill>
              </a:rPr>
              <a:t>Sometimes</a:t>
            </a:r>
            <a:r>
              <a:rPr lang="fr-FR" dirty="0">
                <a:solidFill>
                  <a:schemeClr val="tx1"/>
                </a:solidFill>
              </a:rPr>
              <a:t> </a:t>
            </a:r>
            <a:r>
              <a:rPr lang="fr-FR" dirty="0" err="1">
                <a:solidFill>
                  <a:schemeClr val="tx1"/>
                </a:solidFill>
              </a:rPr>
              <a:t>there</a:t>
            </a:r>
            <a:r>
              <a:rPr lang="fr-FR" dirty="0">
                <a:solidFill>
                  <a:schemeClr val="tx1"/>
                </a:solidFill>
              </a:rPr>
              <a:t> </a:t>
            </a:r>
            <a:r>
              <a:rPr lang="fr-FR" dirty="0" err="1">
                <a:solidFill>
                  <a:schemeClr val="tx1"/>
                </a:solidFill>
              </a:rPr>
              <a:t>is</a:t>
            </a:r>
            <a:r>
              <a:rPr lang="fr-FR" dirty="0">
                <a:solidFill>
                  <a:schemeClr val="tx1"/>
                </a:solidFill>
              </a:rPr>
              <a:t> </a:t>
            </a:r>
            <a:r>
              <a:rPr lang="fr-FR" dirty="0" err="1">
                <a:solidFill>
                  <a:schemeClr val="tx1"/>
                </a:solidFill>
              </a:rPr>
              <a:t>hardly</a:t>
            </a:r>
            <a:r>
              <a:rPr lang="fr-FR" dirty="0">
                <a:solidFill>
                  <a:schemeClr val="tx1"/>
                </a:solidFill>
              </a:rPr>
              <a:t> </a:t>
            </a:r>
            <a:r>
              <a:rPr lang="fr-FR" dirty="0" err="1">
                <a:solidFill>
                  <a:schemeClr val="tx1"/>
                </a:solidFill>
              </a:rPr>
              <a:t>any</a:t>
            </a:r>
            <a:r>
              <a:rPr lang="fr-FR" dirty="0">
                <a:solidFill>
                  <a:schemeClr val="tx1"/>
                </a:solidFill>
              </a:rPr>
              <a:t> time to </a:t>
            </a:r>
            <a:r>
              <a:rPr lang="fr-FR" dirty="0" err="1">
                <a:solidFill>
                  <a:schemeClr val="tx1"/>
                </a:solidFill>
              </a:rPr>
              <a:t>get</a:t>
            </a:r>
            <a:r>
              <a:rPr lang="fr-FR" dirty="0">
                <a:solidFill>
                  <a:schemeClr val="tx1"/>
                </a:solidFill>
              </a:rPr>
              <a:t> the </a:t>
            </a:r>
            <a:r>
              <a:rPr lang="fr-FR" dirty="0" err="1">
                <a:solidFill>
                  <a:schemeClr val="tx1"/>
                </a:solidFill>
              </a:rPr>
              <a:t>equipment</a:t>
            </a:r>
            <a:r>
              <a:rPr lang="fr-FR" dirty="0">
                <a:solidFill>
                  <a:schemeClr val="tx1"/>
                </a:solidFill>
              </a:rPr>
              <a:t> and </a:t>
            </a:r>
            <a:r>
              <a:rPr lang="fr-FR" dirty="0" err="1">
                <a:solidFill>
                  <a:schemeClr val="tx1"/>
                </a:solidFill>
              </a:rPr>
              <a:t>tools</a:t>
            </a:r>
            <a:r>
              <a:rPr lang="fr-FR" dirty="0">
                <a:solidFill>
                  <a:schemeClr val="tx1"/>
                </a:solidFill>
              </a:rPr>
              <a:t> </a:t>
            </a:r>
            <a:r>
              <a:rPr lang="fr-FR" dirty="0" err="1">
                <a:solidFill>
                  <a:schemeClr val="tx1"/>
                </a:solidFill>
              </a:rPr>
              <a:t>ready</a:t>
            </a:r>
            <a:r>
              <a:rPr lang="fr-FR" dirty="0">
                <a:solidFill>
                  <a:schemeClr val="tx1"/>
                </a:solidFill>
              </a:rPr>
              <a:t> for use </a:t>
            </a:r>
            <a:r>
              <a:rPr lang="fr-FR" dirty="0" err="1">
                <a:solidFill>
                  <a:schemeClr val="tx1"/>
                </a:solidFill>
              </a:rPr>
              <a:t>again</a:t>
            </a:r>
            <a:r>
              <a:rPr lang="fr-FR" dirty="0">
                <a:solidFill>
                  <a:schemeClr val="tx1"/>
                </a:solidFill>
              </a:rPr>
              <a:t>.</a:t>
            </a:r>
          </a:p>
          <a:p>
            <a:endParaRPr lang="fr-FR" dirty="0"/>
          </a:p>
        </p:txBody>
      </p:sp>
      <p:sp>
        <p:nvSpPr>
          <p:cNvPr id="4" name="Espace réservé du numéro de diapositive 3">
            <a:extLst>
              <a:ext uri="{FF2B5EF4-FFF2-40B4-BE49-F238E27FC236}">
                <a16:creationId xmlns:a16="http://schemas.microsoft.com/office/drawing/2014/main" id="{4489FB12-DED1-834E-9F96-E2994FC77D97}"/>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11</a:t>
            </a:fld>
            <a:endParaRPr lang="fr-FR"/>
          </a:p>
        </p:txBody>
      </p:sp>
    </p:spTree>
    <p:extLst>
      <p:ext uri="{BB962C8B-B14F-4D97-AF65-F5344CB8AC3E}">
        <p14:creationId xmlns:p14="http://schemas.microsoft.com/office/powerpoint/2010/main" val="288014345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A54441E-CF59-294A-A29D-38E85BB893F0}"/>
              </a:ext>
            </a:extLst>
          </p:cNvPr>
          <p:cNvSpPr>
            <a:spLocks noGrp="1"/>
          </p:cNvSpPr>
          <p:nvPr>
            <p:ph type="title"/>
          </p:nvPr>
        </p:nvSpPr>
        <p:spPr/>
        <p:txBody>
          <a:bodyPr/>
          <a:lstStyle/>
          <a:p>
            <a:r>
              <a:rPr lang="fr-FR" dirty="0">
                <a:solidFill>
                  <a:schemeClr val="tx1"/>
                </a:solidFill>
              </a:rPr>
              <a:t>Activity in pairs</a:t>
            </a:r>
          </a:p>
        </p:txBody>
      </p:sp>
      <p:sp>
        <p:nvSpPr>
          <p:cNvPr id="3" name="Espace réservé du texte 2">
            <a:extLst>
              <a:ext uri="{FF2B5EF4-FFF2-40B4-BE49-F238E27FC236}">
                <a16:creationId xmlns:a16="http://schemas.microsoft.com/office/drawing/2014/main" id="{CB1DE35A-E682-5D40-8EB1-F5D97F502174}"/>
              </a:ext>
            </a:extLst>
          </p:cNvPr>
          <p:cNvSpPr>
            <a:spLocks noGrp="1"/>
          </p:cNvSpPr>
          <p:nvPr>
            <p:ph type="body" idx="1"/>
          </p:nvPr>
        </p:nvSpPr>
        <p:spPr/>
        <p:txBody>
          <a:bodyPr/>
          <a:lstStyle/>
          <a:p>
            <a:r>
              <a:rPr lang="en-GB" sz="2000" i="1" dirty="0">
                <a:solidFill>
                  <a:schemeClr val="tx1"/>
                </a:solidFill>
              </a:rPr>
              <a:t>Activity in pairs: </a:t>
            </a:r>
          </a:p>
          <a:p>
            <a:r>
              <a:rPr lang="en-GB" sz="2000" i="1" dirty="0">
                <a:solidFill>
                  <a:schemeClr val="tx1"/>
                </a:solidFill>
              </a:rPr>
              <a:t>discuss outlined questions and gather results:</a:t>
            </a:r>
          </a:p>
          <a:p>
            <a:r>
              <a:rPr lang="en-GB" sz="2000" i="1" dirty="0">
                <a:solidFill>
                  <a:schemeClr val="tx1"/>
                </a:solidFill>
              </a:rPr>
              <a:t> how to communicate about the impact of climate change in the Arctic to young students at:</a:t>
            </a:r>
            <a:endParaRPr lang="fr-FR" sz="2000" i="1" dirty="0">
              <a:solidFill>
                <a:schemeClr val="tx1"/>
              </a:solidFill>
            </a:endParaRPr>
          </a:p>
          <a:p>
            <a:r>
              <a:rPr lang="en-GB" sz="2000" i="1" dirty="0">
                <a:solidFill>
                  <a:schemeClr val="tx1"/>
                </a:solidFill>
              </a:rPr>
              <a:t>Primary</a:t>
            </a:r>
            <a:endParaRPr lang="fr-FR" sz="2000" i="1" dirty="0">
              <a:solidFill>
                <a:schemeClr val="tx1"/>
              </a:solidFill>
            </a:endParaRPr>
          </a:p>
          <a:p>
            <a:r>
              <a:rPr lang="en-GB" sz="2000" i="1" dirty="0">
                <a:solidFill>
                  <a:schemeClr val="tx1"/>
                </a:solidFill>
              </a:rPr>
              <a:t>Lower secondary</a:t>
            </a:r>
            <a:endParaRPr lang="fr-FR" sz="2000" i="1" dirty="0">
              <a:solidFill>
                <a:schemeClr val="tx1"/>
              </a:solidFill>
            </a:endParaRPr>
          </a:p>
          <a:p>
            <a:r>
              <a:rPr lang="en-GB" sz="2000" i="1" dirty="0">
                <a:solidFill>
                  <a:schemeClr val="tx1"/>
                </a:solidFill>
              </a:rPr>
              <a:t>Upper Secondary Level</a:t>
            </a:r>
            <a:endParaRPr lang="fr-FR" sz="2000" i="1" dirty="0">
              <a:solidFill>
                <a:schemeClr val="tx1"/>
              </a:solidFill>
            </a:endParaRPr>
          </a:p>
          <a:p>
            <a:r>
              <a:rPr lang="fr-FR" sz="2000" dirty="0" err="1">
                <a:solidFill>
                  <a:schemeClr val="tx1"/>
                </a:solidFill>
              </a:rPr>
              <a:t>Themes</a:t>
            </a:r>
            <a:r>
              <a:rPr lang="fr-FR" sz="2000" dirty="0">
                <a:solidFill>
                  <a:schemeClr val="tx1"/>
                </a:solidFill>
              </a:rPr>
              <a:t>: </a:t>
            </a:r>
            <a:r>
              <a:rPr lang="fr-FR" sz="2000" dirty="0" err="1">
                <a:solidFill>
                  <a:schemeClr val="tx1"/>
                </a:solidFill>
              </a:rPr>
              <a:t>melting</a:t>
            </a:r>
            <a:r>
              <a:rPr lang="fr-FR" sz="2000" dirty="0">
                <a:solidFill>
                  <a:schemeClr val="tx1"/>
                </a:solidFill>
              </a:rPr>
              <a:t> </a:t>
            </a:r>
            <a:r>
              <a:rPr lang="fr-FR" sz="2000" dirty="0" err="1">
                <a:solidFill>
                  <a:schemeClr val="tx1"/>
                </a:solidFill>
              </a:rPr>
              <a:t>ice</a:t>
            </a:r>
            <a:r>
              <a:rPr lang="fr-FR" sz="2000" dirty="0">
                <a:solidFill>
                  <a:schemeClr val="tx1"/>
                </a:solidFill>
              </a:rPr>
              <a:t>, permafrost, polar </a:t>
            </a:r>
            <a:r>
              <a:rPr lang="fr-FR" sz="2000" dirty="0" err="1">
                <a:solidFill>
                  <a:schemeClr val="tx1"/>
                </a:solidFill>
              </a:rPr>
              <a:t>lows</a:t>
            </a:r>
            <a:r>
              <a:rPr lang="fr-FR" sz="2000" dirty="0">
                <a:solidFill>
                  <a:schemeClr val="tx1"/>
                </a:solidFill>
              </a:rPr>
              <a:t>, impact of </a:t>
            </a:r>
            <a:r>
              <a:rPr lang="fr-FR" sz="2000" dirty="0" err="1">
                <a:solidFill>
                  <a:schemeClr val="tx1"/>
                </a:solidFill>
              </a:rPr>
              <a:t>climate</a:t>
            </a:r>
            <a:r>
              <a:rPr lang="fr-FR" sz="2000" dirty="0">
                <a:solidFill>
                  <a:schemeClr val="tx1"/>
                </a:solidFill>
              </a:rPr>
              <a:t> change on </a:t>
            </a:r>
            <a:r>
              <a:rPr lang="fr-FR" sz="2000" dirty="0" err="1">
                <a:solidFill>
                  <a:schemeClr val="tx1"/>
                </a:solidFill>
              </a:rPr>
              <a:t>Arctic</a:t>
            </a:r>
            <a:r>
              <a:rPr lang="fr-FR" sz="2000" dirty="0">
                <a:solidFill>
                  <a:schemeClr val="tx1"/>
                </a:solidFill>
              </a:rPr>
              <a:t> </a:t>
            </a:r>
            <a:r>
              <a:rPr lang="fr-FR" sz="2000" dirty="0" err="1">
                <a:solidFill>
                  <a:schemeClr val="tx1"/>
                </a:solidFill>
              </a:rPr>
              <a:t>societies</a:t>
            </a:r>
            <a:endParaRPr lang="fr-FR" sz="2000" dirty="0">
              <a:solidFill>
                <a:schemeClr val="tx1"/>
              </a:solidFill>
            </a:endParaRPr>
          </a:p>
        </p:txBody>
      </p:sp>
      <p:sp>
        <p:nvSpPr>
          <p:cNvPr id="4" name="Espace réservé du numéro de diapositive 3">
            <a:extLst>
              <a:ext uri="{FF2B5EF4-FFF2-40B4-BE49-F238E27FC236}">
                <a16:creationId xmlns:a16="http://schemas.microsoft.com/office/drawing/2014/main" id="{22E79D18-502D-154F-A453-BBB449724631}"/>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12</a:t>
            </a:fld>
            <a:endParaRPr lang="fr-FR"/>
          </a:p>
        </p:txBody>
      </p:sp>
    </p:spTree>
    <p:extLst>
      <p:ext uri="{BB962C8B-B14F-4D97-AF65-F5344CB8AC3E}">
        <p14:creationId xmlns:p14="http://schemas.microsoft.com/office/powerpoint/2010/main" val="282317989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F4CA311-B5D3-2849-82D3-D38F9588BC6B}"/>
              </a:ext>
            </a:extLst>
          </p:cNvPr>
          <p:cNvSpPr>
            <a:spLocks noGrp="1"/>
          </p:cNvSpPr>
          <p:nvPr>
            <p:ph type="title"/>
          </p:nvPr>
        </p:nvSpPr>
        <p:spPr>
          <a:xfrm>
            <a:off x="168425" y="0"/>
            <a:ext cx="6802800" cy="1032300"/>
          </a:xfrm>
        </p:spPr>
        <p:txBody>
          <a:bodyPr/>
          <a:lstStyle/>
          <a:p>
            <a:r>
              <a:rPr lang="en-GB" dirty="0"/>
              <a:t>Lesson 4: targeting different audiences</a:t>
            </a:r>
            <a:r>
              <a:rPr lang="fr-FR" dirty="0"/>
              <a:t> – </a:t>
            </a:r>
            <a:r>
              <a:rPr lang="fr-FR" dirty="0" err="1"/>
              <a:t>adapting</a:t>
            </a:r>
            <a:r>
              <a:rPr lang="fr-FR" dirty="0"/>
              <a:t> content</a:t>
            </a:r>
          </a:p>
        </p:txBody>
      </p:sp>
      <p:sp>
        <p:nvSpPr>
          <p:cNvPr id="3" name="Espace réservé du texte 2">
            <a:extLst>
              <a:ext uri="{FF2B5EF4-FFF2-40B4-BE49-F238E27FC236}">
                <a16:creationId xmlns:a16="http://schemas.microsoft.com/office/drawing/2014/main" id="{C8259761-84E4-9141-85A9-8E75B717BF1F}"/>
              </a:ext>
            </a:extLst>
          </p:cNvPr>
          <p:cNvSpPr>
            <a:spLocks noGrp="1"/>
          </p:cNvSpPr>
          <p:nvPr>
            <p:ph type="body" idx="1"/>
          </p:nvPr>
        </p:nvSpPr>
        <p:spPr/>
        <p:txBody>
          <a:bodyPr/>
          <a:lstStyle/>
          <a:p>
            <a:r>
              <a:rPr lang="fr-FR" b="1" dirty="0" err="1">
                <a:solidFill>
                  <a:schemeClr val="tx1"/>
                </a:solidFill>
              </a:rPr>
              <a:t>Different</a:t>
            </a:r>
            <a:r>
              <a:rPr lang="fr-FR" b="1" dirty="0">
                <a:solidFill>
                  <a:schemeClr val="tx1"/>
                </a:solidFill>
              </a:rPr>
              <a:t> audiences – </a:t>
            </a:r>
            <a:r>
              <a:rPr lang="fr-FR" b="1" dirty="0" err="1">
                <a:solidFill>
                  <a:schemeClr val="tx1"/>
                </a:solidFill>
              </a:rPr>
              <a:t>need</a:t>
            </a:r>
            <a:r>
              <a:rPr lang="fr-FR" b="1" dirty="0">
                <a:solidFill>
                  <a:schemeClr val="tx1"/>
                </a:solidFill>
              </a:rPr>
              <a:t> to </a:t>
            </a:r>
            <a:r>
              <a:rPr lang="fr-FR" b="1" dirty="0" err="1">
                <a:solidFill>
                  <a:schemeClr val="tx1"/>
                </a:solidFill>
              </a:rPr>
              <a:t>adapt</a:t>
            </a:r>
            <a:r>
              <a:rPr lang="fr-FR" b="1" dirty="0">
                <a:solidFill>
                  <a:schemeClr val="tx1"/>
                </a:solidFill>
              </a:rPr>
              <a:t> content and </a:t>
            </a:r>
            <a:r>
              <a:rPr lang="fr-FR" b="1" dirty="0" err="1">
                <a:solidFill>
                  <a:schemeClr val="tx1"/>
                </a:solidFill>
              </a:rPr>
              <a:t>presentation</a:t>
            </a:r>
            <a:endParaRPr lang="fr-FR" b="1" dirty="0">
              <a:solidFill>
                <a:schemeClr val="tx1"/>
              </a:solidFill>
            </a:endParaRPr>
          </a:p>
          <a:p>
            <a:r>
              <a:rPr lang="fr-FR" dirty="0">
                <a:solidFill>
                  <a:schemeClr val="tx1"/>
                </a:solidFill>
              </a:rPr>
              <a:t>Age groups : </a:t>
            </a:r>
            <a:r>
              <a:rPr lang="fr-FR" dirty="0" err="1">
                <a:solidFill>
                  <a:schemeClr val="tx1"/>
                </a:solidFill>
              </a:rPr>
              <a:t>young</a:t>
            </a:r>
            <a:r>
              <a:rPr lang="fr-FR" dirty="0">
                <a:solidFill>
                  <a:schemeClr val="tx1"/>
                </a:solidFill>
              </a:rPr>
              <a:t> people, </a:t>
            </a:r>
            <a:r>
              <a:rPr lang="fr-FR" dirty="0" err="1">
                <a:solidFill>
                  <a:schemeClr val="tx1"/>
                </a:solidFill>
              </a:rPr>
              <a:t>adults</a:t>
            </a:r>
            <a:r>
              <a:rPr lang="fr-FR" dirty="0">
                <a:solidFill>
                  <a:schemeClr val="tx1"/>
                </a:solidFill>
              </a:rPr>
              <a:t>, senior </a:t>
            </a:r>
            <a:r>
              <a:rPr lang="fr-FR" dirty="0" err="1">
                <a:solidFill>
                  <a:schemeClr val="tx1"/>
                </a:solidFill>
              </a:rPr>
              <a:t>citizens</a:t>
            </a:r>
            <a:endParaRPr lang="fr-FR" dirty="0">
              <a:solidFill>
                <a:schemeClr val="tx1"/>
              </a:solidFill>
            </a:endParaRPr>
          </a:p>
          <a:p>
            <a:r>
              <a:rPr lang="fr-FR" dirty="0" err="1">
                <a:solidFill>
                  <a:schemeClr val="tx1"/>
                </a:solidFill>
              </a:rPr>
              <a:t>Academic</a:t>
            </a:r>
            <a:r>
              <a:rPr lang="fr-FR" dirty="0">
                <a:solidFill>
                  <a:schemeClr val="tx1"/>
                </a:solidFill>
              </a:rPr>
              <a:t>/non </a:t>
            </a:r>
            <a:r>
              <a:rPr lang="fr-FR" dirty="0" err="1">
                <a:solidFill>
                  <a:schemeClr val="tx1"/>
                </a:solidFill>
              </a:rPr>
              <a:t>Academic</a:t>
            </a:r>
            <a:endParaRPr lang="fr-FR" dirty="0">
              <a:solidFill>
                <a:schemeClr val="tx1"/>
              </a:solidFill>
            </a:endParaRPr>
          </a:p>
          <a:p>
            <a:r>
              <a:rPr lang="fr-FR" dirty="0" err="1">
                <a:solidFill>
                  <a:schemeClr val="tx1"/>
                </a:solidFill>
              </a:rPr>
              <a:t>Institutional</a:t>
            </a:r>
            <a:r>
              <a:rPr lang="fr-FR" dirty="0">
                <a:solidFill>
                  <a:schemeClr val="tx1"/>
                </a:solidFill>
              </a:rPr>
              <a:t> </a:t>
            </a:r>
            <a:r>
              <a:rPr lang="fr-FR" dirty="0" err="1">
                <a:solidFill>
                  <a:schemeClr val="tx1"/>
                </a:solidFill>
              </a:rPr>
              <a:t>stakeholders</a:t>
            </a:r>
            <a:endParaRPr lang="fr-FR" dirty="0">
              <a:solidFill>
                <a:schemeClr val="tx1"/>
              </a:solidFill>
            </a:endParaRPr>
          </a:p>
          <a:p>
            <a:r>
              <a:rPr lang="fr-FR" dirty="0" err="1">
                <a:solidFill>
                  <a:schemeClr val="tx1"/>
                </a:solidFill>
              </a:rPr>
              <a:t>NGOs</a:t>
            </a:r>
            <a:endParaRPr lang="fr-FR" dirty="0">
              <a:solidFill>
                <a:schemeClr val="tx1"/>
              </a:solidFill>
            </a:endParaRPr>
          </a:p>
          <a:p>
            <a:r>
              <a:rPr lang="fr-FR" dirty="0" err="1">
                <a:solidFill>
                  <a:schemeClr val="tx1"/>
                </a:solidFill>
              </a:rPr>
              <a:t>Industry</a:t>
            </a:r>
            <a:r>
              <a:rPr lang="fr-FR" dirty="0">
                <a:solidFill>
                  <a:schemeClr val="tx1"/>
                </a:solidFill>
              </a:rPr>
              <a:t> and Business</a:t>
            </a:r>
          </a:p>
          <a:p>
            <a:r>
              <a:rPr lang="fr-FR" dirty="0">
                <a:solidFill>
                  <a:schemeClr val="tx1"/>
                </a:solidFill>
              </a:rPr>
              <a:t>General Public: at local, </a:t>
            </a:r>
            <a:r>
              <a:rPr lang="fr-FR" dirty="0" err="1">
                <a:solidFill>
                  <a:schemeClr val="tx1"/>
                </a:solidFill>
              </a:rPr>
              <a:t>regional</a:t>
            </a:r>
            <a:r>
              <a:rPr lang="fr-FR" dirty="0">
                <a:solidFill>
                  <a:schemeClr val="tx1"/>
                </a:solidFill>
              </a:rPr>
              <a:t>, national, international </a:t>
            </a:r>
            <a:r>
              <a:rPr lang="fr-FR" dirty="0" err="1">
                <a:solidFill>
                  <a:schemeClr val="tx1"/>
                </a:solidFill>
              </a:rPr>
              <a:t>level</a:t>
            </a:r>
            <a:endParaRPr lang="fr-FR" dirty="0">
              <a:solidFill>
                <a:schemeClr val="tx1"/>
              </a:solidFill>
            </a:endParaRPr>
          </a:p>
          <a:p>
            <a:r>
              <a:rPr lang="fr-FR" dirty="0">
                <a:solidFill>
                  <a:schemeClr val="tx1"/>
                </a:solidFill>
              </a:rPr>
              <a:t>Use of </a:t>
            </a:r>
            <a:r>
              <a:rPr lang="fr-FR" dirty="0" err="1">
                <a:solidFill>
                  <a:schemeClr val="tx1"/>
                </a:solidFill>
              </a:rPr>
              <a:t>different</a:t>
            </a:r>
            <a:r>
              <a:rPr lang="fr-FR" dirty="0">
                <a:solidFill>
                  <a:schemeClr val="tx1"/>
                </a:solidFill>
              </a:rPr>
              <a:t> media (social media: </a:t>
            </a:r>
            <a:r>
              <a:rPr lang="fr-FR" dirty="0" err="1">
                <a:solidFill>
                  <a:schemeClr val="tx1"/>
                </a:solidFill>
              </a:rPr>
              <a:t>e.g</a:t>
            </a:r>
            <a:r>
              <a:rPr lang="fr-FR" dirty="0">
                <a:solidFill>
                  <a:schemeClr val="tx1"/>
                </a:solidFill>
              </a:rPr>
              <a:t>. Facebook no longer </a:t>
            </a:r>
            <a:r>
              <a:rPr lang="fr-FR" dirty="0" err="1">
                <a:solidFill>
                  <a:schemeClr val="tx1"/>
                </a:solidFill>
              </a:rPr>
              <a:t>used</a:t>
            </a:r>
            <a:r>
              <a:rPr lang="fr-FR" dirty="0">
                <a:solidFill>
                  <a:schemeClr val="tx1"/>
                </a:solidFill>
              </a:rPr>
              <a:t> by </a:t>
            </a:r>
            <a:r>
              <a:rPr lang="fr-FR" dirty="0" err="1">
                <a:solidFill>
                  <a:schemeClr val="tx1"/>
                </a:solidFill>
              </a:rPr>
              <a:t>young</a:t>
            </a:r>
            <a:r>
              <a:rPr lang="fr-FR" dirty="0">
                <a:solidFill>
                  <a:schemeClr val="tx1"/>
                </a:solidFill>
              </a:rPr>
              <a:t> people in Western Europe, </a:t>
            </a:r>
            <a:r>
              <a:rPr lang="fr-FR" dirty="0" err="1">
                <a:solidFill>
                  <a:schemeClr val="tx1"/>
                </a:solidFill>
              </a:rPr>
              <a:t>young</a:t>
            </a:r>
            <a:r>
              <a:rPr lang="fr-FR" dirty="0">
                <a:solidFill>
                  <a:schemeClr val="tx1"/>
                </a:solidFill>
              </a:rPr>
              <a:t> people in </a:t>
            </a:r>
            <a:r>
              <a:rPr lang="fr-FR" dirty="0" err="1">
                <a:solidFill>
                  <a:schemeClr val="tx1"/>
                </a:solidFill>
              </a:rPr>
              <a:t>general</a:t>
            </a:r>
            <a:r>
              <a:rPr lang="fr-FR" dirty="0">
                <a:solidFill>
                  <a:schemeClr val="tx1"/>
                </a:solidFill>
              </a:rPr>
              <a:t> tend not to </a:t>
            </a:r>
            <a:r>
              <a:rPr lang="fr-FR" dirty="0" err="1">
                <a:solidFill>
                  <a:schemeClr val="tx1"/>
                </a:solidFill>
              </a:rPr>
              <a:t>consult</a:t>
            </a:r>
            <a:r>
              <a:rPr lang="fr-FR" dirty="0">
                <a:solidFill>
                  <a:schemeClr val="tx1"/>
                </a:solidFill>
              </a:rPr>
              <a:t> </a:t>
            </a:r>
            <a:r>
              <a:rPr lang="fr-FR" dirty="0" err="1">
                <a:solidFill>
                  <a:schemeClr val="tx1"/>
                </a:solidFill>
              </a:rPr>
              <a:t>institutional</a:t>
            </a:r>
            <a:r>
              <a:rPr lang="fr-FR" dirty="0">
                <a:solidFill>
                  <a:schemeClr val="tx1"/>
                </a:solidFill>
              </a:rPr>
              <a:t> </a:t>
            </a:r>
            <a:r>
              <a:rPr lang="fr-FR" dirty="0" err="1">
                <a:solidFill>
                  <a:schemeClr val="tx1"/>
                </a:solidFill>
              </a:rPr>
              <a:t>websites</a:t>
            </a:r>
            <a:r>
              <a:rPr lang="fr-FR" dirty="0">
                <a:solidFill>
                  <a:schemeClr val="tx1"/>
                </a:solidFill>
              </a:rPr>
              <a:t> </a:t>
            </a:r>
            <a:r>
              <a:rPr lang="fr-FR" dirty="0" err="1">
                <a:solidFill>
                  <a:schemeClr val="tx1"/>
                </a:solidFill>
              </a:rPr>
              <a:t>unles</a:t>
            </a:r>
            <a:r>
              <a:rPr lang="fr-FR" dirty="0">
                <a:solidFill>
                  <a:schemeClr val="tx1"/>
                </a:solidFill>
              </a:rPr>
              <a:t> </a:t>
            </a:r>
            <a:r>
              <a:rPr lang="fr-FR" dirty="0" err="1">
                <a:solidFill>
                  <a:schemeClr val="tx1"/>
                </a:solidFill>
              </a:rPr>
              <a:t>they</a:t>
            </a:r>
            <a:r>
              <a:rPr lang="fr-FR" dirty="0">
                <a:solidFill>
                  <a:schemeClr val="tx1"/>
                </a:solidFill>
              </a:rPr>
              <a:t> have to…)</a:t>
            </a:r>
          </a:p>
        </p:txBody>
      </p:sp>
      <p:sp>
        <p:nvSpPr>
          <p:cNvPr id="4" name="Espace réservé du numéro de diapositive 3">
            <a:extLst>
              <a:ext uri="{FF2B5EF4-FFF2-40B4-BE49-F238E27FC236}">
                <a16:creationId xmlns:a16="http://schemas.microsoft.com/office/drawing/2014/main" id="{4431F575-DCBC-DA4A-8971-B71E6C54C444}"/>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2</a:t>
            </a:fld>
            <a:endParaRPr lang="fr-FR"/>
          </a:p>
        </p:txBody>
      </p:sp>
    </p:spTree>
    <p:extLst>
      <p:ext uri="{BB962C8B-B14F-4D97-AF65-F5344CB8AC3E}">
        <p14:creationId xmlns:p14="http://schemas.microsoft.com/office/powerpoint/2010/main" val="403285995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21B9A743-03A8-514A-9A08-3B1B70ED4638}"/>
              </a:ext>
            </a:extLst>
          </p:cNvPr>
          <p:cNvSpPr>
            <a:spLocks noGrp="1"/>
          </p:cNvSpPr>
          <p:nvPr>
            <p:ph type="title"/>
          </p:nvPr>
        </p:nvSpPr>
        <p:spPr>
          <a:xfrm>
            <a:off x="168425" y="132000"/>
            <a:ext cx="6802800" cy="572700"/>
          </a:xfrm>
        </p:spPr>
        <p:txBody>
          <a:bodyPr/>
          <a:lstStyle/>
          <a:p>
            <a:r>
              <a:rPr lang="fr-FR" dirty="0" err="1">
                <a:solidFill>
                  <a:schemeClr val="tx1"/>
                </a:solidFill>
              </a:rPr>
              <a:t>Some</a:t>
            </a:r>
            <a:r>
              <a:rPr lang="fr-FR" dirty="0">
                <a:solidFill>
                  <a:schemeClr val="tx1"/>
                </a:solidFill>
              </a:rPr>
              <a:t> </a:t>
            </a:r>
            <a:r>
              <a:rPr lang="fr-FR" dirty="0" err="1">
                <a:solidFill>
                  <a:schemeClr val="tx1"/>
                </a:solidFill>
              </a:rPr>
              <a:t>examples</a:t>
            </a:r>
            <a:r>
              <a:rPr lang="fr-FR" dirty="0">
                <a:solidFill>
                  <a:schemeClr val="tx1"/>
                </a:solidFill>
              </a:rPr>
              <a:t>: ERIS</a:t>
            </a:r>
          </a:p>
        </p:txBody>
      </p:sp>
      <p:sp>
        <p:nvSpPr>
          <p:cNvPr id="3" name="Espace réservé du texte 2">
            <a:extLst>
              <a:ext uri="{FF2B5EF4-FFF2-40B4-BE49-F238E27FC236}">
                <a16:creationId xmlns:a16="http://schemas.microsoft.com/office/drawing/2014/main" id="{2A7FC0BE-18EC-8944-AA60-EF349630B396}"/>
              </a:ext>
            </a:extLst>
          </p:cNvPr>
          <p:cNvSpPr>
            <a:spLocks noGrp="1"/>
          </p:cNvSpPr>
          <p:nvPr>
            <p:ph type="body" idx="1"/>
          </p:nvPr>
        </p:nvSpPr>
        <p:spPr>
          <a:xfrm>
            <a:off x="168425" y="868500"/>
            <a:ext cx="8664008" cy="3589200"/>
          </a:xfrm>
        </p:spPr>
        <p:txBody>
          <a:bodyPr/>
          <a:lstStyle/>
          <a:p>
            <a:r>
              <a:rPr lang="fr-FR" dirty="0">
                <a:solidFill>
                  <a:schemeClr val="tx1"/>
                </a:solidFill>
              </a:rPr>
              <a:t>Erasmus+ </a:t>
            </a:r>
            <a:r>
              <a:rPr lang="fr-FR" dirty="0" err="1">
                <a:solidFill>
                  <a:schemeClr val="tx1"/>
                </a:solidFill>
              </a:rPr>
              <a:t>project</a:t>
            </a:r>
            <a:r>
              <a:rPr lang="fr-FR" dirty="0">
                <a:solidFill>
                  <a:schemeClr val="tx1"/>
                </a:solidFill>
              </a:rPr>
              <a:t> ERIS – Exploitation of </a:t>
            </a:r>
            <a:r>
              <a:rPr lang="fr-FR" dirty="0" err="1">
                <a:solidFill>
                  <a:schemeClr val="tx1"/>
                </a:solidFill>
              </a:rPr>
              <a:t>Research</a:t>
            </a:r>
            <a:r>
              <a:rPr lang="fr-FR" dirty="0">
                <a:solidFill>
                  <a:schemeClr val="tx1"/>
                </a:solidFill>
              </a:rPr>
              <a:t> </a:t>
            </a:r>
            <a:r>
              <a:rPr lang="fr-FR" dirty="0" err="1">
                <a:solidFill>
                  <a:schemeClr val="tx1"/>
                </a:solidFill>
              </a:rPr>
              <a:t>Results</a:t>
            </a:r>
            <a:r>
              <a:rPr lang="fr-FR" dirty="0">
                <a:solidFill>
                  <a:schemeClr val="tx1"/>
                </a:solidFill>
              </a:rPr>
              <a:t> in </a:t>
            </a:r>
            <a:r>
              <a:rPr lang="fr-FR" dirty="0" err="1">
                <a:solidFill>
                  <a:schemeClr val="tx1"/>
                </a:solidFill>
              </a:rPr>
              <a:t>School</a:t>
            </a:r>
            <a:endParaRPr lang="fr-FR" dirty="0">
              <a:solidFill>
                <a:schemeClr val="tx1"/>
              </a:solidFill>
            </a:endParaRPr>
          </a:p>
          <a:p>
            <a:r>
              <a:rPr lang="fr-FR" dirty="0">
                <a:solidFill>
                  <a:schemeClr val="tx1"/>
                </a:solidFill>
                <a:hlinkClick r:id="rId2">
                  <a:extLst>
                    <a:ext uri="{A12FA001-AC4F-418D-AE19-62706E023703}">
                      <ahyp:hlinkClr xmlns:ahyp="http://schemas.microsoft.com/office/drawing/2018/hyperlinkcolor" val="tx"/>
                    </a:ext>
                  </a:extLst>
                </a:hlinkClick>
              </a:rPr>
              <a:t>https://eris-project.eu/index.php/en/2017/09/20/lessons-in-english-for-upper-secondary-schools/</a:t>
            </a:r>
            <a:endParaRPr lang="fr-FR" dirty="0">
              <a:solidFill>
                <a:schemeClr val="tx1"/>
              </a:solidFill>
            </a:endParaRPr>
          </a:p>
          <a:p>
            <a:r>
              <a:rPr lang="fr-FR" dirty="0">
                <a:solidFill>
                  <a:schemeClr val="tx1"/>
                </a:solidFill>
              </a:rPr>
              <a:t>The </a:t>
            </a:r>
            <a:r>
              <a:rPr lang="fr-FR" dirty="0" err="1">
                <a:solidFill>
                  <a:schemeClr val="tx1"/>
                </a:solidFill>
              </a:rPr>
              <a:t>aim</a:t>
            </a:r>
            <a:r>
              <a:rPr lang="fr-FR" dirty="0">
                <a:solidFill>
                  <a:schemeClr val="tx1"/>
                </a:solidFill>
              </a:rPr>
              <a:t> of the </a:t>
            </a:r>
            <a:r>
              <a:rPr lang="fr-FR" dirty="0" err="1">
                <a:solidFill>
                  <a:schemeClr val="tx1"/>
                </a:solidFill>
              </a:rPr>
              <a:t>project</a:t>
            </a:r>
            <a:r>
              <a:rPr lang="fr-FR" dirty="0">
                <a:solidFill>
                  <a:schemeClr val="tx1"/>
                </a:solidFill>
              </a:rPr>
              <a:t> </a:t>
            </a:r>
            <a:r>
              <a:rPr lang="fr-FR" dirty="0" err="1">
                <a:solidFill>
                  <a:schemeClr val="tx1"/>
                </a:solidFill>
              </a:rPr>
              <a:t>was</a:t>
            </a:r>
            <a:r>
              <a:rPr lang="fr-FR" dirty="0">
                <a:solidFill>
                  <a:schemeClr val="tx1"/>
                </a:solidFill>
              </a:rPr>
              <a:t> to </a:t>
            </a:r>
            <a:r>
              <a:rPr lang="fr-FR" b="1" dirty="0" err="1">
                <a:solidFill>
                  <a:schemeClr val="tx1"/>
                </a:solidFill>
              </a:rPr>
              <a:t>increase</a:t>
            </a:r>
            <a:r>
              <a:rPr lang="fr-FR" b="1" dirty="0">
                <a:solidFill>
                  <a:schemeClr val="tx1"/>
                </a:solidFill>
              </a:rPr>
              <a:t> the </a:t>
            </a:r>
            <a:r>
              <a:rPr lang="fr-FR" b="1" dirty="0" err="1">
                <a:solidFill>
                  <a:schemeClr val="tx1"/>
                </a:solidFill>
              </a:rPr>
              <a:t>interest</a:t>
            </a:r>
            <a:r>
              <a:rPr lang="fr-FR" b="1" dirty="0">
                <a:solidFill>
                  <a:schemeClr val="tx1"/>
                </a:solidFill>
              </a:rPr>
              <a:t> of </a:t>
            </a:r>
            <a:r>
              <a:rPr lang="fr-FR" b="1" dirty="0" err="1">
                <a:solidFill>
                  <a:schemeClr val="tx1"/>
                </a:solidFill>
              </a:rPr>
              <a:t>students</a:t>
            </a:r>
            <a:r>
              <a:rPr lang="fr-FR" b="1" dirty="0">
                <a:solidFill>
                  <a:schemeClr val="tx1"/>
                </a:solidFill>
              </a:rPr>
              <a:t> in </a:t>
            </a:r>
            <a:r>
              <a:rPr lang="fr-FR" b="1" dirty="0" err="1">
                <a:solidFill>
                  <a:schemeClr val="tx1"/>
                </a:solidFill>
              </a:rPr>
              <a:t>lower</a:t>
            </a:r>
            <a:r>
              <a:rPr lang="fr-FR" b="1" dirty="0">
                <a:solidFill>
                  <a:schemeClr val="tx1"/>
                </a:solidFill>
              </a:rPr>
              <a:t> and </a:t>
            </a:r>
            <a:r>
              <a:rPr lang="fr-FR" b="1" dirty="0" err="1">
                <a:solidFill>
                  <a:schemeClr val="tx1"/>
                </a:solidFill>
              </a:rPr>
              <a:t>upper</a:t>
            </a:r>
            <a:r>
              <a:rPr lang="fr-FR" b="1" dirty="0">
                <a:solidFill>
                  <a:schemeClr val="tx1"/>
                </a:solidFill>
              </a:rPr>
              <a:t> </a:t>
            </a:r>
            <a:r>
              <a:rPr lang="fr-FR" b="1" dirty="0" err="1">
                <a:solidFill>
                  <a:schemeClr val="tx1"/>
                </a:solidFill>
              </a:rPr>
              <a:t>secondary</a:t>
            </a:r>
            <a:r>
              <a:rPr lang="fr-FR" b="1" dirty="0">
                <a:solidFill>
                  <a:schemeClr val="tx1"/>
                </a:solidFill>
              </a:rPr>
              <a:t> </a:t>
            </a:r>
            <a:r>
              <a:rPr lang="fr-FR" b="1" dirty="0" err="1">
                <a:solidFill>
                  <a:schemeClr val="tx1"/>
                </a:solidFill>
              </a:rPr>
              <a:t>schools</a:t>
            </a:r>
            <a:r>
              <a:rPr lang="fr-FR" b="1" dirty="0">
                <a:solidFill>
                  <a:schemeClr val="tx1"/>
                </a:solidFill>
              </a:rPr>
              <a:t> in </a:t>
            </a:r>
            <a:r>
              <a:rPr lang="fr-FR" b="1" dirty="0" err="1">
                <a:solidFill>
                  <a:schemeClr val="tx1"/>
                </a:solidFill>
              </a:rPr>
              <a:t>mathematics</a:t>
            </a:r>
            <a:r>
              <a:rPr lang="fr-FR" b="1" dirty="0">
                <a:solidFill>
                  <a:schemeClr val="tx1"/>
                </a:solidFill>
              </a:rPr>
              <a:t> and science</a:t>
            </a:r>
            <a:r>
              <a:rPr lang="fr-FR" dirty="0">
                <a:solidFill>
                  <a:schemeClr val="tx1"/>
                </a:solidFill>
              </a:rPr>
              <a:t>, and the </a:t>
            </a:r>
            <a:r>
              <a:rPr lang="fr-FR" dirty="0" err="1">
                <a:solidFill>
                  <a:schemeClr val="tx1"/>
                </a:solidFill>
              </a:rPr>
              <a:t>choice</a:t>
            </a:r>
            <a:r>
              <a:rPr lang="fr-FR" dirty="0">
                <a:solidFill>
                  <a:schemeClr val="tx1"/>
                </a:solidFill>
              </a:rPr>
              <a:t> of</a:t>
            </a:r>
            <a:r>
              <a:rPr lang="fr-FR" b="1" dirty="0">
                <a:solidFill>
                  <a:schemeClr val="tx1"/>
                </a:solidFill>
              </a:rPr>
              <a:t> a </a:t>
            </a:r>
            <a:r>
              <a:rPr lang="fr-FR" b="1" dirty="0" err="1">
                <a:solidFill>
                  <a:schemeClr val="tx1"/>
                </a:solidFill>
              </a:rPr>
              <a:t>scientific</a:t>
            </a:r>
            <a:r>
              <a:rPr lang="fr-FR" b="1" dirty="0">
                <a:solidFill>
                  <a:schemeClr val="tx1"/>
                </a:solidFill>
              </a:rPr>
              <a:t> </a:t>
            </a:r>
            <a:r>
              <a:rPr lang="fr-FR" b="1" dirty="0" err="1">
                <a:solidFill>
                  <a:schemeClr val="tx1"/>
                </a:solidFill>
              </a:rPr>
              <a:t>career</a:t>
            </a:r>
            <a:r>
              <a:rPr lang="fr-FR" b="1" dirty="0">
                <a:solidFill>
                  <a:schemeClr val="tx1"/>
                </a:solidFill>
              </a:rPr>
              <a:t>.</a:t>
            </a:r>
            <a:r>
              <a:rPr lang="fr-FR" dirty="0">
                <a:solidFill>
                  <a:schemeClr val="tx1"/>
                </a:solidFill>
              </a:rPr>
              <a:t> </a:t>
            </a:r>
            <a:r>
              <a:rPr lang="fr-FR" dirty="0" err="1">
                <a:solidFill>
                  <a:schemeClr val="tx1"/>
                </a:solidFill>
              </a:rPr>
              <a:t>Thanks</a:t>
            </a:r>
            <a:r>
              <a:rPr lang="fr-FR" dirty="0">
                <a:solidFill>
                  <a:schemeClr val="tx1"/>
                </a:solidFill>
              </a:rPr>
              <a:t> to the </a:t>
            </a:r>
            <a:r>
              <a:rPr lang="fr-FR" dirty="0" err="1">
                <a:solidFill>
                  <a:schemeClr val="tx1"/>
                </a:solidFill>
              </a:rPr>
              <a:t>development</a:t>
            </a:r>
            <a:r>
              <a:rPr lang="fr-FR" dirty="0">
                <a:solidFill>
                  <a:schemeClr val="tx1"/>
                </a:solidFill>
              </a:rPr>
              <a:t>, pilot </a:t>
            </a:r>
            <a:r>
              <a:rPr lang="fr-FR" dirty="0" err="1">
                <a:solidFill>
                  <a:schemeClr val="tx1"/>
                </a:solidFill>
              </a:rPr>
              <a:t>implementation</a:t>
            </a:r>
            <a:r>
              <a:rPr lang="fr-FR" dirty="0">
                <a:solidFill>
                  <a:schemeClr val="tx1"/>
                </a:solidFill>
              </a:rPr>
              <a:t> and </a:t>
            </a:r>
            <a:r>
              <a:rPr lang="fr-FR" dirty="0" err="1">
                <a:solidFill>
                  <a:schemeClr val="tx1"/>
                </a:solidFill>
              </a:rPr>
              <a:t>dissemination</a:t>
            </a:r>
            <a:r>
              <a:rPr lang="fr-FR" dirty="0">
                <a:solidFill>
                  <a:schemeClr val="tx1"/>
                </a:solidFill>
              </a:rPr>
              <a:t> of </a:t>
            </a:r>
            <a:r>
              <a:rPr lang="fr-FR" dirty="0" err="1">
                <a:solidFill>
                  <a:schemeClr val="tx1"/>
                </a:solidFill>
              </a:rPr>
              <a:t>educational</a:t>
            </a:r>
            <a:r>
              <a:rPr lang="fr-FR" dirty="0">
                <a:solidFill>
                  <a:schemeClr val="tx1"/>
                </a:solidFill>
              </a:rPr>
              <a:t> packages and </a:t>
            </a:r>
            <a:r>
              <a:rPr lang="fr-FR" dirty="0" err="1">
                <a:solidFill>
                  <a:schemeClr val="tx1"/>
                </a:solidFill>
              </a:rPr>
              <a:t>methodological</a:t>
            </a:r>
            <a:r>
              <a:rPr lang="fr-FR" dirty="0">
                <a:solidFill>
                  <a:schemeClr val="tx1"/>
                </a:solidFill>
              </a:rPr>
              <a:t> </a:t>
            </a:r>
            <a:r>
              <a:rPr lang="fr-FR" dirty="0" err="1">
                <a:solidFill>
                  <a:schemeClr val="tx1"/>
                </a:solidFill>
              </a:rPr>
              <a:t>materials</a:t>
            </a:r>
            <a:r>
              <a:rPr lang="fr-FR" dirty="0">
                <a:solidFill>
                  <a:schemeClr val="tx1"/>
                </a:solidFill>
              </a:rPr>
              <a:t>, </a:t>
            </a:r>
            <a:r>
              <a:rPr lang="fr-FR" dirty="0" err="1">
                <a:solidFill>
                  <a:schemeClr val="tx1"/>
                </a:solidFill>
              </a:rPr>
              <a:t>research</a:t>
            </a:r>
            <a:r>
              <a:rPr lang="fr-FR" dirty="0">
                <a:solidFill>
                  <a:schemeClr val="tx1"/>
                </a:solidFill>
              </a:rPr>
              <a:t> </a:t>
            </a:r>
            <a:r>
              <a:rPr lang="fr-FR" dirty="0" err="1">
                <a:solidFill>
                  <a:schemeClr val="tx1"/>
                </a:solidFill>
              </a:rPr>
              <a:t>results</a:t>
            </a:r>
            <a:r>
              <a:rPr lang="fr-FR" dirty="0">
                <a:solidFill>
                  <a:schemeClr val="tx1"/>
                </a:solidFill>
              </a:rPr>
              <a:t> are </a:t>
            </a:r>
            <a:r>
              <a:rPr lang="fr-FR" dirty="0" err="1">
                <a:solidFill>
                  <a:schemeClr val="tx1"/>
                </a:solidFill>
              </a:rPr>
              <a:t>being</a:t>
            </a:r>
            <a:r>
              <a:rPr lang="fr-FR" dirty="0">
                <a:solidFill>
                  <a:schemeClr val="tx1"/>
                </a:solidFill>
              </a:rPr>
              <a:t> </a:t>
            </a:r>
            <a:r>
              <a:rPr lang="fr-FR" dirty="0" err="1">
                <a:solidFill>
                  <a:schemeClr val="tx1"/>
                </a:solidFill>
              </a:rPr>
              <a:t>exploited</a:t>
            </a:r>
            <a:r>
              <a:rPr lang="fr-FR" dirty="0">
                <a:solidFill>
                  <a:schemeClr val="tx1"/>
                </a:solidFill>
              </a:rPr>
              <a:t> in the </a:t>
            </a:r>
            <a:r>
              <a:rPr lang="fr-FR" dirty="0" err="1">
                <a:solidFill>
                  <a:schemeClr val="tx1"/>
                </a:solidFill>
              </a:rPr>
              <a:t>education</a:t>
            </a:r>
            <a:r>
              <a:rPr lang="fr-FR" dirty="0">
                <a:solidFill>
                  <a:schemeClr val="tx1"/>
                </a:solidFill>
              </a:rPr>
              <a:t> </a:t>
            </a:r>
            <a:r>
              <a:rPr lang="fr-FR" dirty="0" err="1">
                <a:solidFill>
                  <a:schemeClr val="tx1"/>
                </a:solidFill>
              </a:rPr>
              <a:t>systems</a:t>
            </a:r>
            <a:r>
              <a:rPr lang="fr-FR" dirty="0">
                <a:solidFill>
                  <a:schemeClr val="tx1"/>
                </a:solidFill>
              </a:rPr>
              <a:t> of </a:t>
            </a:r>
            <a:r>
              <a:rPr lang="fr-FR" b="1" dirty="0">
                <a:solidFill>
                  <a:schemeClr val="tx1"/>
                </a:solidFill>
              </a:rPr>
              <a:t>3 </a:t>
            </a:r>
            <a:r>
              <a:rPr lang="fr-FR" b="1" dirty="0" err="1">
                <a:solidFill>
                  <a:schemeClr val="tx1"/>
                </a:solidFill>
              </a:rPr>
              <a:t>European</a:t>
            </a:r>
            <a:r>
              <a:rPr lang="fr-FR" b="1" dirty="0">
                <a:solidFill>
                  <a:schemeClr val="tx1"/>
                </a:solidFill>
              </a:rPr>
              <a:t> countries</a:t>
            </a:r>
            <a:r>
              <a:rPr lang="fr-FR" dirty="0">
                <a:solidFill>
                  <a:schemeClr val="tx1"/>
                </a:solidFill>
              </a:rPr>
              <a:t>. The </a:t>
            </a:r>
            <a:r>
              <a:rPr lang="fr-FR" dirty="0" err="1">
                <a:solidFill>
                  <a:schemeClr val="tx1"/>
                </a:solidFill>
              </a:rPr>
              <a:t>project</a:t>
            </a:r>
            <a:r>
              <a:rPr lang="fr-FR" dirty="0">
                <a:solidFill>
                  <a:schemeClr val="tx1"/>
                </a:solidFill>
              </a:rPr>
              <a:t> </a:t>
            </a:r>
            <a:r>
              <a:rPr lang="fr-FR" dirty="0" err="1">
                <a:solidFill>
                  <a:schemeClr val="tx1"/>
                </a:solidFill>
              </a:rPr>
              <a:t>is</a:t>
            </a:r>
            <a:r>
              <a:rPr lang="fr-FR" dirty="0">
                <a:solidFill>
                  <a:schemeClr val="tx1"/>
                </a:solidFill>
              </a:rPr>
              <a:t> </a:t>
            </a:r>
            <a:r>
              <a:rPr lang="fr-FR" dirty="0" err="1">
                <a:solidFill>
                  <a:schemeClr val="tx1"/>
                </a:solidFill>
              </a:rPr>
              <a:t>dedicated</a:t>
            </a:r>
            <a:r>
              <a:rPr lang="fr-FR" dirty="0">
                <a:solidFill>
                  <a:schemeClr val="tx1"/>
                </a:solidFill>
              </a:rPr>
              <a:t> to </a:t>
            </a:r>
            <a:r>
              <a:rPr lang="fr-FR" dirty="0" err="1">
                <a:solidFill>
                  <a:schemeClr val="tx1"/>
                </a:solidFill>
              </a:rPr>
              <a:t>teachers</a:t>
            </a:r>
            <a:r>
              <a:rPr lang="fr-FR" dirty="0">
                <a:solidFill>
                  <a:schemeClr val="tx1"/>
                </a:solidFill>
              </a:rPr>
              <a:t> of </a:t>
            </a:r>
            <a:r>
              <a:rPr lang="fr-FR" dirty="0" err="1">
                <a:solidFill>
                  <a:schemeClr val="tx1"/>
                </a:solidFill>
              </a:rPr>
              <a:t>mathematics</a:t>
            </a:r>
            <a:r>
              <a:rPr lang="fr-FR" dirty="0">
                <a:solidFill>
                  <a:schemeClr val="tx1"/>
                </a:solidFill>
              </a:rPr>
              <a:t> and science, as </a:t>
            </a:r>
            <a:r>
              <a:rPr lang="fr-FR" dirty="0" err="1">
                <a:solidFill>
                  <a:schemeClr val="tx1"/>
                </a:solidFill>
              </a:rPr>
              <a:t>well</a:t>
            </a:r>
            <a:r>
              <a:rPr lang="fr-FR" dirty="0">
                <a:solidFill>
                  <a:schemeClr val="tx1"/>
                </a:solidFill>
              </a:rPr>
              <a:t> as </a:t>
            </a:r>
            <a:r>
              <a:rPr lang="fr-FR" dirty="0" err="1">
                <a:solidFill>
                  <a:schemeClr val="tx1"/>
                </a:solidFill>
              </a:rPr>
              <a:t>their</a:t>
            </a:r>
            <a:r>
              <a:rPr lang="fr-FR" dirty="0">
                <a:solidFill>
                  <a:schemeClr val="tx1"/>
                </a:solidFill>
              </a:rPr>
              <a:t> </a:t>
            </a:r>
            <a:r>
              <a:rPr lang="fr-FR" dirty="0" err="1">
                <a:solidFill>
                  <a:schemeClr val="tx1"/>
                </a:solidFill>
              </a:rPr>
              <a:t>students</a:t>
            </a:r>
            <a:r>
              <a:rPr lang="fr-FR" dirty="0">
                <a:solidFill>
                  <a:schemeClr val="tx1"/>
                </a:solidFill>
              </a:rPr>
              <a:t> </a:t>
            </a:r>
            <a:r>
              <a:rPr lang="fr-FR" dirty="0" err="1">
                <a:solidFill>
                  <a:schemeClr val="tx1"/>
                </a:solidFill>
              </a:rPr>
              <a:t>aged</a:t>
            </a:r>
            <a:r>
              <a:rPr lang="fr-FR" dirty="0">
                <a:solidFill>
                  <a:schemeClr val="tx1"/>
                </a:solidFill>
              </a:rPr>
              <a:t> 13-19. The </a:t>
            </a:r>
            <a:r>
              <a:rPr lang="fr-FR" dirty="0" err="1">
                <a:solidFill>
                  <a:schemeClr val="tx1"/>
                </a:solidFill>
              </a:rPr>
              <a:t>materials</a:t>
            </a:r>
            <a:r>
              <a:rPr lang="fr-FR" dirty="0">
                <a:solidFill>
                  <a:schemeClr val="tx1"/>
                </a:solidFill>
              </a:rPr>
              <a:t> </a:t>
            </a:r>
            <a:r>
              <a:rPr lang="fr-FR" dirty="0" err="1">
                <a:solidFill>
                  <a:schemeClr val="tx1"/>
                </a:solidFill>
              </a:rPr>
              <a:t>created</a:t>
            </a:r>
            <a:r>
              <a:rPr lang="fr-FR" dirty="0">
                <a:solidFill>
                  <a:schemeClr val="tx1"/>
                </a:solidFill>
              </a:rPr>
              <a:t> </a:t>
            </a:r>
            <a:r>
              <a:rPr lang="fr-FR" dirty="0" err="1">
                <a:solidFill>
                  <a:schemeClr val="tx1"/>
                </a:solidFill>
              </a:rPr>
              <a:t>within</a:t>
            </a:r>
            <a:r>
              <a:rPr lang="fr-FR" dirty="0">
                <a:solidFill>
                  <a:schemeClr val="tx1"/>
                </a:solidFill>
              </a:rPr>
              <a:t> the </a:t>
            </a:r>
            <a:r>
              <a:rPr lang="fr-FR" dirty="0" err="1">
                <a:solidFill>
                  <a:schemeClr val="tx1"/>
                </a:solidFill>
              </a:rPr>
              <a:t>project</a:t>
            </a:r>
            <a:r>
              <a:rPr lang="fr-FR" dirty="0">
                <a:solidFill>
                  <a:schemeClr val="tx1"/>
                </a:solidFill>
              </a:rPr>
              <a:t> </a:t>
            </a:r>
            <a:r>
              <a:rPr lang="fr-FR" dirty="0" err="1">
                <a:solidFill>
                  <a:schemeClr val="tx1"/>
                </a:solidFill>
              </a:rPr>
              <a:t>were</a:t>
            </a:r>
            <a:r>
              <a:rPr lang="fr-FR" dirty="0">
                <a:solidFill>
                  <a:schemeClr val="tx1"/>
                </a:solidFill>
              </a:rPr>
              <a:t> </a:t>
            </a:r>
            <a:r>
              <a:rPr lang="fr-FR" dirty="0" err="1">
                <a:solidFill>
                  <a:schemeClr val="tx1"/>
                </a:solidFill>
              </a:rPr>
              <a:t>tested</a:t>
            </a:r>
            <a:r>
              <a:rPr lang="fr-FR" dirty="0">
                <a:solidFill>
                  <a:schemeClr val="tx1"/>
                </a:solidFill>
              </a:rPr>
              <a:t> by </a:t>
            </a:r>
            <a:r>
              <a:rPr lang="fr-FR" dirty="0" err="1">
                <a:solidFill>
                  <a:schemeClr val="tx1"/>
                </a:solidFill>
              </a:rPr>
              <a:t>teachers</a:t>
            </a:r>
            <a:r>
              <a:rPr lang="fr-FR" dirty="0">
                <a:solidFill>
                  <a:schemeClr val="tx1"/>
                </a:solidFill>
              </a:rPr>
              <a:t> in 65 </a:t>
            </a:r>
            <a:r>
              <a:rPr lang="fr-FR" dirty="0" err="1">
                <a:solidFill>
                  <a:schemeClr val="tx1"/>
                </a:solidFill>
              </a:rPr>
              <a:t>schools</a:t>
            </a:r>
            <a:r>
              <a:rPr lang="fr-FR" dirty="0">
                <a:solidFill>
                  <a:schemeClr val="tx1"/>
                </a:solidFill>
              </a:rPr>
              <a:t> in </a:t>
            </a:r>
            <a:r>
              <a:rPr lang="fr-FR" b="1" dirty="0" err="1">
                <a:solidFill>
                  <a:schemeClr val="tx1"/>
                </a:solidFill>
              </a:rPr>
              <a:t>Poland</a:t>
            </a:r>
            <a:r>
              <a:rPr lang="fr-FR" dirty="0">
                <a:solidFill>
                  <a:schemeClr val="tx1"/>
                </a:solidFill>
              </a:rPr>
              <a:t>, </a:t>
            </a:r>
            <a:r>
              <a:rPr lang="fr-FR" b="1" dirty="0">
                <a:solidFill>
                  <a:schemeClr val="tx1"/>
                </a:solidFill>
              </a:rPr>
              <a:t>Romania</a:t>
            </a:r>
            <a:r>
              <a:rPr lang="fr-FR" dirty="0">
                <a:solidFill>
                  <a:schemeClr val="tx1"/>
                </a:solidFill>
              </a:rPr>
              <a:t> and </a:t>
            </a:r>
            <a:r>
              <a:rPr lang="fr-FR" b="1" dirty="0">
                <a:solidFill>
                  <a:schemeClr val="tx1"/>
                </a:solidFill>
              </a:rPr>
              <a:t>France</a:t>
            </a:r>
            <a:r>
              <a:rPr lang="fr-FR" dirty="0">
                <a:solidFill>
                  <a:schemeClr val="tx1"/>
                </a:solidFill>
              </a:rPr>
              <a:t>.</a:t>
            </a:r>
          </a:p>
        </p:txBody>
      </p:sp>
      <p:sp>
        <p:nvSpPr>
          <p:cNvPr id="4" name="Espace réservé du numéro de diapositive 3">
            <a:extLst>
              <a:ext uri="{FF2B5EF4-FFF2-40B4-BE49-F238E27FC236}">
                <a16:creationId xmlns:a16="http://schemas.microsoft.com/office/drawing/2014/main" id="{5F5C1982-60D0-3B46-8798-D9C4DAD84BC5}"/>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3</a:t>
            </a:fld>
            <a:endParaRPr lang="fr-FR"/>
          </a:p>
        </p:txBody>
      </p:sp>
    </p:spTree>
    <p:extLst>
      <p:ext uri="{BB962C8B-B14F-4D97-AF65-F5344CB8AC3E}">
        <p14:creationId xmlns:p14="http://schemas.microsoft.com/office/powerpoint/2010/main" val="114648264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E2C69F83-619B-A245-9990-F157AF0D8BD3}"/>
              </a:ext>
            </a:extLst>
          </p:cNvPr>
          <p:cNvSpPr>
            <a:spLocks noGrp="1"/>
          </p:cNvSpPr>
          <p:nvPr>
            <p:ph type="title"/>
          </p:nvPr>
        </p:nvSpPr>
        <p:spPr/>
        <p:txBody>
          <a:bodyPr/>
          <a:lstStyle/>
          <a:p>
            <a:r>
              <a:rPr lang="fr-FR" dirty="0">
                <a:solidFill>
                  <a:schemeClr val="tx1"/>
                </a:solidFill>
              </a:rPr>
              <a:t>ERIS</a:t>
            </a:r>
          </a:p>
        </p:txBody>
      </p:sp>
      <p:sp>
        <p:nvSpPr>
          <p:cNvPr id="3" name="Espace réservé du texte 2">
            <a:extLst>
              <a:ext uri="{FF2B5EF4-FFF2-40B4-BE49-F238E27FC236}">
                <a16:creationId xmlns:a16="http://schemas.microsoft.com/office/drawing/2014/main" id="{246178EA-9F78-0042-BC27-018B509DC0C5}"/>
              </a:ext>
            </a:extLst>
          </p:cNvPr>
          <p:cNvSpPr>
            <a:spLocks noGrp="1"/>
          </p:cNvSpPr>
          <p:nvPr>
            <p:ph type="body" idx="1"/>
          </p:nvPr>
        </p:nvSpPr>
        <p:spPr/>
        <p:txBody>
          <a:bodyPr/>
          <a:lstStyle/>
          <a:p>
            <a:pPr fontAlgn="base"/>
            <a:r>
              <a:rPr lang="fr-FR" dirty="0" err="1">
                <a:solidFill>
                  <a:schemeClr val="tx1"/>
                </a:solidFill>
              </a:rPr>
              <a:t>During</a:t>
            </a:r>
            <a:r>
              <a:rPr lang="fr-FR" dirty="0">
                <a:solidFill>
                  <a:schemeClr val="tx1"/>
                </a:solidFill>
              </a:rPr>
              <a:t> the</a:t>
            </a:r>
            <a:r>
              <a:rPr lang="fr-FR" b="1" dirty="0">
                <a:solidFill>
                  <a:schemeClr val="tx1"/>
                </a:solidFill>
              </a:rPr>
              <a:t> </a:t>
            </a:r>
            <a:r>
              <a:rPr lang="fr-FR" b="1" dirty="0" err="1">
                <a:solidFill>
                  <a:schemeClr val="tx1"/>
                </a:solidFill>
              </a:rPr>
              <a:t>testing</a:t>
            </a:r>
            <a:r>
              <a:rPr lang="fr-FR" b="1" dirty="0">
                <a:solidFill>
                  <a:schemeClr val="tx1"/>
                </a:solidFill>
              </a:rPr>
              <a:t> phase,</a:t>
            </a:r>
            <a:r>
              <a:rPr lang="fr-FR" dirty="0">
                <a:solidFill>
                  <a:schemeClr val="tx1"/>
                </a:solidFill>
              </a:rPr>
              <a:t> </a:t>
            </a:r>
            <a:r>
              <a:rPr lang="fr-FR" dirty="0" err="1">
                <a:solidFill>
                  <a:schemeClr val="tx1"/>
                </a:solidFill>
              </a:rPr>
              <a:t>teaching</a:t>
            </a:r>
            <a:r>
              <a:rPr lang="fr-FR" dirty="0">
                <a:solidFill>
                  <a:schemeClr val="tx1"/>
                </a:solidFill>
              </a:rPr>
              <a:t> </a:t>
            </a:r>
            <a:r>
              <a:rPr lang="fr-FR" dirty="0" err="1">
                <a:solidFill>
                  <a:schemeClr val="tx1"/>
                </a:solidFill>
              </a:rPr>
              <a:t>materials</a:t>
            </a:r>
            <a:r>
              <a:rPr lang="fr-FR" dirty="0">
                <a:solidFill>
                  <a:schemeClr val="tx1"/>
                </a:solidFill>
              </a:rPr>
              <a:t> (</a:t>
            </a:r>
            <a:r>
              <a:rPr lang="fr-FR" b="1" dirty="0">
                <a:solidFill>
                  <a:schemeClr val="tx1"/>
                </a:solidFill>
              </a:rPr>
              <a:t>10 packages</a:t>
            </a:r>
            <a:r>
              <a:rPr lang="fr-FR" dirty="0">
                <a:solidFill>
                  <a:schemeClr val="tx1"/>
                </a:solidFill>
              </a:rPr>
              <a:t>) in national </a:t>
            </a:r>
            <a:r>
              <a:rPr lang="fr-FR" dirty="0" err="1">
                <a:solidFill>
                  <a:schemeClr val="tx1"/>
                </a:solidFill>
              </a:rPr>
              <a:t>languages</a:t>
            </a:r>
            <a:r>
              <a:rPr lang="fr-FR" dirty="0">
                <a:solidFill>
                  <a:schemeClr val="tx1"/>
                </a:solidFill>
              </a:rPr>
              <a:t> and in English for </a:t>
            </a:r>
            <a:r>
              <a:rPr lang="fr-FR" dirty="0" err="1">
                <a:solidFill>
                  <a:schemeClr val="tx1"/>
                </a:solidFill>
              </a:rPr>
              <a:t>students</a:t>
            </a:r>
            <a:r>
              <a:rPr lang="fr-FR" dirty="0">
                <a:solidFill>
                  <a:schemeClr val="tx1"/>
                </a:solidFill>
              </a:rPr>
              <a:t> in </a:t>
            </a:r>
            <a:r>
              <a:rPr lang="fr-FR" dirty="0" err="1">
                <a:solidFill>
                  <a:schemeClr val="tx1"/>
                </a:solidFill>
              </a:rPr>
              <a:t>lower</a:t>
            </a:r>
            <a:r>
              <a:rPr lang="fr-FR" dirty="0">
                <a:solidFill>
                  <a:schemeClr val="tx1"/>
                </a:solidFill>
              </a:rPr>
              <a:t> and </a:t>
            </a:r>
            <a:r>
              <a:rPr lang="fr-FR" dirty="0" err="1">
                <a:solidFill>
                  <a:schemeClr val="tx1"/>
                </a:solidFill>
              </a:rPr>
              <a:t>upper</a:t>
            </a:r>
            <a:r>
              <a:rPr lang="fr-FR" dirty="0">
                <a:solidFill>
                  <a:schemeClr val="tx1"/>
                </a:solidFill>
              </a:rPr>
              <a:t> </a:t>
            </a:r>
            <a:r>
              <a:rPr lang="fr-FR" dirty="0" err="1">
                <a:solidFill>
                  <a:schemeClr val="tx1"/>
                </a:solidFill>
              </a:rPr>
              <a:t>secondary</a:t>
            </a:r>
            <a:r>
              <a:rPr lang="fr-FR" dirty="0">
                <a:solidFill>
                  <a:schemeClr val="tx1"/>
                </a:solidFill>
              </a:rPr>
              <a:t> </a:t>
            </a:r>
            <a:r>
              <a:rPr lang="fr-FR" dirty="0" err="1">
                <a:solidFill>
                  <a:schemeClr val="tx1"/>
                </a:solidFill>
              </a:rPr>
              <a:t>schools</a:t>
            </a:r>
            <a:r>
              <a:rPr lang="fr-FR" dirty="0">
                <a:solidFill>
                  <a:schemeClr val="tx1"/>
                </a:solidFill>
              </a:rPr>
              <a:t> have been </a:t>
            </a:r>
            <a:r>
              <a:rPr lang="fr-FR" dirty="0" err="1">
                <a:solidFill>
                  <a:schemeClr val="tx1"/>
                </a:solidFill>
              </a:rPr>
              <a:t>prepared</a:t>
            </a:r>
            <a:r>
              <a:rPr lang="fr-FR" dirty="0">
                <a:solidFill>
                  <a:schemeClr val="tx1"/>
                </a:solidFill>
              </a:rPr>
              <a:t>. The packages have been </a:t>
            </a:r>
            <a:r>
              <a:rPr lang="fr-FR" dirty="0" err="1">
                <a:solidFill>
                  <a:schemeClr val="tx1"/>
                </a:solidFill>
              </a:rPr>
              <a:t>tested</a:t>
            </a:r>
            <a:r>
              <a:rPr lang="fr-FR" dirty="0">
                <a:solidFill>
                  <a:schemeClr val="tx1"/>
                </a:solidFill>
              </a:rPr>
              <a:t> in </a:t>
            </a:r>
            <a:r>
              <a:rPr lang="fr-FR" dirty="0" err="1">
                <a:solidFill>
                  <a:schemeClr val="tx1"/>
                </a:solidFill>
              </a:rPr>
              <a:t>selected</a:t>
            </a:r>
            <a:r>
              <a:rPr lang="fr-FR" dirty="0">
                <a:solidFill>
                  <a:schemeClr val="tx1"/>
                </a:solidFill>
              </a:rPr>
              <a:t> </a:t>
            </a:r>
            <a:r>
              <a:rPr lang="fr-FR" dirty="0" err="1">
                <a:solidFill>
                  <a:schemeClr val="tx1"/>
                </a:solidFill>
              </a:rPr>
              <a:t>schools</a:t>
            </a:r>
            <a:r>
              <a:rPr lang="fr-FR" dirty="0">
                <a:solidFill>
                  <a:schemeClr val="tx1"/>
                </a:solidFill>
              </a:rPr>
              <a:t> in </a:t>
            </a:r>
            <a:r>
              <a:rPr lang="fr-FR" dirty="0" err="1">
                <a:solidFill>
                  <a:schemeClr val="tx1"/>
                </a:solidFill>
              </a:rPr>
              <a:t>each</a:t>
            </a:r>
            <a:r>
              <a:rPr lang="fr-FR" dirty="0">
                <a:solidFill>
                  <a:schemeClr val="tx1"/>
                </a:solidFill>
              </a:rPr>
              <a:t> </a:t>
            </a:r>
            <a:r>
              <a:rPr lang="fr-FR" dirty="0" err="1">
                <a:solidFill>
                  <a:schemeClr val="tx1"/>
                </a:solidFill>
              </a:rPr>
              <a:t>partner</a:t>
            </a:r>
            <a:r>
              <a:rPr lang="fr-FR" dirty="0">
                <a:solidFill>
                  <a:schemeClr val="tx1"/>
                </a:solidFill>
              </a:rPr>
              <a:t> country. Packages have been </a:t>
            </a:r>
            <a:r>
              <a:rPr lang="fr-FR" dirty="0" err="1">
                <a:solidFill>
                  <a:schemeClr val="tx1"/>
                </a:solidFill>
              </a:rPr>
              <a:t>then</a:t>
            </a:r>
            <a:r>
              <a:rPr lang="fr-FR" dirty="0">
                <a:solidFill>
                  <a:schemeClr val="tx1"/>
                </a:solidFill>
              </a:rPr>
              <a:t> </a:t>
            </a:r>
            <a:r>
              <a:rPr lang="fr-FR" dirty="0" err="1">
                <a:solidFill>
                  <a:schemeClr val="tx1"/>
                </a:solidFill>
              </a:rPr>
              <a:t>adapted</a:t>
            </a:r>
            <a:r>
              <a:rPr lang="fr-FR" dirty="0">
                <a:solidFill>
                  <a:schemeClr val="tx1"/>
                </a:solidFill>
              </a:rPr>
              <a:t> to the </a:t>
            </a:r>
            <a:r>
              <a:rPr lang="fr-FR" dirty="0" err="1">
                <a:solidFill>
                  <a:schemeClr val="tx1"/>
                </a:solidFill>
              </a:rPr>
              <a:t>needs</a:t>
            </a:r>
            <a:r>
              <a:rPr lang="fr-FR" dirty="0">
                <a:solidFill>
                  <a:schemeClr val="tx1"/>
                </a:solidFill>
              </a:rPr>
              <a:t> of end-</a:t>
            </a:r>
            <a:r>
              <a:rPr lang="fr-FR" dirty="0" err="1">
                <a:solidFill>
                  <a:schemeClr val="tx1"/>
                </a:solidFill>
              </a:rPr>
              <a:t>users</a:t>
            </a:r>
            <a:r>
              <a:rPr lang="fr-FR" dirty="0">
                <a:solidFill>
                  <a:schemeClr val="tx1"/>
                </a:solidFill>
              </a:rPr>
              <a:t>: </a:t>
            </a:r>
            <a:r>
              <a:rPr lang="fr-FR" dirty="0" err="1">
                <a:solidFill>
                  <a:schemeClr val="tx1"/>
                </a:solidFill>
              </a:rPr>
              <a:t>teachers</a:t>
            </a:r>
            <a:r>
              <a:rPr lang="fr-FR" dirty="0">
                <a:solidFill>
                  <a:schemeClr val="tx1"/>
                </a:solidFill>
              </a:rPr>
              <a:t> and </a:t>
            </a:r>
            <a:r>
              <a:rPr lang="fr-FR" dirty="0" err="1">
                <a:solidFill>
                  <a:schemeClr val="tx1"/>
                </a:solidFill>
              </a:rPr>
              <a:t>students</a:t>
            </a:r>
            <a:r>
              <a:rPr lang="fr-FR" dirty="0">
                <a:solidFill>
                  <a:schemeClr val="tx1"/>
                </a:solidFill>
              </a:rPr>
              <a:t>, </a:t>
            </a:r>
            <a:r>
              <a:rPr lang="fr-FR" dirty="0" err="1">
                <a:solidFill>
                  <a:schemeClr val="tx1"/>
                </a:solidFill>
              </a:rPr>
              <a:t>according</a:t>
            </a:r>
            <a:r>
              <a:rPr lang="fr-FR" dirty="0">
                <a:solidFill>
                  <a:schemeClr val="tx1"/>
                </a:solidFill>
              </a:rPr>
              <a:t> to the </a:t>
            </a:r>
            <a:r>
              <a:rPr lang="fr-FR" dirty="0" err="1">
                <a:solidFill>
                  <a:schemeClr val="tx1"/>
                </a:solidFill>
              </a:rPr>
              <a:t>results</a:t>
            </a:r>
            <a:r>
              <a:rPr lang="fr-FR" dirty="0">
                <a:solidFill>
                  <a:schemeClr val="tx1"/>
                </a:solidFill>
              </a:rPr>
              <a:t> of </a:t>
            </a:r>
            <a:r>
              <a:rPr lang="fr-FR" dirty="0" err="1">
                <a:solidFill>
                  <a:schemeClr val="tx1"/>
                </a:solidFill>
              </a:rPr>
              <a:t>evaluation</a:t>
            </a:r>
            <a:r>
              <a:rPr lang="fr-FR" dirty="0">
                <a:solidFill>
                  <a:schemeClr val="tx1"/>
                </a:solidFill>
              </a:rPr>
              <a:t> </a:t>
            </a:r>
            <a:r>
              <a:rPr lang="fr-FR" dirty="0" err="1">
                <a:solidFill>
                  <a:schemeClr val="tx1"/>
                </a:solidFill>
              </a:rPr>
              <a:t>surveys</a:t>
            </a:r>
            <a:r>
              <a:rPr lang="fr-FR" dirty="0">
                <a:solidFill>
                  <a:schemeClr val="tx1"/>
                </a:solidFill>
              </a:rPr>
              <a:t>.</a:t>
            </a:r>
          </a:p>
          <a:p>
            <a:pPr fontAlgn="base"/>
            <a:r>
              <a:rPr lang="fr-FR" dirty="0" err="1">
                <a:solidFill>
                  <a:schemeClr val="tx1"/>
                </a:solidFill>
              </a:rPr>
              <a:t>During</a:t>
            </a:r>
            <a:r>
              <a:rPr lang="fr-FR" dirty="0">
                <a:solidFill>
                  <a:schemeClr val="tx1"/>
                </a:solidFill>
              </a:rPr>
              <a:t> the </a:t>
            </a:r>
            <a:r>
              <a:rPr lang="fr-FR" b="1" dirty="0" err="1">
                <a:solidFill>
                  <a:schemeClr val="tx1"/>
                </a:solidFill>
              </a:rPr>
              <a:t>dissemination</a:t>
            </a:r>
            <a:r>
              <a:rPr lang="fr-FR" b="1" dirty="0">
                <a:solidFill>
                  <a:schemeClr val="tx1"/>
                </a:solidFill>
              </a:rPr>
              <a:t> phase,</a:t>
            </a:r>
            <a:r>
              <a:rPr lang="fr-FR" dirty="0">
                <a:solidFill>
                  <a:schemeClr val="tx1"/>
                </a:solidFill>
              </a:rPr>
              <a:t> all </a:t>
            </a:r>
            <a:r>
              <a:rPr lang="fr-FR" dirty="0" err="1">
                <a:solidFill>
                  <a:schemeClr val="tx1"/>
                </a:solidFill>
              </a:rPr>
              <a:t>participating</a:t>
            </a:r>
            <a:r>
              <a:rPr lang="fr-FR" dirty="0">
                <a:solidFill>
                  <a:schemeClr val="tx1"/>
                </a:solidFill>
              </a:rPr>
              <a:t> </a:t>
            </a:r>
            <a:r>
              <a:rPr lang="fr-FR" dirty="0" err="1">
                <a:solidFill>
                  <a:schemeClr val="tx1"/>
                </a:solidFill>
              </a:rPr>
              <a:t>schools</a:t>
            </a:r>
            <a:r>
              <a:rPr lang="fr-FR" dirty="0">
                <a:solidFill>
                  <a:schemeClr val="tx1"/>
                </a:solidFill>
              </a:rPr>
              <a:t> in the </a:t>
            </a:r>
            <a:r>
              <a:rPr lang="fr-FR" dirty="0" err="1">
                <a:solidFill>
                  <a:schemeClr val="tx1"/>
                </a:solidFill>
              </a:rPr>
              <a:t>partner</a:t>
            </a:r>
            <a:r>
              <a:rPr lang="fr-FR" dirty="0">
                <a:solidFill>
                  <a:schemeClr val="tx1"/>
                </a:solidFill>
              </a:rPr>
              <a:t> countries, but </a:t>
            </a:r>
            <a:r>
              <a:rPr lang="fr-FR" dirty="0" err="1">
                <a:solidFill>
                  <a:schemeClr val="tx1"/>
                </a:solidFill>
              </a:rPr>
              <a:t>also</a:t>
            </a:r>
            <a:r>
              <a:rPr lang="fr-FR" dirty="0">
                <a:solidFill>
                  <a:schemeClr val="tx1"/>
                </a:solidFill>
              </a:rPr>
              <a:t> </a:t>
            </a:r>
            <a:r>
              <a:rPr lang="fr-FR" dirty="0" err="1">
                <a:solidFill>
                  <a:schemeClr val="tx1"/>
                </a:solidFill>
              </a:rPr>
              <a:t>elsewhere</a:t>
            </a:r>
            <a:r>
              <a:rPr lang="fr-FR" dirty="0">
                <a:solidFill>
                  <a:schemeClr val="tx1"/>
                </a:solidFill>
              </a:rPr>
              <a:t> in Europe, </a:t>
            </a:r>
            <a:r>
              <a:rPr lang="fr-FR" dirty="0" err="1">
                <a:solidFill>
                  <a:schemeClr val="tx1"/>
                </a:solidFill>
              </a:rPr>
              <a:t>had</a:t>
            </a:r>
            <a:r>
              <a:rPr lang="fr-FR" dirty="0">
                <a:solidFill>
                  <a:schemeClr val="tx1"/>
                </a:solidFill>
              </a:rPr>
              <a:t> the </a:t>
            </a:r>
            <a:r>
              <a:rPr lang="fr-FR" dirty="0" err="1">
                <a:solidFill>
                  <a:schemeClr val="tx1"/>
                </a:solidFill>
              </a:rPr>
              <a:t>opportunity</a:t>
            </a:r>
            <a:r>
              <a:rPr lang="fr-FR" dirty="0">
                <a:solidFill>
                  <a:schemeClr val="tx1"/>
                </a:solidFill>
              </a:rPr>
              <a:t> to </a:t>
            </a:r>
            <a:r>
              <a:rPr lang="fr-FR" b="1" dirty="0" err="1">
                <a:solidFill>
                  <a:schemeClr val="tx1"/>
                </a:solidFill>
              </a:rPr>
              <a:t>freely</a:t>
            </a:r>
            <a:r>
              <a:rPr lang="fr-FR" dirty="0">
                <a:solidFill>
                  <a:schemeClr val="tx1"/>
                </a:solidFill>
              </a:rPr>
              <a:t> </a:t>
            </a:r>
            <a:r>
              <a:rPr lang="fr-FR" dirty="0" err="1">
                <a:solidFill>
                  <a:schemeClr val="tx1"/>
                </a:solidFill>
              </a:rPr>
              <a:t>participate</a:t>
            </a:r>
            <a:r>
              <a:rPr lang="fr-FR" dirty="0">
                <a:solidFill>
                  <a:schemeClr val="tx1"/>
                </a:solidFill>
              </a:rPr>
              <a:t> in the </a:t>
            </a:r>
            <a:r>
              <a:rPr lang="fr-FR" dirty="0" err="1">
                <a:solidFill>
                  <a:schemeClr val="tx1"/>
                </a:solidFill>
              </a:rPr>
              <a:t>project</a:t>
            </a:r>
            <a:r>
              <a:rPr lang="fr-FR" dirty="0">
                <a:solidFill>
                  <a:schemeClr val="tx1"/>
                </a:solidFill>
              </a:rPr>
              <a:t>. </a:t>
            </a:r>
            <a:r>
              <a:rPr lang="fr-FR" dirty="0" err="1">
                <a:solidFill>
                  <a:schemeClr val="tx1"/>
                </a:solidFill>
              </a:rPr>
              <a:t>They</a:t>
            </a:r>
            <a:r>
              <a:rPr lang="fr-FR" dirty="0">
                <a:solidFill>
                  <a:schemeClr val="tx1"/>
                </a:solidFill>
              </a:rPr>
              <a:t> </a:t>
            </a:r>
            <a:r>
              <a:rPr lang="fr-FR" dirty="0" err="1">
                <a:solidFill>
                  <a:schemeClr val="tx1"/>
                </a:solidFill>
              </a:rPr>
              <a:t>used</a:t>
            </a:r>
            <a:r>
              <a:rPr lang="fr-FR" dirty="0">
                <a:solidFill>
                  <a:schemeClr val="tx1"/>
                </a:solidFill>
              </a:rPr>
              <a:t> the packages </a:t>
            </a:r>
            <a:r>
              <a:rPr lang="fr-FR" dirty="0" err="1">
                <a:solidFill>
                  <a:schemeClr val="tx1"/>
                </a:solidFill>
              </a:rPr>
              <a:t>during</a:t>
            </a:r>
            <a:r>
              <a:rPr lang="fr-FR" dirty="0">
                <a:solidFill>
                  <a:schemeClr val="tx1"/>
                </a:solidFill>
              </a:rPr>
              <a:t> </a:t>
            </a:r>
            <a:r>
              <a:rPr lang="fr-FR" dirty="0" err="1">
                <a:solidFill>
                  <a:schemeClr val="tx1"/>
                </a:solidFill>
              </a:rPr>
              <a:t>their</a:t>
            </a:r>
            <a:r>
              <a:rPr lang="fr-FR" dirty="0">
                <a:solidFill>
                  <a:schemeClr val="tx1"/>
                </a:solidFill>
              </a:rPr>
              <a:t> </a:t>
            </a:r>
            <a:r>
              <a:rPr lang="fr-FR" dirty="0" err="1">
                <a:solidFill>
                  <a:schemeClr val="tx1"/>
                </a:solidFill>
              </a:rPr>
              <a:t>lessons</a:t>
            </a:r>
            <a:r>
              <a:rPr lang="fr-FR" dirty="0">
                <a:solidFill>
                  <a:schemeClr val="tx1"/>
                </a:solidFill>
              </a:rPr>
              <a:t> and </a:t>
            </a:r>
            <a:r>
              <a:rPr lang="fr-FR" dirty="0" err="1">
                <a:solidFill>
                  <a:schemeClr val="tx1"/>
                </a:solidFill>
              </a:rPr>
              <a:t>took</a:t>
            </a:r>
            <a:r>
              <a:rPr lang="fr-FR" dirty="0">
                <a:solidFill>
                  <a:schemeClr val="tx1"/>
                </a:solidFill>
              </a:rPr>
              <a:t> part in the </a:t>
            </a:r>
            <a:r>
              <a:rPr lang="fr-FR" b="1" dirty="0" err="1">
                <a:solidFill>
                  <a:schemeClr val="tx1"/>
                </a:solidFill>
              </a:rPr>
              <a:t>webcasts</a:t>
            </a:r>
            <a:r>
              <a:rPr lang="fr-FR" b="1" dirty="0">
                <a:solidFill>
                  <a:schemeClr val="tx1"/>
                </a:solidFill>
              </a:rPr>
              <a:t> of online </a:t>
            </a:r>
            <a:r>
              <a:rPr lang="fr-FR" b="1" dirty="0" err="1">
                <a:solidFill>
                  <a:schemeClr val="tx1"/>
                </a:solidFill>
              </a:rPr>
              <a:t>lessons</a:t>
            </a:r>
            <a:r>
              <a:rPr lang="fr-FR" dirty="0">
                <a:solidFill>
                  <a:schemeClr val="tx1"/>
                </a:solidFill>
              </a:rPr>
              <a:t> </a:t>
            </a:r>
            <a:r>
              <a:rPr lang="fr-FR" dirty="0" err="1">
                <a:solidFill>
                  <a:schemeClr val="tx1"/>
                </a:solidFill>
              </a:rPr>
              <a:t>conducted</a:t>
            </a:r>
            <a:r>
              <a:rPr lang="fr-FR" dirty="0">
                <a:solidFill>
                  <a:schemeClr val="tx1"/>
                </a:solidFill>
              </a:rPr>
              <a:t> by </a:t>
            </a:r>
            <a:r>
              <a:rPr lang="fr-FR" dirty="0" err="1">
                <a:solidFill>
                  <a:schemeClr val="tx1"/>
                </a:solidFill>
              </a:rPr>
              <a:t>scientists</a:t>
            </a:r>
            <a:r>
              <a:rPr lang="fr-FR" dirty="0">
                <a:solidFill>
                  <a:schemeClr val="tx1"/>
                </a:solidFill>
              </a:rPr>
              <a:t> in the </a:t>
            </a:r>
            <a:r>
              <a:rPr lang="fr-FR" dirty="0" err="1">
                <a:solidFill>
                  <a:schemeClr val="tx1"/>
                </a:solidFill>
              </a:rPr>
              <a:t>project’s</a:t>
            </a:r>
            <a:r>
              <a:rPr lang="fr-FR" dirty="0">
                <a:solidFill>
                  <a:schemeClr val="tx1"/>
                </a:solidFill>
              </a:rPr>
              <a:t> national </a:t>
            </a:r>
            <a:r>
              <a:rPr lang="fr-FR" dirty="0" err="1">
                <a:solidFill>
                  <a:schemeClr val="tx1"/>
                </a:solidFill>
              </a:rPr>
              <a:t>languages</a:t>
            </a:r>
            <a:r>
              <a:rPr lang="fr-FR" dirty="0">
                <a:solidFill>
                  <a:schemeClr val="tx1"/>
                </a:solidFill>
              </a:rPr>
              <a:t> and in English. </a:t>
            </a:r>
          </a:p>
          <a:p>
            <a:endParaRPr lang="fr-FR" dirty="0"/>
          </a:p>
        </p:txBody>
      </p:sp>
      <p:sp>
        <p:nvSpPr>
          <p:cNvPr id="4" name="Espace réservé du numéro de diapositive 3">
            <a:extLst>
              <a:ext uri="{FF2B5EF4-FFF2-40B4-BE49-F238E27FC236}">
                <a16:creationId xmlns:a16="http://schemas.microsoft.com/office/drawing/2014/main" id="{00E354AD-503B-7044-A2B5-0C316AB858D9}"/>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4</a:t>
            </a:fld>
            <a:endParaRPr lang="fr-FR"/>
          </a:p>
        </p:txBody>
      </p:sp>
    </p:spTree>
    <p:extLst>
      <p:ext uri="{BB962C8B-B14F-4D97-AF65-F5344CB8AC3E}">
        <p14:creationId xmlns:p14="http://schemas.microsoft.com/office/powerpoint/2010/main" val="24554188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4283833B-4E5D-824A-BE7D-5D2033DA7BEB}"/>
              </a:ext>
            </a:extLst>
          </p:cNvPr>
          <p:cNvSpPr>
            <a:spLocks noGrp="1"/>
          </p:cNvSpPr>
          <p:nvPr>
            <p:ph type="title"/>
          </p:nvPr>
        </p:nvSpPr>
        <p:spPr/>
        <p:txBody>
          <a:bodyPr/>
          <a:lstStyle/>
          <a:p>
            <a:r>
              <a:rPr lang="fr-FR" dirty="0">
                <a:solidFill>
                  <a:schemeClr val="tx1"/>
                </a:solidFill>
              </a:rPr>
              <a:t>ERIS</a:t>
            </a:r>
          </a:p>
        </p:txBody>
      </p:sp>
      <p:sp>
        <p:nvSpPr>
          <p:cNvPr id="3" name="Espace réservé du texte 2">
            <a:extLst>
              <a:ext uri="{FF2B5EF4-FFF2-40B4-BE49-F238E27FC236}">
                <a16:creationId xmlns:a16="http://schemas.microsoft.com/office/drawing/2014/main" id="{685F9865-8C89-594A-8DD7-2376F7839DB1}"/>
              </a:ext>
            </a:extLst>
          </p:cNvPr>
          <p:cNvSpPr>
            <a:spLocks noGrp="1"/>
          </p:cNvSpPr>
          <p:nvPr>
            <p:ph type="body" idx="1"/>
          </p:nvPr>
        </p:nvSpPr>
        <p:spPr>
          <a:xfrm>
            <a:off x="311700" y="987744"/>
            <a:ext cx="8664000" cy="3406500"/>
          </a:xfrm>
        </p:spPr>
        <p:txBody>
          <a:bodyPr/>
          <a:lstStyle/>
          <a:p>
            <a:r>
              <a:rPr lang="fr-FR" dirty="0" err="1"/>
              <a:t>Examples</a:t>
            </a:r>
            <a:r>
              <a:rPr lang="fr-FR" dirty="0"/>
              <a:t> of </a:t>
            </a:r>
            <a:r>
              <a:rPr lang="fr-FR" dirty="0" err="1"/>
              <a:t>lessons</a:t>
            </a:r>
            <a:r>
              <a:rPr lang="fr-FR" dirty="0"/>
              <a:t> </a:t>
            </a:r>
            <a:r>
              <a:rPr lang="fr-FR" dirty="0" err="1"/>
              <a:t>available</a:t>
            </a:r>
            <a:r>
              <a:rPr lang="fr-FR" dirty="0"/>
              <a:t> online:</a:t>
            </a:r>
          </a:p>
          <a:p>
            <a:pPr fontAlgn="base"/>
            <a:r>
              <a:rPr lang="fr-FR" sz="2400" dirty="0">
                <a:solidFill>
                  <a:schemeClr val="tx1"/>
                </a:solidFill>
                <a:hlinkClick r:id="rId2">
                  <a:extLst>
                    <a:ext uri="{A12FA001-AC4F-418D-AE19-62706E023703}">
                      <ahyp:hlinkClr xmlns:ahyp="http://schemas.microsoft.com/office/drawing/2018/hyperlinkcolor" val="tx"/>
                    </a:ext>
                  </a:extLst>
                </a:hlinkClick>
              </a:rPr>
              <a:t>LIDAR basic</a:t>
            </a:r>
            <a:endParaRPr lang="fr-FR" sz="2400" dirty="0">
              <a:solidFill>
                <a:schemeClr val="tx1"/>
              </a:solidFill>
            </a:endParaRPr>
          </a:p>
          <a:p>
            <a:pPr fontAlgn="base"/>
            <a:r>
              <a:rPr lang="fr-FR" sz="2400" dirty="0">
                <a:solidFill>
                  <a:schemeClr val="tx1"/>
                </a:solidFill>
                <a:hlinkClick r:id="rId3">
                  <a:extLst>
                    <a:ext uri="{A12FA001-AC4F-418D-AE19-62706E023703}">
                      <ahyp:hlinkClr xmlns:ahyp="http://schemas.microsoft.com/office/drawing/2018/hyperlinkcolor" val="tx"/>
                    </a:ext>
                  </a:extLst>
                </a:hlinkClick>
              </a:rPr>
              <a:t>LIDAR extended</a:t>
            </a:r>
            <a:endParaRPr lang="fr-FR" sz="2400" dirty="0">
              <a:solidFill>
                <a:schemeClr val="tx1"/>
              </a:solidFill>
            </a:endParaRPr>
          </a:p>
          <a:p>
            <a:pPr fontAlgn="base"/>
            <a:r>
              <a:rPr lang="fr-FR" sz="2400" dirty="0">
                <a:solidFill>
                  <a:schemeClr val="tx1"/>
                </a:solidFill>
                <a:hlinkClick r:id="rId4">
                  <a:extLst>
                    <a:ext uri="{A12FA001-AC4F-418D-AE19-62706E023703}">
                      <ahyp:hlinkClr xmlns:ahyp="http://schemas.microsoft.com/office/drawing/2018/hyperlinkcolor" val="tx"/>
                    </a:ext>
                  </a:extLst>
                </a:hlinkClick>
              </a:rPr>
              <a:t>MIMOSA</a:t>
            </a:r>
            <a:r>
              <a:rPr lang="fr-FR" sz="2400" dirty="0">
                <a:solidFill>
                  <a:srgbClr val="0097A7"/>
                </a:solidFill>
                <a:hlinkClick r:id="rId4">
                  <a:extLst>
                    <a:ext uri="{A12FA001-AC4F-418D-AE19-62706E023703}">
                      <ahyp:hlinkClr xmlns:ahyp="http://schemas.microsoft.com/office/drawing/2018/hyperlinkcolor" val="tx"/>
                    </a:ext>
                  </a:extLst>
                </a:hlinkClick>
              </a:rPr>
              <a:t> </a:t>
            </a:r>
            <a:r>
              <a:rPr lang="fr-FR" sz="2400" dirty="0">
                <a:solidFill>
                  <a:schemeClr val="tx1"/>
                </a:solidFill>
                <a:hlinkClick r:id="rId4">
                  <a:extLst>
                    <a:ext uri="{A12FA001-AC4F-418D-AE19-62706E023703}">
                      <ahyp:hlinkClr xmlns:ahyp="http://schemas.microsoft.com/office/drawing/2018/hyperlinkcolor" val="tx"/>
                    </a:ext>
                  </a:extLst>
                </a:hlinkClick>
              </a:rPr>
              <a:t>basic</a:t>
            </a:r>
            <a:endParaRPr lang="fr-FR" sz="2400" dirty="0">
              <a:solidFill>
                <a:schemeClr val="tx1"/>
              </a:solidFill>
            </a:endParaRPr>
          </a:p>
          <a:p>
            <a:pPr fontAlgn="base"/>
            <a:r>
              <a:rPr lang="fr-FR" sz="2400" dirty="0">
                <a:solidFill>
                  <a:schemeClr val="tx1"/>
                </a:solidFill>
                <a:hlinkClick r:id="rId5">
                  <a:extLst>
                    <a:ext uri="{A12FA001-AC4F-418D-AE19-62706E023703}">
                      <ahyp:hlinkClr xmlns:ahyp="http://schemas.microsoft.com/office/drawing/2018/hyperlinkcolor" val="tx"/>
                    </a:ext>
                  </a:extLst>
                </a:hlinkClick>
              </a:rPr>
              <a:t>MIMOSA extended</a:t>
            </a:r>
            <a:endParaRPr lang="fr-FR" sz="2400" dirty="0">
              <a:solidFill>
                <a:schemeClr val="tx1"/>
              </a:solidFill>
            </a:endParaRPr>
          </a:p>
          <a:p>
            <a:pPr fontAlgn="base"/>
            <a:r>
              <a:rPr lang="fr-FR" sz="2400" dirty="0">
                <a:solidFill>
                  <a:schemeClr val="tx1"/>
                </a:solidFill>
                <a:hlinkClick r:id="rId6">
                  <a:extLst>
                    <a:ext uri="{A12FA001-AC4F-418D-AE19-62706E023703}">
                      <ahyp:hlinkClr xmlns:ahyp="http://schemas.microsoft.com/office/drawing/2018/hyperlinkcolor" val="tx"/>
                    </a:ext>
                  </a:extLst>
                </a:hlinkClick>
              </a:rPr>
              <a:t>POLAR</a:t>
            </a:r>
            <a:r>
              <a:rPr lang="fr-FR" sz="2400" dirty="0">
                <a:solidFill>
                  <a:srgbClr val="0097A7"/>
                </a:solidFill>
                <a:hlinkClick r:id="rId6">
                  <a:extLst>
                    <a:ext uri="{A12FA001-AC4F-418D-AE19-62706E023703}">
                      <ahyp:hlinkClr xmlns:ahyp="http://schemas.microsoft.com/office/drawing/2018/hyperlinkcolor" val="tx"/>
                    </a:ext>
                  </a:extLst>
                </a:hlinkClick>
              </a:rPr>
              <a:t> </a:t>
            </a:r>
            <a:r>
              <a:rPr lang="fr-FR" sz="2400" dirty="0">
                <a:solidFill>
                  <a:schemeClr val="tx1"/>
                </a:solidFill>
                <a:hlinkClick r:id="rId6">
                  <a:extLst>
                    <a:ext uri="{A12FA001-AC4F-418D-AE19-62706E023703}">
                      <ahyp:hlinkClr xmlns:ahyp="http://schemas.microsoft.com/office/drawing/2018/hyperlinkcolor" val="tx"/>
                    </a:ext>
                  </a:extLst>
                </a:hlinkClick>
              </a:rPr>
              <a:t>LOWS basic</a:t>
            </a:r>
            <a:endParaRPr lang="fr-FR" sz="2400" dirty="0">
              <a:solidFill>
                <a:schemeClr val="tx1"/>
              </a:solidFill>
            </a:endParaRPr>
          </a:p>
          <a:p>
            <a:pPr fontAlgn="base"/>
            <a:r>
              <a:rPr lang="fr-FR" sz="2400" dirty="0">
                <a:solidFill>
                  <a:schemeClr val="tx1"/>
                </a:solidFill>
                <a:hlinkClick r:id="rId7">
                  <a:extLst>
                    <a:ext uri="{A12FA001-AC4F-418D-AE19-62706E023703}">
                      <ahyp:hlinkClr xmlns:ahyp="http://schemas.microsoft.com/office/drawing/2018/hyperlinkcolor" val="tx"/>
                    </a:ext>
                  </a:extLst>
                </a:hlinkClick>
              </a:rPr>
              <a:t>POLAR LOWS extended</a:t>
            </a:r>
            <a:endParaRPr lang="fr-FR" sz="2400" dirty="0">
              <a:solidFill>
                <a:schemeClr val="tx1"/>
              </a:solidFill>
            </a:endParaRPr>
          </a:p>
          <a:p>
            <a:endParaRPr lang="fr-FR" dirty="0"/>
          </a:p>
        </p:txBody>
      </p:sp>
      <p:sp>
        <p:nvSpPr>
          <p:cNvPr id="4" name="Espace réservé du numéro de diapositive 3">
            <a:extLst>
              <a:ext uri="{FF2B5EF4-FFF2-40B4-BE49-F238E27FC236}">
                <a16:creationId xmlns:a16="http://schemas.microsoft.com/office/drawing/2014/main" id="{EC7DA387-A121-4E47-99EB-9D9DF6D3F0F2}"/>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5</a:t>
            </a:fld>
            <a:endParaRPr lang="fr-FR"/>
          </a:p>
        </p:txBody>
      </p:sp>
    </p:spTree>
    <p:extLst>
      <p:ext uri="{BB962C8B-B14F-4D97-AF65-F5344CB8AC3E}">
        <p14:creationId xmlns:p14="http://schemas.microsoft.com/office/powerpoint/2010/main" val="187280923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D8D6EBFD-A693-5A48-920D-06324C536266}"/>
              </a:ext>
            </a:extLst>
          </p:cNvPr>
          <p:cNvSpPr>
            <a:spLocks noGrp="1"/>
          </p:cNvSpPr>
          <p:nvPr>
            <p:ph type="title"/>
          </p:nvPr>
        </p:nvSpPr>
        <p:spPr>
          <a:xfrm>
            <a:off x="168425" y="0"/>
            <a:ext cx="6802800" cy="572700"/>
          </a:xfrm>
        </p:spPr>
        <p:txBody>
          <a:bodyPr/>
          <a:lstStyle/>
          <a:p>
            <a:r>
              <a:rPr lang="fr-FR" dirty="0">
                <a:solidFill>
                  <a:schemeClr val="tx1"/>
                </a:solidFill>
              </a:rPr>
              <a:t>EDU-ARCTIC (Horizon 2020 </a:t>
            </a:r>
            <a:r>
              <a:rPr lang="fr-FR" dirty="0" err="1">
                <a:solidFill>
                  <a:schemeClr val="tx1"/>
                </a:solidFill>
              </a:rPr>
              <a:t>project</a:t>
            </a:r>
            <a:r>
              <a:rPr lang="fr-FR" dirty="0">
                <a:solidFill>
                  <a:schemeClr val="tx1"/>
                </a:solidFill>
              </a:rPr>
              <a:t>)</a:t>
            </a:r>
          </a:p>
        </p:txBody>
      </p:sp>
      <p:sp>
        <p:nvSpPr>
          <p:cNvPr id="3" name="Espace réservé du texte 2">
            <a:extLst>
              <a:ext uri="{FF2B5EF4-FFF2-40B4-BE49-F238E27FC236}">
                <a16:creationId xmlns:a16="http://schemas.microsoft.com/office/drawing/2014/main" id="{4DFC7769-D2EA-184C-BE4E-B8644E45398C}"/>
              </a:ext>
            </a:extLst>
          </p:cNvPr>
          <p:cNvSpPr>
            <a:spLocks noGrp="1"/>
          </p:cNvSpPr>
          <p:nvPr>
            <p:ph type="body" idx="1"/>
          </p:nvPr>
        </p:nvSpPr>
        <p:spPr>
          <a:xfrm>
            <a:off x="168425" y="608956"/>
            <a:ext cx="8664008" cy="3848743"/>
          </a:xfrm>
        </p:spPr>
        <p:txBody>
          <a:bodyPr/>
          <a:lstStyle/>
          <a:p>
            <a:r>
              <a:rPr lang="fr-FR" b="1" dirty="0">
                <a:solidFill>
                  <a:schemeClr val="tx1"/>
                </a:solidFill>
              </a:rPr>
              <a:t>EDU-ARCTIC - </a:t>
            </a:r>
            <a:r>
              <a:rPr lang="fr-FR" b="1" dirty="0" err="1">
                <a:solidFill>
                  <a:schemeClr val="tx1"/>
                </a:solidFill>
              </a:rPr>
              <a:t>Engaging</a:t>
            </a:r>
            <a:r>
              <a:rPr lang="fr-FR" b="1" dirty="0">
                <a:solidFill>
                  <a:schemeClr val="tx1"/>
                </a:solidFill>
              </a:rPr>
              <a:t> </a:t>
            </a:r>
            <a:r>
              <a:rPr lang="fr-FR" b="1" dirty="0" err="1">
                <a:solidFill>
                  <a:schemeClr val="tx1"/>
                </a:solidFill>
              </a:rPr>
              <a:t>students</a:t>
            </a:r>
            <a:r>
              <a:rPr lang="fr-FR" b="1" dirty="0">
                <a:solidFill>
                  <a:schemeClr val="tx1"/>
                </a:solidFill>
              </a:rPr>
              <a:t> in STEM </a:t>
            </a:r>
            <a:r>
              <a:rPr lang="fr-FR" b="1" dirty="0" err="1">
                <a:solidFill>
                  <a:schemeClr val="tx1"/>
                </a:solidFill>
              </a:rPr>
              <a:t>education</a:t>
            </a:r>
            <a:r>
              <a:rPr lang="fr-FR" b="1" dirty="0">
                <a:solidFill>
                  <a:schemeClr val="tx1"/>
                </a:solidFill>
              </a:rPr>
              <a:t> </a:t>
            </a:r>
            <a:r>
              <a:rPr lang="fr-FR" b="1" dirty="0" err="1">
                <a:solidFill>
                  <a:schemeClr val="tx1"/>
                </a:solidFill>
              </a:rPr>
              <a:t>through</a:t>
            </a:r>
            <a:r>
              <a:rPr lang="fr-FR" b="1" dirty="0">
                <a:solidFill>
                  <a:schemeClr val="tx1"/>
                </a:solidFill>
              </a:rPr>
              <a:t> </a:t>
            </a:r>
            <a:r>
              <a:rPr lang="fr-FR" b="1" dirty="0" err="1">
                <a:solidFill>
                  <a:schemeClr val="tx1"/>
                </a:solidFill>
              </a:rPr>
              <a:t>Arctic</a:t>
            </a:r>
            <a:r>
              <a:rPr lang="fr-FR" b="1" dirty="0">
                <a:solidFill>
                  <a:schemeClr val="tx1"/>
                </a:solidFill>
              </a:rPr>
              <a:t> </a:t>
            </a:r>
            <a:r>
              <a:rPr lang="fr-FR" b="1" dirty="0" err="1">
                <a:solidFill>
                  <a:schemeClr val="tx1"/>
                </a:solidFill>
              </a:rPr>
              <a:t>research</a:t>
            </a:r>
            <a:endParaRPr lang="fr-FR" b="1" dirty="0">
              <a:solidFill>
                <a:schemeClr val="tx1"/>
              </a:solidFill>
            </a:endParaRPr>
          </a:p>
          <a:p>
            <a:pPr marL="114300" indent="0">
              <a:buNone/>
            </a:pPr>
            <a:endParaRPr lang="fr-FR" b="1" dirty="0">
              <a:solidFill>
                <a:schemeClr val="tx1"/>
              </a:solidFill>
            </a:endParaRPr>
          </a:p>
          <a:p>
            <a:r>
              <a:rPr lang="fr-FR" dirty="0">
                <a:solidFill>
                  <a:schemeClr val="tx1"/>
                </a:solidFill>
                <a:hlinkClick r:id="rId2">
                  <a:extLst>
                    <a:ext uri="{A12FA001-AC4F-418D-AE19-62706E023703}">
                      <ahyp:hlinkClr xmlns:ahyp="http://schemas.microsoft.com/office/drawing/2018/hyperlinkcolor" val="tx"/>
                    </a:ext>
                  </a:extLst>
                </a:hlinkClick>
              </a:rPr>
              <a:t>https://edu-arctic.eu</a:t>
            </a:r>
            <a:endParaRPr lang="fr-FR" dirty="0">
              <a:solidFill>
                <a:schemeClr val="tx1"/>
              </a:solidFill>
            </a:endParaRPr>
          </a:p>
          <a:p>
            <a:r>
              <a:rPr lang="fr-FR" dirty="0">
                <a:solidFill>
                  <a:schemeClr val="tx1"/>
                </a:solidFill>
              </a:rPr>
              <a:t>Teaser: </a:t>
            </a:r>
            <a:r>
              <a:rPr lang="fr-FR" dirty="0">
                <a:solidFill>
                  <a:schemeClr val="tx1"/>
                </a:solidFill>
                <a:hlinkClick r:id="rId3">
                  <a:extLst>
                    <a:ext uri="{A12FA001-AC4F-418D-AE19-62706E023703}">
                      <ahyp:hlinkClr xmlns:ahyp="http://schemas.microsoft.com/office/drawing/2018/hyperlinkcolor" val="tx"/>
                    </a:ext>
                  </a:extLst>
                </a:hlinkClick>
              </a:rPr>
              <a:t>https://www.youtube.com/c/EDUARCTIC</a:t>
            </a:r>
            <a:endParaRPr lang="fr-FR" dirty="0">
              <a:solidFill>
                <a:schemeClr val="tx1"/>
              </a:solidFill>
            </a:endParaRPr>
          </a:p>
          <a:p>
            <a:r>
              <a:rPr lang="fr-FR" dirty="0">
                <a:solidFill>
                  <a:schemeClr val="tx1"/>
                </a:solidFill>
              </a:rPr>
              <a:t>The </a:t>
            </a:r>
            <a:r>
              <a:rPr lang="fr-FR" dirty="0" err="1">
                <a:solidFill>
                  <a:schemeClr val="tx1"/>
                </a:solidFill>
              </a:rPr>
              <a:t>primary</a:t>
            </a:r>
            <a:r>
              <a:rPr lang="fr-FR" dirty="0">
                <a:solidFill>
                  <a:schemeClr val="tx1"/>
                </a:solidFill>
              </a:rPr>
              <a:t> goal of EDU-ARCTIC </a:t>
            </a:r>
            <a:r>
              <a:rPr lang="fr-FR" dirty="0" err="1">
                <a:solidFill>
                  <a:schemeClr val="tx1"/>
                </a:solidFill>
              </a:rPr>
              <a:t>is</a:t>
            </a:r>
            <a:r>
              <a:rPr lang="fr-FR" dirty="0">
                <a:solidFill>
                  <a:schemeClr val="tx1"/>
                </a:solidFill>
              </a:rPr>
              <a:t> to encourage </a:t>
            </a:r>
            <a:r>
              <a:rPr lang="fr-FR" dirty="0" err="1">
                <a:solidFill>
                  <a:schemeClr val="tx1"/>
                </a:solidFill>
              </a:rPr>
              <a:t>interest</a:t>
            </a:r>
            <a:r>
              <a:rPr lang="fr-FR" dirty="0">
                <a:solidFill>
                  <a:schemeClr val="tx1"/>
                </a:solidFill>
              </a:rPr>
              <a:t> in science, </a:t>
            </a:r>
            <a:r>
              <a:rPr lang="fr-FR" dirty="0" err="1">
                <a:solidFill>
                  <a:schemeClr val="tx1"/>
                </a:solidFill>
              </a:rPr>
              <a:t>technology</a:t>
            </a:r>
            <a:r>
              <a:rPr lang="fr-FR" dirty="0">
                <a:solidFill>
                  <a:schemeClr val="tx1"/>
                </a:solidFill>
              </a:rPr>
              <a:t>, engineering and </a:t>
            </a:r>
            <a:r>
              <a:rPr lang="fr-FR" dirty="0" err="1">
                <a:solidFill>
                  <a:schemeClr val="tx1"/>
                </a:solidFill>
              </a:rPr>
              <a:t>mathematics</a:t>
            </a:r>
            <a:r>
              <a:rPr lang="fr-FR" dirty="0">
                <a:solidFill>
                  <a:schemeClr val="tx1"/>
                </a:solidFill>
              </a:rPr>
              <a:t> (STEM) </a:t>
            </a:r>
            <a:r>
              <a:rPr lang="fr-FR" dirty="0" err="1">
                <a:solidFill>
                  <a:schemeClr val="tx1"/>
                </a:solidFill>
              </a:rPr>
              <a:t>education</a:t>
            </a:r>
            <a:r>
              <a:rPr lang="fr-FR" dirty="0">
                <a:solidFill>
                  <a:schemeClr val="tx1"/>
                </a:solidFill>
              </a:rPr>
              <a:t> </a:t>
            </a:r>
            <a:r>
              <a:rPr lang="fr-FR" dirty="0" err="1">
                <a:solidFill>
                  <a:schemeClr val="tx1"/>
                </a:solidFill>
              </a:rPr>
              <a:t>among</a:t>
            </a:r>
            <a:r>
              <a:rPr lang="fr-FR" dirty="0">
                <a:solidFill>
                  <a:schemeClr val="tx1"/>
                </a:solidFill>
              </a:rPr>
              <a:t> </a:t>
            </a:r>
            <a:r>
              <a:rPr lang="fr-FR" dirty="0" err="1">
                <a:solidFill>
                  <a:schemeClr val="tx1"/>
                </a:solidFill>
              </a:rPr>
              <a:t>students</a:t>
            </a:r>
            <a:r>
              <a:rPr lang="fr-FR" dirty="0">
                <a:solidFill>
                  <a:schemeClr val="tx1"/>
                </a:solidFill>
              </a:rPr>
              <a:t> </a:t>
            </a:r>
            <a:r>
              <a:rPr lang="fr-FR" dirty="0" err="1">
                <a:solidFill>
                  <a:schemeClr val="tx1"/>
                </a:solidFill>
              </a:rPr>
              <a:t>between</a:t>
            </a:r>
            <a:r>
              <a:rPr lang="fr-FR" dirty="0">
                <a:solidFill>
                  <a:schemeClr val="tx1"/>
                </a:solidFill>
              </a:rPr>
              <a:t> the </a:t>
            </a:r>
            <a:r>
              <a:rPr lang="fr-FR" dirty="0" err="1">
                <a:solidFill>
                  <a:schemeClr val="tx1"/>
                </a:solidFill>
              </a:rPr>
              <a:t>ages</a:t>
            </a:r>
            <a:r>
              <a:rPr lang="fr-FR" dirty="0">
                <a:solidFill>
                  <a:schemeClr val="tx1"/>
                </a:solidFill>
              </a:rPr>
              <a:t> of 13 and 20. It </a:t>
            </a:r>
            <a:r>
              <a:rPr lang="fr-FR" dirty="0" err="1">
                <a:solidFill>
                  <a:schemeClr val="tx1"/>
                </a:solidFill>
              </a:rPr>
              <a:t>aims</a:t>
            </a:r>
            <a:r>
              <a:rPr lang="fr-FR" dirty="0">
                <a:solidFill>
                  <a:schemeClr val="tx1"/>
                </a:solidFill>
              </a:rPr>
              <a:t> to do </a:t>
            </a:r>
            <a:r>
              <a:rPr lang="fr-FR" dirty="0" err="1">
                <a:solidFill>
                  <a:schemeClr val="tx1"/>
                </a:solidFill>
              </a:rPr>
              <a:t>this</a:t>
            </a:r>
            <a:r>
              <a:rPr lang="fr-FR" dirty="0">
                <a:solidFill>
                  <a:schemeClr val="tx1"/>
                </a:solidFill>
              </a:rPr>
              <a:t> by </a:t>
            </a:r>
            <a:r>
              <a:rPr lang="fr-FR" dirty="0" err="1">
                <a:solidFill>
                  <a:schemeClr val="tx1"/>
                </a:solidFill>
              </a:rPr>
              <a:t>providing</a:t>
            </a:r>
            <a:r>
              <a:rPr lang="fr-FR" dirty="0">
                <a:solidFill>
                  <a:schemeClr val="tx1"/>
                </a:solidFill>
              </a:rPr>
              <a:t> an </a:t>
            </a:r>
            <a:r>
              <a:rPr lang="fr-FR" dirty="0" err="1">
                <a:solidFill>
                  <a:schemeClr val="tx1"/>
                </a:solidFill>
              </a:rPr>
              <a:t>innovative</a:t>
            </a:r>
            <a:r>
              <a:rPr lang="fr-FR" dirty="0">
                <a:solidFill>
                  <a:schemeClr val="tx1"/>
                </a:solidFill>
              </a:rPr>
              <a:t> and attractive </a:t>
            </a:r>
            <a:r>
              <a:rPr lang="fr-FR" dirty="0" err="1">
                <a:solidFill>
                  <a:schemeClr val="tx1"/>
                </a:solidFill>
              </a:rPr>
              <a:t>educational</a:t>
            </a:r>
            <a:r>
              <a:rPr lang="fr-FR" dirty="0">
                <a:solidFill>
                  <a:schemeClr val="tx1"/>
                </a:solidFill>
              </a:rPr>
              <a:t> programme accessible to </a:t>
            </a:r>
            <a:r>
              <a:rPr lang="fr-FR" dirty="0" err="1">
                <a:solidFill>
                  <a:schemeClr val="tx1"/>
                </a:solidFill>
              </a:rPr>
              <a:t>schools</a:t>
            </a:r>
            <a:r>
              <a:rPr lang="fr-FR" dirty="0">
                <a:solidFill>
                  <a:schemeClr val="tx1"/>
                </a:solidFill>
              </a:rPr>
              <a:t> all </a:t>
            </a:r>
            <a:r>
              <a:rPr lang="fr-FR" dirty="0" err="1">
                <a:solidFill>
                  <a:schemeClr val="tx1"/>
                </a:solidFill>
              </a:rPr>
              <a:t>across</a:t>
            </a:r>
            <a:r>
              <a:rPr lang="fr-FR" dirty="0">
                <a:solidFill>
                  <a:schemeClr val="tx1"/>
                </a:solidFill>
              </a:rPr>
              <a:t> Europe.</a:t>
            </a:r>
          </a:p>
          <a:p>
            <a:r>
              <a:rPr lang="fr-FR" dirty="0">
                <a:solidFill>
                  <a:schemeClr val="tx1"/>
                </a:solidFill>
              </a:rPr>
              <a:t>The </a:t>
            </a:r>
            <a:r>
              <a:rPr lang="fr-FR" dirty="0" err="1">
                <a:solidFill>
                  <a:schemeClr val="tx1"/>
                </a:solidFill>
              </a:rPr>
              <a:t>project</a:t>
            </a:r>
            <a:r>
              <a:rPr lang="fr-FR" dirty="0">
                <a:solidFill>
                  <a:schemeClr val="tx1"/>
                </a:solidFill>
              </a:rPr>
              <a:t> </a:t>
            </a:r>
            <a:r>
              <a:rPr lang="fr-FR" dirty="0" err="1">
                <a:solidFill>
                  <a:schemeClr val="tx1"/>
                </a:solidFill>
              </a:rPr>
              <a:t>also</a:t>
            </a:r>
            <a:r>
              <a:rPr lang="fr-FR" dirty="0">
                <a:solidFill>
                  <a:schemeClr val="tx1"/>
                </a:solidFill>
              </a:rPr>
              <a:t> </a:t>
            </a:r>
            <a:r>
              <a:rPr lang="fr-FR" dirty="0" err="1">
                <a:solidFill>
                  <a:schemeClr val="tx1"/>
                </a:solidFill>
              </a:rPr>
              <a:t>aims</a:t>
            </a:r>
            <a:r>
              <a:rPr lang="fr-FR" dirty="0">
                <a:solidFill>
                  <a:schemeClr val="tx1"/>
                </a:solidFill>
              </a:rPr>
              <a:t> to </a:t>
            </a:r>
            <a:r>
              <a:rPr lang="fr-FR" dirty="0" err="1">
                <a:solidFill>
                  <a:schemeClr val="tx1"/>
                </a:solidFill>
              </a:rPr>
              <a:t>establish</a:t>
            </a:r>
            <a:r>
              <a:rPr lang="fr-FR" dirty="0">
                <a:solidFill>
                  <a:schemeClr val="tx1"/>
                </a:solidFill>
              </a:rPr>
              <a:t> </a:t>
            </a:r>
            <a:r>
              <a:rPr lang="fr-FR" dirty="0" err="1">
                <a:solidFill>
                  <a:schemeClr val="tx1"/>
                </a:solidFill>
              </a:rPr>
              <a:t>strong</a:t>
            </a:r>
            <a:r>
              <a:rPr lang="fr-FR" dirty="0">
                <a:solidFill>
                  <a:schemeClr val="tx1"/>
                </a:solidFill>
              </a:rPr>
              <a:t> links </a:t>
            </a:r>
            <a:r>
              <a:rPr lang="fr-FR" dirty="0" err="1">
                <a:solidFill>
                  <a:schemeClr val="tx1"/>
                </a:solidFill>
              </a:rPr>
              <a:t>between</a:t>
            </a:r>
            <a:r>
              <a:rPr lang="fr-FR" dirty="0">
                <a:solidFill>
                  <a:schemeClr val="tx1"/>
                </a:solidFill>
              </a:rPr>
              <a:t> the </a:t>
            </a:r>
            <a:r>
              <a:rPr lang="fr-FR" dirty="0" err="1">
                <a:solidFill>
                  <a:schemeClr val="tx1"/>
                </a:solidFill>
              </a:rPr>
              <a:t>research</a:t>
            </a:r>
            <a:r>
              <a:rPr lang="fr-FR" dirty="0">
                <a:solidFill>
                  <a:schemeClr val="tx1"/>
                </a:solidFill>
              </a:rPr>
              <a:t> and </a:t>
            </a:r>
            <a:r>
              <a:rPr lang="fr-FR" dirty="0" err="1">
                <a:solidFill>
                  <a:schemeClr val="tx1"/>
                </a:solidFill>
              </a:rPr>
              <a:t>education</a:t>
            </a:r>
            <a:r>
              <a:rPr lang="fr-FR" dirty="0">
                <a:solidFill>
                  <a:schemeClr val="tx1"/>
                </a:solidFill>
              </a:rPr>
              <a:t> </a:t>
            </a:r>
            <a:r>
              <a:rPr lang="fr-FR" dirty="0" err="1">
                <a:solidFill>
                  <a:schemeClr val="tx1"/>
                </a:solidFill>
              </a:rPr>
              <a:t>communities</a:t>
            </a:r>
            <a:r>
              <a:rPr lang="fr-FR" dirty="0">
                <a:solidFill>
                  <a:schemeClr val="tx1"/>
                </a:solidFill>
              </a:rPr>
              <a:t> by </a:t>
            </a:r>
            <a:r>
              <a:rPr lang="fr-FR" dirty="0" err="1">
                <a:solidFill>
                  <a:schemeClr val="tx1"/>
                </a:solidFill>
              </a:rPr>
              <a:t>connecting</a:t>
            </a:r>
            <a:r>
              <a:rPr lang="fr-FR" dirty="0">
                <a:solidFill>
                  <a:schemeClr val="tx1"/>
                </a:solidFill>
              </a:rPr>
              <a:t> </a:t>
            </a:r>
            <a:r>
              <a:rPr lang="fr-FR" dirty="0" err="1">
                <a:solidFill>
                  <a:schemeClr val="tx1"/>
                </a:solidFill>
              </a:rPr>
              <a:t>schools</a:t>
            </a:r>
            <a:r>
              <a:rPr lang="fr-FR" dirty="0">
                <a:solidFill>
                  <a:schemeClr val="tx1"/>
                </a:solidFill>
              </a:rPr>
              <a:t> </a:t>
            </a:r>
            <a:r>
              <a:rPr lang="fr-FR" dirty="0" err="1">
                <a:solidFill>
                  <a:schemeClr val="tx1"/>
                </a:solidFill>
              </a:rPr>
              <a:t>participating</a:t>
            </a:r>
            <a:r>
              <a:rPr lang="fr-FR" dirty="0">
                <a:solidFill>
                  <a:schemeClr val="tx1"/>
                </a:solidFill>
              </a:rPr>
              <a:t> in the </a:t>
            </a:r>
            <a:r>
              <a:rPr lang="fr-FR" dirty="0" err="1">
                <a:solidFill>
                  <a:schemeClr val="tx1"/>
                </a:solidFill>
              </a:rPr>
              <a:t>project</a:t>
            </a:r>
            <a:r>
              <a:rPr lang="fr-FR" dirty="0">
                <a:solidFill>
                  <a:schemeClr val="tx1"/>
                </a:solidFill>
              </a:rPr>
              <a:t> to </a:t>
            </a:r>
            <a:r>
              <a:rPr lang="fr-FR" dirty="0" err="1">
                <a:solidFill>
                  <a:schemeClr val="tx1"/>
                </a:solidFill>
              </a:rPr>
              <a:t>scientists</a:t>
            </a:r>
            <a:r>
              <a:rPr lang="fr-FR" dirty="0">
                <a:solidFill>
                  <a:schemeClr val="tx1"/>
                </a:solidFill>
              </a:rPr>
              <a:t> at </a:t>
            </a:r>
            <a:r>
              <a:rPr lang="fr-FR" dirty="0" err="1">
                <a:solidFill>
                  <a:schemeClr val="tx1"/>
                </a:solidFill>
              </a:rPr>
              <a:t>Arctic</a:t>
            </a:r>
            <a:r>
              <a:rPr lang="fr-FR" dirty="0">
                <a:solidFill>
                  <a:schemeClr val="tx1"/>
                </a:solidFill>
              </a:rPr>
              <a:t> </a:t>
            </a:r>
            <a:r>
              <a:rPr lang="fr-FR" dirty="0" err="1">
                <a:solidFill>
                  <a:schemeClr val="tx1"/>
                </a:solidFill>
              </a:rPr>
              <a:t>research</a:t>
            </a:r>
            <a:r>
              <a:rPr lang="fr-FR" dirty="0">
                <a:solidFill>
                  <a:schemeClr val="tx1"/>
                </a:solidFill>
              </a:rPr>
              <a:t> stations and </a:t>
            </a:r>
            <a:r>
              <a:rPr lang="fr-FR" dirty="0" err="1">
                <a:solidFill>
                  <a:schemeClr val="tx1"/>
                </a:solidFill>
              </a:rPr>
              <a:t>research</a:t>
            </a:r>
            <a:r>
              <a:rPr lang="fr-FR" dirty="0">
                <a:solidFill>
                  <a:schemeClr val="tx1"/>
                </a:solidFill>
              </a:rPr>
              <a:t> institutes </a:t>
            </a:r>
            <a:r>
              <a:rPr lang="fr-FR" dirty="0" err="1">
                <a:solidFill>
                  <a:schemeClr val="tx1"/>
                </a:solidFill>
              </a:rPr>
              <a:t>throughout</a:t>
            </a:r>
            <a:r>
              <a:rPr lang="fr-FR" dirty="0">
                <a:solidFill>
                  <a:schemeClr val="tx1"/>
                </a:solidFill>
              </a:rPr>
              <a:t> Europe.</a:t>
            </a:r>
          </a:p>
          <a:p>
            <a:endParaRPr lang="fr-FR" dirty="0"/>
          </a:p>
        </p:txBody>
      </p:sp>
      <p:sp>
        <p:nvSpPr>
          <p:cNvPr id="4" name="Espace réservé du numéro de diapositive 3">
            <a:extLst>
              <a:ext uri="{FF2B5EF4-FFF2-40B4-BE49-F238E27FC236}">
                <a16:creationId xmlns:a16="http://schemas.microsoft.com/office/drawing/2014/main" id="{6967A2C0-3FF4-CB4B-8FFF-A51233EA5C4E}"/>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6</a:t>
            </a:fld>
            <a:endParaRPr lang="fr-FR"/>
          </a:p>
        </p:txBody>
      </p:sp>
    </p:spTree>
    <p:extLst>
      <p:ext uri="{BB962C8B-B14F-4D97-AF65-F5344CB8AC3E}">
        <p14:creationId xmlns:p14="http://schemas.microsoft.com/office/powerpoint/2010/main" val="13034466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E7CA6776-F5E8-C94C-887B-F4CF0B04C126}"/>
              </a:ext>
            </a:extLst>
          </p:cNvPr>
          <p:cNvSpPr>
            <a:spLocks noGrp="1"/>
          </p:cNvSpPr>
          <p:nvPr>
            <p:ph type="title"/>
          </p:nvPr>
        </p:nvSpPr>
        <p:spPr>
          <a:xfrm>
            <a:off x="168425" y="0"/>
            <a:ext cx="6802800" cy="572700"/>
          </a:xfrm>
        </p:spPr>
        <p:txBody>
          <a:bodyPr/>
          <a:lstStyle/>
          <a:p>
            <a:r>
              <a:rPr lang="fr-FR" dirty="0">
                <a:solidFill>
                  <a:schemeClr val="tx1"/>
                </a:solidFill>
              </a:rPr>
              <a:t>EDU-ARCTIC</a:t>
            </a:r>
          </a:p>
        </p:txBody>
      </p:sp>
      <p:sp>
        <p:nvSpPr>
          <p:cNvPr id="3" name="Espace réservé du texte 2">
            <a:extLst>
              <a:ext uri="{FF2B5EF4-FFF2-40B4-BE49-F238E27FC236}">
                <a16:creationId xmlns:a16="http://schemas.microsoft.com/office/drawing/2014/main" id="{9CD5A060-80B0-C942-9890-E862C3308074}"/>
              </a:ext>
            </a:extLst>
          </p:cNvPr>
          <p:cNvSpPr>
            <a:spLocks noGrp="1"/>
          </p:cNvSpPr>
          <p:nvPr>
            <p:ph type="body" idx="1"/>
          </p:nvPr>
        </p:nvSpPr>
        <p:spPr>
          <a:xfrm>
            <a:off x="168425" y="608957"/>
            <a:ext cx="8664008" cy="3816086"/>
          </a:xfrm>
        </p:spPr>
        <p:txBody>
          <a:bodyPr/>
          <a:lstStyle/>
          <a:p>
            <a:r>
              <a:rPr lang="fr-FR" dirty="0" err="1">
                <a:solidFill>
                  <a:schemeClr val="tx1"/>
                </a:solidFill>
              </a:rPr>
              <a:t>Students</a:t>
            </a:r>
            <a:r>
              <a:rPr lang="fr-FR" dirty="0">
                <a:solidFill>
                  <a:schemeClr val="tx1"/>
                </a:solidFill>
              </a:rPr>
              <a:t> </a:t>
            </a:r>
            <a:r>
              <a:rPr lang="fr-FR" dirty="0" err="1">
                <a:solidFill>
                  <a:schemeClr val="tx1"/>
                </a:solidFill>
              </a:rPr>
              <a:t>participating</a:t>
            </a:r>
            <a:r>
              <a:rPr lang="fr-FR" dirty="0">
                <a:solidFill>
                  <a:schemeClr val="tx1"/>
                </a:solidFill>
              </a:rPr>
              <a:t> in the </a:t>
            </a:r>
            <a:r>
              <a:rPr lang="fr-FR" dirty="0" err="1">
                <a:solidFill>
                  <a:schemeClr val="tx1"/>
                </a:solidFill>
              </a:rPr>
              <a:t>project</a:t>
            </a:r>
            <a:r>
              <a:rPr lang="fr-FR" dirty="0">
                <a:solidFill>
                  <a:schemeClr val="tx1"/>
                </a:solidFill>
              </a:rPr>
              <a:t> </a:t>
            </a:r>
            <a:r>
              <a:rPr lang="fr-FR" dirty="0" err="1">
                <a:solidFill>
                  <a:schemeClr val="tx1"/>
                </a:solidFill>
              </a:rPr>
              <a:t>will</a:t>
            </a:r>
            <a:r>
              <a:rPr lang="fr-FR" dirty="0">
                <a:solidFill>
                  <a:schemeClr val="tx1"/>
                </a:solidFill>
              </a:rPr>
              <a:t> have a unique </a:t>
            </a:r>
            <a:r>
              <a:rPr lang="fr-FR" dirty="0" err="1">
                <a:solidFill>
                  <a:schemeClr val="tx1"/>
                </a:solidFill>
              </a:rPr>
              <a:t>possibility</a:t>
            </a:r>
            <a:r>
              <a:rPr lang="fr-FR" dirty="0">
                <a:solidFill>
                  <a:schemeClr val="tx1"/>
                </a:solidFill>
              </a:rPr>
              <a:t> to </a:t>
            </a:r>
            <a:r>
              <a:rPr lang="fr-FR" dirty="0" err="1">
                <a:solidFill>
                  <a:schemeClr val="tx1"/>
                </a:solidFill>
              </a:rPr>
              <a:t>get</a:t>
            </a:r>
            <a:r>
              <a:rPr lang="fr-FR" dirty="0">
                <a:solidFill>
                  <a:schemeClr val="tx1"/>
                </a:solidFill>
              </a:rPr>
              <a:t> to know </a:t>
            </a:r>
            <a:r>
              <a:rPr lang="fr-FR" dirty="0" err="1">
                <a:solidFill>
                  <a:schemeClr val="tx1"/>
                </a:solidFill>
              </a:rPr>
              <a:t>what</a:t>
            </a:r>
            <a:r>
              <a:rPr lang="fr-FR" dirty="0">
                <a:solidFill>
                  <a:schemeClr val="tx1"/>
                </a:solidFill>
              </a:rPr>
              <a:t> </a:t>
            </a:r>
            <a:r>
              <a:rPr lang="fr-FR" dirty="0" err="1">
                <a:solidFill>
                  <a:schemeClr val="tx1"/>
                </a:solidFill>
              </a:rPr>
              <a:t>scientific</a:t>
            </a:r>
            <a:r>
              <a:rPr lang="fr-FR" dirty="0">
                <a:solidFill>
                  <a:schemeClr val="tx1"/>
                </a:solidFill>
              </a:rPr>
              <a:t> </a:t>
            </a:r>
            <a:r>
              <a:rPr lang="fr-FR" dirty="0" err="1">
                <a:solidFill>
                  <a:schemeClr val="tx1"/>
                </a:solidFill>
              </a:rPr>
              <a:t>careers</a:t>
            </a:r>
            <a:r>
              <a:rPr lang="fr-FR" dirty="0">
                <a:solidFill>
                  <a:schemeClr val="tx1"/>
                </a:solidFill>
              </a:rPr>
              <a:t> are </a:t>
            </a:r>
            <a:r>
              <a:rPr lang="fr-FR" dirty="0" err="1">
                <a:solidFill>
                  <a:schemeClr val="tx1"/>
                </a:solidFill>
              </a:rPr>
              <a:t>like</a:t>
            </a:r>
            <a:r>
              <a:rPr lang="fr-FR" dirty="0">
                <a:solidFill>
                  <a:schemeClr val="tx1"/>
                </a:solidFill>
              </a:rPr>
              <a:t> and </a:t>
            </a:r>
            <a:r>
              <a:rPr lang="fr-FR" dirty="0" err="1">
                <a:solidFill>
                  <a:schemeClr val="tx1"/>
                </a:solidFill>
              </a:rPr>
              <a:t>learn</a:t>
            </a:r>
            <a:r>
              <a:rPr lang="fr-FR" dirty="0">
                <a:solidFill>
                  <a:schemeClr val="tx1"/>
                </a:solidFill>
              </a:rPr>
              <a:t> more about </a:t>
            </a:r>
            <a:r>
              <a:rPr lang="fr-FR" dirty="0" err="1">
                <a:solidFill>
                  <a:schemeClr val="tx1"/>
                </a:solidFill>
              </a:rPr>
              <a:t>different</a:t>
            </a:r>
            <a:r>
              <a:rPr lang="fr-FR" dirty="0">
                <a:solidFill>
                  <a:schemeClr val="tx1"/>
                </a:solidFill>
              </a:rPr>
              <a:t> </a:t>
            </a:r>
            <a:r>
              <a:rPr lang="fr-FR" dirty="0" err="1">
                <a:solidFill>
                  <a:schemeClr val="tx1"/>
                </a:solidFill>
              </a:rPr>
              <a:t>research</a:t>
            </a:r>
            <a:r>
              <a:rPr lang="fr-FR" dirty="0">
                <a:solidFill>
                  <a:schemeClr val="tx1"/>
                </a:solidFill>
              </a:rPr>
              <a:t> disciplines </a:t>
            </a:r>
            <a:r>
              <a:rPr lang="fr-FR" dirty="0" err="1">
                <a:solidFill>
                  <a:schemeClr val="tx1"/>
                </a:solidFill>
              </a:rPr>
              <a:t>while</a:t>
            </a:r>
            <a:r>
              <a:rPr lang="fr-FR" dirty="0">
                <a:solidFill>
                  <a:schemeClr val="tx1"/>
                </a:solidFill>
              </a:rPr>
              <a:t> </a:t>
            </a:r>
            <a:r>
              <a:rPr lang="fr-FR" dirty="0" err="1">
                <a:solidFill>
                  <a:schemeClr val="tx1"/>
                </a:solidFill>
              </a:rPr>
              <a:t>learning</a:t>
            </a:r>
            <a:r>
              <a:rPr lang="fr-FR" dirty="0">
                <a:solidFill>
                  <a:schemeClr val="tx1"/>
                </a:solidFill>
              </a:rPr>
              <a:t> how to </a:t>
            </a:r>
            <a:r>
              <a:rPr lang="fr-FR" dirty="0" err="1">
                <a:solidFill>
                  <a:schemeClr val="tx1"/>
                </a:solidFill>
              </a:rPr>
              <a:t>apply</a:t>
            </a:r>
            <a:r>
              <a:rPr lang="fr-FR" dirty="0">
                <a:solidFill>
                  <a:schemeClr val="tx1"/>
                </a:solidFill>
              </a:rPr>
              <a:t> the </a:t>
            </a:r>
            <a:r>
              <a:rPr lang="fr-FR" dirty="0" err="1">
                <a:solidFill>
                  <a:schemeClr val="tx1"/>
                </a:solidFill>
              </a:rPr>
              <a:t>scientific</a:t>
            </a:r>
            <a:r>
              <a:rPr lang="fr-FR" dirty="0">
                <a:solidFill>
                  <a:schemeClr val="tx1"/>
                </a:solidFill>
              </a:rPr>
              <a:t> </a:t>
            </a:r>
            <a:r>
              <a:rPr lang="fr-FR" dirty="0" err="1">
                <a:solidFill>
                  <a:schemeClr val="tx1"/>
                </a:solidFill>
              </a:rPr>
              <a:t>method</a:t>
            </a:r>
            <a:r>
              <a:rPr lang="fr-FR" dirty="0">
                <a:solidFill>
                  <a:schemeClr val="tx1"/>
                </a:solidFill>
              </a:rPr>
              <a:t> and </a:t>
            </a:r>
            <a:r>
              <a:rPr lang="fr-FR" dirty="0" err="1">
                <a:solidFill>
                  <a:schemeClr val="tx1"/>
                </a:solidFill>
              </a:rPr>
              <a:t>learn</a:t>
            </a:r>
            <a:r>
              <a:rPr lang="fr-FR" dirty="0">
                <a:solidFill>
                  <a:schemeClr val="tx1"/>
                </a:solidFill>
              </a:rPr>
              <a:t> crucial </a:t>
            </a:r>
            <a:r>
              <a:rPr lang="fr-FR" dirty="0" err="1">
                <a:solidFill>
                  <a:schemeClr val="tx1"/>
                </a:solidFill>
              </a:rPr>
              <a:t>problem-solving</a:t>
            </a:r>
            <a:r>
              <a:rPr lang="fr-FR" dirty="0">
                <a:solidFill>
                  <a:schemeClr val="tx1"/>
                </a:solidFill>
              </a:rPr>
              <a:t> </a:t>
            </a:r>
            <a:r>
              <a:rPr lang="fr-FR" dirty="0" err="1">
                <a:solidFill>
                  <a:schemeClr val="tx1"/>
                </a:solidFill>
              </a:rPr>
              <a:t>skills</a:t>
            </a:r>
            <a:r>
              <a:rPr lang="fr-FR" dirty="0">
                <a:solidFill>
                  <a:schemeClr val="tx1"/>
                </a:solidFill>
              </a:rPr>
              <a:t>.</a:t>
            </a:r>
          </a:p>
          <a:p>
            <a:r>
              <a:rPr lang="fr-FR" dirty="0">
                <a:solidFill>
                  <a:schemeClr val="tx1"/>
                </a:solidFill>
              </a:rPr>
              <a:t>The </a:t>
            </a:r>
            <a:r>
              <a:rPr lang="fr-FR" dirty="0" err="1">
                <a:solidFill>
                  <a:schemeClr val="tx1"/>
                </a:solidFill>
              </a:rPr>
              <a:t>project</a:t>
            </a:r>
            <a:r>
              <a:rPr lang="fr-FR" dirty="0">
                <a:solidFill>
                  <a:schemeClr val="tx1"/>
                </a:solidFill>
              </a:rPr>
              <a:t> </a:t>
            </a:r>
            <a:r>
              <a:rPr lang="fr-FR" dirty="0" err="1">
                <a:solidFill>
                  <a:schemeClr val="tx1"/>
                </a:solidFill>
              </a:rPr>
              <a:t>will</a:t>
            </a:r>
            <a:r>
              <a:rPr lang="fr-FR" dirty="0">
                <a:solidFill>
                  <a:schemeClr val="tx1"/>
                </a:solidFill>
              </a:rPr>
              <a:t> </a:t>
            </a:r>
            <a:r>
              <a:rPr lang="fr-FR" dirty="0" err="1">
                <a:solidFill>
                  <a:schemeClr val="tx1"/>
                </a:solidFill>
              </a:rPr>
              <a:t>also</a:t>
            </a:r>
            <a:endParaRPr lang="fr-FR" dirty="0">
              <a:solidFill>
                <a:schemeClr val="tx1"/>
              </a:solidFill>
            </a:endParaRPr>
          </a:p>
          <a:p>
            <a:r>
              <a:rPr lang="fr-FR" dirty="0" err="1">
                <a:solidFill>
                  <a:schemeClr val="tx1"/>
                </a:solidFill>
              </a:rPr>
              <a:t>Allow</a:t>
            </a:r>
            <a:r>
              <a:rPr lang="fr-FR" dirty="0">
                <a:solidFill>
                  <a:schemeClr val="tx1"/>
                </a:solidFill>
              </a:rPr>
              <a:t> </a:t>
            </a:r>
            <a:r>
              <a:rPr lang="fr-FR" dirty="0" err="1">
                <a:solidFill>
                  <a:schemeClr val="tx1"/>
                </a:solidFill>
              </a:rPr>
              <a:t>students</a:t>
            </a:r>
            <a:r>
              <a:rPr lang="fr-FR" dirty="0">
                <a:solidFill>
                  <a:schemeClr val="tx1"/>
                </a:solidFill>
              </a:rPr>
              <a:t> to </a:t>
            </a:r>
            <a:r>
              <a:rPr lang="fr-FR" dirty="0" err="1">
                <a:solidFill>
                  <a:schemeClr val="tx1"/>
                </a:solidFill>
              </a:rPr>
              <a:t>better</a:t>
            </a:r>
            <a:r>
              <a:rPr lang="fr-FR" dirty="0">
                <a:solidFill>
                  <a:schemeClr val="tx1"/>
                </a:solidFill>
              </a:rPr>
              <a:t> </a:t>
            </a:r>
            <a:r>
              <a:rPr lang="fr-FR" dirty="0" err="1">
                <a:solidFill>
                  <a:schemeClr val="tx1"/>
                </a:solidFill>
              </a:rPr>
              <a:t>understand</a:t>
            </a:r>
            <a:r>
              <a:rPr lang="fr-FR" dirty="0">
                <a:solidFill>
                  <a:schemeClr val="tx1"/>
                </a:solidFill>
              </a:rPr>
              <a:t> the </a:t>
            </a:r>
            <a:r>
              <a:rPr lang="fr-FR" dirty="0" err="1">
                <a:solidFill>
                  <a:schemeClr val="tx1"/>
                </a:solidFill>
              </a:rPr>
              <a:t>role</a:t>
            </a:r>
            <a:r>
              <a:rPr lang="fr-FR" dirty="0">
                <a:solidFill>
                  <a:schemeClr val="tx1"/>
                </a:solidFill>
              </a:rPr>
              <a:t> of </a:t>
            </a:r>
            <a:r>
              <a:rPr lang="fr-FR" dirty="0" err="1">
                <a:solidFill>
                  <a:schemeClr val="tx1"/>
                </a:solidFill>
              </a:rPr>
              <a:t>scientific</a:t>
            </a:r>
            <a:r>
              <a:rPr lang="fr-FR" dirty="0">
                <a:solidFill>
                  <a:schemeClr val="tx1"/>
                </a:solidFill>
              </a:rPr>
              <a:t> </a:t>
            </a:r>
            <a:r>
              <a:rPr lang="fr-FR" dirty="0" err="1">
                <a:solidFill>
                  <a:schemeClr val="tx1"/>
                </a:solidFill>
              </a:rPr>
              <a:t>research</a:t>
            </a:r>
            <a:r>
              <a:rPr lang="fr-FR" dirty="0">
                <a:solidFill>
                  <a:schemeClr val="tx1"/>
                </a:solidFill>
              </a:rPr>
              <a:t> in the modern world, </a:t>
            </a:r>
            <a:r>
              <a:rPr lang="fr-FR" dirty="0" err="1">
                <a:solidFill>
                  <a:schemeClr val="tx1"/>
                </a:solidFill>
              </a:rPr>
              <a:t>scientific</a:t>
            </a:r>
            <a:r>
              <a:rPr lang="fr-FR" dirty="0">
                <a:solidFill>
                  <a:schemeClr val="tx1"/>
                </a:solidFill>
              </a:rPr>
              <a:t> messages and </a:t>
            </a:r>
            <a:r>
              <a:rPr lang="fr-FR" dirty="0" err="1">
                <a:solidFill>
                  <a:schemeClr val="tx1"/>
                </a:solidFill>
              </a:rPr>
              <a:t>scientific</a:t>
            </a:r>
            <a:r>
              <a:rPr lang="fr-FR" dirty="0">
                <a:solidFill>
                  <a:schemeClr val="tx1"/>
                </a:solidFill>
              </a:rPr>
              <a:t> </a:t>
            </a:r>
            <a:r>
              <a:rPr lang="fr-FR" dirty="0" err="1">
                <a:solidFill>
                  <a:schemeClr val="tx1"/>
                </a:solidFill>
              </a:rPr>
              <a:t>language</a:t>
            </a:r>
            <a:r>
              <a:rPr lang="fr-FR" dirty="0">
                <a:solidFill>
                  <a:schemeClr val="tx1"/>
                </a:solidFill>
              </a:rPr>
              <a:t>;</a:t>
            </a:r>
          </a:p>
          <a:p>
            <a:r>
              <a:rPr lang="fr-FR" dirty="0" err="1">
                <a:solidFill>
                  <a:schemeClr val="tx1"/>
                </a:solidFill>
              </a:rPr>
              <a:t>Increase</a:t>
            </a:r>
            <a:r>
              <a:rPr lang="fr-FR" dirty="0">
                <a:solidFill>
                  <a:schemeClr val="tx1"/>
                </a:solidFill>
              </a:rPr>
              <a:t> </a:t>
            </a:r>
            <a:r>
              <a:rPr lang="fr-FR" dirty="0" err="1">
                <a:solidFill>
                  <a:schemeClr val="tx1"/>
                </a:solidFill>
              </a:rPr>
              <a:t>their</a:t>
            </a:r>
            <a:r>
              <a:rPr lang="fr-FR" dirty="0">
                <a:solidFill>
                  <a:schemeClr val="tx1"/>
                </a:solidFill>
              </a:rPr>
              <a:t> </a:t>
            </a:r>
            <a:r>
              <a:rPr lang="fr-FR" dirty="0" err="1">
                <a:solidFill>
                  <a:schemeClr val="tx1"/>
                </a:solidFill>
              </a:rPr>
              <a:t>knowledge</a:t>
            </a:r>
            <a:r>
              <a:rPr lang="fr-FR" dirty="0">
                <a:solidFill>
                  <a:schemeClr val="tx1"/>
                </a:solidFill>
              </a:rPr>
              <a:t> about nature, </a:t>
            </a:r>
            <a:r>
              <a:rPr lang="fr-FR" dirty="0" err="1">
                <a:solidFill>
                  <a:schemeClr val="tx1"/>
                </a:solidFill>
              </a:rPr>
              <a:t>geography</a:t>
            </a:r>
            <a:r>
              <a:rPr lang="fr-FR" dirty="0">
                <a:solidFill>
                  <a:schemeClr val="tx1"/>
                </a:solidFill>
              </a:rPr>
              <a:t>, </a:t>
            </a:r>
            <a:r>
              <a:rPr lang="fr-FR" dirty="0" err="1">
                <a:solidFill>
                  <a:schemeClr val="tx1"/>
                </a:solidFill>
              </a:rPr>
              <a:t>natural</a:t>
            </a:r>
            <a:r>
              <a:rPr lang="fr-FR" dirty="0">
                <a:solidFill>
                  <a:schemeClr val="tx1"/>
                </a:solidFill>
              </a:rPr>
              <a:t> </a:t>
            </a:r>
            <a:r>
              <a:rPr lang="fr-FR" dirty="0" err="1">
                <a:solidFill>
                  <a:schemeClr val="tx1"/>
                </a:solidFill>
              </a:rPr>
              <a:t>resources</a:t>
            </a:r>
            <a:r>
              <a:rPr lang="fr-FR" dirty="0">
                <a:solidFill>
                  <a:schemeClr val="tx1"/>
                </a:solidFill>
              </a:rPr>
              <a:t>, </a:t>
            </a:r>
            <a:r>
              <a:rPr lang="fr-FR" dirty="0" err="1">
                <a:solidFill>
                  <a:schemeClr val="tx1"/>
                </a:solidFill>
              </a:rPr>
              <a:t>history</a:t>
            </a:r>
            <a:r>
              <a:rPr lang="fr-FR" dirty="0">
                <a:solidFill>
                  <a:schemeClr val="tx1"/>
                </a:solidFill>
              </a:rPr>
              <a:t>, social science, </a:t>
            </a:r>
            <a:r>
              <a:rPr lang="fr-FR" dirty="0" err="1">
                <a:solidFill>
                  <a:schemeClr val="tx1"/>
                </a:solidFill>
              </a:rPr>
              <a:t>political</a:t>
            </a:r>
            <a:r>
              <a:rPr lang="fr-FR" dirty="0">
                <a:solidFill>
                  <a:schemeClr val="tx1"/>
                </a:solidFill>
              </a:rPr>
              <a:t> science;</a:t>
            </a:r>
          </a:p>
          <a:p>
            <a:r>
              <a:rPr lang="fr-FR" dirty="0" err="1">
                <a:solidFill>
                  <a:schemeClr val="tx1"/>
                </a:solidFill>
              </a:rPr>
              <a:t>Raise</a:t>
            </a:r>
            <a:r>
              <a:rPr lang="fr-FR" dirty="0">
                <a:solidFill>
                  <a:schemeClr val="tx1"/>
                </a:solidFill>
              </a:rPr>
              <a:t> </a:t>
            </a:r>
            <a:r>
              <a:rPr lang="fr-FR" dirty="0" err="1">
                <a:solidFill>
                  <a:schemeClr val="tx1"/>
                </a:solidFill>
              </a:rPr>
              <a:t>awareness</a:t>
            </a:r>
            <a:r>
              <a:rPr lang="fr-FR" dirty="0">
                <a:solidFill>
                  <a:schemeClr val="tx1"/>
                </a:solidFill>
              </a:rPr>
              <a:t> about </a:t>
            </a:r>
            <a:r>
              <a:rPr lang="fr-FR" dirty="0" err="1">
                <a:solidFill>
                  <a:schemeClr val="tx1"/>
                </a:solidFill>
              </a:rPr>
              <a:t>environmental</a:t>
            </a:r>
            <a:r>
              <a:rPr lang="fr-FR" dirty="0">
                <a:solidFill>
                  <a:schemeClr val="tx1"/>
                </a:solidFill>
              </a:rPr>
              <a:t> issues and </a:t>
            </a:r>
            <a:r>
              <a:rPr lang="fr-FR" dirty="0" err="1">
                <a:solidFill>
                  <a:schemeClr val="tx1"/>
                </a:solidFill>
              </a:rPr>
              <a:t>climate</a:t>
            </a:r>
            <a:r>
              <a:rPr lang="fr-FR" dirty="0">
                <a:solidFill>
                  <a:schemeClr val="tx1"/>
                </a:solidFill>
              </a:rPr>
              <a:t> change;</a:t>
            </a:r>
          </a:p>
          <a:p>
            <a:r>
              <a:rPr lang="fr-FR" dirty="0">
                <a:solidFill>
                  <a:schemeClr val="tx1"/>
                </a:solidFill>
              </a:rPr>
              <a:t>Encourage </a:t>
            </a:r>
            <a:r>
              <a:rPr lang="fr-FR" dirty="0" err="1">
                <a:solidFill>
                  <a:schemeClr val="tx1"/>
                </a:solidFill>
              </a:rPr>
              <a:t>young</a:t>
            </a:r>
            <a:r>
              <a:rPr lang="fr-FR" dirty="0">
                <a:solidFill>
                  <a:schemeClr val="tx1"/>
                </a:solidFill>
              </a:rPr>
              <a:t> people to </a:t>
            </a:r>
            <a:r>
              <a:rPr lang="fr-FR" dirty="0" err="1">
                <a:solidFill>
                  <a:schemeClr val="tx1"/>
                </a:solidFill>
              </a:rPr>
              <a:t>choose</a:t>
            </a:r>
            <a:r>
              <a:rPr lang="fr-FR" dirty="0">
                <a:solidFill>
                  <a:schemeClr val="tx1"/>
                </a:solidFill>
              </a:rPr>
              <a:t> STEM </a:t>
            </a:r>
            <a:r>
              <a:rPr lang="fr-FR" dirty="0" err="1">
                <a:solidFill>
                  <a:schemeClr val="tx1"/>
                </a:solidFill>
              </a:rPr>
              <a:t>careers</a:t>
            </a:r>
            <a:r>
              <a:rPr lang="fr-FR" dirty="0">
                <a:solidFill>
                  <a:schemeClr val="tx1"/>
                </a:solidFill>
              </a:rPr>
              <a:t>;</a:t>
            </a:r>
          </a:p>
          <a:p>
            <a:pPr marL="114300" indent="0">
              <a:buNone/>
            </a:pPr>
            <a:endParaRPr lang="fr-FR" dirty="0"/>
          </a:p>
        </p:txBody>
      </p:sp>
      <p:sp>
        <p:nvSpPr>
          <p:cNvPr id="4" name="Espace réservé du numéro de diapositive 3">
            <a:extLst>
              <a:ext uri="{FF2B5EF4-FFF2-40B4-BE49-F238E27FC236}">
                <a16:creationId xmlns:a16="http://schemas.microsoft.com/office/drawing/2014/main" id="{0543C904-309D-0A4E-A8F7-29E1FD57C604}"/>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7</a:t>
            </a:fld>
            <a:endParaRPr lang="fr-FR"/>
          </a:p>
        </p:txBody>
      </p:sp>
    </p:spTree>
    <p:extLst>
      <p:ext uri="{BB962C8B-B14F-4D97-AF65-F5344CB8AC3E}">
        <p14:creationId xmlns:p14="http://schemas.microsoft.com/office/powerpoint/2010/main" val="252083719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DA57481A-43B5-B649-B053-523F25389D5A}"/>
              </a:ext>
            </a:extLst>
          </p:cNvPr>
          <p:cNvSpPr>
            <a:spLocks noGrp="1"/>
          </p:cNvSpPr>
          <p:nvPr>
            <p:ph type="title"/>
          </p:nvPr>
        </p:nvSpPr>
        <p:spPr>
          <a:xfrm>
            <a:off x="168425" y="132000"/>
            <a:ext cx="6802800" cy="572700"/>
          </a:xfrm>
        </p:spPr>
        <p:txBody>
          <a:bodyPr/>
          <a:lstStyle/>
          <a:p>
            <a:r>
              <a:rPr lang="fr-FR" dirty="0">
                <a:solidFill>
                  <a:schemeClr val="tx1"/>
                </a:solidFill>
              </a:rPr>
              <a:t>EDU-ARCTIC</a:t>
            </a:r>
          </a:p>
        </p:txBody>
      </p:sp>
      <p:sp>
        <p:nvSpPr>
          <p:cNvPr id="3" name="Espace réservé du texte 2">
            <a:extLst>
              <a:ext uri="{FF2B5EF4-FFF2-40B4-BE49-F238E27FC236}">
                <a16:creationId xmlns:a16="http://schemas.microsoft.com/office/drawing/2014/main" id="{83FD5544-E974-2C46-BE9A-97D8C6618492}"/>
              </a:ext>
            </a:extLst>
          </p:cNvPr>
          <p:cNvSpPr>
            <a:spLocks noGrp="1"/>
          </p:cNvSpPr>
          <p:nvPr>
            <p:ph type="body" idx="1"/>
          </p:nvPr>
        </p:nvSpPr>
        <p:spPr>
          <a:xfrm>
            <a:off x="168425" y="868500"/>
            <a:ext cx="8664008" cy="3540214"/>
          </a:xfrm>
        </p:spPr>
        <p:txBody>
          <a:bodyPr/>
          <a:lstStyle/>
          <a:p>
            <a:r>
              <a:rPr lang="fr-FR" dirty="0"/>
              <a:t>EDU-ARCTIC </a:t>
            </a:r>
            <a:r>
              <a:rPr lang="fr-FR" dirty="0" err="1"/>
              <a:t>Launches</a:t>
            </a:r>
            <a:r>
              <a:rPr lang="fr-FR" dirty="0"/>
              <a:t> Online </a:t>
            </a:r>
            <a:r>
              <a:rPr lang="fr-FR" dirty="0" err="1"/>
              <a:t>Lessons</a:t>
            </a:r>
            <a:r>
              <a:rPr lang="fr-FR" dirty="0"/>
              <a:t> and First </a:t>
            </a:r>
            <a:r>
              <a:rPr lang="fr-FR" dirty="0" err="1"/>
              <a:t>Arctic</a:t>
            </a:r>
            <a:r>
              <a:rPr lang="fr-FR" dirty="0"/>
              <a:t> </a:t>
            </a:r>
            <a:r>
              <a:rPr lang="fr-FR" dirty="0" err="1"/>
              <a:t>Competition</a:t>
            </a:r>
            <a:r>
              <a:rPr lang="fr-FR" dirty="0"/>
              <a:t> </a:t>
            </a:r>
          </a:p>
          <a:p>
            <a:r>
              <a:rPr lang="fr-FR" dirty="0" err="1"/>
              <a:t>Details</a:t>
            </a:r>
            <a:r>
              <a:rPr lang="fr-FR" dirty="0"/>
              <a:t> </a:t>
            </a:r>
            <a:r>
              <a:rPr lang="fr-FR" dirty="0" err="1"/>
              <a:t>Published</a:t>
            </a:r>
            <a:r>
              <a:rPr lang="fr-FR" dirty="0"/>
              <a:t>: 17 </a:t>
            </a:r>
            <a:r>
              <a:rPr lang="fr-FR" dirty="0" err="1"/>
              <a:t>January</a:t>
            </a:r>
            <a:r>
              <a:rPr lang="fr-FR" dirty="0"/>
              <a:t> 2017</a:t>
            </a:r>
            <a:r>
              <a:rPr lang="fr-FR" i="1" dirty="0"/>
              <a:t>Newsletter n°1, 11 </a:t>
            </a:r>
            <a:r>
              <a:rPr lang="fr-FR" i="1" dirty="0" err="1"/>
              <a:t>January</a:t>
            </a:r>
            <a:r>
              <a:rPr lang="fr-FR" i="1" dirty="0"/>
              <a:t> 2017</a:t>
            </a:r>
            <a:endParaRPr lang="fr-FR" dirty="0"/>
          </a:p>
          <a:p>
            <a:r>
              <a:rPr lang="fr-FR" b="1" dirty="0"/>
              <a:t>Content</a:t>
            </a:r>
            <a:endParaRPr lang="fr-FR" dirty="0"/>
          </a:p>
          <a:p>
            <a:r>
              <a:rPr lang="fr-FR" b="1" dirty="0"/>
              <a:t> 1.    </a:t>
            </a:r>
            <a:r>
              <a:rPr lang="fr-FR" b="1" dirty="0" err="1"/>
              <a:t>Welcome</a:t>
            </a:r>
            <a:r>
              <a:rPr lang="fr-FR" b="1" dirty="0"/>
              <a:t>! </a:t>
            </a:r>
            <a:br>
              <a:rPr lang="fr-FR" b="1" dirty="0"/>
            </a:br>
            <a:r>
              <a:rPr lang="fr-FR" b="1" dirty="0"/>
              <a:t> 2.    </a:t>
            </a:r>
            <a:r>
              <a:rPr lang="fr-FR" b="1" dirty="0" err="1"/>
              <a:t>Your</a:t>
            </a:r>
            <a:r>
              <a:rPr lang="fr-FR" b="1" dirty="0"/>
              <a:t> online newsletter </a:t>
            </a:r>
            <a:br>
              <a:rPr lang="fr-FR" b="1" dirty="0"/>
            </a:br>
            <a:r>
              <a:rPr lang="fr-FR" b="1" dirty="0"/>
              <a:t> 3.    Online </a:t>
            </a:r>
            <a:r>
              <a:rPr lang="fr-FR" b="1" dirty="0" err="1"/>
              <a:t>lessons</a:t>
            </a:r>
            <a:r>
              <a:rPr lang="fr-FR" b="1" dirty="0"/>
              <a:t> </a:t>
            </a:r>
            <a:r>
              <a:rPr lang="fr-FR" b="1" dirty="0" err="1"/>
              <a:t>begin</a:t>
            </a:r>
            <a:r>
              <a:rPr lang="fr-FR" b="1" dirty="0"/>
              <a:t> </a:t>
            </a:r>
            <a:br>
              <a:rPr lang="fr-FR" b="1" dirty="0"/>
            </a:br>
            <a:r>
              <a:rPr lang="fr-FR" b="1" dirty="0"/>
              <a:t> 4.    </a:t>
            </a:r>
            <a:r>
              <a:rPr lang="fr-FR" b="1" dirty="0" err="1"/>
              <a:t>Introductory</a:t>
            </a:r>
            <a:r>
              <a:rPr lang="fr-FR" b="1" dirty="0"/>
              <a:t> </a:t>
            </a:r>
            <a:r>
              <a:rPr lang="fr-FR" b="1" dirty="0" err="1"/>
              <a:t>webinar</a:t>
            </a:r>
            <a:br>
              <a:rPr lang="fr-FR" b="1" dirty="0"/>
            </a:br>
            <a:r>
              <a:rPr lang="fr-FR" b="1" dirty="0"/>
              <a:t> 5.    </a:t>
            </a:r>
            <a:r>
              <a:rPr lang="fr-FR" b="1" dirty="0" err="1"/>
              <a:t>Arctic</a:t>
            </a:r>
            <a:r>
              <a:rPr lang="fr-FR" b="1" dirty="0"/>
              <a:t> </a:t>
            </a:r>
            <a:r>
              <a:rPr lang="fr-FR" b="1" dirty="0" err="1"/>
              <a:t>competitions</a:t>
            </a:r>
            <a:r>
              <a:rPr lang="fr-FR" b="1" dirty="0"/>
              <a:t> </a:t>
            </a:r>
            <a:r>
              <a:rPr lang="fr-FR" b="1" dirty="0" err="1"/>
              <a:t>launched</a:t>
            </a:r>
            <a:r>
              <a:rPr lang="fr-FR" b="1" dirty="0"/>
              <a:t> </a:t>
            </a:r>
            <a:br>
              <a:rPr lang="fr-FR" b="1" dirty="0"/>
            </a:br>
            <a:r>
              <a:rPr lang="fr-FR" b="1" dirty="0"/>
              <a:t> 6.    </a:t>
            </a:r>
            <a:r>
              <a:rPr lang="fr-FR" b="1" dirty="0" err="1"/>
              <a:t>Spreading</a:t>
            </a:r>
            <a:r>
              <a:rPr lang="fr-FR" b="1" dirty="0"/>
              <a:t> the </a:t>
            </a:r>
            <a:r>
              <a:rPr lang="fr-FR" b="1" dirty="0" err="1"/>
              <a:t>word</a:t>
            </a:r>
            <a:r>
              <a:rPr lang="fr-FR" b="1" dirty="0"/>
              <a:t> about EDU-ARCTIC</a:t>
            </a:r>
          </a:p>
          <a:p>
            <a:r>
              <a:rPr lang="fr-FR" dirty="0"/>
              <a:t>https://</a:t>
            </a:r>
            <a:r>
              <a:rPr lang="fr-FR" dirty="0" err="1"/>
              <a:t>edu-arctic.eu</a:t>
            </a:r>
            <a:r>
              <a:rPr lang="fr-FR" dirty="0"/>
              <a:t>/newsletters/2017/50-edu-arctic-launches-online-lessons-and-first-arctic-competition</a:t>
            </a:r>
          </a:p>
        </p:txBody>
      </p:sp>
      <p:sp>
        <p:nvSpPr>
          <p:cNvPr id="4" name="Espace réservé du numéro de diapositive 3">
            <a:extLst>
              <a:ext uri="{FF2B5EF4-FFF2-40B4-BE49-F238E27FC236}">
                <a16:creationId xmlns:a16="http://schemas.microsoft.com/office/drawing/2014/main" id="{C864AC6E-72BC-3940-8F3D-F59A5DEB94B9}"/>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8</a:t>
            </a:fld>
            <a:endParaRPr lang="fr-FR"/>
          </a:p>
        </p:txBody>
      </p:sp>
      <p:sp>
        <p:nvSpPr>
          <p:cNvPr id="5" name="ZoneTexte 4">
            <a:extLst>
              <a:ext uri="{FF2B5EF4-FFF2-40B4-BE49-F238E27FC236}">
                <a16:creationId xmlns:a16="http://schemas.microsoft.com/office/drawing/2014/main" id="{1C1ED85A-28D5-7147-AF10-DE6CC9CE97A9}"/>
              </a:ext>
            </a:extLst>
          </p:cNvPr>
          <p:cNvSpPr txBox="1"/>
          <p:nvPr/>
        </p:nvSpPr>
        <p:spPr>
          <a:xfrm>
            <a:off x="5731329" y="4640967"/>
            <a:ext cx="184731" cy="307777"/>
          </a:xfrm>
          <a:prstGeom prst="rect">
            <a:avLst/>
          </a:prstGeom>
          <a:noFill/>
        </p:spPr>
        <p:txBody>
          <a:bodyPr wrap="none" rtlCol="0">
            <a:spAutoFit/>
          </a:bodyPr>
          <a:lstStyle/>
          <a:p>
            <a:endParaRPr lang="fr-FR" dirty="0"/>
          </a:p>
        </p:txBody>
      </p:sp>
      <p:sp>
        <p:nvSpPr>
          <p:cNvPr id="6" name="ZoneTexte 5">
            <a:extLst>
              <a:ext uri="{FF2B5EF4-FFF2-40B4-BE49-F238E27FC236}">
                <a16:creationId xmlns:a16="http://schemas.microsoft.com/office/drawing/2014/main" id="{45371F82-7153-784D-AD05-01025BE1E9C4}"/>
              </a:ext>
            </a:extLst>
          </p:cNvPr>
          <p:cNvSpPr txBox="1"/>
          <p:nvPr/>
        </p:nvSpPr>
        <p:spPr>
          <a:xfrm>
            <a:off x="7528706" y="1999918"/>
            <a:ext cx="2607454" cy="3034649"/>
          </a:xfrm>
          <a:prstGeom prst="rect">
            <a:avLst/>
          </a:prstGeom>
          <a:noFill/>
        </p:spPr>
        <p:txBody>
          <a:bodyPr wrap="square" rtlCol="0">
            <a:spAutoFit/>
          </a:bodyPr>
          <a:lstStyle/>
          <a:p>
            <a:endParaRPr lang="fr-FR" dirty="0"/>
          </a:p>
        </p:txBody>
      </p:sp>
      <p:pic>
        <p:nvPicPr>
          <p:cNvPr id="7170" name="Picture 2" descr="Edu-Arctic">
            <a:hlinkClick r:id="rId2" tooltip="Edu Arctic"/>
            <a:extLst>
              <a:ext uri="{FF2B5EF4-FFF2-40B4-BE49-F238E27FC236}">
                <a16:creationId xmlns:a16="http://schemas.microsoft.com/office/drawing/2014/main" id="{3C858F32-B35B-5745-B23A-248F231C170C}"/>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752433" y="1644650"/>
            <a:ext cx="5080000" cy="185420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27038698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8ABD9A86-9A97-E645-980D-6FCA6C3F591B}"/>
              </a:ext>
            </a:extLst>
          </p:cNvPr>
          <p:cNvSpPr>
            <a:spLocks noGrp="1"/>
          </p:cNvSpPr>
          <p:nvPr>
            <p:ph type="title"/>
          </p:nvPr>
        </p:nvSpPr>
        <p:spPr>
          <a:xfrm>
            <a:off x="168425" y="132000"/>
            <a:ext cx="6802800" cy="572700"/>
          </a:xfrm>
        </p:spPr>
        <p:txBody>
          <a:bodyPr/>
          <a:lstStyle/>
          <a:p>
            <a:r>
              <a:rPr lang="fr-FR" dirty="0">
                <a:solidFill>
                  <a:schemeClr val="tx1"/>
                </a:solidFill>
              </a:rPr>
              <a:t>EDU-ARCTIC Monitoring system mobile </a:t>
            </a:r>
            <a:r>
              <a:rPr lang="fr-FR" dirty="0" err="1">
                <a:solidFill>
                  <a:schemeClr val="tx1"/>
                </a:solidFill>
              </a:rPr>
              <a:t>app</a:t>
            </a:r>
            <a:r>
              <a:rPr lang="fr-FR" dirty="0">
                <a:solidFill>
                  <a:schemeClr val="tx1"/>
                </a:solidFill>
              </a:rPr>
              <a:t>.</a:t>
            </a:r>
            <a:br>
              <a:rPr lang="fr-FR" dirty="0"/>
            </a:br>
            <a:br>
              <a:rPr lang="fr-FR" dirty="0"/>
            </a:br>
            <a:endParaRPr lang="fr-FR" dirty="0">
              <a:solidFill>
                <a:schemeClr val="tx1"/>
              </a:solidFill>
            </a:endParaRPr>
          </a:p>
        </p:txBody>
      </p:sp>
      <p:sp>
        <p:nvSpPr>
          <p:cNvPr id="3" name="Espace réservé du texte 2">
            <a:extLst>
              <a:ext uri="{FF2B5EF4-FFF2-40B4-BE49-F238E27FC236}">
                <a16:creationId xmlns:a16="http://schemas.microsoft.com/office/drawing/2014/main" id="{59BF040F-03DB-594E-8F09-C5D13CFDE8FD}"/>
              </a:ext>
            </a:extLst>
          </p:cNvPr>
          <p:cNvSpPr>
            <a:spLocks noGrp="1"/>
          </p:cNvSpPr>
          <p:nvPr>
            <p:ph type="body" idx="1"/>
          </p:nvPr>
        </p:nvSpPr>
        <p:spPr>
          <a:xfrm>
            <a:off x="996042" y="914399"/>
            <a:ext cx="8147958" cy="3575958"/>
          </a:xfrm>
        </p:spPr>
        <p:txBody>
          <a:bodyPr/>
          <a:lstStyle/>
          <a:p>
            <a:r>
              <a:rPr lang="fr-FR" dirty="0">
                <a:solidFill>
                  <a:schemeClr val="tx1"/>
                </a:solidFill>
              </a:rPr>
              <a:t>That </a:t>
            </a:r>
            <a:r>
              <a:rPr lang="fr-FR" dirty="0" err="1">
                <a:solidFill>
                  <a:schemeClr val="tx1"/>
                </a:solidFill>
              </a:rPr>
              <a:t>was</a:t>
            </a:r>
            <a:r>
              <a:rPr lang="fr-FR" dirty="0">
                <a:solidFill>
                  <a:schemeClr val="tx1"/>
                </a:solidFill>
              </a:rPr>
              <a:t> the </a:t>
            </a:r>
            <a:r>
              <a:rPr lang="fr-FR" dirty="0" err="1">
                <a:solidFill>
                  <a:schemeClr val="tx1"/>
                </a:solidFill>
              </a:rPr>
              <a:t>purpose</a:t>
            </a:r>
            <a:r>
              <a:rPr lang="fr-FR" dirty="0">
                <a:solidFill>
                  <a:schemeClr val="tx1"/>
                </a:solidFill>
              </a:rPr>
              <a:t> of </a:t>
            </a:r>
            <a:r>
              <a:rPr lang="fr-FR" dirty="0" err="1">
                <a:solidFill>
                  <a:schemeClr val="tx1"/>
                </a:solidFill>
              </a:rPr>
              <a:t>creating</a:t>
            </a:r>
            <a:r>
              <a:rPr lang="fr-FR" dirty="0">
                <a:solidFill>
                  <a:schemeClr val="tx1"/>
                </a:solidFill>
              </a:rPr>
              <a:t> EDU-ARCTIC Monitoring System mobile </a:t>
            </a:r>
            <a:r>
              <a:rPr lang="fr-FR" dirty="0" err="1">
                <a:solidFill>
                  <a:schemeClr val="tx1"/>
                </a:solidFill>
              </a:rPr>
              <a:t>app</a:t>
            </a:r>
            <a:r>
              <a:rPr lang="fr-FR" dirty="0">
                <a:solidFill>
                  <a:schemeClr val="tx1"/>
                </a:solidFill>
              </a:rPr>
              <a:t>: to engage </a:t>
            </a:r>
            <a:r>
              <a:rPr lang="fr-FR" dirty="0" err="1">
                <a:solidFill>
                  <a:schemeClr val="tx1"/>
                </a:solidFill>
              </a:rPr>
              <a:t>students</a:t>
            </a:r>
            <a:r>
              <a:rPr lang="fr-FR" dirty="0">
                <a:solidFill>
                  <a:schemeClr val="tx1"/>
                </a:solidFill>
              </a:rPr>
              <a:t> more </a:t>
            </a:r>
            <a:r>
              <a:rPr lang="fr-FR" dirty="0" err="1">
                <a:solidFill>
                  <a:schemeClr val="tx1"/>
                </a:solidFill>
              </a:rPr>
              <a:t>directly</a:t>
            </a:r>
            <a:r>
              <a:rPr lang="fr-FR" dirty="0">
                <a:solidFill>
                  <a:schemeClr val="tx1"/>
                </a:solidFill>
              </a:rPr>
              <a:t> in </a:t>
            </a:r>
            <a:r>
              <a:rPr lang="fr-FR" dirty="0" err="1">
                <a:solidFill>
                  <a:schemeClr val="tx1"/>
                </a:solidFill>
              </a:rPr>
              <a:t>citizen</a:t>
            </a:r>
            <a:r>
              <a:rPr lang="fr-FR" dirty="0">
                <a:solidFill>
                  <a:schemeClr val="tx1"/>
                </a:solidFill>
              </a:rPr>
              <a:t> science, to </a:t>
            </a:r>
            <a:r>
              <a:rPr lang="fr-FR" dirty="0" err="1">
                <a:solidFill>
                  <a:schemeClr val="tx1"/>
                </a:solidFill>
              </a:rPr>
              <a:t>facilitate</a:t>
            </a:r>
            <a:r>
              <a:rPr lang="fr-FR" dirty="0">
                <a:solidFill>
                  <a:schemeClr val="tx1"/>
                </a:solidFill>
              </a:rPr>
              <a:t> </a:t>
            </a:r>
            <a:r>
              <a:rPr lang="fr-FR" dirty="0" err="1">
                <a:solidFill>
                  <a:schemeClr val="tx1"/>
                </a:solidFill>
              </a:rPr>
              <a:t>process</a:t>
            </a:r>
            <a:r>
              <a:rPr lang="fr-FR" dirty="0">
                <a:solidFill>
                  <a:schemeClr val="tx1"/>
                </a:solidFill>
              </a:rPr>
              <a:t> of </a:t>
            </a:r>
            <a:r>
              <a:rPr lang="fr-FR" dirty="0" err="1">
                <a:solidFill>
                  <a:schemeClr val="tx1"/>
                </a:solidFill>
              </a:rPr>
              <a:t>sumbission</a:t>
            </a:r>
            <a:r>
              <a:rPr lang="fr-FR" dirty="0">
                <a:solidFill>
                  <a:schemeClr val="tx1"/>
                </a:solidFill>
              </a:rPr>
              <a:t> of </a:t>
            </a:r>
            <a:r>
              <a:rPr lang="fr-FR" dirty="0" err="1">
                <a:solidFill>
                  <a:schemeClr val="tx1"/>
                </a:solidFill>
              </a:rPr>
              <a:t>measurements</a:t>
            </a:r>
            <a:r>
              <a:rPr lang="fr-FR" dirty="0">
                <a:solidFill>
                  <a:schemeClr val="tx1"/>
                </a:solidFill>
              </a:rPr>
              <a:t>, to </a:t>
            </a:r>
            <a:r>
              <a:rPr lang="fr-FR" dirty="0" err="1">
                <a:solidFill>
                  <a:schemeClr val="tx1"/>
                </a:solidFill>
              </a:rPr>
              <a:t>make</a:t>
            </a:r>
            <a:r>
              <a:rPr lang="fr-FR" dirty="0">
                <a:solidFill>
                  <a:schemeClr val="tx1"/>
                </a:solidFill>
              </a:rPr>
              <a:t> </a:t>
            </a:r>
            <a:r>
              <a:rPr lang="fr-FR" dirty="0" err="1">
                <a:solidFill>
                  <a:schemeClr val="tx1"/>
                </a:solidFill>
              </a:rPr>
              <a:t>it</a:t>
            </a:r>
            <a:r>
              <a:rPr lang="fr-FR" dirty="0">
                <a:solidFill>
                  <a:schemeClr val="tx1"/>
                </a:solidFill>
              </a:rPr>
              <a:t> more fun by </a:t>
            </a:r>
            <a:r>
              <a:rPr lang="fr-FR" dirty="0" err="1">
                <a:solidFill>
                  <a:schemeClr val="tx1"/>
                </a:solidFill>
              </a:rPr>
              <a:t>allowing</a:t>
            </a:r>
            <a:r>
              <a:rPr lang="fr-FR" dirty="0">
                <a:solidFill>
                  <a:schemeClr val="tx1"/>
                </a:solidFill>
              </a:rPr>
              <a:t> </a:t>
            </a:r>
            <a:r>
              <a:rPr lang="fr-FR" dirty="0" err="1">
                <a:solidFill>
                  <a:schemeClr val="tx1"/>
                </a:solidFill>
              </a:rPr>
              <a:t>adding</a:t>
            </a:r>
            <a:r>
              <a:rPr lang="fr-FR" dirty="0">
                <a:solidFill>
                  <a:schemeClr val="tx1"/>
                </a:solidFill>
              </a:rPr>
              <a:t> photos. </a:t>
            </a:r>
            <a:r>
              <a:rPr lang="fr-FR" dirty="0" err="1">
                <a:solidFill>
                  <a:schemeClr val="tx1"/>
                </a:solidFill>
              </a:rPr>
              <a:t>We</a:t>
            </a:r>
            <a:r>
              <a:rPr lang="fr-FR" dirty="0">
                <a:solidFill>
                  <a:schemeClr val="tx1"/>
                </a:solidFill>
              </a:rPr>
              <a:t> </a:t>
            </a:r>
            <a:r>
              <a:rPr lang="fr-FR" dirty="0" err="1">
                <a:solidFill>
                  <a:schemeClr val="tx1"/>
                </a:solidFill>
              </a:rPr>
              <a:t>want</a:t>
            </a:r>
            <a:r>
              <a:rPr lang="fr-FR" dirty="0">
                <a:solidFill>
                  <a:schemeClr val="tx1"/>
                </a:solidFill>
              </a:rPr>
              <a:t> to </a:t>
            </a:r>
            <a:r>
              <a:rPr lang="fr-FR" dirty="0" err="1">
                <a:solidFill>
                  <a:schemeClr val="tx1"/>
                </a:solidFill>
              </a:rPr>
              <a:t>enlarge</a:t>
            </a:r>
            <a:r>
              <a:rPr lang="fr-FR" dirty="0">
                <a:solidFill>
                  <a:schemeClr val="tx1"/>
                </a:solidFill>
              </a:rPr>
              <a:t> </a:t>
            </a:r>
            <a:r>
              <a:rPr lang="fr-FR" dirty="0" err="1">
                <a:solidFill>
                  <a:schemeClr val="tx1"/>
                </a:solidFill>
              </a:rPr>
              <a:t>our</a:t>
            </a:r>
            <a:r>
              <a:rPr lang="fr-FR" dirty="0">
                <a:solidFill>
                  <a:schemeClr val="tx1"/>
                </a:solidFill>
              </a:rPr>
              <a:t> </a:t>
            </a:r>
            <a:r>
              <a:rPr lang="fr-FR" dirty="0" err="1">
                <a:solidFill>
                  <a:schemeClr val="tx1"/>
                </a:solidFill>
              </a:rPr>
              <a:t>citizen</a:t>
            </a:r>
            <a:r>
              <a:rPr lang="fr-FR" dirty="0">
                <a:solidFill>
                  <a:schemeClr val="tx1"/>
                </a:solidFill>
              </a:rPr>
              <a:t> science network as </a:t>
            </a:r>
            <a:r>
              <a:rPr lang="fr-FR" dirty="0" err="1">
                <a:solidFill>
                  <a:schemeClr val="tx1"/>
                </a:solidFill>
              </a:rPr>
              <a:t>widely</a:t>
            </a:r>
            <a:r>
              <a:rPr lang="fr-FR" dirty="0">
                <a:solidFill>
                  <a:schemeClr val="tx1"/>
                </a:solidFill>
              </a:rPr>
              <a:t> as possible. </a:t>
            </a:r>
          </a:p>
          <a:p>
            <a:r>
              <a:rPr lang="fr-FR" dirty="0" err="1">
                <a:solidFill>
                  <a:schemeClr val="tx1"/>
                </a:solidFill>
              </a:rPr>
              <a:t>Also</a:t>
            </a:r>
            <a:r>
              <a:rPr lang="fr-FR" dirty="0">
                <a:solidFill>
                  <a:schemeClr val="tx1"/>
                </a:solidFill>
              </a:rPr>
              <a:t>, </a:t>
            </a:r>
            <a:r>
              <a:rPr lang="fr-FR" dirty="0" err="1">
                <a:solidFill>
                  <a:schemeClr val="tx1"/>
                </a:solidFill>
              </a:rPr>
              <a:t>never</a:t>
            </a:r>
            <a:r>
              <a:rPr lang="fr-FR" dirty="0">
                <a:solidFill>
                  <a:schemeClr val="tx1"/>
                </a:solidFill>
              </a:rPr>
              <a:t> </a:t>
            </a:r>
            <a:r>
              <a:rPr lang="fr-FR" dirty="0" err="1">
                <a:solidFill>
                  <a:schemeClr val="tx1"/>
                </a:solidFill>
              </a:rPr>
              <a:t>again</a:t>
            </a:r>
            <a:r>
              <a:rPr lang="fr-FR" dirty="0">
                <a:solidFill>
                  <a:schemeClr val="tx1"/>
                </a:solidFill>
              </a:rPr>
              <a:t> </a:t>
            </a:r>
            <a:r>
              <a:rPr lang="fr-FR" dirty="0" err="1">
                <a:solidFill>
                  <a:schemeClr val="tx1"/>
                </a:solidFill>
              </a:rPr>
              <a:t>will</a:t>
            </a:r>
            <a:r>
              <a:rPr lang="fr-FR" dirty="0">
                <a:solidFill>
                  <a:schemeClr val="tx1"/>
                </a:solidFill>
              </a:rPr>
              <a:t> </a:t>
            </a:r>
            <a:r>
              <a:rPr lang="fr-FR" dirty="0" err="1">
                <a:solidFill>
                  <a:schemeClr val="tx1"/>
                </a:solidFill>
              </a:rPr>
              <a:t>you</a:t>
            </a:r>
            <a:r>
              <a:rPr lang="fr-FR" dirty="0">
                <a:solidFill>
                  <a:schemeClr val="tx1"/>
                </a:solidFill>
              </a:rPr>
              <a:t> </a:t>
            </a:r>
            <a:r>
              <a:rPr lang="fr-FR" dirty="0" err="1">
                <a:solidFill>
                  <a:schemeClr val="tx1"/>
                </a:solidFill>
              </a:rPr>
              <a:t>forget</a:t>
            </a:r>
            <a:r>
              <a:rPr lang="fr-FR" dirty="0">
                <a:solidFill>
                  <a:schemeClr val="tx1"/>
                </a:solidFill>
              </a:rPr>
              <a:t> to </a:t>
            </a:r>
            <a:r>
              <a:rPr lang="fr-FR" dirty="0" err="1">
                <a:solidFill>
                  <a:schemeClr val="tx1"/>
                </a:solidFill>
              </a:rPr>
              <a:t>add</a:t>
            </a:r>
            <a:r>
              <a:rPr lang="fr-FR" dirty="0">
                <a:solidFill>
                  <a:schemeClr val="tx1"/>
                </a:solidFill>
              </a:rPr>
              <a:t> a </a:t>
            </a:r>
            <a:r>
              <a:rPr lang="fr-FR" dirty="0" err="1">
                <a:solidFill>
                  <a:schemeClr val="tx1"/>
                </a:solidFill>
              </a:rPr>
              <a:t>measurement</a:t>
            </a:r>
            <a:r>
              <a:rPr lang="fr-FR" dirty="0">
                <a:solidFill>
                  <a:schemeClr val="tx1"/>
                </a:solidFill>
              </a:rPr>
              <a:t> – the </a:t>
            </a:r>
            <a:r>
              <a:rPr lang="fr-FR" dirty="0" err="1">
                <a:solidFill>
                  <a:schemeClr val="tx1"/>
                </a:solidFill>
              </a:rPr>
              <a:t>app</a:t>
            </a:r>
            <a:r>
              <a:rPr lang="fr-FR" dirty="0">
                <a:solidFill>
                  <a:schemeClr val="tx1"/>
                </a:solidFill>
              </a:rPr>
              <a:t> </a:t>
            </a:r>
            <a:r>
              <a:rPr lang="fr-FR" dirty="0" err="1">
                <a:solidFill>
                  <a:schemeClr val="tx1"/>
                </a:solidFill>
              </a:rPr>
              <a:t>will</a:t>
            </a:r>
            <a:r>
              <a:rPr lang="fr-FR" dirty="0">
                <a:solidFill>
                  <a:schemeClr val="tx1"/>
                </a:solidFill>
              </a:rPr>
              <a:t> </a:t>
            </a:r>
            <a:r>
              <a:rPr lang="fr-FR" dirty="0" err="1">
                <a:solidFill>
                  <a:schemeClr val="tx1"/>
                </a:solidFill>
              </a:rPr>
              <a:t>remind</a:t>
            </a:r>
            <a:r>
              <a:rPr lang="fr-FR" dirty="0">
                <a:solidFill>
                  <a:schemeClr val="tx1"/>
                </a:solidFill>
              </a:rPr>
              <a:t> </a:t>
            </a:r>
            <a:r>
              <a:rPr lang="fr-FR" dirty="0" err="1">
                <a:solidFill>
                  <a:schemeClr val="tx1"/>
                </a:solidFill>
              </a:rPr>
              <a:t>you</a:t>
            </a:r>
            <a:r>
              <a:rPr lang="fr-FR" dirty="0">
                <a:solidFill>
                  <a:schemeClr val="tx1"/>
                </a:solidFill>
              </a:rPr>
              <a:t> </a:t>
            </a:r>
            <a:r>
              <a:rPr lang="fr-FR" dirty="0" err="1">
                <a:solidFill>
                  <a:schemeClr val="tx1"/>
                </a:solidFill>
              </a:rPr>
              <a:t>each</a:t>
            </a:r>
            <a:r>
              <a:rPr lang="fr-FR" dirty="0">
                <a:solidFill>
                  <a:schemeClr val="tx1"/>
                </a:solidFill>
              </a:rPr>
              <a:t> </a:t>
            </a:r>
            <a:r>
              <a:rPr lang="fr-FR" dirty="0" err="1">
                <a:solidFill>
                  <a:schemeClr val="tx1"/>
                </a:solidFill>
              </a:rPr>
              <a:t>Monday</a:t>
            </a:r>
            <a:r>
              <a:rPr lang="fr-FR" dirty="0">
                <a:solidFill>
                  <a:schemeClr val="tx1"/>
                </a:solidFill>
              </a:rPr>
              <a:t>. First </a:t>
            </a:r>
            <a:r>
              <a:rPr lang="fr-FR" dirty="0" err="1">
                <a:solidFill>
                  <a:schemeClr val="tx1"/>
                </a:solidFill>
              </a:rPr>
              <a:t>snow</a:t>
            </a:r>
            <a:r>
              <a:rPr lang="fr-FR" dirty="0">
                <a:solidFill>
                  <a:schemeClr val="tx1"/>
                </a:solidFill>
              </a:rPr>
              <a:t>, first </a:t>
            </a:r>
            <a:r>
              <a:rPr lang="fr-FR" dirty="0" err="1">
                <a:solidFill>
                  <a:schemeClr val="tx1"/>
                </a:solidFill>
              </a:rPr>
              <a:t>flowers</a:t>
            </a:r>
            <a:r>
              <a:rPr lang="fr-FR" dirty="0">
                <a:solidFill>
                  <a:schemeClr val="tx1"/>
                </a:solidFill>
              </a:rPr>
              <a:t>, first </a:t>
            </a:r>
            <a:r>
              <a:rPr lang="fr-FR" dirty="0" err="1">
                <a:solidFill>
                  <a:schemeClr val="tx1"/>
                </a:solidFill>
              </a:rPr>
              <a:t>birds</a:t>
            </a:r>
            <a:r>
              <a:rPr lang="fr-FR" dirty="0">
                <a:solidFill>
                  <a:schemeClr val="tx1"/>
                </a:solidFill>
              </a:rPr>
              <a:t> </a:t>
            </a:r>
            <a:r>
              <a:rPr lang="fr-FR" dirty="0" err="1">
                <a:solidFill>
                  <a:schemeClr val="tx1"/>
                </a:solidFill>
              </a:rPr>
              <a:t>coming</a:t>
            </a:r>
            <a:r>
              <a:rPr lang="fr-FR" dirty="0">
                <a:solidFill>
                  <a:schemeClr val="tx1"/>
                </a:solidFill>
              </a:rPr>
              <a:t> back </a:t>
            </a:r>
            <a:r>
              <a:rPr lang="fr-FR" dirty="0" err="1">
                <a:solidFill>
                  <a:schemeClr val="tx1"/>
                </a:solidFill>
              </a:rPr>
              <a:t>from</a:t>
            </a:r>
            <a:r>
              <a:rPr lang="fr-FR" dirty="0">
                <a:solidFill>
                  <a:schemeClr val="tx1"/>
                </a:solidFill>
              </a:rPr>
              <a:t> </a:t>
            </a:r>
            <a:r>
              <a:rPr lang="fr-FR" dirty="0" err="1">
                <a:solidFill>
                  <a:schemeClr val="tx1"/>
                </a:solidFill>
              </a:rPr>
              <a:t>wintering</a:t>
            </a:r>
            <a:r>
              <a:rPr lang="fr-FR" dirty="0">
                <a:solidFill>
                  <a:schemeClr val="tx1"/>
                </a:solidFill>
              </a:rPr>
              <a:t> sites – nature </a:t>
            </a:r>
            <a:r>
              <a:rPr lang="fr-FR" dirty="0" err="1">
                <a:solidFill>
                  <a:schemeClr val="tx1"/>
                </a:solidFill>
              </a:rPr>
              <a:t>is</a:t>
            </a:r>
            <a:r>
              <a:rPr lang="fr-FR" dirty="0">
                <a:solidFill>
                  <a:schemeClr val="tx1"/>
                </a:solidFill>
              </a:rPr>
              <a:t> </a:t>
            </a:r>
            <a:r>
              <a:rPr lang="fr-FR" dirty="0" err="1">
                <a:solidFill>
                  <a:schemeClr val="tx1"/>
                </a:solidFill>
              </a:rPr>
              <a:t>such</a:t>
            </a:r>
            <a:r>
              <a:rPr lang="fr-FR" dirty="0">
                <a:solidFill>
                  <a:schemeClr val="tx1"/>
                </a:solidFill>
              </a:rPr>
              <a:t> a </a:t>
            </a:r>
            <a:r>
              <a:rPr lang="fr-FR" dirty="0" err="1">
                <a:solidFill>
                  <a:schemeClr val="tx1"/>
                </a:solidFill>
              </a:rPr>
              <a:t>fascinating</a:t>
            </a:r>
            <a:r>
              <a:rPr lang="fr-FR" dirty="0">
                <a:solidFill>
                  <a:schemeClr val="tx1"/>
                </a:solidFill>
              </a:rPr>
              <a:t> </a:t>
            </a:r>
            <a:r>
              <a:rPr lang="fr-FR" dirty="0" err="1">
                <a:solidFill>
                  <a:schemeClr val="tx1"/>
                </a:solidFill>
              </a:rPr>
              <a:t>object</a:t>
            </a:r>
            <a:r>
              <a:rPr lang="fr-FR" dirty="0">
                <a:solidFill>
                  <a:schemeClr val="tx1"/>
                </a:solidFill>
              </a:rPr>
              <a:t> for observation! </a:t>
            </a:r>
            <a:r>
              <a:rPr lang="fr-FR" dirty="0" err="1">
                <a:solidFill>
                  <a:schemeClr val="tx1"/>
                </a:solidFill>
              </a:rPr>
              <a:t>Learn</a:t>
            </a:r>
            <a:r>
              <a:rPr lang="fr-FR" dirty="0">
                <a:solidFill>
                  <a:schemeClr val="tx1"/>
                </a:solidFill>
              </a:rPr>
              <a:t> for </a:t>
            </a:r>
            <a:r>
              <a:rPr lang="fr-FR" dirty="0" err="1">
                <a:solidFill>
                  <a:schemeClr val="tx1"/>
                </a:solidFill>
              </a:rPr>
              <a:t>yourself</a:t>
            </a:r>
            <a:r>
              <a:rPr lang="fr-FR" dirty="0">
                <a:solidFill>
                  <a:schemeClr val="tx1"/>
                </a:solidFill>
              </a:rPr>
              <a:t>! </a:t>
            </a:r>
            <a:r>
              <a:rPr lang="fr-FR" dirty="0" err="1">
                <a:solidFill>
                  <a:schemeClr val="tx1"/>
                </a:solidFill>
              </a:rPr>
              <a:t>They</a:t>
            </a:r>
            <a:r>
              <a:rPr lang="fr-FR" dirty="0">
                <a:solidFill>
                  <a:schemeClr val="tx1"/>
                </a:solidFill>
              </a:rPr>
              <a:t> </a:t>
            </a:r>
            <a:r>
              <a:rPr lang="fr-FR" dirty="0" err="1">
                <a:solidFill>
                  <a:schemeClr val="tx1"/>
                </a:solidFill>
              </a:rPr>
              <a:t>say</a:t>
            </a:r>
            <a:r>
              <a:rPr lang="fr-FR" dirty="0">
                <a:solidFill>
                  <a:schemeClr val="tx1"/>
                </a:solidFill>
              </a:rPr>
              <a:t> </a:t>
            </a:r>
            <a:r>
              <a:rPr lang="fr-FR" dirty="0" err="1">
                <a:solidFill>
                  <a:schemeClr val="tx1"/>
                </a:solidFill>
              </a:rPr>
              <a:t>that</a:t>
            </a:r>
            <a:r>
              <a:rPr lang="fr-FR" dirty="0">
                <a:solidFill>
                  <a:schemeClr val="tx1"/>
                </a:solidFill>
              </a:rPr>
              <a:t> for </a:t>
            </a:r>
            <a:r>
              <a:rPr lang="fr-FR" dirty="0" err="1">
                <a:solidFill>
                  <a:schemeClr val="tx1"/>
                </a:solidFill>
              </a:rPr>
              <a:t>every</a:t>
            </a:r>
            <a:r>
              <a:rPr lang="fr-FR" dirty="0">
                <a:solidFill>
                  <a:schemeClr val="tx1"/>
                </a:solidFill>
              </a:rPr>
              <a:t> </a:t>
            </a:r>
            <a:r>
              <a:rPr lang="fr-FR" dirty="0" err="1">
                <a:solidFill>
                  <a:schemeClr val="tx1"/>
                </a:solidFill>
              </a:rPr>
              <a:t>hour</a:t>
            </a:r>
            <a:r>
              <a:rPr lang="fr-FR" dirty="0">
                <a:solidFill>
                  <a:schemeClr val="tx1"/>
                </a:solidFill>
              </a:rPr>
              <a:t> </a:t>
            </a:r>
            <a:r>
              <a:rPr lang="fr-FR" dirty="0" err="1">
                <a:solidFill>
                  <a:schemeClr val="tx1"/>
                </a:solidFill>
              </a:rPr>
              <a:t>spent</a:t>
            </a:r>
            <a:r>
              <a:rPr lang="fr-FR" dirty="0">
                <a:solidFill>
                  <a:schemeClr val="tx1"/>
                </a:solidFill>
              </a:rPr>
              <a:t> training </a:t>
            </a:r>
            <a:r>
              <a:rPr lang="fr-FR" dirty="0" err="1">
                <a:solidFill>
                  <a:schemeClr val="tx1"/>
                </a:solidFill>
              </a:rPr>
              <a:t>citizen</a:t>
            </a:r>
            <a:r>
              <a:rPr lang="fr-FR" dirty="0">
                <a:solidFill>
                  <a:schemeClr val="tx1"/>
                </a:solidFill>
              </a:rPr>
              <a:t> </a:t>
            </a:r>
            <a:r>
              <a:rPr lang="fr-FR" dirty="0" err="1">
                <a:solidFill>
                  <a:schemeClr val="tx1"/>
                </a:solidFill>
              </a:rPr>
              <a:t>scientists</a:t>
            </a:r>
            <a:r>
              <a:rPr lang="fr-FR" dirty="0">
                <a:solidFill>
                  <a:schemeClr val="tx1"/>
                </a:solidFill>
              </a:rPr>
              <a:t>, </a:t>
            </a:r>
            <a:r>
              <a:rPr lang="fr-FR" dirty="0" err="1">
                <a:solidFill>
                  <a:schemeClr val="tx1"/>
                </a:solidFill>
              </a:rPr>
              <a:t>we</a:t>
            </a:r>
            <a:r>
              <a:rPr lang="fr-FR" dirty="0">
                <a:solidFill>
                  <a:schemeClr val="tx1"/>
                </a:solidFill>
              </a:rPr>
              <a:t> </a:t>
            </a:r>
            <a:r>
              <a:rPr lang="fr-FR" dirty="0" err="1">
                <a:solidFill>
                  <a:schemeClr val="tx1"/>
                </a:solidFill>
              </a:rPr>
              <a:t>get</a:t>
            </a:r>
            <a:r>
              <a:rPr lang="fr-FR" dirty="0">
                <a:solidFill>
                  <a:schemeClr val="tx1"/>
                </a:solidFill>
              </a:rPr>
              <a:t> NINE </a:t>
            </a:r>
            <a:r>
              <a:rPr lang="fr-FR" dirty="0" err="1">
                <a:solidFill>
                  <a:schemeClr val="tx1"/>
                </a:solidFill>
              </a:rPr>
              <a:t>hours</a:t>
            </a:r>
            <a:r>
              <a:rPr lang="fr-FR" dirty="0">
                <a:solidFill>
                  <a:schemeClr val="tx1"/>
                </a:solidFill>
              </a:rPr>
              <a:t> of data collection back, </a:t>
            </a:r>
            <a:r>
              <a:rPr lang="fr-FR" dirty="0" err="1">
                <a:solidFill>
                  <a:schemeClr val="tx1"/>
                </a:solidFill>
              </a:rPr>
              <a:t>so</a:t>
            </a:r>
            <a:r>
              <a:rPr lang="fr-FR" dirty="0">
                <a:solidFill>
                  <a:schemeClr val="tx1"/>
                </a:solidFill>
              </a:rPr>
              <a:t> </a:t>
            </a:r>
            <a:r>
              <a:rPr lang="fr-FR" dirty="0" err="1">
                <a:solidFill>
                  <a:schemeClr val="tx1"/>
                </a:solidFill>
              </a:rPr>
              <a:t>it’s</a:t>
            </a:r>
            <a:r>
              <a:rPr lang="fr-FR" dirty="0">
                <a:solidFill>
                  <a:schemeClr val="tx1"/>
                </a:solidFill>
              </a:rPr>
              <a:t> </a:t>
            </a:r>
            <a:r>
              <a:rPr lang="fr-FR" dirty="0" err="1">
                <a:solidFill>
                  <a:schemeClr val="tx1"/>
                </a:solidFill>
              </a:rPr>
              <a:t>definitely</a:t>
            </a:r>
            <a:r>
              <a:rPr lang="fr-FR" dirty="0">
                <a:solidFill>
                  <a:schemeClr val="tx1"/>
                </a:solidFill>
              </a:rPr>
              <a:t> </a:t>
            </a:r>
            <a:r>
              <a:rPr lang="fr-FR" dirty="0" err="1">
                <a:solidFill>
                  <a:schemeClr val="tx1"/>
                </a:solidFill>
              </a:rPr>
              <a:t>worth</a:t>
            </a:r>
            <a:r>
              <a:rPr lang="fr-FR" dirty="0">
                <a:solidFill>
                  <a:schemeClr val="tx1"/>
                </a:solidFill>
              </a:rPr>
              <a:t> </a:t>
            </a:r>
            <a:r>
              <a:rPr lang="fr-FR" dirty="0" err="1">
                <a:solidFill>
                  <a:schemeClr val="tx1"/>
                </a:solidFill>
              </a:rPr>
              <a:t>it!</a:t>
            </a:r>
            <a:r>
              <a:rPr lang="fr-FR" dirty="0">
                <a:solidFill>
                  <a:schemeClr val="tx1"/>
                </a:solidFill>
              </a:rPr>
              <a:t> </a:t>
            </a:r>
          </a:p>
        </p:txBody>
      </p:sp>
      <p:sp>
        <p:nvSpPr>
          <p:cNvPr id="4" name="Espace réservé du numéro de diapositive 3">
            <a:extLst>
              <a:ext uri="{FF2B5EF4-FFF2-40B4-BE49-F238E27FC236}">
                <a16:creationId xmlns:a16="http://schemas.microsoft.com/office/drawing/2014/main" id="{17812675-FDFE-4441-BA36-45DB91C63E13}"/>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9</a:t>
            </a:fld>
            <a:endParaRPr lang="fr-FR"/>
          </a:p>
        </p:txBody>
      </p:sp>
    </p:spTree>
    <p:extLst>
      <p:ext uri="{BB962C8B-B14F-4D97-AF65-F5344CB8AC3E}">
        <p14:creationId xmlns:p14="http://schemas.microsoft.com/office/powerpoint/2010/main" val="58682812"/>
      </p:ext>
    </p:extLst>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1551</TotalTime>
  <Words>1166</Words>
  <Application>Microsoft Macintosh PowerPoint</Application>
  <PresentationFormat>On-screen Show (16:9)</PresentationFormat>
  <Paragraphs>76</Paragraphs>
  <Slides>12</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12</vt:i4>
      </vt:variant>
    </vt:vector>
  </HeadingPairs>
  <TitlesOfParts>
    <vt:vector size="15" baseType="lpstr">
      <vt:lpstr>Lato</vt:lpstr>
      <vt:lpstr>Arial</vt:lpstr>
      <vt:lpstr>Simple Light</vt:lpstr>
      <vt:lpstr>Science communication about Arctic research </vt:lpstr>
      <vt:lpstr>Lesson 4: targeting different audiences – adapting content</vt:lpstr>
      <vt:lpstr>Some examples: ERIS</vt:lpstr>
      <vt:lpstr>ERIS</vt:lpstr>
      <vt:lpstr>ERIS</vt:lpstr>
      <vt:lpstr>EDU-ARCTIC (Horizon 2020 project)</vt:lpstr>
      <vt:lpstr>EDU-ARCTIC</vt:lpstr>
      <vt:lpstr>EDU-ARCTIC</vt:lpstr>
      <vt:lpstr>EDU-ARCTIC Monitoring system mobile app.  </vt:lpstr>
      <vt:lpstr>NUNATARYUK - https://nunataryuk.org</vt:lpstr>
      <vt:lpstr>NUNATARYUK - blogs</vt:lpstr>
      <vt:lpstr>Activity in pairs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cp:lastModifiedBy>Debora Lucque</cp:lastModifiedBy>
  <cp:revision>34</cp:revision>
  <dcterms:modified xsi:type="dcterms:W3CDTF">2022-05-21T20:50:46Z</dcterms:modified>
</cp:coreProperties>
</file>