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59" r:id="rId1"/>
  </p:sldMasterIdLst>
  <p:notesMasterIdLst>
    <p:notesMasterId r:id="rId12"/>
  </p:notesMasterIdLst>
  <p:sldIdLst>
    <p:sldId id="256" r:id="rId2"/>
    <p:sldId id="257" r:id="rId3"/>
    <p:sldId id="265" r:id="rId4"/>
    <p:sldId id="260" r:id="rId5"/>
    <p:sldId id="258" r:id="rId6"/>
    <p:sldId id="259" r:id="rId7"/>
    <p:sldId id="261" r:id="rId8"/>
    <p:sldId id="262" r:id="rId9"/>
    <p:sldId id="264" r:id="rId10"/>
    <p:sldId id="263" r:id="rId11"/>
  </p:sldIdLst>
  <p:sldSz cx="9144000" cy="5143500" type="screen16x9"/>
  <p:notesSz cx="6858000" cy="9144000"/>
  <p:embeddedFontLst>
    <p:embeddedFont>
      <p:font typeface="Lato" panose="020F0502020204030203" pitchFamily="34" charset="0"/>
      <p:regular r:id="rId13"/>
      <p:bold r:id="rId14"/>
      <p:italic r:id="rId15"/>
      <p:boldItalic r:id="rId16"/>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8467"/>
    <p:restoredTop sz="93239"/>
  </p:normalViewPr>
  <p:slideViewPr>
    <p:cSldViewPr snapToGrid="0">
      <p:cViewPr varScale="1">
        <p:scale>
          <a:sx n="136" d="100"/>
          <a:sy n="136" d="100"/>
        </p:scale>
        <p:origin x="800" y="184"/>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font" Target="fonts/font1.fntdata"/><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font" Target="fonts/font4.fntdata"/><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font" Target="fonts/font3.fntdata"/><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font" Target="fonts/font2.fntdata"/></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6" name="Google Shape;76;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ga28579d069_0_4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2" name="Google Shape;82;ga28579d069_0_4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ga28579d069_0_4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2" name="Google Shape;82;ga28579d069_0_4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20757577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7"/>
        <p:cNvGrpSpPr/>
        <p:nvPr/>
      </p:nvGrpSpPr>
      <p:grpSpPr>
        <a:xfrm>
          <a:off x="0" y="0"/>
          <a:ext cx="0" cy="0"/>
          <a:chOff x="0" y="0"/>
          <a:chExt cx="0" cy="0"/>
        </a:xfrm>
      </p:grpSpPr>
      <p:sp>
        <p:nvSpPr>
          <p:cNvPr id="88" name="Google Shape;88;ga28579d069_0_4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9" name="Google Shape;89;ga28579d069_0_4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spcBef>
                <a:spcPts val="0"/>
              </a:spcBef>
              <a:spcAft>
                <a:spcPts val="0"/>
              </a:spcAft>
              <a:buClr>
                <a:srgbClr val="000000"/>
              </a:buClr>
              <a:buSzPts val="4000"/>
              <a:buNone/>
              <a:defRPr sz="4000">
                <a:solidFill>
                  <a:srgbClr val="000000"/>
                </a:solidFill>
              </a:defRPr>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2"/>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2"/>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de" sz="900">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a:latin typeface="Lato"/>
              <a:ea typeface="Lato"/>
              <a:cs typeface="Lato"/>
              <a:sym typeface="Lato"/>
            </a:endParaRPr>
          </a:p>
        </p:txBody>
      </p:sp>
      <p:pic>
        <p:nvPicPr>
          <p:cNvPr id="14" name="Google Shape;14;p2"/>
          <p:cNvPicPr preferRelativeResize="0"/>
          <p:nvPr/>
        </p:nvPicPr>
        <p:blipFill rotWithShape="1">
          <a:blip r:embed="rId3">
            <a:alphaModFix/>
          </a:blip>
          <a:srcRect t="14999" b="18338"/>
          <a:stretch/>
        </p:blipFill>
        <p:spPr>
          <a:xfrm>
            <a:off x="5496600" y="414525"/>
            <a:ext cx="3491800" cy="1309049"/>
          </a:xfrm>
          <a:prstGeom prst="rect">
            <a:avLst/>
          </a:prstGeom>
          <a:noFill/>
          <a:ln>
            <a:noFill/>
          </a:ln>
        </p:spPr>
      </p:pic>
      <p:pic>
        <p:nvPicPr>
          <p:cNvPr id="15" name="Google Shape;15;p2"/>
          <p:cNvPicPr preferRelativeResize="0"/>
          <p:nvPr/>
        </p:nvPicPr>
        <p:blipFill>
          <a:blip r:embed="rId4">
            <a:alphaModFix/>
          </a:blip>
          <a:stretch>
            <a:fillRect/>
          </a:stretch>
        </p:blipFill>
        <p:spPr>
          <a:xfrm>
            <a:off x="131525" y="4393800"/>
            <a:ext cx="2175863" cy="472925"/>
          </a:xfrm>
          <a:prstGeom prst="rect">
            <a:avLst/>
          </a:prstGeom>
          <a:noFill/>
          <a:ln>
            <a:noFill/>
          </a:ln>
        </p:spPr>
      </p:pic>
      <p:sp>
        <p:nvSpPr>
          <p:cNvPr id="16" name="Google Shape;16;p2"/>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1"/>
              </a:buClr>
              <a:buSzPts val="1100"/>
              <a:buFont typeface="Arial"/>
              <a:buNone/>
            </a:pPr>
            <a:r>
              <a:rPr lang="de" sz="1300">
                <a:solidFill>
                  <a:schemeClr val="dk1"/>
                </a:solidFill>
                <a:latin typeface="Lato"/>
                <a:ea typeface="Lato"/>
                <a:cs typeface="Lato"/>
                <a:sym typeface="Lato"/>
              </a:rPr>
              <a:t>Enhancing Research</a:t>
            </a:r>
            <a:endParaRPr sz="1300">
              <a:solidFill>
                <a:schemeClr val="dk1"/>
              </a:solidFill>
              <a:latin typeface="Lato"/>
              <a:ea typeface="Lato"/>
              <a:cs typeface="Lato"/>
              <a:sym typeface="Lato"/>
            </a:endParaRPr>
          </a:p>
          <a:p>
            <a:pPr marL="0" lvl="0" indent="0" algn="l" rtl="0">
              <a:lnSpc>
                <a:spcPct val="100000"/>
              </a:lnSpc>
              <a:spcBef>
                <a:spcPts val="0"/>
              </a:spcBef>
              <a:spcAft>
                <a:spcPts val="0"/>
              </a:spcAft>
              <a:buNone/>
            </a:pPr>
            <a:r>
              <a:rPr lang="de" sz="1300">
                <a:solidFill>
                  <a:schemeClr val="dk1"/>
                </a:solidFill>
                <a:latin typeface="Lato"/>
                <a:ea typeface="Lato"/>
                <a:cs typeface="Lato"/>
                <a:sym typeface="Lato"/>
              </a:rPr>
              <a:t>Understanding through Media</a:t>
            </a:r>
            <a:endParaRPr sz="1700">
              <a:latin typeface="Lato"/>
              <a:ea typeface="Lato"/>
              <a:cs typeface="Lato"/>
              <a:sym typeface="Lato"/>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66" name="Google Shape;66;p11"/>
          <p:cNvSpPr txBox="1">
            <a:spLocks noGrp="1"/>
          </p:cNvSpPr>
          <p:nvPr>
            <p:ph type="body" idx="1"/>
          </p:nvPr>
        </p:nvSpPr>
        <p:spPr>
          <a:xfrm>
            <a:off x="311700" y="3152225"/>
            <a:ext cx="8520600" cy="1300800"/>
          </a:xfrm>
          <a:prstGeom prst="rect">
            <a:avLst/>
          </a:prstGeom>
          <a:solidFill>
            <a:srgbClr val="FFFFFF"/>
          </a:solidFill>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pic>
        <p:nvPicPr>
          <p:cNvPr id="67" name="Google Shape;67;p11"/>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8" name="Google Shape;68;p11"/>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9" name="Google Shape;69;p11"/>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12"/>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72" name="Google Shape;72;p12"/>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73" name="Google Shape;73;p12"/>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7"/>
        <p:cNvGrpSpPr/>
        <p:nvPr/>
      </p:nvGrpSpPr>
      <p:grpSpPr>
        <a:xfrm>
          <a:off x="0" y="0"/>
          <a:ext cx="0" cy="0"/>
          <a:chOff x="0" y="0"/>
          <a:chExt cx="0" cy="0"/>
        </a:xfrm>
      </p:grpSpPr>
      <p:sp>
        <p:nvSpPr>
          <p:cNvPr id="18" name="Google Shape;18;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pic>
        <p:nvPicPr>
          <p:cNvPr id="19" name="Google Shape;19;p3"/>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0" name="Google Shape;20;p3"/>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1" name="Google Shape;21;p3"/>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22"/>
        <p:cNvGrpSpPr/>
        <p:nvPr/>
      </p:nvGrpSpPr>
      <p:grpSpPr>
        <a:xfrm>
          <a:off x="0" y="0"/>
          <a:ext cx="0" cy="0"/>
          <a:chOff x="0" y="0"/>
          <a:chExt cx="0" cy="0"/>
        </a:xfrm>
      </p:grpSpPr>
      <p:sp>
        <p:nvSpPr>
          <p:cNvPr id="23" name="Google Shape;23;p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4" name="Google Shape;24;p4"/>
          <p:cNvSpPr txBox="1">
            <a:spLocks noGrp="1"/>
          </p:cNvSpPr>
          <p:nvPr>
            <p:ph type="body" idx="1"/>
          </p:nvPr>
        </p:nvSpPr>
        <p:spPr>
          <a:xfrm>
            <a:off x="168425" y="1032300"/>
            <a:ext cx="8664000" cy="3406500"/>
          </a:xfrm>
          <a:prstGeom prst="rect">
            <a:avLst/>
          </a:prstGeom>
          <a:solidFill>
            <a:srgbClr val="FFFFFF"/>
          </a:solidFill>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25" name="Google Shape;25;p4"/>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6" name="Google Shape;26;p4"/>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7" name="Google Shape;27;p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8"/>
        <p:cNvGrpSpPr/>
        <p:nvPr/>
      </p:nvGrpSpPr>
      <p:grpSpPr>
        <a:xfrm>
          <a:off x="0" y="0"/>
          <a:ext cx="0" cy="0"/>
          <a:chOff x="0" y="0"/>
          <a:chExt cx="0" cy="0"/>
        </a:xfrm>
      </p:grpSpPr>
      <p:sp>
        <p:nvSpPr>
          <p:cNvPr id="29" name="Google Shape;29;p5"/>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30" name="Google Shape;30;p5"/>
          <p:cNvSpPr txBox="1">
            <a:spLocks noGrp="1"/>
          </p:cNvSpPr>
          <p:nvPr>
            <p:ph type="body" idx="1"/>
          </p:nvPr>
        </p:nvSpPr>
        <p:spPr>
          <a:xfrm>
            <a:off x="311700" y="1297000"/>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5"/>
          <p:cNvSpPr txBox="1">
            <a:spLocks noGrp="1"/>
          </p:cNvSpPr>
          <p:nvPr>
            <p:ph type="body" idx="2"/>
          </p:nvPr>
        </p:nvSpPr>
        <p:spPr>
          <a:xfrm>
            <a:off x="4832400" y="1297075"/>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32" name="Google Shape;32;p5"/>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3" name="Google Shape;33;p5"/>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4" name="Google Shape;34;p5"/>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pic>
        <p:nvPicPr>
          <p:cNvPr id="37" name="Google Shape;37;p6"/>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8" name="Google Shape;38;p6"/>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9" name="Google Shape;39;p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0"/>
        <p:cNvGrpSpPr/>
        <p:nvPr/>
      </p:nvGrpSpPr>
      <p:grpSpPr>
        <a:xfrm>
          <a:off x="0" y="0"/>
          <a:ext cx="0" cy="0"/>
          <a:chOff x="0" y="0"/>
          <a:chExt cx="0" cy="0"/>
        </a:xfrm>
      </p:grpSpPr>
      <p:sp>
        <p:nvSpPr>
          <p:cNvPr id="41" name="Google Shape;41;p7"/>
          <p:cNvSpPr txBox="1">
            <a:spLocks noGrp="1"/>
          </p:cNvSpPr>
          <p:nvPr>
            <p:ph type="title"/>
          </p:nvPr>
        </p:nvSpPr>
        <p:spPr>
          <a:xfrm>
            <a:off x="311700" y="539675"/>
            <a:ext cx="60072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42" name="Google Shape;42;p7"/>
          <p:cNvSpPr txBox="1">
            <a:spLocks noGrp="1"/>
          </p:cNvSpPr>
          <p:nvPr>
            <p:ph type="body" idx="1"/>
          </p:nvPr>
        </p:nvSpPr>
        <p:spPr>
          <a:xfrm>
            <a:off x="311700" y="1176700"/>
            <a:ext cx="2808000" cy="3224400"/>
          </a:xfrm>
          <a:prstGeom prst="rect">
            <a:avLst/>
          </a:prstGeom>
          <a:solidFill>
            <a:srgbClr val="FFFFFF"/>
          </a:solidFill>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43" name="Google Shape;43;p7"/>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4" name="Google Shape;44;p7"/>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45" name="Google Shape;45;p7"/>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pic>
        <p:nvPicPr>
          <p:cNvPr id="48" name="Google Shape;48;p8"/>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9" name="Google Shape;49;p8"/>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0" name="Google Shape;50;p8"/>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1"/>
        <p:cNvGrpSpPr/>
        <p:nvPr/>
      </p:nvGrpSpPr>
      <p:grpSpPr>
        <a:xfrm>
          <a:off x="0" y="0"/>
          <a:ext cx="0" cy="0"/>
          <a:chOff x="0" y="0"/>
          <a:chExt cx="0" cy="0"/>
        </a:xfrm>
      </p:grpSpPr>
      <p:sp>
        <p:nvSpPr>
          <p:cNvPr id="52" name="Google Shape;52;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3" name="Google Shape;53;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54" name="Google Shape;54;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56" name="Google Shape;56;p9"/>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57" name="Google Shape;57;p9"/>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8" name="Google Shape;58;p9"/>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10"/>
          <p:cNvSpPr txBox="1">
            <a:spLocks noGrp="1"/>
          </p:cNvSpPr>
          <p:nvPr>
            <p:ph type="body" idx="1"/>
          </p:nvPr>
        </p:nvSpPr>
        <p:spPr>
          <a:xfrm>
            <a:off x="2766125" y="392222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pic>
        <p:nvPicPr>
          <p:cNvPr id="61" name="Google Shape;61;p10"/>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2" name="Google Shape;62;p10"/>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3" name="Google Shape;63;p1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rgbClr val="363F83"/>
              </a:buClr>
              <a:buSzPts val="2800"/>
              <a:buFont typeface="Lato"/>
              <a:buNone/>
              <a:defRPr sz="2800">
                <a:solidFill>
                  <a:srgbClr val="363F83"/>
                </a:solidFill>
                <a:latin typeface="Lato"/>
                <a:ea typeface="Lato"/>
                <a:cs typeface="Lato"/>
                <a:sym typeface="Lato"/>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rgbClr val="E5362B"/>
              </a:buClr>
              <a:buSzPts val="1800"/>
              <a:buFont typeface="Lato"/>
              <a:buChar char="●"/>
              <a:defRPr sz="1800">
                <a:solidFill>
                  <a:srgbClr val="E5362B"/>
                </a:solidFill>
                <a:latin typeface="Lato"/>
                <a:ea typeface="Lato"/>
                <a:cs typeface="Lato"/>
                <a:sym typeface="Lato"/>
              </a:defRPr>
            </a:lvl1pPr>
            <a:lvl2pPr marL="914400" lvl="1" indent="-317500">
              <a:lnSpc>
                <a:spcPct val="115000"/>
              </a:lnSpc>
              <a:spcBef>
                <a:spcPts val="1600"/>
              </a:spcBef>
              <a:spcAft>
                <a:spcPts val="0"/>
              </a:spcAft>
              <a:buClr>
                <a:srgbClr val="8BACEE"/>
              </a:buClr>
              <a:buSzPts val="1400"/>
              <a:buFont typeface="Lato"/>
              <a:buChar char="○"/>
              <a:defRPr b="1">
                <a:solidFill>
                  <a:srgbClr val="8BACEE"/>
                </a:solidFill>
                <a:latin typeface="Lato"/>
                <a:ea typeface="Lato"/>
                <a:cs typeface="Lato"/>
                <a:sym typeface="Lato"/>
              </a:defRPr>
            </a:lvl2pPr>
            <a:lvl3pPr marL="1371600" lvl="2"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3pPr>
            <a:lvl4pPr marL="1828800" lvl="3"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4pPr>
            <a:lvl5pPr marL="2286000" lvl="4"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5pPr>
            <a:lvl6pPr marL="2743200" lvl="5"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6pPr>
            <a:lvl7pPr marL="3200400" lvl="6"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7pPr>
            <a:lvl8pPr marL="3657600" lvl="7"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8pPr>
            <a:lvl9pPr marL="4114800" lvl="8" indent="-317500">
              <a:lnSpc>
                <a:spcPct val="115000"/>
              </a:lnSpc>
              <a:spcBef>
                <a:spcPts val="1600"/>
              </a:spcBef>
              <a:spcAft>
                <a:spcPts val="1600"/>
              </a:spcAft>
              <a:buClr>
                <a:schemeClr val="dk2"/>
              </a:buClr>
              <a:buSzPts val="1400"/>
              <a:buFont typeface="Lato"/>
              <a:buChar char="■"/>
              <a:defRPr>
                <a:solidFill>
                  <a:schemeClr val="dk2"/>
                </a:solidFill>
                <a:latin typeface="Lato"/>
                <a:ea typeface="Lato"/>
                <a:cs typeface="Lato"/>
                <a:sym typeface="Lato"/>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hyperlink" Target="https://journals.ametsoc.org/view/journals/clim/34/2/JCLI-D-19-0879.1.xml" TargetMode="Externa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3" Type="http://schemas.openxmlformats.org/officeDocument/2006/relationships/hyperlink" Target="https://www.arctictoday.com/russia-confirms-record-high-temperature-in-arctic-siberia/?wallit_nosession=1" TargetMode="External"/><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hyperlink" Target="https://www.arctictoday.com/wmo-seeks-to-verify-worrying-reports-of-arctic-heat-record/" TargetMode="Externa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hyperlink" Target="https://yaleclimateconnections.org/2021/07/death-valley-california-breaks-the-all-time-world-heat-record-for-the-second-year-in-a-row/" TargetMode="External"/><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hyperlink" Target="https://edition.cnn.com/2021/06/27/us/northwest-heatwave-record-high-temperatures/index.html" TargetMode="Externa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3"/>
          <p:cNvSpPr txBox="1">
            <a:spLocks noGrp="1"/>
          </p:cNvSpPr>
          <p:nvPr>
            <p:ph type="ctrTitle"/>
          </p:nvPr>
        </p:nvSpPr>
        <p:spPr>
          <a:xfrm>
            <a:off x="0" y="425669"/>
            <a:ext cx="5496600" cy="2475186"/>
          </a:xfrm>
          <a:prstGeom prst="rect">
            <a:avLst/>
          </a:prstGeom>
        </p:spPr>
        <p:txBody>
          <a:bodyPr spcFirstLastPara="1" wrap="square" lIns="360000" tIns="91425" rIns="91425" bIns="91425" anchor="b" anchorCtr="0">
            <a:noAutofit/>
          </a:bodyPr>
          <a:lstStyle/>
          <a:p>
            <a:r>
              <a:rPr lang="en-GB" sz="3600" b="1" dirty="0">
                <a:solidFill>
                  <a:schemeClr val="tx1"/>
                </a:solidFill>
              </a:rPr>
              <a:t>“Media discourses about climate change”</a:t>
            </a:r>
            <a:br>
              <a:rPr lang="en-GB" b="1" dirty="0">
                <a:solidFill>
                  <a:schemeClr val="tx1"/>
                </a:solidFill>
              </a:rPr>
            </a:br>
            <a:endParaRPr dirty="0"/>
          </a:p>
        </p:txBody>
      </p:sp>
      <p:sp>
        <p:nvSpPr>
          <p:cNvPr id="79" name="Google Shape;79;p13"/>
          <p:cNvSpPr txBox="1">
            <a:spLocks noGrp="1"/>
          </p:cNvSpPr>
          <p:nvPr>
            <p:ph type="subTitle" idx="1"/>
          </p:nvPr>
        </p:nvSpPr>
        <p:spPr>
          <a:xfrm>
            <a:off x="50" y="2702950"/>
            <a:ext cx="5496550" cy="860057"/>
          </a:xfrm>
          <a:prstGeom prst="rect">
            <a:avLst/>
          </a:prstGeom>
        </p:spPr>
        <p:txBody>
          <a:bodyPr spcFirstLastPara="1" wrap="square" lIns="360000" tIns="91425" rIns="91425" bIns="91425" anchor="t" anchorCtr="0">
            <a:noAutofit/>
          </a:bodyPr>
          <a:lstStyle/>
          <a:p>
            <a:pPr marL="0" lvl="0" indent="0"/>
            <a:r>
              <a:rPr lang="en-GB" b="1" dirty="0">
                <a:solidFill>
                  <a:schemeClr val="tx1"/>
                </a:solidFill>
              </a:rPr>
              <a:t>By Prof. Jan </a:t>
            </a:r>
            <a:r>
              <a:rPr lang="en-GB" b="1" dirty="0" err="1">
                <a:solidFill>
                  <a:schemeClr val="tx1"/>
                </a:solidFill>
              </a:rPr>
              <a:t>Borm</a:t>
            </a:r>
            <a:r>
              <a:rPr lang="en-GB" b="1" dirty="0">
                <a:solidFill>
                  <a:schemeClr val="tx1"/>
                </a:solidFill>
              </a:rPr>
              <a:t>, UVSQ/</a:t>
            </a:r>
            <a:r>
              <a:rPr lang="en-GB" b="1" dirty="0" err="1">
                <a:solidFill>
                  <a:schemeClr val="tx1"/>
                </a:solidFill>
              </a:rPr>
              <a:t>Université</a:t>
            </a:r>
            <a:r>
              <a:rPr lang="en-GB" b="1" dirty="0">
                <a:solidFill>
                  <a:schemeClr val="tx1"/>
                </a:solidFill>
              </a:rPr>
              <a:t> Paris-</a:t>
            </a:r>
            <a:r>
              <a:rPr lang="en-GB" b="1" dirty="0" err="1">
                <a:solidFill>
                  <a:schemeClr val="tx1"/>
                </a:solidFill>
              </a:rPr>
              <a:t>Saclay</a:t>
            </a:r>
            <a:br>
              <a:rPr lang="en-GB" b="1" dirty="0">
                <a:solidFill>
                  <a:schemeClr val="tx1"/>
                </a:solidFill>
              </a:rPr>
            </a:br>
            <a:endParaRPr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801A8650-1F44-E34A-8D1E-0E2F5441DD8B}"/>
              </a:ext>
            </a:extLst>
          </p:cNvPr>
          <p:cNvSpPr>
            <a:spLocks noGrp="1"/>
          </p:cNvSpPr>
          <p:nvPr>
            <p:ph type="title"/>
          </p:nvPr>
        </p:nvSpPr>
        <p:spPr/>
        <p:txBody>
          <a:bodyPr/>
          <a:lstStyle/>
          <a:p>
            <a:r>
              <a:rPr lang="fr-FR" dirty="0" err="1"/>
              <a:t>Climate</a:t>
            </a:r>
            <a:r>
              <a:rPr lang="fr-FR" dirty="0"/>
              <a:t> Change Connection ?</a:t>
            </a:r>
          </a:p>
        </p:txBody>
      </p:sp>
      <p:sp>
        <p:nvSpPr>
          <p:cNvPr id="3" name="Espace réservé du texte 2">
            <a:extLst>
              <a:ext uri="{FF2B5EF4-FFF2-40B4-BE49-F238E27FC236}">
                <a16:creationId xmlns:a16="http://schemas.microsoft.com/office/drawing/2014/main" id="{8E2FBCFE-B22A-9646-9961-2698834C9431}"/>
              </a:ext>
            </a:extLst>
          </p:cNvPr>
          <p:cNvSpPr>
            <a:spLocks noGrp="1"/>
          </p:cNvSpPr>
          <p:nvPr>
            <p:ph type="body" idx="1"/>
          </p:nvPr>
        </p:nvSpPr>
        <p:spPr/>
        <p:txBody>
          <a:bodyPr/>
          <a:lstStyle/>
          <a:p>
            <a:r>
              <a:rPr lang="en-GB" sz="2000" dirty="0">
                <a:solidFill>
                  <a:schemeClr val="tx1"/>
                </a:solidFill>
              </a:rPr>
              <a:t>Subtitle of </a:t>
            </a:r>
            <a:r>
              <a:rPr lang="en-GB" sz="2000" i="1" dirty="0">
                <a:solidFill>
                  <a:schemeClr val="tx1"/>
                </a:solidFill>
              </a:rPr>
              <a:t>Washington Post </a:t>
            </a:r>
            <a:r>
              <a:rPr lang="en-GB" sz="2000" dirty="0">
                <a:solidFill>
                  <a:schemeClr val="tx1"/>
                </a:solidFill>
              </a:rPr>
              <a:t>article + comment:</a:t>
            </a:r>
          </a:p>
          <a:p>
            <a:r>
              <a:rPr lang="en-GB" sz="2000" b="1" dirty="0">
                <a:solidFill>
                  <a:srgbClr val="00356A"/>
                </a:solidFill>
                <a:latin typeface="Arial" panose="020B0604020202020204" pitchFamily="34" charset="0"/>
                <a:cs typeface="Arial" panose="020B0604020202020204" pitchFamily="34" charset="0"/>
              </a:rPr>
              <a:t>“</a:t>
            </a:r>
            <a:r>
              <a:rPr lang="en-GB" sz="2000" dirty="0">
                <a:solidFill>
                  <a:schemeClr val="tx1"/>
                </a:solidFill>
              </a:rPr>
              <a:t>The exceptional intensity of the rainfall is consistent with what scientists anticipate with rising temperatures caused by human-induced climate change. Higher temperatures speed up evaporation, placing more water in the atmosphere for the kind of downpours that have occurred.</a:t>
            </a:r>
            <a:r>
              <a:rPr lang="en-GB" sz="2000" b="1" dirty="0">
                <a:solidFill>
                  <a:srgbClr val="00356A"/>
                </a:solidFill>
                <a:latin typeface="Arial" panose="020B0604020202020204" pitchFamily="34" charset="0"/>
                <a:cs typeface="Arial" panose="020B0604020202020204" pitchFamily="34" charset="0"/>
              </a:rPr>
              <a:t>” </a:t>
            </a:r>
            <a:endParaRPr lang="en-GB" sz="2000" dirty="0">
              <a:solidFill>
                <a:schemeClr val="tx1"/>
              </a:solidFill>
            </a:endParaRPr>
          </a:p>
          <a:p>
            <a:r>
              <a:rPr lang="en-GB" sz="2000" b="1" dirty="0">
                <a:solidFill>
                  <a:srgbClr val="00356A"/>
                </a:solidFill>
                <a:latin typeface="Arial" panose="020B0604020202020204" pitchFamily="34" charset="0"/>
                <a:cs typeface="Arial" panose="020B0604020202020204" pitchFamily="34" charset="0"/>
              </a:rPr>
              <a:t>“</a:t>
            </a:r>
            <a:r>
              <a:rPr lang="en-GB" sz="2000" dirty="0">
                <a:solidFill>
                  <a:schemeClr val="tx1"/>
                </a:solidFill>
                <a:latin typeface="Arial" panose="020B0604020202020204" pitchFamily="34" charset="0"/>
                <a:cs typeface="Arial" panose="020B0604020202020204" pitchFamily="34" charset="0"/>
              </a:rPr>
              <a:t>A</a:t>
            </a:r>
            <a:r>
              <a:rPr lang="en-GB" sz="2000" dirty="0">
                <a:solidFill>
                  <a:schemeClr val="tx1"/>
                </a:solidFill>
              </a:rPr>
              <a:t> </a:t>
            </a:r>
            <a:r>
              <a:rPr lang="en-GB" sz="2000" dirty="0">
                <a:solidFill>
                  <a:srgbClr val="0097A7"/>
                </a:solidFill>
                <a:hlinkClick r:id="rId2">
                  <a:extLst>
                    <a:ext uri="{A12FA001-AC4F-418D-AE19-62706E023703}">
                      <ahyp:hlinkClr xmlns:ahyp="http://schemas.microsoft.com/office/drawing/2018/hyperlinkcolor" val="tx"/>
                    </a:ext>
                  </a:extLst>
                </a:hlinkClick>
              </a:rPr>
              <a:t>recent </a:t>
            </a:r>
            <a:r>
              <a:rPr lang="en-GB" sz="2000" dirty="0">
                <a:solidFill>
                  <a:schemeClr val="tx1"/>
                </a:solidFill>
                <a:hlinkClick r:id="rId2">
                  <a:extLst>
                    <a:ext uri="{A12FA001-AC4F-418D-AE19-62706E023703}">
                      <ahyp:hlinkClr xmlns:ahyp="http://schemas.microsoft.com/office/drawing/2018/hyperlinkcolor" val="tx"/>
                    </a:ext>
                  </a:extLst>
                </a:hlinkClick>
              </a:rPr>
              <a:t>study</a:t>
            </a:r>
            <a:r>
              <a:rPr lang="en-GB" sz="2000" dirty="0">
                <a:solidFill>
                  <a:schemeClr val="tx1"/>
                </a:solidFill>
              </a:rPr>
              <a:t> in the Journal of Climate anticipates “large magnitude increases” in extreme precipitation in much of Europe in the coming decades.</a:t>
            </a:r>
            <a:r>
              <a:rPr lang="en-GB" sz="2000" b="1" dirty="0">
                <a:solidFill>
                  <a:srgbClr val="00356A"/>
                </a:solidFill>
                <a:latin typeface="Arial" panose="020B0604020202020204" pitchFamily="34" charset="0"/>
                <a:cs typeface="Arial" panose="020B0604020202020204" pitchFamily="34" charset="0"/>
              </a:rPr>
              <a:t>” </a:t>
            </a:r>
            <a:endParaRPr lang="en-GB" sz="2000" dirty="0">
              <a:solidFill>
                <a:schemeClr val="tx1"/>
              </a:solidFill>
            </a:endParaRPr>
          </a:p>
          <a:p>
            <a:endParaRPr lang="fr-FR" dirty="0"/>
          </a:p>
        </p:txBody>
      </p:sp>
      <p:sp>
        <p:nvSpPr>
          <p:cNvPr id="4" name="Espace réservé du numéro de diapositive 3">
            <a:extLst>
              <a:ext uri="{FF2B5EF4-FFF2-40B4-BE49-F238E27FC236}">
                <a16:creationId xmlns:a16="http://schemas.microsoft.com/office/drawing/2014/main" id="{B2B406D4-FECA-6847-897D-AA7DCA12260C}"/>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10</a:t>
            </a:fld>
            <a:endParaRPr lang="fr-FR"/>
          </a:p>
        </p:txBody>
      </p:sp>
    </p:spTree>
    <p:extLst>
      <p:ext uri="{BB962C8B-B14F-4D97-AF65-F5344CB8AC3E}">
        <p14:creationId xmlns:p14="http://schemas.microsoft.com/office/powerpoint/2010/main" val="324042824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5" name="Google Shape;85;p14"/>
          <p:cNvSpPr txBox="1">
            <a:spLocks noGrp="1"/>
          </p:cNvSpPr>
          <p:nvPr>
            <p:ph type="body" idx="1"/>
          </p:nvPr>
        </p:nvSpPr>
        <p:spPr>
          <a:xfrm>
            <a:off x="240000" y="1593752"/>
            <a:ext cx="8664000" cy="1955997"/>
          </a:xfrm>
          <a:prstGeom prst="rect">
            <a:avLst/>
          </a:prstGeom>
        </p:spPr>
        <p:txBody>
          <a:bodyPr spcFirstLastPara="1" wrap="square" lIns="91425" tIns="91425" rIns="91425" bIns="91425" anchor="t" anchorCtr="0">
            <a:noAutofit/>
          </a:bodyPr>
          <a:lstStyle/>
          <a:p>
            <a:pPr marL="114300" indent="0">
              <a:buNone/>
            </a:pPr>
            <a:endParaRPr lang="fr-FR" sz="2400" dirty="0">
              <a:solidFill>
                <a:schemeClr val="tx1"/>
              </a:solidFill>
            </a:endParaRPr>
          </a:p>
          <a:p>
            <a:pPr marL="114300" indent="0">
              <a:buNone/>
            </a:pPr>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pPr marL="0" lvl="0" indent="0">
              <a:spcAft>
                <a:spcPts val="1600"/>
              </a:spcAft>
              <a:buNone/>
            </a:pPr>
            <a:endParaRPr dirty="0"/>
          </a:p>
        </p:txBody>
      </p:sp>
      <p:sp>
        <p:nvSpPr>
          <p:cNvPr id="86" name="Google Shape;86;p1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de"/>
              <a:t>2</a:t>
            </a:fld>
            <a:endParaRPr/>
          </a:p>
        </p:txBody>
      </p:sp>
      <p:sp>
        <p:nvSpPr>
          <p:cNvPr id="3" name="Title 2">
            <a:extLst>
              <a:ext uri="{FF2B5EF4-FFF2-40B4-BE49-F238E27FC236}">
                <a16:creationId xmlns:a16="http://schemas.microsoft.com/office/drawing/2014/main" id="{88B37774-FFDC-10DA-2BA7-2D45F43964BB}"/>
              </a:ext>
            </a:extLst>
          </p:cNvPr>
          <p:cNvSpPr>
            <a:spLocks noGrp="1"/>
          </p:cNvSpPr>
          <p:nvPr>
            <p:ph type="title"/>
          </p:nvPr>
        </p:nvSpPr>
        <p:spPr>
          <a:xfrm>
            <a:off x="1170600" y="2165973"/>
            <a:ext cx="6802800" cy="811554"/>
          </a:xfrm>
        </p:spPr>
        <p:txBody>
          <a:bodyPr/>
          <a:lstStyle/>
          <a:p>
            <a:pPr algn="ctr"/>
            <a:r>
              <a:rPr lang="en-LU" sz="4400" b="1" dirty="0"/>
              <a:t>Lesson 1</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Google Shape;84;p1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r>
              <a:rPr lang="fr-FR" dirty="0" err="1">
                <a:solidFill>
                  <a:schemeClr val="tx1"/>
                </a:solidFill>
              </a:rPr>
              <a:t>Extreme</a:t>
            </a:r>
            <a:r>
              <a:rPr lang="fr-FR" dirty="0">
                <a:solidFill>
                  <a:schemeClr val="tx1"/>
                </a:solidFill>
              </a:rPr>
              <a:t> </a:t>
            </a:r>
            <a:r>
              <a:rPr lang="fr-FR" dirty="0" err="1">
                <a:solidFill>
                  <a:schemeClr val="tx1"/>
                </a:solidFill>
              </a:rPr>
              <a:t>weather</a:t>
            </a:r>
            <a:r>
              <a:rPr lang="fr-FR" dirty="0">
                <a:solidFill>
                  <a:schemeClr val="tx1"/>
                </a:solidFill>
              </a:rPr>
              <a:t> </a:t>
            </a:r>
            <a:r>
              <a:rPr lang="fr-FR" dirty="0" err="1">
                <a:solidFill>
                  <a:schemeClr val="tx1"/>
                </a:solidFill>
              </a:rPr>
              <a:t>events</a:t>
            </a:r>
            <a:r>
              <a:rPr lang="fr-FR" dirty="0">
                <a:solidFill>
                  <a:schemeClr val="tx1"/>
                </a:solidFill>
              </a:rPr>
              <a:t>: </a:t>
            </a:r>
            <a:r>
              <a:rPr lang="fr-FR" dirty="0" err="1">
                <a:solidFill>
                  <a:schemeClr val="tx1"/>
                </a:solidFill>
              </a:rPr>
              <a:t>Siberia</a:t>
            </a:r>
            <a:r>
              <a:rPr lang="fr-FR" dirty="0">
                <a:solidFill>
                  <a:schemeClr val="tx1"/>
                </a:solidFill>
              </a:rPr>
              <a:t> 2020</a:t>
            </a:r>
            <a:br>
              <a:rPr lang="fr-FR" dirty="0">
                <a:solidFill>
                  <a:schemeClr val="tx1"/>
                </a:solidFill>
              </a:rPr>
            </a:br>
            <a:endParaRPr dirty="0"/>
          </a:p>
        </p:txBody>
      </p:sp>
      <p:sp>
        <p:nvSpPr>
          <p:cNvPr id="85" name="Google Shape;85;p14"/>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r>
              <a:rPr lang="fr-FR" sz="2000" b="1" dirty="0">
                <a:solidFill>
                  <a:schemeClr val="tx1"/>
                </a:solidFill>
              </a:rPr>
              <a:t>Reuters</a:t>
            </a:r>
            <a:r>
              <a:rPr lang="fr-FR" sz="2000" dirty="0">
                <a:solidFill>
                  <a:schemeClr val="tx1"/>
                </a:solidFill>
              </a:rPr>
              <a:t> - </a:t>
            </a:r>
            <a:r>
              <a:rPr lang="fr-FR" sz="2000" dirty="0" err="1">
                <a:solidFill>
                  <a:schemeClr val="tx1"/>
                </a:solidFill>
              </a:rPr>
              <a:t>relayed</a:t>
            </a:r>
            <a:r>
              <a:rPr lang="fr-FR" sz="2000" dirty="0">
                <a:solidFill>
                  <a:schemeClr val="tx1"/>
                </a:solidFill>
              </a:rPr>
              <a:t> by </a:t>
            </a:r>
            <a:r>
              <a:rPr lang="fr-FR" sz="2000" i="1" dirty="0" err="1">
                <a:solidFill>
                  <a:schemeClr val="tx1"/>
                </a:solidFill>
              </a:rPr>
              <a:t>Arctic</a:t>
            </a:r>
            <a:r>
              <a:rPr lang="fr-FR" sz="2000" i="1" dirty="0">
                <a:solidFill>
                  <a:schemeClr val="tx1"/>
                </a:solidFill>
              </a:rPr>
              <a:t> </a:t>
            </a:r>
            <a:r>
              <a:rPr lang="fr-FR" sz="2000" i="1" dirty="0" err="1">
                <a:solidFill>
                  <a:schemeClr val="tx1"/>
                </a:solidFill>
              </a:rPr>
              <a:t>Today</a:t>
            </a:r>
            <a:r>
              <a:rPr lang="fr-FR" sz="2000" i="1" dirty="0">
                <a:solidFill>
                  <a:schemeClr val="tx1"/>
                </a:solidFill>
              </a:rPr>
              <a:t>, </a:t>
            </a:r>
            <a:r>
              <a:rPr lang="fr-FR" sz="2000" dirty="0" err="1">
                <a:solidFill>
                  <a:schemeClr val="tx1"/>
                </a:solidFill>
              </a:rPr>
              <a:t>June</a:t>
            </a:r>
            <a:r>
              <a:rPr lang="fr-FR" sz="2000" dirty="0">
                <a:solidFill>
                  <a:schemeClr val="tx1"/>
                </a:solidFill>
              </a:rPr>
              <a:t> 30, 2020: </a:t>
            </a:r>
            <a:r>
              <a:rPr lang="fr-FR" sz="2000" dirty="0">
                <a:solidFill>
                  <a:schemeClr val="tx1"/>
                </a:solidFill>
                <a:hlinkClick r:id="rId3">
                  <a:extLst>
                    <a:ext uri="{A12FA001-AC4F-418D-AE19-62706E023703}">
                      <ahyp:hlinkClr xmlns:ahyp="http://schemas.microsoft.com/office/drawing/2018/hyperlinkcolor" val="tx"/>
                    </a:ext>
                  </a:extLst>
                </a:hlinkClick>
              </a:rPr>
              <a:t>https://www.arctictoday.com/russia-confirms-record-high-temperature-in-arctic-siberia/?wallit_nosession=1</a:t>
            </a:r>
            <a:endParaRPr lang="fr-FR" sz="2000" dirty="0">
              <a:solidFill>
                <a:schemeClr val="tx1"/>
              </a:solidFill>
            </a:endParaRPr>
          </a:p>
          <a:p>
            <a:endParaRPr lang="fr-FR" sz="2000" dirty="0">
              <a:solidFill>
                <a:schemeClr val="tx1"/>
              </a:solidFill>
            </a:endParaRPr>
          </a:p>
          <a:p>
            <a:r>
              <a:rPr lang="en-GB" sz="2000" b="1" dirty="0">
                <a:solidFill>
                  <a:srgbClr val="00356A"/>
                </a:solidFill>
                <a:latin typeface="Arial" panose="020B0604020202020204" pitchFamily="34" charset="0"/>
                <a:cs typeface="Arial" panose="020B0604020202020204" pitchFamily="34" charset="0"/>
              </a:rPr>
              <a:t>“</a:t>
            </a:r>
            <a:r>
              <a:rPr lang="fr-FR" sz="2000" dirty="0" err="1">
                <a:solidFill>
                  <a:schemeClr val="tx1"/>
                </a:solidFill>
              </a:rPr>
              <a:t>Russia</a:t>
            </a:r>
            <a:r>
              <a:rPr lang="fr-FR" sz="2000" dirty="0">
                <a:solidFill>
                  <a:schemeClr val="tx1"/>
                </a:solidFill>
              </a:rPr>
              <a:t> </a:t>
            </a:r>
            <a:r>
              <a:rPr lang="fr-FR" sz="2000" dirty="0" err="1">
                <a:solidFill>
                  <a:schemeClr val="tx1"/>
                </a:solidFill>
              </a:rPr>
              <a:t>confirms</a:t>
            </a:r>
            <a:r>
              <a:rPr lang="fr-FR" sz="2000" dirty="0">
                <a:solidFill>
                  <a:schemeClr val="tx1"/>
                </a:solidFill>
              </a:rPr>
              <a:t> record high </a:t>
            </a:r>
            <a:r>
              <a:rPr lang="fr-FR" sz="2000" dirty="0" err="1">
                <a:solidFill>
                  <a:schemeClr val="tx1"/>
                </a:solidFill>
              </a:rPr>
              <a:t>temperature</a:t>
            </a:r>
            <a:r>
              <a:rPr lang="fr-FR" sz="2000" dirty="0">
                <a:solidFill>
                  <a:schemeClr val="tx1"/>
                </a:solidFill>
              </a:rPr>
              <a:t> in </a:t>
            </a:r>
            <a:r>
              <a:rPr lang="fr-FR" sz="2000" dirty="0" err="1">
                <a:solidFill>
                  <a:schemeClr val="tx1"/>
                </a:solidFill>
              </a:rPr>
              <a:t>Arctic</a:t>
            </a:r>
            <a:r>
              <a:rPr lang="fr-FR" sz="2000" dirty="0">
                <a:solidFill>
                  <a:schemeClr val="tx1"/>
                </a:solidFill>
              </a:rPr>
              <a:t> </a:t>
            </a:r>
            <a:r>
              <a:rPr lang="fr-FR" sz="2000" dirty="0" err="1">
                <a:solidFill>
                  <a:schemeClr val="tx1"/>
                </a:solidFill>
              </a:rPr>
              <a:t>Siberia</a:t>
            </a:r>
            <a:r>
              <a:rPr lang="fr-FR" sz="2000" dirty="0">
                <a:solidFill>
                  <a:schemeClr val="tx1"/>
                </a:solidFill>
              </a:rPr>
              <a:t>.</a:t>
            </a:r>
            <a:r>
              <a:rPr lang="en-GB" sz="2000" b="1" dirty="0">
                <a:solidFill>
                  <a:srgbClr val="00356A"/>
                </a:solidFill>
                <a:latin typeface="Arial" panose="020B0604020202020204" pitchFamily="34" charset="0"/>
                <a:cs typeface="Arial" panose="020B0604020202020204" pitchFamily="34" charset="0"/>
              </a:rPr>
              <a:t>”</a:t>
            </a:r>
            <a:endParaRPr lang="fr-FR" sz="2000" dirty="0">
              <a:solidFill>
                <a:schemeClr val="tx1"/>
              </a:solidFill>
            </a:endParaRPr>
          </a:p>
          <a:p>
            <a:pPr marL="114300" indent="0">
              <a:buNone/>
            </a:pPr>
            <a:endParaRPr lang="fr-FR" sz="2000" i="1" dirty="0">
              <a:solidFill>
                <a:schemeClr val="tx1"/>
              </a:solidFill>
            </a:endParaRPr>
          </a:p>
          <a:p>
            <a:r>
              <a:rPr lang="en-GB" sz="2000" b="1" dirty="0">
                <a:solidFill>
                  <a:srgbClr val="00356A"/>
                </a:solidFill>
                <a:latin typeface="Arial" panose="020B0604020202020204" pitchFamily="34" charset="0"/>
                <a:cs typeface="Arial" panose="020B0604020202020204" pitchFamily="34" charset="0"/>
              </a:rPr>
              <a:t>“</a:t>
            </a:r>
            <a:r>
              <a:rPr lang="fr-FR" sz="2000" i="1" dirty="0">
                <a:solidFill>
                  <a:schemeClr val="tx1"/>
                </a:solidFill>
              </a:rPr>
              <a:t>The new record of 38 Celsius (100.4 Fahrenheit) for a site </a:t>
            </a:r>
            <a:r>
              <a:rPr lang="fr-FR" sz="2000" i="1" dirty="0" err="1">
                <a:solidFill>
                  <a:schemeClr val="tx1"/>
                </a:solidFill>
              </a:rPr>
              <a:t>within</a:t>
            </a:r>
            <a:r>
              <a:rPr lang="fr-FR" sz="2000" i="1" dirty="0">
                <a:solidFill>
                  <a:schemeClr val="tx1"/>
                </a:solidFill>
              </a:rPr>
              <a:t> the </a:t>
            </a:r>
            <a:r>
              <a:rPr lang="fr-FR" sz="2000" i="1" dirty="0" err="1">
                <a:solidFill>
                  <a:schemeClr val="tx1"/>
                </a:solidFill>
              </a:rPr>
              <a:t>Arctic</a:t>
            </a:r>
            <a:r>
              <a:rPr lang="fr-FR" sz="2000" i="1" dirty="0">
                <a:solidFill>
                  <a:schemeClr val="tx1"/>
                </a:solidFill>
              </a:rPr>
              <a:t> Circle </a:t>
            </a:r>
            <a:r>
              <a:rPr lang="fr-FR" sz="2000" i="1" dirty="0" err="1">
                <a:solidFill>
                  <a:schemeClr val="tx1"/>
                </a:solidFill>
              </a:rPr>
              <a:t>fits</a:t>
            </a:r>
            <a:r>
              <a:rPr lang="fr-FR" sz="2000" i="1" dirty="0">
                <a:solidFill>
                  <a:schemeClr val="tx1"/>
                </a:solidFill>
              </a:rPr>
              <a:t> an </a:t>
            </a:r>
            <a:r>
              <a:rPr lang="fr-FR" sz="2000" i="1" dirty="0" err="1">
                <a:solidFill>
                  <a:schemeClr val="tx1"/>
                </a:solidFill>
              </a:rPr>
              <a:t>alarming</a:t>
            </a:r>
            <a:r>
              <a:rPr lang="fr-FR" sz="2000" i="1" dirty="0">
                <a:solidFill>
                  <a:schemeClr val="tx1"/>
                </a:solidFill>
              </a:rPr>
              <a:t> trend, </a:t>
            </a:r>
            <a:r>
              <a:rPr lang="fr-FR" sz="2000" i="1" dirty="0" err="1">
                <a:solidFill>
                  <a:schemeClr val="tx1"/>
                </a:solidFill>
              </a:rPr>
              <a:t>scientists</a:t>
            </a:r>
            <a:r>
              <a:rPr lang="fr-FR" sz="2000" i="1" dirty="0">
                <a:solidFill>
                  <a:schemeClr val="tx1"/>
                </a:solidFill>
              </a:rPr>
              <a:t> </a:t>
            </a:r>
            <a:r>
              <a:rPr lang="fr-FR" sz="2000" i="1" dirty="0" err="1">
                <a:solidFill>
                  <a:schemeClr val="tx1"/>
                </a:solidFill>
              </a:rPr>
              <a:t>say</a:t>
            </a:r>
            <a:r>
              <a:rPr lang="fr-FR" sz="2000" i="1" dirty="0">
                <a:solidFill>
                  <a:schemeClr val="tx1"/>
                </a:solidFill>
              </a:rPr>
              <a:t>.</a:t>
            </a:r>
            <a:r>
              <a:rPr lang="en-GB" sz="2000" b="1" dirty="0">
                <a:solidFill>
                  <a:srgbClr val="00356A"/>
                </a:solidFill>
                <a:latin typeface="Arial" panose="020B0604020202020204" pitchFamily="34" charset="0"/>
                <a:cs typeface="Arial" panose="020B0604020202020204" pitchFamily="34" charset="0"/>
              </a:rPr>
              <a:t>”</a:t>
            </a:r>
            <a:endParaRPr lang="fr-FR" sz="2000" dirty="0">
              <a:solidFill>
                <a:schemeClr val="tx1"/>
              </a:solidFill>
            </a:endParaRPr>
          </a:p>
          <a:p>
            <a:pPr marL="114300" indent="0">
              <a:buNone/>
            </a:pPr>
            <a:endParaRPr lang="fr-FR" sz="2400" dirty="0">
              <a:solidFill>
                <a:schemeClr val="tx1"/>
              </a:solidFill>
            </a:endParaRPr>
          </a:p>
          <a:p>
            <a:pPr marL="114300" indent="0">
              <a:buNone/>
            </a:pPr>
            <a:endParaRPr lang="fr-FR" sz="2400" dirty="0">
              <a:solidFill>
                <a:schemeClr val="tx1"/>
              </a:solidFill>
            </a:endParaRPr>
          </a:p>
          <a:p>
            <a:pPr marL="114300" indent="0">
              <a:buNone/>
            </a:pPr>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endParaRPr lang="fr-FR" sz="2400" dirty="0">
              <a:solidFill>
                <a:schemeClr val="tx1"/>
              </a:solidFill>
            </a:endParaRPr>
          </a:p>
          <a:p>
            <a:pPr marL="0" lvl="0" indent="0">
              <a:spcAft>
                <a:spcPts val="1600"/>
              </a:spcAft>
              <a:buNone/>
            </a:pPr>
            <a:endParaRPr dirty="0"/>
          </a:p>
        </p:txBody>
      </p:sp>
      <p:sp>
        <p:nvSpPr>
          <p:cNvPr id="86" name="Google Shape;86;p1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de"/>
              <a:t>3</a:t>
            </a:fld>
            <a:endParaRPr/>
          </a:p>
        </p:txBody>
      </p:sp>
    </p:spTree>
    <p:extLst>
      <p:ext uri="{BB962C8B-B14F-4D97-AF65-F5344CB8AC3E}">
        <p14:creationId xmlns:p14="http://schemas.microsoft.com/office/powerpoint/2010/main" val="205172547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F86688FA-0ED3-F742-ABAE-6264B5F74819}"/>
              </a:ext>
            </a:extLst>
          </p:cNvPr>
          <p:cNvSpPr>
            <a:spLocks noGrp="1"/>
          </p:cNvSpPr>
          <p:nvPr>
            <p:ph type="title"/>
          </p:nvPr>
        </p:nvSpPr>
        <p:spPr/>
        <p:txBody>
          <a:bodyPr/>
          <a:lstStyle/>
          <a:p>
            <a:r>
              <a:rPr lang="fr-FR" dirty="0" err="1">
                <a:solidFill>
                  <a:schemeClr val="tx1"/>
                </a:solidFill>
              </a:rPr>
              <a:t>Extreme</a:t>
            </a:r>
            <a:r>
              <a:rPr lang="fr-FR" dirty="0">
                <a:solidFill>
                  <a:schemeClr val="tx1"/>
                </a:solidFill>
              </a:rPr>
              <a:t> </a:t>
            </a:r>
            <a:r>
              <a:rPr lang="fr-FR" dirty="0" err="1">
                <a:solidFill>
                  <a:schemeClr val="tx1"/>
                </a:solidFill>
              </a:rPr>
              <a:t>weather</a:t>
            </a:r>
            <a:r>
              <a:rPr lang="fr-FR" dirty="0">
                <a:solidFill>
                  <a:schemeClr val="tx1"/>
                </a:solidFill>
              </a:rPr>
              <a:t> </a:t>
            </a:r>
            <a:r>
              <a:rPr lang="fr-FR" dirty="0" err="1">
                <a:solidFill>
                  <a:schemeClr val="tx1"/>
                </a:solidFill>
              </a:rPr>
              <a:t>events</a:t>
            </a:r>
            <a:r>
              <a:rPr lang="fr-FR" dirty="0">
                <a:solidFill>
                  <a:schemeClr val="tx1"/>
                </a:solidFill>
              </a:rPr>
              <a:t>: </a:t>
            </a:r>
            <a:r>
              <a:rPr lang="fr-FR" dirty="0" err="1">
                <a:solidFill>
                  <a:schemeClr val="tx1"/>
                </a:solidFill>
              </a:rPr>
              <a:t>Siberia</a:t>
            </a:r>
            <a:r>
              <a:rPr lang="fr-FR" dirty="0">
                <a:solidFill>
                  <a:schemeClr val="tx1"/>
                </a:solidFill>
              </a:rPr>
              <a:t> 2020</a:t>
            </a:r>
            <a:endParaRPr lang="fr-FR" dirty="0"/>
          </a:p>
        </p:txBody>
      </p:sp>
      <p:sp>
        <p:nvSpPr>
          <p:cNvPr id="3" name="Espace réservé du texte 2">
            <a:extLst>
              <a:ext uri="{FF2B5EF4-FFF2-40B4-BE49-F238E27FC236}">
                <a16:creationId xmlns:a16="http://schemas.microsoft.com/office/drawing/2014/main" id="{988F4170-CA43-FA47-872B-38DB8CCE1371}"/>
              </a:ext>
            </a:extLst>
          </p:cNvPr>
          <p:cNvSpPr>
            <a:spLocks noGrp="1"/>
          </p:cNvSpPr>
          <p:nvPr>
            <p:ph type="body" idx="1"/>
          </p:nvPr>
        </p:nvSpPr>
        <p:spPr/>
        <p:txBody>
          <a:bodyPr/>
          <a:lstStyle/>
          <a:p>
            <a:r>
              <a:rPr lang="fr-FR" sz="2400" dirty="0">
                <a:solidFill>
                  <a:schemeClr val="tx1"/>
                </a:solidFill>
              </a:rPr>
              <a:t>The </a:t>
            </a:r>
            <a:r>
              <a:rPr lang="fr-FR" sz="2400" dirty="0" err="1">
                <a:solidFill>
                  <a:schemeClr val="tx1"/>
                </a:solidFill>
              </a:rPr>
              <a:t>reading</a:t>
            </a:r>
            <a:r>
              <a:rPr lang="fr-FR" sz="2400" dirty="0">
                <a:solidFill>
                  <a:schemeClr val="tx1"/>
                </a:solidFill>
              </a:rPr>
              <a:t> </a:t>
            </a:r>
            <a:r>
              <a:rPr lang="fr-FR" sz="2400" dirty="0" err="1">
                <a:solidFill>
                  <a:schemeClr val="tx1"/>
                </a:solidFill>
              </a:rPr>
              <a:t>was</a:t>
            </a:r>
            <a:r>
              <a:rPr lang="fr-FR" sz="2400" dirty="0">
                <a:solidFill>
                  <a:schemeClr val="tx1"/>
                </a:solidFill>
              </a:rPr>
              <a:t> first </a:t>
            </a:r>
            <a:r>
              <a:rPr lang="fr-FR" sz="2400" dirty="0" err="1">
                <a:solidFill>
                  <a:schemeClr val="tx1"/>
                </a:solidFill>
              </a:rPr>
              <a:t>reported</a:t>
            </a:r>
            <a:r>
              <a:rPr lang="fr-FR" sz="2400" dirty="0">
                <a:solidFill>
                  <a:schemeClr val="tx1"/>
                </a:solidFill>
              </a:rPr>
              <a:t> </a:t>
            </a:r>
            <a:r>
              <a:rPr lang="fr-FR" sz="2400" dirty="0" err="1">
                <a:solidFill>
                  <a:schemeClr val="tx1"/>
                </a:solidFill>
              </a:rPr>
              <a:t>earlier</a:t>
            </a:r>
            <a:r>
              <a:rPr lang="fr-FR" sz="2400" dirty="0">
                <a:solidFill>
                  <a:schemeClr val="tx1"/>
                </a:solidFill>
              </a:rPr>
              <a:t> </a:t>
            </a:r>
            <a:r>
              <a:rPr lang="fr-FR" sz="2400" dirty="0" err="1">
                <a:solidFill>
                  <a:schemeClr val="tx1"/>
                </a:solidFill>
              </a:rPr>
              <a:t>this</a:t>
            </a:r>
            <a:r>
              <a:rPr lang="fr-FR" sz="2400" dirty="0">
                <a:solidFill>
                  <a:schemeClr val="tx1"/>
                </a:solidFill>
              </a:rPr>
              <a:t> </a:t>
            </a:r>
            <a:r>
              <a:rPr lang="fr-FR" sz="2400" dirty="0" err="1">
                <a:solidFill>
                  <a:schemeClr val="tx1"/>
                </a:solidFill>
              </a:rPr>
              <a:t>month</a:t>
            </a:r>
            <a:r>
              <a:rPr lang="fr-FR" sz="2400" dirty="0">
                <a:solidFill>
                  <a:schemeClr val="tx1"/>
                </a:solidFill>
              </a:rPr>
              <a:t> in </a:t>
            </a:r>
            <a:r>
              <a:rPr lang="fr-FR" sz="2400" dirty="0" err="1">
                <a:solidFill>
                  <a:schemeClr val="tx1"/>
                </a:solidFill>
              </a:rPr>
              <a:t>Verkhoyansk</a:t>
            </a:r>
            <a:r>
              <a:rPr lang="fr-FR" sz="2400" dirty="0">
                <a:solidFill>
                  <a:schemeClr val="tx1"/>
                </a:solidFill>
              </a:rPr>
              <a:t>, </a:t>
            </a:r>
            <a:r>
              <a:rPr lang="fr-FR" sz="2400" dirty="0" err="1">
                <a:solidFill>
                  <a:schemeClr val="tx1"/>
                </a:solidFill>
              </a:rPr>
              <a:t>north</a:t>
            </a:r>
            <a:r>
              <a:rPr lang="fr-FR" sz="2400" dirty="0">
                <a:solidFill>
                  <a:schemeClr val="tx1"/>
                </a:solidFill>
              </a:rPr>
              <a:t> of the </a:t>
            </a:r>
            <a:r>
              <a:rPr lang="fr-FR" sz="2400" dirty="0" err="1">
                <a:solidFill>
                  <a:schemeClr val="tx1"/>
                </a:solidFill>
              </a:rPr>
              <a:t>Arctic</a:t>
            </a:r>
            <a:r>
              <a:rPr lang="fr-FR" sz="2400" dirty="0">
                <a:solidFill>
                  <a:schemeClr val="tx1"/>
                </a:solidFill>
              </a:rPr>
              <a:t> </a:t>
            </a:r>
            <a:r>
              <a:rPr lang="fr-FR" sz="2400" dirty="0" err="1">
                <a:solidFill>
                  <a:schemeClr val="tx1"/>
                </a:solidFill>
              </a:rPr>
              <a:t>circle</a:t>
            </a:r>
            <a:r>
              <a:rPr lang="fr-FR" sz="2400" dirty="0">
                <a:solidFill>
                  <a:schemeClr val="tx1"/>
                </a:solidFill>
              </a:rPr>
              <a:t>, </a:t>
            </a:r>
            <a:r>
              <a:rPr lang="fr-FR" sz="2400" dirty="0">
                <a:solidFill>
                  <a:schemeClr val="tx1"/>
                </a:solidFill>
                <a:hlinkClick r:id="rId2">
                  <a:extLst>
                    <a:ext uri="{A12FA001-AC4F-418D-AE19-62706E023703}">
                      <ahyp:hlinkClr xmlns:ahyp="http://schemas.microsoft.com/office/drawing/2018/hyperlinkcolor" val="tx"/>
                    </a:ext>
                  </a:extLst>
                </a:hlinkClick>
              </a:rPr>
              <a:t>prompting the World Meteorological Organization to ask Moscow to confirm the data</a:t>
            </a:r>
            <a:r>
              <a:rPr lang="fr-FR" sz="2400" dirty="0">
                <a:solidFill>
                  <a:schemeClr val="tx1"/>
                </a:solidFill>
              </a:rPr>
              <a:t>.</a:t>
            </a:r>
          </a:p>
          <a:p>
            <a:r>
              <a:rPr lang="fr-FR" sz="2400" i="1" dirty="0">
                <a:solidFill>
                  <a:schemeClr val="tx1"/>
                </a:solidFill>
              </a:rPr>
              <a:t>The new record of 38 Celsius (100.4 Fahrenheit) for a site </a:t>
            </a:r>
            <a:r>
              <a:rPr lang="fr-FR" sz="2400" i="1" dirty="0" err="1">
                <a:solidFill>
                  <a:schemeClr val="tx1"/>
                </a:solidFill>
              </a:rPr>
              <a:t>within</a:t>
            </a:r>
            <a:r>
              <a:rPr lang="fr-FR" sz="2400" i="1" dirty="0">
                <a:solidFill>
                  <a:schemeClr val="tx1"/>
                </a:solidFill>
              </a:rPr>
              <a:t> the </a:t>
            </a:r>
            <a:r>
              <a:rPr lang="fr-FR" sz="2400" i="1" dirty="0" err="1">
                <a:solidFill>
                  <a:schemeClr val="tx1"/>
                </a:solidFill>
              </a:rPr>
              <a:t>Arctic</a:t>
            </a:r>
            <a:r>
              <a:rPr lang="fr-FR" sz="2400" i="1" dirty="0">
                <a:solidFill>
                  <a:schemeClr val="tx1"/>
                </a:solidFill>
              </a:rPr>
              <a:t> Circle </a:t>
            </a:r>
            <a:r>
              <a:rPr lang="fr-FR" sz="2400" i="1" dirty="0" err="1">
                <a:solidFill>
                  <a:schemeClr val="tx1"/>
                </a:solidFill>
              </a:rPr>
              <a:t>fits</a:t>
            </a:r>
            <a:r>
              <a:rPr lang="fr-FR" sz="2400" i="1" dirty="0">
                <a:solidFill>
                  <a:schemeClr val="tx1"/>
                </a:solidFill>
              </a:rPr>
              <a:t> an </a:t>
            </a:r>
            <a:r>
              <a:rPr lang="fr-FR" sz="2400" i="1" dirty="0" err="1">
                <a:solidFill>
                  <a:schemeClr val="tx1"/>
                </a:solidFill>
              </a:rPr>
              <a:t>alarming</a:t>
            </a:r>
            <a:r>
              <a:rPr lang="fr-FR" sz="2400" i="1" dirty="0">
                <a:solidFill>
                  <a:schemeClr val="tx1"/>
                </a:solidFill>
              </a:rPr>
              <a:t> trend, </a:t>
            </a:r>
            <a:r>
              <a:rPr lang="fr-FR" sz="2400" i="1" dirty="0" err="1">
                <a:solidFill>
                  <a:schemeClr val="tx1"/>
                </a:solidFill>
              </a:rPr>
              <a:t>scientists</a:t>
            </a:r>
            <a:r>
              <a:rPr lang="fr-FR" sz="2400" i="1" dirty="0">
                <a:solidFill>
                  <a:schemeClr val="tx1"/>
                </a:solidFill>
              </a:rPr>
              <a:t> </a:t>
            </a:r>
            <a:r>
              <a:rPr lang="fr-FR" sz="2400" i="1" dirty="0" err="1">
                <a:solidFill>
                  <a:schemeClr val="tx1"/>
                </a:solidFill>
              </a:rPr>
              <a:t>say</a:t>
            </a:r>
            <a:r>
              <a:rPr lang="fr-FR" sz="2400" i="1" dirty="0">
                <a:solidFill>
                  <a:schemeClr val="tx1"/>
                </a:solidFill>
              </a:rPr>
              <a:t>.</a:t>
            </a:r>
          </a:p>
          <a:p>
            <a:endParaRPr lang="fr-FR" dirty="0"/>
          </a:p>
        </p:txBody>
      </p:sp>
      <p:sp>
        <p:nvSpPr>
          <p:cNvPr id="4" name="Espace réservé du numéro de diapositive 3">
            <a:extLst>
              <a:ext uri="{FF2B5EF4-FFF2-40B4-BE49-F238E27FC236}">
                <a16:creationId xmlns:a16="http://schemas.microsoft.com/office/drawing/2014/main" id="{17C67515-8C51-1A45-A2E3-185D4EA94CE5}"/>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4</a:t>
            </a:fld>
            <a:endParaRPr lang="fr-FR"/>
          </a:p>
        </p:txBody>
      </p:sp>
    </p:spTree>
    <p:extLst>
      <p:ext uri="{BB962C8B-B14F-4D97-AF65-F5344CB8AC3E}">
        <p14:creationId xmlns:p14="http://schemas.microsoft.com/office/powerpoint/2010/main" val="258242230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90"/>
        <p:cNvGrpSpPr/>
        <p:nvPr/>
      </p:nvGrpSpPr>
      <p:grpSpPr>
        <a:xfrm>
          <a:off x="0" y="0"/>
          <a:ext cx="0" cy="0"/>
          <a:chOff x="0" y="0"/>
          <a:chExt cx="0" cy="0"/>
        </a:xfrm>
      </p:grpSpPr>
      <p:sp>
        <p:nvSpPr>
          <p:cNvPr id="91" name="Google Shape;91;p15"/>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p>
            <a:r>
              <a:rPr lang="fr-FR" dirty="0">
                <a:solidFill>
                  <a:schemeClr val="tx1"/>
                </a:solidFill>
              </a:rPr>
              <a:t>A more </a:t>
            </a:r>
            <a:r>
              <a:rPr lang="fr-FR" dirty="0" err="1">
                <a:solidFill>
                  <a:schemeClr val="tx1"/>
                </a:solidFill>
              </a:rPr>
              <a:t>recent</a:t>
            </a:r>
            <a:r>
              <a:rPr lang="fr-FR" dirty="0">
                <a:solidFill>
                  <a:schemeClr val="tx1"/>
                </a:solidFill>
              </a:rPr>
              <a:t> </a:t>
            </a:r>
            <a:r>
              <a:rPr lang="fr-FR" dirty="0" err="1">
                <a:solidFill>
                  <a:schemeClr val="tx1"/>
                </a:solidFill>
              </a:rPr>
              <a:t>example</a:t>
            </a:r>
            <a:r>
              <a:rPr lang="fr-FR" dirty="0">
                <a:solidFill>
                  <a:schemeClr val="tx1"/>
                </a:solidFill>
              </a:rPr>
              <a:t> </a:t>
            </a:r>
            <a:r>
              <a:rPr lang="fr-FR" dirty="0" err="1">
                <a:solidFill>
                  <a:schemeClr val="tx1"/>
                </a:solidFill>
              </a:rPr>
              <a:t>from</a:t>
            </a:r>
            <a:r>
              <a:rPr lang="fr-FR" dirty="0">
                <a:solidFill>
                  <a:schemeClr val="tx1"/>
                </a:solidFill>
              </a:rPr>
              <a:t> the U.S.</a:t>
            </a:r>
            <a:br>
              <a:rPr lang="fr-FR" dirty="0">
                <a:solidFill>
                  <a:schemeClr val="tx1"/>
                </a:solidFill>
              </a:rPr>
            </a:br>
            <a:endParaRPr dirty="0"/>
          </a:p>
        </p:txBody>
      </p:sp>
      <p:sp>
        <p:nvSpPr>
          <p:cNvPr id="92" name="Google Shape;92;p15"/>
          <p:cNvSpPr txBox="1">
            <a:spLocks noGrp="1"/>
          </p:cNvSpPr>
          <p:nvPr>
            <p:ph type="body" idx="1"/>
          </p:nvPr>
        </p:nvSpPr>
        <p:spPr>
          <a:xfrm>
            <a:off x="168425" y="1032300"/>
            <a:ext cx="8664000" cy="3406500"/>
          </a:xfrm>
          <a:prstGeom prst="rect">
            <a:avLst/>
          </a:prstGeom>
        </p:spPr>
        <p:txBody>
          <a:bodyPr spcFirstLastPara="1" wrap="square" lIns="91425" tIns="91425" rIns="91425" bIns="91425" anchor="t" anchorCtr="0">
            <a:noAutofit/>
          </a:bodyPr>
          <a:lstStyle/>
          <a:p>
            <a:r>
              <a:rPr lang="fr-FR" sz="2400" dirty="0" err="1">
                <a:solidFill>
                  <a:schemeClr val="tx1"/>
                </a:solidFill>
              </a:rPr>
              <a:t>Recent</a:t>
            </a:r>
            <a:r>
              <a:rPr lang="fr-FR" sz="2400" dirty="0">
                <a:solidFill>
                  <a:schemeClr val="tx1"/>
                </a:solidFill>
              </a:rPr>
              <a:t> </a:t>
            </a:r>
            <a:r>
              <a:rPr lang="fr-FR" sz="2400" dirty="0" err="1">
                <a:solidFill>
                  <a:schemeClr val="tx1"/>
                </a:solidFill>
              </a:rPr>
              <a:t>series</a:t>
            </a:r>
            <a:r>
              <a:rPr lang="fr-FR" sz="2400" dirty="0">
                <a:solidFill>
                  <a:schemeClr val="tx1"/>
                </a:solidFill>
              </a:rPr>
              <a:t> of </a:t>
            </a:r>
            <a:r>
              <a:rPr lang="fr-FR" sz="2400" dirty="0" err="1">
                <a:solidFill>
                  <a:schemeClr val="tx1"/>
                </a:solidFill>
              </a:rPr>
              <a:t>extreme</a:t>
            </a:r>
            <a:r>
              <a:rPr lang="fr-FR" sz="2400" dirty="0">
                <a:solidFill>
                  <a:schemeClr val="tx1"/>
                </a:solidFill>
              </a:rPr>
              <a:t> </a:t>
            </a:r>
            <a:r>
              <a:rPr lang="fr-FR" sz="2400" dirty="0" err="1">
                <a:solidFill>
                  <a:schemeClr val="tx1"/>
                </a:solidFill>
              </a:rPr>
              <a:t>weather</a:t>
            </a:r>
            <a:r>
              <a:rPr lang="fr-FR" sz="2400" dirty="0">
                <a:solidFill>
                  <a:schemeClr val="tx1"/>
                </a:solidFill>
              </a:rPr>
              <a:t> </a:t>
            </a:r>
            <a:r>
              <a:rPr lang="fr-FR" sz="2400" dirty="0" err="1">
                <a:solidFill>
                  <a:schemeClr val="tx1"/>
                </a:solidFill>
              </a:rPr>
              <a:t>events</a:t>
            </a:r>
            <a:r>
              <a:rPr lang="fr-FR" sz="2400" dirty="0">
                <a:solidFill>
                  <a:schemeClr val="tx1"/>
                </a:solidFill>
              </a:rPr>
              <a:t> </a:t>
            </a:r>
            <a:r>
              <a:rPr lang="fr-FR" sz="2400" dirty="0" err="1">
                <a:solidFill>
                  <a:schemeClr val="tx1"/>
                </a:solidFill>
              </a:rPr>
              <a:t>largely</a:t>
            </a:r>
            <a:r>
              <a:rPr lang="fr-FR" sz="2400" dirty="0">
                <a:solidFill>
                  <a:schemeClr val="tx1"/>
                </a:solidFill>
              </a:rPr>
              <a:t> </a:t>
            </a:r>
            <a:r>
              <a:rPr lang="fr-FR" sz="2400" dirty="0" err="1">
                <a:solidFill>
                  <a:schemeClr val="tx1"/>
                </a:solidFill>
              </a:rPr>
              <a:t>commented</a:t>
            </a:r>
            <a:r>
              <a:rPr lang="fr-FR" sz="2400" dirty="0">
                <a:solidFill>
                  <a:schemeClr val="tx1"/>
                </a:solidFill>
              </a:rPr>
              <a:t> on in the </a:t>
            </a:r>
            <a:r>
              <a:rPr lang="fr-FR" sz="2400" dirty="0" err="1">
                <a:solidFill>
                  <a:schemeClr val="tx1"/>
                </a:solidFill>
              </a:rPr>
              <a:t>press</a:t>
            </a:r>
            <a:r>
              <a:rPr lang="fr-FR" sz="2400" dirty="0">
                <a:solidFill>
                  <a:schemeClr val="tx1"/>
                </a:solidFill>
              </a:rPr>
              <a:t>:</a:t>
            </a:r>
          </a:p>
          <a:p>
            <a:r>
              <a:rPr lang="fr-FR" sz="2400" dirty="0" err="1">
                <a:solidFill>
                  <a:schemeClr val="tx1"/>
                </a:solidFill>
              </a:rPr>
              <a:t>e.g</a:t>
            </a:r>
            <a:r>
              <a:rPr lang="fr-FR" sz="2400" dirty="0">
                <a:solidFill>
                  <a:schemeClr val="tx1"/>
                </a:solidFill>
              </a:rPr>
              <a:t>.: </a:t>
            </a:r>
            <a:r>
              <a:rPr lang="fr-FR" sz="2400" dirty="0">
                <a:solidFill>
                  <a:schemeClr val="tx1"/>
                </a:solidFill>
                <a:hlinkClick r:id="rId3">
                  <a:extLst>
                    <a:ext uri="{A12FA001-AC4F-418D-AE19-62706E023703}">
                      <ahyp:hlinkClr xmlns:ahyp="http://schemas.microsoft.com/office/drawing/2018/hyperlinkcolor" val="tx"/>
                    </a:ext>
                  </a:extLst>
                </a:hlinkClick>
              </a:rPr>
              <a:t>https://yaleclimateconnections.org/2021/07/death-valley-california-breaks-the-all-time-world-heat-record-for-the-second-year-in-a-row/</a:t>
            </a:r>
            <a:endParaRPr lang="fr-FR" sz="2400" dirty="0">
              <a:solidFill>
                <a:schemeClr val="tx1"/>
              </a:solidFill>
            </a:endParaRPr>
          </a:p>
          <a:p>
            <a:r>
              <a:rPr lang="fr-FR" sz="2400" dirty="0">
                <a:solidFill>
                  <a:schemeClr val="tx1"/>
                </a:solidFill>
              </a:rPr>
              <a:t>https://</a:t>
            </a:r>
            <a:r>
              <a:rPr lang="fr-FR" sz="2400" dirty="0" err="1">
                <a:solidFill>
                  <a:schemeClr val="tx1"/>
                </a:solidFill>
              </a:rPr>
              <a:t>www.nytimes.com</a:t>
            </a:r>
            <a:r>
              <a:rPr lang="fr-FR" sz="2400" dirty="0">
                <a:solidFill>
                  <a:schemeClr val="tx1"/>
                </a:solidFill>
              </a:rPr>
              <a:t>/live/2021/08/13/us/</a:t>
            </a:r>
            <a:r>
              <a:rPr lang="fr-FR" sz="2400" dirty="0" err="1">
                <a:solidFill>
                  <a:schemeClr val="tx1"/>
                </a:solidFill>
              </a:rPr>
              <a:t>climate</a:t>
            </a:r>
            <a:r>
              <a:rPr lang="fr-FR" sz="2400" dirty="0">
                <a:solidFill>
                  <a:schemeClr val="tx1"/>
                </a:solidFill>
              </a:rPr>
              <a:t>-change</a:t>
            </a:r>
            <a:endParaRPr sz="2400" dirty="0">
              <a:solidFill>
                <a:schemeClr val="tx1"/>
              </a:solidFill>
            </a:endParaRPr>
          </a:p>
        </p:txBody>
      </p:sp>
      <p:sp>
        <p:nvSpPr>
          <p:cNvPr id="93" name="Google Shape;93;p15"/>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p>
            <a:pPr marL="0" lvl="0" indent="0" algn="r" rtl="0">
              <a:spcBef>
                <a:spcPts val="0"/>
              </a:spcBef>
              <a:spcAft>
                <a:spcPts val="0"/>
              </a:spcAft>
              <a:buNone/>
            </a:pPr>
            <a:fld id="{00000000-1234-1234-1234-123412341234}" type="slidenum">
              <a:rPr lang="de"/>
              <a:t>5</a:t>
            </a:fld>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98237D82-0EEB-6B47-8DD9-9685902FDF49}"/>
              </a:ext>
            </a:extLst>
          </p:cNvPr>
          <p:cNvSpPr>
            <a:spLocks noGrp="1"/>
          </p:cNvSpPr>
          <p:nvPr>
            <p:ph type="title"/>
          </p:nvPr>
        </p:nvSpPr>
        <p:spPr/>
        <p:txBody>
          <a:bodyPr/>
          <a:lstStyle/>
          <a:p>
            <a:r>
              <a:rPr lang="fr-FR" dirty="0">
                <a:solidFill>
                  <a:schemeClr val="tx1"/>
                </a:solidFill>
              </a:rPr>
              <a:t>A more </a:t>
            </a:r>
            <a:r>
              <a:rPr lang="fr-FR" dirty="0" err="1">
                <a:solidFill>
                  <a:schemeClr val="tx1"/>
                </a:solidFill>
              </a:rPr>
              <a:t>recent</a:t>
            </a:r>
            <a:r>
              <a:rPr lang="fr-FR" dirty="0">
                <a:solidFill>
                  <a:schemeClr val="tx1"/>
                </a:solidFill>
              </a:rPr>
              <a:t> </a:t>
            </a:r>
            <a:r>
              <a:rPr lang="fr-FR" dirty="0" err="1">
                <a:solidFill>
                  <a:schemeClr val="tx1"/>
                </a:solidFill>
              </a:rPr>
              <a:t>example</a:t>
            </a:r>
            <a:r>
              <a:rPr lang="fr-FR" dirty="0">
                <a:solidFill>
                  <a:schemeClr val="tx1"/>
                </a:solidFill>
              </a:rPr>
              <a:t> </a:t>
            </a:r>
            <a:r>
              <a:rPr lang="fr-FR" dirty="0" err="1">
                <a:solidFill>
                  <a:schemeClr val="tx1"/>
                </a:solidFill>
              </a:rPr>
              <a:t>from</a:t>
            </a:r>
            <a:r>
              <a:rPr lang="fr-FR" dirty="0">
                <a:solidFill>
                  <a:schemeClr val="tx1"/>
                </a:solidFill>
              </a:rPr>
              <a:t> the U.S.</a:t>
            </a:r>
            <a:endParaRPr lang="fr-FR" dirty="0"/>
          </a:p>
        </p:txBody>
      </p:sp>
      <p:sp>
        <p:nvSpPr>
          <p:cNvPr id="3" name="Espace réservé du texte 2">
            <a:extLst>
              <a:ext uri="{FF2B5EF4-FFF2-40B4-BE49-F238E27FC236}">
                <a16:creationId xmlns:a16="http://schemas.microsoft.com/office/drawing/2014/main" id="{FD6C7750-D080-3249-B233-8303D5126553}"/>
              </a:ext>
            </a:extLst>
          </p:cNvPr>
          <p:cNvSpPr>
            <a:spLocks noGrp="1"/>
          </p:cNvSpPr>
          <p:nvPr>
            <p:ph type="body" idx="1"/>
          </p:nvPr>
        </p:nvSpPr>
        <p:spPr/>
        <p:txBody>
          <a:bodyPr/>
          <a:lstStyle/>
          <a:p>
            <a:r>
              <a:rPr lang="en-GB" sz="2400" b="1" dirty="0">
                <a:solidFill>
                  <a:srgbClr val="00356A"/>
                </a:solidFill>
                <a:latin typeface="Arial" panose="020B0604020202020204" pitchFamily="34" charset="0"/>
                <a:cs typeface="Arial" panose="020B0604020202020204" pitchFamily="34" charset="0"/>
              </a:rPr>
              <a:t>“</a:t>
            </a:r>
            <a:r>
              <a:rPr lang="en-GB" sz="2400" dirty="0">
                <a:solidFill>
                  <a:schemeClr val="tx1"/>
                </a:solidFill>
              </a:rPr>
              <a:t>For the second consecutive year, Death Valley, California, has set a world record for the hottest reliably measured temperature in Earth’s history.</a:t>
            </a:r>
            <a:r>
              <a:rPr lang="en-GB" sz="2400" b="1" dirty="0">
                <a:solidFill>
                  <a:srgbClr val="00356A"/>
                </a:solidFill>
                <a:latin typeface="Arial" panose="020B0604020202020204" pitchFamily="34" charset="0"/>
                <a:cs typeface="Arial" panose="020B0604020202020204" pitchFamily="34" charset="0"/>
              </a:rPr>
              <a:t>” </a:t>
            </a:r>
            <a:endParaRPr lang="en-GB" sz="2400" dirty="0">
              <a:solidFill>
                <a:schemeClr val="tx1"/>
              </a:solidFill>
            </a:endParaRPr>
          </a:p>
          <a:p>
            <a:r>
              <a:rPr lang="en-GB" sz="2400" b="1" dirty="0">
                <a:solidFill>
                  <a:srgbClr val="00356A"/>
                </a:solidFill>
                <a:latin typeface="Arial" panose="020B0604020202020204" pitchFamily="34" charset="0"/>
                <a:cs typeface="Arial" panose="020B0604020202020204" pitchFamily="34" charset="0"/>
              </a:rPr>
              <a:t>“</a:t>
            </a:r>
            <a:r>
              <a:rPr lang="en-GB" sz="2400" dirty="0">
                <a:solidFill>
                  <a:schemeClr val="tx1"/>
                </a:solidFill>
                <a:latin typeface="Arial" panose="020B0604020202020204" pitchFamily="34" charset="0"/>
                <a:cs typeface="Arial" panose="020B0604020202020204" pitchFamily="34" charset="0"/>
              </a:rPr>
              <a:t>D</a:t>
            </a:r>
            <a:r>
              <a:rPr lang="en-GB" sz="2400" dirty="0">
                <a:solidFill>
                  <a:schemeClr val="tx1"/>
                </a:solidFill>
              </a:rPr>
              <a:t>eath Valley National Park’s Furnace Creek Visitor </a:t>
            </a:r>
            <a:r>
              <a:rPr lang="en-GB" sz="2400" dirty="0" err="1">
                <a:solidFill>
                  <a:schemeClr val="tx1"/>
                </a:solidFill>
              </a:rPr>
              <a:t>Center</a:t>
            </a:r>
            <a:r>
              <a:rPr lang="en-GB" sz="2400" dirty="0">
                <a:solidFill>
                  <a:schemeClr val="tx1"/>
                </a:solidFill>
              </a:rPr>
              <a:t> hit an astonishing 130.0 degrees Fahrenheit (54.4°C) on Friday afternoon, July 9, 2021, beating the previous world record of 129.9 degrees Fahrenheit (54.4°C), set there on August 16, 2020.</a:t>
            </a:r>
            <a:r>
              <a:rPr lang="en-GB" sz="2400" b="1" dirty="0">
                <a:solidFill>
                  <a:srgbClr val="00356A"/>
                </a:solidFill>
                <a:latin typeface="Arial" panose="020B0604020202020204" pitchFamily="34" charset="0"/>
                <a:cs typeface="Arial" panose="020B0604020202020204" pitchFamily="34" charset="0"/>
              </a:rPr>
              <a:t>”</a:t>
            </a:r>
            <a:endParaRPr lang="en-GB" sz="2400" dirty="0">
              <a:solidFill>
                <a:schemeClr val="tx1"/>
              </a:solidFill>
            </a:endParaRPr>
          </a:p>
          <a:p>
            <a:endParaRPr lang="en-GB" dirty="0"/>
          </a:p>
        </p:txBody>
      </p:sp>
      <p:sp>
        <p:nvSpPr>
          <p:cNvPr id="4" name="Espace réservé du numéro de diapositive 3">
            <a:extLst>
              <a:ext uri="{FF2B5EF4-FFF2-40B4-BE49-F238E27FC236}">
                <a16:creationId xmlns:a16="http://schemas.microsoft.com/office/drawing/2014/main" id="{E89D5275-3159-484E-B7B4-2CCA2185BE2D}"/>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6</a:t>
            </a:fld>
            <a:endParaRPr lang="fr-FR"/>
          </a:p>
        </p:txBody>
      </p:sp>
    </p:spTree>
    <p:extLst>
      <p:ext uri="{BB962C8B-B14F-4D97-AF65-F5344CB8AC3E}">
        <p14:creationId xmlns:p14="http://schemas.microsoft.com/office/powerpoint/2010/main" val="71148814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5935D726-FAE6-E441-93D2-F82CC7DDDB08}"/>
              </a:ext>
            </a:extLst>
          </p:cNvPr>
          <p:cNvSpPr>
            <a:spLocks noGrp="1"/>
          </p:cNvSpPr>
          <p:nvPr>
            <p:ph type="title"/>
          </p:nvPr>
        </p:nvSpPr>
        <p:spPr/>
        <p:txBody>
          <a:bodyPr/>
          <a:lstStyle/>
          <a:p>
            <a:r>
              <a:rPr lang="fr-FR" dirty="0" err="1"/>
              <a:t>Other</a:t>
            </a:r>
            <a:r>
              <a:rPr lang="fr-FR" dirty="0"/>
              <a:t> </a:t>
            </a:r>
            <a:r>
              <a:rPr lang="fr-FR" dirty="0" err="1"/>
              <a:t>examples</a:t>
            </a:r>
            <a:r>
              <a:rPr lang="fr-FR" dirty="0"/>
              <a:t>: </a:t>
            </a:r>
            <a:r>
              <a:rPr lang="fr-FR" dirty="0" err="1">
                <a:solidFill>
                  <a:schemeClr val="tx1"/>
                </a:solidFill>
              </a:rPr>
              <a:t>Heat</a:t>
            </a:r>
            <a:r>
              <a:rPr lang="fr-FR" dirty="0">
                <a:solidFill>
                  <a:schemeClr val="tx1"/>
                </a:solidFill>
              </a:rPr>
              <a:t> </a:t>
            </a:r>
            <a:r>
              <a:rPr lang="fr-FR" dirty="0" err="1">
                <a:solidFill>
                  <a:schemeClr val="tx1"/>
                </a:solidFill>
              </a:rPr>
              <a:t>wave</a:t>
            </a:r>
            <a:r>
              <a:rPr lang="fr-FR" dirty="0">
                <a:solidFill>
                  <a:schemeClr val="tx1"/>
                </a:solidFill>
              </a:rPr>
              <a:t> in Canada and U.S. </a:t>
            </a:r>
            <a:r>
              <a:rPr lang="fr-FR" dirty="0" err="1">
                <a:solidFill>
                  <a:schemeClr val="tx1"/>
                </a:solidFill>
              </a:rPr>
              <a:t>North-West</a:t>
            </a:r>
            <a:br>
              <a:rPr lang="fr-FR" dirty="0">
                <a:solidFill>
                  <a:schemeClr val="tx1"/>
                </a:solidFill>
              </a:rPr>
            </a:br>
            <a:endParaRPr lang="fr-FR" dirty="0"/>
          </a:p>
        </p:txBody>
      </p:sp>
      <p:sp>
        <p:nvSpPr>
          <p:cNvPr id="3" name="Espace réservé du texte 2">
            <a:extLst>
              <a:ext uri="{FF2B5EF4-FFF2-40B4-BE49-F238E27FC236}">
                <a16:creationId xmlns:a16="http://schemas.microsoft.com/office/drawing/2014/main" id="{8313C5F3-AC96-4A4D-B608-0CB18FB3D175}"/>
              </a:ext>
            </a:extLst>
          </p:cNvPr>
          <p:cNvSpPr>
            <a:spLocks noGrp="1"/>
          </p:cNvSpPr>
          <p:nvPr>
            <p:ph type="body" idx="1"/>
          </p:nvPr>
        </p:nvSpPr>
        <p:spPr>
          <a:xfrm>
            <a:off x="867103" y="1273539"/>
            <a:ext cx="8063658" cy="3093509"/>
          </a:xfrm>
        </p:spPr>
        <p:txBody>
          <a:bodyPr/>
          <a:lstStyle/>
          <a:p>
            <a:r>
              <a:rPr lang="fr-FR" dirty="0">
                <a:solidFill>
                  <a:schemeClr val="tx1"/>
                </a:solidFill>
              </a:rPr>
              <a:t>CNN: </a:t>
            </a:r>
            <a:r>
              <a:rPr lang="en-GB" b="1" dirty="0">
                <a:solidFill>
                  <a:srgbClr val="00356A"/>
                </a:solidFill>
                <a:latin typeface="Arial" panose="020B0604020202020204" pitchFamily="34" charset="0"/>
                <a:cs typeface="Arial" panose="020B0604020202020204" pitchFamily="34" charset="0"/>
              </a:rPr>
              <a:t>“</a:t>
            </a:r>
            <a:r>
              <a:rPr lang="fr-FR" dirty="0">
                <a:solidFill>
                  <a:schemeClr val="tx1"/>
                </a:solidFill>
              </a:rPr>
              <a:t>The Pacific Northwest </a:t>
            </a:r>
            <a:r>
              <a:rPr lang="fr-FR" dirty="0" err="1">
                <a:solidFill>
                  <a:schemeClr val="tx1"/>
                </a:solidFill>
              </a:rPr>
              <a:t>is</a:t>
            </a:r>
            <a:r>
              <a:rPr lang="fr-FR" dirty="0">
                <a:solidFill>
                  <a:schemeClr val="tx1"/>
                </a:solidFill>
              </a:rPr>
              <a:t> </a:t>
            </a:r>
            <a:r>
              <a:rPr lang="fr-FR" dirty="0" err="1">
                <a:solidFill>
                  <a:schemeClr val="tx1"/>
                </a:solidFill>
              </a:rPr>
              <a:t>baking</a:t>
            </a:r>
            <a:r>
              <a:rPr lang="fr-FR" dirty="0">
                <a:solidFill>
                  <a:schemeClr val="tx1"/>
                </a:solidFill>
              </a:rPr>
              <a:t> in a record-</a:t>
            </a:r>
            <a:r>
              <a:rPr lang="fr-FR" dirty="0" err="1">
                <a:solidFill>
                  <a:schemeClr val="tx1"/>
                </a:solidFill>
              </a:rPr>
              <a:t>breaking</a:t>
            </a:r>
            <a:r>
              <a:rPr lang="fr-FR" dirty="0">
                <a:solidFill>
                  <a:schemeClr val="tx1"/>
                </a:solidFill>
              </a:rPr>
              <a:t> </a:t>
            </a:r>
            <a:r>
              <a:rPr lang="fr-FR" dirty="0" err="1">
                <a:solidFill>
                  <a:schemeClr val="tx1"/>
                </a:solidFill>
              </a:rPr>
              <a:t>heat</a:t>
            </a:r>
            <a:r>
              <a:rPr lang="fr-FR" dirty="0">
                <a:solidFill>
                  <a:schemeClr val="tx1"/>
                </a:solidFill>
              </a:rPr>
              <a:t> </a:t>
            </a:r>
            <a:r>
              <a:rPr lang="fr-FR" dirty="0" err="1">
                <a:solidFill>
                  <a:schemeClr val="tx1"/>
                </a:solidFill>
              </a:rPr>
              <a:t>wave</a:t>
            </a:r>
            <a:r>
              <a:rPr lang="fr-FR" dirty="0">
                <a:solidFill>
                  <a:schemeClr val="tx1"/>
                </a:solidFill>
              </a:rPr>
              <a:t>, </a:t>
            </a:r>
            <a:r>
              <a:rPr lang="fr-FR" dirty="0" err="1">
                <a:solidFill>
                  <a:schemeClr val="tx1"/>
                </a:solidFill>
              </a:rPr>
              <a:t>with</a:t>
            </a:r>
            <a:r>
              <a:rPr lang="fr-FR" dirty="0">
                <a:solidFill>
                  <a:schemeClr val="tx1"/>
                </a:solidFill>
              </a:rPr>
              <a:t> an all-time high of 108 </a:t>
            </a:r>
            <a:r>
              <a:rPr lang="fr-FR" dirty="0" err="1">
                <a:solidFill>
                  <a:schemeClr val="tx1"/>
                </a:solidFill>
              </a:rPr>
              <a:t>degrees</a:t>
            </a:r>
            <a:r>
              <a:rPr lang="fr-FR" dirty="0">
                <a:solidFill>
                  <a:schemeClr val="tx1"/>
                </a:solidFill>
              </a:rPr>
              <a:t> Fahrenheit </a:t>
            </a:r>
            <a:r>
              <a:rPr lang="fr-FR" dirty="0" err="1">
                <a:solidFill>
                  <a:schemeClr val="tx1"/>
                </a:solidFill>
              </a:rPr>
              <a:t>reported</a:t>
            </a:r>
            <a:r>
              <a:rPr lang="fr-FR" dirty="0">
                <a:solidFill>
                  <a:schemeClr val="tx1"/>
                </a:solidFill>
              </a:rPr>
              <a:t> Saturday in Portland, Oregon.</a:t>
            </a:r>
            <a:r>
              <a:rPr lang="en-GB" b="1" dirty="0">
                <a:solidFill>
                  <a:srgbClr val="00356A"/>
                </a:solidFill>
                <a:latin typeface="Arial" panose="020B0604020202020204" pitchFamily="34" charset="0"/>
                <a:cs typeface="Arial" panose="020B0604020202020204" pitchFamily="34" charset="0"/>
              </a:rPr>
              <a:t>” </a:t>
            </a:r>
            <a:endParaRPr lang="fr-FR" dirty="0">
              <a:solidFill>
                <a:schemeClr val="tx1"/>
              </a:solidFill>
            </a:endParaRPr>
          </a:p>
          <a:p>
            <a:r>
              <a:rPr lang="en-GB" b="1" dirty="0">
                <a:solidFill>
                  <a:srgbClr val="00356A"/>
                </a:solidFill>
                <a:latin typeface="Arial" panose="020B0604020202020204" pitchFamily="34" charset="0"/>
                <a:cs typeface="Arial" panose="020B0604020202020204" pitchFamily="34" charset="0"/>
              </a:rPr>
              <a:t>“</a:t>
            </a:r>
            <a:r>
              <a:rPr lang="fr-FR" dirty="0">
                <a:solidFill>
                  <a:schemeClr val="tx1"/>
                </a:solidFill>
                <a:latin typeface="Arial" panose="020B0604020202020204" pitchFamily="34" charset="0"/>
                <a:cs typeface="Arial" panose="020B0604020202020204" pitchFamily="34" charset="0"/>
              </a:rPr>
              <a:t>A</a:t>
            </a:r>
            <a:r>
              <a:rPr lang="fr-FR" dirty="0">
                <a:solidFill>
                  <a:schemeClr val="tx1"/>
                </a:solidFill>
              </a:rPr>
              <a:t>long the West </a:t>
            </a:r>
            <a:r>
              <a:rPr lang="fr-FR" dirty="0" err="1">
                <a:solidFill>
                  <a:schemeClr val="tx1"/>
                </a:solidFill>
              </a:rPr>
              <a:t>Coast</a:t>
            </a:r>
            <a:r>
              <a:rPr lang="fr-FR" dirty="0">
                <a:solidFill>
                  <a:schemeClr val="tx1"/>
                </a:solidFill>
              </a:rPr>
              <a:t>, more </a:t>
            </a:r>
            <a:r>
              <a:rPr lang="fr-FR" dirty="0" err="1">
                <a:solidFill>
                  <a:schemeClr val="tx1"/>
                </a:solidFill>
              </a:rPr>
              <a:t>than</a:t>
            </a:r>
            <a:r>
              <a:rPr lang="fr-FR" dirty="0">
                <a:solidFill>
                  <a:schemeClr val="tx1"/>
                </a:solidFill>
              </a:rPr>
              <a:t> 20 million people are </a:t>
            </a:r>
            <a:r>
              <a:rPr lang="fr-FR" dirty="0" err="1">
                <a:solidFill>
                  <a:schemeClr val="tx1"/>
                </a:solidFill>
              </a:rPr>
              <a:t>under</a:t>
            </a:r>
            <a:r>
              <a:rPr lang="fr-FR" dirty="0">
                <a:solidFill>
                  <a:schemeClr val="tx1"/>
                </a:solidFill>
              </a:rPr>
              <a:t> a </a:t>
            </a:r>
            <a:r>
              <a:rPr lang="fr-FR" dirty="0" err="1">
                <a:solidFill>
                  <a:schemeClr val="tx1"/>
                </a:solidFill>
              </a:rPr>
              <a:t>heat</a:t>
            </a:r>
            <a:r>
              <a:rPr lang="fr-FR" dirty="0">
                <a:solidFill>
                  <a:schemeClr val="tx1"/>
                </a:solidFill>
              </a:rPr>
              <a:t> warning or </a:t>
            </a:r>
            <a:r>
              <a:rPr lang="fr-FR" dirty="0" err="1">
                <a:solidFill>
                  <a:schemeClr val="tx1"/>
                </a:solidFill>
              </a:rPr>
              <a:t>advisory</a:t>
            </a:r>
            <a:r>
              <a:rPr lang="fr-FR" dirty="0">
                <a:solidFill>
                  <a:schemeClr val="tx1"/>
                </a:solidFill>
              </a:rPr>
              <a:t>, </a:t>
            </a:r>
            <a:r>
              <a:rPr lang="fr-FR" dirty="0" err="1">
                <a:solidFill>
                  <a:schemeClr val="tx1"/>
                </a:solidFill>
              </a:rPr>
              <a:t>from</a:t>
            </a:r>
            <a:r>
              <a:rPr lang="fr-FR" dirty="0">
                <a:solidFill>
                  <a:schemeClr val="tx1"/>
                </a:solidFill>
              </a:rPr>
              <a:t> the Canadian border to the </a:t>
            </a:r>
            <a:r>
              <a:rPr lang="fr-FR" dirty="0" err="1">
                <a:solidFill>
                  <a:schemeClr val="tx1"/>
                </a:solidFill>
              </a:rPr>
              <a:t>Mexican</a:t>
            </a:r>
            <a:r>
              <a:rPr lang="fr-FR" dirty="0">
                <a:solidFill>
                  <a:schemeClr val="tx1"/>
                </a:solidFill>
              </a:rPr>
              <a:t> border.</a:t>
            </a:r>
            <a:r>
              <a:rPr lang="en-GB" b="1" dirty="0">
                <a:solidFill>
                  <a:schemeClr val="tx1"/>
                </a:solidFill>
                <a:latin typeface="Arial" panose="020B0604020202020204" pitchFamily="34" charset="0"/>
                <a:cs typeface="Arial" panose="020B0604020202020204" pitchFamily="34" charset="0"/>
              </a:rPr>
              <a:t>”  </a:t>
            </a:r>
            <a:r>
              <a:rPr lang="fr-FR" dirty="0">
                <a:solidFill>
                  <a:schemeClr val="tx1"/>
                </a:solidFill>
              </a:rPr>
              <a:t> </a:t>
            </a:r>
            <a:r>
              <a:rPr lang="fr-FR" dirty="0">
                <a:solidFill>
                  <a:schemeClr val="tx1"/>
                </a:solidFill>
                <a:hlinkClick r:id="rId2">
                  <a:extLst>
                    <a:ext uri="{A12FA001-AC4F-418D-AE19-62706E023703}">
                      <ahyp:hlinkClr xmlns:ahyp="http://schemas.microsoft.com/office/drawing/2018/hyperlinkcolor" val="tx"/>
                    </a:ext>
                  </a:extLst>
                </a:hlinkClick>
              </a:rPr>
              <a:t>https://edition.cnn.com/2021/06/27/us/northwest-heatwave-record-high-temperatures/index.html</a:t>
            </a:r>
            <a:endParaRPr lang="fr-FR" dirty="0">
              <a:solidFill>
                <a:schemeClr val="tx1"/>
              </a:solidFill>
            </a:endParaRPr>
          </a:p>
          <a:p>
            <a:r>
              <a:rPr lang="fr-FR" dirty="0">
                <a:solidFill>
                  <a:schemeClr val="tx1"/>
                </a:solidFill>
              </a:rPr>
              <a:t>https://</a:t>
            </a:r>
            <a:r>
              <a:rPr lang="fr-FR" dirty="0" err="1">
                <a:solidFill>
                  <a:schemeClr val="tx1"/>
                </a:solidFill>
              </a:rPr>
              <a:t>www.theguardian.com</a:t>
            </a:r>
            <a:r>
              <a:rPr lang="fr-FR" dirty="0">
                <a:solidFill>
                  <a:schemeClr val="tx1"/>
                </a:solidFill>
              </a:rPr>
              <a:t>/us-news/2021/</a:t>
            </a:r>
            <a:r>
              <a:rPr lang="fr-FR" dirty="0" err="1">
                <a:solidFill>
                  <a:schemeClr val="tx1"/>
                </a:solidFill>
              </a:rPr>
              <a:t>aug</a:t>
            </a:r>
            <a:r>
              <a:rPr lang="fr-FR" dirty="0">
                <a:solidFill>
                  <a:schemeClr val="tx1"/>
                </a:solidFill>
              </a:rPr>
              <a:t>/11/</a:t>
            </a:r>
            <a:r>
              <a:rPr lang="fr-FR" dirty="0" err="1">
                <a:solidFill>
                  <a:schemeClr val="tx1"/>
                </a:solidFill>
              </a:rPr>
              <a:t>oregon</a:t>
            </a:r>
            <a:r>
              <a:rPr lang="fr-FR" dirty="0">
                <a:solidFill>
                  <a:schemeClr val="tx1"/>
                </a:solidFill>
              </a:rPr>
              <a:t>-</a:t>
            </a:r>
            <a:r>
              <a:rPr lang="fr-FR" dirty="0" err="1">
                <a:solidFill>
                  <a:schemeClr val="tx1"/>
                </a:solidFill>
              </a:rPr>
              <a:t>heatwave</a:t>
            </a:r>
            <a:r>
              <a:rPr lang="fr-FR" dirty="0">
                <a:solidFill>
                  <a:schemeClr val="tx1"/>
                </a:solidFill>
              </a:rPr>
              <a:t>-</a:t>
            </a:r>
            <a:r>
              <a:rPr lang="fr-FR" dirty="0" err="1">
                <a:solidFill>
                  <a:schemeClr val="tx1"/>
                </a:solidFill>
              </a:rPr>
              <a:t>pacific</a:t>
            </a:r>
            <a:r>
              <a:rPr lang="fr-FR" dirty="0">
                <a:solidFill>
                  <a:schemeClr val="tx1"/>
                </a:solidFill>
              </a:rPr>
              <a:t>-</a:t>
            </a:r>
            <a:r>
              <a:rPr lang="fr-FR" dirty="0" err="1">
                <a:solidFill>
                  <a:schemeClr val="tx1"/>
                </a:solidFill>
              </a:rPr>
              <a:t>northwest</a:t>
            </a:r>
            <a:r>
              <a:rPr lang="fr-FR" dirty="0">
                <a:solidFill>
                  <a:schemeClr val="tx1"/>
                </a:solidFill>
              </a:rPr>
              <a:t>-state-emergency</a:t>
            </a:r>
          </a:p>
          <a:p>
            <a:endParaRPr lang="fr-FR" dirty="0"/>
          </a:p>
          <a:p>
            <a:endParaRPr lang="fr-FR" dirty="0"/>
          </a:p>
        </p:txBody>
      </p:sp>
      <p:sp>
        <p:nvSpPr>
          <p:cNvPr id="4" name="Espace réservé du numéro de diapositive 3">
            <a:extLst>
              <a:ext uri="{FF2B5EF4-FFF2-40B4-BE49-F238E27FC236}">
                <a16:creationId xmlns:a16="http://schemas.microsoft.com/office/drawing/2014/main" id="{3AE25CFA-C527-3345-80BF-AB8C696D3C15}"/>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7</a:t>
            </a:fld>
            <a:endParaRPr lang="fr-FR"/>
          </a:p>
        </p:txBody>
      </p:sp>
    </p:spTree>
    <p:extLst>
      <p:ext uri="{BB962C8B-B14F-4D97-AF65-F5344CB8AC3E}">
        <p14:creationId xmlns:p14="http://schemas.microsoft.com/office/powerpoint/2010/main" val="91095348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01362C2B-EB9D-8144-B859-75150ED94057}"/>
              </a:ext>
            </a:extLst>
          </p:cNvPr>
          <p:cNvSpPr>
            <a:spLocks noGrp="1"/>
          </p:cNvSpPr>
          <p:nvPr>
            <p:ph type="title"/>
          </p:nvPr>
        </p:nvSpPr>
        <p:spPr/>
        <p:txBody>
          <a:bodyPr/>
          <a:lstStyle/>
          <a:p>
            <a:r>
              <a:rPr lang="fr-FR" dirty="0"/>
              <a:t>And one more:</a:t>
            </a:r>
          </a:p>
        </p:txBody>
      </p:sp>
      <p:sp>
        <p:nvSpPr>
          <p:cNvPr id="3" name="Espace réservé du texte 2">
            <a:extLst>
              <a:ext uri="{FF2B5EF4-FFF2-40B4-BE49-F238E27FC236}">
                <a16:creationId xmlns:a16="http://schemas.microsoft.com/office/drawing/2014/main" id="{FE6DB519-CC57-6F4B-98AE-3E50B463218D}"/>
              </a:ext>
            </a:extLst>
          </p:cNvPr>
          <p:cNvSpPr>
            <a:spLocks noGrp="1"/>
          </p:cNvSpPr>
          <p:nvPr>
            <p:ph type="body" idx="1"/>
          </p:nvPr>
        </p:nvSpPr>
        <p:spPr/>
        <p:txBody>
          <a:bodyPr/>
          <a:lstStyle/>
          <a:p>
            <a:r>
              <a:rPr lang="fr-FR" sz="2400" dirty="0" err="1">
                <a:solidFill>
                  <a:schemeClr val="tx1"/>
                </a:solidFill>
              </a:rPr>
              <a:t>Torrential</a:t>
            </a:r>
            <a:r>
              <a:rPr lang="fr-FR" sz="2400" dirty="0">
                <a:solidFill>
                  <a:schemeClr val="tx1"/>
                </a:solidFill>
              </a:rPr>
              <a:t> </a:t>
            </a:r>
            <a:r>
              <a:rPr lang="fr-FR" sz="2400" dirty="0" err="1">
                <a:solidFill>
                  <a:schemeClr val="tx1"/>
                </a:solidFill>
              </a:rPr>
              <a:t>rainfall</a:t>
            </a:r>
            <a:r>
              <a:rPr lang="fr-FR" sz="2400" dirty="0">
                <a:solidFill>
                  <a:schemeClr val="tx1"/>
                </a:solidFill>
              </a:rPr>
              <a:t> in </a:t>
            </a:r>
            <a:r>
              <a:rPr lang="fr-FR" sz="2400" dirty="0" err="1">
                <a:solidFill>
                  <a:schemeClr val="tx1"/>
                </a:solidFill>
              </a:rPr>
              <a:t>Belgium</a:t>
            </a:r>
            <a:r>
              <a:rPr lang="fr-FR" sz="2400" dirty="0">
                <a:solidFill>
                  <a:schemeClr val="tx1"/>
                </a:solidFill>
              </a:rPr>
              <a:t>, the </a:t>
            </a:r>
            <a:r>
              <a:rPr lang="fr-FR" sz="2400" dirty="0" err="1">
                <a:solidFill>
                  <a:schemeClr val="tx1"/>
                </a:solidFill>
              </a:rPr>
              <a:t>Netherlands</a:t>
            </a:r>
            <a:r>
              <a:rPr lang="fr-FR" sz="2400" dirty="0">
                <a:solidFill>
                  <a:schemeClr val="tx1"/>
                </a:solidFill>
              </a:rPr>
              <a:t> and Germany:</a:t>
            </a:r>
          </a:p>
          <a:p>
            <a:r>
              <a:rPr lang="fr-FR" sz="2400" i="1" dirty="0">
                <a:solidFill>
                  <a:schemeClr val="tx1"/>
                </a:solidFill>
              </a:rPr>
              <a:t>Washington Post</a:t>
            </a:r>
            <a:r>
              <a:rPr lang="fr-FR" sz="2400" dirty="0">
                <a:solidFill>
                  <a:schemeClr val="tx1"/>
                </a:solidFill>
              </a:rPr>
              <a:t>, July 16, 2021:</a:t>
            </a:r>
          </a:p>
          <a:p>
            <a:r>
              <a:rPr lang="fr-FR" sz="2400" dirty="0">
                <a:solidFill>
                  <a:schemeClr val="tx1"/>
                </a:solidFill>
              </a:rPr>
              <a:t>https://</a:t>
            </a:r>
            <a:r>
              <a:rPr lang="fr-FR" sz="2400" dirty="0" err="1">
                <a:solidFill>
                  <a:schemeClr val="tx1"/>
                </a:solidFill>
              </a:rPr>
              <a:t>www.washingtonpost.com</a:t>
            </a:r>
            <a:r>
              <a:rPr lang="fr-FR" sz="2400" dirty="0">
                <a:solidFill>
                  <a:schemeClr val="tx1"/>
                </a:solidFill>
              </a:rPr>
              <a:t>/</a:t>
            </a:r>
            <a:r>
              <a:rPr lang="fr-FR" sz="2400" dirty="0" err="1">
                <a:solidFill>
                  <a:schemeClr val="tx1"/>
                </a:solidFill>
              </a:rPr>
              <a:t>weather</a:t>
            </a:r>
            <a:r>
              <a:rPr lang="fr-FR" sz="2400" dirty="0">
                <a:solidFill>
                  <a:schemeClr val="tx1"/>
                </a:solidFill>
              </a:rPr>
              <a:t>/2021/07/16/</a:t>
            </a:r>
            <a:r>
              <a:rPr lang="fr-FR" sz="2400" dirty="0" err="1">
                <a:solidFill>
                  <a:schemeClr val="tx1"/>
                </a:solidFill>
              </a:rPr>
              <a:t>weather</a:t>
            </a:r>
            <a:r>
              <a:rPr lang="fr-FR" sz="2400" dirty="0">
                <a:solidFill>
                  <a:schemeClr val="tx1"/>
                </a:solidFill>
              </a:rPr>
              <a:t>-pattern-</a:t>
            </a:r>
            <a:r>
              <a:rPr lang="fr-FR" sz="2400" dirty="0" err="1">
                <a:solidFill>
                  <a:schemeClr val="tx1"/>
                </a:solidFill>
              </a:rPr>
              <a:t>climate</a:t>
            </a:r>
            <a:r>
              <a:rPr lang="fr-FR" sz="2400" dirty="0">
                <a:solidFill>
                  <a:schemeClr val="tx1"/>
                </a:solidFill>
              </a:rPr>
              <a:t>-</a:t>
            </a:r>
            <a:r>
              <a:rPr lang="fr-FR" sz="2400" dirty="0" err="1">
                <a:solidFill>
                  <a:schemeClr val="tx1"/>
                </a:solidFill>
              </a:rPr>
              <a:t>germany-flooding</a:t>
            </a:r>
            <a:r>
              <a:rPr lang="fr-FR" sz="2400" dirty="0">
                <a:solidFill>
                  <a:schemeClr val="tx1"/>
                </a:solidFill>
              </a:rPr>
              <a:t>/</a:t>
            </a:r>
          </a:p>
          <a:p>
            <a:r>
              <a:rPr lang="en-GB" sz="2400" b="1" dirty="0">
                <a:solidFill>
                  <a:srgbClr val="00356A"/>
                </a:solidFill>
                <a:latin typeface="Arial" panose="020B0604020202020204" pitchFamily="34" charset="0"/>
                <a:cs typeface="Arial" panose="020B0604020202020204" pitchFamily="34" charset="0"/>
              </a:rPr>
              <a:t>“</a:t>
            </a:r>
            <a:r>
              <a:rPr lang="fr-FR" sz="2400" dirty="0">
                <a:solidFill>
                  <a:schemeClr val="tx1"/>
                </a:solidFill>
              </a:rPr>
              <a:t>The </a:t>
            </a:r>
            <a:r>
              <a:rPr lang="fr-FR" sz="2400" dirty="0" err="1">
                <a:solidFill>
                  <a:schemeClr val="tx1"/>
                </a:solidFill>
              </a:rPr>
              <a:t>intensity</a:t>
            </a:r>
            <a:r>
              <a:rPr lang="fr-FR" sz="2400" dirty="0">
                <a:solidFill>
                  <a:schemeClr val="tx1"/>
                </a:solidFill>
              </a:rPr>
              <a:t> of </a:t>
            </a:r>
            <a:r>
              <a:rPr lang="fr-FR" sz="2400" dirty="0" err="1">
                <a:solidFill>
                  <a:schemeClr val="tx1"/>
                </a:solidFill>
              </a:rPr>
              <a:t>rain</a:t>
            </a:r>
            <a:r>
              <a:rPr lang="fr-FR" sz="2400" dirty="0">
                <a:solidFill>
                  <a:schemeClr val="tx1"/>
                </a:solidFill>
              </a:rPr>
              <a:t> </a:t>
            </a:r>
            <a:r>
              <a:rPr lang="fr-FR" sz="2400" dirty="0" err="1">
                <a:solidFill>
                  <a:schemeClr val="tx1"/>
                </a:solidFill>
              </a:rPr>
              <a:t>overwhelmed</a:t>
            </a:r>
            <a:r>
              <a:rPr lang="fr-FR" sz="2400" dirty="0">
                <a:solidFill>
                  <a:schemeClr val="tx1"/>
                </a:solidFill>
              </a:rPr>
              <a:t> local </a:t>
            </a:r>
            <a:r>
              <a:rPr lang="fr-FR" sz="2400" dirty="0" err="1">
                <a:solidFill>
                  <a:schemeClr val="tx1"/>
                </a:solidFill>
              </a:rPr>
              <a:t>rivers</a:t>
            </a:r>
            <a:r>
              <a:rPr lang="fr-FR" sz="2400" dirty="0">
                <a:solidFill>
                  <a:schemeClr val="tx1"/>
                </a:solidFill>
              </a:rPr>
              <a:t> </a:t>
            </a:r>
            <a:r>
              <a:rPr lang="fr-FR" sz="2400" dirty="0" err="1">
                <a:solidFill>
                  <a:schemeClr val="tx1"/>
                </a:solidFill>
              </a:rPr>
              <a:t>that</a:t>
            </a:r>
            <a:r>
              <a:rPr lang="fr-FR" sz="2400" dirty="0">
                <a:solidFill>
                  <a:schemeClr val="tx1"/>
                </a:solidFill>
              </a:rPr>
              <a:t> flow </a:t>
            </a:r>
            <a:r>
              <a:rPr lang="fr-FR" sz="2400" dirty="0" err="1">
                <a:solidFill>
                  <a:schemeClr val="tx1"/>
                </a:solidFill>
              </a:rPr>
              <a:t>into</a:t>
            </a:r>
            <a:r>
              <a:rPr lang="fr-FR" sz="2400" dirty="0">
                <a:solidFill>
                  <a:schemeClr val="tx1"/>
                </a:solidFill>
              </a:rPr>
              <a:t> the Rhine River basin, and the volume of water </a:t>
            </a:r>
            <a:r>
              <a:rPr lang="fr-FR" sz="2400" dirty="0" err="1">
                <a:solidFill>
                  <a:schemeClr val="tx1"/>
                </a:solidFill>
              </a:rPr>
              <a:t>overflowed</a:t>
            </a:r>
            <a:r>
              <a:rPr lang="fr-FR" sz="2400" dirty="0">
                <a:solidFill>
                  <a:schemeClr val="tx1"/>
                </a:solidFill>
              </a:rPr>
              <a:t> </a:t>
            </a:r>
            <a:r>
              <a:rPr lang="fr-FR" sz="2400" dirty="0" err="1">
                <a:solidFill>
                  <a:schemeClr val="tx1"/>
                </a:solidFill>
              </a:rPr>
              <a:t>several</a:t>
            </a:r>
            <a:r>
              <a:rPr lang="fr-FR" sz="2400" dirty="0">
                <a:solidFill>
                  <a:schemeClr val="tx1"/>
                </a:solidFill>
              </a:rPr>
              <a:t> </a:t>
            </a:r>
            <a:r>
              <a:rPr lang="fr-FR" sz="2400" dirty="0" err="1">
                <a:solidFill>
                  <a:schemeClr val="tx1"/>
                </a:solidFill>
              </a:rPr>
              <a:t>dams</a:t>
            </a:r>
            <a:r>
              <a:rPr lang="fr-FR" sz="2400" dirty="0">
                <a:solidFill>
                  <a:schemeClr val="tx1"/>
                </a:solidFill>
              </a:rPr>
              <a:t>.</a:t>
            </a:r>
            <a:r>
              <a:rPr lang="en-GB" sz="2400" b="1" dirty="0">
                <a:solidFill>
                  <a:srgbClr val="00356A"/>
                </a:solidFill>
                <a:latin typeface="Arial" panose="020B0604020202020204" pitchFamily="34" charset="0"/>
                <a:cs typeface="Arial" panose="020B0604020202020204" pitchFamily="34" charset="0"/>
              </a:rPr>
              <a:t>” </a:t>
            </a:r>
            <a:endParaRPr lang="fr-FR" sz="2400" dirty="0">
              <a:solidFill>
                <a:schemeClr val="tx1"/>
              </a:solidFill>
            </a:endParaRPr>
          </a:p>
        </p:txBody>
      </p:sp>
      <p:sp>
        <p:nvSpPr>
          <p:cNvPr id="4" name="Espace réservé du numéro de diapositive 3">
            <a:extLst>
              <a:ext uri="{FF2B5EF4-FFF2-40B4-BE49-F238E27FC236}">
                <a16:creationId xmlns:a16="http://schemas.microsoft.com/office/drawing/2014/main" id="{9CA31558-17C5-EC42-BEA5-E280E251061A}"/>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8</a:t>
            </a:fld>
            <a:endParaRPr lang="fr-FR"/>
          </a:p>
        </p:txBody>
      </p:sp>
    </p:spTree>
    <p:extLst>
      <p:ext uri="{BB962C8B-B14F-4D97-AF65-F5344CB8AC3E}">
        <p14:creationId xmlns:p14="http://schemas.microsoft.com/office/powerpoint/2010/main" val="57484589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B651E06C-EDA0-1E4F-B922-F06F948E85BC}"/>
              </a:ext>
            </a:extLst>
          </p:cNvPr>
          <p:cNvSpPr>
            <a:spLocks noGrp="1"/>
          </p:cNvSpPr>
          <p:nvPr>
            <p:ph type="title"/>
          </p:nvPr>
        </p:nvSpPr>
        <p:spPr/>
        <p:txBody>
          <a:bodyPr/>
          <a:lstStyle/>
          <a:p>
            <a:r>
              <a:rPr lang="fr-FR" dirty="0" err="1"/>
              <a:t>Your</a:t>
            </a:r>
            <a:r>
              <a:rPr lang="fr-FR" dirty="0"/>
              <a:t> </a:t>
            </a:r>
            <a:r>
              <a:rPr lang="fr-FR" dirty="0" err="1"/>
              <a:t>own</a:t>
            </a:r>
            <a:r>
              <a:rPr lang="fr-FR" dirty="0"/>
              <a:t> </a:t>
            </a:r>
            <a:r>
              <a:rPr lang="fr-FR" dirty="0" err="1"/>
              <a:t>examples</a:t>
            </a:r>
            <a:r>
              <a:rPr lang="fr-FR" dirty="0"/>
              <a:t> of </a:t>
            </a:r>
            <a:r>
              <a:rPr lang="fr-FR" dirty="0" err="1"/>
              <a:t>extreme</a:t>
            </a:r>
            <a:r>
              <a:rPr lang="fr-FR" dirty="0"/>
              <a:t> </a:t>
            </a:r>
            <a:r>
              <a:rPr lang="fr-FR" dirty="0" err="1"/>
              <a:t>events</a:t>
            </a:r>
            <a:r>
              <a:rPr lang="fr-FR" dirty="0"/>
              <a:t>?</a:t>
            </a:r>
          </a:p>
        </p:txBody>
      </p:sp>
      <p:sp>
        <p:nvSpPr>
          <p:cNvPr id="3" name="Espace réservé du texte 2">
            <a:extLst>
              <a:ext uri="{FF2B5EF4-FFF2-40B4-BE49-F238E27FC236}">
                <a16:creationId xmlns:a16="http://schemas.microsoft.com/office/drawing/2014/main" id="{DE9F0480-7FED-7249-A79C-F1548F6C3E52}"/>
              </a:ext>
            </a:extLst>
          </p:cNvPr>
          <p:cNvSpPr>
            <a:spLocks noGrp="1"/>
          </p:cNvSpPr>
          <p:nvPr>
            <p:ph type="body" idx="1"/>
          </p:nvPr>
        </p:nvSpPr>
        <p:spPr/>
        <p:txBody>
          <a:bodyPr/>
          <a:lstStyle/>
          <a:p>
            <a:r>
              <a:rPr lang="fr-FR" sz="2400" dirty="0" err="1">
                <a:solidFill>
                  <a:schemeClr val="tx1"/>
                </a:solidFill>
              </a:rPr>
              <a:t>e.g</a:t>
            </a:r>
            <a:r>
              <a:rPr lang="fr-FR" sz="2400" dirty="0">
                <a:solidFill>
                  <a:schemeClr val="tx1"/>
                </a:solidFill>
              </a:rPr>
              <a:t>. </a:t>
            </a:r>
            <a:r>
              <a:rPr lang="fr-FR" sz="2400" dirty="0" err="1">
                <a:solidFill>
                  <a:schemeClr val="tx1"/>
                </a:solidFill>
              </a:rPr>
              <a:t>examples</a:t>
            </a:r>
            <a:r>
              <a:rPr lang="fr-FR" sz="2400" dirty="0">
                <a:solidFill>
                  <a:schemeClr val="tx1"/>
                </a:solidFill>
              </a:rPr>
              <a:t> </a:t>
            </a:r>
            <a:r>
              <a:rPr lang="fr-FR" sz="2400" dirty="0" err="1">
                <a:solidFill>
                  <a:schemeClr val="tx1"/>
                </a:solidFill>
              </a:rPr>
              <a:t>given</a:t>
            </a:r>
            <a:r>
              <a:rPr lang="fr-FR" sz="2400" dirty="0">
                <a:solidFill>
                  <a:schemeClr val="tx1"/>
                </a:solidFill>
              </a:rPr>
              <a:t> </a:t>
            </a:r>
            <a:r>
              <a:rPr lang="fr-FR" sz="2400" dirty="0" err="1">
                <a:solidFill>
                  <a:schemeClr val="tx1"/>
                </a:solidFill>
              </a:rPr>
              <a:t>during</a:t>
            </a:r>
            <a:r>
              <a:rPr lang="fr-FR" sz="2400" dirty="0">
                <a:solidFill>
                  <a:schemeClr val="tx1"/>
                </a:solidFill>
              </a:rPr>
              <a:t> the Intensive online programme </a:t>
            </a:r>
            <a:r>
              <a:rPr lang="fr-FR" sz="2400" dirty="0" err="1">
                <a:solidFill>
                  <a:schemeClr val="tx1"/>
                </a:solidFill>
              </a:rPr>
              <a:t>summer</a:t>
            </a:r>
            <a:r>
              <a:rPr lang="fr-FR" sz="2400" dirty="0">
                <a:solidFill>
                  <a:schemeClr val="tx1"/>
                </a:solidFill>
              </a:rPr>
              <a:t> 2021</a:t>
            </a:r>
          </a:p>
          <a:p>
            <a:r>
              <a:rPr lang="fr-FR" sz="2400" dirty="0" err="1">
                <a:solidFill>
                  <a:schemeClr val="tx1"/>
                </a:solidFill>
              </a:rPr>
              <a:t>Floods</a:t>
            </a:r>
            <a:r>
              <a:rPr lang="fr-FR" sz="2400" dirty="0">
                <a:solidFill>
                  <a:schemeClr val="tx1"/>
                </a:solidFill>
              </a:rPr>
              <a:t> in </a:t>
            </a:r>
            <a:r>
              <a:rPr lang="fr-FR" sz="2400" dirty="0" err="1">
                <a:solidFill>
                  <a:schemeClr val="tx1"/>
                </a:solidFill>
              </a:rPr>
              <a:t>Belgium</a:t>
            </a:r>
            <a:r>
              <a:rPr lang="fr-FR" sz="2400" dirty="0">
                <a:solidFill>
                  <a:schemeClr val="tx1"/>
                </a:solidFill>
              </a:rPr>
              <a:t> and Germany</a:t>
            </a:r>
          </a:p>
          <a:p>
            <a:r>
              <a:rPr lang="fr-FR" sz="2400" dirty="0" err="1">
                <a:solidFill>
                  <a:schemeClr val="tx1"/>
                </a:solidFill>
              </a:rPr>
              <a:t>Fires</a:t>
            </a:r>
            <a:r>
              <a:rPr lang="fr-FR" sz="2400" dirty="0">
                <a:solidFill>
                  <a:schemeClr val="tx1"/>
                </a:solidFill>
              </a:rPr>
              <a:t> in </a:t>
            </a:r>
            <a:r>
              <a:rPr lang="fr-FR" sz="2400" dirty="0" err="1">
                <a:solidFill>
                  <a:schemeClr val="tx1"/>
                </a:solidFill>
              </a:rPr>
              <a:t>Greece</a:t>
            </a:r>
            <a:r>
              <a:rPr lang="fr-FR" sz="2400" dirty="0">
                <a:solidFill>
                  <a:schemeClr val="tx1"/>
                </a:solidFill>
              </a:rPr>
              <a:t> and France</a:t>
            </a:r>
          </a:p>
          <a:p>
            <a:r>
              <a:rPr lang="fr-FR" sz="2400" dirty="0">
                <a:solidFill>
                  <a:schemeClr val="tx1"/>
                </a:solidFill>
              </a:rPr>
              <a:t>…</a:t>
            </a:r>
          </a:p>
          <a:p>
            <a:r>
              <a:rPr lang="fr-FR" sz="2400" dirty="0">
                <a:solidFill>
                  <a:schemeClr val="tx1"/>
                </a:solidFill>
              </a:rPr>
              <a:t>…</a:t>
            </a:r>
          </a:p>
          <a:p>
            <a:r>
              <a:rPr lang="fr-FR" sz="2400" dirty="0">
                <a:solidFill>
                  <a:schemeClr val="tx1"/>
                </a:solidFill>
              </a:rPr>
              <a:t>…</a:t>
            </a:r>
          </a:p>
          <a:p>
            <a:endParaRPr lang="fr-FR" dirty="0"/>
          </a:p>
        </p:txBody>
      </p:sp>
      <p:sp>
        <p:nvSpPr>
          <p:cNvPr id="4" name="Espace réservé du numéro de diapositive 3">
            <a:extLst>
              <a:ext uri="{FF2B5EF4-FFF2-40B4-BE49-F238E27FC236}">
                <a16:creationId xmlns:a16="http://schemas.microsoft.com/office/drawing/2014/main" id="{DA9AC830-E0C5-C241-979D-8792E3550D27}"/>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9</a:t>
            </a:fld>
            <a:endParaRPr lang="fr-FR"/>
          </a:p>
        </p:txBody>
      </p:sp>
    </p:spTree>
    <p:extLst>
      <p:ext uri="{BB962C8B-B14F-4D97-AF65-F5344CB8AC3E}">
        <p14:creationId xmlns:p14="http://schemas.microsoft.com/office/powerpoint/2010/main" val="3481124717"/>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1476</TotalTime>
  <Words>588</Words>
  <Application>Microsoft Macintosh PowerPoint</Application>
  <PresentationFormat>On-screen Show (16:9)</PresentationFormat>
  <Paragraphs>57</Paragraphs>
  <Slides>10</Slides>
  <Notes>4</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10</vt:i4>
      </vt:variant>
    </vt:vector>
  </HeadingPairs>
  <TitlesOfParts>
    <vt:vector size="13" baseType="lpstr">
      <vt:lpstr>Arial</vt:lpstr>
      <vt:lpstr>Lato</vt:lpstr>
      <vt:lpstr>Simple Light</vt:lpstr>
      <vt:lpstr>“Media discourses about climate change” </vt:lpstr>
      <vt:lpstr>Lesson 1</vt:lpstr>
      <vt:lpstr>Extreme weather events: Siberia 2020 </vt:lpstr>
      <vt:lpstr>Extreme weather events: Siberia 2020</vt:lpstr>
      <vt:lpstr>A more recent example from the U.S. </vt:lpstr>
      <vt:lpstr>A more recent example from the U.S.</vt:lpstr>
      <vt:lpstr>Other examples: Heat wave in Canada and U.S. North-West </vt:lpstr>
      <vt:lpstr>And one more:</vt:lpstr>
      <vt:lpstr>Your own examples of extreme events?</vt:lpstr>
      <vt:lpstr>Climate Change Connection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cp:lastModifiedBy>Debora Lucque</cp:lastModifiedBy>
  <cp:revision>41</cp:revision>
  <dcterms:modified xsi:type="dcterms:W3CDTF">2022-04-24T17:19:02Z</dcterms:modified>
</cp:coreProperties>
</file>