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59" r:id="rId1"/>
  </p:sldMasterIdLst>
  <p:notesMasterIdLst>
    <p:notesMasterId r:id="rId8"/>
  </p:notesMasterIdLst>
  <p:sldIdLst>
    <p:sldId id="256" r:id="rId2"/>
    <p:sldId id="306" r:id="rId3"/>
    <p:sldId id="302" r:id="rId4"/>
    <p:sldId id="303" r:id="rId5"/>
    <p:sldId id="304" r:id="rId6"/>
    <p:sldId id="305" r:id="rId7"/>
  </p:sldIdLst>
  <p:sldSz cx="9144000" cy="5143500" type="screen16x9"/>
  <p:notesSz cx="6858000" cy="9144000"/>
  <p:embeddedFontLst>
    <p:embeddedFont>
      <p:font typeface="Lato" panose="020F0502020204030203" pitchFamily="34" charset="0"/>
      <p:regular r:id="rId9"/>
      <p:bold r:id="rId10"/>
      <p:italic r:id="rId11"/>
      <p:boldItalic r:id="rId12"/>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467"/>
    <p:restoredTop sz="93160"/>
  </p:normalViewPr>
  <p:slideViewPr>
    <p:cSldViewPr snapToGrid="0">
      <p:cViewPr varScale="1">
        <p:scale>
          <a:sx n="136" d="100"/>
          <a:sy n="136" d="100"/>
        </p:scale>
        <p:origin x="800" y="184"/>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font" Target="fonts/font4.fntdata"/><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font" Target="fonts/font3.fntdata"/><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font" Target="fonts/font2.fntdata"/><Relationship Id="rId4" Type="http://schemas.openxmlformats.org/officeDocument/2006/relationships/slide" Target="slides/slide3.xml"/><Relationship Id="rId9" Type="http://schemas.openxmlformats.org/officeDocument/2006/relationships/font" Target="fonts/font1.fntdata"/><Relationship Id="rId14" Type="http://schemas.openxmlformats.org/officeDocument/2006/relationships/viewProps" Target="viewProps.xml"/></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6" name="Google Shape;76;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Google Shape;81;ga28579d069_0_4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2" name="Google Shape;82;ga28579d069_0_4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10.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0" y="650350"/>
            <a:ext cx="5496600" cy="2052600"/>
          </a:xfrm>
          <a:prstGeom prst="rect">
            <a:avLst/>
          </a:prstGeom>
          <a:solidFill>
            <a:srgbClr val="FFFFFF"/>
          </a:solidFill>
          <a:ln>
            <a:noFill/>
          </a:ln>
        </p:spPr>
        <p:txBody>
          <a:bodyPr spcFirstLastPara="1" wrap="square" lIns="360000" tIns="91425" rIns="91425" bIns="91425" anchor="b" anchorCtr="0">
            <a:noAutofit/>
          </a:bodyPr>
          <a:lstStyle>
            <a:lvl1pPr lvl="0">
              <a:spcBef>
                <a:spcPts val="0"/>
              </a:spcBef>
              <a:spcAft>
                <a:spcPts val="0"/>
              </a:spcAft>
              <a:buClr>
                <a:srgbClr val="000000"/>
              </a:buClr>
              <a:buSzPts val="4000"/>
              <a:buNone/>
              <a:defRPr sz="4000">
                <a:solidFill>
                  <a:srgbClr val="000000"/>
                </a:solidFill>
              </a:defRPr>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50" y="2702950"/>
            <a:ext cx="5496600" cy="867900"/>
          </a:xfrm>
          <a:prstGeom prst="rect">
            <a:avLst/>
          </a:prstGeom>
          <a:solidFill>
            <a:srgbClr val="FFFFFF"/>
          </a:solidFill>
          <a:ln>
            <a:noFill/>
          </a:ln>
        </p:spPr>
        <p:txBody>
          <a:bodyPr spcFirstLastPara="1" wrap="square" lIns="360000" tIns="91425" rIns="91425" bIns="91425" anchor="t" anchorCtr="0">
            <a:noAutofit/>
          </a:bodyPr>
          <a:lstStyle>
            <a:lvl1pPr lvl="0">
              <a:lnSpc>
                <a:spcPct val="100000"/>
              </a:lnSpc>
              <a:spcBef>
                <a:spcPts val="0"/>
              </a:spcBef>
              <a:spcAft>
                <a:spcPts val="0"/>
              </a:spcAft>
              <a:buClr>
                <a:srgbClr val="363F83"/>
              </a:buClr>
              <a:buSzPts val="2000"/>
              <a:buNone/>
              <a:defRPr sz="2000">
                <a:solidFill>
                  <a:srgbClr val="363F83"/>
                </a:solidFill>
              </a:defRPr>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pic>
        <p:nvPicPr>
          <p:cNvPr id="12" name="Google Shape;12;p2"/>
          <p:cNvPicPr preferRelativeResize="0"/>
          <p:nvPr/>
        </p:nvPicPr>
        <p:blipFill rotWithShape="1">
          <a:blip r:embed="rId2">
            <a:alphaModFix/>
          </a:blip>
          <a:srcRect l="9173"/>
          <a:stretch/>
        </p:blipFill>
        <p:spPr>
          <a:xfrm>
            <a:off x="5681400" y="2612075"/>
            <a:ext cx="3435150" cy="2531416"/>
          </a:xfrm>
          <a:prstGeom prst="rect">
            <a:avLst/>
          </a:prstGeom>
          <a:noFill/>
          <a:ln>
            <a:noFill/>
          </a:ln>
        </p:spPr>
      </p:pic>
      <p:sp>
        <p:nvSpPr>
          <p:cNvPr id="13" name="Google Shape;13;p2"/>
          <p:cNvSpPr txBox="1"/>
          <p:nvPr/>
        </p:nvSpPr>
        <p:spPr>
          <a:xfrm>
            <a:off x="2307388" y="4234988"/>
            <a:ext cx="3435000" cy="5532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de" sz="900">
                <a:latin typeface="Lato"/>
                <a:ea typeface="Lato"/>
                <a:cs typeface="Lato"/>
                <a:sym typeface="Lato"/>
              </a:rPr>
              <a:t>The European Commission's support for the production of this publication does not constitute an endorsement of the contents, which reflect the views only of the authors, and the Commission cannot be held responsible for any use which may be made of the information contained therein.</a:t>
            </a:r>
            <a:endParaRPr sz="900">
              <a:latin typeface="Lato"/>
              <a:ea typeface="Lato"/>
              <a:cs typeface="Lato"/>
              <a:sym typeface="Lato"/>
            </a:endParaRPr>
          </a:p>
        </p:txBody>
      </p:sp>
      <p:pic>
        <p:nvPicPr>
          <p:cNvPr id="14" name="Google Shape;14;p2"/>
          <p:cNvPicPr preferRelativeResize="0"/>
          <p:nvPr/>
        </p:nvPicPr>
        <p:blipFill rotWithShape="1">
          <a:blip r:embed="rId3">
            <a:alphaModFix/>
          </a:blip>
          <a:srcRect t="14999" b="18338"/>
          <a:stretch/>
        </p:blipFill>
        <p:spPr>
          <a:xfrm>
            <a:off x="5496600" y="414525"/>
            <a:ext cx="3491800" cy="1309049"/>
          </a:xfrm>
          <a:prstGeom prst="rect">
            <a:avLst/>
          </a:prstGeom>
          <a:noFill/>
          <a:ln>
            <a:noFill/>
          </a:ln>
        </p:spPr>
      </p:pic>
      <p:pic>
        <p:nvPicPr>
          <p:cNvPr id="15" name="Google Shape;15;p2"/>
          <p:cNvPicPr preferRelativeResize="0"/>
          <p:nvPr/>
        </p:nvPicPr>
        <p:blipFill>
          <a:blip r:embed="rId4">
            <a:alphaModFix/>
          </a:blip>
          <a:stretch>
            <a:fillRect/>
          </a:stretch>
        </p:blipFill>
        <p:spPr>
          <a:xfrm>
            <a:off x="131525" y="4393800"/>
            <a:ext cx="2175863" cy="472925"/>
          </a:xfrm>
          <a:prstGeom prst="rect">
            <a:avLst/>
          </a:prstGeom>
          <a:noFill/>
          <a:ln>
            <a:noFill/>
          </a:ln>
        </p:spPr>
      </p:pic>
      <p:sp>
        <p:nvSpPr>
          <p:cNvPr id="16" name="Google Shape;16;p2"/>
          <p:cNvSpPr txBox="1"/>
          <p:nvPr/>
        </p:nvSpPr>
        <p:spPr>
          <a:xfrm>
            <a:off x="6439475" y="1383225"/>
            <a:ext cx="2466300" cy="8679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Clr>
                <a:schemeClr val="dk1"/>
              </a:buClr>
              <a:buSzPts val="1100"/>
              <a:buFont typeface="Arial"/>
              <a:buNone/>
            </a:pPr>
            <a:r>
              <a:rPr lang="de" sz="1300">
                <a:solidFill>
                  <a:schemeClr val="dk1"/>
                </a:solidFill>
                <a:latin typeface="Lato"/>
                <a:ea typeface="Lato"/>
                <a:cs typeface="Lato"/>
                <a:sym typeface="Lato"/>
              </a:rPr>
              <a:t>Enhancing Research</a:t>
            </a:r>
            <a:endParaRPr sz="1300">
              <a:solidFill>
                <a:schemeClr val="dk1"/>
              </a:solidFill>
              <a:latin typeface="Lato"/>
              <a:ea typeface="Lato"/>
              <a:cs typeface="Lato"/>
              <a:sym typeface="Lato"/>
            </a:endParaRPr>
          </a:p>
          <a:p>
            <a:pPr marL="0" lvl="0" indent="0" algn="l" rtl="0">
              <a:lnSpc>
                <a:spcPct val="100000"/>
              </a:lnSpc>
              <a:spcBef>
                <a:spcPts val="0"/>
              </a:spcBef>
              <a:spcAft>
                <a:spcPts val="0"/>
              </a:spcAft>
              <a:buNone/>
            </a:pPr>
            <a:r>
              <a:rPr lang="de" sz="1300">
                <a:solidFill>
                  <a:schemeClr val="dk1"/>
                </a:solidFill>
                <a:latin typeface="Lato"/>
                <a:ea typeface="Lato"/>
                <a:cs typeface="Lato"/>
                <a:sym typeface="Lato"/>
              </a:rPr>
              <a:t>Understanding through Media</a:t>
            </a:r>
            <a:endParaRPr sz="1700">
              <a:latin typeface="Lato"/>
              <a:ea typeface="Lato"/>
              <a:cs typeface="Lato"/>
              <a:sym typeface="Lato"/>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64"/>
        <p:cNvGrpSpPr/>
        <p:nvPr/>
      </p:nvGrpSpPr>
      <p:grpSpPr>
        <a:xfrm>
          <a:off x="0" y="0"/>
          <a:ext cx="0" cy="0"/>
          <a:chOff x="0" y="0"/>
          <a:chExt cx="0" cy="0"/>
        </a:xfrm>
      </p:grpSpPr>
      <p:sp>
        <p:nvSpPr>
          <p:cNvPr id="65" name="Google Shape;6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66" name="Google Shape;66;p11"/>
          <p:cNvSpPr txBox="1">
            <a:spLocks noGrp="1"/>
          </p:cNvSpPr>
          <p:nvPr>
            <p:ph type="body" idx="1"/>
          </p:nvPr>
        </p:nvSpPr>
        <p:spPr>
          <a:xfrm>
            <a:off x="311700" y="3152225"/>
            <a:ext cx="8520600" cy="1300800"/>
          </a:xfrm>
          <a:prstGeom prst="rect">
            <a:avLst/>
          </a:prstGeom>
          <a:solidFill>
            <a:srgbClr val="FFFFFF"/>
          </a:solidFill>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pic>
        <p:nvPicPr>
          <p:cNvPr id="67" name="Google Shape;67;p11"/>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8" name="Google Shape;68;p11"/>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9" name="Google Shape;69;p11"/>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70"/>
        <p:cNvGrpSpPr/>
        <p:nvPr/>
      </p:nvGrpSpPr>
      <p:grpSpPr>
        <a:xfrm>
          <a:off x="0" y="0"/>
          <a:ext cx="0" cy="0"/>
          <a:chOff x="0" y="0"/>
          <a:chExt cx="0" cy="0"/>
        </a:xfrm>
      </p:grpSpPr>
      <p:pic>
        <p:nvPicPr>
          <p:cNvPr id="71" name="Google Shape;71;p12"/>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72" name="Google Shape;72;p12"/>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73" name="Google Shape;73;p12"/>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7"/>
        <p:cNvGrpSpPr/>
        <p:nvPr/>
      </p:nvGrpSpPr>
      <p:grpSpPr>
        <a:xfrm>
          <a:off x="0" y="0"/>
          <a:ext cx="0" cy="0"/>
          <a:chOff x="0" y="0"/>
          <a:chExt cx="0" cy="0"/>
        </a:xfrm>
      </p:grpSpPr>
      <p:sp>
        <p:nvSpPr>
          <p:cNvPr id="18" name="Google Shape;18;p3"/>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pic>
        <p:nvPicPr>
          <p:cNvPr id="19" name="Google Shape;19;p3"/>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0" name="Google Shape;20;p3"/>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1" name="Google Shape;21;p3"/>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22"/>
        <p:cNvGrpSpPr/>
        <p:nvPr/>
      </p:nvGrpSpPr>
      <p:grpSpPr>
        <a:xfrm>
          <a:off x="0" y="0"/>
          <a:ext cx="0" cy="0"/>
          <a:chOff x="0" y="0"/>
          <a:chExt cx="0" cy="0"/>
        </a:xfrm>
      </p:grpSpPr>
      <p:sp>
        <p:nvSpPr>
          <p:cNvPr id="23" name="Google Shape;23;p4"/>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4" name="Google Shape;24;p4"/>
          <p:cNvSpPr txBox="1">
            <a:spLocks noGrp="1"/>
          </p:cNvSpPr>
          <p:nvPr>
            <p:ph type="body" idx="1"/>
          </p:nvPr>
        </p:nvSpPr>
        <p:spPr>
          <a:xfrm>
            <a:off x="168425" y="1032300"/>
            <a:ext cx="8664000" cy="3406500"/>
          </a:xfrm>
          <a:prstGeom prst="rect">
            <a:avLst/>
          </a:prstGeom>
          <a:solidFill>
            <a:srgbClr val="FFFFFF"/>
          </a:solidFill>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25" name="Google Shape;25;p4"/>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6" name="Google Shape;26;p4"/>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7" name="Google Shape;27;p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8"/>
        <p:cNvGrpSpPr/>
        <p:nvPr/>
      </p:nvGrpSpPr>
      <p:grpSpPr>
        <a:xfrm>
          <a:off x="0" y="0"/>
          <a:ext cx="0" cy="0"/>
          <a:chOff x="0" y="0"/>
          <a:chExt cx="0" cy="0"/>
        </a:xfrm>
      </p:grpSpPr>
      <p:sp>
        <p:nvSpPr>
          <p:cNvPr id="29" name="Google Shape;29;p5"/>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30" name="Google Shape;30;p5"/>
          <p:cNvSpPr txBox="1">
            <a:spLocks noGrp="1"/>
          </p:cNvSpPr>
          <p:nvPr>
            <p:ph type="body" idx="1"/>
          </p:nvPr>
        </p:nvSpPr>
        <p:spPr>
          <a:xfrm>
            <a:off x="311700" y="1297000"/>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5"/>
          <p:cNvSpPr txBox="1">
            <a:spLocks noGrp="1"/>
          </p:cNvSpPr>
          <p:nvPr>
            <p:ph type="body" idx="2"/>
          </p:nvPr>
        </p:nvSpPr>
        <p:spPr>
          <a:xfrm>
            <a:off x="4832400" y="1297075"/>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32" name="Google Shape;32;p5"/>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3" name="Google Shape;33;p5"/>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4" name="Google Shape;34;p5"/>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5"/>
        <p:cNvGrpSpPr/>
        <p:nvPr/>
      </p:nvGrpSpPr>
      <p:grpSpPr>
        <a:xfrm>
          <a:off x="0" y="0"/>
          <a:ext cx="0" cy="0"/>
          <a:chOff x="0" y="0"/>
          <a:chExt cx="0" cy="0"/>
        </a:xfrm>
      </p:grpSpPr>
      <p:sp>
        <p:nvSpPr>
          <p:cNvPr id="36" name="Google Shape;36;p6"/>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pic>
        <p:nvPicPr>
          <p:cNvPr id="37" name="Google Shape;37;p6"/>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8" name="Google Shape;38;p6"/>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9" name="Google Shape;39;p6"/>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40"/>
        <p:cNvGrpSpPr/>
        <p:nvPr/>
      </p:nvGrpSpPr>
      <p:grpSpPr>
        <a:xfrm>
          <a:off x="0" y="0"/>
          <a:ext cx="0" cy="0"/>
          <a:chOff x="0" y="0"/>
          <a:chExt cx="0" cy="0"/>
        </a:xfrm>
      </p:grpSpPr>
      <p:sp>
        <p:nvSpPr>
          <p:cNvPr id="41" name="Google Shape;41;p7"/>
          <p:cNvSpPr txBox="1">
            <a:spLocks noGrp="1"/>
          </p:cNvSpPr>
          <p:nvPr>
            <p:ph type="title"/>
          </p:nvPr>
        </p:nvSpPr>
        <p:spPr>
          <a:xfrm>
            <a:off x="311700" y="539675"/>
            <a:ext cx="6007200" cy="7557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42" name="Google Shape;42;p7"/>
          <p:cNvSpPr txBox="1">
            <a:spLocks noGrp="1"/>
          </p:cNvSpPr>
          <p:nvPr>
            <p:ph type="body" idx="1"/>
          </p:nvPr>
        </p:nvSpPr>
        <p:spPr>
          <a:xfrm>
            <a:off x="311700" y="1176700"/>
            <a:ext cx="2808000" cy="3224400"/>
          </a:xfrm>
          <a:prstGeom prst="rect">
            <a:avLst/>
          </a:prstGeom>
          <a:solidFill>
            <a:srgbClr val="FFFFFF"/>
          </a:solidFill>
        </p:spPr>
        <p:txBody>
          <a:bodyPr spcFirstLastPara="1" wrap="square" lIns="91425" tIns="91425" rIns="91425" bIns="91425"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43" name="Google Shape;43;p7"/>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4" name="Google Shape;44;p7"/>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45" name="Google Shape;45;p7"/>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6"/>
        <p:cNvGrpSpPr/>
        <p:nvPr/>
      </p:nvGrpSpPr>
      <p:grpSpPr>
        <a:xfrm>
          <a:off x="0" y="0"/>
          <a:ext cx="0" cy="0"/>
          <a:chOff x="0" y="0"/>
          <a:chExt cx="0" cy="0"/>
        </a:xfrm>
      </p:grpSpPr>
      <p:sp>
        <p:nvSpPr>
          <p:cNvPr id="47" name="Google Shape;47;p8"/>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pic>
        <p:nvPicPr>
          <p:cNvPr id="48" name="Google Shape;48;p8"/>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9" name="Google Shape;49;p8"/>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0" name="Google Shape;50;p8"/>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51"/>
        <p:cNvGrpSpPr/>
        <p:nvPr/>
      </p:nvGrpSpPr>
      <p:grpSpPr>
        <a:xfrm>
          <a:off x="0" y="0"/>
          <a:ext cx="0" cy="0"/>
          <a:chOff x="0" y="0"/>
          <a:chExt cx="0" cy="0"/>
        </a:xfrm>
      </p:grpSpPr>
      <p:sp>
        <p:nvSpPr>
          <p:cNvPr id="52" name="Google Shape;52;p9"/>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3" name="Google Shape;53;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54" name="Google Shape;54;p9"/>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55" name="Google Shape;55;p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56" name="Google Shape;56;p9"/>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57" name="Google Shape;57;p9"/>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8" name="Google Shape;58;p9"/>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9"/>
        <p:cNvGrpSpPr/>
        <p:nvPr/>
      </p:nvGrpSpPr>
      <p:grpSpPr>
        <a:xfrm>
          <a:off x="0" y="0"/>
          <a:ext cx="0" cy="0"/>
          <a:chOff x="0" y="0"/>
          <a:chExt cx="0" cy="0"/>
        </a:xfrm>
      </p:grpSpPr>
      <p:sp>
        <p:nvSpPr>
          <p:cNvPr id="60" name="Google Shape;60;p10"/>
          <p:cNvSpPr txBox="1">
            <a:spLocks noGrp="1"/>
          </p:cNvSpPr>
          <p:nvPr>
            <p:ph type="body" idx="1"/>
          </p:nvPr>
        </p:nvSpPr>
        <p:spPr>
          <a:xfrm>
            <a:off x="2766125" y="3922225"/>
            <a:ext cx="5998800" cy="6051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SzPts val="1800"/>
              <a:buNone/>
              <a:defRPr/>
            </a:lvl1pPr>
          </a:lstStyle>
          <a:p>
            <a:endParaRPr/>
          </a:p>
        </p:txBody>
      </p:sp>
      <p:pic>
        <p:nvPicPr>
          <p:cNvPr id="61" name="Google Shape;61;p10"/>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2" name="Google Shape;62;p10"/>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3" name="Google Shape;63;p10"/>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rgbClr val="EBD3D3"/>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rgbClr val="363F83"/>
              </a:buClr>
              <a:buSzPts val="2800"/>
              <a:buFont typeface="Lato"/>
              <a:buNone/>
              <a:defRPr sz="2800">
                <a:solidFill>
                  <a:srgbClr val="363F83"/>
                </a:solidFill>
                <a:latin typeface="Lato"/>
                <a:ea typeface="Lato"/>
                <a:cs typeface="Lato"/>
                <a:sym typeface="Lato"/>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270413"/>
            <a:ext cx="8520600" cy="30705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rgbClr val="E5362B"/>
              </a:buClr>
              <a:buSzPts val="1800"/>
              <a:buFont typeface="Lato"/>
              <a:buChar char="●"/>
              <a:defRPr sz="1800">
                <a:solidFill>
                  <a:srgbClr val="E5362B"/>
                </a:solidFill>
                <a:latin typeface="Lato"/>
                <a:ea typeface="Lato"/>
                <a:cs typeface="Lato"/>
                <a:sym typeface="Lato"/>
              </a:defRPr>
            </a:lvl1pPr>
            <a:lvl2pPr marL="914400" lvl="1" indent="-317500">
              <a:lnSpc>
                <a:spcPct val="115000"/>
              </a:lnSpc>
              <a:spcBef>
                <a:spcPts val="1600"/>
              </a:spcBef>
              <a:spcAft>
                <a:spcPts val="0"/>
              </a:spcAft>
              <a:buClr>
                <a:srgbClr val="8BACEE"/>
              </a:buClr>
              <a:buSzPts val="1400"/>
              <a:buFont typeface="Lato"/>
              <a:buChar char="○"/>
              <a:defRPr b="1">
                <a:solidFill>
                  <a:srgbClr val="8BACEE"/>
                </a:solidFill>
                <a:latin typeface="Lato"/>
                <a:ea typeface="Lato"/>
                <a:cs typeface="Lato"/>
                <a:sym typeface="Lato"/>
              </a:defRPr>
            </a:lvl2pPr>
            <a:lvl3pPr marL="1371600" lvl="2"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3pPr>
            <a:lvl4pPr marL="1828800" lvl="3"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4pPr>
            <a:lvl5pPr marL="2286000" lvl="4"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5pPr>
            <a:lvl6pPr marL="2743200" lvl="5"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6pPr>
            <a:lvl7pPr marL="3200400" lvl="6"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7pPr>
            <a:lvl8pPr marL="3657600" lvl="7"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8pPr>
            <a:lvl9pPr marL="4114800" lvl="8" indent="-317500">
              <a:lnSpc>
                <a:spcPct val="115000"/>
              </a:lnSpc>
              <a:spcBef>
                <a:spcPts val="1600"/>
              </a:spcBef>
              <a:spcAft>
                <a:spcPts val="1600"/>
              </a:spcAft>
              <a:buClr>
                <a:schemeClr val="dk2"/>
              </a:buClr>
              <a:buSzPts val="1400"/>
              <a:buFont typeface="Lato"/>
              <a:buChar char="■"/>
              <a:defRPr>
                <a:solidFill>
                  <a:schemeClr val="dk2"/>
                </a:solidFill>
                <a:latin typeface="Lato"/>
                <a:ea typeface="Lato"/>
                <a:cs typeface="Lato"/>
                <a:sym typeface="Lato"/>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de"/>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3" Type="http://schemas.openxmlformats.org/officeDocument/2006/relationships/hyperlink" Target="https://www.bbc.com/news/av/science-environment-54126762" TargetMode="External"/><Relationship Id="rId2" Type="http://schemas.openxmlformats.org/officeDocument/2006/relationships/hyperlink" Target="https://www.washingtonpost.com/weather/2021/09/13/extreme-flooding-increase-climate-change/" TargetMode="External"/><Relationship Id="rId1" Type="http://schemas.openxmlformats.org/officeDocument/2006/relationships/slideLayout" Target="../slideLayouts/slideLayout3.xml"/><Relationship Id="rId6" Type="http://schemas.openxmlformats.org/officeDocument/2006/relationships/hyperlink" Target="https://www.theguardian.com/environment/2021/nov/01/time-is-running-out-your-messages-world-leaders-cop26" TargetMode="External"/><Relationship Id="rId5" Type="http://schemas.openxmlformats.org/officeDocument/2006/relationships/hyperlink" Target="https://www.un.org/en/chronicle/article/greatest-threat-global-security-climate-change-not-merely-environmental-problem" TargetMode="External"/><Relationship Id="rId4" Type="http://schemas.openxmlformats.org/officeDocument/2006/relationships/hyperlink" Target="https://www.nytimes.com/2021/08/27/opinion/greece-fires-climate-change.html" TargetMode="External"/></Relationships>
</file>

<file path=ppt/slides/_rels/slide5.xml.rels><?xml version="1.0" encoding="UTF-8" standalone="yes"?>
<Relationships xmlns="http://schemas.openxmlformats.org/package/2006/relationships"><Relationship Id="rId2" Type="http://schemas.openxmlformats.org/officeDocument/2006/relationships/hyperlink" Target="https://public.wmo.int/en/media/press-release/state-of-climate-2021-extreme-events-and-major-impacts" TargetMode="Externa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hyperlink" Target="https://www.bbc.com/news/science-environment-11833685" TargetMode="External"/><Relationship Id="rId2" Type="http://schemas.openxmlformats.org/officeDocument/2006/relationships/hyperlink" Target="https://www.fs.fed.us/climatechange/documents/glossary.pdf" TargetMode="Externa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3"/>
          <p:cNvSpPr txBox="1">
            <a:spLocks noGrp="1"/>
          </p:cNvSpPr>
          <p:nvPr>
            <p:ph type="ctrTitle"/>
          </p:nvPr>
        </p:nvSpPr>
        <p:spPr>
          <a:xfrm>
            <a:off x="0" y="425669"/>
            <a:ext cx="5496600" cy="2475186"/>
          </a:xfrm>
          <a:prstGeom prst="rect">
            <a:avLst/>
          </a:prstGeom>
        </p:spPr>
        <p:txBody>
          <a:bodyPr spcFirstLastPara="1" wrap="square" lIns="360000" tIns="91425" rIns="91425" bIns="91425" anchor="b" anchorCtr="0">
            <a:noAutofit/>
          </a:bodyPr>
          <a:lstStyle/>
          <a:p>
            <a:r>
              <a:rPr lang="en-GB" sz="3600" b="1" dirty="0">
                <a:solidFill>
                  <a:schemeClr val="tx1"/>
                </a:solidFill>
              </a:rPr>
              <a:t>“Media discourses about climate change”</a:t>
            </a:r>
            <a:br>
              <a:rPr lang="en-GB" b="1" dirty="0">
                <a:solidFill>
                  <a:schemeClr val="tx1"/>
                </a:solidFill>
              </a:rPr>
            </a:br>
            <a:endParaRPr dirty="0"/>
          </a:p>
        </p:txBody>
      </p:sp>
      <p:sp>
        <p:nvSpPr>
          <p:cNvPr id="79" name="Google Shape;79;p13"/>
          <p:cNvSpPr txBox="1">
            <a:spLocks noGrp="1"/>
          </p:cNvSpPr>
          <p:nvPr>
            <p:ph type="subTitle" idx="1"/>
          </p:nvPr>
        </p:nvSpPr>
        <p:spPr>
          <a:xfrm>
            <a:off x="50" y="2702950"/>
            <a:ext cx="5496550" cy="860057"/>
          </a:xfrm>
          <a:prstGeom prst="rect">
            <a:avLst/>
          </a:prstGeom>
        </p:spPr>
        <p:txBody>
          <a:bodyPr spcFirstLastPara="1" wrap="square" lIns="360000" tIns="91425" rIns="91425" bIns="91425" anchor="t" anchorCtr="0">
            <a:noAutofit/>
          </a:bodyPr>
          <a:lstStyle/>
          <a:p>
            <a:pPr marL="0" lvl="0" indent="0"/>
            <a:r>
              <a:rPr lang="en-GB" b="1" dirty="0">
                <a:solidFill>
                  <a:schemeClr val="tx1"/>
                </a:solidFill>
              </a:rPr>
              <a:t>By Prof. Jan </a:t>
            </a:r>
            <a:r>
              <a:rPr lang="en-GB" b="1" dirty="0" err="1">
                <a:solidFill>
                  <a:schemeClr val="tx1"/>
                </a:solidFill>
              </a:rPr>
              <a:t>Borm</a:t>
            </a:r>
            <a:r>
              <a:rPr lang="en-GB" b="1" dirty="0">
                <a:solidFill>
                  <a:schemeClr val="tx1"/>
                </a:solidFill>
              </a:rPr>
              <a:t>, UVSQ/</a:t>
            </a:r>
            <a:r>
              <a:rPr lang="en-GB" b="1" dirty="0" err="1">
                <a:solidFill>
                  <a:schemeClr val="tx1"/>
                </a:solidFill>
              </a:rPr>
              <a:t>Université</a:t>
            </a:r>
            <a:r>
              <a:rPr lang="en-GB" b="1" dirty="0">
                <a:solidFill>
                  <a:schemeClr val="tx1"/>
                </a:solidFill>
              </a:rPr>
              <a:t> Paris-</a:t>
            </a:r>
            <a:r>
              <a:rPr lang="en-GB" b="1" dirty="0" err="1">
                <a:solidFill>
                  <a:schemeClr val="tx1"/>
                </a:solidFill>
              </a:rPr>
              <a:t>Saclay</a:t>
            </a:r>
            <a:br>
              <a:rPr lang="en-GB" b="1" dirty="0">
                <a:solidFill>
                  <a:schemeClr val="tx1"/>
                </a:solidFill>
              </a:rPr>
            </a:br>
            <a:endParaRPr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5" name="Google Shape;85;p14"/>
          <p:cNvSpPr txBox="1">
            <a:spLocks noGrp="1"/>
          </p:cNvSpPr>
          <p:nvPr>
            <p:ph type="body" idx="1"/>
          </p:nvPr>
        </p:nvSpPr>
        <p:spPr>
          <a:xfrm>
            <a:off x="240000" y="1593752"/>
            <a:ext cx="8664000" cy="1955997"/>
          </a:xfrm>
          <a:prstGeom prst="rect">
            <a:avLst/>
          </a:prstGeom>
        </p:spPr>
        <p:txBody>
          <a:bodyPr spcFirstLastPara="1" wrap="square" lIns="91425" tIns="91425" rIns="91425" bIns="91425" anchor="t" anchorCtr="0">
            <a:noAutofit/>
          </a:bodyPr>
          <a:lstStyle/>
          <a:p>
            <a:pPr marL="114300" indent="0">
              <a:buNone/>
            </a:pPr>
            <a:endParaRPr lang="fr-FR" sz="2400" dirty="0">
              <a:solidFill>
                <a:schemeClr val="tx1"/>
              </a:solidFill>
            </a:endParaRPr>
          </a:p>
          <a:p>
            <a:pPr marL="114300" indent="0">
              <a:buNone/>
            </a:pPr>
            <a:endParaRPr lang="fr-FR" sz="2400" dirty="0">
              <a:solidFill>
                <a:schemeClr val="tx1"/>
              </a:solidFill>
            </a:endParaRPr>
          </a:p>
          <a:p>
            <a:endParaRPr lang="fr-FR" sz="2400" dirty="0">
              <a:solidFill>
                <a:schemeClr val="tx1"/>
              </a:solidFill>
            </a:endParaRPr>
          </a:p>
          <a:p>
            <a:endParaRPr lang="fr-FR" sz="2400" dirty="0">
              <a:solidFill>
                <a:schemeClr val="tx1"/>
              </a:solidFill>
            </a:endParaRPr>
          </a:p>
          <a:p>
            <a:endParaRPr lang="fr-FR" sz="2400" dirty="0">
              <a:solidFill>
                <a:schemeClr val="tx1"/>
              </a:solidFill>
            </a:endParaRPr>
          </a:p>
          <a:p>
            <a:pPr marL="0" lvl="0" indent="0">
              <a:spcAft>
                <a:spcPts val="1600"/>
              </a:spcAft>
              <a:buNone/>
            </a:pPr>
            <a:endParaRPr dirty="0"/>
          </a:p>
        </p:txBody>
      </p:sp>
      <p:sp>
        <p:nvSpPr>
          <p:cNvPr id="86" name="Google Shape;86;p1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de"/>
              <a:t>2</a:t>
            </a:fld>
            <a:endParaRPr/>
          </a:p>
        </p:txBody>
      </p:sp>
      <p:sp>
        <p:nvSpPr>
          <p:cNvPr id="3" name="Title 2">
            <a:extLst>
              <a:ext uri="{FF2B5EF4-FFF2-40B4-BE49-F238E27FC236}">
                <a16:creationId xmlns:a16="http://schemas.microsoft.com/office/drawing/2014/main" id="{88B37774-FFDC-10DA-2BA7-2D45F43964BB}"/>
              </a:ext>
            </a:extLst>
          </p:cNvPr>
          <p:cNvSpPr>
            <a:spLocks noGrp="1"/>
          </p:cNvSpPr>
          <p:nvPr>
            <p:ph type="title"/>
          </p:nvPr>
        </p:nvSpPr>
        <p:spPr>
          <a:xfrm>
            <a:off x="1170600" y="2165973"/>
            <a:ext cx="6802800" cy="811554"/>
          </a:xfrm>
        </p:spPr>
        <p:txBody>
          <a:bodyPr/>
          <a:lstStyle/>
          <a:p>
            <a:pPr algn="ctr"/>
            <a:r>
              <a:rPr lang="en-LU" sz="4400" b="1" dirty="0"/>
              <a:t>Lesson 6</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12DCD6CB-6BA0-2748-A651-0E6D5CA56EAF}"/>
              </a:ext>
            </a:extLst>
          </p:cNvPr>
          <p:cNvSpPr>
            <a:spLocks noGrp="1"/>
          </p:cNvSpPr>
          <p:nvPr>
            <p:ph type="title"/>
          </p:nvPr>
        </p:nvSpPr>
        <p:spPr/>
        <p:txBody>
          <a:bodyPr/>
          <a:lstStyle/>
          <a:p>
            <a:r>
              <a:rPr lang="fr-FR" dirty="0" err="1"/>
              <a:t>Homework</a:t>
            </a:r>
            <a:r>
              <a:rPr lang="fr-FR" dirty="0"/>
              <a:t> – do </a:t>
            </a:r>
            <a:r>
              <a:rPr lang="fr-FR" dirty="0" err="1"/>
              <a:t>it</a:t>
            </a:r>
            <a:r>
              <a:rPr lang="fr-FR" dirty="0"/>
              <a:t> in </a:t>
            </a:r>
            <a:r>
              <a:rPr lang="fr-FR" dirty="0" err="1"/>
              <a:t>your</a:t>
            </a:r>
            <a:r>
              <a:rPr lang="fr-FR" dirty="0"/>
              <a:t> </a:t>
            </a:r>
            <a:r>
              <a:rPr lang="fr-FR" dirty="0" err="1"/>
              <a:t>own</a:t>
            </a:r>
            <a:r>
              <a:rPr lang="fr-FR" dirty="0"/>
              <a:t> time</a:t>
            </a:r>
          </a:p>
        </p:txBody>
      </p:sp>
      <p:sp>
        <p:nvSpPr>
          <p:cNvPr id="3" name="Espace réservé du texte 2">
            <a:extLst>
              <a:ext uri="{FF2B5EF4-FFF2-40B4-BE49-F238E27FC236}">
                <a16:creationId xmlns:a16="http://schemas.microsoft.com/office/drawing/2014/main" id="{652E2200-CCDE-694D-BA1A-85B973A0912F}"/>
              </a:ext>
            </a:extLst>
          </p:cNvPr>
          <p:cNvSpPr>
            <a:spLocks noGrp="1"/>
          </p:cNvSpPr>
          <p:nvPr>
            <p:ph type="body" idx="1"/>
          </p:nvPr>
        </p:nvSpPr>
        <p:spPr/>
        <p:txBody>
          <a:bodyPr/>
          <a:lstStyle/>
          <a:p>
            <a:r>
              <a:rPr lang="en-GB" dirty="0">
                <a:solidFill>
                  <a:schemeClr val="tx1"/>
                </a:solidFill>
              </a:rPr>
              <a:t>Choose an extreme climate event (preferably in 2020 or 2021) in view of preparing your own media coverage about it</a:t>
            </a:r>
          </a:p>
          <a:p>
            <a:r>
              <a:rPr lang="en-GB" dirty="0">
                <a:solidFill>
                  <a:schemeClr val="tx1"/>
                </a:solidFill>
              </a:rPr>
              <a:t>Your work should start of with a factual presentation of what happened and its impact</a:t>
            </a:r>
          </a:p>
          <a:p>
            <a:r>
              <a:rPr lang="en-GB" dirty="0">
                <a:solidFill>
                  <a:schemeClr val="tx1"/>
                </a:solidFill>
              </a:rPr>
              <a:t>To be followed by an analysis of how the media have covered the event, notably in connection with climate change (</a:t>
            </a:r>
            <a:r>
              <a:rPr lang="en-GB" dirty="0" err="1">
                <a:solidFill>
                  <a:schemeClr val="tx1"/>
                </a:solidFill>
              </a:rPr>
              <a:t>chosse</a:t>
            </a:r>
            <a:r>
              <a:rPr lang="en-GB" dirty="0">
                <a:solidFill>
                  <a:schemeClr val="tx1"/>
                </a:solidFill>
              </a:rPr>
              <a:t> at least five different sources)</a:t>
            </a:r>
          </a:p>
          <a:p>
            <a:r>
              <a:rPr lang="en-GB" dirty="0">
                <a:solidFill>
                  <a:schemeClr val="tx1"/>
                </a:solidFill>
              </a:rPr>
              <a:t>Add your own comment on the event and the media coverage</a:t>
            </a:r>
          </a:p>
          <a:p>
            <a:r>
              <a:rPr lang="en-GB" dirty="0">
                <a:solidFill>
                  <a:schemeClr val="tx1"/>
                </a:solidFill>
              </a:rPr>
              <a:t>Suggest illustrations for the article if deemed appropriate (Length: 1-1.5 pages)</a:t>
            </a:r>
          </a:p>
          <a:p>
            <a:endParaRPr lang="fr-FR" dirty="0"/>
          </a:p>
        </p:txBody>
      </p:sp>
      <p:sp>
        <p:nvSpPr>
          <p:cNvPr id="4" name="Espace réservé du numéro de diapositive 3">
            <a:extLst>
              <a:ext uri="{FF2B5EF4-FFF2-40B4-BE49-F238E27FC236}">
                <a16:creationId xmlns:a16="http://schemas.microsoft.com/office/drawing/2014/main" id="{C8C83AC6-4FA4-574E-A9C5-092F477F1A68}"/>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3</a:t>
            </a:fld>
            <a:endParaRPr lang="fr-FR"/>
          </a:p>
        </p:txBody>
      </p:sp>
    </p:spTree>
    <p:extLst>
      <p:ext uri="{BB962C8B-B14F-4D97-AF65-F5344CB8AC3E}">
        <p14:creationId xmlns:p14="http://schemas.microsoft.com/office/powerpoint/2010/main" val="9993784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F638EE6E-E28F-5744-8A36-2F7A21535D03}"/>
              </a:ext>
            </a:extLst>
          </p:cNvPr>
          <p:cNvSpPr>
            <a:spLocks noGrp="1"/>
          </p:cNvSpPr>
          <p:nvPr>
            <p:ph type="title"/>
          </p:nvPr>
        </p:nvSpPr>
        <p:spPr/>
        <p:txBody>
          <a:bodyPr/>
          <a:lstStyle/>
          <a:p>
            <a:r>
              <a:rPr lang="fr-FR" dirty="0"/>
              <a:t>Food for </a:t>
            </a:r>
            <a:r>
              <a:rPr lang="fr-FR" dirty="0" err="1"/>
              <a:t>thought</a:t>
            </a:r>
            <a:endParaRPr lang="fr-FR" dirty="0"/>
          </a:p>
        </p:txBody>
      </p:sp>
      <p:sp>
        <p:nvSpPr>
          <p:cNvPr id="3" name="Espace réservé du texte 2">
            <a:extLst>
              <a:ext uri="{FF2B5EF4-FFF2-40B4-BE49-F238E27FC236}">
                <a16:creationId xmlns:a16="http://schemas.microsoft.com/office/drawing/2014/main" id="{210BA103-5904-D348-A78E-C095F597048F}"/>
              </a:ext>
            </a:extLst>
          </p:cNvPr>
          <p:cNvSpPr>
            <a:spLocks noGrp="1"/>
          </p:cNvSpPr>
          <p:nvPr>
            <p:ph type="body" idx="1"/>
          </p:nvPr>
        </p:nvSpPr>
        <p:spPr/>
        <p:txBody>
          <a:bodyPr/>
          <a:lstStyle/>
          <a:p>
            <a:r>
              <a:rPr lang="en-GB" dirty="0">
                <a:solidFill>
                  <a:schemeClr val="tx1"/>
                </a:solidFill>
                <a:hlinkClick r:id="rId2">
                  <a:extLst>
                    <a:ext uri="{A12FA001-AC4F-418D-AE19-62706E023703}">
                      <ahyp:hlinkClr xmlns:ahyp="http://schemas.microsoft.com/office/drawing/2018/hyperlinkcolor" val="tx"/>
                    </a:ext>
                  </a:extLst>
                </a:hlinkClick>
              </a:rPr>
              <a:t>https://www.washingtonpost.com/weather/2021/09/13/extreme-flooding-increase-climate-change/</a:t>
            </a:r>
            <a:endParaRPr lang="en-GB" dirty="0">
              <a:solidFill>
                <a:schemeClr val="tx1"/>
              </a:solidFill>
            </a:endParaRPr>
          </a:p>
          <a:p>
            <a:r>
              <a:rPr lang="en-GB" dirty="0">
                <a:solidFill>
                  <a:schemeClr val="tx1"/>
                </a:solidFill>
                <a:hlinkClick r:id="rId3">
                  <a:extLst>
                    <a:ext uri="{A12FA001-AC4F-418D-AE19-62706E023703}">
                      <ahyp:hlinkClr xmlns:ahyp="http://schemas.microsoft.com/office/drawing/2018/hyperlinkcolor" val="tx"/>
                    </a:ext>
                  </a:extLst>
                </a:hlinkClick>
              </a:rPr>
              <a:t>https://www.bbc.com/news/av/science-environment-54126762</a:t>
            </a:r>
            <a:endParaRPr lang="en-GB" dirty="0">
              <a:solidFill>
                <a:schemeClr val="tx1"/>
              </a:solidFill>
            </a:endParaRPr>
          </a:p>
          <a:p>
            <a:r>
              <a:rPr lang="en-GB" dirty="0">
                <a:solidFill>
                  <a:schemeClr val="tx1"/>
                </a:solidFill>
                <a:hlinkClick r:id="rId4">
                  <a:extLst>
                    <a:ext uri="{A12FA001-AC4F-418D-AE19-62706E023703}">
                      <ahyp:hlinkClr xmlns:ahyp="http://schemas.microsoft.com/office/drawing/2018/hyperlinkcolor" val="tx"/>
                    </a:ext>
                  </a:extLst>
                </a:hlinkClick>
              </a:rPr>
              <a:t>https://www.nytimes.com/2021/08/27/opinion/greece-fires-climate-change.html</a:t>
            </a:r>
            <a:endParaRPr lang="en-GB" dirty="0">
              <a:solidFill>
                <a:schemeClr val="tx1"/>
              </a:solidFill>
            </a:endParaRPr>
          </a:p>
          <a:p>
            <a:r>
              <a:rPr lang="en-GB" dirty="0">
                <a:solidFill>
                  <a:schemeClr val="tx1"/>
                </a:solidFill>
                <a:hlinkClick r:id="rId5">
                  <a:extLst>
                    <a:ext uri="{A12FA001-AC4F-418D-AE19-62706E023703}">
                      <ahyp:hlinkClr xmlns:ahyp="http://schemas.microsoft.com/office/drawing/2018/hyperlinkcolor" val="tx"/>
                    </a:ext>
                  </a:extLst>
                </a:hlinkClick>
              </a:rPr>
              <a:t>https://www.un.org/en/chronicle/article/greatest-threat-global-security-climate-change-not-merely-environmental-problem</a:t>
            </a:r>
            <a:endParaRPr lang="en-GB" dirty="0">
              <a:solidFill>
                <a:schemeClr val="tx1"/>
              </a:solidFill>
            </a:endParaRPr>
          </a:p>
          <a:p>
            <a:r>
              <a:rPr lang="en-GB" dirty="0">
                <a:solidFill>
                  <a:schemeClr val="tx1"/>
                </a:solidFill>
                <a:hlinkClick r:id="rId6">
                  <a:extLst>
                    <a:ext uri="{A12FA001-AC4F-418D-AE19-62706E023703}">
                      <ahyp:hlinkClr xmlns:ahyp="http://schemas.microsoft.com/office/drawing/2018/hyperlinkcolor" val="tx"/>
                    </a:ext>
                  </a:extLst>
                </a:hlinkClick>
              </a:rPr>
              <a:t>https://www.theguardian.com/environment/2021/nov/01/time-is-running-out-your-messages-world-leaders-cop26</a:t>
            </a:r>
            <a:endParaRPr lang="en-GB" dirty="0">
              <a:solidFill>
                <a:schemeClr val="tx1"/>
              </a:solidFill>
            </a:endParaRPr>
          </a:p>
          <a:p>
            <a:pPr marL="114300" indent="0">
              <a:buNone/>
            </a:pPr>
            <a:endParaRPr lang="fr-FR" dirty="0"/>
          </a:p>
        </p:txBody>
      </p:sp>
      <p:sp>
        <p:nvSpPr>
          <p:cNvPr id="4" name="Espace réservé du numéro de diapositive 3">
            <a:extLst>
              <a:ext uri="{FF2B5EF4-FFF2-40B4-BE49-F238E27FC236}">
                <a16:creationId xmlns:a16="http://schemas.microsoft.com/office/drawing/2014/main" id="{91D1C688-34C8-5143-9C5E-241D06174C68}"/>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4</a:t>
            </a:fld>
            <a:endParaRPr lang="fr-FR"/>
          </a:p>
        </p:txBody>
      </p:sp>
    </p:spTree>
    <p:extLst>
      <p:ext uri="{BB962C8B-B14F-4D97-AF65-F5344CB8AC3E}">
        <p14:creationId xmlns:p14="http://schemas.microsoft.com/office/powerpoint/2010/main" val="119100052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11598FCB-B0C6-9445-A23C-D70A4A4F970C}"/>
              </a:ext>
            </a:extLst>
          </p:cNvPr>
          <p:cNvSpPr>
            <a:spLocks noGrp="1"/>
          </p:cNvSpPr>
          <p:nvPr>
            <p:ph type="title"/>
          </p:nvPr>
        </p:nvSpPr>
        <p:spPr/>
        <p:txBody>
          <a:bodyPr/>
          <a:lstStyle/>
          <a:p>
            <a:endParaRPr lang="fr-FR"/>
          </a:p>
        </p:txBody>
      </p:sp>
      <p:sp>
        <p:nvSpPr>
          <p:cNvPr id="3" name="Espace réservé du texte 2">
            <a:extLst>
              <a:ext uri="{FF2B5EF4-FFF2-40B4-BE49-F238E27FC236}">
                <a16:creationId xmlns:a16="http://schemas.microsoft.com/office/drawing/2014/main" id="{5AAB543D-C87A-F546-98AA-E5DB55DF23AE}"/>
              </a:ext>
            </a:extLst>
          </p:cNvPr>
          <p:cNvSpPr>
            <a:spLocks noGrp="1"/>
          </p:cNvSpPr>
          <p:nvPr>
            <p:ph type="body" idx="1"/>
          </p:nvPr>
        </p:nvSpPr>
        <p:spPr/>
        <p:txBody>
          <a:bodyPr/>
          <a:lstStyle/>
          <a:p>
            <a:r>
              <a:rPr lang="en-GB" dirty="0">
                <a:solidFill>
                  <a:schemeClr val="tx1"/>
                </a:solidFill>
                <a:latin typeface="Lato" panose="020F0502020204030203" pitchFamily="34" charset="0"/>
                <a:ea typeface="Lato" panose="020F0502020204030203" pitchFamily="34" charset="0"/>
                <a:cs typeface="Lato" panose="020F0502020204030203" pitchFamily="34" charset="0"/>
              </a:rPr>
              <a:t>Some references:</a:t>
            </a:r>
          </a:p>
          <a:p>
            <a:r>
              <a:rPr lang="en-GB" dirty="0">
                <a:solidFill>
                  <a:schemeClr val="tx1"/>
                </a:solidFill>
                <a:latin typeface="Lato" panose="020F0502020204030203" pitchFamily="34" charset="0"/>
                <a:ea typeface="Lato" panose="020F0502020204030203" pitchFamily="34" charset="0"/>
                <a:cs typeface="Lato" panose="020F0502020204030203" pitchFamily="34" charset="0"/>
                <a:hlinkClick r:id="rId2">
                  <a:extLst>
                    <a:ext uri="{A12FA001-AC4F-418D-AE19-62706E023703}">
                      <ahyp:hlinkClr xmlns:ahyp="http://schemas.microsoft.com/office/drawing/2018/hyperlinkcolor" val="tx"/>
                    </a:ext>
                  </a:extLst>
                </a:hlinkClick>
              </a:rPr>
              <a:t>https://www.ipcc.ch/report/ar6/wg1/downloads/report/IPCC_AR6_WGI_SPM.pdf</a:t>
            </a:r>
          </a:p>
          <a:p>
            <a:r>
              <a:rPr lang="en-GB" dirty="0">
                <a:solidFill>
                  <a:schemeClr val="tx1"/>
                </a:solidFill>
                <a:latin typeface="Lato" panose="020F0502020204030203" pitchFamily="34" charset="0"/>
                <a:ea typeface="Lato" panose="020F0502020204030203" pitchFamily="34" charset="0"/>
                <a:cs typeface="Lato" panose="020F0502020204030203" pitchFamily="34" charset="0"/>
                <a:hlinkClick r:id="rId2">
                  <a:extLst>
                    <a:ext uri="{A12FA001-AC4F-418D-AE19-62706E023703}">
                      <ahyp:hlinkClr xmlns:ahyp="http://schemas.microsoft.com/office/drawing/2018/hyperlinkcolor" val="tx"/>
                    </a:ext>
                  </a:extLst>
                </a:hlinkClick>
              </a:rPr>
              <a:t>https://public.wmo.int/en/media/press-release/state-of-climate-2021-extreme-events-and-major-impacts</a:t>
            </a:r>
            <a:endParaRPr lang="en-GB" dirty="0">
              <a:solidFill>
                <a:schemeClr val="tx1"/>
              </a:solidFill>
              <a:latin typeface="Lato" panose="020F0502020204030203" pitchFamily="34" charset="0"/>
              <a:ea typeface="Lato" panose="020F0502020204030203" pitchFamily="34" charset="0"/>
              <a:cs typeface="Lato" panose="020F0502020204030203" pitchFamily="34" charset="0"/>
            </a:endParaRPr>
          </a:p>
          <a:p>
            <a:r>
              <a:rPr lang="en-GB" dirty="0">
                <a:solidFill>
                  <a:schemeClr val="tx1"/>
                </a:solidFill>
                <a:latin typeface="Lato" panose="020F0502020204030203" pitchFamily="34" charset="0"/>
                <a:ea typeface="Lato" panose="020F0502020204030203" pitchFamily="34" charset="0"/>
                <a:cs typeface="Lato" panose="020F0502020204030203" pitchFamily="34" charset="0"/>
              </a:rPr>
              <a:t>M. Mann and T. Toles, </a:t>
            </a:r>
            <a:r>
              <a:rPr lang="en-GB" i="1" dirty="0">
                <a:solidFill>
                  <a:schemeClr val="tx1"/>
                </a:solidFill>
                <a:latin typeface="Lato" panose="020F0502020204030203" pitchFamily="34" charset="0"/>
                <a:ea typeface="Lato" panose="020F0502020204030203" pitchFamily="34" charset="0"/>
                <a:cs typeface="Lato" panose="020F0502020204030203" pitchFamily="34" charset="0"/>
              </a:rPr>
              <a:t>The Madhouse Effect: How Climate Change Denial Is Threatening Our Planet, Destroying Our Politics, and Driving Us Crazy</a:t>
            </a:r>
            <a:r>
              <a:rPr lang="en-GB" dirty="0">
                <a:solidFill>
                  <a:schemeClr val="tx1"/>
                </a:solidFill>
                <a:latin typeface="Lato" panose="020F0502020204030203" pitchFamily="34" charset="0"/>
                <a:ea typeface="Lato" panose="020F0502020204030203" pitchFamily="34" charset="0"/>
                <a:cs typeface="Lato" panose="020F0502020204030203" pitchFamily="34" charset="0"/>
              </a:rPr>
              <a:t>, Columbia University Press, 2016</a:t>
            </a:r>
          </a:p>
          <a:p>
            <a:r>
              <a:rPr lang="en-GB" dirty="0">
                <a:solidFill>
                  <a:schemeClr val="tx1"/>
                </a:solidFill>
                <a:latin typeface="Lato" panose="020F0502020204030203" pitchFamily="34" charset="0"/>
                <a:ea typeface="Lato" panose="020F0502020204030203" pitchFamily="34" charset="0"/>
                <a:cs typeface="Lato" panose="020F0502020204030203" pitchFamily="34" charset="0"/>
              </a:rPr>
              <a:t>M. Mann</a:t>
            </a:r>
            <a:r>
              <a:rPr lang="en-GB" i="1" dirty="0">
                <a:solidFill>
                  <a:schemeClr val="tx1"/>
                </a:solidFill>
                <a:latin typeface="Lato" panose="020F0502020204030203" pitchFamily="34" charset="0"/>
                <a:ea typeface="Lato" panose="020F0502020204030203" pitchFamily="34" charset="0"/>
                <a:cs typeface="Lato" panose="020F0502020204030203" pitchFamily="34" charset="0"/>
              </a:rPr>
              <a:t>, The New Climate War: the fight to take back our planet</a:t>
            </a:r>
            <a:r>
              <a:rPr lang="en-GB" dirty="0">
                <a:solidFill>
                  <a:schemeClr val="tx1"/>
                </a:solidFill>
                <a:latin typeface="Lato" panose="020F0502020204030203" pitchFamily="34" charset="0"/>
                <a:ea typeface="Lato" panose="020F0502020204030203" pitchFamily="34" charset="0"/>
                <a:cs typeface="Lato" panose="020F0502020204030203" pitchFamily="34" charset="0"/>
              </a:rPr>
              <a:t>, Scribe, 2021</a:t>
            </a:r>
          </a:p>
          <a:p>
            <a:r>
              <a:rPr lang="en-GB" dirty="0">
                <a:solidFill>
                  <a:schemeClr val="tx1"/>
                </a:solidFill>
                <a:latin typeface="Lato" panose="020F0502020204030203" pitchFamily="34" charset="0"/>
                <a:ea typeface="Lato" panose="020F0502020204030203" pitchFamily="34" charset="0"/>
                <a:cs typeface="Lato" panose="020F0502020204030203" pitchFamily="34" charset="0"/>
              </a:rPr>
              <a:t>And a novel about climate change:</a:t>
            </a:r>
            <a:r>
              <a:rPr lang="en-GB" i="1" dirty="0">
                <a:solidFill>
                  <a:schemeClr val="tx1"/>
                </a:solidFill>
                <a:latin typeface="Lato" panose="020F0502020204030203" pitchFamily="34" charset="0"/>
                <a:ea typeface="Lato" panose="020F0502020204030203" pitchFamily="34" charset="0"/>
                <a:cs typeface="Lato" panose="020F0502020204030203" pitchFamily="34" charset="0"/>
              </a:rPr>
              <a:t> </a:t>
            </a:r>
            <a:r>
              <a:rPr lang="en-GB" dirty="0">
                <a:solidFill>
                  <a:schemeClr val="tx1"/>
                </a:solidFill>
                <a:latin typeface="Lato" panose="020F0502020204030203" pitchFamily="34" charset="0"/>
                <a:ea typeface="Lato" panose="020F0502020204030203" pitchFamily="34" charset="0"/>
                <a:cs typeface="Lato" panose="020F0502020204030203" pitchFamily="34" charset="0"/>
              </a:rPr>
              <a:t>Ian McEwan </a:t>
            </a:r>
            <a:r>
              <a:rPr lang="en-GB" i="1" dirty="0">
                <a:solidFill>
                  <a:schemeClr val="tx1"/>
                </a:solidFill>
                <a:latin typeface="Lato" panose="020F0502020204030203" pitchFamily="34" charset="0"/>
                <a:ea typeface="Lato" panose="020F0502020204030203" pitchFamily="34" charset="0"/>
                <a:cs typeface="Lato" panose="020F0502020204030203" pitchFamily="34" charset="0"/>
              </a:rPr>
              <a:t>, Solar</a:t>
            </a:r>
            <a:r>
              <a:rPr lang="en-GB" dirty="0">
                <a:solidFill>
                  <a:schemeClr val="tx1"/>
                </a:solidFill>
                <a:latin typeface="Lato" panose="020F0502020204030203" pitchFamily="34" charset="0"/>
                <a:ea typeface="Lato" panose="020F0502020204030203" pitchFamily="34" charset="0"/>
                <a:cs typeface="Lato" panose="020F0502020204030203" pitchFamily="34" charset="0"/>
              </a:rPr>
              <a:t>, Jonathan Cape, 2010</a:t>
            </a:r>
            <a:endParaRPr lang="en-GB" i="1" dirty="0">
              <a:solidFill>
                <a:schemeClr val="tx1"/>
              </a:solidFill>
              <a:latin typeface="Lato" panose="020F0502020204030203" pitchFamily="34" charset="0"/>
              <a:ea typeface="Lato" panose="020F0502020204030203" pitchFamily="34" charset="0"/>
              <a:cs typeface="Lato" panose="020F0502020204030203" pitchFamily="34" charset="0"/>
            </a:endParaRPr>
          </a:p>
          <a:p>
            <a:endParaRPr lang="fr-FR" dirty="0"/>
          </a:p>
          <a:p>
            <a:endParaRPr lang="fr-FR" i="1" dirty="0"/>
          </a:p>
          <a:p>
            <a:endParaRPr lang="fr-FR" dirty="0"/>
          </a:p>
        </p:txBody>
      </p:sp>
      <p:sp>
        <p:nvSpPr>
          <p:cNvPr id="4" name="Espace réservé du numéro de diapositive 3">
            <a:extLst>
              <a:ext uri="{FF2B5EF4-FFF2-40B4-BE49-F238E27FC236}">
                <a16:creationId xmlns:a16="http://schemas.microsoft.com/office/drawing/2014/main" id="{8E2EBE50-9CD2-2346-96F0-90C41DF82CCB}"/>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5</a:t>
            </a:fld>
            <a:endParaRPr lang="fr-FR"/>
          </a:p>
        </p:txBody>
      </p:sp>
    </p:spTree>
    <p:extLst>
      <p:ext uri="{BB962C8B-B14F-4D97-AF65-F5344CB8AC3E}">
        <p14:creationId xmlns:p14="http://schemas.microsoft.com/office/powerpoint/2010/main" val="283608734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E561FF2D-1D01-D247-99C2-B83240DCD936}"/>
              </a:ext>
            </a:extLst>
          </p:cNvPr>
          <p:cNvSpPr>
            <a:spLocks noGrp="1"/>
          </p:cNvSpPr>
          <p:nvPr>
            <p:ph type="title"/>
          </p:nvPr>
        </p:nvSpPr>
        <p:spPr/>
        <p:txBody>
          <a:bodyPr/>
          <a:lstStyle/>
          <a:p>
            <a:r>
              <a:rPr lang="fr-FR" dirty="0" err="1"/>
              <a:t>Any</a:t>
            </a:r>
            <a:r>
              <a:rPr lang="fr-FR" dirty="0"/>
              <a:t> questions?</a:t>
            </a:r>
          </a:p>
        </p:txBody>
      </p:sp>
      <p:sp>
        <p:nvSpPr>
          <p:cNvPr id="3" name="Espace réservé du texte 2">
            <a:extLst>
              <a:ext uri="{FF2B5EF4-FFF2-40B4-BE49-F238E27FC236}">
                <a16:creationId xmlns:a16="http://schemas.microsoft.com/office/drawing/2014/main" id="{9022FBE5-B655-A944-BC93-8C11C84961E0}"/>
              </a:ext>
            </a:extLst>
          </p:cNvPr>
          <p:cNvSpPr>
            <a:spLocks noGrp="1"/>
          </p:cNvSpPr>
          <p:nvPr>
            <p:ph type="body" idx="1"/>
          </p:nvPr>
        </p:nvSpPr>
        <p:spPr/>
        <p:txBody>
          <a:bodyPr/>
          <a:lstStyle/>
          <a:p>
            <a:pPr marL="114300" indent="0">
              <a:buNone/>
            </a:pPr>
            <a:r>
              <a:rPr lang="en-GB" dirty="0">
                <a:solidFill>
                  <a:schemeClr val="tx1"/>
                </a:solidFill>
              </a:rPr>
              <a:t>Glossaries:</a:t>
            </a:r>
          </a:p>
          <a:p>
            <a:pPr marL="114300" indent="0">
              <a:buNone/>
            </a:pPr>
            <a:endParaRPr lang="en-GB" dirty="0">
              <a:solidFill>
                <a:schemeClr val="tx1"/>
              </a:solidFill>
            </a:endParaRPr>
          </a:p>
          <a:p>
            <a:r>
              <a:rPr lang="en-GB" dirty="0">
                <a:solidFill>
                  <a:schemeClr val="tx1"/>
                </a:solidFill>
                <a:hlinkClick r:id="rId2">
                  <a:extLst>
                    <a:ext uri="{A12FA001-AC4F-418D-AE19-62706E023703}">
                      <ahyp:hlinkClr xmlns:ahyp="http://schemas.microsoft.com/office/drawing/2018/hyperlinkcolor" val="tx"/>
                    </a:ext>
                  </a:extLst>
                </a:hlinkClick>
              </a:rPr>
              <a:t>https://www.fs.fed.us/climatechange/documents/glossary.pdf</a:t>
            </a:r>
            <a:endParaRPr lang="en-GB" dirty="0">
              <a:solidFill>
                <a:schemeClr val="tx1"/>
              </a:solidFill>
            </a:endParaRPr>
          </a:p>
          <a:p>
            <a:endParaRPr lang="en-GB" dirty="0">
              <a:solidFill>
                <a:schemeClr val="tx1"/>
              </a:solidFill>
            </a:endParaRPr>
          </a:p>
          <a:p>
            <a:r>
              <a:rPr lang="en-GB" dirty="0">
                <a:solidFill>
                  <a:schemeClr val="tx1"/>
                </a:solidFill>
                <a:hlinkClick r:id="rId3">
                  <a:extLst>
                    <a:ext uri="{A12FA001-AC4F-418D-AE19-62706E023703}">
                      <ahyp:hlinkClr xmlns:ahyp="http://schemas.microsoft.com/office/drawing/2018/hyperlinkcolor" val="tx"/>
                    </a:ext>
                  </a:extLst>
                </a:hlinkClick>
              </a:rPr>
              <a:t>https://www.bbc.com/news/science-environment-11833685</a:t>
            </a:r>
            <a:endParaRPr lang="en-GB" dirty="0">
              <a:solidFill>
                <a:schemeClr val="tx1"/>
              </a:solidFill>
            </a:endParaRPr>
          </a:p>
          <a:p>
            <a:endParaRPr lang="en-GB" dirty="0">
              <a:solidFill>
                <a:schemeClr val="tx1"/>
              </a:solidFill>
            </a:endParaRPr>
          </a:p>
          <a:p>
            <a:r>
              <a:rPr lang="en-GB" dirty="0">
                <a:solidFill>
                  <a:schemeClr val="tx1"/>
                </a:solidFill>
              </a:rPr>
              <a:t>https://</a:t>
            </a:r>
            <a:r>
              <a:rPr lang="en-GB" dirty="0" err="1">
                <a:solidFill>
                  <a:schemeClr val="tx1"/>
                </a:solidFill>
              </a:rPr>
              <a:t>www.who.int</a:t>
            </a:r>
            <a:r>
              <a:rPr lang="en-GB" dirty="0">
                <a:solidFill>
                  <a:schemeClr val="tx1"/>
                </a:solidFill>
              </a:rPr>
              <a:t>/</a:t>
            </a:r>
            <a:r>
              <a:rPr lang="en-GB" dirty="0" err="1">
                <a:solidFill>
                  <a:schemeClr val="tx1"/>
                </a:solidFill>
              </a:rPr>
              <a:t>globalchange</a:t>
            </a:r>
            <a:r>
              <a:rPr lang="en-GB" dirty="0">
                <a:solidFill>
                  <a:schemeClr val="tx1"/>
                </a:solidFill>
              </a:rPr>
              <a:t>/environment/</a:t>
            </a:r>
            <a:r>
              <a:rPr lang="en-GB" dirty="0" err="1">
                <a:solidFill>
                  <a:schemeClr val="tx1"/>
                </a:solidFill>
              </a:rPr>
              <a:t>en</a:t>
            </a:r>
            <a:r>
              <a:rPr lang="en-GB" dirty="0">
                <a:solidFill>
                  <a:schemeClr val="tx1"/>
                </a:solidFill>
              </a:rPr>
              <a:t>/</a:t>
            </a:r>
            <a:r>
              <a:rPr lang="en-GB" dirty="0" err="1">
                <a:solidFill>
                  <a:schemeClr val="tx1"/>
                </a:solidFill>
              </a:rPr>
              <a:t>glossary.pdf</a:t>
            </a:r>
            <a:endParaRPr lang="en-GB" dirty="0">
              <a:solidFill>
                <a:schemeClr val="tx1"/>
              </a:solidFill>
            </a:endParaRPr>
          </a:p>
          <a:p>
            <a:endParaRPr lang="en-GB" dirty="0">
              <a:solidFill>
                <a:schemeClr val="tx1"/>
              </a:solidFill>
            </a:endParaRPr>
          </a:p>
          <a:p>
            <a:r>
              <a:rPr lang="en-GB" dirty="0">
                <a:solidFill>
                  <a:schemeClr val="tx1"/>
                </a:solidFill>
              </a:rPr>
              <a:t>https://</a:t>
            </a:r>
            <a:r>
              <a:rPr lang="en-GB" dirty="0" err="1">
                <a:solidFill>
                  <a:schemeClr val="tx1"/>
                </a:solidFill>
              </a:rPr>
              <a:t>www.unicef.org</a:t>
            </a:r>
            <a:r>
              <a:rPr lang="en-GB" dirty="0">
                <a:solidFill>
                  <a:schemeClr val="tx1"/>
                </a:solidFill>
              </a:rPr>
              <a:t>/lac/media/19321/file/climate-glossary-for-young-</a:t>
            </a:r>
            <a:r>
              <a:rPr lang="en-GB" dirty="0" err="1">
                <a:solidFill>
                  <a:schemeClr val="tx1"/>
                </a:solidFill>
              </a:rPr>
              <a:t>people.pdf</a:t>
            </a:r>
            <a:endParaRPr lang="en-GB" dirty="0">
              <a:solidFill>
                <a:schemeClr val="tx1"/>
              </a:solidFill>
            </a:endParaRPr>
          </a:p>
        </p:txBody>
      </p:sp>
      <p:sp>
        <p:nvSpPr>
          <p:cNvPr id="4" name="Espace réservé du numéro de diapositive 3">
            <a:extLst>
              <a:ext uri="{FF2B5EF4-FFF2-40B4-BE49-F238E27FC236}">
                <a16:creationId xmlns:a16="http://schemas.microsoft.com/office/drawing/2014/main" id="{148DB5AD-A2C5-644F-93AE-98E9BC806947}"/>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6</a:t>
            </a:fld>
            <a:endParaRPr lang="fr-FR"/>
          </a:p>
        </p:txBody>
      </p:sp>
    </p:spTree>
    <p:extLst>
      <p:ext uri="{BB962C8B-B14F-4D97-AF65-F5344CB8AC3E}">
        <p14:creationId xmlns:p14="http://schemas.microsoft.com/office/powerpoint/2010/main" val="287695326"/>
      </p:ext>
    </p:extLst>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1475</TotalTime>
  <Words>387</Words>
  <Application>Microsoft Macintosh PowerPoint</Application>
  <PresentationFormat>On-screen Show (16:9)</PresentationFormat>
  <Paragraphs>41</Paragraphs>
  <Slides>6</Slides>
  <Notes>2</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6</vt:i4>
      </vt:variant>
    </vt:vector>
  </HeadingPairs>
  <TitlesOfParts>
    <vt:vector size="9" baseType="lpstr">
      <vt:lpstr>Arial</vt:lpstr>
      <vt:lpstr>Lato</vt:lpstr>
      <vt:lpstr>Simple Light</vt:lpstr>
      <vt:lpstr>“Media discourses about climate change” </vt:lpstr>
      <vt:lpstr>Lesson 6</vt:lpstr>
      <vt:lpstr>Homework – do it in your own time</vt:lpstr>
      <vt:lpstr>Food for thought</vt:lpstr>
      <vt:lpstr>PowerPoint Presentation</vt:lpstr>
      <vt:lpstr>Any questions?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cp:lastModifiedBy>Debora Lucque</cp:lastModifiedBy>
  <cp:revision>40</cp:revision>
  <dcterms:modified xsi:type="dcterms:W3CDTF">2022-04-24T17:28:25Z</dcterms:modified>
</cp:coreProperties>
</file>