
<file path=[Content_Types].xml><?xml version="1.0" encoding="utf-8"?>
<Types xmlns="http://schemas.openxmlformats.org/package/2006/content-types">
  <Default ContentType="application/x-fontdata" Extension="fntdata"/>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officedocument.presentationml.notesSlide+xml" PartName="/ppt/notesSlides/notesSlide14.xml"/>
  <Override ContentType="application/vnd.openxmlformats-officedocument.presentationml.notesSlide+xml" PartName="/ppt/notesSlides/notesSlide15.xml"/>
  <Override ContentType="application/vnd.openxmlformats-package.core-properties+xml" PartName="/docProps/core.xml"/>
  <Override ContentType="application/vnd.openxmlformats-officedocument.extended-properties+xml" PartName="/docProps/app.xml"/>
  <Override ContentType="application/binary" PartName="/ppt/metadata"/>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8"/>
  </p:notesMasterIdLst>
  <p:sldIdLst>
    <p:sldId id="256" r:id="rId2"/>
    <p:sldId id="257" r:id="rId3"/>
    <p:sldId id="304" r:id="rId4"/>
    <p:sldId id="292" r:id="rId5"/>
    <p:sldId id="293" r:id="rId6"/>
    <p:sldId id="294" r:id="rId7"/>
    <p:sldId id="295" r:id="rId8"/>
    <p:sldId id="296" r:id="rId9"/>
    <p:sldId id="297" r:id="rId10"/>
    <p:sldId id="298" r:id="rId11"/>
    <p:sldId id="299" r:id="rId12"/>
    <p:sldId id="300" r:id="rId13"/>
    <p:sldId id="301" r:id="rId14"/>
    <p:sldId id="302" r:id="rId15"/>
    <p:sldId id="303" r:id="rId16"/>
    <p:sldId id="305" r:id="rId17"/>
  </p:sldIdLst>
  <p:sldSz cx="9144000" cy="5143500" type="screen16x9"/>
  <p:notesSz cx="6858000" cy="9144000"/>
  <p:embeddedFontLst>
    <p:embeddedFont>
      <p:font typeface="Century Gothic" panose="020B0502020202020204" pitchFamily="34" charset="0"/>
      <p:regular r:id="rId19"/>
      <p:bold r:id="rId20"/>
      <p:italic r:id="rId21"/>
      <p:boldItalic r:id="rId22"/>
    </p:embeddedFont>
    <p:embeddedFont>
      <p:font typeface="Lato" panose="020F0502020204030203" pitchFamily="34"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5" roundtripDataSignature="AMtx7mjKwCSljuJvMgcBSLbm2NojI31Xk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79627"/>
  </p:normalViewPr>
  <p:slideViewPr>
    <p:cSldViewPr snapToGrid="0">
      <p:cViewPr varScale="1">
        <p:scale>
          <a:sx n="137" d="100"/>
          <a:sy n="137" d="100"/>
        </p:scale>
        <p:origin x="1464" y="19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6"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75"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79"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font" Target="fonts/font1.fntdata"/><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7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blayneychronicle.com.au/story/7066248/one-in-four-believe-5g-poses-health-risk/"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t>Introduction of myself</a:t>
            </a:r>
            <a:endParaRPr/>
          </a:p>
          <a:p>
            <a:pPr marL="0" lvl="0" indent="0" algn="l" rtl="0">
              <a:lnSpc>
                <a:spcPct val="115000"/>
              </a:lnSpc>
              <a:spcBef>
                <a:spcPts val="0"/>
              </a:spcBef>
              <a:spcAft>
                <a:spcPts val="0"/>
              </a:spcAft>
              <a:buClr>
                <a:schemeClr val="dk1"/>
              </a:buClr>
              <a:buSzPts val="1100"/>
              <a:buFont typeface="Arial"/>
              <a:buNone/>
            </a:pPr>
            <a:r>
              <a:rPr lang="de"/>
              <a:t>Introduction of the module</a:t>
            </a:r>
            <a:endParaRPr/>
          </a:p>
          <a:p>
            <a:pPr marL="0" lvl="0" indent="0" algn="l" rtl="0">
              <a:lnSpc>
                <a:spcPct val="115000"/>
              </a:lnSpc>
              <a:spcBef>
                <a:spcPts val="0"/>
              </a:spcBef>
              <a:spcAft>
                <a:spcPts val="0"/>
              </a:spcAft>
              <a:buClr>
                <a:schemeClr val="dk1"/>
              </a:buClr>
              <a:buSzPts val="1100"/>
              <a:buFont typeface="Arial"/>
              <a:buNone/>
            </a:pPr>
            <a:r>
              <a:rPr lang="de"/>
              <a:t>Why we choose technology. A lot of engineering courses</a:t>
            </a:r>
            <a:endParaRPr/>
          </a:p>
          <a:p>
            <a:pPr marL="0" lvl="0" indent="0" algn="l" rtl="0">
              <a:lnSpc>
                <a:spcPct val="115000"/>
              </a:lnSpc>
              <a:spcBef>
                <a:spcPts val="0"/>
              </a:spcBef>
              <a:spcAft>
                <a:spcPts val="0"/>
              </a:spcAft>
              <a:buClr>
                <a:schemeClr val="dk1"/>
              </a:buClr>
              <a:buSzPts val="1100"/>
              <a:buFont typeface="Arial"/>
              <a:buNone/>
            </a:pPr>
            <a:r>
              <a:rPr lang="de"/>
              <a:t>Who is this module for. People without knowledge on fake news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8"/>
        <p:cNvGrpSpPr/>
        <p:nvPr/>
      </p:nvGrpSpPr>
      <p:grpSpPr>
        <a:xfrm>
          <a:off x="0" y="0"/>
          <a:ext cx="0" cy="0"/>
          <a:chOff x="0" y="0"/>
          <a:chExt cx="0" cy="0"/>
        </a:xfrm>
      </p:grpSpPr>
      <p:sp>
        <p:nvSpPr>
          <p:cNvPr id="419" name="Google Shape;419;gec40f742c1_0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0" name="Google Shape;420;gec40f742c1_0_9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ec40f742c1_0_1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0" name="Google Shape;430;gec40f742c1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ec57ae7183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0" name="Google Shape;440;gec57ae7183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5"/>
        <p:cNvGrpSpPr/>
        <p:nvPr/>
      </p:nvGrpSpPr>
      <p:grpSpPr>
        <a:xfrm>
          <a:off x="0" y="0"/>
          <a:ext cx="0" cy="0"/>
          <a:chOff x="0" y="0"/>
          <a:chExt cx="0" cy="0"/>
        </a:xfrm>
      </p:grpSpPr>
      <p:sp>
        <p:nvSpPr>
          <p:cNvPr id="446" name="Google Shape;446;gec57ae7183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47" name="Google Shape;447;gec57ae7183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e61cb64c61_0_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 name="Google Shape;454;ge61cb64c61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0359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gec40f742c1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3" name="Google Shape;353;gec40f742c1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u="sng" dirty="0">
                <a:solidFill>
                  <a:schemeClr val="hlink"/>
                </a:solidFill>
                <a:hlinkClick r:id="rId3"/>
              </a:rPr>
              <a:t>https://www.blayneychronicle.com.au/story/7066248/one-in-four-believe-5g-poses-health-risk/</a:t>
            </a:r>
            <a:r>
              <a:rPr lang="de" dirty="0"/>
              <a:t> </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de" sz="1200" dirty="0">
                <a:solidFill>
                  <a:schemeClr val="dk1"/>
                </a:solidFill>
                <a:latin typeface="Century Gothic"/>
                <a:ea typeface="Century Gothic"/>
                <a:cs typeface="Century Gothic"/>
                <a:sym typeface="Century Gothic"/>
              </a:rPr>
              <a:t>The Queensland University </a:t>
            </a:r>
            <a:r>
              <a:rPr lang="de" sz="1200" dirty="0" err="1">
                <a:solidFill>
                  <a:schemeClr val="dk1"/>
                </a:solidFill>
                <a:latin typeface="Century Gothic"/>
                <a:ea typeface="Century Gothic"/>
                <a:cs typeface="Century Gothic"/>
                <a:sym typeface="Century Gothic"/>
              </a:rPr>
              <a:t>of</a:t>
            </a:r>
            <a:r>
              <a:rPr lang="de" sz="1200" dirty="0">
                <a:solidFill>
                  <a:schemeClr val="dk1"/>
                </a:solidFill>
                <a:latin typeface="Century Gothic"/>
                <a:ea typeface="Century Gothic"/>
                <a:cs typeface="Century Gothic"/>
                <a:sym typeface="Century Gothic"/>
              </a:rPr>
              <a:t> Technology </a:t>
            </a:r>
            <a:r>
              <a:rPr lang="de" sz="1200" dirty="0" err="1">
                <a:solidFill>
                  <a:schemeClr val="dk1"/>
                </a:solidFill>
                <a:latin typeface="Century Gothic"/>
                <a:ea typeface="Century Gothic"/>
                <a:cs typeface="Century Gothic"/>
                <a:sym typeface="Century Gothic"/>
              </a:rPr>
              <a:t>team</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tracked</a:t>
            </a:r>
            <a:r>
              <a:rPr lang="de" sz="1200" dirty="0">
                <a:solidFill>
                  <a:schemeClr val="dk1"/>
                </a:solidFill>
                <a:latin typeface="Century Gothic"/>
                <a:ea typeface="Century Gothic"/>
                <a:cs typeface="Century Gothic"/>
                <a:sym typeface="Century Gothic"/>
              </a:rPr>
              <a:t> Facebook </a:t>
            </a:r>
            <a:r>
              <a:rPr lang="de" sz="1200" dirty="0" err="1">
                <a:solidFill>
                  <a:schemeClr val="dk1"/>
                </a:solidFill>
                <a:latin typeface="Century Gothic"/>
                <a:ea typeface="Century Gothic"/>
                <a:cs typeface="Century Gothic"/>
                <a:sym typeface="Century Gothic"/>
              </a:rPr>
              <a:t>posts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from</a:t>
            </a:r>
            <a:r>
              <a:rPr lang="de" sz="1200" dirty="0">
                <a:solidFill>
                  <a:schemeClr val="dk1"/>
                </a:solidFill>
                <a:latin typeface="Century Gothic"/>
                <a:ea typeface="Century Gothic"/>
                <a:cs typeface="Century Gothic"/>
                <a:sym typeface="Century Gothic"/>
              </a:rPr>
              <a:t> 1 </a:t>
            </a:r>
            <a:r>
              <a:rPr lang="de" sz="1200" dirty="0" err="1">
                <a:solidFill>
                  <a:schemeClr val="dk1"/>
                </a:solidFill>
                <a:latin typeface="Century Gothic"/>
                <a:ea typeface="Century Gothic"/>
                <a:cs typeface="Century Gothic"/>
                <a:sym typeface="Century Gothic"/>
              </a:rPr>
              <a:t>January</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to</a:t>
            </a:r>
            <a:r>
              <a:rPr lang="de" sz="1200" dirty="0">
                <a:solidFill>
                  <a:schemeClr val="dk1"/>
                </a:solidFill>
                <a:latin typeface="Century Gothic"/>
                <a:ea typeface="Century Gothic"/>
                <a:cs typeface="Century Gothic"/>
                <a:sym typeface="Century Gothic"/>
              </a:rPr>
              <a:t> 12 April 2020, </a:t>
            </a:r>
            <a:r>
              <a:rPr lang="de" sz="1200" dirty="0" err="1">
                <a:solidFill>
                  <a:schemeClr val="dk1"/>
                </a:solidFill>
                <a:latin typeface="Century Gothic"/>
                <a:ea typeface="Century Gothic"/>
                <a:cs typeface="Century Gothic"/>
                <a:sym typeface="Century Gothic"/>
              </a:rPr>
              <a:t>and</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were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able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to</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illustrate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the</a:t>
            </a:r>
            <a:r>
              <a:rPr lang="de" sz="1200" dirty="0">
                <a:solidFill>
                  <a:schemeClr val="dk1"/>
                </a:solidFill>
                <a:latin typeface="Century Gothic"/>
                <a:ea typeface="Century Gothic"/>
                <a:cs typeface="Century Gothic"/>
                <a:sym typeface="Century Gothic"/>
              </a:rPr>
              <a:t> “gradual </a:t>
            </a:r>
            <a:r>
              <a:rPr lang="de" sz="1200" dirty="0" err="1">
                <a:solidFill>
                  <a:schemeClr val="dk1"/>
                </a:solidFill>
                <a:latin typeface="Century Gothic"/>
                <a:ea typeface="Century Gothic"/>
                <a:cs typeface="Century Gothic"/>
                <a:sym typeface="Century Gothic"/>
              </a:rPr>
              <a:t>spread</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of</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rumours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from</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the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fringes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to</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more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popular</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spaces</a:t>
            </a:r>
            <a:r>
              <a:rPr lang="de" sz="1200" dirty="0">
                <a:solidFill>
                  <a:schemeClr val="dk1"/>
                </a:solidFill>
                <a:latin typeface="Century Gothic"/>
                <a:ea typeface="Century Gothic"/>
                <a:cs typeface="Century Gothic"/>
                <a:sym typeface="Century Gothic"/>
              </a:rPr>
              <a:t> in </a:t>
            </a:r>
            <a:r>
              <a:rPr lang="de" sz="1200" dirty="0" err="1">
                <a:solidFill>
                  <a:schemeClr val="dk1"/>
                </a:solidFill>
                <a:latin typeface="Century Gothic"/>
                <a:ea typeface="Century Gothic"/>
                <a:cs typeface="Century Gothic"/>
                <a:sym typeface="Century Gothic"/>
              </a:rPr>
              <a:t>the</a:t>
            </a:r>
            <a:r>
              <a:rPr lang="de" sz="1200" dirty="0">
                <a:solidFill>
                  <a:schemeClr val="dk1"/>
                </a:solidFill>
                <a:latin typeface="Century Gothic"/>
                <a:ea typeface="Century Gothic"/>
                <a:cs typeface="Century Gothic"/>
                <a:sym typeface="Century Gothic"/>
              </a:rPr>
              <a:t> Facebook </a:t>
            </a:r>
            <a:r>
              <a:rPr lang="de" sz="1200" dirty="0" err="1">
                <a:solidFill>
                  <a:schemeClr val="dk1"/>
                </a:solidFill>
                <a:latin typeface="Century Gothic"/>
                <a:ea typeface="Century Gothic"/>
                <a:cs typeface="Century Gothic"/>
                <a:sym typeface="Century Gothic"/>
              </a:rPr>
              <a:t>platform</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over</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five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distinct</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phases</a:t>
            </a:r>
            <a:r>
              <a:rPr lang="de" sz="1200" dirty="0">
                <a:solidFill>
                  <a:schemeClr val="dk1"/>
                </a:solidFill>
                <a:latin typeface="Century Gothic"/>
                <a:ea typeface="Century Gothic"/>
                <a:cs typeface="Century Gothic"/>
                <a:sym typeface="Century Gothic"/>
              </a:rPr>
              <a:t> </a:t>
            </a:r>
            <a:endParaRPr sz="1200" dirty="0">
              <a:solidFill>
                <a:schemeClr val="dk1"/>
              </a:solidFill>
              <a:latin typeface="Century Gothic"/>
              <a:ea typeface="Century Gothic"/>
              <a:cs typeface="Century Gothic"/>
              <a:sym typeface="Century Gothic"/>
            </a:endParaRPr>
          </a:p>
          <a:p>
            <a:pPr marL="0" lvl="0" indent="0" algn="l" rtl="0">
              <a:spcBef>
                <a:spcPts val="0"/>
              </a:spcBef>
              <a:spcAft>
                <a:spcPts val="0"/>
              </a:spcAft>
              <a:buNone/>
            </a:pPr>
            <a:endParaRPr sz="1200" dirty="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r>
              <a:rPr lang="de" sz="1200" dirty="0">
                <a:solidFill>
                  <a:schemeClr val="dk1"/>
                </a:solidFill>
                <a:latin typeface="Century Gothic"/>
                <a:ea typeface="Century Gothic"/>
                <a:cs typeface="Century Gothic"/>
                <a:sym typeface="Century Gothic"/>
              </a:rPr>
              <a:t>The </a:t>
            </a:r>
            <a:r>
              <a:rPr lang="de" sz="1200" dirty="0" err="1">
                <a:solidFill>
                  <a:schemeClr val="dk1"/>
                </a:solidFill>
                <a:latin typeface="Century Gothic"/>
                <a:ea typeface="Century Gothic"/>
                <a:cs typeface="Century Gothic"/>
                <a:sym typeface="Century Gothic"/>
              </a:rPr>
              <a:t>graphs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show</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how</a:t>
            </a:r>
            <a:r>
              <a:rPr lang="de" sz="1200" dirty="0">
                <a:solidFill>
                  <a:schemeClr val="dk1"/>
                </a:solidFill>
                <a:latin typeface="Century Gothic"/>
                <a:ea typeface="Century Gothic"/>
                <a:cs typeface="Century Gothic"/>
                <a:sym typeface="Century Gothic"/>
              </a:rPr>
              <a:t> Facebook </a:t>
            </a:r>
            <a:r>
              <a:rPr lang="de" sz="1200" dirty="0" err="1">
                <a:solidFill>
                  <a:schemeClr val="dk1"/>
                </a:solidFill>
                <a:latin typeface="Century Gothic"/>
                <a:ea typeface="Century Gothic"/>
                <a:cs typeface="Century Gothic"/>
                <a:sym typeface="Century Gothic"/>
              </a:rPr>
              <a:t>posts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containing</a:t>
            </a:r>
            <a:r>
              <a:rPr lang="de" sz="1200" dirty="0">
                <a:solidFill>
                  <a:schemeClr val="dk1"/>
                </a:solidFill>
                <a:latin typeface="Century Gothic"/>
                <a:ea typeface="Century Gothic"/>
                <a:cs typeface="Century Gothic"/>
                <a:sym typeface="Century Gothic"/>
              </a:rPr>
              <a:t> 5G-coronavirus </a:t>
            </a:r>
            <a:r>
              <a:rPr lang="de" sz="1200" dirty="0" err="1">
                <a:solidFill>
                  <a:schemeClr val="dk1"/>
                </a:solidFill>
                <a:latin typeface="Century Gothic"/>
                <a:ea typeface="Century Gothic"/>
                <a:cs typeface="Century Gothic"/>
                <a:sym typeface="Century Gothic"/>
              </a:rPr>
              <a:t>conspiracy</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content</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went</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from</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reaching</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only</a:t>
            </a:r>
            <a:r>
              <a:rPr lang="de" sz="1200" dirty="0">
                <a:solidFill>
                  <a:schemeClr val="dk1"/>
                </a:solidFill>
                <a:latin typeface="Century Gothic"/>
                <a:ea typeface="Century Gothic"/>
                <a:cs typeface="Century Gothic"/>
                <a:sym typeface="Century Gothic"/>
              </a:rPr>
              <a:t> a </a:t>
            </a:r>
            <a:r>
              <a:rPr lang="de" sz="1200" dirty="0" err="1">
                <a:solidFill>
                  <a:schemeClr val="dk1"/>
                </a:solidFill>
                <a:latin typeface="Century Gothic"/>
                <a:ea typeface="Century Gothic"/>
                <a:cs typeface="Century Gothic"/>
                <a:sym typeface="Century Gothic"/>
              </a:rPr>
              <a:t>few</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thousand</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people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to</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pages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profiles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and</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groups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with</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hundreds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of</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millions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of</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followers</a:t>
            </a:r>
            <a:r>
              <a:rPr lang="de" sz="1200" dirty="0">
                <a:solidFill>
                  <a:schemeClr val="dk1"/>
                </a:solidFill>
                <a:latin typeface="Century Gothic"/>
                <a:ea typeface="Century Gothic"/>
                <a:cs typeface="Century Gothic"/>
                <a:sym typeface="Century Gothic"/>
              </a:rPr>
              <a:t> – </a:t>
            </a:r>
            <a:r>
              <a:rPr lang="de" sz="1200" dirty="0" err="1">
                <a:solidFill>
                  <a:schemeClr val="dk1"/>
                </a:solidFill>
                <a:latin typeface="Century Gothic"/>
                <a:ea typeface="Century Gothic"/>
                <a:cs typeface="Century Gothic"/>
                <a:sym typeface="Century Gothic"/>
              </a:rPr>
              <a:t>potentially</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contributing</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to</a:t>
            </a:r>
            <a:r>
              <a:rPr lang="de" sz="1200" dirty="0">
                <a:solidFill>
                  <a:schemeClr val="dk1"/>
                </a:solidFill>
                <a:latin typeface="Century Gothic"/>
                <a:ea typeface="Century Gothic"/>
                <a:cs typeface="Century Gothic"/>
                <a:sym typeface="Century Gothic"/>
              </a:rPr>
              <a:t> a spate </a:t>
            </a:r>
            <a:r>
              <a:rPr lang="de" sz="1200" dirty="0" err="1">
                <a:solidFill>
                  <a:schemeClr val="dk1"/>
                </a:solidFill>
                <a:latin typeface="Century Gothic"/>
                <a:ea typeface="Century Gothic"/>
                <a:cs typeface="Century Gothic"/>
                <a:sym typeface="Century Gothic"/>
              </a:rPr>
              <a:t>of</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attacks</a:t>
            </a:r>
            <a:r>
              <a:rPr lang="de" sz="1200" dirty="0">
                <a:solidFill>
                  <a:schemeClr val="dk1"/>
                </a:solidFill>
                <a:latin typeface="Century Gothic"/>
                <a:ea typeface="Century Gothic"/>
                <a:cs typeface="Century Gothic"/>
                <a:sym typeface="Century Gothic"/>
              </a:rPr>
              <a:t> on </a:t>
            </a:r>
            <a:r>
              <a:rPr lang="de" sz="1200" dirty="0" err="1">
                <a:solidFill>
                  <a:schemeClr val="dk1"/>
                </a:solidFill>
                <a:latin typeface="Century Gothic"/>
                <a:ea typeface="Century Gothic"/>
                <a:cs typeface="Century Gothic"/>
                <a:sym typeface="Century Gothic"/>
              </a:rPr>
              <a:t>phone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towers</a:t>
            </a:r>
            <a:r>
              <a:rPr lang="de" sz="1200" dirty="0">
                <a:solidFill>
                  <a:schemeClr val="dk1"/>
                </a:solidFill>
                <a:latin typeface="Century Gothic"/>
                <a:ea typeface="Century Gothic"/>
                <a:cs typeface="Century Gothic"/>
                <a:sym typeface="Century Gothic"/>
              </a:rPr>
              <a:t> in </a:t>
            </a:r>
            <a:r>
              <a:rPr lang="de" sz="1200" dirty="0" err="1">
                <a:solidFill>
                  <a:schemeClr val="dk1"/>
                </a:solidFill>
                <a:latin typeface="Century Gothic"/>
                <a:ea typeface="Century Gothic"/>
                <a:cs typeface="Century Gothic"/>
                <a:sym typeface="Century Gothic"/>
              </a:rPr>
              <a:t>Australia</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and</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across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the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globe</a:t>
            </a:r>
            <a:r>
              <a:rPr lang="de" sz="1200" dirty="0">
                <a:solidFill>
                  <a:schemeClr val="dk1"/>
                </a:solidFill>
                <a:latin typeface="Century Gothic"/>
                <a:ea typeface="Century Gothic"/>
                <a:cs typeface="Century Gothic"/>
                <a:sym typeface="Century Gothic"/>
              </a:rPr>
              <a:t>.</a:t>
            </a:r>
            <a:endParaRPr sz="1200" dirty="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endParaRPr sz="1200" dirty="0">
              <a:solidFill>
                <a:schemeClr val="dk1"/>
              </a:solidFill>
              <a:latin typeface="Century Gothic"/>
              <a:ea typeface="Century Gothic"/>
              <a:cs typeface="Century Gothic"/>
              <a:sym typeface="Century Gothic"/>
            </a:endParaRPr>
          </a:p>
          <a:p>
            <a:pPr marL="0" lvl="0" indent="0" algn="l" rtl="0">
              <a:spcBef>
                <a:spcPts val="0"/>
              </a:spcBef>
              <a:spcAft>
                <a:spcPts val="0"/>
              </a:spcAft>
              <a:buClr>
                <a:schemeClr val="dk1"/>
              </a:buClr>
              <a:buSzPts val="1100"/>
              <a:buFont typeface="Arial"/>
              <a:buNone/>
            </a:pPr>
            <a:r>
              <a:rPr lang="de" sz="1200" dirty="0" err="1">
                <a:solidFill>
                  <a:schemeClr val="dk1"/>
                </a:solidFill>
                <a:latin typeface="Century Gothic"/>
                <a:ea typeface="Century Gothic"/>
                <a:cs typeface="Century Gothic"/>
                <a:sym typeface="Century Gothic"/>
              </a:rPr>
              <a:t>Important</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to</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showcase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this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example</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to</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understand</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how</a:t>
            </a:r>
            <a:r>
              <a:rPr lang="de" sz="1200" dirty="0">
                <a:solidFill>
                  <a:schemeClr val="dk1"/>
                </a:solidFill>
                <a:latin typeface="Century Gothic"/>
                <a:ea typeface="Century Gothic"/>
                <a:cs typeface="Century Gothic"/>
                <a:sym typeface="Century Gothic"/>
              </a:rPr>
              <a:t> a fake </a:t>
            </a:r>
            <a:r>
              <a:rPr lang="de" sz="1200" dirty="0" err="1">
                <a:solidFill>
                  <a:schemeClr val="dk1"/>
                </a:solidFill>
                <a:latin typeface="Century Gothic"/>
                <a:ea typeface="Century Gothic"/>
                <a:cs typeface="Century Gothic"/>
                <a:sym typeface="Century Gothic"/>
              </a:rPr>
              <a:t>news</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outbreak</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could</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start</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from</a:t>
            </a:r>
            <a:r>
              <a:rPr lang="de" sz="1200" dirty="0">
                <a:solidFill>
                  <a:schemeClr val="dk1"/>
                </a:solidFill>
                <a:latin typeface="Century Gothic"/>
                <a:ea typeface="Century Gothic"/>
                <a:cs typeface="Century Gothic"/>
                <a:sym typeface="Century Gothic"/>
              </a:rPr>
              <a:t> a simple </a:t>
            </a:r>
            <a:r>
              <a:rPr lang="de" sz="1200" dirty="0" err="1">
                <a:solidFill>
                  <a:schemeClr val="dk1"/>
                </a:solidFill>
                <a:latin typeface="Century Gothic"/>
                <a:ea typeface="Century Gothic"/>
                <a:cs typeface="Century Gothic"/>
                <a:sym typeface="Century Gothic"/>
              </a:rPr>
              <a:t>facebook</a:t>
            </a:r>
            <a:r>
              <a:rPr lang="de" sz="1200" dirty="0">
                <a:solidFill>
                  <a:schemeClr val="dk1"/>
                </a:solidFill>
                <a:latin typeface="Century Gothic"/>
                <a:ea typeface="Century Gothic"/>
                <a:cs typeface="Century Gothic"/>
                <a:sym typeface="Century Gothic"/>
              </a:rPr>
              <a:t> </a:t>
            </a:r>
            <a:r>
              <a:rPr lang="de" sz="1200" dirty="0" err="1">
                <a:solidFill>
                  <a:schemeClr val="dk1"/>
                </a:solidFill>
                <a:latin typeface="Century Gothic"/>
                <a:ea typeface="Century Gothic"/>
                <a:cs typeface="Century Gothic"/>
                <a:sym typeface="Century Gothic"/>
              </a:rPr>
              <a:t>post</a:t>
            </a:r>
            <a:r>
              <a:rPr lang="de" sz="1200" dirty="0">
                <a:solidFill>
                  <a:schemeClr val="dk1"/>
                </a:solidFill>
                <a:latin typeface="Century Gothic"/>
                <a:ea typeface="Century Gothic"/>
                <a:cs typeface="Century Gothic"/>
                <a:sym typeface="Century Gothic"/>
              </a:rPr>
              <a:t>.</a:t>
            </a:r>
            <a:endParaRPr sz="1200" dirty="0">
              <a:solidFill>
                <a:schemeClr val="dk1"/>
              </a:solidFill>
              <a:latin typeface="Century Gothic"/>
              <a:ea typeface="Century Gothic"/>
              <a:cs typeface="Century Gothic"/>
              <a:sym typeface="Century Gothic"/>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ge61cb64c61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0" name="Google Shape;360;ge61cb64c61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Shows </a:t>
            </a:r>
            <a:r>
              <a:rPr lang="de" dirty="0" err="1"/>
              <a:t>the</a:t>
            </a:r>
            <a:r>
              <a:rPr lang="de" dirty="0"/>
              <a:t> total </a:t>
            </a:r>
            <a:r>
              <a:rPr lang="de" dirty="0" err="1"/>
              <a:t>number</a:t>
            </a:r>
            <a:r>
              <a:rPr lang="de" dirty="0"/>
              <a:t> </a:t>
            </a:r>
            <a:r>
              <a:rPr lang="de" dirty="0" err="1"/>
              <a:t>of</a:t>
            </a:r>
            <a:r>
              <a:rPr lang="de" dirty="0"/>
              <a:t> </a:t>
            </a:r>
            <a:r>
              <a:rPr lang="de" dirty="0" err="1"/>
              <a:t>pages</a:t>
            </a:r>
            <a:r>
              <a:rPr lang="de" dirty="0"/>
              <a:t> </a:t>
            </a:r>
            <a:r>
              <a:rPr lang="de" dirty="0" err="1"/>
              <a:t>sharing</a:t>
            </a:r>
            <a:r>
              <a:rPr lang="de" dirty="0"/>
              <a:t> </a:t>
            </a:r>
            <a:r>
              <a:rPr lang="de" dirty="0" err="1"/>
              <a:t>covid</a:t>
            </a:r>
            <a:r>
              <a:rPr lang="de" dirty="0"/>
              <a:t> </a:t>
            </a:r>
            <a:r>
              <a:rPr lang="de" dirty="0" err="1"/>
              <a:t>and</a:t>
            </a:r>
            <a:r>
              <a:rPr lang="de" dirty="0"/>
              <a:t> 5g </a:t>
            </a:r>
            <a:r>
              <a:rPr lang="de" dirty="0" err="1"/>
              <a:t>content</a:t>
            </a:r>
            <a:r>
              <a:rPr lang="de" dirty="0"/>
              <a:t> on </a:t>
            </a:r>
            <a:r>
              <a:rPr lang="de" dirty="0" err="1"/>
              <a:t>each</a:t>
            </a:r>
            <a:r>
              <a:rPr lang="de" dirty="0"/>
              <a:t> </a:t>
            </a:r>
            <a:r>
              <a:rPr lang="de" dirty="0" err="1"/>
              <a:t>date</a:t>
            </a: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endParaRPr dirty="0"/>
          </a:p>
          <a:p>
            <a:pPr marL="0" lvl="0" indent="0" algn="l" rtl="0">
              <a:spcBef>
                <a:spcPts val="0"/>
              </a:spcBef>
              <a:spcAft>
                <a:spcPts val="0"/>
              </a:spcAft>
              <a:buNone/>
            </a:pPr>
            <a:r>
              <a:rPr lang="de" dirty="0"/>
              <a:t>https://</a:t>
            </a:r>
            <a:r>
              <a:rPr lang="de" dirty="0" err="1"/>
              <a:t>www.theguardian.com</a:t>
            </a:r>
            <a:r>
              <a:rPr lang="de" dirty="0"/>
              <a:t>/</a:t>
            </a:r>
            <a:r>
              <a:rPr lang="de" dirty="0" err="1"/>
              <a:t>australia</a:t>
            </a:r>
            <a:r>
              <a:rPr lang="de" dirty="0"/>
              <a:t>-news/</a:t>
            </a:r>
            <a:r>
              <a:rPr lang="de" dirty="0" err="1"/>
              <a:t>ng-interactive</a:t>
            </a:r>
            <a:r>
              <a:rPr lang="de" dirty="0"/>
              <a:t>/2021/</a:t>
            </a:r>
            <a:r>
              <a:rPr lang="de" dirty="0" err="1"/>
              <a:t>mar</a:t>
            </a:r>
            <a:r>
              <a:rPr lang="de" dirty="0"/>
              <a:t>/11/anatomy-of-a-conspiracy-theory-how-misinformation-travels-on-facebook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e61cb64c61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e61cb64c61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8"/>
        <p:cNvGrpSpPr/>
        <p:nvPr/>
      </p:nvGrpSpPr>
      <p:grpSpPr>
        <a:xfrm>
          <a:off x="0" y="0"/>
          <a:ext cx="0" cy="0"/>
          <a:chOff x="0" y="0"/>
          <a:chExt cx="0" cy="0"/>
        </a:xfrm>
      </p:grpSpPr>
      <p:sp>
        <p:nvSpPr>
          <p:cNvPr id="379" name="Google Shape;379;ge61cb64c61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0" name="Google Shape;380;ge61cb64c61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e61cb64c61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 name="Google Shape;390;ge61cb64c61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ec40f742c1_0_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0" name="Google Shape;400;gec40f742c1_0_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ec40f742c1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0" name="Google Shape;410;gec40f742c1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algn="l" lvl="0">
              <a:lnSpc>
                <a:spcPct val="100000"/>
              </a:lnSpc>
              <a:spcBef>
                <a:spcPts val="0"/>
              </a:spcBef>
              <a:spcAft>
                <a:spcPts val="0"/>
              </a:spcAft>
              <a:buClr>
                <a:srgbClr val="000000"/>
              </a:buClr>
              <a:buSzPts val="4000"/>
              <a:buNone/>
              <a:defRPr sz="4000">
                <a:solidFill>
                  <a:srgbClr val="000000"/>
                </a:solidFill>
              </a:defRPr>
            </a:lvl1pPr>
            <a:lvl2pPr algn="ctr" lvl="1">
              <a:lnSpc>
                <a:spcPct val="100000"/>
              </a:lnSpc>
              <a:spcBef>
                <a:spcPts val="0"/>
              </a:spcBef>
              <a:spcAft>
                <a:spcPts val="0"/>
              </a:spcAft>
              <a:buSzPts val="5200"/>
              <a:buNone/>
              <a:defRPr sz="5200"/>
            </a:lvl2pPr>
            <a:lvl3pPr algn="ctr" lvl="2">
              <a:lnSpc>
                <a:spcPct val="100000"/>
              </a:lnSpc>
              <a:spcBef>
                <a:spcPts val="0"/>
              </a:spcBef>
              <a:spcAft>
                <a:spcPts val="0"/>
              </a:spcAft>
              <a:buSzPts val="5200"/>
              <a:buNone/>
              <a:defRPr sz="5200"/>
            </a:lvl3pPr>
            <a:lvl4pPr algn="ctr" lvl="3">
              <a:lnSpc>
                <a:spcPct val="100000"/>
              </a:lnSpc>
              <a:spcBef>
                <a:spcPts val="0"/>
              </a:spcBef>
              <a:spcAft>
                <a:spcPts val="0"/>
              </a:spcAft>
              <a:buSzPts val="5200"/>
              <a:buNone/>
              <a:defRPr sz="5200"/>
            </a:lvl4pPr>
            <a:lvl5pPr algn="ctr" lvl="4">
              <a:lnSpc>
                <a:spcPct val="100000"/>
              </a:lnSpc>
              <a:spcBef>
                <a:spcPts val="0"/>
              </a:spcBef>
              <a:spcAft>
                <a:spcPts val="0"/>
              </a:spcAft>
              <a:buSzPts val="5200"/>
              <a:buNone/>
              <a:defRPr sz="5200"/>
            </a:lvl5pPr>
            <a:lvl6pPr algn="ctr" lvl="5">
              <a:lnSpc>
                <a:spcPct val="100000"/>
              </a:lnSpc>
              <a:spcBef>
                <a:spcPts val="0"/>
              </a:spcBef>
              <a:spcAft>
                <a:spcPts val="0"/>
              </a:spcAft>
              <a:buSzPts val="5200"/>
              <a:buNone/>
              <a:defRPr sz="5200"/>
            </a:lvl6pPr>
            <a:lvl7pPr algn="ctr" lvl="6">
              <a:lnSpc>
                <a:spcPct val="100000"/>
              </a:lnSpc>
              <a:spcBef>
                <a:spcPts val="0"/>
              </a:spcBef>
              <a:spcAft>
                <a:spcPts val="0"/>
              </a:spcAft>
              <a:buSzPts val="5200"/>
              <a:buNone/>
              <a:defRPr sz="5200"/>
            </a:lvl7pPr>
            <a:lvl8pPr algn="ctr" lvl="7">
              <a:lnSpc>
                <a:spcPct val="100000"/>
              </a:lnSpc>
              <a:spcBef>
                <a:spcPts val="0"/>
              </a:spcBef>
              <a:spcAft>
                <a:spcPts val="0"/>
              </a:spcAft>
              <a:buSzPts val="5200"/>
              <a:buNone/>
              <a:defRPr sz="5200"/>
            </a:lvl8pPr>
            <a:lvl9pPr algn="ctr" lvl="8">
              <a:lnSpc>
                <a:spcPct val="100000"/>
              </a:lnSpc>
              <a:spcBef>
                <a:spcPts val="0"/>
              </a:spcBef>
              <a:spcAft>
                <a:spcPts val="0"/>
              </a:spcAft>
              <a:buSzPts val="5200"/>
              <a:buNone/>
              <a:defRPr sz="5200"/>
            </a:lvl9pPr>
          </a:lstStyle>
          <a:p>
            <a:endParaRPr/>
          </a:p>
        </p:txBody>
      </p:sp>
      <p:sp>
        <p:nvSpPr>
          <p:cNvPr id="11" name="Google Shape;11;p5"/>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algn="l"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900"/>
              <a:buFont typeface="Arial"/>
              <a:buNone/>
            </a:pPr>
            <a:r>
              <a:rPr b="0" cap="none" i="0" lang="de" strike="noStrike" sz="900" u="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b="0" cap="none" i="0" strike="noStrike" sz="900" u="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b="-49"/>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chemeClr val="dk1"/>
              </a:buClr>
              <a:buSzPts val="1100"/>
              <a:buFont typeface="Arial"/>
              <a:buNone/>
            </a:pPr>
            <a:r>
              <a:rPr b="0" cap="none" i="0" lang="de" strike="noStrike" sz="1300" u="none">
                <a:solidFill>
                  <a:schemeClr val="dk1"/>
                </a:solidFill>
                <a:latin typeface="Lato"/>
                <a:ea typeface="Lato"/>
                <a:cs typeface="Lato"/>
                <a:sym typeface="Lato"/>
              </a:rPr>
              <a:t>Enhancing Research</a:t>
            </a:r>
            <a:endParaRPr b="0" cap="none" i="0" strike="noStrike" sz="1300" u="none">
              <a:solidFill>
                <a:schemeClr val="dk1"/>
              </a:solidFill>
              <a:latin typeface="Lato"/>
              <a:ea typeface="Lato"/>
              <a:cs typeface="Lato"/>
              <a:sym typeface="Lato"/>
            </a:endParaRPr>
          </a:p>
          <a:p>
            <a:pPr algn="l" indent="0" lvl="0" marL="0" marR="0" rtl="0">
              <a:lnSpc>
                <a:spcPct val="100000"/>
              </a:lnSpc>
              <a:spcBef>
                <a:spcPts val="0"/>
              </a:spcBef>
              <a:spcAft>
                <a:spcPts val="0"/>
              </a:spcAft>
              <a:buClr>
                <a:srgbClr val="000000"/>
              </a:buClr>
              <a:buSzPts val="1300"/>
              <a:buFont typeface="Arial"/>
              <a:buNone/>
            </a:pPr>
            <a:r>
              <a:rPr b="0" cap="none" i="0" lang="de" strike="noStrike" sz="1300" u="none">
                <a:solidFill>
                  <a:schemeClr val="dk1"/>
                </a:solidFill>
                <a:latin typeface="Lato"/>
                <a:ea typeface="Lato"/>
                <a:cs typeface="Lato"/>
                <a:sym typeface="Lato"/>
              </a:rPr>
              <a:t>Understanding through Media</a:t>
            </a:r>
            <a:endParaRPr b="0" cap="none" i="0" strike="noStrike" sz="1700" u="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hasCustomPrompt="1" type="title"/>
          </p:nvPr>
        </p:nvSpPr>
        <p:spPr>
          <a:xfrm>
            <a:off x="311700" y="1106125"/>
            <a:ext cx="8520600" cy="19635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12000"/>
              <a:buNone/>
              <a:defRPr sz="12000"/>
            </a:lvl1pPr>
            <a:lvl2pPr algn="ctr" lvl="1">
              <a:lnSpc>
                <a:spcPct val="100000"/>
              </a:lnSpc>
              <a:spcBef>
                <a:spcPts val="0"/>
              </a:spcBef>
              <a:spcAft>
                <a:spcPts val="0"/>
              </a:spcAft>
              <a:buSzPts val="12000"/>
              <a:buNone/>
              <a:defRPr sz="12000"/>
            </a:lvl2pPr>
            <a:lvl3pPr algn="ctr" lvl="2">
              <a:lnSpc>
                <a:spcPct val="100000"/>
              </a:lnSpc>
              <a:spcBef>
                <a:spcPts val="0"/>
              </a:spcBef>
              <a:spcAft>
                <a:spcPts val="0"/>
              </a:spcAft>
              <a:buSzPts val="12000"/>
              <a:buNone/>
              <a:defRPr sz="12000"/>
            </a:lvl3pPr>
            <a:lvl4pPr algn="ctr" lvl="3">
              <a:lnSpc>
                <a:spcPct val="100000"/>
              </a:lnSpc>
              <a:spcBef>
                <a:spcPts val="0"/>
              </a:spcBef>
              <a:spcAft>
                <a:spcPts val="0"/>
              </a:spcAft>
              <a:buSzPts val="12000"/>
              <a:buNone/>
              <a:defRPr sz="12000"/>
            </a:lvl4pPr>
            <a:lvl5pPr algn="ctr" lvl="4">
              <a:lnSpc>
                <a:spcPct val="100000"/>
              </a:lnSpc>
              <a:spcBef>
                <a:spcPts val="0"/>
              </a:spcBef>
              <a:spcAft>
                <a:spcPts val="0"/>
              </a:spcAft>
              <a:buSzPts val="12000"/>
              <a:buNone/>
              <a:defRPr sz="12000"/>
            </a:lvl5pPr>
            <a:lvl6pPr algn="ctr" lvl="5">
              <a:lnSpc>
                <a:spcPct val="100000"/>
              </a:lnSpc>
              <a:spcBef>
                <a:spcPts val="0"/>
              </a:spcBef>
              <a:spcAft>
                <a:spcPts val="0"/>
              </a:spcAft>
              <a:buSzPts val="12000"/>
              <a:buNone/>
              <a:defRPr sz="12000"/>
            </a:lvl6pPr>
            <a:lvl7pPr algn="ctr" lvl="6">
              <a:lnSpc>
                <a:spcPct val="100000"/>
              </a:lnSpc>
              <a:spcBef>
                <a:spcPts val="0"/>
              </a:spcBef>
              <a:spcAft>
                <a:spcPts val="0"/>
              </a:spcAft>
              <a:buSzPts val="12000"/>
              <a:buNone/>
              <a:defRPr sz="12000"/>
            </a:lvl7pPr>
            <a:lvl8pPr algn="ctr" lvl="7">
              <a:lnSpc>
                <a:spcPct val="100000"/>
              </a:lnSpc>
              <a:spcBef>
                <a:spcPts val="0"/>
              </a:spcBef>
              <a:spcAft>
                <a:spcPts val="0"/>
              </a:spcAft>
              <a:buSzPts val="12000"/>
              <a:buNone/>
              <a:defRPr sz="12000"/>
            </a:lvl8pPr>
            <a:lvl9pPr algn="ctr" lvl="8">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idx="1" type="body"/>
          </p:nvPr>
        </p:nvSpPr>
        <p:spPr>
          <a:xfrm>
            <a:off x="311700" y="3152225"/>
            <a:ext cx="8520600" cy="1300800"/>
          </a:xfrm>
          <a:prstGeom prst="rect">
            <a:avLst/>
          </a:prstGeom>
          <a:solidFill>
            <a:srgbClr val="FFFFFF"/>
          </a:solidFill>
          <a:ln>
            <a:noFill/>
          </a:ln>
        </p:spPr>
        <p:txBody>
          <a:bodyPr anchor="t" anchorCtr="0" bIns="91425" lIns="91425" rIns="91425" spcFirstLastPara="1" tIns="91425" wrap="square">
            <a:noAutofit/>
          </a:bodyPr>
          <a:lstStyle>
            <a:lvl1pPr algn="ctr" indent="-342900" lvl="0" marL="457200">
              <a:lnSpc>
                <a:spcPct val="115000"/>
              </a:lnSpc>
              <a:spcBef>
                <a:spcPts val="0"/>
              </a:spcBef>
              <a:spcAft>
                <a:spcPts val="0"/>
              </a:spcAft>
              <a:buSzPts val="1800"/>
              <a:buChar char="●"/>
              <a:defRPr/>
            </a:lvl1pPr>
            <a:lvl2pPr algn="ctr" indent="-317500" lvl="1" marL="914400">
              <a:lnSpc>
                <a:spcPct val="115000"/>
              </a:lnSpc>
              <a:spcBef>
                <a:spcPts val="1600"/>
              </a:spcBef>
              <a:spcAft>
                <a:spcPts val="0"/>
              </a:spcAft>
              <a:buSzPts val="1400"/>
              <a:buChar char="○"/>
              <a:defRPr/>
            </a:lvl2pPr>
            <a:lvl3pPr algn="ctr" indent="-317500" lvl="2" marL="1371600">
              <a:lnSpc>
                <a:spcPct val="115000"/>
              </a:lnSpc>
              <a:spcBef>
                <a:spcPts val="1600"/>
              </a:spcBef>
              <a:spcAft>
                <a:spcPts val="0"/>
              </a:spcAft>
              <a:buSzPts val="1400"/>
              <a:buChar char="■"/>
              <a:defRPr/>
            </a:lvl3pPr>
            <a:lvl4pPr algn="ctr" indent="-317500" lvl="3" marL="1828800">
              <a:lnSpc>
                <a:spcPct val="115000"/>
              </a:lnSpc>
              <a:spcBef>
                <a:spcPts val="1600"/>
              </a:spcBef>
              <a:spcAft>
                <a:spcPts val="0"/>
              </a:spcAft>
              <a:buSzPts val="1400"/>
              <a:buChar char="●"/>
              <a:defRPr/>
            </a:lvl4pPr>
            <a:lvl5pPr algn="ctr" indent="-317500" lvl="4" marL="2286000">
              <a:lnSpc>
                <a:spcPct val="115000"/>
              </a:lnSpc>
              <a:spcBef>
                <a:spcPts val="1600"/>
              </a:spcBef>
              <a:spcAft>
                <a:spcPts val="0"/>
              </a:spcAft>
              <a:buSzPts val="1400"/>
              <a:buChar char="○"/>
              <a:defRPr/>
            </a:lvl5pPr>
            <a:lvl6pPr algn="ctr" indent="-317500" lvl="5" marL="2743200">
              <a:lnSpc>
                <a:spcPct val="115000"/>
              </a:lnSpc>
              <a:spcBef>
                <a:spcPts val="1600"/>
              </a:spcBef>
              <a:spcAft>
                <a:spcPts val="0"/>
              </a:spcAft>
              <a:buSzPts val="1400"/>
              <a:buChar char="■"/>
              <a:defRPr/>
            </a:lvl6pPr>
            <a:lvl7pPr algn="ctr" indent="-317500" lvl="6" marL="3200400">
              <a:lnSpc>
                <a:spcPct val="115000"/>
              </a:lnSpc>
              <a:spcBef>
                <a:spcPts val="1600"/>
              </a:spcBef>
              <a:spcAft>
                <a:spcPts val="0"/>
              </a:spcAft>
              <a:buSzPts val="1400"/>
              <a:buChar char="●"/>
              <a:defRPr/>
            </a:lvl7pPr>
            <a:lvl8pPr algn="ctr" indent="-317500" lvl="7" marL="3657600">
              <a:lnSpc>
                <a:spcPct val="115000"/>
              </a:lnSpc>
              <a:spcBef>
                <a:spcPts val="1600"/>
              </a:spcBef>
              <a:spcAft>
                <a:spcPts val="0"/>
              </a:spcAft>
              <a:buSzPts val="1400"/>
              <a:buChar char="○"/>
              <a:defRPr/>
            </a:lvl8pPr>
            <a:lvl9pPr algn="ctr" indent="-317500" lvl="8" marL="4114800">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19" name="Google Shape;19;p6"/>
          <p:cNvSpPr txBox="1">
            <a:spLocks noGrp="1"/>
          </p:cNvSpPr>
          <p:nvPr>
            <p:ph idx="1" type="body"/>
          </p:nvPr>
        </p:nvSpPr>
        <p:spPr>
          <a:xfrm>
            <a:off x="168425" y="1032300"/>
            <a:ext cx="8664000" cy="3406500"/>
          </a:xfrm>
          <a:prstGeom prst="rect">
            <a:avLst/>
          </a:prstGeom>
          <a:solidFill>
            <a:srgbClr val="FFFFFF"/>
          </a:solidFill>
          <a:ln>
            <a:noFill/>
          </a:ln>
        </p:spPr>
        <p:txBody>
          <a:bodyPr anchor="t"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anchor="ctr" anchorCtr="0" bIns="91425" lIns="91425" rIns="91425" spcFirstLastPara="1" tIns="91425" wrap="square">
            <a:noAutofit/>
          </a:bodyPr>
          <a:lstStyle>
            <a:lvl1pPr algn="ctr" lvl="0">
              <a:lnSpc>
                <a:spcPct val="100000"/>
              </a:lnSpc>
              <a:spcBef>
                <a:spcPts val="0"/>
              </a:spcBef>
              <a:spcAft>
                <a:spcPts val="0"/>
              </a:spcAft>
              <a:buSzPts val="3600"/>
              <a:buNone/>
              <a:defRPr sz="3600"/>
            </a:lvl1pPr>
            <a:lvl2pPr algn="ctr" lvl="1">
              <a:lnSpc>
                <a:spcPct val="100000"/>
              </a:lnSpc>
              <a:spcBef>
                <a:spcPts val="0"/>
              </a:spcBef>
              <a:spcAft>
                <a:spcPts val="0"/>
              </a:spcAft>
              <a:buSzPts val="3600"/>
              <a:buNone/>
              <a:defRPr sz="3600"/>
            </a:lvl2pPr>
            <a:lvl3pPr algn="ctr" lvl="2">
              <a:lnSpc>
                <a:spcPct val="100000"/>
              </a:lnSpc>
              <a:spcBef>
                <a:spcPts val="0"/>
              </a:spcBef>
              <a:spcAft>
                <a:spcPts val="0"/>
              </a:spcAft>
              <a:buSzPts val="3600"/>
              <a:buNone/>
              <a:defRPr sz="3600"/>
            </a:lvl3pPr>
            <a:lvl4pPr algn="ctr" lvl="3">
              <a:lnSpc>
                <a:spcPct val="100000"/>
              </a:lnSpc>
              <a:spcBef>
                <a:spcPts val="0"/>
              </a:spcBef>
              <a:spcAft>
                <a:spcPts val="0"/>
              </a:spcAft>
              <a:buSzPts val="3600"/>
              <a:buNone/>
              <a:defRPr sz="3600"/>
            </a:lvl4pPr>
            <a:lvl5pPr algn="ctr" lvl="4">
              <a:lnSpc>
                <a:spcPct val="100000"/>
              </a:lnSpc>
              <a:spcBef>
                <a:spcPts val="0"/>
              </a:spcBef>
              <a:spcAft>
                <a:spcPts val="0"/>
              </a:spcAft>
              <a:buSzPts val="3600"/>
              <a:buNone/>
              <a:defRPr sz="3600"/>
            </a:lvl5pPr>
            <a:lvl6pPr algn="ctr" lvl="5">
              <a:lnSpc>
                <a:spcPct val="100000"/>
              </a:lnSpc>
              <a:spcBef>
                <a:spcPts val="0"/>
              </a:spcBef>
              <a:spcAft>
                <a:spcPts val="0"/>
              </a:spcAft>
              <a:buSzPts val="3600"/>
              <a:buNone/>
              <a:defRPr sz="3600"/>
            </a:lvl6pPr>
            <a:lvl7pPr algn="ctr" lvl="6">
              <a:lnSpc>
                <a:spcPct val="100000"/>
              </a:lnSpc>
              <a:spcBef>
                <a:spcPts val="0"/>
              </a:spcBef>
              <a:spcAft>
                <a:spcPts val="0"/>
              </a:spcAft>
              <a:buSzPts val="3600"/>
              <a:buNone/>
              <a:defRPr sz="3600"/>
            </a:lvl7pPr>
            <a:lvl8pPr algn="ctr" lvl="7">
              <a:lnSpc>
                <a:spcPct val="100000"/>
              </a:lnSpc>
              <a:spcBef>
                <a:spcPts val="0"/>
              </a:spcBef>
              <a:spcAft>
                <a:spcPts val="0"/>
              </a:spcAft>
              <a:buSzPts val="3600"/>
              <a:buNone/>
              <a:defRPr sz="3600"/>
            </a:lvl8pPr>
            <a:lvl9pPr algn="ctr" lvl="8">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30" name="Google Shape;30;p8"/>
          <p:cNvSpPr txBox="1">
            <a:spLocks noGrp="1"/>
          </p:cNvSpPr>
          <p:nvPr>
            <p:ph idx="1" type="body"/>
          </p:nvPr>
        </p:nvSpPr>
        <p:spPr>
          <a:xfrm>
            <a:off x="311700" y="1297000"/>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idx="2" type="body"/>
          </p:nvPr>
        </p:nvSpPr>
        <p:spPr>
          <a:xfrm>
            <a:off x="4832400" y="1297075"/>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anchor="b" anchorCtr="0" bIns="91425" lIns="91425" rIns="91425" spcFirstLastPara="1" tIns="91425" wrap="square">
            <a:noAutofit/>
          </a:bodyPr>
          <a:lstStyle>
            <a:lvl1pPr algn="l" lvl="0">
              <a:lnSpc>
                <a:spcPct val="100000"/>
              </a:lnSpc>
              <a:spcBef>
                <a:spcPts val="0"/>
              </a:spcBef>
              <a:spcAft>
                <a:spcPts val="0"/>
              </a:spcAft>
              <a:buSzPts val="2400"/>
              <a:buNone/>
              <a:defRPr sz="2400"/>
            </a:lvl1pPr>
            <a:lvl2pPr algn="l" lvl="1">
              <a:lnSpc>
                <a:spcPct val="100000"/>
              </a:lnSpc>
              <a:spcBef>
                <a:spcPts val="0"/>
              </a:spcBef>
              <a:spcAft>
                <a:spcPts val="0"/>
              </a:spcAft>
              <a:buSzPts val="2400"/>
              <a:buNone/>
              <a:defRPr sz="2400"/>
            </a:lvl2pPr>
            <a:lvl3pPr algn="l" lvl="2">
              <a:lnSpc>
                <a:spcPct val="100000"/>
              </a:lnSpc>
              <a:spcBef>
                <a:spcPts val="0"/>
              </a:spcBef>
              <a:spcAft>
                <a:spcPts val="0"/>
              </a:spcAft>
              <a:buSzPts val="2400"/>
              <a:buNone/>
              <a:defRPr sz="2400"/>
            </a:lvl3pPr>
            <a:lvl4pPr algn="l" lvl="3">
              <a:lnSpc>
                <a:spcPct val="100000"/>
              </a:lnSpc>
              <a:spcBef>
                <a:spcPts val="0"/>
              </a:spcBef>
              <a:spcAft>
                <a:spcPts val="0"/>
              </a:spcAft>
              <a:buSzPts val="2400"/>
              <a:buNone/>
              <a:defRPr sz="2400"/>
            </a:lvl4pPr>
            <a:lvl5pPr algn="l" lvl="4">
              <a:lnSpc>
                <a:spcPct val="100000"/>
              </a:lnSpc>
              <a:spcBef>
                <a:spcPts val="0"/>
              </a:spcBef>
              <a:spcAft>
                <a:spcPts val="0"/>
              </a:spcAft>
              <a:buSzPts val="2400"/>
              <a:buNone/>
              <a:defRPr sz="2400"/>
            </a:lvl5pPr>
            <a:lvl6pPr algn="l" lvl="5">
              <a:lnSpc>
                <a:spcPct val="100000"/>
              </a:lnSpc>
              <a:spcBef>
                <a:spcPts val="0"/>
              </a:spcBef>
              <a:spcAft>
                <a:spcPts val="0"/>
              </a:spcAft>
              <a:buSzPts val="2400"/>
              <a:buNone/>
              <a:defRPr sz="2400"/>
            </a:lvl6pPr>
            <a:lvl7pPr algn="l" lvl="6">
              <a:lnSpc>
                <a:spcPct val="100000"/>
              </a:lnSpc>
              <a:spcBef>
                <a:spcPts val="0"/>
              </a:spcBef>
              <a:spcAft>
                <a:spcPts val="0"/>
              </a:spcAft>
              <a:buSzPts val="2400"/>
              <a:buNone/>
              <a:defRPr sz="2400"/>
            </a:lvl7pPr>
            <a:lvl8pPr algn="l" lvl="7">
              <a:lnSpc>
                <a:spcPct val="100000"/>
              </a:lnSpc>
              <a:spcBef>
                <a:spcPts val="0"/>
              </a:spcBef>
              <a:spcAft>
                <a:spcPts val="0"/>
              </a:spcAft>
              <a:buSzPts val="2400"/>
              <a:buNone/>
              <a:defRPr sz="2400"/>
            </a:lvl8pPr>
            <a:lvl9pPr algn="l" lvl="8">
              <a:lnSpc>
                <a:spcPct val="100000"/>
              </a:lnSpc>
              <a:spcBef>
                <a:spcPts val="0"/>
              </a:spcBef>
              <a:spcAft>
                <a:spcPts val="0"/>
              </a:spcAft>
              <a:buSzPts val="2400"/>
              <a:buNone/>
              <a:defRPr sz="2400"/>
            </a:lvl9pPr>
          </a:lstStyle>
          <a:p>
            <a:endParaRPr/>
          </a:p>
        </p:txBody>
      </p:sp>
      <p:sp>
        <p:nvSpPr>
          <p:cNvPr id="42" name="Google Shape;42;p10"/>
          <p:cNvSpPr txBox="1">
            <a:spLocks noGrp="1"/>
          </p:cNvSpPr>
          <p:nvPr>
            <p:ph idx="1" type="body"/>
          </p:nvPr>
        </p:nvSpPr>
        <p:spPr>
          <a:xfrm>
            <a:off x="311700" y="1176700"/>
            <a:ext cx="2808000" cy="3224400"/>
          </a:xfrm>
          <a:prstGeom prst="rect">
            <a:avLst/>
          </a:prstGeom>
          <a:solidFill>
            <a:srgbClr val="FFFFFF"/>
          </a:solidFill>
          <a:ln>
            <a:noFill/>
          </a:ln>
        </p:spPr>
        <p:txBody>
          <a:bodyPr anchor="t" anchorCtr="0" bIns="91425" lIns="91425" rIns="91425" spcFirstLastPara="1" tIns="91425" wrap="square">
            <a:noAutofit/>
          </a:bodyPr>
          <a:lstStyle>
            <a:lvl1pPr algn="l" indent="-304800" lvl="0" marL="457200">
              <a:lnSpc>
                <a:spcPct val="115000"/>
              </a:lnSpc>
              <a:spcBef>
                <a:spcPts val="0"/>
              </a:spcBef>
              <a:spcAft>
                <a:spcPts val="0"/>
              </a:spcAft>
              <a:buSzPts val="1200"/>
              <a:buChar char="●"/>
              <a:defRPr sz="12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anchor="ctr" anchorCtr="0" bIns="91425" lIns="91425" rIns="91425" spcFirstLastPara="1" tIns="91425" wrap="square">
            <a:noAutofit/>
          </a:bodyPr>
          <a:lstStyle>
            <a:lvl1pPr algn="l" lvl="0">
              <a:lnSpc>
                <a:spcPct val="100000"/>
              </a:lnSpc>
              <a:spcBef>
                <a:spcPts val="0"/>
              </a:spcBef>
              <a:spcAft>
                <a:spcPts val="0"/>
              </a:spcAft>
              <a:buSzPts val="4800"/>
              <a:buNone/>
              <a:defRPr sz="4800"/>
            </a:lvl1pPr>
            <a:lvl2pPr algn="l" lvl="1">
              <a:lnSpc>
                <a:spcPct val="100000"/>
              </a:lnSpc>
              <a:spcBef>
                <a:spcPts val="0"/>
              </a:spcBef>
              <a:spcAft>
                <a:spcPts val="0"/>
              </a:spcAft>
              <a:buSzPts val="4800"/>
              <a:buNone/>
              <a:defRPr sz="4800"/>
            </a:lvl2pPr>
            <a:lvl3pPr algn="l" lvl="2">
              <a:lnSpc>
                <a:spcPct val="100000"/>
              </a:lnSpc>
              <a:spcBef>
                <a:spcPts val="0"/>
              </a:spcBef>
              <a:spcAft>
                <a:spcPts val="0"/>
              </a:spcAft>
              <a:buSzPts val="4800"/>
              <a:buNone/>
              <a:defRPr sz="4800"/>
            </a:lvl3pPr>
            <a:lvl4pPr algn="l" lvl="3">
              <a:lnSpc>
                <a:spcPct val="100000"/>
              </a:lnSpc>
              <a:spcBef>
                <a:spcPts val="0"/>
              </a:spcBef>
              <a:spcAft>
                <a:spcPts val="0"/>
              </a:spcAft>
              <a:buSzPts val="4800"/>
              <a:buNone/>
              <a:defRPr sz="4800"/>
            </a:lvl4pPr>
            <a:lvl5pPr algn="l" lvl="4">
              <a:lnSpc>
                <a:spcPct val="100000"/>
              </a:lnSpc>
              <a:spcBef>
                <a:spcPts val="0"/>
              </a:spcBef>
              <a:spcAft>
                <a:spcPts val="0"/>
              </a:spcAft>
              <a:buSzPts val="4800"/>
              <a:buNone/>
              <a:defRPr sz="4800"/>
            </a:lvl5pPr>
            <a:lvl6pPr algn="l" lvl="5">
              <a:lnSpc>
                <a:spcPct val="100000"/>
              </a:lnSpc>
              <a:spcBef>
                <a:spcPts val="0"/>
              </a:spcBef>
              <a:spcAft>
                <a:spcPts val="0"/>
              </a:spcAft>
              <a:buSzPts val="4800"/>
              <a:buNone/>
              <a:defRPr sz="4800"/>
            </a:lvl6pPr>
            <a:lvl7pPr algn="l" lvl="6">
              <a:lnSpc>
                <a:spcPct val="100000"/>
              </a:lnSpc>
              <a:spcBef>
                <a:spcPts val="0"/>
              </a:spcBef>
              <a:spcAft>
                <a:spcPts val="0"/>
              </a:spcAft>
              <a:buSzPts val="4800"/>
              <a:buNone/>
              <a:defRPr sz="4800"/>
            </a:lvl7pPr>
            <a:lvl8pPr algn="l" lvl="7">
              <a:lnSpc>
                <a:spcPct val="100000"/>
              </a:lnSpc>
              <a:spcBef>
                <a:spcPts val="0"/>
              </a:spcBef>
              <a:spcAft>
                <a:spcPts val="0"/>
              </a:spcAft>
              <a:buSzPts val="4800"/>
              <a:buNone/>
              <a:defRPr sz="4800"/>
            </a:lvl8pPr>
            <a:lvl9pPr algn="l" lvl="8">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1400"/>
              <a:buFont typeface="Arial"/>
              <a:buNone/>
            </a:pPr>
            <a:endParaRPr b="0" cap="none" i="0" strike="noStrike" sz="1400" u="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4200"/>
              <a:buNone/>
              <a:defRPr sz="4200"/>
            </a:lvl1pPr>
            <a:lvl2pPr algn="ctr" lvl="1">
              <a:lnSpc>
                <a:spcPct val="100000"/>
              </a:lnSpc>
              <a:spcBef>
                <a:spcPts val="0"/>
              </a:spcBef>
              <a:spcAft>
                <a:spcPts val="0"/>
              </a:spcAft>
              <a:buSzPts val="4200"/>
              <a:buNone/>
              <a:defRPr sz="4200"/>
            </a:lvl2pPr>
            <a:lvl3pPr algn="ctr" lvl="2">
              <a:lnSpc>
                <a:spcPct val="100000"/>
              </a:lnSpc>
              <a:spcBef>
                <a:spcPts val="0"/>
              </a:spcBef>
              <a:spcAft>
                <a:spcPts val="0"/>
              </a:spcAft>
              <a:buSzPts val="4200"/>
              <a:buNone/>
              <a:defRPr sz="4200"/>
            </a:lvl3pPr>
            <a:lvl4pPr algn="ctr" lvl="3">
              <a:lnSpc>
                <a:spcPct val="100000"/>
              </a:lnSpc>
              <a:spcBef>
                <a:spcPts val="0"/>
              </a:spcBef>
              <a:spcAft>
                <a:spcPts val="0"/>
              </a:spcAft>
              <a:buSzPts val="4200"/>
              <a:buNone/>
              <a:defRPr sz="4200"/>
            </a:lvl4pPr>
            <a:lvl5pPr algn="ctr" lvl="4">
              <a:lnSpc>
                <a:spcPct val="100000"/>
              </a:lnSpc>
              <a:spcBef>
                <a:spcPts val="0"/>
              </a:spcBef>
              <a:spcAft>
                <a:spcPts val="0"/>
              </a:spcAft>
              <a:buSzPts val="4200"/>
              <a:buNone/>
              <a:defRPr sz="4200"/>
            </a:lvl5pPr>
            <a:lvl6pPr algn="ctr" lvl="5">
              <a:lnSpc>
                <a:spcPct val="100000"/>
              </a:lnSpc>
              <a:spcBef>
                <a:spcPts val="0"/>
              </a:spcBef>
              <a:spcAft>
                <a:spcPts val="0"/>
              </a:spcAft>
              <a:buSzPts val="4200"/>
              <a:buNone/>
              <a:defRPr sz="4200"/>
            </a:lvl6pPr>
            <a:lvl7pPr algn="ctr" lvl="6">
              <a:lnSpc>
                <a:spcPct val="100000"/>
              </a:lnSpc>
              <a:spcBef>
                <a:spcPts val="0"/>
              </a:spcBef>
              <a:spcAft>
                <a:spcPts val="0"/>
              </a:spcAft>
              <a:buSzPts val="4200"/>
              <a:buNone/>
              <a:defRPr sz="4200"/>
            </a:lvl7pPr>
            <a:lvl8pPr algn="ctr" lvl="7">
              <a:lnSpc>
                <a:spcPct val="100000"/>
              </a:lnSpc>
              <a:spcBef>
                <a:spcPts val="0"/>
              </a:spcBef>
              <a:spcAft>
                <a:spcPts val="0"/>
              </a:spcAft>
              <a:buSzPts val="4200"/>
              <a:buNone/>
              <a:defRPr sz="4200"/>
            </a:lvl8pPr>
            <a:lvl9pPr algn="ctr" lvl="8">
              <a:lnSpc>
                <a:spcPct val="100000"/>
              </a:lnSpc>
              <a:spcBef>
                <a:spcPts val="0"/>
              </a:spcBef>
              <a:spcAft>
                <a:spcPts val="0"/>
              </a:spcAft>
              <a:buSzPts val="4200"/>
              <a:buNone/>
              <a:defRPr sz="4200"/>
            </a:lvl9pPr>
          </a:lstStyle>
          <a:p>
            <a:endParaRPr/>
          </a:p>
        </p:txBody>
      </p:sp>
      <p:sp>
        <p:nvSpPr>
          <p:cNvPr id="54" name="Google Shape;54;p12"/>
          <p:cNvSpPr txBox="1">
            <a:spLocks noGrp="1"/>
          </p:cNvSpPr>
          <p:nvPr>
            <p:ph idx="1" type="subTitle"/>
          </p:nvPr>
        </p:nvSpPr>
        <p:spPr>
          <a:xfrm>
            <a:off x="265500" y="2803075"/>
            <a:ext cx="4045200" cy="1235100"/>
          </a:xfrm>
          <a:prstGeom prst="rect">
            <a:avLst/>
          </a:prstGeom>
          <a:solidFill>
            <a:srgbClr val="FFFFFF"/>
          </a:solidFill>
          <a:ln>
            <a:noFill/>
          </a:ln>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12"/>
          <p:cNvSpPr txBox="1">
            <a:spLocks noGrp="1"/>
          </p:cNvSpPr>
          <p:nvPr>
            <p:ph idx="2" type="body"/>
          </p:nvPr>
        </p:nvSpPr>
        <p:spPr>
          <a:xfrm>
            <a:off x="4939500" y="724075"/>
            <a:ext cx="3837000" cy="3695100"/>
          </a:xfrm>
          <a:prstGeom prst="rect">
            <a:avLst/>
          </a:prstGeom>
          <a:solidFill>
            <a:srgbClr val="FFFFFF"/>
          </a:solidFill>
          <a:ln>
            <a:noFill/>
          </a:ln>
        </p:spPr>
        <p:txBody>
          <a:bodyPr anchor="ctr"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idx="1" type="body"/>
          </p:nvPr>
        </p:nvSpPr>
        <p:spPr>
          <a:xfrm>
            <a:off x="2766125" y="3922225"/>
            <a:ext cx="5998800" cy="605100"/>
          </a:xfrm>
          <a:prstGeom prst="rect">
            <a:avLst/>
          </a:prstGeom>
          <a:solidFill>
            <a:srgbClr val="FFFFFF"/>
          </a:solidFill>
          <a:ln>
            <a:noFill/>
          </a:ln>
        </p:spPr>
        <p:txBody>
          <a:bodyPr anchor="ctr" anchorCtr="0" bIns="91425" lIns="91425" rIns="91425" spcFirstLastPara="1" tIns="91425" wrap="square">
            <a:noAutofit/>
          </a:bodyPr>
          <a:lstStyle>
            <a:lvl1pPr algn="l" indent="-228600" lvl="0" marL="457200">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theguardian.com/australia-news/ng-interactive/2021/mar/11/anatomy-of-a-conspiracy-theory-how-misinformation-travels-on-facebook"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hyperlink" Target="https://www.theguardian.com/australia-news/ng-interactive/2021/mar/11/anatomy-of-a-conspiracy-theory-how-misinformation-travels-on-facebook"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theguardian.com/australia-news/ng-interactive/2021/mar/11/anatomy-of-a-conspiracy-theory-how-misinformation-travels-on-facebook"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theguardian.com/australia-news/ng-interactive/2021/mar/11/anatomy-of-a-conspiracy-theory-how-misinformation-travels-on-facebook"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theguardian.com/australia-news/ng-interactive/2021/mar/11/anatomy-of-a-conspiracy-theory-how-misinformation-travels-on-facebook"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theguardian.com/australia-news/ng-interactive/2021/mar/11/anatomy-of-a-conspiracy-theory-how-misinformation-travels-on-facebook"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theguardian.com/australia-news/ng-interactive/2021/mar/11/anatomy-of-a-conspiracy-theory-how-misinformation-travels-on-facebook"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theguardian.com/australia-news/ng-interactive/2021/mar/11/anatomy-of-a-conspiracy-theory-how-misinformation-travels-on-facebook"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theguardian.com/australia-news/ng-interactive/2021/mar/11/anatomy-of-a-conspiracy-theory-how-misinformation-travels-on-faceboo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lnSpc>
                <a:spcPct val="100000"/>
              </a:lnSpc>
              <a:spcBef>
                <a:spcPts val="0"/>
              </a:spcBef>
              <a:spcAft>
                <a:spcPts val="0"/>
              </a:spcAft>
              <a:buSzPts val="4000"/>
              <a:buNone/>
            </a:pPr>
            <a:r>
              <a:rPr lang="de"/>
              <a:t>Define, explain and identify:</a:t>
            </a:r>
            <a:endParaRPr/>
          </a:p>
        </p:txBody>
      </p:sp>
      <p:sp>
        <p:nvSpPr>
          <p:cNvPr id="79" name="Google Shape;79;p1"/>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p>
            <a:pPr marL="0" lvl="0" indent="0" algn="l" rtl="0">
              <a:lnSpc>
                <a:spcPct val="100000"/>
              </a:lnSpc>
              <a:spcBef>
                <a:spcPts val="0"/>
              </a:spcBef>
              <a:spcAft>
                <a:spcPts val="0"/>
              </a:spcAft>
              <a:buSzPts val="2000"/>
              <a:buNone/>
            </a:pPr>
            <a:r>
              <a:rPr lang="de"/>
              <a:t>Introduction to “fake news” and 5g technology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gec40f742c1_0_91"/>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13" name="Google Shape;413;gec40f742c1_0_9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pic>
        <p:nvPicPr>
          <p:cNvPr id="414" name="Google Shape;414;gec40f742c1_0_91"/>
          <p:cNvPicPr preferRelativeResize="0"/>
          <p:nvPr/>
        </p:nvPicPr>
        <p:blipFill>
          <a:blip r:embed="rId3">
            <a:alphaModFix/>
          </a:blip>
          <a:stretch>
            <a:fillRect/>
          </a:stretch>
        </p:blipFill>
        <p:spPr>
          <a:xfrm>
            <a:off x="1220850" y="1090047"/>
            <a:ext cx="6701447" cy="3291427"/>
          </a:xfrm>
          <a:prstGeom prst="rect">
            <a:avLst/>
          </a:prstGeom>
          <a:noFill/>
          <a:ln>
            <a:noFill/>
          </a:ln>
        </p:spPr>
      </p:pic>
      <p:sp>
        <p:nvSpPr>
          <p:cNvPr id="417" name="Google Shape;417;gec40f742c1_0_91"/>
          <p:cNvSpPr txBox="1"/>
          <p:nvPr/>
        </p:nvSpPr>
        <p:spPr>
          <a:xfrm>
            <a:off x="4382200" y="4362600"/>
            <a:ext cx="4541700" cy="415468"/>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err="1">
                <a:solidFill>
                  <a:schemeClr val="dk1"/>
                </a:solidFill>
                <a:latin typeface="Century Gothic"/>
                <a:ea typeface="Century Gothic"/>
                <a:cs typeface="Century Gothic"/>
                <a:sym typeface="Century Gothic"/>
              </a:rPr>
              <a:t>Evershed</a:t>
            </a:r>
            <a:r>
              <a:rPr lang="de" sz="500" dirty="0">
                <a:solidFill>
                  <a:schemeClr val="dk1"/>
                </a:solidFill>
                <a:latin typeface="Century Gothic"/>
                <a:ea typeface="Century Gothic"/>
                <a:cs typeface="Century Gothic"/>
                <a:sym typeface="Century Gothic"/>
              </a:rPr>
              <a:t>, N., </a:t>
            </a:r>
            <a:r>
              <a:rPr lang="de" sz="500" dirty="0" err="1">
                <a:solidFill>
                  <a:schemeClr val="dk1"/>
                </a:solidFill>
                <a:latin typeface="Century Gothic"/>
                <a:ea typeface="Century Gothic"/>
                <a:cs typeface="Century Gothic"/>
                <a:sym typeface="Century Gothic"/>
              </a:rPr>
              <a:t>McGowan</a:t>
            </a:r>
            <a:r>
              <a:rPr lang="de" sz="500" dirty="0">
                <a:solidFill>
                  <a:schemeClr val="dk1"/>
                </a:solidFill>
                <a:latin typeface="Century Gothic"/>
                <a:ea typeface="Century Gothic"/>
                <a:cs typeface="Century Gothic"/>
                <a:sym typeface="Century Gothic"/>
              </a:rPr>
              <a:t>, M. </a:t>
            </a:r>
            <a:r>
              <a:rPr lang="de" sz="500" dirty="0" err="1">
                <a:solidFill>
                  <a:schemeClr val="dk1"/>
                </a:solidFill>
                <a:latin typeface="Century Gothic"/>
                <a:ea typeface="Century Gothic"/>
                <a:cs typeface="Century Gothic"/>
                <a:sym typeface="Century Gothic"/>
              </a:rPr>
              <a:t>and</a:t>
            </a:r>
            <a:r>
              <a:rPr lang="de" sz="500" dirty="0">
                <a:solidFill>
                  <a:schemeClr val="dk1"/>
                </a:solidFill>
                <a:latin typeface="Century Gothic"/>
                <a:ea typeface="Century Gothic"/>
                <a:cs typeface="Century Gothic"/>
                <a:sym typeface="Century Gothic"/>
              </a:rPr>
              <a:t> Ball, A., (2021). </a:t>
            </a:r>
            <a:r>
              <a:rPr lang="de" sz="500" i="1" dirty="0" err="1">
                <a:solidFill>
                  <a:schemeClr val="dk1"/>
                </a:solidFill>
                <a:latin typeface="Century Gothic"/>
                <a:ea typeface="Century Gothic"/>
                <a:cs typeface="Century Gothic"/>
                <a:sym typeface="Century Gothic"/>
              </a:rPr>
              <a:t>Anatomy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of</a:t>
            </a:r>
            <a:r>
              <a:rPr lang="de" sz="500" i="1" dirty="0">
                <a:solidFill>
                  <a:schemeClr val="dk1"/>
                </a:solidFill>
                <a:latin typeface="Century Gothic"/>
                <a:ea typeface="Century Gothic"/>
                <a:cs typeface="Century Gothic"/>
                <a:sym typeface="Century Gothic"/>
              </a:rPr>
              <a:t> a </a:t>
            </a:r>
            <a:r>
              <a:rPr lang="de" sz="500" i="1" dirty="0" err="1">
                <a:solidFill>
                  <a:schemeClr val="dk1"/>
                </a:solidFill>
                <a:latin typeface="Century Gothic"/>
                <a:ea typeface="Century Gothic"/>
                <a:cs typeface="Century Gothic"/>
                <a:sym typeface="Century Gothic"/>
              </a:rPr>
              <a:t>conspiracy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theory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how</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misinformation</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travels</a:t>
            </a:r>
            <a:r>
              <a:rPr lang="de" sz="500" i="1" dirty="0">
                <a:solidFill>
                  <a:schemeClr val="dk1"/>
                </a:solidFill>
                <a:latin typeface="Century Gothic"/>
                <a:ea typeface="Century Gothic"/>
                <a:cs typeface="Century Gothic"/>
                <a:sym typeface="Century Gothic"/>
              </a:rPr>
              <a:t> on Facebook</a:t>
            </a:r>
            <a:r>
              <a:rPr lang="de" sz="500" dirty="0">
                <a:solidFill>
                  <a:schemeClr val="dk1"/>
                </a:solidFill>
                <a:latin typeface="Century Gothic"/>
                <a:ea typeface="Century Gothic"/>
                <a:cs typeface="Century Gothic"/>
                <a:sym typeface="Century Gothic"/>
              </a:rPr>
              <a:t>. [online] The Guardian. </a:t>
            </a:r>
            <a:r>
              <a:rPr lang="de" sz="500" dirty="0" err="1">
                <a:solidFill>
                  <a:schemeClr val="dk1"/>
                </a:solidFill>
                <a:latin typeface="Century Gothic"/>
                <a:ea typeface="Century Gothic"/>
                <a:cs typeface="Century Gothic"/>
                <a:sym typeface="Century Gothic"/>
              </a:rPr>
              <a:t>Available</a:t>
            </a:r>
            <a:r>
              <a:rPr lang="de" sz="500" dirty="0">
                <a:solidFill>
                  <a:schemeClr val="dk1"/>
                </a:solidFill>
                <a:latin typeface="Century Gothic"/>
                <a:ea typeface="Century Gothic"/>
                <a:cs typeface="Century Gothic"/>
                <a:sym typeface="Century Gothic"/>
              </a:rPr>
              <a:t> at: </a:t>
            </a:r>
            <a:r>
              <a:rPr lang="de" sz="500" u="sng" dirty="0">
                <a:solidFill>
                  <a:srgbClr val="1155CC"/>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https://www.theguardian.com/australia-news/ng-interactive/2021/mar/11/anatomy-of-a-conspiracy-theory-how-misinformation-travels-on-facebook</a:t>
            </a:r>
            <a:r>
              <a:rPr lang="de" sz="500" dirty="0">
                <a:solidFill>
                  <a:schemeClr val="dk1"/>
                </a:solidFill>
                <a:latin typeface="Century Gothic"/>
                <a:ea typeface="Century Gothic"/>
                <a:cs typeface="Century Gothic"/>
                <a:sym typeface="Century Gothic"/>
              </a:rPr>
              <a:t> [</a:t>
            </a:r>
            <a:r>
              <a:rPr lang="de" sz="500" dirty="0" err="1">
                <a:solidFill>
                  <a:schemeClr val="dk1"/>
                </a:solidFill>
                <a:latin typeface="Century Gothic"/>
                <a:ea typeface="Century Gothic"/>
                <a:cs typeface="Century Gothic"/>
                <a:sym typeface="Century Gothic"/>
              </a:rPr>
              <a:t>Accessed</a:t>
            </a:r>
            <a:r>
              <a:rPr lang="de" sz="500" dirty="0">
                <a:solidFill>
                  <a:schemeClr val="dk1"/>
                </a:solidFill>
                <a:latin typeface="Century Gothic"/>
                <a:ea typeface="Century Gothic"/>
                <a:cs typeface="Century Gothic"/>
                <a:sym typeface="Century Gothic"/>
              </a:rPr>
              <a:t> 2 September 2021]</a:t>
            </a:r>
            <a:endParaRPr sz="500" dirty="0">
              <a:latin typeface="Lato"/>
              <a:ea typeface="Lato"/>
              <a:cs typeface="Lato"/>
              <a:sym typeface="Lato"/>
            </a:endParaRPr>
          </a:p>
        </p:txBody>
      </p:sp>
      <p:sp>
        <p:nvSpPr>
          <p:cNvPr id="12" name="Google Shape;425;gec40f742c1_0_97">
            <a:extLst>
              <a:ext uri="{FF2B5EF4-FFF2-40B4-BE49-F238E27FC236}">
                <a16:creationId xmlns:a16="http://schemas.microsoft.com/office/drawing/2014/main" id="{79EB0A93-03D8-2A47-8BB1-14BCC59C44F5}"/>
              </a:ext>
            </a:extLst>
          </p:cNvPr>
          <p:cNvSpPr txBox="1">
            <a:spLocks noGrp="1"/>
          </p:cNvSpPr>
          <p:nvPr>
            <p:ph type="title"/>
          </p:nvPr>
        </p:nvSpPr>
        <p:spPr>
          <a:xfrm>
            <a:off x="311700" y="174760"/>
            <a:ext cx="6802800" cy="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700" dirty="0"/>
              <a:t>Case </a:t>
            </a:r>
            <a:r>
              <a:rPr lang="de" sz="2700" dirty="0" err="1"/>
              <a:t>study</a:t>
            </a:r>
            <a:r>
              <a:rPr lang="de" sz="2700" dirty="0"/>
              <a:t>: Facebook, 5G </a:t>
            </a:r>
            <a:r>
              <a:rPr lang="de" sz="2700" dirty="0" err="1"/>
              <a:t>and</a:t>
            </a:r>
            <a:r>
              <a:rPr lang="de" sz="2700" dirty="0"/>
              <a:t> </a:t>
            </a:r>
            <a:r>
              <a:rPr lang="de" sz="2700" dirty="0" err="1"/>
              <a:t>Coronavirus</a:t>
            </a:r>
            <a:endParaRPr sz="2700" dirty="0"/>
          </a:p>
        </p:txBody>
      </p:sp>
      <p:sp>
        <p:nvSpPr>
          <p:cNvPr id="13" name="Google Shape;426;gec40f742c1_0_97">
            <a:extLst>
              <a:ext uri="{FF2B5EF4-FFF2-40B4-BE49-F238E27FC236}">
                <a16:creationId xmlns:a16="http://schemas.microsoft.com/office/drawing/2014/main" id="{98EF7D43-CF99-0C42-A0D8-874C9B2588EE}"/>
              </a:ext>
            </a:extLst>
          </p:cNvPr>
          <p:cNvSpPr txBox="1">
            <a:spLocks/>
          </p:cNvSpPr>
          <p:nvPr/>
        </p:nvSpPr>
        <p:spPr>
          <a:xfrm>
            <a:off x="311700" y="579369"/>
            <a:ext cx="6802800" cy="481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GB" sz="1400"/>
              <a:t>how an individual post can reach a global audience within days</a:t>
            </a:r>
            <a:endParaRPr lang="en-GB"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21"/>
        <p:cNvGrpSpPr/>
        <p:nvPr/>
      </p:nvGrpSpPr>
      <p:grpSpPr>
        <a:xfrm>
          <a:off x="0" y="0"/>
          <a:ext cx="0" cy="0"/>
          <a:chOff x="0" y="0"/>
          <a:chExt cx="0" cy="0"/>
        </a:xfrm>
      </p:grpSpPr>
      <p:sp>
        <p:nvSpPr>
          <p:cNvPr id="422" name="Google Shape;422;gec40f742c1_0_97"/>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423" name="Google Shape;423;gec40f742c1_0_97"/>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11</a:t>
            </a:fld>
            <a:endParaRPr/>
          </a:p>
        </p:txBody>
      </p:sp>
      <p:pic>
        <p:nvPicPr>
          <p:cNvPr id="424" name="Google Shape;424;gec40f742c1_0_97"/>
          <p:cNvPicPr preferRelativeResize="0"/>
          <p:nvPr/>
        </p:nvPicPr>
        <p:blipFill>
          <a:blip r:embed="rId3">
            <a:alphaModFix/>
          </a:blip>
          <a:stretch>
            <a:fillRect/>
          </a:stretch>
        </p:blipFill>
        <p:spPr>
          <a:xfrm>
            <a:off x="1220850" y="1090037"/>
            <a:ext cx="6701447" cy="3291437"/>
          </a:xfrm>
          <a:prstGeom prst="rect">
            <a:avLst/>
          </a:prstGeom>
          <a:noFill/>
          <a:ln>
            <a:noFill/>
          </a:ln>
        </p:spPr>
      </p:pic>
      <p:sp>
        <p:nvSpPr>
          <p:cNvPr id="425" name="Google Shape;425;gec40f742c1_0_97"/>
          <p:cNvSpPr txBox="1">
            <a:spLocks noGrp="1"/>
          </p:cNvSpPr>
          <p:nvPr>
            <p:ph type="title"/>
          </p:nvPr>
        </p:nvSpPr>
        <p:spPr>
          <a:xfrm>
            <a:off x="311700" y="174760"/>
            <a:ext cx="6802800" cy="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700" dirty="0"/>
              <a:t>Case </a:t>
            </a:r>
            <a:r>
              <a:rPr lang="de" sz="2700" dirty="0" err="1"/>
              <a:t>study</a:t>
            </a:r>
            <a:r>
              <a:rPr lang="de" sz="2700" dirty="0"/>
              <a:t>: Facebook, 5G </a:t>
            </a:r>
            <a:r>
              <a:rPr lang="de" sz="2700" dirty="0" err="1"/>
              <a:t>and</a:t>
            </a:r>
            <a:r>
              <a:rPr lang="de" sz="2700" dirty="0"/>
              <a:t> </a:t>
            </a:r>
            <a:r>
              <a:rPr lang="de" sz="2700" dirty="0" err="1"/>
              <a:t>Coronavirus</a:t>
            </a:r>
            <a:endParaRPr sz="2700" dirty="0"/>
          </a:p>
        </p:txBody>
      </p:sp>
      <p:sp>
        <p:nvSpPr>
          <p:cNvPr id="426" name="Google Shape;426;gec40f742c1_0_97"/>
          <p:cNvSpPr txBox="1">
            <a:spLocks noGrp="1"/>
          </p:cNvSpPr>
          <p:nvPr>
            <p:ph type="title"/>
          </p:nvPr>
        </p:nvSpPr>
        <p:spPr>
          <a:xfrm>
            <a:off x="311700" y="579369"/>
            <a:ext cx="6802800" cy="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1400" dirty="0" err="1"/>
              <a:t>how</a:t>
            </a:r>
            <a:r>
              <a:rPr lang="de" sz="1400" dirty="0"/>
              <a:t> an individual </a:t>
            </a:r>
            <a:r>
              <a:rPr lang="de" sz="1400" dirty="0" err="1"/>
              <a:t>post</a:t>
            </a:r>
            <a:r>
              <a:rPr lang="de" sz="1400" dirty="0"/>
              <a:t> </a:t>
            </a:r>
            <a:r>
              <a:rPr lang="de" sz="1400" dirty="0" err="1"/>
              <a:t>can</a:t>
            </a:r>
            <a:r>
              <a:rPr lang="de" sz="1400" dirty="0"/>
              <a:t> </a:t>
            </a:r>
            <a:r>
              <a:rPr lang="de" sz="1400" dirty="0" err="1"/>
              <a:t>reach</a:t>
            </a:r>
            <a:r>
              <a:rPr lang="de" sz="1400" dirty="0"/>
              <a:t> a global </a:t>
            </a:r>
            <a:r>
              <a:rPr lang="de" sz="1400" dirty="0" err="1"/>
              <a:t>audience</a:t>
            </a:r>
            <a:r>
              <a:rPr lang="de" sz="1400" dirty="0"/>
              <a:t> </a:t>
            </a:r>
            <a:r>
              <a:rPr lang="de" sz="1400" dirty="0" err="1"/>
              <a:t>within</a:t>
            </a:r>
            <a:r>
              <a:rPr lang="de" sz="1400" dirty="0"/>
              <a:t> </a:t>
            </a:r>
            <a:r>
              <a:rPr lang="de" sz="1400" dirty="0" err="1"/>
              <a:t>days</a:t>
            </a:r>
            <a:endParaRPr sz="1400" dirty="0"/>
          </a:p>
        </p:txBody>
      </p:sp>
      <p:sp>
        <p:nvSpPr>
          <p:cNvPr id="427" name="Google Shape;427;gec40f742c1_0_97"/>
          <p:cNvSpPr txBox="1"/>
          <p:nvPr/>
        </p:nvSpPr>
        <p:spPr>
          <a:xfrm>
            <a:off x="4382200" y="4362600"/>
            <a:ext cx="4541700" cy="415468"/>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err="1">
                <a:solidFill>
                  <a:schemeClr val="dk1"/>
                </a:solidFill>
                <a:latin typeface="Century Gothic"/>
                <a:ea typeface="Century Gothic"/>
                <a:cs typeface="Century Gothic"/>
                <a:sym typeface="Century Gothic"/>
              </a:rPr>
              <a:t>Evershed</a:t>
            </a:r>
            <a:r>
              <a:rPr lang="de" sz="500" dirty="0">
                <a:solidFill>
                  <a:schemeClr val="dk1"/>
                </a:solidFill>
                <a:latin typeface="Century Gothic"/>
                <a:ea typeface="Century Gothic"/>
                <a:cs typeface="Century Gothic"/>
                <a:sym typeface="Century Gothic"/>
              </a:rPr>
              <a:t>, N., </a:t>
            </a:r>
            <a:r>
              <a:rPr lang="de" sz="500" dirty="0" err="1">
                <a:solidFill>
                  <a:schemeClr val="dk1"/>
                </a:solidFill>
                <a:latin typeface="Century Gothic"/>
                <a:ea typeface="Century Gothic"/>
                <a:cs typeface="Century Gothic"/>
                <a:sym typeface="Century Gothic"/>
              </a:rPr>
              <a:t>McGowan</a:t>
            </a:r>
            <a:r>
              <a:rPr lang="de" sz="500" dirty="0">
                <a:solidFill>
                  <a:schemeClr val="dk1"/>
                </a:solidFill>
                <a:latin typeface="Century Gothic"/>
                <a:ea typeface="Century Gothic"/>
                <a:cs typeface="Century Gothic"/>
                <a:sym typeface="Century Gothic"/>
              </a:rPr>
              <a:t>, M. </a:t>
            </a:r>
            <a:r>
              <a:rPr lang="de" sz="500" dirty="0" err="1">
                <a:solidFill>
                  <a:schemeClr val="dk1"/>
                </a:solidFill>
                <a:latin typeface="Century Gothic"/>
                <a:ea typeface="Century Gothic"/>
                <a:cs typeface="Century Gothic"/>
                <a:sym typeface="Century Gothic"/>
              </a:rPr>
              <a:t>and</a:t>
            </a:r>
            <a:r>
              <a:rPr lang="de" sz="500" dirty="0">
                <a:solidFill>
                  <a:schemeClr val="dk1"/>
                </a:solidFill>
                <a:latin typeface="Century Gothic"/>
                <a:ea typeface="Century Gothic"/>
                <a:cs typeface="Century Gothic"/>
                <a:sym typeface="Century Gothic"/>
              </a:rPr>
              <a:t> Ball, A., (2021). </a:t>
            </a:r>
            <a:r>
              <a:rPr lang="de" sz="500" i="1" dirty="0" err="1">
                <a:solidFill>
                  <a:schemeClr val="dk1"/>
                </a:solidFill>
                <a:latin typeface="Century Gothic"/>
                <a:ea typeface="Century Gothic"/>
                <a:cs typeface="Century Gothic"/>
                <a:sym typeface="Century Gothic"/>
              </a:rPr>
              <a:t>Anatomy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of</a:t>
            </a:r>
            <a:r>
              <a:rPr lang="de" sz="500" i="1" dirty="0">
                <a:solidFill>
                  <a:schemeClr val="dk1"/>
                </a:solidFill>
                <a:latin typeface="Century Gothic"/>
                <a:ea typeface="Century Gothic"/>
                <a:cs typeface="Century Gothic"/>
                <a:sym typeface="Century Gothic"/>
              </a:rPr>
              <a:t> a </a:t>
            </a:r>
            <a:r>
              <a:rPr lang="de" sz="500" i="1" dirty="0" err="1">
                <a:solidFill>
                  <a:schemeClr val="dk1"/>
                </a:solidFill>
                <a:latin typeface="Century Gothic"/>
                <a:ea typeface="Century Gothic"/>
                <a:cs typeface="Century Gothic"/>
                <a:sym typeface="Century Gothic"/>
              </a:rPr>
              <a:t>conspiracy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theory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how</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misinformation</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travels</a:t>
            </a:r>
            <a:r>
              <a:rPr lang="de" sz="500" i="1" dirty="0">
                <a:solidFill>
                  <a:schemeClr val="dk1"/>
                </a:solidFill>
                <a:latin typeface="Century Gothic"/>
                <a:ea typeface="Century Gothic"/>
                <a:cs typeface="Century Gothic"/>
                <a:sym typeface="Century Gothic"/>
              </a:rPr>
              <a:t> on Facebook</a:t>
            </a:r>
            <a:r>
              <a:rPr lang="de" sz="500" dirty="0">
                <a:solidFill>
                  <a:schemeClr val="dk1"/>
                </a:solidFill>
                <a:latin typeface="Century Gothic"/>
                <a:ea typeface="Century Gothic"/>
                <a:cs typeface="Century Gothic"/>
                <a:sym typeface="Century Gothic"/>
              </a:rPr>
              <a:t>. [online] The Guardian. </a:t>
            </a:r>
            <a:r>
              <a:rPr lang="de" sz="500" dirty="0" err="1">
                <a:solidFill>
                  <a:schemeClr val="dk1"/>
                </a:solidFill>
                <a:latin typeface="Century Gothic"/>
                <a:ea typeface="Century Gothic"/>
                <a:cs typeface="Century Gothic"/>
                <a:sym typeface="Century Gothic"/>
              </a:rPr>
              <a:t>Available</a:t>
            </a:r>
            <a:r>
              <a:rPr lang="de" sz="500" dirty="0">
                <a:solidFill>
                  <a:schemeClr val="dk1"/>
                </a:solidFill>
                <a:latin typeface="Century Gothic"/>
                <a:ea typeface="Century Gothic"/>
                <a:cs typeface="Century Gothic"/>
                <a:sym typeface="Century Gothic"/>
              </a:rPr>
              <a:t> at: </a:t>
            </a:r>
            <a:r>
              <a:rPr lang="de" sz="500" u="sng" dirty="0">
                <a:solidFill>
                  <a:srgbClr val="1155CC"/>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https://www.theguardian.com/australia-news/ng-interactive/2021/mar/11/anatomy-of-a-conspiracy-theory-how-misinformation-travels-on-facebook</a:t>
            </a:r>
            <a:r>
              <a:rPr lang="de" sz="500" dirty="0">
                <a:solidFill>
                  <a:schemeClr val="dk1"/>
                </a:solidFill>
                <a:latin typeface="Century Gothic"/>
                <a:ea typeface="Century Gothic"/>
                <a:cs typeface="Century Gothic"/>
                <a:sym typeface="Century Gothic"/>
              </a:rPr>
              <a:t> [</a:t>
            </a:r>
            <a:r>
              <a:rPr lang="de" sz="500" dirty="0" err="1">
                <a:solidFill>
                  <a:schemeClr val="dk1"/>
                </a:solidFill>
                <a:latin typeface="Century Gothic"/>
                <a:ea typeface="Century Gothic"/>
                <a:cs typeface="Century Gothic"/>
                <a:sym typeface="Century Gothic"/>
              </a:rPr>
              <a:t>Accessed</a:t>
            </a:r>
            <a:r>
              <a:rPr lang="de" sz="500" dirty="0">
                <a:solidFill>
                  <a:schemeClr val="dk1"/>
                </a:solidFill>
                <a:latin typeface="Century Gothic"/>
                <a:ea typeface="Century Gothic"/>
                <a:cs typeface="Century Gothic"/>
                <a:sym typeface="Century Gothic"/>
              </a:rPr>
              <a:t> 2 September 2021]</a:t>
            </a:r>
            <a:endParaRPr sz="500" dirty="0">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gec40f742c1_0_103"/>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33" name="Google Shape;433;gec40f742c1_0_10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12</a:t>
            </a:fld>
            <a:endParaRPr/>
          </a:p>
        </p:txBody>
      </p:sp>
      <p:pic>
        <p:nvPicPr>
          <p:cNvPr id="434" name="Google Shape;434;gec40f742c1_0_103"/>
          <p:cNvPicPr preferRelativeResize="0"/>
          <p:nvPr/>
        </p:nvPicPr>
        <p:blipFill>
          <a:blip r:embed="rId3">
            <a:alphaModFix/>
          </a:blip>
          <a:stretch>
            <a:fillRect/>
          </a:stretch>
        </p:blipFill>
        <p:spPr>
          <a:xfrm>
            <a:off x="1220850" y="1090034"/>
            <a:ext cx="6701447" cy="3291440"/>
          </a:xfrm>
          <a:prstGeom prst="rect">
            <a:avLst/>
          </a:prstGeom>
          <a:noFill/>
          <a:ln>
            <a:noFill/>
          </a:ln>
        </p:spPr>
      </p:pic>
      <p:sp>
        <p:nvSpPr>
          <p:cNvPr id="437" name="Google Shape;437;gec40f742c1_0_103"/>
          <p:cNvSpPr txBox="1"/>
          <p:nvPr/>
        </p:nvSpPr>
        <p:spPr>
          <a:xfrm>
            <a:off x="4382200" y="4362600"/>
            <a:ext cx="4541700" cy="415468"/>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err="1">
                <a:solidFill>
                  <a:schemeClr val="dk1"/>
                </a:solidFill>
                <a:latin typeface="Century Gothic"/>
                <a:ea typeface="Century Gothic"/>
                <a:cs typeface="Century Gothic"/>
                <a:sym typeface="Century Gothic"/>
              </a:rPr>
              <a:t>Evershed</a:t>
            </a:r>
            <a:r>
              <a:rPr lang="de" sz="500" dirty="0">
                <a:solidFill>
                  <a:schemeClr val="dk1"/>
                </a:solidFill>
                <a:latin typeface="Century Gothic"/>
                <a:ea typeface="Century Gothic"/>
                <a:cs typeface="Century Gothic"/>
                <a:sym typeface="Century Gothic"/>
              </a:rPr>
              <a:t>, N., </a:t>
            </a:r>
            <a:r>
              <a:rPr lang="de" sz="500" dirty="0" err="1">
                <a:solidFill>
                  <a:schemeClr val="dk1"/>
                </a:solidFill>
                <a:latin typeface="Century Gothic"/>
                <a:ea typeface="Century Gothic"/>
                <a:cs typeface="Century Gothic"/>
                <a:sym typeface="Century Gothic"/>
              </a:rPr>
              <a:t>McGowan</a:t>
            </a:r>
            <a:r>
              <a:rPr lang="de" sz="500" dirty="0">
                <a:solidFill>
                  <a:schemeClr val="dk1"/>
                </a:solidFill>
                <a:latin typeface="Century Gothic"/>
                <a:ea typeface="Century Gothic"/>
                <a:cs typeface="Century Gothic"/>
                <a:sym typeface="Century Gothic"/>
              </a:rPr>
              <a:t>, M. </a:t>
            </a:r>
            <a:r>
              <a:rPr lang="de" sz="500" dirty="0" err="1">
                <a:solidFill>
                  <a:schemeClr val="dk1"/>
                </a:solidFill>
                <a:latin typeface="Century Gothic"/>
                <a:ea typeface="Century Gothic"/>
                <a:cs typeface="Century Gothic"/>
                <a:sym typeface="Century Gothic"/>
              </a:rPr>
              <a:t>and</a:t>
            </a:r>
            <a:r>
              <a:rPr lang="de" sz="500" dirty="0">
                <a:solidFill>
                  <a:schemeClr val="dk1"/>
                </a:solidFill>
                <a:latin typeface="Century Gothic"/>
                <a:ea typeface="Century Gothic"/>
                <a:cs typeface="Century Gothic"/>
                <a:sym typeface="Century Gothic"/>
              </a:rPr>
              <a:t> Ball, A., (2021). </a:t>
            </a:r>
            <a:r>
              <a:rPr lang="de" sz="500" i="1" dirty="0" err="1">
                <a:solidFill>
                  <a:schemeClr val="dk1"/>
                </a:solidFill>
                <a:latin typeface="Century Gothic"/>
                <a:ea typeface="Century Gothic"/>
                <a:cs typeface="Century Gothic"/>
                <a:sym typeface="Century Gothic"/>
              </a:rPr>
              <a:t>Anatomy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of</a:t>
            </a:r>
            <a:r>
              <a:rPr lang="de" sz="500" i="1" dirty="0">
                <a:solidFill>
                  <a:schemeClr val="dk1"/>
                </a:solidFill>
                <a:latin typeface="Century Gothic"/>
                <a:ea typeface="Century Gothic"/>
                <a:cs typeface="Century Gothic"/>
                <a:sym typeface="Century Gothic"/>
              </a:rPr>
              <a:t> a </a:t>
            </a:r>
            <a:r>
              <a:rPr lang="de" sz="500" i="1" dirty="0" err="1">
                <a:solidFill>
                  <a:schemeClr val="dk1"/>
                </a:solidFill>
                <a:latin typeface="Century Gothic"/>
                <a:ea typeface="Century Gothic"/>
                <a:cs typeface="Century Gothic"/>
                <a:sym typeface="Century Gothic"/>
              </a:rPr>
              <a:t>conspiracy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theory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how</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misinformation</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travels</a:t>
            </a:r>
            <a:r>
              <a:rPr lang="de" sz="500" i="1" dirty="0">
                <a:solidFill>
                  <a:schemeClr val="dk1"/>
                </a:solidFill>
                <a:latin typeface="Century Gothic"/>
                <a:ea typeface="Century Gothic"/>
                <a:cs typeface="Century Gothic"/>
                <a:sym typeface="Century Gothic"/>
              </a:rPr>
              <a:t> on Facebook</a:t>
            </a:r>
            <a:r>
              <a:rPr lang="de" sz="500" dirty="0">
                <a:solidFill>
                  <a:schemeClr val="dk1"/>
                </a:solidFill>
                <a:latin typeface="Century Gothic"/>
                <a:ea typeface="Century Gothic"/>
                <a:cs typeface="Century Gothic"/>
                <a:sym typeface="Century Gothic"/>
              </a:rPr>
              <a:t>. [online] The Guardian. </a:t>
            </a:r>
            <a:r>
              <a:rPr lang="de" sz="500" dirty="0" err="1">
                <a:solidFill>
                  <a:schemeClr val="dk1"/>
                </a:solidFill>
                <a:latin typeface="Century Gothic"/>
                <a:ea typeface="Century Gothic"/>
                <a:cs typeface="Century Gothic"/>
                <a:sym typeface="Century Gothic"/>
              </a:rPr>
              <a:t>Available</a:t>
            </a:r>
            <a:r>
              <a:rPr lang="de" sz="500" dirty="0">
                <a:solidFill>
                  <a:schemeClr val="dk1"/>
                </a:solidFill>
                <a:latin typeface="Century Gothic"/>
                <a:ea typeface="Century Gothic"/>
                <a:cs typeface="Century Gothic"/>
                <a:sym typeface="Century Gothic"/>
              </a:rPr>
              <a:t> at: </a:t>
            </a:r>
            <a:r>
              <a:rPr lang="de" sz="500" u="sng" dirty="0">
                <a:solidFill>
                  <a:srgbClr val="1155CC"/>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https://www.theguardian.com/australia-news/ng-interactive/2021/mar/11/anatomy-of-a-conspiracy-theory-how-misinformation-travels-on-facebook</a:t>
            </a:r>
            <a:r>
              <a:rPr lang="de" sz="500" dirty="0">
                <a:solidFill>
                  <a:schemeClr val="dk1"/>
                </a:solidFill>
                <a:latin typeface="Century Gothic"/>
                <a:ea typeface="Century Gothic"/>
                <a:cs typeface="Century Gothic"/>
                <a:sym typeface="Century Gothic"/>
              </a:rPr>
              <a:t> [</a:t>
            </a:r>
            <a:r>
              <a:rPr lang="de" sz="500" dirty="0" err="1">
                <a:solidFill>
                  <a:schemeClr val="dk1"/>
                </a:solidFill>
                <a:latin typeface="Century Gothic"/>
                <a:ea typeface="Century Gothic"/>
                <a:cs typeface="Century Gothic"/>
                <a:sym typeface="Century Gothic"/>
              </a:rPr>
              <a:t>Accessed</a:t>
            </a:r>
            <a:r>
              <a:rPr lang="de" sz="500" dirty="0">
                <a:solidFill>
                  <a:schemeClr val="dk1"/>
                </a:solidFill>
                <a:latin typeface="Century Gothic"/>
                <a:ea typeface="Century Gothic"/>
                <a:cs typeface="Century Gothic"/>
                <a:sym typeface="Century Gothic"/>
              </a:rPr>
              <a:t> 2 September 2021]</a:t>
            </a:r>
            <a:endParaRPr sz="500" dirty="0">
              <a:latin typeface="Lato"/>
              <a:ea typeface="Lato"/>
              <a:cs typeface="Lato"/>
              <a:sym typeface="Lato"/>
            </a:endParaRPr>
          </a:p>
        </p:txBody>
      </p:sp>
      <p:sp>
        <p:nvSpPr>
          <p:cNvPr id="12" name="Google Shape;425;gec40f742c1_0_97">
            <a:extLst>
              <a:ext uri="{FF2B5EF4-FFF2-40B4-BE49-F238E27FC236}">
                <a16:creationId xmlns:a16="http://schemas.microsoft.com/office/drawing/2014/main" id="{DE0B10DA-5A2C-A44A-9172-D76E05F24C5D}"/>
              </a:ext>
            </a:extLst>
          </p:cNvPr>
          <p:cNvSpPr txBox="1">
            <a:spLocks noGrp="1"/>
          </p:cNvSpPr>
          <p:nvPr>
            <p:ph type="title"/>
          </p:nvPr>
        </p:nvSpPr>
        <p:spPr>
          <a:xfrm>
            <a:off x="311700" y="174760"/>
            <a:ext cx="6802800" cy="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700" dirty="0"/>
              <a:t>Case </a:t>
            </a:r>
            <a:r>
              <a:rPr lang="de" sz="2700" dirty="0" err="1"/>
              <a:t>study</a:t>
            </a:r>
            <a:r>
              <a:rPr lang="de" sz="2700" dirty="0"/>
              <a:t>: Facebook, 5G </a:t>
            </a:r>
            <a:r>
              <a:rPr lang="de" sz="2700" dirty="0" err="1"/>
              <a:t>and</a:t>
            </a:r>
            <a:r>
              <a:rPr lang="de" sz="2700" dirty="0"/>
              <a:t> </a:t>
            </a:r>
            <a:r>
              <a:rPr lang="de" sz="2700" dirty="0" err="1"/>
              <a:t>Coronavirus</a:t>
            </a:r>
            <a:endParaRPr sz="2700" dirty="0"/>
          </a:p>
        </p:txBody>
      </p:sp>
      <p:sp>
        <p:nvSpPr>
          <p:cNvPr id="13" name="Google Shape;426;gec40f742c1_0_97">
            <a:extLst>
              <a:ext uri="{FF2B5EF4-FFF2-40B4-BE49-F238E27FC236}">
                <a16:creationId xmlns:a16="http://schemas.microsoft.com/office/drawing/2014/main" id="{B3B84DDB-D349-3A4C-9AC6-904ABD51FCA8}"/>
              </a:ext>
            </a:extLst>
          </p:cNvPr>
          <p:cNvSpPr txBox="1">
            <a:spLocks/>
          </p:cNvSpPr>
          <p:nvPr/>
        </p:nvSpPr>
        <p:spPr>
          <a:xfrm>
            <a:off x="311700" y="579369"/>
            <a:ext cx="6802800" cy="481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GB" sz="1400"/>
              <a:t>how an individual post can reach a global audience within days</a:t>
            </a:r>
            <a:endParaRPr lang="en-GB" sz="1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gec57ae7183_0_18"/>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Impact</a:t>
            </a:r>
            <a:endParaRPr/>
          </a:p>
        </p:txBody>
      </p:sp>
      <p:sp>
        <p:nvSpPr>
          <p:cNvPr id="443" name="Google Shape;443;gec57ae7183_0_1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de" sz="1400">
                <a:solidFill>
                  <a:srgbClr val="363F83"/>
                </a:solidFill>
                <a:latin typeface="Arial"/>
                <a:ea typeface="Arial"/>
                <a:cs typeface="Arial"/>
                <a:sym typeface="Arial"/>
              </a:rPr>
              <a:t>“Dozens of 5g antennas vandalised in France during lockdown”</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The Connexion</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r>
              <a:rPr lang="de" sz="1400">
                <a:solidFill>
                  <a:srgbClr val="363F83"/>
                </a:solidFill>
                <a:latin typeface="Arial"/>
                <a:ea typeface="Arial"/>
                <a:cs typeface="Arial"/>
                <a:sym typeface="Arial"/>
              </a:rPr>
              <a:t>“At least 20 UK phone masts vandalised over false 5G coronavirus claims”</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The Guardian</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r>
              <a:rPr lang="de" sz="1400">
                <a:solidFill>
                  <a:srgbClr val="363F83"/>
                </a:solidFill>
                <a:latin typeface="Arial"/>
                <a:ea typeface="Arial"/>
                <a:cs typeface="Arial"/>
                <a:sym typeface="Arial"/>
              </a:rPr>
              <a:t>“Burning cell towers, out of baseless fear they spread the virus”</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The New York Times</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r>
              <a:rPr lang="de" sz="1400">
                <a:solidFill>
                  <a:srgbClr val="363F83"/>
                </a:solidFill>
                <a:latin typeface="Arial"/>
                <a:ea typeface="Arial"/>
                <a:cs typeface="Arial"/>
                <a:sym typeface="Arial"/>
              </a:rPr>
              <a:t>“Coronavirus: 20 suspected phone mast attaches over Easter”</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BBC</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r>
              <a:rPr lang="de" sz="1400">
                <a:solidFill>
                  <a:srgbClr val="363F83"/>
                </a:solidFill>
                <a:latin typeface="Arial"/>
                <a:ea typeface="Arial"/>
                <a:cs typeface="Arial"/>
                <a:sym typeface="Arial"/>
              </a:rPr>
              <a:t>“5G protesters sabotage Dutch phone towers”</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DW</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p:txBody>
      </p:sp>
      <p:sp>
        <p:nvSpPr>
          <p:cNvPr id="444" name="Google Shape;444;gec57ae7183_0_1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13</a:t>
            </a:fld>
            <a:endParaRPr/>
          </a:p>
        </p:txBody>
      </p:sp>
      <p:sp>
        <p:nvSpPr>
          <p:cNvPr id="5" name="Google Shape;332;gf0b8c5e5f5_0_0">
            <a:extLst>
              <a:ext uri="{FF2B5EF4-FFF2-40B4-BE49-F238E27FC236}">
                <a16:creationId xmlns:a16="http://schemas.microsoft.com/office/drawing/2014/main" id="{A072A8DA-00A4-F84D-AB91-786FF9828B36}"/>
              </a:ext>
            </a:extLst>
          </p:cNvPr>
          <p:cNvSpPr/>
          <p:nvPr/>
        </p:nvSpPr>
        <p:spPr>
          <a:xfrm>
            <a:off x="6740300" y="891475"/>
            <a:ext cx="2238300" cy="1311900"/>
          </a:xfrm>
          <a:prstGeom prst="wedgeRoundRectCallout">
            <a:avLst>
              <a:gd name="adj1" fmla="val -20833"/>
              <a:gd name="adj2" fmla="val 62500"/>
              <a:gd name="adj3" fmla="val 0"/>
            </a:avLst>
          </a:prstGeom>
          <a:solidFill>
            <a:srgbClr val="E5362B"/>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400" b="1" dirty="0">
                <a:solidFill>
                  <a:schemeClr val="lt1"/>
                </a:solidFill>
                <a:latin typeface="Arial" panose="020B0604020202020204" pitchFamily="34" charset="0"/>
                <a:cs typeface="Arial" panose="020B0604020202020204" pitchFamily="34" charset="0"/>
              </a:rPr>
              <a:t>Real </a:t>
            </a:r>
            <a:r>
              <a:rPr lang="de-DE" sz="2400" b="1" dirty="0" err="1">
                <a:solidFill>
                  <a:schemeClr val="lt1"/>
                </a:solidFill>
                <a:latin typeface="Arial" panose="020B0604020202020204" pitchFamily="34" charset="0"/>
                <a:cs typeface="Arial" panose="020B0604020202020204" pitchFamily="34" charset="0"/>
              </a:rPr>
              <a:t>life</a:t>
            </a:r>
            <a:r>
              <a:rPr lang="de-DE" sz="2400" b="1" dirty="0">
                <a:solidFill>
                  <a:schemeClr val="lt1"/>
                </a:solidFill>
                <a:latin typeface="Arial" panose="020B0604020202020204" pitchFamily="34" charset="0"/>
                <a:cs typeface="Arial" panose="020B0604020202020204" pitchFamily="34" charset="0"/>
              </a:rPr>
              <a:t> </a:t>
            </a:r>
            <a:r>
              <a:rPr lang="de-DE" sz="2400" b="1" dirty="0" err="1">
                <a:solidFill>
                  <a:schemeClr val="lt1"/>
                </a:solidFill>
                <a:latin typeface="Arial" panose="020B0604020202020204" pitchFamily="34" charset="0"/>
                <a:cs typeface="Arial" panose="020B0604020202020204" pitchFamily="34" charset="0"/>
              </a:rPr>
              <a:t>impact</a:t>
            </a:r>
            <a:r>
              <a:rPr lang="de-DE" sz="2400" b="1" dirty="0">
                <a:solidFill>
                  <a:schemeClr val="lt1"/>
                </a:solidFill>
                <a:latin typeface="Arial" panose="020B0604020202020204" pitchFamily="34" charset="0"/>
                <a:cs typeface="Arial" panose="020B0604020202020204" pitchFamily="34" charset="0"/>
              </a:rPr>
              <a:t> </a:t>
            </a:r>
            <a:r>
              <a:rPr lang="de-DE" sz="2400" b="1" dirty="0" err="1">
                <a:solidFill>
                  <a:schemeClr val="lt1"/>
                </a:solidFill>
                <a:latin typeface="Arial" panose="020B0604020202020204" pitchFamily="34" charset="0"/>
                <a:cs typeface="Arial" panose="020B0604020202020204" pitchFamily="34" charset="0"/>
              </a:rPr>
              <a:t>of</a:t>
            </a:r>
            <a:r>
              <a:rPr lang="de-DE" sz="2400" b="1" dirty="0">
                <a:solidFill>
                  <a:schemeClr val="lt1"/>
                </a:solidFill>
                <a:latin typeface="Arial" panose="020B0604020202020204" pitchFamily="34" charset="0"/>
                <a:cs typeface="Arial" panose="020B0604020202020204" pitchFamily="34" charset="0"/>
              </a:rPr>
              <a:t> </a:t>
            </a:r>
          </a:p>
          <a:p>
            <a:pPr marL="0" lvl="0" indent="0" algn="ctr" rtl="0">
              <a:spcBef>
                <a:spcPts val="0"/>
              </a:spcBef>
              <a:spcAft>
                <a:spcPts val="0"/>
              </a:spcAft>
              <a:buNone/>
            </a:pPr>
            <a:r>
              <a:rPr lang="de-DE" sz="2400" b="1" dirty="0">
                <a:solidFill>
                  <a:schemeClr val="lt1"/>
                </a:solidFill>
                <a:latin typeface="Arial" panose="020B0604020202020204" pitchFamily="34" charset="0"/>
                <a:cs typeface="Arial" panose="020B0604020202020204" pitchFamily="34" charset="0"/>
              </a:rPr>
              <a:t>fake </a:t>
            </a:r>
            <a:r>
              <a:rPr lang="de-DE" sz="2400" b="1" dirty="0" err="1">
                <a:solidFill>
                  <a:schemeClr val="lt1"/>
                </a:solidFill>
                <a:latin typeface="Arial" panose="020B0604020202020204" pitchFamily="34" charset="0"/>
                <a:cs typeface="Arial" panose="020B0604020202020204" pitchFamily="34" charset="0"/>
              </a:rPr>
              <a:t>news</a:t>
            </a:r>
            <a:endParaRPr sz="2400" b="1" dirty="0">
              <a:solidFill>
                <a:schemeClr val="lt1"/>
              </a:solidFill>
              <a:latin typeface="Arial" panose="020B0604020202020204" pitchFamily="34" charset="0"/>
              <a:cs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48"/>
        <p:cNvGrpSpPr/>
        <p:nvPr/>
      </p:nvGrpSpPr>
      <p:grpSpPr>
        <a:xfrm>
          <a:off x="0" y="0"/>
          <a:ext cx="0" cy="0"/>
          <a:chOff x="0" y="0"/>
          <a:chExt cx="0" cy="0"/>
        </a:xfrm>
      </p:grpSpPr>
      <p:sp>
        <p:nvSpPr>
          <p:cNvPr id="449" name="Google Shape;449;gec57ae7183_0_24"/>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Impact</a:t>
            </a:r>
            <a:endParaRPr dirty="0"/>
          </a:p>
        </p:txBody>
      </p:sp>
      <p:sp>
        <p:nvSpPr>
          <p:cNvPr id="450" name="Google Shape;450;gec57ae7183_0_2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de" sz="1400">
                <a:solidFill>
                  <a:srgbClr val="363F83"/>
                </a:solidFill>
                <a:latin typeface="Arial"/>
                <a:ea typeface="Arial"/>
                <a:cs typeface="Arial"/>
                <a:sym typeface="Arial"/>
              </a:rPr>
              <a:t>“Opponents of 5G networks set fire to Cyprus’ mobile antennas”</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AP News</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de" sz="1400">
                <a:solidFill>
                  <a:srgbClr val="363F83"/>
                </a:solidFill>
                <a:latin typeface="Arial"/>
                <a:ea typeface="Arial"/>
                <a:cs typeface="Arial"/>
                <a:sym typeface="Arial"/>
              </a:rPr>
              <a:t>“How anti-5G sparked a wave of arson attacks”</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Politico</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Clr>
                <a:schemeClr val="dk1"/>
              </a:buClr>
              <a:buSzPts val="1100"/>
              <a:buFont typeface="Arial"/>
              <a:buNone/>
            </a:pPr>
            <a:r>
              <a:rPr lang="de" sz="1400">
                <a:solidFill>
                  <a:srgbClr val="363F83"/>
                </a:solidFill>
                <a:latin typeface="Arial"/>
                <a:ea typeface="Arial"/>
                <a:cs typeface="Arial"/>
                <a:sym typeface="Arial"/>
              </a:rPr>
              <a:t>“Anti-5G saboteurs raise alarm across Europe”</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Fortune</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r>
              <a:rPr lang="de" sz="1400">
                <a:solidFill>
                  <a:srgbClr val="363F83"/>
                </a:solidFill>
                <a:latin typeface="Arial"/>
                <a:ea typeface="Arial"/>
                <a:cs typeface="Arial"/>
                <a:sym typeface="Arial"/>
              </a:rPr>
              <a:t>“Conspiracy theorists burn 5G towers claiming link to virus”</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CTV News</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r>
              <a:rPr lang="de" sz="1400">
                <a:solidFill>
                  <a:srgbClr val="363F83"/>
                </a:solidFill>
                <a:latin typeface="Arial"/>
                <a:ea typeface="Arial"/>
                <a:cs typeface="Arial"/>
                <a:sym typeface="Arial"/>
              </a:rPr>
              <a:t>“Cyprus slams ‘fake news’ over corona - 5G attack”</a:t>
            </a:r>
            <a:endParaRPr sz="1400">
              <a:solidFill>
                <a:srgbClr val="363F83"/>
              </a:solidFill>
              <a:latin typeface="Arial"/>
              <a:ea typeface="Arial"/>
              <a:cs typeface="Arial"/>
              <a:sym typeface="Arial"/>
            </a:endParaRPr>
          </a:p>
          <a:p>
            <a:pPr marL="457200" lvl="0" indent="-317500" algn="l" rtl="0">
              <a:lnSpc>
                <a:spcPct val="100000"/>
              </a:lnSpc>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France24</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p:txBody>
      </p:sp>
      <p:sp>
        <p:nvSpPr>
          <p:cNvPr id="451" name="Google Shape;451;gec57ae7183_0_2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14</a:t>
            </a:fld>
            <a:endParaRPr/>
          </a:p>
        </p:txBody>
      </p:sp>
      <p:sp>
        <p:nvSpPr>
          <p:cNvPr id="5" name="Google Shape;332;gf0b8c5e5f5_0_0">
            <a:extLst>
              <a:ext uri="{FF2B5EF4-FFF2-40B4-BE49-F238E27FC236}">
                <a16:creationId xmlns:a16="http://schemas.microsoft.com/office/drawing/2014/main" id="{DB9A75DE-B985-914F-8D5D-F6AA8EE7F69C}"/>
              </a:ext>
            </a:extLst>
          </p:cNvPr>
          <p:cNvSpPr/>
          <p:nvPr/>
        </p:nvSpPr>
        <p:spPr>
          <a:xfrm>
            <a:off x="6740300" y="891475"/>
            <a:ext cx="2238300" cy="1311900"/>
          </a:xfrm>
          <a:prstGeom prst="wedgeRoundRectCallout">
            <a:avLst>
              <a:gd name="adj1" fmla="val -20833"/>
              <a:gd name="adj2" fmla="val 62500"/>
              <a:gd name="adj3" fmla="val 0"/>
            </a:avLst>
          </a:prstGeom>
          <a:solidFill>
            <a:srgbClr val="E5362B"/>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de-DE" sz="2400" b="1" dirty="0">
                <a:solidFill>
                  <a:schemeClr val="lt1"/>
                </a:solidFill>
                <a:latin typeface="Arial" panose="020B0604020202020204" pitchFamily="34" charset="0"/>
                <a:cs typeface="Arial" panose="020B0604020202020204" pitchFamily="34" charset="0"/>
              </a:rPr>
              <a:t>Real </a:t>
            </a:r>
            <a:r>
              <a:rPr lang="de-DE" sz="2400" b="1" dirty="0" err="1">
                <a:solidFill>
                  <a:schemeClr val="lt1"/>
                </a:solidFill>
                <a:latin typeface="Arial" panose="020B0604020202020204" pitchFamily="34" charset="0"/>
                <a:cs typeface="Arial" panose="020B0604020202020204" pitchFamily="34" charset="0"/>
              </a:rPr>
              <a:t>life</a:t>
            </a:r>
            <a:r>
              <a:rPr lang="de-DE" sz="2400" b="1" dirty="0">
                <a:solidFill>
                  <a:schemeClr val="lt1"/>
                </a:solidFill>
                <a:latin typeface="Arial" panose="020B0604020202020204" pitchFamily="34" charset="0"/>
                <a:cs typeface="Arial" panose="020B0604020202020204" pitchFamily="34" charset="0"/>
              </a:rPr>
              <a:t> </a:t>
            </a:r>
            <a:r>
              <a:rPr lang="de-DE" sz="2400" b="1" dirty="0" err="1">
                <a:solidFill>
                  <a:schemeClr val="lt1"/>
                </a:solidFill>
                <a:latin typeface="Arial" panose="020B0604020202020204" pitchFamily="34" charset="0"/>
                <a:cs typeface="Arial" panose="020B0604020202020204" pitchFamily="34" charset="0"/>
              </a:rPr>
              <a:t>impact</a:t>
            </a:r>
            <a:r>
              <a:rPr lang="de-DE" sz="2400" b="1" dirty="0">
                <a:solidFill>
                  <a:schemeClr val="lt1"/>
                </a:solidFill>
                <a:latin typeface="Arial" panose="020B0604020202020204" pitchFamily="34" charset="0"/>
                <a:cs typeface="Arial" panose="020B0604020202020204" pitchFamily="34" charset="0"/>
              </a:rPr>
              <a:t> </a:t>
            </a:r>
            <a:r>
              <a:rPr lang="de-DE" sz="2400" b="1" dirty="0" err="1">
                <a:solidFill>
                  <a:schemeClr val="lt1"/>
                </a:solidFill>
                <a:latin typeface="Arial" panose="020B0604020202020204" pitchFamily="34" charset="0"/>
                <a:cs typeface="Arial" panose="020B0604020202020204" pitchFamily="34" charset="0"/>
              </a:rPr>
              <a:t>of</a:t>
            </a:r>
            <a:r>
              <a:rPr lang="de-DE" sz="2400" b="1" dirty="0">
                <a:solidFill>
                  <a:schemeClr val="lt1"/>
                </a:solidFill>
                <a:latin typeface="Arial" panose="020B0604020202020204" pitchFamily="34" charset="0"/>
                <a:cs typeface="Arial" panose="020B0604020202020204" pitchFamily="34" charset="0"/>
              </a:rPr>
              <a:t> </a:t>
            </a:r>
          </a:p>
          <a:p>
            <a:pPr marL="0" lvl="0" indent="0" algn="ctr" rtl="0">
              <a:spcBef>
                <a:spcPts val="0"/>
              </a:spcBef>
              <a:spcAft>
                <a:spcPts val="0"/>
              </a:spcAft>
              <a:buNone/>
            </a:pPr>
            <a:r>
              <a:rPr lang="de-DE" sz="2400" b="1" dirty="0">
                <a:solidFill>
                  <a:schemeClr val="lt1"/>
                </a:solidFill>
                <a:latin typeface="Arial" panose="020B0604020202020204" pitchFamily="34" charset="0"/>
                <a:cs typeface="Arial" panose="020B0604020202020204" pitchFamily="34" charset="0"/>
              </a:rPr>
              <a:t>fake </a:t>
            </a:r>
            <a:r>
              <a:rPr lang="de-DE" sz="2400" b="1" dirty="0" err="1">
                <a:solidFill>
                  <a:schemeClr val="lt1"/>
                </a:solidFill>
                <a:latin typeface="Arial" panose="020B0604020202020204" pitchFamily="34" charset="0"/>
                <a:cs typeface="Arial" panose="020B0604020202020204" pitchFamily="34" charset="0"/>
              </a:rPr>
              <a:t>news</a:t>
            </a:r>
            <a:endParaRPr sz="2400" b="1" dirty="0">
              <a:solidFill>
                <a:schemeClr val="lt1"/>
              </a:solidFill>
              <a:latin typeface="Arial" panose="020B0604020202020204" pitchFamily="34" charset="0"/>
              <a:cs typeface="Arial" panose="020B060402020202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8" name="Google Shape;458;ge61cb64c61_0_5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15</a:t>
            </a:fld>
            <a:endParaRPr/>
          </a:p>
        </p:txBody>
      </p:sp>
      <p:sp>
        <p:nvSpPr>
          <p:cNvPr id="5" name="Textplatzhalter 2">
            <a:extLst>
              <a:ext uri="{FF2B5EF4-FFF2-40B4-BE49-F238E27FC236}">
                <a16:creationId xmlns:a16="http://schemas.microsoft.com/office/drawing/2014/main" id="{B1D4B683-BA84-1C4A-A94C-63C4958D8C45}"/>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spcAft>
                <a:spcPts val="1600"/>
              </a:spcAft>
              <a:buFont typeface="Lato"/>
              <a:buNone/>
            </a:pPr>
            <a:r>
              <a:rPr lang="en-GB" b="1" dirty="0">
                <a:solidFill>
                  <a:srgbClr val="F2F2F2"/>
                </a:solidFill>
              </a:rPr>
              <a:t>Did you ever share information on social media that proved to be fake news?</a:t>
            </a:r>
          </a:p>
          <a:p>
            <a:pPr marL="0" indent="0">
              <a:spcAft>
                <a:spcPts val="1600"/>
              </a:spcAft>
              <a:buFont typeface="Lato"/>
              <a:buNone/>
            </a:pPr>
            <a:r>
              <a:rPr lang="en-GB" b="1" dirty="0">
                <a:solidFill>
                  <a:srgbClr val="F2F2F2"/>
                </a:solidFill>
              </a:rPr>
              <a:t>How often do you see information on social media that is fake news?</a:t>
            </a:r>
          </a:p>
          <a:p>
            <a:pPr marL="0" indent="0">
              <a:spcAft>
                <a:spcPts val="1600"/>
              </a:spcAft>
              <a:buFont typeface="Lato"/>
              <a:buNone/>
            </a:pPr>
            <a:r>
              <a:rPr lang="en-GB" b="1" dirty="0">
                <a:solidFill>
                  <a:srgbClr val="F2F2F2"/>
                </a:solidFill>
              </a:rPr>
              <a:t>Who shares this information?</a:t>
            </a:r>
          </a:p>
          <a:p>
            <a:pPr marL="0" indent="0">
              <a:spcAft>
                <a:spcPts val="1600"/>
              </a:spcAft>
              <a:buFont typeface="Lato"/>
              <a:buNone/>
            </a:pPr>
            <a:r>
              <a:rPr lang="en-GB" b="1" dirty="0">
                <a:solidFill>
                  <a:srgbClr val="F2F2F2"/>
                </a:solidFill>
              </a:rPr>
              <a:t>What are the topics of these posts?</a:t>
            </a:r>
          </a:p>
        </p:txBody>
      </p:sp>
      <p:sp>
        <p:nvSpPr>
          <p:cNvPr id="6" name="Google Shape;101;gf21e7843ed_0_14">
            <a:extLst>
              <a:ext uri="{FF2B5EF4-FFF2-40B4-BE49-F238E27FC236}">
                <a16:creationId xmlns:a16="http://schemas.microsoft.com/office/drawing/2014/main" id="{1D5C9AF5-55C2-2940-8DE5-29C1DB5F9E33}"/>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22BF4-CD79-E743-94B9-E6C226DC810C}"/>
              </a:ext>
            </a:extLst>
          </p:cNvPr>
          <p:cNvSpPr>
            <a:spLocks noGrp="1"/>
          </p:cNvSpPr>
          <p:nvPr>
            <p:ph type="title"/>
          </p:nvPr>
        </p:nvSpPr>
        <p:spPr/>
        <p:txBody>
          <a:bodyPr/>
          <a:lstStyle/>
          <a:p>
            <a:r>
              <a:rPr lang="en-GB" dirty="0"/>
              <a:t>Literature</a:t>
            </a:r>
          </a:p>
        </p:txBody>
      </p:sp>
      <p:sp>
        <p:nvSpPr>
          <p:cNvPr id="3" name="Text Placeholder 2">
            <a:extLst>
              <a:ext uri="{FF2B5EF4-FFF2-40B4-BE49-F238E27FC236}">
                <a16:creationId xmlns:a16="http://schemas.microsoft.com/office/drawing/2014/main" id="{CCE6E003-EF8B-1C47-BAC0-B222C8C9F777}"/>
              </a:ext>
            </a:extLst>
          </p:cNvPr>
          <p:cNvSpPr>
            <a:spLocks noGrp="1"/>
          </p:cNvSpPr>
          <p:nvPr>
            <p:ph type="body" idx="1"/>
          </p:nvPr>
        </p:nvSpPr>
        <p:spPr/>
        <p:txBody>
          <a:bodyPr/>
          <a:lstStyle/>
          <a:p>
            <a:pPr marL="114300" indent="0" fontAlgn="base">
              <a:buNone/>
            </a:pPr>
            <a:r>
              <a:rPr lang="en-GB" sz="1200" dirty="0" err="1">
                <a:solidFill>
                  <a:schemeClr val="tx1"/>
                </a:solidFill>
              </a:rPr>
              <a:t>Evershed</a:t>
            </a:r>
            <a:r>
              <a:rPr lang="en-GB" sz="1200" dirty="0">
                <a:solidFill>
                  <a:schemeClr val="tx1"/>
                </a:solidFill>
              </a:rPr>
              <a:t>, N., McGowan, M. and Ball, A., (2021). </a:t>
            </a:r>
            <a:r>
              <a:rPr lang="en-GB" sz="1200" i="1" dirty="0">
                <a:solidFill>
                  <a:schemeClr val="tx1"/>
                </a:solidFill>
              </a:rPr>
              <a:t>Anatomy of a conspiracy theory: how misinformation travels on Facebook</a:t>
            </a:r>
            <a:r>
              <a:rPr lang="en-GB" sz="1200" dirty="0">
                <a:solidFill>
                  <a:schemeClr val="tx1"/>
                </a:solidFill>
              </a:rPr>
              <a:t>. [online] The Guardian. Available at: </a:t>
            </a:r>
            <a:r>
              <a:rPr lang="en-GB" sz="1200" u="sng" dirty="0">
                <a:solidFill>
                  <a:schemeClr val="tx1"/>
                </a:solidFill>
                <a:hlinkClick r:id="rId3">
                  <a:extLst>
                    <a:ext uri="{A12FA001-AC4F-418D-AE19-62706E023703}">
                      <ahyp:hlinkClr xmlns:ahyp="http://schemas.microsoft.com/office/drawing/2018/hyperlinkcolor" val="tx"/>
                    </a:ext>
                  </a:extLst>
                </a:hlinkClick>
              </a:rPr>
              <a:t>https://www.theguardian.com/australia-news/ng-interactive/2021/mar/11/anatomy-of-a-conspiracy-theory-how-misinformation-travels-on-facebook</a:t>
            </a:r>
            <a:r>
              <a:rPr lang="en-GB" sz="1200" dirty="0">
                <a:solidFill>
                  <a:schemeClr val="tx1"/>
                </a:solidFill>
              </a:rPr>
              <a:t> [Accessed 2 September 2021].</a:t>
            </a:r>
            <a:endParaRPr lang="en-GB" sz="1200" i="1" dirty="0">
              <a:solidFill>
                <a:schemeClr val="tx1"/>
              </a:solidFill>
            </a:endParaRPr>
          </a:p>
          <a:p>
            <a:pPr marL="114300" indent="0" fontAlgn="base">
              <a:buNone/>
            </a:pPr>
            <a:br>
              <a:rPr lang="en-GB" sz="1200" dirty="0">
                <a:solidFill>
                  <a:schemeClr val="tx1"/>
                </a:solidFill>
              </a:rPr>
            </a:br>
            <a:r>
              <a:rPr lang="en-GB" sz="1200" dirty="0" err="1">
                <a:solidFill>
                  <a:schemeClr val="tx1"/>
                </a:solidFill>
              </a:rPr>
              <a:t>Agiwal</a:t>
            </a:r>
            <a:r>
              <a:rPr lang="en-GB" sz="1200" dirty="0">
                <a:solidFill>
                  <a:schemeClr val="tx1"/>
                </a:solidFill>
              </a:rPr>
              <a:t>, M., Roy, A., &amp; Saxena, N. (2016). Next generation 5G wireless networks: A  comprehensive survey. </a:t>
            </a:r>
            <a:r>
              <a:rPr lang="en-GB" sz="1200" i="1" dirty="0">
                <a:solidFill>
                  <a:schemeClr val="tx1"/>
                </a:solidFill>
              </a:rPr>
              <a:t>IEEE Communications Surveys &amp; Tutorials</a:t>
            </a:r>
            <a:r>
              <a:rPr lang="en-GB" sz="1200" dirty="0">
                <a:solidFill>
                  <a:schemeClr val="tx1"/>
                </a:solidFill>
              </a:rPr>
              <a:t>, 18(3), 1617–1655.  https://</a:t>
            </a:r>
            <a:r>
              <a:rPr lang="en-GB" sz="1200" dirty="0" err="1">
                <a:solidFill>
                  <a:schemeClr val="tx1"/>
                </a:solidFill>
              </a:rPr>
              <a:t>doi.org</a:t>
            </a:r>
            <a:r>
              <a:rPr lang="en-GB" sz="1200" dirty="0">
                <a:solidFill>
                  <a:schemeClr val="tx1"/>
                </a:solidFill>
              </a:rPr>
              <a:t>/10.1109/COMST.2016.2532458 </a:t>
            </a:r>
            <a:endParaRPr lang="en-GB" sz="1200" i="1" dirty="0">
              <a:solidFill>
                <a:schemeClr val="tx1"/>
              </a:solidFill>
            </a:endParaRPr>
          </a:p>
          <a:p>
            <a:pPr marL="114300" indent="0" fontAlgn="base">
              <a:buNone/>
            </a:pPr>
            <a:br>
              <a:rPr lang="en-GB" sz="1200" dirty="0">
                <a:solidFill>
                  <a:schemeClr val="tx1"/>
                </a:solidFill>
              </a:rPr>
            </a:br>
            <a:r>
              <a:rPr lang="en-GB" sz="1200" dirty="0">
                <a:solidFill>
                  <a:schemeClr val="tx1"/>
                </a:solidFill>
              </a:rPr>
              <a:t>Anderson, A., Brossard, D., &amp; </a:t>
            </a:r>
            <a:r>
              <a:rPr lang="en-GB" sz="1200" dirty="0" err="1">
                <a:solidFill>
                  <a:schemeClr val="tx1"/>
                </a:solidFill>
              </a:rPr>
              <a:t>Scheufele</a:t>
            </a:r>
            <a:r>
              <a:rPr lang="en-GB" sz="1200" dirty="0">
                <a:solidFill>
                  <a:schemeClr val="tx1"/>
                </a:solidFill>
              </a:rPr>
              <a:t>, D. (2012). News coverage of controversial emerging  technologies: Evidence for the issue attention cycle in print and online media. </a:t>
            </a:r>
            <a:r>
              <a:rPr lang="en-GB" sz="1200" i="1" dirty="0">
                <a:solidFill>
                  <a:schemeClr val="tx1"/>
                </a:solidFill>
              </a:rPr>
              <a:t>Politics and  the Life Sciences</a:t>
            </a:r>
            <a:r>
              <a:rPr lang="en-GB" sz="1200" dirty="0">
                <a:solidFill>
                  <a:schemeClr val="tx1"/>
                </a:solidFill>
              </a:rPr>
              <a:t>, 31(1-2), 87–96. https://</a:t>
            </a:r>
            <a:r>
              <a:rPr lang="en-GB" sz="1200" dirty="0" err="1">
                <a:solidFill>
                  <a:schemeClr val="tx1"/>
                </a:solidFill>
              </a:rPr>
              <a:t>doi.org</a:t>
            </a:r>
            <a:r>
              <a:rPr lang="en-GB" sz="1200" dirty="0">
                <a:solidFill>
                  <a:schemeClr val="tx1"/>
                </a:solidFill>
              </a:rPr>
              <a:t>/10.1017/S0730938400014283 </a:t>
            </a:r>
            <a:endParaRPr lang="en-GB" sz="1200" i="1" dirty="0">
              <a:solidFill>
                <a:schemeClr val="tx1"/>
              </a:solidFill>
            </a:endParaRPr>
          </a:p>
          <a:p>
            <a:pPr marL="114300" indent="0" fontAlgn="base">
              <a:buNone/>
            </a:pPr>
            <a:endParaRPr lang="en-GB" sz="1200" dirty="0"/>
          </a:p>
        </p:txBody>
      </p:sp>
      <p:sp>
        <p:nvSpPr>
          <p:cNvPr id="4" name="Slide Number Placeholder 3">
            <a:extLst>
              <a:ext uri="{FF2B5EF4-FFF2-40B4-BE49-F238E27FC236}">
                <a16:creationId xmlns:a16="http://schemas.microsoft.com/office/drawing/2014/main" id="{B7217060-75BA-FF4A-91E7-C36282DCB79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16</a:t>
            </a:fld>
            <a:endParaRPr lang="de"/>
          </a:p>
        </p:txBody>
      </p:sp>
    </p:spTree>
    <p:extLst>
      <p:ext uri="{BB962C8B-B14F-4D97-AF65-F5344CB8AC3E}">
        <p14:creationId xmlns:p14="http://schemas.microsoft.com/office/powerpoint/2010/main" val="6353855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5" name="Google Shape;85;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Introduction</a:t>
            </a:r>
            <a:r>
              <a:rPr lang="de" sz="1400" dirty="0">
                <a:solidFill>
                  <a:srgbClr val="363F83"/>
                </a:solidFill>
                <a:latin typeface="Arial"/>
                <a:ea typeface="Arial"/>
                <a:cs typeface="Arial"/>
                <a:sym typeface="Arial"/>
              </a:rPr>
              <a:t> &amp; </a:t>
            </a:r>
            <a:r>
              <a:rPr lang="de" sz="1400" dirty="0" err="1">
                <a:solidFill>
                  <a:srgbClr val="363F83"/>
                </a:solidFill>
                <a:latin typeface="Arial"/>
                <a:ea typeface="Arial"/>
                <a:cs typeface="Arial"/>
                <a:sym typeface="Arial"/>
              </a:rPr>
              <a:t>Definitions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Technology</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b="1" dirty="0" err="1">
                <a:solidFill>
                  <a:srgbClr val="363F83"/>
                </a:solidFill>
                <a:latin typeface="Arial"/>
                <a:ea typeface="Arial"/>
                <a:cs typeface="Arial"/>
                <a:sym typeface="Arial"/>
              </a:rPr>
              <a:t>How</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it</a:t>
            </a:r>
            <a:r>
              <a:rPr lang="de" sz="1400" b="1" dirty="0">
                <a:solidFill>
                  <a:srgbClr val="363F83"/>
                </a:solidFill>
                <a:latin typeface="Arial"/>
                <a:ea typeface="Arial"/>
                <a:cs typeface="Arial"/>
                <a:sym typeface="Arial"/>
              </a:rPr>
              <a:t> all </a:t>
            </a:r>
            <a:r>
              <a:rPr lang="de" sz="1400" b="1" dirty="0" err="1">
                <a:solidFill>
                  <a:srgbClr val="363F83"/>
                </a:solidFill>
                <a:latin typeface="Arial"/>
                <a:ea typeface="Arial"/>
                <a:cs typeface="Arial"/>
                <a:sym typeface="Arial"/>
              </a:rPr>
              <a:t>started</a:t>
            </a:r>
            <a:r>
              <a:rPr lang="de" sz="1400" b="1" dirty="0">
                <a:solidFill>
                  <a:srgbClr val="363F83"/>
                </a:solidFill>
                <a:latin typeface="Arial"/>
                <a:ea typeface="Arial"/>
                <a:cs typeface="Arial"/>
                <a:sym typeface="Arial"/>
              </a:rPr>
              <a:t>: 5G Technology </a:t>
            </a:r>
            <a:r>
              <a:rPr lang="de" sz="1400" b="1" dirty="0" err="1">
                <a:solidFill>
                  <a:srgbClr val="363F83"/>
                </a:solidFill>
                <a:latin typeface="Arial"/>
                <a:ea typeface="Arial"/>
                <a:cs typeface="Arial"/>
                <a:sym typeface="Arial"/>
              </a:rPr>
              <a:t>and</a:t>
            </a:r>
            <a:r>
              <a:rPr lang="de" sz="1400" b="1" dirty="0">
                <a:solidFill>
                  <a:srgbClr val="363F83"/>
                </a:solidFill>
                <a:latin typeface="Arial"/>
                <a:ea typeface="Arial"/>
                <a:cs typeface="Arial"/>
                <a:sym typeface="Arial"/>
              </a:rPr>
              <a:t> Covid-19</a:t>
            </a:r>
            <a:endParaRPr sz="1400" b="1"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Arial"/>
                <a:ea typeface="Arial"/>
                <a:cs typeface="Arial"/>
                <a:sym typeface="Arial"/>
              </a:rPr>
              <a:t>ERUM sub-report: </a:t>
            </a:r>
            <a:r>
              <a:rPr lang="de" sz="1400" dirty="0" err="1">
                <a:solidFill>
                  <a:srgbClr val="363F83"/>
                </a:solidFill>
                <a:latin typeface="Arial"/>
                <a:ea typeface="Arial"/>
                <a:cs typeface="Arial"/>
                <a:sym typeface="Arial"/>
              </a:rPr>
              <a:t>Does</a:t>
            </a:r>
            <a:r>
              <a:rPr lang="de" sz="1400" dirty="0">
                <a:solidFill>
                  <a:srgbClr val="363F83"/>
                </a:solidFill>
                <a:latin typeface="Arial"/>
                <a:ea typeface="Arial"/>
                <a:cs typeface="Arial"/>
                <a:sym typeface="Arial"/>
              </a:rPr>
              <a:t> 5g </a:t>
            </a:r>
            <a:r>
              <a:rPr lang="de" sz="1400" dirty="0" err="1">
                <a:solidFill>
                  <a:srgbClr val="363F83"/>
                </a:solidFill>
                <a:latin typeface="Arial"/>
                <a:ea typeface="Arial"/>
                <a:cs typeface="Arial"/>
                <a:sym typeface="Arial"/>
              </a:rPr>
              <a:t>technology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pose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health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risks</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p:txBody>
      </p:sp>
      <p:sp>
        <p:nvSpPr>
          <p:cNvPr id="86" name="Google Shape;86;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E83D4A0-B23D-3942-891F-D4C1D4447D0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7" name="Text Placeholder 2">
            <a:extLst>
              <a:ext uri="{FF2B5EF4-FFF2-40B4-BE49-F238E27FC236}">
                <a16:creationId xmlns:a16="http://schemas.microsoft.com/office/drawing/2014/main" id="{486574DC-0BD6-1D4F-A06C-60E01B07F390}"/>
              </a:ext>
            </a:extLst>
          </p:cNvPr>
          <p:cNvSpPr>
            <a:spLocks noGrp="1"/>
          </p:cNvSpPr>
          <p:nvPr>
            <p:ph type="body" idx="1"/>
          </p:nvPr>
        </p:nvSpPr>
        <p:spPr>
          <a:xfrm>
            <a:off x="168425" y="1032300"/>
            <a:ext cx="8664000" cy="3406500"/>
          </a:xfrm>
        </p:spPr>
        <p:txBody>
          <a:bodyPr/>
          <a:lstStyle/>
          <a:p>
            <a:endParaRPr lang="en-GB" dirty="0"/>
          </a:p>
        </p:txBody>
      </p:sp>
      <p:sp>
        <p:nvSpPr>
          <p:cNvPr id="5" name="Google Shape;91;p3">
            <a:extLst>
              <a:ext uri="{FF2B5EF4-FFF2-40B4-BE49-F238E27FC236}">
                <a16:creationId xmlns:a16="http://schemas.microsoft.com/office/drawing/2014/main" id="{5AFE2D95-7600-034C-88EB-96D6A9D42354}"/>
              </a:ext>
            </a:extLst>
          </p:cNvPr>
          <p:cNvSpPr txBox="1">
            <a:spLocks/>
          </p:cNvSpPr>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de-DE" sz="3600" b="1" dirty="0" err="1">
                <a:latin typeface="Arial" panose="020B0604020202020204" pitchFamily="34" charset="0"/>
                <a:ea typeface="Teko"/>
                <a:cs typeface="Arial" panose="020B0604020202020204" pitchFamily="34" charset="0"/>
                <a:sym typeface="Teko"/>
              </a:rPr>
              <a:t>How</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it</a:t>
            </a:r>
            <a:r>
              <a:rPr lang="de-DE" sz="3600" b="1" dirty="0">
                <a:latin typeface="Arial" panose="020B0604020202020204" pitchFamily="34" charset="0"/>
                <a:ea typeface="Teko"/>
                <a:cs typeface="Arial" panose="020B0604020202020204" pitchFamily="34" charset="0"/>
                <a:sym typeface="Teko"/>
              </a:rPr>
              <a:t> all </a:t>
            </a:r>
            <a:r>
              <a:rPr lang="de-DE" sz="3600" b="1" dirty="0" err="1">
                <a:latin typeface="Arial" panose="020B0604020202020204" pitchFamily="34" charset="0"/>
                <a:ea typeface="Teko"/>
                <a:cs typeface="Arial" panose="020B0604020202020204" pitchFamily="34" charset="0"/>
                <a:sym typeface="Teko"/>
              </a:rPr>
              <a:t>started</a:t>
            </a:r>
            <a:r>
              <a:rPr lang="de-DE" sz="3600" b="1" dirty="0">
                <a:latin typeface="Arial" panose="020B0604020202020204" pitchFamily="34" charset="0"/>
                <a:ea typeface="Teko"/>
                <a:cs typeface="Arial" panose="020B0604020202020204" pitchFamily="34" charset="0"/>
                <a:sym typeface="Teko"/>
              </a:rPr>
              <a:t>: 5G Technology </a:t>
            </a:r>
            <a:r>
              <a:rPr lang="de-DE" sz="3600" b="1" dirty="0" err="1">
                <a:latin typeface="Arial" panose="020B0604020202020204" pitchFamily="34" charset="0"/>
                <a:ea typeface="Teko"/>
                <a:cs typeface="Arial" panose="020B0604020202020204" pitchFamily="34" charset="0"/>
                <a:sym typeface="Teko"/>
              </a:rPr>
              <a:t>and</a:t>
            </a:r>
            <a:r>
              <a:rPr lang="de-DE" sz="3600" b="1" dirty="0">
                <a:latin typeface="Arial" panose="020B0604020202020204" pitchFamily="34" charset="0"/>
                <a:ea typeface="Teko"/>
                <a:cs typeface="Arial" panose="020B0604020202020204" pitchFamily="34" charset="0"/>
                <a:sym typeface="Teko"/>
              </a:rPr>
              <a:t> Covid-19</a:t>
            </a:r>
          </a:p>
        </p:txBody>
      </p:sp>
      <p:sp>
        <p:nvSpPr>
          <p:cNvPr id="6" name="Google Shape;93;p3">
            <a:extLst>
              <a:ext uri="{FF2B5EF4-FFF2-40B4-BE49-F238E27FC236}">
                <a16:creationId xmlns:a16="http://schemas.microsoft.com/office/drawing/2014/main" id="{2EA1F22B-55F2-AC4D-9B3A-BFA670ED3A38}"/>
              </a:ext>
            </a:extLst>
          </p:cNvPr>
          <p:cNvSpPr txBox="1"/>
          <p:nvPr/>
        </p:nvSpPr>
        <p:spPr>
          <a:xfrm>
            <a:off x="168425" y="103230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3</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2110656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gec40f742c1_0_124"/>
          <p:cNvSpPr txBox="1">
            <a:spLocks noGrp="1"/>
          </p:cNvSpPr>
          <p:nvPr>
            <p:ph type="title"/>
          </p:nvPr>
        </p:nvSpPr>
        <p:spPr>
          <a:xfrm>
            <a:off x="311700" y="555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How it all started: </a:t>
            </a:r>
            <a:endParaRPr/>
          </a:p>
          <a:p>
            <a:pPr marL="0" lvl="0" indent="0" algn="l" rtl="0">
              <a:spcBef>
                <a:spcPts val="0"/>
              </a:spcBef>
              <a:spcAft>
                <a:spcPts val="0"/>
              </a:spcAft>
              <a:buClr>
                <a:schemeClr val="dk1"/>
              </a:buClr>
              <a:buSzPts val="1100"/>
              <a:buFont typeface="Arial"/>
              <a:buNone/>
            </a:pPr>
            <a:r>
              <a:rPr lang="de"/>
              <a:t>5G Technology and Covid-19</a:t>
            </a:r>
            <a:endParaRPr/>
          </a:p>
          <a:p>
            <a:pPr marL="0" lvl="0" indent="0" algn="l" rtl="0">
              <a:spcBef>
                <a:spcPts val="0"/>
              </a:spcBef>
              <a:spcAft>
                <a:spcPts val="0"/>
              </a:spcAft>
              <a:buNone/>
            </a:pPr>
            <a:endParaRPr/>
          </a:p>
        </p:txBody>
      </p:sp>
      <p:sp>
        <p:nvSpPr>
          <p:cNvPr id="356" name="Google Shape;356;gec40f742c1_0_12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457200" lvl="0" indent="0" algn="l" rtl="0">
              <a:spcBef>
                <a:spcPts val="0"/>
              </a:spcBef>
              <a:spcAft>
                <a:spcPts val="0"/>
              </a:spcAft>
              <a:buNone/>
            </a:pP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Facebook</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Youtube</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Social media</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Online press</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Influencers/Public figures/Actors/Singers</a:t>
            </a:r>
            <a:endParaRPr sz="1400">
              <a:solidFill>
                <a:srgbClr val="363F83"/>
              </a:solidFill>
              <a:latin typeface="Arial"/>
              <a:ea typeface="Arial"/>
              <a:cs typeface="Arial"/>
              <a:sym typeface="Arial"/>
            </a:endParaRPr>
          </a:p>
          <a:p>
            <a:pPr marL="0" lvl="0" indent="0" algn="l" rtl="0">
              <a:spcBef>
                <a:spcPts val="0"/>
              </a:spcBef>
              <a:spcAft>
                <a:spcPts val="0"/>
              </a:spcAft>
              <a:buNone/>
            </a:pP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One in four believe the technology poses a health risk</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27 per cent are worried it could be used to spy</a:t>
            </a:r>
            <a:endParaRPr sz="1400">
              <a:solidFill>
                <a:srgbClr val="363F83"/>
              </a:solidFill>
              <a:latin typeface="Arial"/>
              <a:ea typeface="Arial"/>
              <a:cs typeface="Arial"/>
              <a:sym typeface="Arial"/>
            </a:endParaRPr>
          </a:p>
          <a:p>
            <a:pPr marL="457200" lvl="0" indent="-317500" algn="l" rtl="0">
              <a:spcBef>
                <a:spcPts val="0"/>
              </a:spcBef>
              <a:spcAft>
                <a:spcPts val="0"/>
              </a:spcAft>
              <a:buClr>
                <a:srgbClr val="363F83"/>
              </a:buClr>
              <a:buSzPts val="1400"/>
              <a:buFont typeface="Arial"/>
              <a:buChar char="-"/>
            </a:pPr>
            <a:r>
              <a:rPr lang="de" sz="1400">
                <a:solidFill>
                  <a:srgbClr val="363F83"/>
                </a:solidFill>
                <a:latin typeface="Arial"/>
                <a:ea typeface="Arial"/>
                <a:cs typeface="Arial"/>
                <a:sym typeface="Arial"/>
              </a:rPr>
              <a:t>56 per cent said they won't buy a house too close to a 5G tower.</a:t>
            </a:r>
            <a:endParaRPr sz="1400">
              <a:solidFill>
                <a:srgbClr val="363F83"/>
              </a:solidFill>
              <a:latin typeface="Arial"/>
              <a:ea typeface="Arial"/>
              <a:cs typeface="Arial"/>
              <a:sym typeface="Arial"/>
            </a:endParaRPr>
          </a:p>
        </p:txBody>
      </p:sp>
      <p:sp>
        <p:nvSpPr>
          <p:cNvPr id="357" name="Google Shape;357;gec40f742c1_0_12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61"/>
        <p:cNvGrpSpPr/>
        <p:nvPr/>
      </p:nvGrpSpPr>
      <p:grpSpPr>
        <a:xfrm>
          <a:off x="0" y="0"/>
          <a:ext cx="0" cy="0"/>
          <a:chOff x="0" y="0"/>
          <a:chExt cx="0" cy="0"/>
        </a:xfrm>
      </p:grpSpPr>
      <p:sp>
        <p:nvSpPr>
          <p:cNvPr id="363" name="Google Shape;363;ge61cb64c61_0_6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64" name="Google Shape;364;ge61cb64c61_0_6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pic>
        <p:nvPicPr>
          <p:cNvPr id="365" name="Google Shape;365;ge61cb64c61_0_64"/>
          <p:cNvPicPr preferRelativeResize="0"/>
          <p:nvPr/>
        </p:nvPicPr>
        <p:blipFill>
          <a:blip r:embed="rId3">
            <a:alphaModFix/>
          </a:blip>
          <a:stretch>
            <a:fillRect/>
          </a:stretch>
        </p:blipFill>
        <p:spPr>
          <a:xfrm>
            <a:off x="1220850" y="1089625"/>
            <a:ext cx="6702299" cy="3291849"/>
          </a:xfrm>
          <a:prstGeom prst="rect">
            <a:avLst/>
          </a:prstGeom>
          <a:noFill/>
          <a:ln>
            <a:noFill/>
          </a:ln>
        </p:spPr>
      </p:pic>
      <p:sp>
        <p:nvSpPr>
          <p:cNvPr id="367" name="Google Shape;367;ge61cb64c61_0_64"/>
          <p:cNvSpPr txBox="1"/>
          <p:nvPr/>
        </p:nvSpPr>
        <p:spPr>
          <a:xfrm>
            <a:off x="4382200" y="4362600"/>
            <a:ext cx="4541700" cy="415468"/>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err="1">
                <a:solidFill>
                  <a:schemeClr val="dk1"/>
                </a:solidFill>
                <a:latin typeface="Century Gothic"/>
                <a:ea typeface="Century Gothic"/>
                <a:cs typeface="Century Gothic"/>
                <a:sym typeface="Century Gothic"/>
              </a:rPr>
              <a:t>Evershed</a:t>
            </a:r>
            <a:r>
              <a:rPr lang="de" sz="500" dirty="0">
                <a:solidFill>
                  <a:schemeClr val="dk1"/>
                </a:solidFill>
                <a:latin typeface="Century Gothic"/>
                <a:ea typeface="Century Gothic"/>
                <a:cs typeface="Century Gothic"/>
                <a:sym typeface="Century Gothic"/>
              </a:rPr>
              <a:t>, N., </a:t>
            </a:r>
            <a:r>
              <a:rPr lang="de" sz="500" dirty="0" err="1">
                <a:solidFill>
                  <a:schemeClr val="dk1"/>
                </a:solidFill>
                <a:latin typeface="Century Gothic"/>
                <a:ea typeface="Century Gothic"/>
                <a:cs typeface="Century Gothic"/>
                <a:sym typeface="Century Gothic"/>
              </a:rPr>
              <a:t>McGowan</a:t>
            </a:r>
            <a:r>
              <a:rPr lang="de" sz="500" dirty="0">
                <a:solidFill>
                  <a:schemeClr val="dk1"/>
                </a:solidFill>
                <a:latin typeface="Century Gothic"/>
                <a:ea typeface="Century Gothic"/>
                <a:cs typeface="Century Gothic"/>
                <a:sym typeface="Century Gothic"/>
              </a:rPr>
              <a:t>, M. </a:t>
            </a:r>
            <a:r>
              <a:rPr lang="de" sz="500" dirty="0" err="1">
                <a:solidFill>
                  <a:schemeClr val="dk1"/>
                </a:solidFill>
                <a:latin typeface="Century Gothic"/>
                <a:ea typeface="Century Gothic"/>
                <a:cs typeface="Century Gothic"/>
                <a:sym typeface="Century Gothic"/>
              </a:rPr>
              <a:t>and</a:t>
            </a:r>
            <a:r>
              <a:rPr lang="de" sz="500" dirty="0">
                <a:solidFill>
                  <a:schemeClr val="dk1"/>
                </a:solidFill>
                <a:latin typeface="Century Gothic"/>
                <a:ea typeface="Century Gothic"/>
                <a:cs typeface="Century Gothic"/>
                <a:sym typeface="Century Gothic"/>
              </a:rPr>
              <a:t> Ball, A., (2021). </a:t>
            </a:r>
            <a:r>
              <a:rPr lang="de" sz="500" i="1" dirty="0" err="1">
                <a:solidFill>
                  <a:schemeClr val="dk1"/>
                </a:solidFill>
                <a:latin typeface="Century Gothic"/>
                <a:ea typeface="Century Gothic"/>
                <a:cs typeface="Century Gothic"/>
                <a:sym typeface="Century Gothic"/>
              </a:rPr>
              <a:t>Anatomy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of</a:t>
            </a:r>
            <a:r>
              <a:rPr lang="de" sz="500" i="1" dirty="0">
                <a:solidFill>
                  <a:schemeClr val="dk1"/>
                </a:solidFill>
                <a:latin typeface="Century Gothic"/>
                <a:ea typeface="Century Gothic"/>
                <a:cs typeface="Century Gothic"/>
                <a:sym typeface="Century Gothic"/>
              </a:rPr>
              <a:t> a </a:t>
            </a:r>
            <a:r>
              <a:rPr lang="de" sz="500" i="1" dirty="0" err="1">
                <a:solidFill>
                  <a:schemeClr val="dk1"/>
                </a:solidFill>
                <a:latin typeface="Century Gothic"/>
                <a:ea typeface="Century Gothic"/>
                <a:cs typeface="Century Gothic"/>
                <a:sym typeface="Century Gothic"/>
              </a:rPr>
              <a:t>conspiracy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theory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how</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misinformation</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travels</a:t>
            </a:r>
            <a:r>
              <a:rPr lang="de" sz="500" i="1" dirty="0">
                <a:solidFill>
                  <a:schemeClr val="dk1"/>
                </a:solidFill>
                <a:latin typeface="Century Gothic"/>
                <a:ea typeface="Century Gothic"/>
                <a:cs typeface="Century Gothic"/>
                <a:sym typeface="Century Gothic"/>
              </a:rPr>
              <a:t> on Facebook</a:t>
            </a:r>
            <a:r>
              <a:rPr lang="de" sz="500" dirty="0">
                <a:solidFill>
                  <a:schemeClr val="dk1"/>
                </a:solidFill>
                <a:latin typeface="Century Gothic"/>
                <a:ea typeface="Century Gothic"/>
                <a:cs typeface="Century Gothic"/>
                <a:sym typeface="Century Gothic"/>
              </a:rPr>
              <a:t>. [online] The Guardian. </a:t>
            </a:r>
            <a:r>
              <a:rPr lang="de" sz="500" dirty="0" err="1">
                <a:solidFill>
                  <a:schemeClr val="dk1"/>
                </a:solidFill>
                <a:latin typeface="Century Gothic"/>
                <a:ea typeface="Century Gothic"/>
                <a:cs typeface="Century Gothic"/>
                <a:sym typeface="Century Gothic"/>
              </a:rPr>
              <a:t>Available</a:t>
            </a:r>
            <a:r>
              <a:rPr lang="de" sz="500" dirty="0">
                <a:solidFill>
                  <a:schemeClr val="dk1"/>
                </a:solidFill>
                <a:latin typeface="Century Gothic"/>
                <a:ea typeface="Century Gothic"/>
                <a:cs typeface="Century Gothic"/>
                <a:sym typeface="Century Gothic"/>
              </a:rPr>
              <a:t> at: </a:t>
            </a:r>
            <a:r>
              <a:rPr lang="de" sz="500" u="sng" dirty="0">
                <a:solidFill>
                  <a:srgbClr val="1155CC"/>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https://www.theguardian.com/australia-news/ng-interactive/2021/mar/11/anatomy-of-a-conspiracy-theory-how-misinformation-travels-on-facebook</a:t>
            </a:r>
            <a:r>
              <a:rPr lang="de" sz="500" dirty="0">
                <a:solidFill>
                  <a:schemeClr val="dk1"/>
                </a:solidFill>
                <a:latin typeface="Century Gothic"/>
                <a:ea typeface="Century Gothic"/>
                <a:cs typeface="Century Gothic"/>
                <a:sym typeface="Century Gothic"/>
              </a:rPr>
              <a:t> [</a:t>
            </a:r>
            <a:r>
              <a:rPr lang="de" sz="500" dirty="0" err="1">
                <a:solidFill>
                  <a:schemeClr val="dk1"/>
                </a:solidFill>
                <a:latin typeface="Century Gothic"/>
                <a:ea typeface="Century Gothic"/>
                <a:cs typeface="Century Gothic"/>
                <a:sym typeface="Century Gothic"/>
              </a:rPr>
              <a:t>Accessed</a:t>
            </a:r>
            <a:r>
              <a:rPr lang="de" sz="500" dirty="0">
                <a:solidFill>
                  <a:schemeClr val="dk1"/>
                </a:solidFill>
                <a:latin typeface="Century Gothic"/>
                <a:ea typeface="Century Gothic"/>
                <a:cs typeface="Century Gothic"/>
                <a:sym typeface="Century Gothic"/>
              </a:rPr>
              <a:t> 2 September 2021]</a:t>
            </a:r>
            <a:endParaRPr sz="500" dirty="0">
              <a:latin typeface="Lato"/>
              <a:ea typeface="Lato"/>
              <a:cs typeface="Lato"/>
              <a:sym typeface="Lato"/>
            </a:endParaRPr>
          </a:p>
        </p:txBody>
      </p:sp>
      <p:sp>
        <p:nvSpPr>
          <p:cNvPr id="12" name="Google Shape;425;gec40f742c1_0_97">
            <a:extLst>
              <a:ext uri="{FF2B5EF4-FFF2-40B4-BE49-F238E27FC236}">
                <a16:creationId xmlns:a16="http://schemas.microsoft.com/office/drawing/2014/main" id="{42A28E30-BFDA-454F-B7F3-B6841A62882F}"/>
              </a:ext>
            </a:extLst>
          </p:cNvPr>
          <p:cNvSpPr txBox="1">
            <a:spLocks noGrp="1"/>
          </p:cNvSpPr>
          <p:nvPr>
            <p:ph type="title"/>
          </p:nvPr>
        </p:nvSpPr>
        <p:spPr>
          <a:xfrm>
            <a:off x="311700" y="174760"/>
            <a:ext cx="6802800" cy="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700" dirty="0"/>
              <a:t>Case </a:t>
            </a:r>
            <a:r>
              <a:rPr lang="de" sz="2700" dirty="0" err="1"/>
              <a:t>study</a:t>
            </a:r>
            <a:r>
              <a:rPr lang="de" sz="2700" dirty="0"/>
              <a:t>: Facebook, 5G </a:t>
            </a:r>
            <a:r>
              <a:rPr lang="de" sz="2700" dirty="0" err="1"/>
              <a:t>and</a:t>
            </a:r>
            <a:r>
              <a:rPr lang="de" sz="2700" dirty="0"/>
              <a:t> </a:t>
            </a:r>
            <a:r>
              <a:rPr lang="de" sz="2700" dirty="0" err="1"/>
              <a:t>Coronavirus</a:t>
            </a:r>
            <a:endParaRPr sz="2700" dirty="0"/>
          </a:p>
        </p:txBody>
      </p:sp>
      <p:sp>
        <p:nvSpPr>
          <p:cNvPr id="13" name="Google Shape;426;gec40f742c1_0_97">
            <a:extLst>
              <a:ext uri="{FF2B5EF4-FFF2-40B4-BE49-F238E27FC236}">
                <a16:creationId xmlns:a16="http://schemas.microsoft.com/office/drawing/2014/main" id="{73FDE697-32AB-164C-ABF8-A277490E229E}"/>
              </a:ext>
            </a:extLst>
          </p:cNvPr>
          <p:cNvSpPr txBox="1">
            <a:spLocks/>
          </p:cNvSpPr>
          <p:nvPr/>
        </p:nvSpPr>
        <p:spPr>
          <a:xfrm>
            <a:off x="311700" y="579369"/>
            <a:ext cx="6802800" cy="481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GB" sz="1400"/>
              <a:t>how an individual post can reach a global audience within days</a:t>
            </a:r>
            <a:endParaRPr lang="en-GB" sz="1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ge61cb64c61_0_7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73" name="Google Shape;373;ge61cb64c61_0_7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pic>
        <p:nvPicPr>
          <p:cNvPr id="374" name="Google Shape;374;ge61cb64c61_0_70"/>
          <p:cNvPicPr preferRelativeResize="0"/>
          <p:nvPr/>
        </p:nvPicPr>
        <p:blipFill>
          <a:blip r:embed="rId3">
            <a:alphaModFix/>
          </a:blip>
          <a:stretch>
            <a:fillRect/>
          </a:stretch>
        </p:blipFill>
        <p:spPr>
          <a:xfrm>
            <a:off x="1220850" y="1089625"/>
            <a:ext cx="6701455" cy="3291851"/>
          </a:xfrm>
          <a:prstGeom prst="rect">
            <a:avLst/>
          </a:prstGeom>
          <a:noFill/>
          <a:ln>
            <a:noFill/>
          </a:ln>
        </p:spPr>
      </p:pic>
      <p:sp>
        <p:nvSpPr>
          <p:cNvPr id="377" name="Google Shape;377;ge61cb64c61_0_70"/>
          <p:cNvSpPr txBox="1"/>
          <p:nvPr/>
        </p:nvSpPr>
        <p:spPr>
          <a:xfrm>
            <a:off x="4382200" y="4362600"/>
            <a:ext cx="4541700" cy="415468"/>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err="1">
                <a:solidFill>
                  <a:schemeClr val="dk1"/>
                </a:solidFill>
                <a:latin typeface="Century Gothic"/>
                <a:ea typeface="Century Gothic"/>
                <a:cs typeface="Century Gothic"/>
                <a:sym typeface="Century Gothic"/>
              </a:rPr>
              <a:t>Evershed</a:t>
            </a:r>
            <a:r>
              <a:rPr lang="de" sz="500" dirty="0">
                <a:solidFill>
                  <a:schemeClr val="dk1"/>
                </a:solidFill>
                <a:latin typeface="Century Gothic"/>
                <a:ea typeface="Century Gothic"/>
                <a:cs typeface="Century Gothic"/>
                <a:sym typeface="Century Gothic"/>
              </a:rPr>
              <a:t>, N., </a:t>
            </a:r>
            <a:r>
              <a:rPr lang="de" sz="500" dirty="0" err="1">
                <a:solidFill>
                  <a:schemeClr val="dk1"/>
                </a:solidFill>
                <a:latin typeface="Century Gothic"/>
                <a:ea typeface="Century Gothic"/>
                <a:cs typeface="Century Gothic"/>
                <a:sym typeface="Century Gothic"/>
              </a:rPr>
              <a:t>McGowan</a:t>
            </a:r>
            <a:r>
              <a:rPr lang="de" sz="500" dirty="0">
                <a:solidFill>
                  <a:schemeClr val="dk1"/>
                </a:solidFill>
                <a:latin typeface="Century Gothic"/>
                <a:ea typeface="Century Gothic"/>
                <a:cs typeface="Century Gothic"/>
                <a:sym typeface="Century Gothic"/>
              </a:rPr>
              <a:t>, M. </a:t>
            </a:r>
            <a:r>
              <a:rPr lang="de" sz="500" dirty="0" err="1">
                <a:solidFill>
                  <a:schemeClr val="dk1"/>
                </a:solidFill>
                <a:latin typeface="Century Gothic"/>
                <a:ea typeface="Century Gothic"/>
                <a:cs typeface="Century Gothic"/>
                <a:sym typeface="Century Gothic"/>
              </a:rPr>
              <a:t>and</a:t>
            </a:r>
            <a:r>
              <a:rPr lang="de" sz="500" dirty="0">
                <a:solidFill>
                  <a:schemeClr val="dk1"/>
                </a:solidFill>
                <a:latin typeface="Century Gothic"/>
                <a:ea typeface="Century Gothic"/>
                <a:cs typeface="Century Gothic"/>
                <a:sym typeface="Century Gothic"/>
              </a:rPr>
              <a:t> Ball, A., (2021). </a:t>
            </a:r>
            <a:r>
              <a:rPr lang="de" sz="500" i="1" dirty="0" err="1">
                <a:solidFill>
                  <a:schemeClr val="dk1"/>
                </a:solidFill>
                <a:latin typeface="Century Gothic"/>
                <a:ea typeface="Century Gothic"/>
                <a:cs typeface="Century Gothic"/>
                <a:sym typeface="Century Gothic"/>
              </a:rPr>
              <a:t>Anatomy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of</a:t>
            </a:r>
            <a:r>
              <a:rPr lang="de" sz="500" i="1" dirty="0">
                <a:solidFill>
                  <a:schemeClr val="dk1"/>
                </a:solidFill>
                <a:latin typeface="Century Gothic"/>
                <a:ea typeface="Century Gothic"/>
                <a:cs typeface="Century Gothic"/>
                <a:sym typeface="Century Gothic"/>
              </a:rPr>
              <a:t> a </a:t>
            </a:r>
            <a:r>
              <a:rPr lang="de" sz="500" i="1" dirty="0" err="1">
                <a:solidFill>
                  <a:schemeClr val="dk1"/>
                </a:solidFill>
                <a:latin typeface="Century Gothic"/>
                <a:ea typeface="Century Gothic"/>
                <a:cs typeface="Century Gothic"/>
                <a:sym typeface="Century Gothic"/>
              </a:rPr>
              <a:t>conspiracy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theory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how</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misinformation</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travels</a:t>
            </a:r>
            <a:r>
              <a:rPr lang="de" sz="500" i="1" dirty="0">
                <a:solidFill>
                  <a:schemeClr val="dk1"/>
                </a:solidFill>
                <a:latin typeface="Century Gothic"/>
                <a:ea typeface="Century Gothic"/>
                <a:cs typeface="Century Gothic"/>
                <a:sym typeface="Century Gothic"/>
              </a:rPr>
              <a:t> on Facebook</a:t>
            </a:r>
            <a:r>
              <a:rPr lang="de" sz="500" dirty="0">
                <a:solidFill>
                  <a:schemeClr val="dk1"/>
                </a:solidFill>
                <a:latin typeface="Century Gothic"/>
                <a:ea typeface="Century Gothic"/>
                <a:cs typeface="Century Gothic"/>
                <a:sym typeface="Century Gothic"/>
              </a:rPr>
              <a:t>. [online] The Guardian. </a:t>
            </a:r>
            <a:r>
              <a:rPr lang="de" sz="500" dirty="0" err="1">
                <a:solidFill>
                  <a:schemeClr val="dk1"/>
                </a:solidFill>
                <a:latin typeface="Century Gothic"/>
                <a:ea typeface="Century Gothic"/>
                <a:cs typeface="Century Gothic"/>
                <a:sym typeface="Century Gothic"/>
              </a:rPr>
              <a:t>Available</a:t>
            </a:r>
            <a:r>
              <a:rPr lang="de" sz="500" dirty="0">
                <a:solidFill>
                  <a:schemeClr val="dk1"/>
                </a:solidFill>
                <a:latin typeface="Century Gothic"/>
                <a:ea typeface="Century Gothic"/>
                <a:cs typeface="Century Gothic"/>
                <a:sym typeface="Century Gothic"/>
              </a:rPr>
              <a:t> at: </a:t>
            </a:r>
            <a:r>
              <a:rPr lang="de" sz="500" u="sng" dirty="0">
                <a:solidFill>
                  <a:srgbClr val="1155CC"/>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https://www.theguardian.com/australia-news/ng-interactive/2021/mar/11/anatomy-of-a-conspiracy-theory-how-misinformation-travels-on-facebook</a:t>
            </a:r>
            <a:r>
              <a:rPr lang="de" sz="500" dirty="0">
                <a:solidFill>
                  <a:schemeClr val="dk1"/>
                </a:solidFill>
                <a:latin typeface="Century Gothic"/>
                <a:ea typeface="Century Gothic"/>
                <a:cs typeface="Century Gothic"/>
                <a:sym typeface="Century Gothic"/>
              </a:rPr>
              <a:t> [</a:t>
            </a:r>
            <a:r>
              <a:rPr lang="de" sz="500" dirty="0" err="1">
                <a:solidFill>
                  <a:schemeClr val="dk1"/>
                </a:solidFill>
                <a:latin typeface="Century Gothic"/>
                <a:ea typeface="Century Gothic"/>
                <a:cs typeface="Century Gothic"/>
                <a:sym typeface="Century Gothic"/>
              </a:rPr>
              <a:t>Accessed</a:t>
            </a:r>
            <a:r>
              <a:rPr lang="de" sz="500" dirty="0">
                <a:solidFill>
                  <a:schemeClr val="dk1"/>
                </a:solidFill>
                <a:latin typeface="Century Gothic"/>
                <a:ea typeface="Century Gothic"/>
                <a:cs typeface="Century Gothic"/>
                <a:sym typeface="Century Gothic"/>
              </a:rPr>
              <a:t> 2 September 2021]</a:t>
            </a:r>
            <a:endParaRPr sz="500" dirty="0">
              <a:latin typeface="Lato"/>
              <a:ea typeface="Lato"/>
              <a:cs typeface="Lato"/>
              <a:sym typeface="Lato"/>
            </a:endParaRPr>
          </a:p>
        </p:txBody>
      </p:sp>
      <p:sp>
        <p:nvSpPr>
          <p:cNvPr id="12" name="Google Shape;425;gec40f742c1_0_97">
            <a:extLst>
              <a:ext uri="{FF2B5EF4-FFF2-40B4-BE49-F238E27FC236}">
                <a16:creationId xmlns:a16="http://schemas.microsoft.com/office/drawing/2014/main" id="{91DF8477-B591-2B4B-A98B-3C9F3EE8A60B}"/>
              </a:ext>
            </a:extLst>
          </p:cNvPr>
          <p:cNvSpPr txBox="1">
            <a:spLocks noGrp="1"/>
          </p:cNvSpPr>
          <p:nvPr>
            <p:ph type="title"/>
          </p:nvPr>
        </p:nvSpPr>
        <p:spPr>
          <a:xfrm>
            <a:off x="311700" y="174760"/>
            <a:ext cx="6802800" cy="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700" dirty="0"/>
              <a:t>Case </a:t>
            </a:r>
            <a:r>
              <a:rPr lang="de" sz="2700" dirty="0" err="1"/>
              <a:t>study</a:t>
            </a:r>
            <a:r>
              <a:rPr lang="de" sz="2700" dirty="0"/>
              <a:t>: Facebook, 5G </a:t>
            </a:r>
            <a:r>
              <a:rPr lang="de" sz="2700" dirty="0" err="1"/>
              <a:t>and</a:t>
            </a:r>
            <a:r>
              <a:rPr lang="de" sz="2700" dirty="0"/>
              <a:t> </a:t>
            </a:r>
            <a:r>
              <a:rPr lang="de" sz="2700" dirty="0" err="1"/>
              <a:t>Coronavirus</a:t>
            </a:r>
            <a:endParaRPr sz="2700" dirty="0"/>
          </a:p>
        </p:txBody>
      </p:sp>
      <p:sp>
        <p:nvSpPr>
          <p:cNvPr id="13" name="Google Shape;426;gec40f742c1_0_97">
            <a:extLst>
              <a:ext uri="{FF2B5EF4-FFF2-40B4-BE49-F238E27FC236}">
                <a16:creationId xmlns:a16="http://schemas.microsoft.com/office/drawing/2014/main" id="{ACE3B8C5-0C9A-F84E-BFF1-D51CEB608DF1}"/>
              </a:ext>
            </a:extLst>
          </p:cNvPr>
          <p:cNvSpPr txBox="1">
            <a:spLocks/>
          </p:cNvSpPr>
          <p:nvPr/>
        </p:nvSpPr>
        <p:spPr>
          <a:xfrm>
            <a:off x="311700" y="579369"/>
            <a:ext cx="6802800" cy="481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GB" sz="1400"/>
              <a:t>how an individual post can reach a global audience within days</a:t>
            </a:r>
            <a:endParaRPr lang="en-GB" sz="1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2" name="Google Shape;382;ge61cb64c61_0_7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83" name="Google Shape;383;ge61cb64c61_0_7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pic>
        <p:nvPicPr>
          <p:cNvPr id="384" name="Google Shape;384;ge61cb64c61_0_76"/>
          <p:cNvPicPr preferRelativeResize="0"/>
          <p:nvPr/>
        </p:nvPicPr>
        <p:blipFill>
          <a:blip r:embed="rId3">
            <a:alphaModFix/>
          </a:blip>
          <a:stretch>
            <a:fillRect/>
          </a:stretch>
        </p:blipFill>
        <p:spPr>
          <a:xfrm>
            <a:off x="1220850" y="1089625"/>
            <a:ext cx="6702293" cy="3291849"/>
          </a:xfrm>
          <a:prstGeom prst="rect">
            <a:avLst/>
          </a:prstGeom>
          <a:noFill/>
          <a:ln>
            <a:noFill/>
          </a:ln>
        </p:spPr>
      </p:pic>
      <p:sp>
        <p:nvSpPr>
          <p:cNvPr id="387" name="Google Shape;387;ge61cb64c61_0_76"/>
          <p:cNvSpPr txBox="1"/>
          <p:nvPr/>
        </p:nvSpPr>
        <p:spPr>
          <a:xfrm>
            <a:off x="4382200" y="4362600"/>
            <a:ext cx="4541700" cy="415468"/>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err="1">
                <a:solidFill>
                  <a:schemeClr val="dk1"/>
                </a:solidFill>
                <a:latin typeface="Century Gothic"/>
                <a:ea typeface="Century Gothic"/>
                <a:cs typeface="Century Gothic"/>
                <a:sym typeface="Century Gothic"/>
              </a:rPr>
              <a:t>Evershed</a:t>
            </a:r>
            <a:r>
              <a:rPr lang="de" sz="500" dirty="0">
                <a:solidFill>
                  <a:schemeClr val="dk1"/>
                </a:solidFill>
                <a:latin typeface="Century Gothic"/>
                <a:ea typeface="Century Gothic"/>
                <a:cs typeface="Century Gothic"/>
                <a:sym typeface="Century Gothic"/>
              </a:rPr>
              <a:t>, N., </a:t>
            </a:r>
            <a:r>
              <a:rPr lang="de" sz="500" dirty="0" err="1">
                <a:solidFill>
                  <a:schemeClr val="dk1"/>
                </a:solidFill>
                <a:latin typeface="Century Gothic"/>
                <a:ea typeface="Century Gothic"/>
                <a:cs typeface="Century Gothic"/>
                <a:sym typeface="Century Gothic"/>
              </a:rPr>
              <a:t>McGowan</a:t>
            </a:r>
            <a:r>
              <a:rPr lang="de" sz="500" dirty="0">
                <a:solidFill>
                  <a:schemeClr val="dk1"/>
                </a:solidFill>
                <a:latin typeface="Century Gothic"/>
                <a:ea typeface="Century Gothic"/>
                <a:cs typeface="Century Gothic"/>
                <a:sym typeface="Century Gothic"/>
              </a:rPr>
              <a:t>, M. </a:t>
            </a:r>
            <a:r>
              <a:rPr lang="de" sz="500" dirty="0" err="1">
                <a:solidFill>
                  <a:schemeClr val="dk1"/>
                </a:solidFill>
                <a:latin typeface="Century Gothic"/>
                <a:ea typeface="Century Gothic"/>
                <a:cs typeface="Century Gothic"/>
                <a:sym typeface="Century Gothic"/>
              </a:rPr>
              <a:t>and</a:t>
            </a:r>
            <a:r>
              <a:rPr lang="de" sz="500" dirty="0">
                <a:solidFill>
                  <a:schemeClr val="dk1"/>
                </a:solidFill>
                <a:latin typeface="Century Gothic"/>
                <a:ea typeface="Century Gothic"/>
                <a:cs typeface="Century Gothic"/>
                <a:sym typeface="Century Gothic"/>
              </a:rPr>
              <a:t> Ball, A., (2021). </a:t>
            </a:r>
            <a:r>
              <a:rPr lang="de" sz="500" i="1" dirty="0" err="1">
                <a:solidFill>
                  <a:schemeClr val="dk1"/>
                </a:solidFill>
                <a:latin typeface="Century Gothic"/>
                <a:ea typeface="Century Gothic"/>
                <a:cs typeface="Century Gothic"/>
                <a:sym typeface="Century Gothic"/>
              </a:rPr>
              <a:t>Anatomy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of</a:t>
            </a:r>
            <a:r>
              <a:rPr lang="de" sz="500" i="1" dirty="0">
                <a:solidFill>
                  <a:schemeClr val="dk1"/>
                </a:solidFill>
                <a:latin typeface="Century Gothic"/>
                <a:ea typeface="Century Gothic"/>
                <a:cs typeface="Century Gothic"/>
                <a:sym typeface="Century Gothic"/>
              </a:rPr>
              <a:t> a </a:t>
            </a:r>
            <a:r>
              <a:rPr lang="de" sz="500" i="1" dirty="0" err="1">
                <a:solidFill>
                  <a:schemeClr val="dk1"/>
                </a:solidFill>
                <a:latin typeface="Century Gothic"/>
                <a:ea typeface="Century Gothic"/>
                <a:cs typeface="Century Gothic"/>
                <a:sym typeface="Century Gothic"/>
              </a:rPr>
              <a:t>conspiracy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theory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how</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misinformation</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travels</a:t>
            </a:r>
            <a:r>
              <a:rPr lang="de" sz="500" i="1" dirty="0">
                <a:solidFill>
                  <a:schemeClr val="dk1"/>
                </a:solidFill>
                <a:latin typeface="Century Gothic"/>
                <a:ea typeface="Century Gothic"/>
                <a:cs typeface="Century Gothic"/>
                <a:sym typeface="Century Gothic"/>
              </a:rPr>
              <a:t> on Facebook</a:t>
            </a:r>
            <a:r>
              <a:rPr lang="de" sz="500" dirty="0">
                <a:solidFill>
                  <a:schemeClr val="dk1"/>
                </a:solidFill>
                <a:latin typeface="Century Gothic"/>
                <a:ea typeface="Century Gothic"/>
                <a:cs typeface="Century Gothic"/>
                <a:sym typeface="Century Gothic"/>
              </a:rPr>
              <a:t>. [online] The Guardian. </a:t>
            </a:r>
            <a:r>
              <a:rPr lang="de" sz="500" dirty="0" err="1">
                <a:solidFill>
                  <a:schemeClr val="dk1"/>
                </a:solidFill>
                <a:latin typeface="Century Gothic"/>
                <a:ea typeface="Century Gothic"/>
                <a:cs typeface="Century Gothic"/>
                <a:sym typeface="Century Gothic"/>
              </a:rPr>
              <a:t>Available</a:t>
            </a:r>
            <a:r>
              <a:rPr lang="de" sz="500" dirty="0">
                <a:solidFill>
                  <a:schemeClr val="dk1"/>
                </a:solidFill>
                <a:latin typeface="Century Gothic"/>
                <a:ea typeface="Century Gothic"/>
                <a:cs typeface="Century Gothic"/>
                <a:sym typeface="Century Gothic"/>
              </a:rPr>
              <a:t> at: </a:t>
            </a:r>
            <a:r>
              <a:rPr lang="de" sz="500" u="sng" dirty="0">
                <a:solidFill>
                  <a:srgbClr val="1155CC"/>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https://www.theguardian.com/australia-news/ng-interactive/2021/mar/11/anatomy-of-a-conspiracy-theory-how-misinformation-travels-on-facebook</a:t>
            </a:r>
            <a:r>
              <a:rPr lang="de" sz="500" dirty="0">
                <a:solidFill>
                  <a:schemeClr val="dk1"/>
                </a:solidFill>
                <a:latin typeface="Century Gothic"/>
                <a:ea typeface="Century Gothic"/>
                <a:cs typeface="Century Gothic"/>
                <a:sym typeface="Century Gothic"/>
              </a:rPr>
              <a:t> [</a:t>
            </a:r>
            <a:r>
              <a:rPr lang="de" sz="500" dirty="0" err="1">
                <a:solidFill>
                  <a:schemeClr val="dk1"/>
                </a:solidFill>
                <a:latin typeface="Century Gothic"/>
                <a:ea typeface="Century Gothic"/>
                <a:cs typeface="Century Gothic"/>
                <a:sym typeface="Century Gothic"/>
              </a:rPr>
              <a:t>Accessed</a:t>
            </a:r>
            <a:r>
              <a:rPr lang="de" sz="500" dirty="0">
                <a:solidFill>
                  <a:schemeClr val="dk1"/>
                </a:solidFill>
                <a:latin typeface="Century Gothic"/>
                <a:ea typeface="Century Gothic"/>
                <a:cs typeface="Century Gothic"/>
                <a:sym typeface="Century Gothic"/>
              </a:rPr>
              <a:t> 2 September 2021]</a:t>
            </a:r>
            <a:endParaRPr sz="500" dirty="0">
              <a:latin typeface="Lato"/>
              <a:ea typeface="Lato"/>
              <a:cs typeface="Lato"/>
              <a:sym typeface="Lato"/>
            </a:endParaRPr>
          </a:p>
        </p:txBody>
      </p:sp>
      <p:sp>
        <p:nvSpPr>
          <p:cNvPr id="12" name="Google Shape;425;gec40f742c1_0_97">
            <a:extLst>
              <a:ext uri="{FF2B5EF4-FFF2-40B4-BE49-F238E27FC236}">
                <a16:creationId xmlns:a16="http://schemas.microsoft.com/office/drawing/2014/main" id="{2D70603E-0956-0046-9A9A-E0CC90B46D02}"/>
              </a:ext>
            </a:extLst>
          </p:cNvPr>
          <p:cNvSpPr txBox="1">
            <a:spLocks noGrp="1"/>
          </p:cNvSpPr>
          <p:nvPr>
            <p:ph type="title"/>
          </p:nvPr>
        </p:nvSpPr>
        <p:spPr>
          <a:xfrm>
            <a:off x="311700" y="174760"/>
            <a:ext cx="6802800" cy="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700" dirty="0"/>
              <a:t>Case </a:t>
            </a:r>
            <a:r>
              <a:rPr lang="de" sz="2700" dirty="0" err="1"/>
              <a:t>study</a:t>
            </a:r>
            <a:r>
              <a:rPr lang="de" sz="2700" dirty="0"/>
              <a:t>: Facebook, 5G </a:t>
            </a:r>
            <a:r>
              <a:rPr lang="de" sz="2700" dirty="0" err="1"/>
              <a:t>and</a:t>
            </a:r>
            <a:r>
              <a:rPr lang="de" sz="2700" dirty="0"/>
              <a:t> </a:t>
            </a:r>
            <a:r>
              <a:rPr lang="de" sz="2700" dirty="0" err="1"/>
              <a:t>Coronavirus</a:t>
            </a:r>
            <a:endParaRPr sz="2700" dirty="0"/>
          </a:p>
        </p:txBody>
      </p:sp>
      <p:sp>
        <p:nvSpPr>
          <p:cNvPr id="13" name="Google Shape;426;gec40f742c1_0_97">
            <a:extLst>
              <a:ext uri="{FF2B5EF4-FFF2-40B4-BE49-F238E27FC236}">
                <a16:creationId xmlns:a16="http://schemas.microsoft.com/office/drawing/2014/main" id="{25F185DF-DFBE-DF4E-9CCE-799FD8F354CE}"/>
              </a:ext>
            </a:extLst>
          </p:cNvPr>
          <p:cNvSpPr txBox="1">
            <a:spLocks/>
          </p:cNvSpPr>
          <p:nvPr/>
        </p:nvSpPr>
        <p:spPr>
          <a:xfrm>
            <a:off x="311700" y="579369"/>
            <a:ext cx="6802800" cy="481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GB" sz="1400"/>
              <a:t>how an individual post can reach a global audience within days</a:t>
            </a:r>
            <a:endParaRPr lang="en-GB" sz="1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ge61cb64c61_0_8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3" name="Google Shape;393;ge61cb64c61_0_8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pic>
        <p:nvPicPr>
          <p:cNvPr id="394" name="Google Shape;394;ge61cb64c61_0_82"/>
          <p:cNvPicPr preferRelativeResize="0"/>
          <p:nvPr/>
        </p:nvPicPr>
        <p:blipFill>
          <a:blip r:embed="rId3">
            <a:alphaModFix/>
          </a:blip>
          <a:stretch>
            <a:fillRect/>
          </a:stretch>
        </p:blipFill>
        <p:spPr>
          <a:xfrm>
            <a:off x="1220850" y="1090031"/>
            <a:ext cx="6701447" cy="3291443"/>
          </a:xfrm>
          <a:prstGeom prst="rect">
            <a:avLst/>
          </a:prstGeom>
          <a:noFill/>
          <a:ln>
            <a:noFill/>
          </a:ln>
        </p:spPr>
      </p:pic>
      <p:sp>
        <p:nvSpPr>
          <p:cNvPr id="397" name="Google Shape;397;ge61cb64c61_0_82"/>
          <p:cNvSpPr txBox="1"/>
          <p:nvPr/>
        </p:nvSpPr>
        <p:spPr>
          <a:xfrm>
            <a:off x="4382200" y="4362600"/>
            <a:ext cx="4541700" cy="415468"/>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err="1">
                <a:solidFill>
                  <a:schemeClr val="dk1"/>
                </a:solidFill>
                <a:latin typeface="Century Gothic"/>
                <a:ea typeface="Century Gothic"/>
                <a:cs typeface="Century Gothic"/>
                <a:sym typeface="Century Gothic"/>
              </a:rPr>
              <a:t>Evershed</a:t>
            </a:r>
            <a:r>
              <a:rPr lang="de" sz="500" dirty="0">
                <a:solidFill>
                  <a:schemeClr val="dk1"/>
                </a:solidFill>
                <a:latin typeface="Century Gothic"/>
                <a:ea typeface="Century Gothic"/>
                <a:cs typeface="Century Gothic"/>
                <a:sym typeface="Century Gothic"/>
              </a:rPr>
              <a:t>, N., </a:t>
            </a:r>
            <a:r>
              <a:rPr lang="de" sz="500" dirty="0" err="1">
                <a:solidFill>
                  <a:schemeClr val="dk1"/>
                </a:solidFill>
                <a:latin typeface="Century Gothic"/>
                <a:ea typeface="Century Gothic"/>
                <a:cs typeface="Century Gothic"/>
                <a:sym typeface="Century Gothic"/>
              </a:rPr>
              <a:t>McGowan</a:t>
            </a:r>
            <a:r>
              <a:rPr lang="de" sz="500" dirty="0">
                <a:solidFill>
                  <a:schemeClr val="dk1"/>
                </a:solidFill>
                <a:latin typeface="Century Gothic"/>
                <a:ea typeface="Century Gothic"/>
                <a:cs typeface="Century Gothic"/>
                <a:sym typeface="Century Gothic"/>
              </a:rPr>
              <a:t>, M. </a:t>
            </a:r>
            <a:r>
              <a:rPr lang="de" sz="500" dirty="0" err="1">
                <a:solidFill>
                  <a:schemeClr val="dk1"/>
                </a:solidFill>
                <a:latin typeface="Century Gothic"/>
                <a:ea typeface="Century Gothic"/>
                <a:cs typeface="Century Gothic"/>
                <a:sym typeface="Century Gothic"/>
              </a:rPr>
              <a:t>and</a:t>
            </a:r>
            <a:r>
              <a:rPr lang="de" sz="500" dirty="0">
                <a:solidFill>
                  <a:schemeClr val="dk1"/>
                </a:solidFill>
                <a:latin typeface="Century Gothic"/>
                <a:ea typeface="Century Gothic"/>
                <a:cs typeface="Century Gothic"/>
                <a:sym typeface="Century Gothic"/>
              </a:rPr>
              <a:t> Ball, A., (2021). </a:t>
            </a:r>
            <a:r>
              <a:rPr lang="de" sz="500" i="1" dirty="0" err="1">
                <a:solidFill>
                  <a:schemeClr val="dk1"/>
                </a:solidFill>
                <a:latin typeface="Century Gothic"/>
                <a:ea typeface="Century Gothic"/>
                <a:cs typeface="Century Gothic"/>
                <a:sym typeface="Century Gothic"/>
              </a:rPr>
              <a:t>Anatomy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of</a:t>
            </a:r>
            <a:r>
              <a:rPr lang="de" sz="500" i="1" dirty="0">
                <a:solidFill>
                  <a:schemeClr val="dk1"/>
                </a:solidFill>
                <a:latin typeface="Century Gothic"/>
                <a:ea typeface="Century Gothic"/>
                <a:cs typeface="Century Gothic"/>
                <a:sym typeface="Century Gothic"/>
              </a:rPr>
              <a:t> a </a:t>
            </a:r>
            <a:r>
              <a:rPr lang="de" sz="500" i="1" dirty="0" err="1">
                <a:solidFill>
                  <a:schemeClr val="dk1"/>
                </a:solidFill>
                <a:latin typeface="Century Gothic"/>
                <a:ea typeface="Century Gothic"/>
                <a:cs typeface="Century Gothic"/>
                <a:sym typeface="Century Gothic"/>
              </a:rPr>
              <a:t>conspiracy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theory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how</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misinformation</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travels</a:t>
            </a:r>
            <a:r>
              <a:rPr lang="de" sz="500" i="1" dirty="0">
                <a:solidFill>
                  <a:schemeClr val="dk1"/>
                </a:solidFill>
                <a:latin typeface="Century Gothic"/>
                <a:ea typeface="Century Gothic"/>
                <a:cs typeface="Century Gothic"/>
                <a:sym typeface="Century Gothic"/>
              </a:rPr>
              <a:t> on Facebook</a:t>
            </a:r>
            <a:r>
              <a:rPr lang="de" sz="500" dirty="0">
                <a:solidFill>
                  <a:schemeClr val="dk1"/>
                </a:solidFill>
                <a:latin typeface="Century Gothic"/>
                <a:ea typeface="Century Gothic"/>
                <a:cs typeface="Century Gothic"/>
                <a:sym typeface="Century Gothic"/>
              </a:rPr>
              <a:t>. [online] The Guardian. </a:t>
            </a:r>
            <a:r>
              <a:rPr lang="de" sz="500" dirty="0" err="1">
                <a:solidFill>
                  <a:schemeClr val="dk1"/>
                </a:solidFill>
                <a:latin typeface="Century Gothic"/>
                <a:ea typeface="Century Gothic"/>
                <a:cs typeface="Century Gothic"/>
                <a:sym typeface="Century Gothic"/>
              </a:rPr>
              <a:t>Available</a:t>
            </a:r>
            <a:r>
              <a:rPr lang="de" sz="500" dirty="0">
                <a:solidFill>
                  <a:schemeClr val="dk1"/>
                </a:solidFill>
                <a:latin typeface="Century Gothic"/>
                <a:ea typeface="Century Gothic"/>
                <a:cs typeface="Century Gothic"/>
                <a:sym typeface="Century Gothic"/>
              </a:rPr>
              <a:t> at: </a:t>
            </a:r>
            <a:r>
              <a:rPr lang="de" sz="500" u="sng" dirty="0">
                <a:solidFill>
                  <a:srgbClr val="1155CC"/>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https://www.theguardian.com/australia-news/ng-interactive/2021/mar/11/anatomy-of-a-conspiracy-theory-how-misinformation-travels-on-facebook</a:t>
            </a:r>
            <a:r>
              <a:rPr lang="de" sz="500" dirty="0">
                <a:solidFill>
                  <a:schemeClr val="dk1"/>
                </a:solidFill>
                <a:latin typeface="Century Gothic"/>
                <a:ea typeface="Century Gothic"/>
                <a:cs typeface="Century Gothic"/>
                <a:sym typeface="Century Gothic"/>
              </a:rPr>
              <a:t> [</a:t>
            </a:r>
            <a:r>
              <a:rPr lang="de" sz="500" dirty="0" err="1">
                <a:solidFill>
                  <a:schemeClr val="dk1"/>
                </a:solidFill>
                <a:latin typeface="Century Gothic"/>
                <a:ea typeface="Century Gothic"/>
                <a:cs typeface="Century Gothic"/>
                <a:sym typeface="Century Gothic"/>
              </a:rPr>
              <a:t>Accessed</a:t>
            </a:r>
            <a:r>
              <a:rPr lang="de" sz="500" dirty="0">
                <a:solidFill>
                  <a:schemeClr val="dk1"/>
                </a:solidFill>
                <a:latin typeface="Century Gothic"/>
                <a:ea typeface="Century Gothic"/>
                <a:cs typeface="Century Gothic"/>
                <a:sym typeface="Century Gothic"/>
              </a:rPr>
              <a:t> 2 September 2021]</a:t>
            </a:r>
            <a:endParaRPr sz="500" dirty="0">
              <a:latin typeface="Lato"/>
              <a:ea typeface="Lato"/>
              <a:cs typeface="Lato"/>
              <a:sym typeface="Lato"/>
            </a:endParaRPr>
          </a:p>
        </p:txBody>
      </p:sp>
      <p:sp>
        <p:nvSpPr>
          <p:cNvPr id="12" name="Google Shape;425;gec40f742c1_0_97">
            <a:extLst>
              <a:ext uri="{FF2B5EF4-FFF2-40B4-BE49-F238E27FC236}">
                <a16:creationId xmlns:a16="http://schemas.microsoft.com/office/drawing/2014/main" id="{84DD65DA-1FDA-ED4B-A648-BCC185F97CE9}"/>
              </a:ext>
            </a:extLst>
          </p:cNvPr>
          <p:cNvSpPr txBox="1">
            <a:spLocks noGrp="1"/>
          </p:cNvSpPr>
          <p:nvPr>
            <p:ph type="title"/>
          </p:nvPr>
        </p:nvSpPr>
        <p:spPr>
          <a:xfrm>
            <a:off x="311700" y="174760"/>
            <a:ext cx="6802800" cy="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700" dirty="0"/>
              <a:t>Case </a:t>
            </a:r>
            <a:r>
              <a:rPr lang="de" sz="2700" dirty="0" err="1"/>
              <a:t>study</a:t>
            </a:r>
            <a:r>
              <a:rPr lang="de" sz="2700" dirty="0"/>
              <a:t>: Facebook, 5G </a:t>
            </a:r>
            <a:r>
              <a:rPr lang="de" sz="2700" dirty="0" err="1"/>
              <a:t>and</a:t>
            </a:r>
            <a:r>
              <a:rPr lang="de" sz="2700" dirty="0"/>
              <a:t> </a:t>
            </a:r>
            <a:r>
              <a:rPr lang="de" sz="2700" dirty="0" err="1"/>
              <a:t>Coronavirus</a:t>
            </a:r>
            <a:endParaRPr sz="2700" dirty="0"/>
          </a:p>
        </p:txBody>
      </p:sp>
      <p:sp>
        <p:nvSpPr>
          <p:cNvPr id="13" name="Google Shape;426;gec40f742c1_0_97">
            <a:extLst>
              <a:ext uri="{FF2B5EF4-FFF2-40B4-BE49-F238E27FC236}">
                <a16:creationId xmlns:a16="http://schemas.microsoft.com/office/drawing/2014/main" id="{0F706FCE-4B28-0340-AE86-5D50C36CFDD5}"/>
              </a:ext>
            </a:extLst>
          </p:cNvPr>
          <p:cNvSpPr txBox="1">
            <a:spLocks/>
          </p:cNvSpPr>
          <p:nvPr/>
        </p:nvSpPr>
        <p:spPr>
          <a:xfrm>
            <a:off x="311700" y="579369"/>
            <a:ext cx="6802800" cy="481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GB" sz="1400"/>
              <a:t>how an individual post can reach a global audience within days</a:t>
            </a:r>
            <a:endParaRPr lang="en-GB" sz="1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gec40f742c1_0_85"/>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403" name="Google Shape;403;gec40f742c1_0_85"/>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9</a:t>
            </a:fld>
            <a:endParaRPr/>
          </a:p>
        </p:txBody>
      </p:sp>
      <p:pic>
        <p:nvPicPr>
          <p:cNvPr id="404" name="Google Shape;404;gec40f742c1_0_85"/>
          <p:cNvPicPr preferRelativeResize="0"/>
          <p:nvPr/>
        </p:nvPicPr>
        <p:blipFill>
          <a:blip r:embed="rId3">
            <a:alphaModFix/>
          </a:blip>
          <a:stretch>
            <a:fillRect/>
          </a:stretch>
        </p:blipFill>
        <p:spPr>
          <a:xfrm>
            <a:off x="1220850" y="1090028"/>
            <a:ext cx="6701447" cy="3291446"/>
          </a:xfrm>
          <a:prstGeom prst="rect">
            <a:avLst/>
          </a:prstGeom>
          <a:noFill/>
          <a:ln>
            <a:noFill/>
          </a:ln>
        </p:spPr>
      </p:pic>
      <p:sp>
        <p:nvSpPr>
          <p:cNvPr id="407" name="Google Shape;407;gec40f742c1_0_85"/>
          <p:cNvSpPr txBox="1"/>
          <p:nvPr/>
        </p:nvSpPr>
        <p:spPr>
          <a:xfrm>
            <a:off x="4382200" y="4362600"/>
            <a:ext cx="4541700" cy="415468"/>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err="1">
                <a:solidFill>
                  <a:schemeClr val="dk1"/>
                </a:solidFill>
                <a:latin typeface="Century Gothic"/>
                <a:ea typeface="Century Gothic"/>
                <a:cs typeface="Century Gothic"/>
                <a:sym typeface="Century Gothic"/>
              </a:rPr>
              <a:t>Evershed</a:t>
            </a:r>
            <a:r>
              <a:rPr lang="de" sz="500" dirty="0">
                <a:solidFill>
                  <a:schemeClr val="dk1"/>
                </a:solidFill>
                <a:latin typeface="Century Gothic"/>
                <a:ea typeface="Century Gothic"/>
                <a:cs typeface="Century Gothic"/>
                <a:sym typeface="Century Gothic"/>
              </a:rPr>
              <a:t>, N., </a:t>
            </a:r>
            <a:r>
              <a:rPr lang="de" sz="500" dirty="0" err="1">
                <a:solidFill>
                  <a:schemeClr val="dk1"/>
                </a:solidFill>
                <a:latin typeface="Century Gothic"/>
                <a:ea typeface="Century Gothic"/>
                <a:cs typeface="Century Gothic"/>
                <a:sym typeface="Century Gothic"/>
              </a:rPr>
              <a:t>McGowan</a:t>
            </a:r>
            <a:r>
              <a:rPr lang="de" sz="500" dirty="0">
                <a:solidFill>
                  <a:schemeClr val="dk1"/>
                </a:solidFill>
                <a:latin typeface="Century Gothic"/>
                <a:ea typeface="Century Gothic"/>
                <a:cs typeface="Century Gothic"/>
                <a:sym typeface="Century Gothic"/>
              </a:rPr>
              <a:t>, M. </a:t>
            </a:r>
            <a:r>
              <a:rPr lang="de" sz="500" dirty="0" err="1">
                <a:solidFill>
                  <a:schemeClr val="dk1"/>
                </a:solidFill>
                <a:latin typeface="Century Gothic"/>
                <a:ea typeface="Century Gothic"/>
                <a:cs typeface="Century Gothic"/>
                <a:sym typeface="Century Gothic"/>
              </a:rPr>
              <a:t>and</a:t>
            </a:r>
            <a:r>
              <a:rPr lang="de" sz="500" dirty="0">
                <a:solidFill>
                  <a:schemeClr val="dk1"/>
                </a:solidFill>
                <a:latin typeface="Century Gothic"/>
                <a:ea typeface="Century Gothic"/>
                <a:cs typeface="Century Gothic"/>
                <a:sym typeface="Century Gothic"/>
              </a:rPr>
              <a:t> Ball, A., (2021). </a:t>
            </a:r>
            <a:r>
              <a:rPr lang="de" sz="500" i="1" dirty="0" err="1">
                <a:solidFill>
                  <a:schemeClr val="dk1"/>
                </a:solidFill>
                <a:latin typeface="Century Gothic"/>
                <a:ea typeface="Century Gothic"/>
                <a:cs typeface="Century Gothic"/>
                <a:sym typeface="Century Gothic"/>
              </a:rPr>
              <a:t>Anatomy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of</a:t>
            </a:r>
            <a:r>
              <a:rPr lang="de" sz="500" i="1" dirty="0">
                <a:solidFill>
                  <a:schemeClr val="dk1"/>
                </a:solidFill>
                <a:latin typeface="Century Gothic"/>
                <a:ea typeface="Century Gothic"/>
                <a:cs typeface="Century Gothic"/>
                <a:sym typeface="Century Gothic"/>
              </a:rPr>
              <a:t> a </a:t>
            </a:r>
            <a:r>
              <a:rPr lang="de" sz="500" i="1" dirty="0" err="1">
                <a:solidFill>
                  <a:schemeClr val="dk1"/>
                </a:solidFill>
                <a:latin typeface="Century Gothic"/>
                <a:ea typeface="Century Gothic"/>
                <a:cs typeface="Century Gothic"/>
                <a:sym typeface="Century Gothic"/>
              </a:rPr>
              <a:t>conspiracy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theory</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how</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misinformation</a:t>
            </a:r>
            <a:r>
              <a:rPr lang="de" sz="500" i="1" dirty="0">
                <a:solidFill>
                  <a:schemeClr val="dk1"/>
                </a:solidFill>
                <a:latin typeface="Century Gothic"/>
                <a:ea typeface="Century Gothic"/>
                <a:cs typeface="Century Gothic"/>
                <a:sym typeface="Century Gothic"/>
              </a:rPr>
              <a:t> </a:t>
            </a:r>
            <a:r>
              <a:rPr lang="de" sz="500" i="1" dirty="0" err="1">
                <a:solidFill>
                  <a:schemeClr val="dk1"/>
                </a:solidFill>
                <a:latin typeface="Century Gothic"/>
                <a:ea typeface="Century Gothic"/>
                <a:cs typeface="Century Gothic"/>
                <a:sym typeface="Century Gothic"/>
              </a:rPr>
              <a:t>travels</a:t>
            </a:r>
            <a:r>
              <a:rPr lang="de" sz="500" i="1" dirty="0">
                <a:solidFill>
                  <a:schemeClr val="dk1"/>
                </a:solidFill>
                <a:latin typeface="Century Gothic"/>
                <a:ea typeface="Century Gothic"/>
                <a:cs typeface="Century Gothic"/>
                <a:sym typeface="Century Gothic"/>
              </a:rPr>
              <a:t> on Facebook</a:t>
            </a:r>
            <a:r>
              <a:rPr lang="de" sz="500" dirty="0">
                <a:solidFill>
                  <a:schemeClr val="dk1"/>
                </a:solidFill>
                <a:latin typeface="Century Gothic"/>
                <a:ea typeface="Century Gothic"/>
                <a:cs typeface="Century Gothic"/>
                <a:sym typeface="Century Gothic"/>
              </a:rPr>
              <a:t>. [online] The Guardian. </a:t>
            </a:r>
            <a:r>
              <a:rPr lang="de" sz="500" dirty="0" err="1">
                <a:solidFill>
                  <a:schemeClr val="dk1"/>
                </a:solidFill>
                <a:latin typeface="Century Gothic"/>
                <a:ea typeface="Century Gothic"/>
                <a:cs typeface="Century Gothic"/>
                <a:sym typeface="Century Gothic"/>
              </a:rPr>
              <a:t>Available</a:t>
            </a:r>
            <a:r>
              <a:rPr lang="de" sz="500" dirty="0">
                <a:solidFill>
                  <a:schemeClr val="dk1"/>
                </a:solidFill>
                <a:latin typeface="Century Gothic"/>
                <a:ea typeface="Century Gothic"/>
                <a:cs typeface="Century Gothic"/>
                <a:sym typeface="Century Gothic"/>
              </a:rPr>
              <a:t> at: </a:t>
            </a:r>
            <a:r>
              <a:rPr lang="de" sz="500" u="sng" dirty="0">
                <a:solidFill>
                  <a:srgbClr val="1155CC"/>
                </a:solidFill>
                <a:latin typeface="Century Gothic"/>
                <a:ea typeface="Century Gothic"/>
                <a:cs typeface="Century Gothic"/>
                <a:sym typeface="Century Gothic"/>
                <a:hlinkClick r:id="rId4">
                  <a:extLst>
                    <a:ext uri="{A12FA001-AC4F-418D-AE19-62706E023703}">
                      <ahyp:hlinkClr xmlns:ahyp="http://schemas.microsoft.com/office/drawing/2018/hyperlinkcolor" val="tx"/>
                    </a:ext>
                  </a:extLst>
                </a:hlinkClick>
              </a:rPr>
              <a:t>https://www.theguardian.com/australia-news/ng-interactive/2021/mar/11/anatomy-of-a-conspiracy-theory-how-misinformation-travels-on-facebook</a:t>
            </a:r>
            <a:r>
              <a:rPr lang="de" sz="500" dirty="0">
                <a:solidFill>
                  <a:schemeClr val="dk1"/>
                </a:solidFill>
                <a:latin typeface="Century Gothic"/>
                <a:ea typeface="Century Gothic"/>
                <a:cs typeface="Century Gothic"/>
                <a:sym typeface="Century Gothic"/>
              </a:rPr>
              <a:t> [</a:t>
            </a:r>
            <a:r>
              <a:rPr lang="de" sz="500" dirty="0" err="1">
                <a:solidFill>
                  <a:schemeClr val="dk1"/>
                </a:solidFill>
                <a:latin typeface="Century Gothic"/>
                <a:ea typeface="Century Gothic"/>
                <a:cs typeface="Century Gothic"/>
                <a:sym typeface="Century Gothic"/>
              </a:rPr>
              <a:t>Accessed</a:t>
            </a:r>
            <a:r>
              <a:rPr lang="de" sz="500" dirty="0">
                <a:solidFill>
                  <a:schemeClr val="dk1"/>
                </a:solidFill>
                <a:latin typeface="Century Gothic"/>
                <a:ea typeface="Century Gothic"/>
                <a:cs typeface="Century Gothic"/>
                <a:sym typeface="Century Gothic"/>
              </a:rPr>
              <a:t> 2 September 2021]</a:t>
            </a:r>
            <a:endParaRPr sz="500" dirty="0">
              <a:latin typeface="Lato"/>
              <a:ea typeface="Lato"/>
              <a:cs typeface="Lato"/>
              <a:sym typeface="Lato"/>
            </a:endParaRPr>
          </a:p>
        </p:txBody>
      </p:sp>
      <p:sp>
        <p:nvSpPr>
          <p:cNvPr id="12" name="Google Shape;425;gec40f742c1_0_97">
            <a:extLst>
              <a:ext uri="{FF2B5EF4-FFF2-40B4-BE49-F238E27FC236}">
                <a16:creationId xmlns:a16="http://schemas.microsoft.com/office/drawing/2014/main" id="{9CC0461B-B0B7-F240-8CBF-FFC254F450E4}"/>
              </a:ext>
            </a:extLst>
          </p:cNvPr>
          <p:cNvSpPr txBox="1">
            <a:spLocks noGrp="1"/>
          </p:cNvSpPr>
          <p:nvPr>
            <p:ph type="title"/>
          </p:nvPr>
        </p:nvSpPr>
        <p:spPr>
          <a:xfrm>
            <a:off x="311700" y="174760"/>
            <a:ext cx="6802800" cy="48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sz="2700" dirty="0"/>
              <a:t>Case </a:t>
            </a:r>
            <a:r>
              <a:rPr lang="de" sz="2700" dirty="0" err="1"/>
              <a:t>study</a:t>
            </a:r>
            <a:r>
              <a:rPr lang="de" sz="2700" dirty="0"/>
              <a:t>: Facebook, 5G </a:t>
            </a:r>
            <a:r>
              <a:rPr lang="de" sz="2700" dirty="0" err="1"/>
              <a:t>and</a:t>
            </a:r>
            <a:r>
              <a:rPr lang="de" sz="2700" dirty="0"/>
              <a:t> </a:t>
            </a:r>
            <a:r>
              <a:rPr lang="de" sz="2700" dirty="0" err="1"/>
              <a:t>Coronavirus</a:t>
            </a:r>
            <a:endParaRPr sz="2700" dirty="0"/>
          </a:p>
        </p:txBody>
      </p:sp>
      <p:sp>
        <p:nvSpPr>
          <p:cNvPr id="13" name="Google Shape;426;gec40f742c1_0_97">
            <a:extLst>
              <a:ext uri="{FF2B5EF4-FFF2-40B4-BE49-F238E27FC236}">
                <a16:creationId xmlns:a16="http://schemas.microsoft.com/office/drawing/2014/main" id="{BA2A5809-2753-564F-A0EB-82B5F3BD69DE}"/>
              </a:ext>
            </a:extLst>
          </p:cNvPr>
          <p:cNvSpPr txBox="1">
            <a:spLocks/>
          </p:cNvSpPr>
          <p:nvPr/>
        </p:nvSpPr>
        <p:spPr>
          <a:xfrm>
            <a:off x="311700" y="579369"/>
            <a:ext cx="6802800" cy="48180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r>
              <a:rPr lang="en-GB" sz="1400"/>
              <a:t>how an individual post can reach a global audience within days</a:t>
            </a:r>
            <a:endParaRPr lang="en-GB" sz="1400" dirty="0"/>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1320</Words>
  <Application>Microsoft Macintosh PowerPoint</Application>
  <PresentationFormat>On-screen Show (16:9)</PresentationFormat>
  <Paragraphs>119</Paragraphs>
  <Slides>16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Century Gothic</vt:lpstr>
      <vt:lpstr>Lato</vt:lpstr>
      <vt:lpstr>Simple Light</vt:lpstr>
      <vt:lpstr>Define, explain and identify:</vt:lpstr>
      <vt:lpstr>Overview</vt:lpstr>
      <vt:lpstr>PowerPoint Presentation</vt:lpstr>
      <vt:lpstr>How it all started:  5G Technology and Covid-19 </vt:lpstr>
      <vt:lpstr>Case study: Facebook, 5G and Coronavirus</vt:lpstr>
      <vt:lpstr>Case study: Facebook, 5G and Coronavirus</vt:lpstr>
      <vt:lpstr>Case study: Facebook, 5G and Coronavirus</vt:lpstr>
      <vt:lpstr>Case study: Facebook, 5G and Coronavirus</vt:lpstr>
      <vt:lpstr>Case study: Facebook, 5G and Coronavirus</vt:lpstr>
      <vt:lpstr>Case study: Facebook, 5G and Coronavirus</vt:lpstr>
      <vt:lpstr>Case study: Facebook, 5G and Coronavirus</vt:lpstr>
      <vt:lpstr>Case study: Facebook, 5G and Coronavirus</vt:lpstr>
      <vt:lpstr>Impact</vt:lpstr>
      <vt:lpstr>Impact</vt:lpstr>
      <vt:lpstr>PowerPoint Presentation</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Define, explain and identify:</dc:title>
  <cp:lastModifiedBy>Microsoft Office User</cp:lastModifiedBy>
  <cp:revision>2</cp:revision>
  <dcterms:modified xsi:type="dcterms:W3CDTF">2022-02-16T09:50:38Z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892698</vt:lpwstr>
  </property>
  <property fmtid="{D5CDD505-2E9C-101B-9397-08002B2CF9AE}" name="NXPowerLiteSettings" pid="3">
    <vt:lpwstr>F7000400038000</vt:lpwstr>
  </property>
  <property fmtid="{D5CDD505-2E9C-101B-9397-08002B2CF9AE}" name="NXPowerLiteVersion" pid="4">
    <vt:lpwstr>S9.1.4</vt:lpwstr>
  </property>
</Properties>
</file>