
<file path=[Content_Types].xml><?xml version="1.0" encoding="utf-8"?>
<Types xmlns="http://schemas.openxmlformats.org/package/2006/content-types">
  <Default ContentType="application/x-fontdata" Extension="fntdata"/>
  <Default ContentType="image/png" Extension="png"/>
  <Default ContentType="application/vnd.openxmlformats-package.relationships+xml" Extension="rels"/>
  <Default ContentType="image/tiff" Extension="tiff"/>
  <Default ContentType="application/xml" Extension="xml"/>
  <Override ContentType="application/vnd.openxmlformats-officedocument.presentationml.presentation.main+xml" PartName="/ppt/presentation.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Props+xml" PartName="/ppt/presProps.xml"/>
  <Override ContentType="application/vnd.openxmlformats-officedocument.presentationml.viewProps+xml" PartName="/ppt/viewProps.xml"/>
  <Override ContentType="application/vnd.openxmlformats-officedocument.theme+xml" PartName="/ppt/theme/theme1.xml"/>
  <Override ContentType="application/vnd.openxmlformats-officedocument.presentationml.tableStyles+xml" PartName="/ppt/tableStyle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theme+xml" PartName="/ppt/theme/theme2.xml"/>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notesSlide+xml" PartName="/ppt/notesSlides/notesSlide3.xml"/>
  <Override ContentType="application/vnd.openxmlformats-officedocument.presentationml.notesSlide+xml" PartName="/ppt/notesSlides/notesSlide4.xml"/>
  <Override ContentType="application/vnd.openxmlformats-officedocument.presentationml.notesSlide+xml" PartName="/ppt/notesSlides/notesSlide5.xml"/>
  <Override ContentType="application/vnd.openxmlformats-package.core-properties+xml" PartName="/docProps/core.xml"/>
  <Override ContentType="application/vnd.openxmlformats-officedocument.extended-properties+xml" PartName="/docProps/app.xml"/>
  <Default ContentType="image/jpeg" Extension="jpeg"/>
  <Override ContentType="application/vnd.openxmlformats-officedocument.custom-properties+xml" PartName="/docProps/custom.xml"/>
</Types>
</file>

<file path=_rels/.rels><?xml version="1.0" encoding="UTF-8" standalone="yes" ?><Relationships xmlns="http://schemas.openxmlformats.org/package/2006/relationships"><Relationship Id="rId3" Target="docProps/app.xml" Type="http://schemas.openxmlformats.org/officeDocument/2006/relationships/extended-properties"/><Relationship Id="rId2" Target="docProps/core.xml" Type="http://schemas.openxmlformats.org/package/2006/relationships/metadata/core-properties"/><Relationship Id="rId1" Target="ppt/presentation.xml" Type="http://schemas.openxmlformats.org/officeDocument/2006/relationships/officeDocument"/><Relationship Id="rId4" Target="docProps/custom.xml" Type="http://schemas.openxmlformats.org/officeDocument/2006/relationships/custom-properties"/></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59" r:id="rId1"/>
  </p:sldMasterIdLst>
  <p:notesMasterIdLst>
    <p:notesMasterId r:id="rId16"/>
  </p:notesMasterIdLst>
  <p:sldIdLst>
    <p:sldId id="256" r:id="rId2"/>
    <p:sldId id="257" r:id="rId3"/>
    <p:sldId id="258" r:id="rId4"/>
    <p:sldId id="259" r:id="rId5"/>
    <p:sldId id="260" r:id="rId6"/>
    <p:sldId id="261" r:id="rId7"/>
    <p:sldId id="262" r:id="rId8"/>
    <p:sldId id="263" r:id="rId9"/>
    <p:sldId id="313" r:id="rId10"/>
    <p:sldId id="265" r:id="rId11"/>
    <p:sldId id="315" r:id="rId12"/>
    <p:sldId id="340" r:id="rId13"/>
    <p:sldId id="331" r:id="rId14"/>
    <p:sldId id="338" r:id="rId15"/>
  </p:sldIdLst>
  <p:sldSz cx="9144000" cy="5143500" type="screen16x9"/>
  <p:notesSz cx="6858000" cy="9144000"/>
  <p:embeddedFontLst>
    <p:embeddedFont>
      <p:font typeface="Lato" panose="020F0502020204030203" pitchFamily="34" charset="0"/>
      <p:regular r:id="rId17"/>
      <p:bold r:id="rId18"/>
      <p:italic r:id="rId19"/>
      <p:boldItalic r:id="rId2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720"/>
  </p:normalViewPr>
  <p:slideViewPr>
    <p:cSldViewPr snapToGrid="0">
      <p:cViewPr varScale="1">
        <p:scale>
          <a:sx n="140" d="100"/>
          <a:sy n="140" d="100"/>
        </p:scale>
        <p:origin x="840" y="192"/>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2.fntdata"/><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1.fntdata"/><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font" Target="fonts/font4.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font" Target="fonts/font3.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Google Shape;75;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6" name="Google Shape;76;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ga28579d069_0_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2" name="Google Shape;82;ga28579d069_0_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a28579d069_0_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 name="Google Shape;89;ga28579d069_0_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a28579d069_0_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 name="Google Shape;89;ga28579d069_0_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6113933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ga28579d069_0_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2" name="Google Shape;82;ga28579d069_0_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099849217"/>
      </p:ext>
    </p:extLst>
  </p:cSld>
  <p:clrMapOvr>
    <a:masterClrMapping/>
  </p:clrMapOvr>
</p:notes>
</file>

<file path=ppt/slideLayouts/_rels/slideLayout1.xml.rels><?xml version="1.0" encoding="UTF-8" standalone="yes" ?><Relationships xmlns="http://schemas.openxmlformats.org/package/2006/relationships"><Relationship Id="rId3" Target="../media/image2.png" Type="http://schemas.openxmlformats.org/officeDocument/2006/relationships/image"/><Relationship Id="rId2" Target="../media/image1.jpeg" Type="http://schemas.openxmlformats.org/officeDocument/2006/relationships/image"/><Relationship Id="rId1" Target="../slideMasters/slideMaster1.xml" Type="http://schemas.openxmlformats.org/officeDocument/2006/relationships/slideMaster"/><Relationship Id="rId4" Target="../media/image3.png" Type="http://schemas.openxmlformats.org/officeDocument/2006/relationships/image"/></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p="http://schemas.openxmlformats.org/presentationml/2006/main" xmlns:a="http://schemas.openxmlformats.org/drawingml/2006/main" xmlns:r="http://schemas.openxmlformats.org/officeDocument/2006/relationships"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0" y="650350"/>
            <a:ext cx="5496600" cy="2052600"/>
          </a:xfrm>
          <a:prstGeom prst="rect">
            <a:avLst/>
          </a:prstGeom>
          <a:solidFill>
            <a:srgbClr val="FFFFFF"/>
          </a:solidFill>
          <a:ln>
            <a:noFill/>
          </a:ln>
        </p:spPr>
        <p:txBody>
          <a:bodyPr anchor="b" anchorCtr="0" bIns="91425" lIns="360000" rIns="91425" spcFirstLastPara="1" tIns="91425" wrap="square">
            <a:noAutofit/>
          </a:bodyPr>
          <a:lstStyle>
            <a:lvl1pPr lvl="0">
              <a:spcBef>
                <a:spcPts val="0"/>
              </a:spcBef>
              <a:spcAft>
                <a:spcPts val="0"/>
              </a:spcAft>
              <a:buClr>
                <a:srgbClr val="000000"/>
              </a:buClr>
              <a:buSzPts val="4000"/>
              <a:buNone/>
              <a:defRPr sz="4000">
                <a:solidFill>
                  <a:srgbClr val="000000"/>
                </a:solidFill>
              </a:defRPr>
            </a:lvl1pPr>
            <a:lvl2pPr algn="ctr" lvl="1">
              <a:spcBef>
                <a:spcPts val="0"/>
              </a:spcBef>
              <a:spcAft>
                <a:spcPts val="0"/>
              </a:spcAft>
              <a:buSzPts val="5200"/>
              <a:buNone/>
              <a:defRPr sz="5200"/>
            </a:lvl2pPr>
            <a:lvl3pPr algn="ctr" lvl="2">
              <a:spcBef>
                <a:spcPts val="0"/>
              </a:spcBef>
              <a:spcAft>
                <a:spcPts val="0"/>
              </a:spcAft>
              <a:buSzPts val="5200"/>
              <a:buNone/>
              <a:defRPr sz="5200"/>
            </a:lvl3pPr>
            <a:lvl4pPr algn="ctr" lvl="3">
              <a:spcBef>
                <a:spcPts val="0"/>
              </a:spcBef>
              <a:spcAft>
                <a:spcPts val="0"/>
              </a:spcAft>
              <a:buSzPts val="5200"/>
              <a:buNone/>
              <a:defRPr sz="5200"/>
            </a:lvl4pPr>
            <a:lvl5pPr algn="ctr" lvl="4">
              <a:spcBef>
                <a:spcPts val="0"/>
              </a:spcBef>
              <a:spcAft>
                <a:spcPts val="0"/>
              </a:spcAft>
              <a:buSzPts val="5200"/>
              <a:buNone/>
              <a:defRPr sz="5200"/>
            </a:lvl5pPr>
            <a:lvl6pPr algn="ctr" lvl="5">
              <a:spcBef>
                <a:spcPts val="0"/>
              </a:spcBef>
              <a:spcAft>
                <a:spcPts val="0"/>
              </a:spcAft>
              <a:buSzPts val="5200"/>
              <a:buNone/>
              <a:defRPr sz="5200"/>
            </a:lvl6pPr>
            <a:lvl7pPr algn="ctr" lvl="6">
              <a:spcBef>
                <a:spcPts val="0"/>
              </a:spcBef>
              <a:spcAft>
                <a:spcPts val="0"/>
              </a:spcAft>
              <a:buSzPts val="5200"/>
              <a:buNone/>
              <a:defRPr sz="5200"/>
            </a:lvl7pPr>
            <a:lvl8pPr algn="ctr" lvl="7">
              <a:spcBef>
                <a:spcPts val="0"/>
              </a:spcBef>
              <a:spcAft>
                <a:spcPts val="0"/>
              </a:spcAft>
              <a:buSzPts val="5200"/>
              <a:buNone/>
              <a:defRPr sz="5200"/>
            </a:lvl8pPr>
            <a:lvl9pPr algn="ctr" lvl="8">
              <a:spcBef>
                <a:spcPts val="0"/>
              </a:spcBef>
              <a:spcAft>
                <a:spcPts val="0"/>
              </a:spcAft>
              <a:buSzPts val="5200"/>
              <a:buNone/>
              <a:defRPr sz="5200"/>
            </a:lvl9pPr>
          </a:lstStyle>
          <a:p>
            <a:endParaRPr/>
          </a:p>
        </p:txBody>
      </p:sp>
      <p:sp>
        <p:nvSpPr>
          <p:cNvPr id="11" name="Google Shape;11;p2"/>
          <p:cNvSpPr txBox="1">
            <a:spLocks noGrp="1"/>
          </p:cNvSpPr>
          <p:nvPr>
            <p:ph idx="1" type="subTitle"/>
          </p:nvPr>
        </p:nvSpPr>
        <p:spPr>
          <a:xfrm>
            <a:off x="50" y="2702950"/>
            <a:ext cx="5496600" cy="867900"/>
          </a:xfrm>
          <a:prstGeom prst="rect">
            <a:avLst/>
          </a:prstGeom>
          <a:solidFill>
            <a:srgbClr val="FFFFFF"/>
          </a:solidFill>
          <a:ln>
            <a:noFill/>
          </a:ln>
        </p:spPr>
        <p:txBody>
          <a:bodyPr anchor="t" anchorCtr="0" bIns="91425" lIns="360000" rIns="91425" spcFirstLastPara="1" tIns="91425" wrap="square">
            <a:noAutofit/>
          </a:bodyPr>
          <a:lstStyle>
            <a:lvl1pPr lvl="0">
              <a:lnSpc>
                <a:spcPct val="100000"/>
              </a:lnSpc>
              <a:spcBef>
                <a:spcPts val="0"/>
              </a:spcBef>
              <a:spcAft>
                <a:spcPts val="0"/>
              </a:spcAft>
              <a:buClr>
                <a:srgbClr val="363F83"/>
              </a:buClr>
              <a:buSzPts val="2000"/>
              <a:buNone/>
              <a:defRPr sz="2000">
                <a:solidFill>
                  <a:srgbClr val="363F83"/>
                </a:solidFill>
              </a:defRPr>
            </a:lvl1pPr>
            <a:lvl2pPr algn="ctr" lvl="1">
              <a:lnSpc>
                <a:spcPct val="100000"/>
              </a:lnSpc>
              <a:spcBef>
                <a:spcPts val="0"/>
              </a:spcBef>
              <a:spcAft>
                <a:spcPts val="0"/>
              </a:spcAft>
              <a:buSzPts val="2800"/>
              <a:buNone/>
              <a:defRPr sz="2800"/>
            </a:lvl2pPr>
            <a:lvl3pPr algn="ctr" lvl="2">
              <a:lnSpc>
                <a:spcPct val="100000"/>
              </a:lnSpc>
              <a:spcBef>
                <a:spcPts val="0"/>
              </a:spcBef>
              <a:spcAft>
                <a:spcPts val="0"/>
              </a:spcAft>
              <a:buSzPts val="2800"/>
              <a:buNone/>
              <a:defRPr sz="2800"/>
            </a:lvl3pPr>
            <a:lvl4pPr algn="ctr" lvl="3">
              <a:lnSpc>
                <a:spcPct val="100000"/>
              </a:lnSpc>
              <a:spcBef>
                <a:spcPts val="0"/>
              </a:spcBef>
              <a:spcAft>
                <a:spcPts val="0"/>
              </a:spcAft>
              <a:buSzPts val="2800"/>
              <a:buNone/>
              <a:defRPr sz="2800"/>
            </a:lvl4pPr>
            <a:lvl5pPr algn="ctr" lvl="4">
              <a:lnSpc>
                <a:spcPct val="100000"/>
              </a:lnSpc>
              <a:spcBef>
                <a:spcPts val="0"/>
              </a:spcBef>
              <a:spcAft>
                <a:spcPts val="0"/>
              </a:spcAft>
              <a:buSzPts val="2800"/>
              <a:buNone/>
              <a:defRPr sz="2800"/>
            </a:lvl5pPr>
            <a:lvl6pPr algn="ctr" lvl="5">
              <a:lnSpc>
                <a:spcPct val="100000"/>
              </a:lnSpc>
              <a:spcBef>
                <a:spcPts val="0"/>
              </a:spcBef>
              <a:spcAft>
                <a:spcPts val="0"/>
              </a:spcAft>
              <a:buSzPts val="2800"/>
              <a:buNone/>
              <a:defRPr sz="2800"/>
            </a:lvl6pPr>
            <a:lvl7pPr algn="ctr" lvl="6">
              <a:lnSpc>
                <a:spcPct val="100000"/>
              </a:lnSpc>
              <a:spcBef>
                <a:spcPts val="0"/>
              </a:spcBef>
              <a:spcAft>
                <a:spcPts val="0"/>
              </a:spcAft>
              <a:buSzPts val="2800"/>
              <a:buNone/>
              <a:defRPr sz="2800"/>
            </a:lvl7pPr>
            <a:lvl8pPr algn="ctr" lvl="7">
              <a:lnSpc>
                <a:spcPct val="100000"/>
              </a:lnSpc>
              <a:spcBef>
                <a:spcPts val="0"/>
              </a:spcBef>
              <a:spcAft>
                <a:spcPts val="0"/>
              </a:spcAft>
              <a:buSzPts val="2800"/>
              <a:buNone/>
              <a:defRPr sz="2800"/>
            </a:lvl8pPr>
            <a:lvl9pPr algn="ctr" lvl="8">
              <a:lnSpc>
                <a:spcPct val="100000"/>
              </a:lnSpc>
              <a:spcBef>
                <a:spcPts val="0"/>
              </a:spcBef>
              <a:spcAft>
                <a:spcPts val="0"/>
              </a:spcAft>
              <a:buSzPts val="2800"/>
              <a:buNone/>
              <a:defRPr sz="2800"/>
            </a:lvl9pPr>
          </a:lstStyle>
          <a:p>
            <a:endParaRPr/>
          </a:p>
        </p:txBody>
      </p:sp>
      <p:pic>
        <p:nvPicPr>
          <p:cNvPr id="12" name="Google Shape;12;p2"/>
          <p:cNvPicPr preferRelativeResize="0"/>
          <p:nvPr/>
        </p:nvPicPr>
        <p:blipFill rotWithShape="1">
          <a:blip cstate="screen" r:embed="rId2">
            <a:alphaModFix/>
            <a:extLst>
              <a:ext uri="{28A0092B-C50C-407E-A947-70E740481C1C}">
                <a14:useLocalDpi xmlns:a14="http://schemas.microsoft.com/office/drawing/2010/main"/>
              </a:ext>
            </a:extLst>
          </a:blip>
          <a:srcRect r="-95"/>
          <a:stretch/>
        </p:blipFill>
        <p:spPr>
          <a:xfrm>
            <a:off x="5681400" y="2612075"/>
            <a:ext cx="3435150" cy="2531416"/>
          </a:xfrm>
          <a:prstGeom prst="rect">
            <a:avLst/>
          </a:prstGeom>
          <a:noFill/>
          <a:ln>
            <a:noFill/>
          </a:ln>
        </p:spPr>
      </p:pic>
      <p:sp>
        <p:nvSpPr>
          <p:cNvPr id="13" name="Google Shape;13;p2"/>
          <p:cNvSpPr txBox="1"/>
          <p:nvPr/>
        </p:nvSpPr>
        <p:spPr>
          <a:xfrm>
            <a:off x="2307388" y="4234988"/>
            <a:ext cx="3435000" cy="553200"/>
          </a:xfrm>
          <a:prstGeom prst="rect">
            <a:avLst/>
          </a:prstGeom>
          <a:noFill/>
          <a:ln>
            <a:noFill/>
          </a:ln>
        </p:spPr>
        <p:txBody>
          <a:bodyPr anchor="t" anchorCtr="0" bIns="91425" lIns="91425" rIns="91425" spcFirstLastPara="1" tIns="91425" wrap="square">
            <a:noAutofit/>
          </a:bodyPr>
          <a:lstStyle/>
          <a:p>
            <a:pPr algn="l" indent="0" lvl="0" marL="0" rtl="0">
              <a:spcBef>
                <a:spcPts val="0"/>
              </a:spcBef>
              <a:spcAft>
                <a:spcPts val="0"/>
              </a:spcAft>
              <a:buNone/>
            </a:pPr>
            <a:r>
              <a:rPr lang="de" sz="900">
                <a:latin typeface="Lato"/>
                <a:ea typeface="Lato"/>
                <a:cs typeface="Lato"/>
                <a:sym typeface="Lato"/>
              </a:rPr>
              <a:t>The European Commission's support for the production of this publication does not constitute an endorsement of the contents, which reflect the views only of the authors, and the Commission cannot be held responsible for any use which may be made of the information contained therein.</a:t>
            </a:r>
            <a:endParaRPr sz="900">
              <a:latin typeface="Lato"/>
              <a:ea typeface="Lato"/>
              <a:cs typeface="Lato"/>
              <a:sym typeface="Lato"/>
            </a:endParaRPr>
          </a:p>
        </p:txBody>
      </p:sp>
      <p:pic>
        <p:nvPicPr>
          <p:cNvPr id="14" name="Google Shape;14;p2"/>
          <p:cNvPicPr preferRelativeResize="0"/>
          <p:nvPr/>
        </p:nvPicPr>
        <p:blipFill rotWithShape="1">
          <a:blip cstate="screen" r:embed="rId3">
            <a:alphaModFix/>
            <a:extLst>
              <a:ext uri="{28A0092B-C50C-407E-A947-70E740481C1C}">
                <a14:useLocalDpi xmlns:a14="http://schemas.microsoft.com/office/drawing/2010/main"/>
              </a:ext>
            </a:extLst>
          </a:blip>
          <a:srcRect/>
          <a:stretch/>
        </p:blipFill>
        <p:spPr>
          <a:xfrm>
            <a:off x="5496600" y="414525"/>
            <a:ext cx="3491800" cy="1309049"/>
          </a:xfrm>
          <a:prstGeom prst="rect">
            <a:avLst/>
          </a:prstGeom>
          <a:noFill/>
          <a:ln>
            <a:noFill/>
          </a:ln>
        </p:spPr>
      </p:pic>
      <p:pic>
        <p:nvPicPr>
          <p:cNvPr id="15" name="Google Shape;15;p2"/>
          <p:cNvPicPr preferRelativeResize="0"/>
          <p:nvPr/>
        </p:nvPicPr>
        <p:blipFill>
          <a:blip cstate="screen" r:embed="rId4">
            <a:alphaModFix/>
            <a:extLst>
              <a:ext uri="{28A0092B-C50C-407E-A947-70E740481C1C}">
                <a14:useLocalDpi xmlns:a14="http://schemas.microsoft.com/office/drawing/2010/main"/>
              </a:ext>
            </a:extLst>
          </a:blip>
          <a:stretch>
            <a:fillRect/>
          </a:stretch>
        </p:blipFill>
        <p:spPr>
          <a:xfrm>
            <a:off x="131525" y="4393800"/>
            <a:ext cx="2175863" cy="472925"/>
          </a:xfrm>
          <a:prstGeom prst="rect">
            <a:avLst/>
          </a:prstGeom>
          <a:noFill/>
          <a:ln>
            <a:noFill/>
          </a:ln>
        </p:spPr>
      </p:pic>
      <p:sp>
        <p:nvSpPr>
          <p:cNvPr id="16" name="Google Shape;16;p2"/>
          <p:cNvSpPr txBox="1"/>
          <p:nvPr/>
        </p:nvSpPr>
        <p:spPr>
          <a:xfrm>
            <a:off x="6439475" y="1383225"/>
            <a:ext cx="2466300" cy="867900"/>
          </a:xfrm>
          <a:prstGeom prst="rect">
            <a:avLst/>
          </a:prstGeom>
          <a:noFill/>
          <a:ln>
            <a:noFill/>
          </a:ln>
        </p:spPr>
        <p:txBody>
          <a:bodyPr anchor="t" anchorCtr="0" bIns="91425" lIns="91425" rIns="91425" spcFirstLastPara="1" tIns="91425" wrap="square">
            <a:noAutofit/>
          </a:bodyPr>
          <a:lstStyle/>
          <a:p>
            <a:pPr algn="l" indent="0" lvl="0" marL="0" rtl="0">
              <a:lnSpc>
                <a:spcPct val="100000"/>
              </a:lnSpc>
              <a:spcBef>
                <a:spcPts val="0"/>
              </a:spcBef>
              <a:spcAft>
                <a:spcPts val="0"/>
              </a:spcAft>
              <a:buClr>
                <a:schemeClr val="dk1"/>
              </a:buClr>
              <a:buSzPts val="1100"/>
              <a:buFont typeface="Arial"/>
              <a:buNone/>
            </a:pPr>
            <a:r>
              <a:rPr lang="de" sz="1300">
                <a:solidFill>
                  <a:schemeClr val="dk1"/>
                </a:solidFill>
                <a:latin typeface="Lato"/>
                <a:ea typeface="Lato"/>
                <a:cs typeface="Lato"/>
                <a:sym typeface="Lato"/>
              </a:rPr>
              <a:t>Enhancing Research</a:t>
            </a:r>
            <a:endParaRPr sz="1300">
              <a:solidFill>
                <a:schemeClr val="dk1"/>
              </a:solidFill>
              <a:latin typeface="Lato"/>
              <a:ea typeface="Lato"/>
              <a:cs typeface="Lato"/>
              <a:sym typeface="Lato"/>
            </a:endParaRPr>
          </a:p>
          <a:p>
            <a:pPr algn="l" indent="0" lvl="0" marL="0" rtl="0">
              <a:lnSpc>
                <a:spcPct val="100000"/>
              </a:lnSpc>
              <a:spcBef>
                <a:spcPts val="0"/>
              </a:spcBef>
              <a:spcAft>
                <a:spcPts val="0"/>
              </a:spcAft>
              <a:buNone/>
            </a:pPr>
            <a:r>
              <a:rPr lang="de" sz="1300">
                <a:solidFill>
                  <a:schemeClr val="dk1"/>
                </a:solidFill>
                <a:latin typeface="Lato"/>
                <a:ea typeface="Lato"/>
                <a:cs typeface="Lato"/>
                <a:sym typeface="Lato"/>
              </a:rPr>
              <a:t>Understanding through Media</a:t>
            </a:r>
            <a:endParaRPr sz="1700">
              <a:latin typeface="Lato"/>
              <a:ea typeface="Lato"/>
              <a:cs typeface="Lato"/>
              <a:sym typeface="Lato"/>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2"/>
        <p:cNvGrpSpPr/>
        <p:nvPr/>
      </p:nvGrpSpPr>
      <p:grpSpPr>
        <a:xfrm>
          <a:off x="0" y="0"/>
          <a:ext cx="0" cy="0"/>
          <a:chOff x="0" y="0"/>
          <a:chExt cx="0" cy="0"/>
        </a:xfrm>
      </p:grpSpPr>
      <p:sp>
        <p:nvSpPr>
          <p:cNvPr id="23" name="Google Shape;23;p4"/>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4" name="Google Shape;24;p4"/>
          <p:cNvSpPr txBox="1">
            <a:spLocks noGrp="1"/>
          </p:cNvSpPr>
          <p:nvPr>
            <p:ph type="body" idx="1"/>
          </p:nvPr>
        </p:nvSpPr>
        <p:spPr>
          <a:xfrm>
            <a:off x="168425" y="1032300"/>
            <a:ext cx="8664000" cy="3406500"/>
          </a:xfrm>
          <a:prstGeom prst="rect">
            <a:avLst/>
          </a:prstGeom>
          <a:solidFill>
            <a:srgbClr val="FFFFFF"/>
          </a:solidFill>
        </p:spPr>
        <p:txBody>
          <a:bodyPr spcFirstLastPara="1" wrap="square" lIns="91425" tIns="91425" rIns="91425" bIns="91425" anchor="t"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pic>
        <p:nvPicPr>
          <p:cNvPr id="25" name="Google Shape;25;p4"/>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6929706" y="0"/>
            <a:ext cx="2214295" cy="830125"/>
          </a:xfrm>
          <a:prstGeom prst="rect">
            <a:avLst/>
          </a:prstGeom>
          <a:noFill/>
          <a:ln>
            <a:noFill/>
          </a:ln>
        </p:spPr>
      </p:pic>
      <p:pic>
        <p:nvPicPr>
          <p:cNvPr id="26" name="Google Shape;26;p4"/>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168425" y="4527313"/>
            <a:ext cx="2175863" cy="472925"/>
          </a:xfrm>
          <a:prstGeom prst="rect">
            <a:avLst/>
          </a:prstGeom>
          <a:noFill/>
          <a:ln>
            <a:noFill/>
          </a:ln>
        </p:spPr>
      </p:pic>
      <p:sp>
        <p:nvSpPr>
          <p:cNvPr id="27" name="Google Shape;27;p4"/>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8"/>
        <p:cNvGrpSpPr/>
        <p:nvPr/>
      </p:nvGrpSpPr>
      <p:grpSpPr>
        <a:xfrm>
          <a:off x="0" y="0"/>
          <a:ext cx="0" cy="0"/>
          <a:chOff x="0" y="0"/>
          <a:chExt cx="0" cy="0"/>
        </a:xfrm>
      </p:grpSpPr>
      <p:sp>
        <p:nvSpPr>
          <p:cNvPr id="29" name="Google Shape;29;p5"/>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30" name="Google Shape;30;p5"/>
          <p:cNvSpPr txBox="1">
            <a:spLocks noGrp="1"/>
          </p:cNvSpPr>
          <p:nvPr>
            <p:ph type="body" idx="1"/>
          </p:nvPr>
        </p:nvSpPr>
        <p:spPr>
          <a:xfrm>
            <a:off x="311700" y="1297000"/>
            <a:ext cx="3999900" cy="3164400"/>
          </a:xfrm>
          <a:prstGeom prst="rect">
            <a:avLst/>
          </a:prstGeom>
          <a:solidFill>
            <a:srgbClr val="FFFFFF"/>
          </a:solidFill>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1" name="Google Shape;31;p5"/>
          <p:cNvSpPr txBox="1">
            <a:spLocks noGrp="1"/>
          </p:cNvSpPr>
          <p:nvPr>
            <p:ph type="body" idx="2"/>
          </p:nvPr>
        </p:nvSpPr>
        <p:spPr>
          <a:xfrm>
            <a:off x="4832400" y="1297075"/>
            <a:ext cx="3999900" cy="3164400"/>
          </a:xfrm>
          <a:prstGeom prst="rect">
            <a:avLst/>
          </a:prstGeom>
          <a:solidFill>
            <a:srgbClr val="FFFFFF"/>
          </a:solidFill>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pic>
        <p:nvPicPr>
          <p:cNvPr id="32" name="Google Shape;32;p5"/>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6929706" y="0"/>
            <a:ext cx="2214295" cy="830125"/>
          </a:xfrm>
          <a:prstGeom prst="rect">
            <a:avLst/>
          </a:prstGeom>
          <a:noFill/>
          <a:ln>
            <a:noFill/>
          </a:ln>
        </p:spPr>
      </p:pic>
      <p:pic>
        <p:nvPicPr>
          <p:cNvPr id="33" name="Google Shape;33;p5"/>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168425" y="4527313"/>
            <a:ext cx="2175863" cy="472925"/>
          </a:xfrm>
          <a:prstGeom prst="rect">
            <a:avLst/>
          </a:prstGeom>
          <a:noFill/>
          <a:ln>
            <a:noFill/>
          </a:ln>
        </p:spPr>
      </p:pic>
      <p:sp>
        <p:nvSpPr>
          <p:cNvPr id="34" name="Google Shape;34;p5"/>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5"/>
        <p:cNvGrpSpPr/>
        <p:nvPr/>
      </p:nvGrpSpPr>
      <p:grpSpPr>
        <a:xfrm>
          <a:off x="0" y="0"/>
          <a:ext cx="0" cy="0"/>
          <a:chOff x="0" y="0"/>
          <a:chExt cx="0" cy="0"/>
        </a:xfrm>
      </p:grpSpPr>
      <p:sp>
        <p:nvSpPr>
          <p:cNvPr id="36" name="Google Shape;36;p6"/>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pic>
        <p:nvPicPr>
          <p:cNvPr id="37" name="Google Shape;37;p6"/>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6929706" y="0"/>
            <a:ext cx="2214295" cy="830125"/>
          </a:xfrm>
          <a:prstGeom prst="rect">
            <a:avLst/>
          </a:prstGeom>
          <a:noFill/>
          <a:ln>
            <a:noFill/>
          </a:ln>
        </p:spPr>
      </p:pic>
      <p:pic>
        <p:nvPicPr>
          <p:cNvPr id="38" name="Google Shape;38;p6"/>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168425" y="4527313"/>
            <a:ext cx="2175863" cy="472925"/>
          </a:xfrm>
          <a:prstGeom prst="rect">
            <a:avLst/>
          </a:prstGeom>
          <a:noFill/>
          <a:ln>
            <a:noFill/>
          </a:ln>
        </p:spPr>
      </p:pic>
      <p:sp>
        <p:nvSpPr>
          <p:cNvPr id="39" name="Google Shape;39;p6"/>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40"/>
        <p:cNvGrpSpPr/>
        <p:nvPr/>
      </p:nvGrpSpPr>
      <p:grpSpPr>
        <a:xfrm>
          <a:off x="0" y="0"/>
          <a:ext cx="0" cy="0"/>
          <a:chOff x="0" y="0"/>
          <a:chExt cx="0" cy="0"/>
        </a:xfrm>
      </p:grpSpPr>
      <p:sp>
        <p:nvSpPr>
          <p:cNvPr id="41" name="Google Shape;41;p7"/>
          <p:cNvSpPr txBox="1">
            <a:spLocks noGrp="1"/>
          </p:cNvSpPr>
          <p:nvPr>
            <p:ph type="title"/>
          </p:nvPr>
        </p:nvSpPr>
        <p:spPr>
          <a:xfrm>
            <a:off x="311700" y="539675"/>
            <a:ext cx="6007200" cy="7557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42" name="Google Shape;42;p7"/>
          <p:cNvSpPr txBox="1">
            <a:spLocks noGrp="1"/>
          </p:cNvSpPr>
          <p:nvPr>
            <p:ph type="body" idx="1"/>
          </p:nvPr>
        </p:nvSpPr>
        <p:spPr>
          <a:xfrm>
            <a:off x="311700" y="1176700"/>
            <a:ext cx="2808000" cy="3224400"/>
          </a:xfrm>
          <a:prstGeom prst="rect">
            <a:avLst/>
          </a:prstGeom>
          <a:solidFill>
            <a:srgbClr val="FFFFFF"/>
          </a:solidFill>
        </p:spPr>
        <p:txBody>
          <a:bodyPr spcFirstLastPara="1" wrap="square" lIns="91425" tIns="91425" rIns="91425" bIns="91425" anchor="t" anchorCtr="0">
            <a:noAutofit/>
          </a:bodyPr>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pic>
        <p:nvPicPr>
          <p:cNvPr id="43" name="Google Shape;43;p7"/>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6929706" y="0"/>
            <a:ext cx="2214295" cy="830125"/>
          </a:xfrm>
          <a:prstGeom prst="rect">
            <a:avLst/>
          </a:prstGeom>
          <a:noFill/>
          <a:ln>
            <a:noFill/>
          </a:ln>
        </p:spPr>
      </p:pic>
      <p:pic>
        <p:nvPicPr>
          <p:cNvPr id="44" name="Google Shape;44;p7"/>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168425" y="4527313"/>
            <a:ext cx="2175863" cy="472925"/>
          </a:xfrm>
          <a:prstGeom prst="rect">
            <a:avLst/>
          </a:prstGeom>
          <a:noFill/>
          <a:ln>
            <a:noFill/>
          </a:ln>
        </p:spPr>
      </p:pic>
      <p:sp>
        <p:nvSpPr>
          <p:cNvPr id="45" name="Google Shape;45;p7"/>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46"/>
        <p:cNvGrpSpPr/>
        <p:nvPr/>
      </p:nvGrpSpPr>
      <p:grpSpPr>
        <a:xfrm>
          <a:off x="0" y="0"/>
          <a:ext cx="0" cy="0"/>
          <a:chOff x="0" y="0"/>
          <a:chExt cx="0" cy="0"/>
        </a:xfrm>
      </p:grpSpPr>
      <p:sp>
        <p:nvSpPr>
          <p:cNvPr id="47" name="Google Shape;47;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pic>
        <p:nvPicPr>
          <p:cNvPr id="48" name="Google Shape;48;p8"/>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6929706" y="0"/>
            <a:ext cx="2214295" cy="830125"/>
          </a:xfrm>
          <a:prstGeom prst="rect">
            <a:avLst/>
          </a:prstGeom>
          <a:noFill/>
          <a:ln>
            <a:noFill/>
          </a:ln>
        </p:spPr>
      </p:pic>
      <p:pic>
        <p:nvPicPr>
          <p:cNvPr id="49" name="Google Shape;49;p8"/>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168425" y="4527313"/>
            <a:ext cx="2175863" cy="472925"/>
          </a:xfrm>
          <a:prstGeom prst="rect">
            <a:avLst/>
          </a:prstGeom>
          <a:noFill/>
          <a:ln>
            <a:noFill/>
          </a:ln>
        </p:spPr>
      </p:pic>
      <p:sp>
        <p:nvSpPr>
          <p:cNvPr id="50" name="Google Shape;50;p8"/>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51"/>
        <p:cNvGrpSpPr/>
        <p:nvPr/>
      </p:nvGrpSpPr>
      <p:grpSpPr>
        <a:xfrm>
          <a:off x="0" y="0"/>
          <a:ext cx="0" cy="0"/>
          <a:chOff x="0" y="0"/>
          <a:chExt cx="0" cy="0"/>
        </a:xfrm>
      </p:grpSpPr>
      <p:sp>
        <p:nvSpPr>
          <p:cNvPr id="52" name="Google Shape;52;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3;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54" name="Google Shape;54;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55" name="Google Shape;55;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pic>
        <p:nvPicPr>
          <p:cNvPr id="56" name="Google Shape;56;p9"/>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6929706" y="0"/>
            <a:ext cx="2214295" cy="830125"/>
          </a:xfrm>
          <a:prstGeom prst="rect">
            <a:avLst/>
          </a:prstGeom>
          <a:noFill/>
          <a:ln>
            <a:noFill/>
          </a:ln>
        </p:spPr>
      </p:pic>
      <p:pic>
        <p:nvPicPr>
          <p:cNvPr id="57" name="Google Shape;57;p9"/>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168425" y="4527313"/>
            <a:ext cx="2175863" cy="472925"/>
          </a:xfrm>
          <a:prstGeom prst="rect">
            <a:avLst/>
          </a:prstGeom>
          <a:noFill/>
          <a:ln>
            <a:noFill/>
          </a:ln>
        </p:spPr>
      </p:pic>
      <p:sp>
        <p:nvSpPr>
          <p:cNvPr id="58" name="Google Shape;58;p9"/>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64"/>
        <p:cNvGrpSpPr/>
        <p:nvPr/>
      </p:nvGrpSpPr>
      <p:grpSpPr>
        <a:xfrm>
          <a:off x="0" y="0"/>
          <a:ext cx="0" cy="0"/>
          <a:chOff x="0" y="0"/>
          <a:chExt cx="0" cy="0"/>
        </a:xfrm>
      </p:grpSpPr>
      <p:sp>
        <p:nvSpPr>
          <p:cNvPr id="65" name="Google Shape;6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66" name="Google Shape;66;p11"/>
          <p:cNvSpPr txBox="1">
            <a:spLocks noGrp="1"/>
          </p:cNvSpPr>
          <p:nvPr>
            <p:ph type="body" idx="1"/>
          </p:nvPr>
        </p:nvSpPr>
        <p:spPr>
          <a:xfrm>
            <a:off x="311700" y="3152225"/>
            <a:ext cx="8520600" cy="1300800"/>
          </a:xfrm>
          <a:prstGeom prst="rect">
            <a:avLst/>
          </a:prstGeom>
          <a:solidFill>
            <a:srgbClr val="FFFFFF"/>
          </a:solidFill>
        </p:spPr>
        <p:txBody>
          <a:bodyPr spcFirstLastPara="1" wrap="square" lIns="91425" tIns="91425" rIns="91425" bIns="91425" anchor="t" anchorCtr="0">
            <a:noAutofit/>
          </a:bodyPr>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pic>
        <p:nvPicPr>
          <p:cNvPr id="67" name="Google Shape;67;p11"/>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6929706" y="0"/>
            <a:ext cx="2214295" cy="830125"/>
          </a:xfrm>
          <a:prstGeom prst="rect">
            <a:avLst/>
          </a:prstGeom>
          <a:noFill/>
          <a:ln>
            <a:noFill/>
          </a:ln>
        </p:spPr>
      </p:pic>
      <p:pic>
        <p:nvPicPr>
          <p:cNvPr id="68" name="Google Shape;68;p11"/>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168425" y="4527313"/>
            <a:ext cx="2175863" cy="472925"/>
          </a:xfrm>
          <a:prstGeom prst="rect">
            <a:avLst/>
          </a:prstGeom>
          <a:noFill/>
          <a:ln>
            <a:noFill/>
          </a:ln>
        </p:spPr>
      </p:pic>
      <p:sp>
        <p:nvSpPr>
          <p:cNvPr id="69" name="Google Shape;69;p11"/>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70"/>
        <p:cNvGrpSpPr/>
        <p:nvPr/>
      </p:nvGrpSpPr>
      <p:grpSpPr>
        <a:xfrm>
          <a:off x="0" y="0"/>
          <a:ext cx="0" cy="0"/>
          <a:chOff x="0" y="0"/>
          <a:chExt cx="0" cy="0"/>
        </a:xfrm>
      </p:grpSpPr>
      <p:pic>
        <p:nvPicPr>
          <p:cNvPr id="71" name="Google Shape;71;p12"/>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6929706" y="0"/>
            <a:ext cx="2214295" cy="830125"/>
          </a:xfrm>
          <a:prstGeom prst="rect">
            <a:avLst/>
          </a:prstGeom>
          <a:noFill/>
          <a:ln>
            <a:noFill/>
          </a:ln>
        </p:spPr>
      </p:pic>
      <p:pic>
        <p:nvPicPr>
          <p:cNvPr id="72" name="Google Shape;72;p12"/>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168425" y="4527313"/>
            <a:ext cx="2175863" cy="472925"/>
          </a:xfrm>
          <a:prstGeom prst="rect">
            <a:avLst/>
          </a:prstGeom>
          <a:noFill/>
          <a:ln>
            <a:noFill/>
          </a:ln>
        </p:spPr>
      </p:pic>
      <p:sp>
        <p:nvSpPr>
          <p:cNvPr id="73" name="Google Shape;73;p12"/>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extLst>
      <p:ext uri="{BB962C8B-B14F-4D97-AF65-F5344CB8AC3E}">
        <p14:creationId xmlns:p14="http://schemas.microsoft.com/office/powerpoint/2010/main" val="4063034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rgbClr val="EBD3D3"/>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336750"/>
            <a:ext cx="68028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rgbClr val="363F83"/>
              </a:buClr>
              <a:buSzPts val="2800"/>
              <a:buFont typeface="Lato"/>
              <a:buNone/>
              <a:defRPr sz="2800">
                <a:solidFill>
                  <a:srgbClr val="363F83"/>
                </a:solidFill>
                <a:latin typeface="Lato"/>
                <a:ea typeface="Lato"/>
                <a:cs typeface="Lato"/>
                <a:sym typeface="Lato"/>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270413"/>
            <a:ext cx="8520600" cy="3070500"/>
          </a:xfrm>
          <a:prstGeom prst="rect">
            <a:avLst/>
          </a:prstGeom>
          <a:solidFill>
            <a:srgbClr val="FFFFFF"/>
          </a:solid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rgbClr val="E5362B"/>
              </a:buClr>
              <a:buSzPts val="1800"/>
              <a:buFont typeface="Lato"/>
              <a:buChar char="●"/>
              <a:defRPr sz="1800">
                <a:solidFill>
                  <a:srgbClr val="E5362B"/>
                </a:solidFill>
                <a:latin typeface="Lato"/>
                <a:ea typeface="Lato"/>
                <a:cs typeface="Lato"/>
                <a:sym typeface="Lato"/>
              </a:defRPr>
            </a:lvl1pPr>
            <a:lvl2pPr marL="914400" lvl="1" indent="-317500">
              <a:lnSpc>
                <a:spcPct val="115000"/>
              </a:lnSpc>
              <a:spcBef>
                <a:spcPts val="1600"/>
              </a:spcBef>
              <a:spcAft>
                <a:spcPts val="0"/>
              </a:spcAft>
              <a:buClr>
                <a:srgbClr val="8BACEE"/>
              </a:buClr>
              <a:buSzPts val="1400"/>
              <a:buFont typeface="Lato"/>
              <a:buChar char="○"/>
              <a:defRPr b="1">
                <a:solidFill>
                  <a:srgbClr val="8BACEE"/>
                </a:solidFill>
                <a:latin typeface="Lato"/>
                <a:ea typeface="Lato"/>
                <a:cs typeface="Lato"/>
                <a:sym typeface="Lato"/>
              </a:defRPr>
            </a:lvl2pPr>
            <a:lvl3pPr marL="1371600" lvl="2"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3pPr>
            <a:lvl4pPr marL="1828800" lvl="3"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4pPr>
            <a:lvl5pPr marL="2286000" lvl="4"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5pPr>
            <a:lvl6pPr marL="2743200" lvl="5"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6pPr>
            <a:lvl7pPr marL="3200400" lvl="6"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7pPr>
            <a:lvl8pPr marL="3657600" lvl="7"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8pPr>
            <a:lvl9pPr marL="4114800" lvl="8" indent="-317500">
              <a:lnSpc>
                <a:spcPct val="115000"/>
              </a:lnSpc>
              <a:spcBef>
                <a:spcPts val="1600"/>
              </a:spcBef>
              <a:spcAft>
                <a:spcPts val="1600"/>
              </a:spcAft>
              <a:buClr>
                <a:schemeClr val="dk2"/>
              </a:buClr>
              <a:buSzPts val="1400"/>
              <a:buFont typeface="Lato"/>
              <a:buChar char="■"/>
              <a:defRPr>
                <a:solidFill>
                  <a:schemeClr val="dk2"/>
                </a:solidFill>
                <a:latin typeface="Lato"/>
                <a:ea typeface="Lato"/>
                <a:cs typeface="Lato"/>
                <a:sym typeface="Lato"/>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de"/>
              <a:t>‹#›</a:t>
            </a:fld>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1" r:id="rId3"/>
    <p:sldLayoutId id="2147483652" r:id="rId4"/>
    <p:sldLayoutId id="2147483653" r:id="rId5"/>
    <p:sldLayoutId id="2147483654" r:id="rId6"/>
    <p:sldLayoutId id="2147483655" r:id="rId7"/>
    <p:sldLayoutId id="2147483657" r:id="rId8"/>
    <p:sldLayoutId id="2147483660" r:id="rId9"/>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kristina.juraite@vdu.lt"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arget="https://www.youtube.com/watch?v=q0tkeGPG_8Q" TargetMode="External" Type="http://schemas.openxmlformats.org/officeDocument/2006/relationships/hyperlink"/><Relationship Id="rId2" Target="../media/image8.jpeg" Type="http://schemas.openxmlformats.org/officeDocument/2006/relationships/image"/><Relationship Id="rId1" Target="../slideLayouts/slideLayout2.xml" Type="http://schemas.openxmlformats.org/officeDocument/2006/relationships/slideLayout"/></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arget="https://www.youtube.com/watch?v=AHYE8CJPlH4" TargetMode="External" Type="http://schemas.openxmlformats.org/officeDocument/2006/relationships/hyperlink"/><Relationship Id="rId2" Target="../media/image9.jpeg" Type="http://schemas.openxmlformats.org/officeDocument/2006/relationships/image"/><Relationship Id="rId1" Target="../slideLayouts/slideLayout4.xml" Type="http://schemas.openxmlformats.org/officeDocument/2006/relationships/slideLayout"/></Relationships>
</file>

<file path=ppt/slides/_rels/slide13.xml.rels><?xml version="1.0" encoding="UTF-8" standalone="yes" ?><Relationships xmlns="http://schemas.openxmlformats.org/package/2006/relationships"><Relationship Id="rId3" Target="../media/image6.jpeg" Type="http://schemas.openxmlformats.org/officeDocument/2006/relationships/image"/><Relationship Id="rId2" Target="../notesSlides/notesSlide4.xml" Type="http://schemas.openxmlformats.org/officeDocument/2006/relationships/notesSlide"/><Relationship Id="rId1" Target="../slideLayouts/slideLayout9.xml" Type="http://schemas.openxmlformats.org/officeDocument/2006/relationships/slideLayout"/><Relationship Id="rId6" Target="../media/image12.jpeg" Type="http://schemas.openxmlformats.org/officeDocument/2006/relationships/image"/><Relationship Id="rId5" Target="../media/image11.jpeg" Type="http://schemas.openxmlformats.org/officeDocument/2006/relationships/image"/><Relationship Id="rId4" Target="../media/image10.jpeg" Type="http://schemas.openxmlformats.org/officeDocument/2006/relationships/image"/></Relationships>
</file>

<file path=ppt/slides/_rels/slide14.xml.rels><?xml version="1.0" encoding="UTF-8" standalone="yes" ?><Relationships xmlns="http://schemas.openxmlformats.org/package/2006/relationships"><Relationship Id="rId3" Target="../media/image13.jpeg" Type="http://schemas.openxmlformats.org/officeDocument/2006/relationships/image"/><Relationship Id="rId2" Target="../notesSlides/notesSlide5.xml" Type="http://schemas.openxmlformats.org/officeDocument/2006/relationships/notesSlide"/><Relationship Id="rId1" Target="../slideLayouts/slideLayout4.xml" Type="http://schemas.openxmlformats.org/officeDocument/2006/relationships/slideLayout"/></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arget="../media/image6.jpeg" Type="http://schemas.openxmlformats.org/officeDocument/2006/relationships/image"/><Relationship Id="rId2" Target="../notesSlides/notesSlide3.xml" Type="http://schemas.openxmlformats.org/officeDocument/2006/relationships/notesSlide"/><Relationship Id="rId1" Target="../slideLayouts/slideLayout5.xml" Type="http://schemas.openxmlformats.org/officeDocument/2006/relationships/slideLayout"/></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8" name="Google Shape;78;p13"/>
          <p:cNvSpPr txBox="1">
            <a:spLocks noGrp="1"/>
          </p:cNvSpPr>
          <p:nvPr>
            <p:ph type="ctrTitle"/>
          </p:nvPr>
        </p:nvSpPr>
        <p:spPr>
          <a:xfrm>
            <a:off x="0" y="650350"/>
            <a:ext cx="5496600" cy="2052600"/>
          </a:xfrm>
          <a:prstGeom prst="rect">
            <a:avLst/>
          </a:prstGeom>
        </p:spPr>
        <p:txBody>
          <a:bodyPr spcFirstLastPara="1" wrap="square" lIns="360000" tIns="91425" rIns="91425" bIns="91425" anchor="b" anchorCtr="0">
            <a:noAutofit/>
          </a:bodyPr>
          <a:lstStyle/>
          <a:p>
            <a:r>
              <a:rPr lang="en-US" sz="3200" b="1" dirty="0"/>
              <a:t>Every picture tells a story: </a:t>
            </a:r>
            <a:br>
              <a:rPr lang="en-US" sz="3200" dirty="0"/>
            </a:br>
            <a:r>
              <a:rPr lang="en-US" sz="2000" dirty="0"/>
              <a:t>Understanding &amp; practicing visual language</a:t>
            </a:r>
            <a:br>
              <a:rPr lang="en-US" sz="2000" dirty="0"/>
            </a:br>
            <a:endParaRPr sz="2000" dirty="0"/>
          </a:p>
        </p:txBody>
      </p:sp>
      <p:sp>
        <p:nvSpPr>
          <p:cNvPr id="79" name="Google Shape;79;p13"/>
          <p:cNvSpPr txBox="1">
            <a:spLocks noGrp="1"/>
          </p:cNvSpPr>
          <p:nvPr>
            <p:ph type="subTitle" idx="1"/>
          </p:nvPr>
        </p:nvSpPr>
        <p:spPr>
          <a:xfrm>
            <a:off x="50" y="2702950"/>
            <a:ext cx="5496600" cy="867900"/>
          </a:xfrm>
          <a:prstGeom prst="rect">
            <a:avLst/>
          </a:prstGeom>
        </p:spPr>
        <p:txBody>
          <a:bodyPr spcFirstLastPara="1" wrap="square" lIns="360000" tIns="91425" rIns="91425" bIns="91425" anchor="t" anchorCtr="0">
            <a:noAutofit/>
          </a:bodyPr>
          <a:lstStyle/>
          <a:p>
            <a:r>
              <a:rPr lang="lt-LT" sz="1600" dirty="0"/>
              <a:t>prof. Kristina </a:t>
            </a:r>
            <a:r>
              <a:rPr lang="lt-LT" sz="1600" dirty="0" err="1"/>
              <a:t>Juraite</a:t>
            </a:r>
            <a:endParaRPr lang="lt-LT" sz="1600" dirty="0"/>
          </a:p>
          <a:p>
            <a:r>
              <a:rPr lang="lt-LT" sz="1600" dirty="0"/>
              <a:t>Vytautas </a:t>
            </a:r>
            <a:r>
              <a:rPr lang="lt-LT" sz="1600" dirty="0" err="1"/>
              <a:t>Magnus</a:t>
            </a:r>
            <a:r>
              <a:rPr lang="lt-LT" sz="1600" dirty="0"/>
              <a:t> University, Lithuania</a:t>
            </a:r>
          </a:p>
          <a:p>
            <a:r>
              <a:rPr lang="lt-LT" sz="1600" dirty="0">
                <a:hlinkClick r:id="rId3"/>
              </a:rPr>
              <a:t>kristina.juraite@vdu.lt</a:t>
            </a:r>
            <a:endParaRPr lang="lt-LT" sz="1600" dirty="0"/>
          </a:p>
          <a:p>
            <a:endParaRPr lang="lt-LT" sz="1800" dirty="0"/>
          </a:p>
          <a:p>
            <a:pPr marL="0" lvl="0" indent="0" algn="l" rtl="0">
              <a:spcBef>
                <a:spcPts val="0"/>
              </a:spcBef>
              <a:spcAft>
                <a:spcPts val="0"/>
              </a:spcAft>
              <a:buNone/>
            </a:pPr>
            <a:endParaRP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246F43-22E9-3D44-AF68-0752DC723DAA}"/>
              </a:ext>
            </a:extLst>
          </p:cNvPr>
          <p:cNvSpPr>
            <a:spLocks noGrp="1"/>
          </p:cNvSpPr>
          <p:nvPr>
            <p:ph type="title"/>
          </p:nvPr>
        </p:nvSpPr>
        <p:spPr/>
        <p:txBody>
          <a:bodyPr/>
          <a:lstStyle/>
          <a:p>
            <a:r>
              <a:rPr lang="en-US" sz="2400" dirty="0"/>
              <a:t>Safety in Paradise: Air New Zealand Safety Video</a:t>
            </a:r>
            <a:br>
              <a:rPr lang="en-US" dirty="0"/>
            </a:br>
            <a:endParaRPr lang="en-US" dirty="0"/>
          </a:p>
        </p:txBody>
      </p:sp>
      <p:sp>
        <p:nvSpPr>
          <p:cNvPr id="4" name="Slide Number Placeholder 3">
            <a:extLst>
              <a:ext uri="{FF2B5EF4-FFF2-40B4-BE49-F238E27FC236}">
                <a16:creationId xmlns:a16="http://schemas.microsoft.com/office/drawing/2014/main" id="{206697B6-0A71-8C43-8863-B5F5000C0B9E}"/>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 smtClean="0"/>
              <a:t>10</a:t>
            </a:fld>
            <a:endParaRPr lang="de"/>
          </a:p>
        </p:txBody>
      </p:sp>
      <p:pic>
        <p:nvPicPr>
          <p:cNvPr id="5" name="Picture 4">
            <a:extLst>
              <a:ext uri="{FF2B5EF4-FFF2-40B4-BE49-F238E27FC236}">
                <a16:creationId xmlns:a16="http://schemas.microsoft.com/office/drawing/2014/main" id="{0A0457ED-7854-1940-9F05-25E9D7990DC9}"/>
              </a:ext>
            </a:extLst>
          </p:cNvPr>
          <p:cNvPicPr>
            <a:picLocks noChangeAspect="1"/>
          </p:cNvPicPr>
          <p:nvPr/>
        </p:nvPicPr>
        <p:blipFill>
          <a:blip r:embed="rId2"/>
          <a:stretch>
            <a:fillRect/>
          </a:stretch>
        </p:blipFill>
        <p:spPr>
          <a:xfrm>
            <a:off x="2313900" y="1040517"/>
            <a:ext cx="4800600" cy="3600450"/>
          </a:xfrm>
          <a:prstGeom prst="rect">
            <a:avLst/>
          </a:prstGeom>
        </p:spPr>
      </p:pic>
      <p:sp>
        <p:nvSpPr>
          <p:cNvPr id="6" name="Rectangle 5">
            <a:extLst>
              <a:ext uri="{FF2B5EF4-FFF2-40B4-BE49-F238E27FC236}">
                <a16:creationId xmlns:a16="http://schemas.microsoft.com/office/drawing/2014/main" id="{80B9244D-FAFD-3D40-BF4C-B6A2143D2042}"/>
              </a:ext>
            </a:extLst>
          </p:cNvPr>
          <p:cNvSpPr/>
          <p:nvPr/>
        </p:nvSpPr>
        <p:spPr>
          <a:xfrm>
            <a:off x="3597723" y="4757568"/>
            <a:ext cx="3597460" cy="276999"/>
          </a:xfrm>
          <a:prstGeom prst="rect">
            <a:avLst/>
          </a:prstGeom>
        </p:spPr>
        <p:txBody>
          <a:bodyPr wrap="none">
            <a:spAutoFit/>
          </a:bodyPr>
          <a:lstStyle/>
          <a:p>
            <a:pPr algn="ctr"/>
            <a:r>
              <a:rPr lang="en-US" sz="1200" dirty="0">
                <a:solidFill>
                  <a:srgbClr val="62647B"/>
                </a:solidFill>
                <a:latin typeface="Helvetica Neue Light" panose="02000403000000020004" pitchFamily="2" charset="0"/>
                <a:hlinkClick r:id="rId3"/>
              </a:rPr>
              <a:t>https://www.youtube.com/watch?v=q0tkeGPG_8Q</a:t>
            </a:r>
            <a:endParaRPr lang="en-US" sz="1200" dirty="0">
              <a:solidFill>
                <a:srgbClr val="62647B"/>
              </a:solidFill>
              <a:effectLst/>
              <a:latin typeface="Helvetica Neue Light" panose="02000403000000020004" pitchFamily="2" charset="0"/>
            </a:endParaRPr>
          </a:p>
        </p:txBody>
      </p:sp>
    </p:spTree>
    <p:extLst>
      <p:ext uri="{BB962C8B-B14F-4D97-AF65-F5344CB8AC3E}">
        <p14:creationId xmlns:p14="http://schemas.microsoft.com/office/powerpoint/2010/main" val="25206595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A673CF-BCB6-9140-A641-CA16C64A7474}"/>
              </a:ext>
            </a:extLst>
          </p:cNvPr>
          <p:cNvSpPr>
            <a:spLocks noGrp="1"/>
          </p:cNvSpPr>
          <p:nvPr>
            <p:ph type="title"/>
          </p:nvPr>
        </p:nvSpPr>
        <p:spPr/>
        <p:txBody>
          <a:bodyPr/>
          <a:lstStyle/>
          <a:p>
            <a:r>
              <a:rPr lang="en-US" dirty="0"/>
              <a:t>Deep viewing guidelines</a:t>
            </a:r>
            <a:br>
              <a:rPr lang="en-US" dirty="0"/>
            </a:br>
            <a:endParaRPr lang="en-US" dirty="0"/>
          </a:p>
        </p:txBody>
      </p:sp>
      <p:sp>
        <p:nvSpPr>
          <p:cNvPr id="3" name="Text Placeholder 2">
            <a:extLst>
              <a:ext uri="{FF2B5EF4-FFF2-40B4-BE49-F238E27FC236}">
                <a16:creationId xmlns:a16="http://schemas.microsoft.com/office/drawing/2014/main" id="{39E32910-EC0B-5D48-8F49-37F8D0234B05}"/>
              </a:ext>
            </a:extLst>
          </p:cNvPr>
          <p:cNvSpPr>
            <a:spLocks noGrp="1"/>
          </p:cNvSpPr>
          <p:nvPr>
            <p:ph type="body" idx="1"/>
          </p:nvPr>
        </p:nvSpPr>
        <p:spPr/>
        <p:txBody>
          <a:bodyPr/>
          <a:lstStyle/>
          <a:p>
            <a:r>
              <a:rPr lang="en-US" dirty="0"/>
              <a:t>Literal observation level</a:t>
            </a:r>
          </a:p>
          <a:p>
            <a:pPr lvl="1"/>
            <a:r>
              <a:rPr lang="en-US" dirty="0"/>
              <a:t>What is pictured? What type of language is used? How is space used?</a:t>
            </a:r>
          </a:p>
          <a:p>
            <a:r>
              <a:rPr lang="en-US" dirty="0"/>
              <a:t>Interpretation level</a:t>
            </a:r>
          </a:p>
          <a:p>
            <a:pPr lvl="1"/>
            <a:r>
              <a:rPr lang="en-US" dirty="0"/>
              <a:t>What are the most important words? Which words do you have questions about? Describe your feelings about the photo/video. What other images  are you reminded of, past or present? What messages are implicit and explicit? How did you analyze the image? What do you understand now that you didn't before?</a:t>
            </a:r>
          </a:p>
          <a:p>
            <a:r>
              <a:rPr lang="en-US" dirty="0"/>
              <a:t>Evaluation/application level</a:t>
            </a:r>
          </a:p>
          <a:p>
            <a:pPr lvl="1"/>
            <a:r>
              <a:rPr lang="en-US" dirty="0"/>
              <a:t>Does the implied purpose of the image convey ideas that are important? How? Is the visual biased? How so?</a:t>
            </a:r>
          </a:p>
          <a:p>
            <a:endParaRPr lang="en-US" dirty="0"/>
          </a:p>
        </p:txBody>
      </p:sp>
      <p:sp>
        <p:nvSpPr>
          <p:cNvPr id="4" name="Slide Number Placeholder 3">
            <a:extLst>
              <a:ext uri="{FF2B5EF4-FFF2-40B4-BE49-F238E27FC236}">
                <a16:creationId xmlns:a16="http://schemas.microsoft.com/office/drawing/2014/main" id="{EA362A31-C0A2-8B4C-B18B-478677CBB0E5}"/>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 smtClean="0"/>
              <a:t>11</a:t>
            </a:fld>
            <a:endParaRPr lang="de"/>
          </a:p>
        </p:txBody>
      </p:sp>
    </p:spTree>
    <p:extLst>
      <p:ext uri="{BB962C8B-B14F-4D97-AF65-F5344CB8AC3E}">
        <p14:creationId xmlns:p14="http://schemas.microsoft.com/office/powerpoint/2010/main" val="25294436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31A461-619F-FC4D-8A45-CAB01CB636A4}"/>
              </a:ext>
            </a:extLst>
          </p:cNvPr>
          <p:cNvSpPr>
            <a:spLocks noGrp="1"/>
          </p:cNvSpPr>
          <p:nvPr>
            <p:ph type="title"/>
          </p:nvPr>
        </p:nvSpPr>
        <p:spPr/>
        <p:txBody>
          <a:bodyPr/>
          <a:lstStyle/>
          <a:p>
            <a:r>
              <a:rPr lang="en-US"/>
              <a:t>Apply the questions </a:t>
            </a:r>
            <a:r>
              <a:rPr lang="en-US" dirty="0"/>
              <a:t>to discuss the ads</a:t>
            </a:r>
          </a:p>
        </p:txBody>
      </p:sp>
      <p:sp>
        <p:nvSpPr>
          <p:cNvPr id="4" name="Slide Number Placeholder 3">
            <a:extLst>
              <a:ext uri="{FF2B5EF4-FFF2-40B4-BE49-F238E27FC236}">
                <a16:creationId xmlns:a16="http://schemas.microsoft.com/office/drawing/2014/main" id="{21D7B99C-B884-5E4D-86F9-929145329C63}"/>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 smtClean="0"/>
              <a:t>12</a:t>
            </a:fld>
            <a:endParaRPr lang="de"/>
          </a:p>
        </p:txBody>
      </p:sp>
      <p:pic>
        <p:nvPicPr>
          <p:cNvPr id="7" name="Picture 6">
            <a:extLst>
              <a:ext uri="{FF2B5EF4-FFF2-40B4-BE49-F238E27FC236}">
                <a16:creationId xmlns:a16="http://schemas.microsoft.com/office/drawing/2014/main" id="{E177501E-B99B-1048-83FC-63860C46B54F}"/>
              </a:ext>
            </a:extLst>
          </p:cNvPr>
          <p:cNvPicPr>
            <a:picLocks noChangeAspect="1"/>
          </p:cNvPicPr>
          <p:nvPr/>
        </p:nvPicPr>
        <p:blipFill>
          <a:blip r:embed="rId2"/>
          <a:stretch>
            <a:fillRect/>
          </a:stretch>
        </p:blipFill>
        <p:spPr>
          <a:xfrm>
            <a:off x="1511581" y="912243"/>
            <a:ext cx="6120838" cy="3444520"/>
          </a:xfrm>
          <a:prstGeom prst="rect">
            <a:avLst/>
          </a:prstGeom>
        </p:spPr>
      </p:pic>
      <p:sp>
        <p:nvSpPr>
          <p:cNvPr id="8" name="Rectangle 7">
            <a:extLst>
              <a:ext uri="{FF2B5EF4-FFF2-40B4-BE49-F238E27FC236}">
                <a16:creationId xmlns:a16="http://schemas.microsoft.com/office/drawing/2014/main" id="{526C63C2-234D-A44E-AD2D-92E6422F8493}"/>
              </a:ext>
            </a:extLst>
          </p:cNvPr>
          <p:cNvSpPr/>
          <p:nvPr/>
        </p:nvSpPr>
        <p:spPr>
          <a:xfrm>
            <a:off x="4150710" y="4363968"/>
            <a:ext cx="3619902" cy="461665"/>
          </a:xfrm>
          <a:prstGeom prst="rect">
            <a:avLst/>
          </a:prstGeom>
        </p:spPr>
        <p:txBody>
          <a:bodyPr wrap="none">
            <a:spAutoFit/>
          </a:bodyPr>
          <a:lstStyle/>
          <a:p>
            <a:r>
              <a:rPr lang="en-US" sz="1200" dirty="0">
                <a:hlinkClick r:id="rId3"/>
              </a:rPr>
              <a:t>https://www.youtube.com/watch?v=AHYE8CJPlH4</a:t>
            </a:r>
            <a:endParaRPr lang="en-US" sz="1200" dirty="0"/>
          </a:p>
          <a:p>
            <a:endParaRPr lang="en-US" sz="1200" dirty="0"/>
          </a:p>
        </p:txBody>
      </p:sp>
    </p:spTree>
    <p:extLst>
      <p:ext uri="{BB962C8B-B14F-4D97-AF65-F5344CB8AC3E}">
        <p14:creationId xmlns:p14="http://schemas.microsoft.com/office/powerpoint/2010/main" val="18253216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3" name="Google Shape;93;p15"/>
          <p:cNvSpPr txBox="1">
            <a:spLocks noGrp="1"/>
          </p:cNvSpPr>
          <p:nvPr>
            <p:ph type="sldNum" idx="12"/>
          </p:nvPr>
        </p:nvSpPr>
        <p:spPr>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de"/>
              <a:t>13</a:t>
            </a:fld>
            <a:endParaRPr/>
          </a:p>
        </p:txBody>
      </p:sp>
      <p:sp>
        <p:nvSpPr>
          <p:cNvPr id="10" name="Google Shape;84;p14">
            <a:extLst>
              <a:ext uri="{FF2B5EF4-FFF2-40B4-BE49-F238E27FC236}">
                <a16:creationId xmlns:a16="http://schemas.microsoft.com/office/drawing/2014/main" id="{437CA3F5-435F-9344-8FFD-803F9F4CB1D2}"/>
              </a:ext>
            </a:extLst>
          </p:cNvPr>
          <p:cNvSpPr txBox="1">
            <a:spLocks noGrp="1"/>
          </p:cNvSpPr>
          <p:nvPr>
            <p:ph type="title" idx="4294967295"/>
          </p:nvPr>
        </p:nvSpPr>
        <p:spPr>
          <a:xfrm>
            <a:off x="311700" y="539750"/>
            <a:ext cx="5695400" cy="75565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Resources &amp; readings</a:t>
            </a:r>
            <a:endParaRPr dirty="0"/>
          </a:p>
        </p:txBody>
      </p:sp>
      <p:pic>
        <p:nvPicPr>
          <p:cNvPr id="3" name="Picture 2">
            <a:extLst>
              <a:ext uri="{FF2B5EF4-FFF2-40B4-BE49-F238E27FC236}">
                <a16:creationId xmlns:a16="http://schemas.microsoft.com/office/drawing/2014/main" id="{A9D85CA4-D829-474E-9158-64A7E39E88F9}"/>
              </a:ext>
            </a:extLst>
          </p:cNvPr>
          <p:cNvPicPr>
            <a:picLocks noChangeAspect="1"/>
          </p:cNvPicPr>
          <p:nvPr/>
        </p:nvPicPr>
        <p:blipFill>
          <a:blip r:embed="rId3"/>
          <a:stretch>
            <a:fillRect/>
          </a:stretch>
        </p:blipFill>
        <p:spPr>
          <a:xfrm>
            <a:off x="311700" y="1249480"/>
            <a:ext cx="1944564" cy="2982924"/>
          </a:xfrm>
          <a:prstGeom prst="rect">
            <a:avLst/>
          </a:prstGeom>
        </p:spPr>
      </p:pic>
      <p:pic>
        <p:nvPicPr>
          <p:cNvPr id="4" name="Picture 3">
            <a:extLst>
              <a:ext uri="{FF2B5EF4-FFF2-40B4-BE49-F238E27FC236}">
                <a16:creationId xmlns:a16="http://schemas.microsoft.com/office/drawing/2014/main" id="{5299B635-A6C9-1C49-81AB-C572C1278DE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421978" y="1237328"/>
            <a:ext cx="1923373" cy="2982924"/>
          </a:xfrm>
          <a:prstGeom prst="rect">
            <a:avLst/>
          </a:prstGeom>
        </p:spPr>
      </p:pic>
      <p:pic>
        <p:nvPicPr>
          <p:cNvPr id="9" name="Picture 8">
            <a:extLst>
              <a:ext uri="{FF2B5EF4-FFF2-40B4-BE49-F238E27FC236}">
                <a16:creationId xmlns:a16="http://schemas.microsoft.com/office/drawing/2014/main" id="{DAD24141-C29C-C548-8349-29F759C0A110}"/>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526456" y="1249480"/>
            <a:ext cx="1970382" cy="2953127"/>
          </a:xfrm>
          <a:prstGeom prst="rect">
            <a:avLst/>
          </a:prstGeom>
        </p:spPr>
      </p:pic>
      <p:pic>
        <p:nvPicPr>
          <p:cNvPr id="2" name="Picture 1">
            <a:extLst>
              <a:ext uri="{FF2B5EF4-FFF2-40B4-BE49-F238E27FC236}">
                <a16:creationId xmlns:a16="http://schemas.microsoft.com/office/drawing/2014/main" id="{0FEA3C22-C4C9-E64A-A16D-12D4A3B60F3C}"/>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677943" y="1237328"/>
            <a:ext cx="2272626" cy="2937929"/>
          </a:xfrm>
          <a:prstGeom prst="rect">
            <a:avLst/>
          </a:prstGeom>
        </p:spPr>
      </p:pic>
    </p:spTree>
    <p:extLst>
      <p:ext uri="{BB962C8B-B14F-4D97-AF65-F5344CB8AC3E}">
        <p14:creationId xmlns:p14="http://schemas.microsoft.com/office/powerpoint/2010/main" val="6327402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6" name="Google Shape;86;p14"/>
          <p:cNvSpPr txBox="1">
            <a:spLocks noGrp="1"/>
          </p:cNvSpPr>
          <p:nvPr>
            <p:ph type="sldNum" idx="12"/>
          </p:nvPr>
        </p:nvSpPr>
        <p:spPr>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de"/>
              <a:t>14</a:t>
            </a:fld>
            <a:endParaRPr/>
          </a:p>
        </p:txBody>
      </p:sp>
      <p:pic>
        <p:nvPicPr>
          <p:cNvPr id="11" name="Picture 10">
            <a:extLst>
              <a:ext uri="{FF2B5EF4-FFF2-40B4-BE49-F238E27FC236}">
                <a16:creationId xmlns:a16="http://schemas.microsoft.com/office/drawing/2014/main" id="{F1A4D023-7F13-0B41-B522-A36BDC6D9EFF}"/>
              </a:ext>
            </a:extLst>
          </p:cNvPr>
          <p:cNvPicPr>
            <a:picLocks noChangeAspect="1"/>
          </p:cNvPicPr>
          <p:nvPr/>
        </p:nvPicPr>
        <p:blipFill>
          <a:blip r:embed="rId3"/>
          <a:stretch>
            <a:fillRect/>
          </a:stretch>
        </p:blipFill>
        <p:spPr>
          <a:xfrm>
            <a:off x="2329845" y="691557"/>
            <a:ext cx="4484310" cy="3760385"/>
          </a:xfrm>
          <a:prstGeom prst="rect">
            <a:avLst/>
          </a:prstGeom>
        </p:spPr>
      </p:pic>
    </p:spTree>
    <p:extLst>
      <p:ext uri="{BB962C8B-B14F-4D97-AF65-F5344CB8AC3E}">
        <p14:creationId xmlns:p14="http://schemas.microsoft.com/office/powerpoint/2010/main" val="11155872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14"/>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Outline of the module</a:t>
            </a:r>
            <a:endParaRPr dirty="0"/>
          </a:p>
        </p:txBody>
      </p:sp>
      <p:sp>
        <p:nvSpPr>
          <p:cNvPr id="85" name="Google Shape;85;p14"/>
          <p:cNvSpPr txBox="1">
            <a:spLocks noGrp="1"/>
          </p:cNvSpPr>
          <p:nvPr>
            <p:ph type="body" idx="1"/>
          </p:nvPr>
        </p:nvSpPr>
        <p:spPr>
          <a:xfrm>
            <a:off x="168425" y="1032300"/>
            <a:ext cx="8664000" cy="3406500"/>
          </a:xfrm>
          <a:prstGeom prst="rect">
            <a:avLst/>
          </a:prstGeom>
        </p:spPr>
        <p:txBody>
          <a:bodyPr spcFirstLastPara="1" wrap="square" lIns="91425" tIns="91425" rIns="91425" bIns="91425" anchor="t" anchorCtr="0">
            <a:noAutofit/>
          </a:bodyPr>
          <a:lstStyle/>
          <a:p>
            <a:endParaRPr lang="en-US" dirty="0"/>
          </a:p>
          <a:p>
            <a:r>
              <a:rPr lang="en-US" dirty="0"/>
              <a:t>The power of image &amp; visual literacy</a:t>
            </a:r>
          </a:p>
          <a:p>
            <a:r>
              <a:rPr lang="en-US" dirty="0"/>
              <a:t>Understanding visual semiotics</a:t>
            </a:r>
          </a:p>
          <a:p>
            <a:r>
              <a:rPr lang="en-US" dirty="0"/>
              <a:t>Practicing visual storytelling</a:t>
            </a:r>
          </a:p>
        </p:txBody>
      </p:sp>
      <p:sp>
        <p:nvSpPr>
          <p:cNvPr id="86" name="Google Shape;86;p14"/>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de"/>
              <a:t>2</a:t>
            </a:fld>
            <a:endParaRPr/>
          </a:p>
        </p:txBody>
      </p:sp>
      <p:pic>
        <p:nvPicPr>
          <p:cNvPr id="4" name="Picture 3">
            <a:extLst>
              <a:ext uri="{FF2B5EF4-FFF2-40B4-BE49-F238E27FC236}">
                <a16:creationId xmlns:a16="http://schemas.microsoft.com/office/drawing/2014/main" id="{F5D5832E-AFD9-1049-8F36-512F1FDED43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670612" y="1398493"/>
            <a:ext cx="3854823" cy="2712707"/>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10" name="Google Shape;84;p14">
            <a:extLst>
              <a:ext uri="{FF2B5EF4-FFF2-40B4-BE49-F238E27FC236}">
                <a16:creationId xmlns:a16="http://schemas.microsoft.com/office/drawing/2014/main" id="{437CA3F5-435F-9344-8FFD-803F9F4CB1D2}"/>
              </a:ext>
            </a:extLst>
          </p:cNvPr>
          <p:cNvSpPr txBox="1">
            <a:spLocks noGrp="1"/>
          </p:cNvSpPr>
          <p:nvPr>
            <p:ph type="title"/>
          </p:nvPr>
        </p:nvSpPr>
        <p:spPr>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I Part: The power of image &amp; visual literacy</a:t>
            </a:r>
            <a:endParaRPr dirty="0"/>
          </a:p>
        </p:txBody>
      </p:sp>
      <p:sp>
        <p:nvSpPr>
          <p:cNvPr id="2" name="Text Placeholder 1">
            <a:extLst>
              <a:ext uri="{FF2B5EF4-FFF2-40B4-BE49-F238E27FC236}">
                <a16:creationId xmlns:a16="http://schemas.microsoft.com/office/drawing/2014/main" id="{312A9B6C-E2B8-DF40-B0B0-474BD6388641}"/>
              </a:ext>
            </a:extLst>
          </p:cNvPr>
          <p:cNvSpPr>
            <a:spLocks noGrp="1"/>
          </p:cNvSpPr>
          <p:nvPr>
            <p:ph type="body" idx="1"/>
          </p:nvPr>
        </p:nvSpPr>
        <p:spPr>
          <a:xfrm>
            <a:off x="311700" y="1176700"/>
            <a:ext cx="5138842" cy="3224400"/>
          </a:xfrm>
        </p:spPr>
        <p:txBody>
          <a:bodyPr/>
          <a:lstStyle/>
          <a:p>
            <a:r>
              <a:rPr lang="en-US" sz="1400" dirty="0"/>
              <a:t>“The more you know; the more you sense </a:t>
            </a:r>
            <a:r>
              <a:rPr lang="en-US" sz="1400" b="1" i="1" dirty="0"/>
              <a:t>(notice)</a:t>
            </a:r>
          </a:p>
          <a:p>
            <a:r>
              <a:rPr lang="en-US" sz="1400" dirty="0"/>
              <a:t>The more you sense; the more you select </a:t>
            </a:r>
            <a:r>
              <a:rPr lang="en-US" sz="1400" b="1" i="1" dirty="0"/>
              <a:t>(you will pay attention more) </a:t>
            </a:r>
          </a:p>
          <a:p>
            <a:r>
              <a:rPr lang="en-US" sz="1400" dirty="0"/>
              <a:t>The more you select; the more you perceive </a:t>
            </a:r>
            <a:r>
              <a:rPr lang="en-US" sz="1400" b="1" i="1" dirty="0"/>
              <a:t>(you will understand more) </a:t>
            </a:r>
          </a:p>
          <a:p>
            <a:r>
              <a:rPr lang="en-US" sz="1400" dirty="0"/>
              <a:t>The more you perceive; the more you remember </a:t>
            </a:r>
            <a:r>
              <a:rPr lang="en-US" sz="1400" b="1" i="1" dirty="0"/>
              <a:t>(memory is enhanced) </a:t>
            </a:r>
          </a:p>
          <a:p>
            <a:r>
              <a:rPr lang="en-US" sz="1400" dirty="0"/>
              <a:t>The more you remember; the more you learn </a:t>
            </a:r>
            <a:r>
              <a:rPr lang="en-US" sz="1400" b="1" i="1" dirty="0"/>
              <a:t>(compare and contrast)</a:t>
            </a:r>
          </a:p>
          <a:p>
            <a:r>
              <a:rPr lang="en-US" sz="1400" dirty="0"/>
              <a:t> The more you learn; the more you know </a:t>
            </a:r>
            <a:r>
              <a:rPr lang="en-US" sz="1400" b="1" i="1" dirty="0"/>
              <a:t>(use more of what you see)</a:t>
            </a:r>
            <a:r>
              <a:rPr lang="en-US" sz="1400" b="1" dirty="0"/>
              <a:t>.</a:t>
            </a:r>
            <a:r>
              <a:rPr lang="en-US" sz="1400" dirty="0"/>
              <a:t>“</a:t>
            </a:r>
          </a:p>
          <a:p>
            <a:endParaRPr lang="en-US" sz="1400" dirty="0"/>
          </a:p>
          <a:p>
            <a:pPr marL="152400" indent="0" algn="r">
              <a:buNone/>
            </a:pPr>
            <a:r>
              <a:rPr lang="en-US" sz="1400" dirty="0"/>
              <a:t>Aldous Huxley ‘The Art of Seeing’, 1943</a:t>
            </a:r>
          </a:p>
        </p:txBody>
      </p:sp>
      <p:sp>
        <p:nvSpPr>
          <p:cNvPr id="93" name="Google Shape;93;p15"/>
          <p:cNvSpPr txBox="1">
            <a:spLocks noGrp="1"/>
          </p:cNvSpPr>
          <p:nvPr>
            <p:ph type="sldNum" idx="12"/>
          </p:nvPr>
        </p:nvSpPr>
        <p:spPr>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de"/>
              <a:t>3</a:t>
            </a:fld>
            <a:endParaRPr/>
          </a:p>
        </p:txBody>
      </p:sp>
      <p:pic>
        <p:nvPicPr>
          <p:cNvPr id="3" name="Picture 2">
            <a:extLst>
              <a:ext uri="{FF2B5EF4-FFF2-40B4-BE49-F238E27FC236}">
                <a16:creationId xmlns:a16="http://schemas.microsoft.com/office/drawing/2014/main" id="{A9D85CA4-D829-474E-9158-64A7E39E88F9}"/>
              </a:ext>
            </a:extLst>
          </p:cNvPr>
          <p:cNvPicPr>
            <a:picLocks noChangeAspect="1"/>
          </p:cNvPicPr>
          <p:nvPr/>
        </p:nvPicPr>
        <p:blipFill>
          <a:blip r:embed="rId3"/>
          <a:stretch>
            <a:fillRect/>
          </a:stretch>
        </p:blipFill>
        <p:spPr>
          <a:xfrm>
            <a:off x="6024631" y="1176700"/>
            <a:ext cx="2390017" cy="366624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1A9F73-F076-A24D-B448-4F54509A7B58}"/>
              </a:ext>
            </a:extLst>
          </p:cNvPr>
          <p:cNvSpPr>
            <a:spLocks noGrp="1"/>
          </p:cNvSpPr>
          <p:nvPr>
            <p:ph type="title"/>
          </p:nvPr>
        </p:nvSpPr>
        <p:spPr/>
        <p:txBody>
          <a:bodyPr/>
          <a:lstStyle/>
          <a:p>
            <a:r>
              <a:rPr lang="en-US" dirty="0"/>
              <a:t>The power of image</a:t>
            </a:r>
            <a:br>
              <a:rPr lang="en-US" dirty="0"/>
            </a:br>
            <a:br>
              <a:rPr lang="en-US" dirty="0"/>
            </a:br>
            <a:endParaRPr lang="en-US" dirty="0"/>
          </a:p>
        </p:txBody>
      </p:sp>
      <p:sp>
        <p:nvSpPr>
          <p:cNvPr id="3" name="Text Placeholder 2">
            <a:extLst>
              <a:ext uri="{FF2B5EF4-FFF2-40B4-BE49-F238E27FC236}">
                <a16:creationId xmlns:a16="http://schemas.microsoft.com/office/drawing/2014/main" id="{376FE00B-D9C1-1C4B-A055-BB99DC48AA87}"/>
              </a:ext>
            </a:extLst>
          </p:cNvPr>
          <p:cNvSpPr>
            <a:spLocks noGrp="1"/>
          </p:cNvSpPr>
          <p:nvPr>
            <p:ph type="body" idx="1"/>
          </p:nvPr>
        </p:nvSpPr>
        <p:spPr/>
        <p:txBody>
          <a:bodyPr/>
          <a:lstStyle/>
          <a:p>
            <a:r>
              <a:rPr lang="en-US" dirty="0"/>
              <a:t>Visual turn, panopticon, </a:t>
            </a:r>
            <a:r>
              <a:rPr lang="en-US" dirty="0" err="1"/>
              <a:t>ocularcentrism</a:t>
            </a:r>
            <a:r>
              <a:rPr lang="en-US" dirty="0"/>
              <a:t>, hegemony of vision in modernity, madness of vision, noise of visuals, etc.</a:t>
            </a:r>
          </a:p>
          <a:p>
            <a:r>
              <a:rPr lang="en-US" dirty="0"/>
              <a:t>Visuality is a form of knowledge that is performed in the act of looking, constructed in the dynamic relationship between seeing and being seen.</a:t>
            </a:r>
          </a:p>
          <a:p>
            <a:r>
              <a:rPr lang="en-US" dirty="0"/>
              <a:t>Diverse aspects of visuality and visual culture include different ways of image production, content and consumption.</a:t>
            </a:r>
          </a:p>
          <a:p>
            <a:r>
              <a:rPr lang="en-US" dirty="0"/>
              <a:t>Visual literacy refers to the ability and skills of  reading images and creating meaningful images.</a:t>
            </a:r>
          </a:p>
        </p:txBody>
      </p:sp>
      <p:sp>
        <p:nvSpPr>
          <p:cNvPr id="4" name="Slide Number Placeholder 3">
            <a:extLst>
              <a:ext uri="{FF2B5EF4-FFF2-40B4-BE49-F238E27FC236}">
                <a16:creationId xmlns:a16="http://schemas.microsoft.com/office/drawing/2014/main" id="{B3FE723B-9DA8-F44B-9E0A-08D8FC6C9D55}"/>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 smtClean="0"/>
              <a:t>4</a:t>
            </a:fld>
            <a:endParaRPr lang="de"/>
          </a:p>
        </p:txBody>
      </p:sp>
    </p:spTree>
    <p:extLst>
      <p:ext uri="{BB962C8B-B14F-4D97-AF65-F5344CB8AC3E}">
        <p14:creationId xmlns:p14="http://schemas.microsoft.com/office/powerpoint/2010/main" val="21062024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B1356A-0193-B04D-AC46-81A7513C6E8E}"/>
              </a:ext>
            </a:extLst>
          </p:cNvPr>
          <p:cNvSpPr>
            <a:spLocks noGrp="1"/>
          </p:cNvSpPr>
          <p:nvPr>
            <p:ph type="title"/>
          </p:nvPr>
        </p:nvSpPr>
        <p:spPr/>
        <p:txBody>
          <a:bodyPr/>
          <a:lstStyle/>
          <a:p>
            <a:r>
              <a:rPr lang="en-US" dirty="0"/>
              <a:t>Understanding visual culture</a:t>
            </a:r>
            <a:br>
              <a:rPr lang="en-US" dirty="0"/>
            </a:br>
            <a:endParaRPr lang="en-US" dirty="0"/>
          </a:p>
        </p:txBody>
      </p:sp>
      <p:sp>
        <p:nvSpPr>
          <p:cNvPr id="3" name="Text Placeholder 2">
            <a:extLst>
              <a:ext uri="{FF2B5EF4-FFF2-40B4-BE49-F238E27FC236}">
                <a16:creationId xmlns:a16="http://schemas.microsoft.com/office/drawing/2014/main" id="{02A6C6EE-D08D-AE41-B120-2C5B885D4F3B}"/>
              </a:ext>
            </a:extLst>
          </p:cNvPr>
          <p:cNvSpPr>
            <a:spLocks noGrp="1"/>
          </p:cNvSpPr>
          <p:nvPr>
            <p:ph type="body" idx="1"/>
          </p:nvPr>
        </p:nvSpPr>
        <p:spPr/>
        <p:txBody>
          <a:bodyPr/>
          <a:lstStyle/>
          <a:p>
            <a:r>
              <a:rPr lang="en-US" dirty="0"/>
              <a:t>Visual culture examines a set of objects that we see, have seen or imagined, i.e. art, cinema, television, photography, dance, architecture, landscape, parks, furniture, tools, toys, advertising, fashion, accessories, lighting, maps, websites, etc.</a:t>
            </a:r>
          </a:p>
          <a:p>
            <a:r>
              <a:rPr lang="en-US" dirty="0"/>
              <a:t>Visual culture in a crossroad of different disciplines, incl. history, film studies, comparative literature, anthropology, museology, cultural studies.</a:t>
            </a:r>
          </a:p>
          <a:p>
            <a:r>
              <a:rPr lang="en-US" dirty="0"/>
              <a:t>Seeing is a cultural practice performed by individuals and institutions.</a:t>
            </a:r>
          </a:p>
          <a:p>
            <a:pPr marL="114300" indent="0">
              <a:buNone/>
            </a:pPr>
            <a:endParaRPr lang="en-US" dirty="0"/>
          </a:p>
        </p:txBody>
      </p:sp>
      <p:sp>
        <p:nvSpPr>
          <p:cNvPr id="4" name="Slide Number Placeholder 3">
            <a:extLst>
              <a:ext uri="{FF2B5EF4-FFF2-40B4-BE49-F238E27FC236}">
                <a16:creationId xmlns:a16="http://schemas.microsoft.com/office/drawing/2014/main" id="{16274D9E-A958-9042-84B5-C2B2FFD9235D}"/>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 smtClean="0"/>
              <a:t>5</a:t>
            </a:fld>
            <a:endParaRPr lang="de"/>
          </a:p>
        </p:txBody>
      </p:sp>
    </p:spTree>
    <p:extLst>
      <p:ext uri="{BB962C8B-B14F-4D97-AF65-F5344CB8AC3E}">
        <p14:creationId xmlns:p14="http://schemas.microsoft.com/office/powerpoint/2010/main" val="41528994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21C8FA-E711-3941-8EDC-C3C3A738CDF6}"/>
              </a:ext>
            </a:extLst>
          </p:cNvPr>
          <p:cNvSpPr>
            <a:spLocks noGrp="1"/>
          </p:cNvSpPr>
          <p:nvPr>
            <p:ph type="title"/>
          </p:nvPr>
        </p:nvSpPr>
        <p:spPr/>
        <p:txBody>
          <a:bodyPr/>
          <a:lstStyle/>
          <a:p>
            <a:r>
              <a:rPr lang="en-US" dirty="0"/>
              <a:t>Why is visual culture important?</a:t>
            </a:r>
            <a:br>
              <a:rPr lang="en-US" dirty="0"/>
            </a:br>
            <a:endParaRPr lang="en-US" dirty="0"/>
          </a:p>
        </p:txBody>
      </p:sp>
      <p:sp>
        <p:nvSpPr>
          <p:cNvPr id="3" name="Text Placeholder 2">
            <a:extLst>
              <a:ext uri="{FF2B5EF4-FFF2-40B4-BE49-F238E27FC236}">
                <a16:creationId xmlns:a16="http://schemas.microsoft.com/office/drawing/2014/main" id="{18958760-1825-A94A-8E00-272021777272}"/>
              </a:ext>
            </a:extLst>
          </p:cNvPr>
          <p:cNvSpPr>
            <a:spLocks noGrp="1"/>
          </p:cNvSpPr>
          <p:nvPr>
            <p:ph type="body" idx="1"/>
          </p:nvPr>
        </p:nvSpPr>
        <p:spPr/>
        <p:txBody>
          <a:bodyPr/>
          <a:lstStyle/>
          <a:p>
            <a:r>
              <a:rPr lang="en-US" dirty="0"/>
              <a:t>Visual culture is not in the first place about images at all. Nor is it about the technologies used to generate and distribute images. </a:t>
            </a:r>
          </a:p>
          <a:p>
            <a:r>
              <a:rPr lang="en-US" dirty="0"/>
              <a:t>Instead the term visual culture describes a particular relationship between </a:t>
            </a:r>
            <a:r>
              <a:rPr lang="en-US" b="1" dirty="0"/>
              <a:t>seeing</a:t>
            </a:r>
            <a:r>
              <a:rPr lang="en-US" dirty="0"/>
              <a:t> and </a:t>
            </a:r>
            <a:r>
              <a:rPr lang="en-US" b="1" dirty="0"/>
              <a:t>knowledge</a:t>
            </a:r>
            <a:r>
              <a:rPr lang="en-US" dirty="0"/>
              <a:t>. </a:t>
            </a:r>
          </a:p>
          <a:p>
            <a:r>
              <a:rPr lang="en-US" dirty="0"/>
              <a:t>It is within this relationship that meanings are developed and ascribed to the multiplicity of images generated and distributed as an increasingly accepted if problematized aspect of contemporary daily life. </a:t>
            </a:r>
          </a:p>
          <a:p>
            <a:r>
              <a:rPr lang="en-US" dirty="0"/>
              <a:t>Pictures and new image technologies do not produce visual culture. They are its artefacts.</a:t>
            </a:r>
          </a:p>
          <a:p>
            <a:endParaRPr lang="en-US" dirty="0"/>
          </a:p>
        </p:txBody>
      </p:sp>
      <p:sp>
        <p:nvSpPr>
          <p:cNvPr id="4" name="Slide Number Placeholder 3">
            <a:extLst>
              <a:ext uri="{FF2B5EF4-FFF2-40B4-BE49-F238E27FC236}">
                <a16:creationId xmlns:a16="http://schemas.microsoft.com/office/drawing/2014/main" id="{798F5452-04A5-BE4D-B760-AA1FDBD692F9}"/>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 smtClean="0"/>
              <a:t>6</a:t>
            </a:fld>
            <a:endParaRPr lang="de"/>
          </a:p>
        </p:txBody>
      </p:sp>
    </p:spTree>
    <p:extLst>
      <p:ext uri="{BB962C8B-B14F-4D97-AF65-F5344CB8AC3E}">
        <p14:creationId xmlns:p14="http://schemas.microsoft.com/office/powerpoint/2010/main" val="8584987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849E6E78-4E62-4145-B304-F86667EAEFFD}"/>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 smtClean="0"/>
              <a:t>7</a:t>
            </a:fld>
            <a:endParaRPr lang="de"/>
          </a:p>
        </p:txBody>
      </p:sp>
      <p:pic>
        <p:nvPicPr>
          <p:cNvPr id="3" name="Picture 2">
            <a:extLst>
              <a:ext uri="{FF2B5EF4-FFF2-40B4-BE49-F238E27FC236}">
                <a16:creationId xmlns:a16="http://schemas.microsoft.com/office/drawing/2014/main" id="{AF64F481-34B6-1940-9509-0562CAFE996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793394" y="1008784"/>
            <a:ext cx="5557212" cy="3125932"/>
          </a:xfrm>
          <a:prstGeom prst="rect">
            <a:avLst/>
          </a:prstGeom>
        </p:spPr>
      </p:pic>
    </p:spTree>
    <p:extLst>
      <p:ext uri="{BB962C8B-B14F-4D97-AF65-F5344CB8AC3E}">
        <p14:creationId xmlns:p14="http://schemas.microsoft.com/office/powerpoint/2010/main" val="13014555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934823-6A22-6E48-BBF8-DFFB439B1589}"/>
              </a:ext>
            </a:extLst>
          </p:cNvPr>
          <p:cNvSpPr>
            <a:spLocks noGrp="1"/>
          </p:cNvSpPr>
          <p:nvPr>
            <p:ph type="title"/>
          </p:nvPr>
        </p:nvSpPr>
        <p:spPr/>
        <p:txBody>
          <a:bodyPr/>
          <a:lstStyle/>
          <a:p>
            <a:r>
              <a:rPr lang="en-US" dirty="0"/>
              <a:t>Developing visual literacy</a:t>
            </a:r>
            <a:br>
              <a:rPr lang="en-US" dirty="0"/>
            </a:br>
            <a:endParaRPr lang="en-US" dirty="0"/>
          </a:p>
        </p:txBody>
      </p:sp>
      <p:sp>
        <p:nvSpPr>
          <p:cNvPr id="3" name="Text Placeholder 2">
            <a:extLst>
              <a:ext uri="{FF2B5EF4-FFF2-40B4-BE49-F238E27FC236}">
                <a16:creationId xmlns:a16="http://schemas.microsoft.com/office/drawing/2014/main" id="{ABD2537A-44E4-2547-85C4-B01B6B05E06D}"/>
              </a:ext>
            </a:extLst>
          </p:cNvPr>
          <p:cNvSpPr>
            <a:spLocks noGrp="1"/>
          </p:cNvSpPr>
          <p:nvPr>
            <p:ph type="body" idx="1"/>
          </p:nvPr>
        </p:nvSpPr>
        <p:spPr/>
        <p:txBody>
          <a:bodyPr/>
          <a:lstStyle/>
          <a:p>
            <a:r>
              <a:rPr lang="en-US" dirty="0"/>
              <a:t>What is visible is not self-evident but arises out of a set of social and cultural conditions that create the condition for seeing a particular phenomenon or artefact. In order for it to be considered visual, it must fit into a meaningful structure of information and knowledge. </a:t>
            </a:r>
          </a:p>
          <a:p>
            <a:r>
              <a:rPr lang="en-US" dirty="0"/>
              <a:t>A critical thinking and understanding of the role of visuals and visuality as a social interaction process is a must. </a:t>
            </a:r>
          </a:p>
          <a:p>
            <a:r>
              <a:rPr lang="en-US" dirty="0"/>
              <a:t>Becoming a viewer assumes that one has learned to approach an agreed set of objects as both visible and visual, that is as both seeable and worth looking at. </a:t>
            </a:r>
          </a:p>
          <a:p>
            <a:endParaRPr lang="en-US" dirty="0"/>
          </a:p>
        </p:txBody>
      </p:sp>
      <p:sp>
        <p:nvSpPr>
          <p:cNvPr id="4" name="Slide Number Placeholder 3">
            <a:extLst>
              <a:ext uri="{FF2B5EF4-FFF2-40B4-BE49-F238E27FC236}">
                <a16:creationId xmlns:a16="http://schemas.microsoft.com/office/drawing/2014/main" id="{F5F9730D-02DE-E748-B68E-B852C8C169D0}"/>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 smtClean="0"/>
              <a:t>8</a:t>
            </a:fld>
            <a:endParaRPr lang="de"/>
          </a:p>
        </p:txBody>
      </p:sp>
    </p:spTree>
    <p:extLst>
      <p:ext uri="{BB962C8B-B14F-4D97-AF65-F5344CB8AC3E}">
        <p14:creationId xmlns:p14="http://schemas.microsoft.com/office/powerpoint/2010/main" val="24532990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BF2FBB-29A9-4842-A668-7DDF254C5A66}"/>
              </a:ext>
            </a:extLst>
          </p:cNvPr>
          <p:cNvSpPr>
            <a:spLocks noGrp="1"/>
          </p:cNvSpPr>
          <p:nvPr>
            <p:ph type="title"/>
          </p:nvPr>
        </p:nvSpPr>
        <p:spPr/>
        <p:txBody>
          <a:bodyPr/>
          <a:lstStyle/>
          <a:p>
            <a:r>
              <a:rPr lang="en-US" dirty="0"/>
              <a:t>Primary visual analysis: asking 4 Qs</a:t>
            </a:r>
            <a:br>
              <a:rPr lang="en-US" dirty="0"/>
            </a:br>
            <a:endParaRPr lang="en-US" dirty="0"/>
          </a:p>
        </p:txBody>
      </p:sp>
      <p:sp>
        <p:nvSpPr>
          <p:cNvPr id="3" name="Text Placeholder 2">
            <a:extLst>
              <a:ext uri="{FF2B5EF4-FFF2-40B4-BE49-F238E27FC236}">
                <a16:creationId xmlns:a16="http://schemas.microsoft.com/office/drawing/2014/main" id="{DBE66628-0C6A-BC4C-8338-DEEDA2410889}"/>
              </a:ext>
            </a:extLst>
          </p:cNvPr>
          <p:cNvSpPr>
            <a:spLocks noGrp="1"/>
          </p:cNvSpPr>
          <p:nvPr>
            <p:ph type="body" idx="1"/>
          </p:nvPr>
        </p:nvSpPr>
        <p:spPr/>
        <p:txBody>
          <a:bodyPr/>
          <a:lstStyle/>
          <a:p>
            <a:r>
              <a:rPr lang="en-US" dirty="0"/>
              <a:t>What do I see?</a:t>
            </a:r>
          </a:p>
          <a:p>
            <a:pPr lvl="1"/>
            <a:r>
              <a:rPr lang="en-US" dirty="0"/>
              <a:t>What do you observe? What else? </a:t>
            </a:r>
          </a:p>
          <a:p>
            <a:r>
              <a:rPr lang="en-US" dirty="0"/>
              <a:t>What does it remind me of?</a:t>
            </a:r>
          </a:p>
          <a:p>
            <a:pPr lvl="1"/>
            <a:r>
              <a:rPr lang="en-US" dirty="0"/>
              <a:t>Another image? A personal experience?</a:t>
            </a:r>
          </a:p>
          <a:p>
            <a:r>
              <a:rPr lang="en-US" dirty="0"/>
              <a:t>What’s the artist’s purpose?</a:t>
            </a:r>
          </a:p>
          <a:p>
            <a:pPr lvl="1"/>
            <a:r>
              <a:rPr lang="en-US" dirty="0"/>
              <a:t>To analyze? Persuade? Express? Document? Report?</a:t>
            </a:r>
          </a:p>
          <a:p>
            <a:r>
              <a:rPr lang="en-US" dirty="0"/>
              <a:t>So what?</a:t>
            </a:r>
          </a:p>
          <a:p>
            <a:pPr lvl="1"/>
            <a:r>
              <a:rPr lang="en-US" dirty="0"/>
              <a:t>What is the significance?  Why does it matter? </a:t>
            </a:r>
          </a:p>
        </p:txBody>
      </p:sp>
      <p:sp>
        <p:nvSpPr>
          <p:cNvPr id="4" name="Slide Number Placeholder 3">
            <a:extLst>
              <a:ext uri="{FF2B5EF4-FFF2-40B4-BE49-F238E27FC236}">
                <a16:creationId xmlns:a16="http://schemas.microsoft.com/office/drawing/2014/main" id="{1620F0EA-5608-EE44-AAC0-759B80F78A05}"/>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 smtClean="0"/>
              <a:t>9</a:t>
            </a:fld>
            <a:endParaRPr lang="de"/>
          </a:p>
        </p:txBody>
      </p:sp>
    </p:spTree>
    <p:extLst>
      <p:ext uri="{BB962C8B-B14F-4D97-AF65-F5344CB8AC3E}">
        <p14:creationId xmlns:p14="http://schemas.microsoft.com/office/powerpoint/2010/main" val="1626066648"/>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10683</TotalTime>
  <Words>778</Words>
  <Application>Microsoft Macintosh PowerPoint</Application>
  <PresentationFormat>On-screen Show (16:9)</PresentationFormat>
  <Paragraphs>70</Paragraphs>
  <Slides>14</Slides>
  <Notes>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Arial</vt:lpstr>
      <vt:lpstr>Lato</vt:lpstr>
      <vt:lpstr>Helvetica Neue Light</vt:lpstr>
      <vt:lpstr>Simple Light</vt:lpstr>
      <vt:lpstr>Every picture tells a story:  Understanding &amp; practicing visual language </vt:lpstr>
      <vt:lpstr>Outline of the module</vt:lpstr>
      <vt:lpstr>I Part: The power of image &amp; visual literacy</vt:lpstr>
      <vt:lpstr>The power of image  </vt:lpstr>
      <vt:lpstr>Understanding visual culture </vt:lpstr>
      <vt:lpstr>Why is visual culture important? </vt:lpstr>
      <vt:lpstr>PowerPoint Presentation</vt:lpstr>
      <vt:lpstr>Developing visual literacy </vt:lpstr>
      <vt:lpstr>Primary visual analysis: asking 4 Qs </vt:lpstr>
      <vt:lpstr>Safety in Paradise: Air New Zealand Safety Video </vt:lpstr>
      <vt:lpstr>Deep viewing guidelines </vt:lpstr>
      <vt:lpstr>Apply the questions to discuss the ads</vt:lpstr>
      <vt:lpstr>Resources &amp; readings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Every picture tells a story:  Understanding &amp; practicing visual language</dc:title>
  <cp:lastModifiedBy>Debora Lucque</cp:lastModifiedBy>
  <cp:revision>36</cp:revision>
  <dcterms:modified xsi:type="dcterms:W3CDTF">2022-05-23T16:15:47Z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name="NXPowerLiteLastOptimized" pid="2">
    <vt:lpwstr>605437</vt:lpwstr>
  </property>
  <property fmtid="{D5CDD505-2E9C-101B-9397-08002B2CF9AE}" name="NXPowerLiteSettings" pid="3">
    <vt:lpwstr>F7000400038000</vt:lpwstr>
  </property>
  <property fmtid="{D5CDD505-2E9C-101B-9397-08002B2CF9AE}" name="NXPowerLiteVersion" pid="4">
    <vt:lpwstr>S9.1.4</vt:lpwstr>
  </property>
</Properties>
</file>