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99" r:id="rId3"/>
    <p:sldId id="309" r:id="rId4"/>
    <p:sldId id="305" r:id="rId5"/>
    <p:sldId id="332" r:id="rId6"/>
    <p:sldId id="304" r:id="rId7"/>
    <p:sldId id="300" r:id="rId8"/>
    <p:sldId id="301" r:id="rId9"/>
    <p:sldId id="302" r:id="rId10"/>
    <p:sldId id="303" r:id="rId11"/>
    <p:sldId id="337" r:id="rId12"/>
    <p:sldId id="306" r:id="rId13"/>
    <p:sldId id="331" r:id="rId14"/>
    <p:sldId id="336" r:id="rId15"/>
  </p:sldIdLst>
  <p:sldSz cx="9144000" cy="5143500" type="screen16x9"/>
  <p:notesSz cx="6858000" cy="9144000"/>
  <p:embeddedFontLst>
    <p:embeddedFont>
      <p:font typeface="Lato" panose="020F05020202040302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4"/>
  </p:normalViewPr>
  <p:slideViewPr>
    <p:cSldViewPr snapToGrid="0">
      <p:cViewPr varScale="1">
        <p:scale>
          <a:sx n="140" d="100"/>
          <a:sy n="140" d="100"/>
        </p:scale>
        <p:origin x="84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314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28579d06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28579d06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8780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spcBef>
                <a:spcPts val="0"/>
              </a:spcBef>
              <a:spcAft>
                <a:spcPts val="0"/>
              </a:spcAft>
              <a:buClr>
                <a:srgbClr val="000000"/>
              </a:buClr>
              <a:buSzPts val="4000"/>
              <a:buNone/>
              <a:defRPr sz="4000">
                <a:solidFill>
                  <a:srgbClr val="0000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r:embed="rId2" cstate="screen">
            <a:alphaModFix/>
            <a:extLst>
              <a:ext uri="{28A0092B-C50C-407E-A947-70E740481C1C}">
                <a14:useLocalDpi xmlns:a14="http://schemas.microsoft.com/office/drawing/2010/main"/>
              </a:ext>
            </a:extLst>
          </a:blip>
          <a:srcRect l="9173"/>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96600" y="414525"/>
            <a:ext cx="3491800" cy="1309049"/>
          </a:xfrm>
          <a:prstGeom prst="rect">
            <a:avLst/>
          </a:prstGeom>
          <a:noFill/>
          <a:ln>
            <a:noFill/>
          </a:ln>
        </p:spPr>
      </p:pic>
      <p:pic>
        <p:nvPicPr>
          <p:cNvPr id="15" name="Google Shape;15;p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168425" y="1032300"/>
            <a:ext cx="8664000" cy="3406500"/>
          </a:xfrm>
          <a:prstGeom prst="rect">
            <a:avLst/>
          </a:prstGeom>
          <a:solidFill>
            <a:srgbClr val="FFFFFF"/>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25" name="Google Shape;25;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26" name="Google Shape;26;p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27" name="Google Shape;27;p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297000"/>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297075"/>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32" name="Google Shape;32;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33" name="Google Shape;33;p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34" name="Google Shape;34;p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7" name="Google Shape;37;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38" name="Google Shape;38;p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39" name="Google Shape;39;p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8" name="Google Shape;48;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49" name="Google Shape;49;p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0" name="Google Shape;50;p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57" name="Google Shape;57;p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2766125" y="39222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pic>
        <p:nvPicPr>
          <p:cNvPr id="61" name="Google Shape;61;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62" name="Google Shape;62;p1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63" name="Google Shape;63;p1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68" name="Google Shape;68;p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72" name="Google Shape;72;p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73" name="Google Shape;73;p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ristina.juraite@vdu.l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rainpickings.org/2015/08/20/bianca-giaever-the-scared-is-scared/"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tif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rte.tv/en/videos/108340-000-A/the-long-breakup/"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650350"/>
            <a:ext cx="5496600" cy="2052600"/>
          </a:xfrm>
          <a:prstGeom prst="rect">
            <a:avLst/>
          </a:prstGeom>
        </p:spPr>
        <p:txBody>
          <a:bodyPr spcFirstLastPara="1" wrap="square" lIns="360000" tIns="91425" rIns="91425" bIns="91425" anchor="b" anchorCtr="0">
            <a:noAutofit/>
          </a:bodyPr>
          <a:lstStyle/>
          <a:p>
            <a:r>
              <a:rPr lang="en-US" sz="3200" b="1" dirty="0"/>
              <a:t>Every picture tells a story: </a:t>
            </a:r>
            <a:br>
              <a:rPr lang="en-US" sz="3200" dirty="0"/>
            </a:br>
            <a:r>
              <a:rPr lang="en-US" sz="2000" dirty="0"/>
              <a:t>Understanding &amp; practicing visual language</a:t>
            </a:r>
            <a:br>
              <a:rPr lang="en-US" sz="2000" dirty="0"/>
            </a:br>
            <a:endParaRPr sz="2000" dirty="0"/>
          </a:p>
        </p:txBody>
      </p:sp>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r>
              <a:rPr lang="lt-LT" sz="1600" dirty="0"/>
              <a:t>prof. Kristina </a:t>
            </a:r>
            <a:r>
              <a:rPr lang="lt-LT" sz="1600" dirty="0" err="1"/>
              <a:t>Juraite</a:t>
            </a:r>
            <a:endParaRPr lang="lt-LT" sz="1600" dirty="0"/>
          </a:p>
          <a:p>
            <a:r>
              <a:rPr lang="lt-LT" sz="1600" dirty="0"/>
              <a:t>Vytautas </a:t>
            </a:r>
            <a:r>
              <a:rPr lang="lt-LT" sz="1600" dirty="0" err="1"/>
              <a:t>Magnus</a:t>
            </a:r>
            <a:r>
              <a:rPr lang="lt-LT" sz="1600" dirty="0"/>
              <a:t> University, Lithuania</a:t>
            </a:r>
          </a:p>
          <a:p>
            <a:r>
              <a:rPr lang="lt-LT" sz="1600" dirty="0">
                <a:hlinkClick r:id="rId3"/>
              </a:rPr>
              <a:t>kristina.juraite@vdu.lt</a:t>
            </a:r>
            <a:endParaRPr lang="lt-LT" sz="1600" dirty="0"/>
          </a:p>
          <a:p>
            <a:endParaRPr lang="lt-LT" sz="1800" dirty="0"/>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5F64-3F78-DE4E-87C5-D80B8336EF81}"/>
              </a:ext>
            </a:extLst>
          </p:cNvPr>
          <p:cNvSpPr>
            <a:spLocks noGrp="1"/>
          </p:cNvSpPr>
          <p:nvPr>
            <p:ph type="title"/>
          </p:nvPr>
        </p:nvSpPr>
        <p:spPr/>
        <p:txBody>
          <a:bodyPr/>
          <a:lstStyle/>
          <a:p>
            <a:r>
              <a:rPr lang="en-US" dirty="0"/>
              <a:t>Writing a script for a visual story</a:t>
            </a:r>
          </a:p>
        </p:txBody>
      </p:sp>
      <p:sp>
        <p:nvSpPr>
          <p:cNvPr id="3" name="Text Placeholder 2">
            <a:extLst>
              <a:ext uri="{FF2B5EF4-FFF2-40B4-BE49-F238E27FC236}">
                <a16:creationId xmlns:a16="http://schemas.microsoft.com/office/drawing/2014/main" id="{68BD8962-C32B-2A41-BF6D-9E3EA431B705}"/>
              </a:ext>
            </a:extLst>
          </p:cNvPr>
          <p:cNvSpPr>
            <a:spLocks noGrp="1"/>
          </p:cNvSpPr>
          <p:nvPr>
            <p:ph type="body" idx="1"/>
          </p:nvPr>
        </p:nvSpPr>
        <p:spPr>
          <a:xfrm>
            <a:off x="168425" y="1032300"/>
            <a:ext cx="8664000" cy="2178733"/>
          </a:xfrm>
        </p:spPr>
        <p:txBody>
          <a:bodyPr/>
          <a:lstStyle/>
          <a:p>
            <a:r>
              <a:rPr lang="en-US" dirty="0"/>
              <a:t>Conclusion</a:t>
            </a:r>
          </a:p>
          <a:p>
            <a:pPr marL="596900" lvl="1" indent="0">
              <a:buNone/>
            </a:pPr>
            <a:r>
              <a:rPr lang="en-US" dirty="0"/>
              <a:t>Your concluding statements need to convert your target audience into believers. If you have retained them up to this stage of your story, then now is your opportunity to convince them why your idea is so special. This conversion process requires a thorough understanding of your target audience and their feelings. Summarize your main points. Finish the circular journey by connecting your beginning and end. Use a strong closing statement to show the story is over.</a:t>
            </a:r>
          </a:p>
        </p:txBody>
      </p:sp>
      <p:sp>
        <p:nvSpPr>
          <p:cNvPr id="4" name="Slide Number Placeholder 3">
            <a:extLst>
              <a:ext uri="{FF2B5EF4-FFF2-40B4-BE49-F238E27FC236}">
                <a16:creationId xmlns:a16="http://schemas.microsoft.com/office/drawing/2014/main" id="{BD1DE1CF-E7B7-614C-AB3D-747E8434B3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10</a:t>
            </a:fld>
            <a:endParaRPr lang="de"/>
          </a:p>
        </p:txBody>
      </p:sp>
    </p:spTree>
    <p:extLst>
      <p:ext uri="{BB962C8B-B14F-4D97-AF65-F5344CB8AC3E}">
        <p14:creationId xmlns:p14="http://schemas.microsoft.com/office/powerpoint/2010/main" val="303481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5E2058-9C4F-384A-8190-FF4071603210}"/>
              </a:ext>
            </a:extLst>
          </p:cNvPr>
          <p:cNvSpPr>
            <a:spLocks noGrp="1"/>
          </p:cNvSpPr>
          <p:nvPr>
            <p:ph type="title"/>
          </p:nvPr>
        </p:nvSpPr>
        <p:spPr/>
        <p:txBody>
          <a:bodyPr/>
          <a:lstStyle/>
          <a:p>
            <a:r>
              <a:rPr lang="en-US" dirty="0"/>
              <a:t>Discuss the example of visual storytelling</a:t>
            </a:r>
          </a:p>
        </p:txBody>
      </p:sp>
      <p:sp>
        <p:nvSpPr>
          <p:cNvPr id="4" name="Slide Number Placeholder 3">
            <a:extLst>
              <a:ext uri="{FF2B5EF4-FFF2-40B4-BE49-F238E27FC236}">
                <a16:creationId xmlns:a16="http://schemas.microsoft.com/office/drawing/2014/main" id="{9CE75E08-318E-E847-A5E3-BAAAF3EAA6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11</a:t>
            </a:fld>
            <a:endParaRPr lang="de"/>
          </a:p>
        </p:txBody>
      </p:sp>
      <p:pic>
        <p:nvPicPr>
          <p:cNvPr id="6" name="Picture 5">
            <a:extLst>
              <a:ext uri="{FF2B5EF4-FFF2-40B4-BE49-F238E27FC236}">
                <a16:creationId xmlns:a16="http://schemas.microsoft.com/office/drawing/2014/main" id="{BE9A4651-00AA-6540-AF0E-8006AF238CFD}"/>
              </a:ext>
            </a:extLst>
          </p:cNvPr>
          <p:cNvPicPr>
            <a:picLocks noChangeAspect="1"/>
          </p:cNvPicPr>
          <p:nvPr/>
        </p:nvPicPr>
        <p:blipFill>
          <a:blip r:embed="rId2"/>
          <a:stretch>
            <a:fillRect/>
          </a:stretch>
        </p:blipFill>
        <p:spPr>
          <a:xfrm>
            <a:off x="1733907" y="1072076"/>
            <a:ext cx="5676185" cy="2999348"/>
          </a:xfrm>
          <a:prstGeom prst="rect">
            <a:avLst/>
          </a:prstGeom>
        </p:spPr>
      </p:pic>
      <p:sp>
        <p:nvSpPr>
          <p:cNvPr id="7" name="TextBox 6">
            <a:extLst>
              <a:ext uri="{FF2B5EF4-FFF2-40B4-BE49-F238E27FC236}">
                <a16:creationId xmlns:a16="http://schemas.microsoft.com/office/drawing/2014/main" id="{0B741DEF-9C1B-EC45-A57A-4B816CC452DE}"/>
              </a:ext>
            </a:extLst>
          </p:cNvPr>
          <p:cNvSpPr txBox="1"/>
          <p:nvPr/>
        </p:nvSpPr>
        <p:spPr>
          <a:xfrm>
            <a:off x="2472382" y="4103245"/>
            <a:ext cx="5096267" cy="430887"/>
          </a:xfrm>
          <a:prstGeom prst="rect">
            <a:avLst/>
          </a:prstGeom>
          <a:noFill/>
        </p:spPr>
        <p:txBody>
          <a:bodyPr wrap="none" rtlCol="0">
            <a:spAutoFit/>
          </a:bodyPr>
          <a:lstStyle/>
          <a:p>
            <a:r>
              <a:rPr lang="en-US" sz="1100" dirty="0">
                <a:hlinkClick r:id="rId3"/>
              </a:rPr>
              <a:t>https://www.brainpickings.org/2015/08/20/bianca-giaever-the-scared-is-scared/</a:t>
            </a:r>
            <a:endParaRPr lang="en-US" sz="1100" dirty="0"/>
          </a:p>
          <a:p>
            <a:endParaRPr lang="en-US" sz="1100" dirty="0"/>
          </a:p>
        </p:txBody>
      </p:sp>
    </p:spTree>
    <p:extLst>
      <p:ext uri="{BB962C8B-B14F-4D97-AF65-F5344CB8AC3E}">
        <p14:creationId xmlns:p14="http://schemas.microsoft.com/office/powerpoint/2010/main" val="166152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439D-0B82-4C4F-90DD-FD1AB2FAC1EE}"/>
              </a:ext>
            </a:extLst>
          </p:cNvPr>
          <p:cNvSpPr>
            <a:spLocks noGrp="1"/>
          </p:cNvSpPr>
          <p:nvPr>
            <p:ph type="title"/>
          </p:nvPr>
        </p:nvSpPr>
        <p:spPr/>
        <p:txBody>
          <a:bodyPr/>
          <a:lstStyle/>
          <a:p>
            <a:r>
              <a:rPr lang="en-US" dirty="0"/>
              <a:t>Practice &amp; enjoy visual storytelling!</a:t>
            </a:r>
            <a:br>
              <a:rPr lang="en-US" dirty="0"/>
            </a:br>
            <a:br>
              <a:rPr lang="en-US" dirty="0"/>
            </a:br>
            <a:br>
              <a:rPr lang="en-US" dirty="0"/>
            </a:br>
            <a:br>
              <a:rPr lang="en-US" dirty="0"/>
            </a:br>
            <a:br>
              <a:rPr lang="en-US" dirty="0"/>
            </a:br>
            <a:endParaRPr lang="en-US" dirty="0"/>
          </a:p>
        </p:txBody>
      </p:sp>
      <p:sp>
        <p:nvSpPr>
          <p:cNvPr id="4" name="Slide Number Placeholder 3">
            <a:extLst>
              <a:ext uri="{FF2B5EF4-FFF2-40B4-BE49-F238E27FC236}">
                <a16:creationId xmlns:a16="http://schemas.microsoft.com/office/drawing/2014/main" id="{0B327386-A018-564D-ACF9-A98375AA5C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12</a:t>
            </a:fld>
            <a:endParaRPr lang="de"/>
          </a:p>
        </p:txBody>
      </p:sp>
      <p:pic>
        <p:nvPicPr>
          <p:cNvPr id="6" name="Picture 5">
            <a:extLst>
              <a:ext uri="{FF2B5EF4-FFF2-40B4-BE49-F238E27FC236}">
                <a16:creationId xmlns:a16="http://schemas.microsoft.com/office/drawing/2014/main" id="{A93BA0F5-E359-B248-A1D3-401DC533CA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9350" y="1039906"/>
            <a:ext cx="5765300" cy="3242981"/>
          </a:xfrm>
          <a:prstGeom prst="rect">
            <a:avLst/>
          </a:prstGeom>
        </p:spPr>
      </p:pic>
    </p:spTree>
    <p:extLst>
      <p:ext uri="{BB962C8B-B14F-4D97-AF65-F5344CB8AC3E}">
        <p14:creationId xmlns:p14="http://schemas.microsoft.com/office/powerpoint/2010/main" val="3873428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3" name="Google Shape;9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13</a:t>
            </a:fld>
            <a:endParaRPr/>
          </a:p>
        </p:txBody>
      </p:sp>
      <p:sp>
        <p:nvSpPr>
          <p:cNvPr id="10" name="Google Shape;84;p14">
            <a:extLst>
              <a:ext uri="{FF2B5EF4-FFF2-40B4-BE49-F238E27FC236}">
                <a16:creationId xmlns:a16="http://schemas.microsoft.com/office/drawing/2014/main" id="{437CA3F5-435F-9344-8FFD-803F9F4CB1D2}"/>
              </a:ext>
            </a:extLst>
          </p:cNvPr>
          <p:cNvSpPr txBox="1">
            <a:spLocks noGrp="1"/>
          </p:cNvSpPr>
          <p:nvPr>
            <p:ph type="title" idx="4294967295"/>
          </p:nvPr>
        </p:nvSpPr>
        <p:spPr>
          <a:xfrm>
            <a:off x="311700" y="539750"/>
            <a:ext cx="5695400" cy="755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Resources &amp; readings</a:t>
            </a:r>
            <a:endParaRPr dirty="0"/>
          </a:p>
        </p:txBody>
      </p:sp>
      <p:pic>
        <p:nvPicPr>
          <p:cNvPr id="3" name="Picture 2">
            <a:extLst>
              <a:ext uri="{FF2B5EF4-FFF2-40B4-BE49-F238E27FC236}">
                <a16:creationId xmlns:a16="http://schemas.microsoft.com/office/drawing/2014/main" id="{A9D85CA4-D829-474E-9158-64A7E39E88F9}"/>
              </a:ext>
            </a:extLst>
          </p:cNvPr>
          <p:cNvPicPr>
            <a:picLocks noChangeAspect="1"/>
          </p:cNvPicPr>
          <p:nvPr/>
        </p:nvPicPr>
        <p:blipFill>
          <a:blip r:embed="rId3"/>
          <a:stretch>
            <a:fillRect/>
          </a:stretch>
        </p:blipFill>
        <p:spPr>
          <a:xfrm>
            <a:off x="2427838" y="1176699"/>
            <a:ext cx="1944564" cy="2982924"/>
          </a:xfrm>
          <a:prstGeom prst="rect">
            <a:avLst/>
          </a:prstGeom>
        </p:spPr>
      </p:pic>
      <p:pic>
        <p:nvPicPr>
          <p:cNvPr id="4" name="Picture 3">
            <a:extLst>
              <a:ext uri="{FF2B5EF4-FFF2-40B4-BE49-F238E27FC236}">
                <a16:creationId xmlns:a16="http://schemas.microsoft.com/office/drawing/2014/main" id="{5299B635-A6C9-1C49-81AB-C572C1278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700" y="1176699"/>
            <a:ext cx="1923373" cy="2982924"/>
          </a:xfrm>
          <a:prstGeom prst="rect">
            <a:avLst/>
          </a:prstGeom>
        </p:spPr>
      </p:pic>
      <p:pic>
        <p:nvPicPr>
          <p:cNvPr id="12" name="Picture 11">
            <a:extLst>
              <a:ext uri="{FF2B5EF4-FFF2-40B4-BE49-F238E27FC236}">
                <a16:creationId xmlns:a16="http://schemas.microsoft.com/office/drawing/2014/main" id="{DF0C02F0-FA01-8043-BFED-7228AD7E72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9409" y="1186730"/>
            <a:ext cx="2102891" cy="2972893"/>
          </a:xfrm>
          <a:prstGeom prst="rect">
            <a:avLst/>
          </a:prstGeom>
        </p:spPr>
      </p:pic>
      <p:pic>
        <p:nvPicPr>
          <p:cNvPr id="9" name="Picture 8">
            <a:extLst>
              <a:ext uri="{FF2B5EF4-FFF2-40B4-BE49-F238E27FC236}">
                <a16:creationId xmlns:a16="http://schemas.microsoft.com/office/drawing/2014/main" id="{DAD24141-C29C-C548-8349-29F759C0A1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167" y="1206496"/>
            <a:ext cx="1970382" cy="2953127"/>
          </a:xfrm>
          <a:prstGeom prst="rect">
            <a:avLst/>
          </a:prstGeom>
        </p:spPr>
      </p:pic>
    </p:spTree>
    <p:extLst>
      <p:ext uri="{BB962C8B-B14F-4D97-AF65-F5344CB8AC3E}">
        <p14:creationId xmlns:p14="http://schemas.microsoft.com/office/powerpoint/2010/main" val="3896411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14</a:t>
            </a:fld>
            <a:endParaRPr/>
          </a:p>
        </p:txBody>
      </p:sp>
      <p:pic>
        <p:nvPicPr>
          <p:cNvPr id="11" name="Picture 10">
            <a:extLst>
              <a:ext uri="{FF2B5EF4-FFF2-40B4-BE49-F238E27FC236}">
                <a16:creationId xmlns:a16="http://schemas.microsoft.com/office/drawing/2014/main" id="{F1A4D023-7F13-0B41-B522-A36BDC6D9EFF}"/>
              </a:ext>
            </a:extLst>
          </p:cNvPr>
          <p:cNvPicPr>
            <a:picLocks noChangeAspect="1"/>
          </p:cNvPicPr>
          <p:nvPr/>
        </p:nvPicPr>
        <p:blipFill>
          <a:blip r:embed="rId3"/>
          <a:stretch>
            <a:fillRect/>
          </a:stretch>
        </p:blipFill>
        <p:spPr>
          <a:xfrm>
            <a:off x="2329845" y="691557"/>
            <a:ext cx="4484310" cy="3760385"/>
          </a:xfrm>
          <a:prstGeom prst="rect">
            <a:avLst/>
          </a:prstGeom>
        </p:spPr>
      </p:pic>
    </p:spTree>
    <p:extLst>
      <p:ext uri="{BB962C8B-B14F-4D97-AF65-F5344CB8AC3E}">
        <p14:creationId xmlns:p14="http://schemas.microsoft.com/office/powerpoint/2010/main" val="369705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A37444-3FC5-7E43-970A-EF5472662540}"/>
              </a:ext>
            </a:extLst>
          </p:cNvPr>
          <p:cNvSpPr>
            <a:spLocks noGrp="1"/>
          </p:cNvSpPr>
          <p:nvPr>
            <p:ph type="title"/>
          </p:nvPr>
        </p:nvSpPr>
        <p:spPr/>
        <p:txBody>
          <a:bodyPr/>
          <a:lstStyle/>
          <a:p>
            <a:r>
              <a:rPr lang="en-US" dirty="0"/>
              <a:t>Part 3: Practicing visual storytelling</a:t>
            </a:r>
            <a:br>
              <a:rPr lang="en-US" dirty="0"/>
            </a:br>
            <a:endParaRPr lang="en-US" dirty="0"/>
          </a:p>
        </p:txBody>
      </p:sp>
      <p:sp>
        <p:nvSpPr>
          <p:cNvPr id="4" name="Slide Number Placeholder 3">
            <a:extLst>
              <a:ext uri="{FF2B5EF4-FFF2-40B4-BE49-F238E27FC236}">
                <a16:creationId xmlns:a16="http://schemas.microsoft.com/office/drawing/2014/main" id="{DC8568BB-C415-5E42-BB81-2875CDF413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2</a:t>
            </a:fld>
            <a:endParaRPr lang="de"/>
          </a:p>
        </p:txBody>
      </p:sp>
      <p:pic>
        <p:nvPicPr>
          <p:cNvPr id="5" name="Picture 4">
            <a:extLst>
              <a:ext uri="{FF2B5EF4-FFF2-40B4-BE49-F238E27FC236}">
                <a16:creationId xmlns:a16="http://schemas.microsoft.com/office/drawing/2014/main" id="{4056A373-3DEC-3B4D-8C8F-FCF90ECB9441}"/>
              </a:ext>
            </a:extLst>
          </p:cNvPr>
          <p:cNvPicPr>
            <a:picLocks noChangeAspect="1"/>
          </p:cNvPicPr>
          <p:nvPr/>
        </p:nvPicPr>
        <p:blipFill>
          <a:blip r:embed="rId2"/>
          <a:stretch>
            <a:fillRect/>
          </a:stretch>
        </p:blipFill>
        <p:spPr>
          <a:xfrm>
            <a:off x="2395258" y="958387"/>
            <a:ext cx="4353484" cy="3261037"/>
          </a:xfrm>
          <a:prstGeom prst="rect">
            <a:avLst/>
          </a:prstGeom>
        </p:spPr>
      </p:pic>
      <p:sp>
        <p:nvSpPr>
          <p:cNvPr id="8" name="Rectangle 7">
            <a:extLst>
              <a:ext uri="{FF2B5EF4-FFF2-40B4-BE49-F238E27FC236}">
                <a16:creationId xmlns:a16="http://schemas.microsoft.com/office/drawing/2014/main" id="{886D0C8B-0CD6-9E4E-A22B-4A4DD22377D9}"/>
              </a:ext>
            </a:extLst>
          </p:cNvPr>
          <p:cNvSpPr/>
          <p:nvPr/>
        </p:nvSpPr>
        <p:spPr>
          <a:xfrm>
            <a:off x="3827929" y="4268361"/>
            <a:ext cx="2920813" cy="276999"/>
          </a:xfrm>
          <a:prstGeom prst="rect">
            <a:avLst/>
          </a:prstGeom>
        </p:spPr>
        <p:txBody>
          <a:bodyPr wrap="square">
            <a:spAutoFit/>
          </a:bodyPr>
          <a:lstStyle/>
          <a:p>
            <a:r>
              <a:rPr lang="en-US" sz="1200" dirty="0"/>
              <a:t>‘The False Mirror’, Rene Magritte, 1928</a:t>
            </a:r>
          </a:p>
        </p:txBody>
      </p:sp>
    </p:spTree>
    <p:extLst>
      <p:ext uri="{BB962C8B-B14F-4D97-AF65-F5344CB8AC3E}">
        <p14:creationId xmlns:p14="http://schemas.microsoft.com/office/powerpoint/2010/main" val="332157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9CD7-F8B9-C447-AF6B-D999CE48F3FE}"/>
              </a:ext>
            </a:extLst>
          </p:cNvPr>
          <p:cNvSpPr>
            <a:spLocks noGrp="1"/>
          </p:cNvSpPr>
          <p:nvPr>
            <p:ph type="title"/>
          </p:nvPr>
        </p:nvSpPr>
        <p:spPr/>
        <p:txBody>
          <a:bodyPr/>
          <a:lstStyle/>
          <a:p>
            <a:r>
              <a:rPr lang="en-US" dirty="0"/>
              <a:t>Why visual storytelling?</a:t>
            </a:r>
          </a:p>
        </p:txBody>
      </p:sp>
      <p:sp>
        <p:nvSpPr>
          <p:cNvPr id="3" name="Text Placeholder 2">
            <a:extLst>
              <a:ext uri="{FF2B5EF4-FFF2-40B4-BE49-F238E27FC236}">
                <a16:creationId xmlns:a16="http://schemas.microsoft.com/office/drawing/2014/main" id="{07D2AF58-27B6-7349-9A8B-6078A1C1DB59}"/>
              </a:ext>
            </a:extLst>
          </p:cNvPr>
          <p:cNvSpPr>
            <a:spLocks noGrp="1"/>
          </p:cNvSpPr>
          <p:nvPr>
            <p:ph type="body" idx="1"/>
          </p:nvPr>
        </p:nvSpPr>
        <p:spPr/>
        <p:txBody>
          <a:bodyPr/>
          <a:lstStyle/>
          <a:p>
            <a:r>
              <a:rPr lang="en-US" dirty="0"/>
              <a:t>Visual storytelling includes a single or a collection of visuals (i.e. images, visualizations, or any combination thereof) that are either part of a larger text or have little or non-accompanying text (</a:t>
            </a:r>
            <a:r>
              <a:rPr lang="en-US" dirty="0" err="1"/>
              <a:t>Figueiras</a:t>
            </a:r>
            <a:r>
              <a:rPr lang="en-US" dirty="0"/>
              <a:t> 2014). </a:t>
            </a:r>
          </a:p>
          <a:p>
            <a:r>
              <a:rPr lang="en-US" dirty="0"/>
              <a:t>Visual stories can be told in thousands of different ways.</a:t>
            </a:r>
          </a:p>
          <a:p>
            <a:r>
              <a:rPr lang="en-US" dirty="0"/>
              <a:t>The story is first a story as it is created, that means it is a cognitive scheme.</a:t>
            </a:r>
          </a:p>
          <a:p>
            <a:r>
              <a:rPr lang="en-US" dirty="0"/>
              <a:t>The author constructs the story.</a:t>
            </a:r>
          </a:p>
          <a:p>
            <a:r>
              <a:rPr lang="en-US" dirty="0"/>
              <a:t>The raw material of the story is from the reality.</a:t>
            </a:r>
          </a:p>
          <a:p>
            <a:pPr marL="114300" indent="0">
              <a:buNone/>
            </a:pPr>
            <a:endParaRPr lang="en-US" dirty="0"/>
          </a:p>
        </p:txBody>
      </p:sp>
      <p:sp>
        <p:nvSpPr>
          <p:cNvPr id="4" name="Slide Number Placeholder 3">
            <a:extLst>
              <a:ext uri="{FF2B5EF4-FFF2-40B4-BE49-F238E27FC236}">
                <a16:creationId xmlns:a16="http://schemas.microsoft.com/office/drawing/2014/main" id="{35F580AF-9A78-6849-AE65-C25AA5993E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3</a:t>
            </a:fld>
            <a:endParaRPr lang="de"/>
          </a:p>
        </p:txBody>
      </p:sp>
    </p:spTree>
    <p:extLst>
      <p:ext uri="{BB962C8B-B14F-4D97-AF65-F5344CB8AC3E}">
        <p14:creationId xmlns:p14="http://schemas.microsoft.com/office/powerpoint/2010/main" val="2898254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B3E8-6D63-6A45-8B9B-0A0C527A4244}"/>
              </a:ext>
            </a:extLst>
          </p:cNvPr>
          <p:cNvSpPr>
            <a:spLocks noGrp="1"/>
          </p:cNvSpPr>
          <p:nvPr>
            <p:ph type="title"/>
          </p:nvPr>
        </p:nvSpPr>
        <p:spPr/>
        <p:txBody>
          <a:bodyPr numCol="2"/>
          <a:lstStyle/>
          <a:p>
            <a:r>
              <a:rPr lang="en-US" dirty="0"/>
              <a:t>Visual storytelling</a:t>
            </a:r>
          </a:p>
        </p:txBody>
      </p:sp>
      <p:sp>
        <p:nvSpPr>
          <p:cNvPr id="3" name="Text Placeholder 2">
            <a:extLst>
              <a:ext uri="{FF2B5EF4-FFF2-40B4-BE49-F238E27FC236}">
                <a16:creationId xmlns:a16="http://schemas.microsoft.com/office/drawing/2014/main" id="{F6155B04-CC52-BA4B-8964-0DD565D93260}"/>
              </a:ext>
            </a:extLst>
          </p:cNvPr>
          <p:cNvSpPr>
            <a:spLocks noGrp="1"/>
          </p:cNvSpPr>
          <p:nvPr>
            <p:ph type="body" idx="1"/>
          </p:nvPr>
        </p:nvSpPr>
        <p:spPr>
          <a:xfrm>
            <a:off x="168425" y="1084520"/>
            <a:ext cx="8773556" cy="3423685"/>
          </a:xfrm>
        </p:spPr>
        <p:txBody>
          <a:bodyPr numCol="2"/>
          <a:lstStyle/>
          <a:p>
            <a:r>
              <a:rPr lang="en-US" dirty="0"/>
              <a:t>Visuals shall endow value to the story</a:t>
            </a:r>
          </a:p>
          <a:p>
            <a:r>
              <a:rPr lang="en-US" dirty="0"/>
              <a:t>Visual proofs and documentation for the claims/problems/incident revealed</a:t>
            </a:r>
          </a:p>
          <a:p>
            <a:r>
              <a:rPr lang="en-US" dirty="0"/>
              <a:t>Visuals contribute with information and help fast-thinking</a:t>
            </a:r>
          </a:p>
          <a:p>
            <a:r>
              <a:rPr lang="en-US" dirty="0"/>
              <a:t>Visuals can create identification</a:t>
            </a:r>
          </a:p>
          <a:p>
            <a:r>
              <a:rPr lang="en-US" dirty="0"/>
              <a:t>Visuals  can create fascination</a:t>
            </a:r>
          </a:p>
          <a:p>
            <a:r>
              <a:rPr lang="en-US" dirty="0"/>
              <a:t>Visual sequences provide a forward motor</a:t>
            </a:r>
          </a:p>
          <a:p>
            <a:endParaRPr lang="en-US" dirty="0"/>
          </a:p>
          <a:p>
            <a:endParaRPr lang="en-US" dirty="0"/>
          </a:p>
          <a:p>
            <a:endParaRPr lang="en-US" dirty="0"/>
          </a:p>
          <a:p>
            <a:endParaRPr lang="en-US" dirty="0"/>
          </a:p>
          <a:p>
            <a:endParaRPr lang="en-US" dirty="0"/>
          </a:p>
          <a:p>
            <a:r>
              <a:rPr lang="en-US" dirty="0"/>
              <a:t>Visuals translate abstract concepts or terms that have different</a:t>
            </a:r>
            <a:br>
              <a:rPr lang="en-US" dirty="0"/>
            </a:br>
            <a:r>
              <a:rPr lang="en-US" dirty="0"/>
              <a:t>meanings across disciplines (Maher et al. 2018)</a:t>
            </a:r>
          </a:p>
          <a:p>
            <a:r>
              <a:rPr lang="en-US" dirty="0"/>
              <a:t>Visual narratives help to</a:t>
            </a:r>
            <a:br>
              <a:rPr lang="en-US" dirty="0"/>
            </a:br>
            <a:r>
              <a:rPr lang="en-US" dirty="0"/>
              <a:t>process and make sense of new information by relating it to</a:t>
            </a:r>
            <a:br>
              <a:rPr lang="en-US" dirty="0"/>
            </a:br>
            <a:r>
              <a:rPr lang="en-US" dirty="0"/>
              <a:t>the specific context (Downs 2014)</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7FC0759-E5EB-0B42-AD73-947DFAF271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4</a:t>
            </a:fld>
            <a:endParaRPr lang="de"/>
          </a:p>
        </p:txBody>
      </p:sp>
    </p:spTree>
    <p:extLst>
      <p:ext uri="{BB962C8B-B14F-4D97-AF65-F5344CB8AC3E}">
        <p14:creationId xmlns:p14="http://schemas.microsoft.com/office/powerpoint/2010/main" val="76482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742B61-167D-1A4A-A56C-17870C109E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5</a:t>
            </a:fld>
            <a:endParaRPr lang="de"/>
          </a:p>
        </p:txBody>
      </p:sp>
      <p:pic>
        <p:nvPicPr>
          <p:cNvPr id="7" name="Picture 6">
            <a:extLst>
              <a:ext uri="{FF2B5EF4-FFF2-40B4-BE49-F238E27FC236}">
                <a16:creationId xmlns:a16="http://schemas.microsoft.com/office/drawing/2014/main" id="{EFE8D284-0EE7-454B-8395-A5A367B57D38}"/>
              </a:ext>
            </a:extLst>
          </p:cNvPr>
          <p:cNvPicPr>
            <a:picLocks noChangeAspect="1"/>
          </p:cNvPicPr>
          <p:nvPr/>
        </p:nvPicPr>
        <p:blipFill>
          <a:blip r:embed="rId2"/>
          <a:stretch>
            <a:fillRect/>
          </a:stretch>
        </p:blipFill>
        <p:spPr>
          <a:xfrm>
            <a:off x="744071" y="809521"/>
            <a:ext cx="7467600" cy="3524457"/>
          </a:xfrm>
          <a:prstGeom prst="rect">
            <a:avLst/>
          </a:prstGeom>
        </p:spPr>
      </p:pic>
      <p:sp>
        <p:nvSpPr>
          <p:cNvPr id="8" name="TextBox 7">
            <a:extLst>
              <a:ext uri="{FF2B5EF4-FFF2-40B4-BE49-F238E27FC236}">
                <a16:creationId xmlns:a16="http://schemas.microsoft.com/office/drawing/2014/main" id="{42EB0888-034D-324C-9A1A-0F1984863018}"/>
              </a:ext>
            </a:extLst>
          </p:cNvPr>
          <p:cNvSpPr txBox="1"/>
          <p:nvPr/>
        </p:nvSpPr>
        <p:spPr>
          <a:xfrm>
            <a:off x="3917099" y="4410134"/>
            <a:ext cx="4406976" cy="461665"/>
          </a:xfrm>
          <a:prstGeom prst="rect">
            <a:avLst/>
          </a:prstGeom>
          <a:noFill/>
        </p:spPr>
        <p:txBody>
          <a:bodyPr wrap="none" rtlCol="0">
            <a:spAutoFit/>
          </a:bodyPr>
          <a:lstStyle/>
          <a:p>
            <a:r>
              <a:rPr lang="en-US" sz="1200" dirty="0">
                <a:hlinkClick r:id="rId3"/>
              </a:rPr>
              <a:t>https://www.arte.tv/en/videos/108340-000-A/the-long-breakup/</a:t>
            </a:r>
            <a:endParaRPr lang="en-US" sz="1200" dirty="0"/>
          </a:p>
          <a:p>
            <a:endParaRPr lang="en-US" sz="1200" dirty="0"/>
          </a:p>
        </p:txBody>
      </p:sp>
    </p:spTree>
    <p:extLst>
      <p:ext uri="{BB962C8B-B14F-4D97-AF65-F5344CB8AC3E}">
        <p14:creationId xmlns:p14="http://schemas.microsoft.com/office/powerpoint/2010/main" val="2547880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8B57-22B4-B847-B32E-89D559287757}"/>
              </a:ext>
            </a:extLst>
          </p:cNvPr>
          <p:cNvSpPr>
            <a:spLocks noGrp="1"/>
          </p:cNvSpPr>
          <p:nvPr>
            <p:ph type="title"/>
          </p:nvPr>
        </p:nvSpPr>
        <p:spPr/>
        <p:txBody>
          <a:bodyPr/>
          <a:lstStyle/>
          <a:p>
            <a:r>
              <a:rPr lang="en-US" dirty="0"/>
              <a:t>“Going up the hill” strategy in storytelling</a:t>
            </a:r>
            <a:br>
              <a:rPr lang="en-US" dirty="0"/>
            </a:br>
            <a:endParaRPr lang="en-US" dirty="0"/>
          </a:p>
        </p:txBody>
      </p:sp>
      <p:sp>
        <p:nvSpPr>
          <p:cNvPr id="4" name="Slide Number Placeholder 3">
            <a:extLst>
              <a:ext uri="{FF2B5EF4-FFF2-40B4-BE49-F238E27FC236}">
                <a16:creationId xmlns:a16="http://schemas.microsoft.com/office/drawing/2014/main" id="{D1F23179-9D55-E043-9F20-523C7EC3E4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6</a:t>
            </a:fld>
            <a:endParaRPr lang="de"/>
          </a:p>
        </p:txBody>
      </p:sp>
      <p:pic>
        <p:nvPicPr>
          <p:cNvPr id="6" name="Picture 5">
            <a:extLst>
              <a:ext uri="{FF2B5EF4-FFF2-40B4-BE49-F238E27FC236}">
                <a16:creationId xmlns:a16="http://schemas.microsoft.com/office/drawing/2014/main" id="{19DFC997-BAC2-E143-ADBC-5F7305EF97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700" y="1004047"/>
            <a:ext cx="5972487" cy="3359524"/>
          </a:xfrm>
          <a:prstGeom prst="rect">
            <a:avLst/>
          </a:prstGeom>
        </p:spPr>
      </p:pic>
    </p:spTree>
    <p:extLst>
      <p:ext uri="{BB962C8B-B14F-4D97-AF65-F5344CB8AC3E}">
        <p14:creationId xmlns:p14="http://schemas.microsoft.com/office/powerpoint/2010/main" val="16157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FCEFE-1D3C-AE42-8ACC-6B8873FFA8D6}"/>
              </a:ext>
            </a:extLst>
          </p:cNvPr>
          <p:cNvSpPr>
            <a:spLocks noGrp="1"/>
          </p:cNvSpPr>
          <p:nvPr>
            <p:ph type="title"/>
          </p:nvPr>
        </p:nvSpPr>
        <p:spPr/>
        <p:txBody>
          <a:bodyPr/>
          <a:lstStyle/>
          <a:p>
            <a:r>
              <a:rPr lang="en-US" dirty="0"/>
              <a:t>Creative assignment</a:t>
            </a:r>
          </a:p>
        </p:txBody>
      </p:sp>
      <p:sp>
        <p:nvSpPr>
          <p:cNvPr id="3" name="Text Placeholder 2">
            <a:extLst>
              <a:ext uri="{FF2B5EF4-FFF2-40B4-BE49-F238E27FC236}">
                <a16:creationId xmlns:a16="http://schemas.microsoft.com/office/drawing/2014/main" id="{E5D7602A-3534-6942-9A78-A3A704B10070}"/>
              </a:ext>
            </a:extLst>
          </p:cNvPr>
          <p:cNvSpPr>
            <a:spLocks noGrp="1"/>
          </p:cNvSpPr>
          <p:nvPr>
            <p:ph type="body" idx="1"/>
          </p:nvPr>
        </p:nvSpPr>
        <p:spPr/>
        <p:txBody>
          <a:bodyPr/>
          <a:lstStyle/>
          <a:p>
            <a:r>
              <a:rPr lang="en-US" dirty="0"/>
              <a:t>Visual storytelling project -  you’re free to choose to develop an educational video, a mock ad campaign, produce a brand identity strategy, design a blog or social media site, create an art work or multimedia art exhibit, produce a video of artistic, journalistic or promotional interest, develop a photo essay, interview an artist, director, photographer or producer, etc.</a:t>
            </a:r>
          </a:p>
          <a:p>
            <a:r>
              <a:rPr lang="en-US" dirty="0"/>
              <a:t>A project brief (visual concept) - project idea described in detail, including objectives, target audience, content, aesthetic and technological means, research done, constraints, your motivation and role in the project, etc.</a:t>
            </a:r>
          </a:p>
          <a:p>
            <a:r>
              <a:rPr lang="en-US" dirty="0"/>
              <a:t>A process book - your motivation, feelings, observations, experience and self-evaluation.</a:t>
            </a:r>
          </a:p>
        </p:txBody>
      </p:sp>
      <p:sp>
        <p:nvSpPr>
          <p:cNvPr id="4" name="Slide Number Placeholder 3">
            <a:extLst>
              <a:ext uri="{FF2B5EF4-FFF2-40B4-BE49-F238E27FC236}">
                <a16:creationId xmlns:a16="http://schemas.microsoft.com/office/drawing/2014/main" id="{66AF5080-DDD7-1A4F-80F0-1ECC0C8CC1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7</a:t>
            </a:fld>
            <a:endParaRPr lang="de"/>
          </a:p>
        </p:txBody>
      </p:sp>
    </p:spTree>
    <p:extLst>
      <p:ext uri="{BB962C8B-B14F-4D97-AF65-F5344CB8AC3E}">
        <p14:creationId xmlns:p14="http://schemas.microsoft.com/office/powerpoint/2010/main" val="3587208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417E-736E-4741-A511-090430450875}"/>
              </a:ext>
            </a:extLst>
          </p:cNvPr>
          <p:cNvSpPr>
            <a:spLocks noGrp="1"/>
          </p:cNvSpPr>
          <p:nvPr>
            <p:ph type="title"/>
          </p:nvPr>
        </p:nvSpPr>
        <p:spPr/>
        <p:txBody>
          <a:bodyPr/>
          <a:lstStyle/>
          <a:p>
            <a:r>
              <a:rPr lang="en-US" dirty="0"/>
              <a:t>Production stages</a:t>
            </a:r>
          </a:p>
        </p:txBody>
      </p:sp>
      <p:sp>
        <p:nvSpPr>
          <p:cNvPr id="3" name="Text Placeholder 2">
            <a:extLst>
              <a:ext uri="{FF2B5EF4-FFF2-40B4-BE49-F238E27FC236}">
                <a16:creationId xmlns:a16="http://schemas.microsoft.com/office/drawing/2014/main" id="{6EF08529-F1BF-0643-8627-12304331BCDA}"/>
              </a:ext>
            </a:extLst>
          </p:cNvPr>
          <p:cNvSpPr>
            <a:spLocks noGrp="1"/>
          </p:cNvSpPr>
          <p:nvPr>
            <p:ph type="body" idx="1"/>
          </p:nvPr>
        </p:nvSpPr>
        <p:spPr/>
        <p:txBody>
          <a:bodyPr/>
          <a:lstStyle/>
          <a:p>
            <a:r>
              <a:rPr lang="en-US" dirty="0"/>
              <a:t>Pre-production - a planning phase, when ideas are generated and an overall vision of the project is planned in detail (writing a script for video or developing an idea/topic, deciding on location, subjects, media, etc.):</a:t>
            </a:r>
          </a:p>
          <a:p>
            <a:pPr marL="596900" lvl="1" indent="0">
              <a:buNone/>
            </a:pPr>
            <a:r>
              <a:rPr lang="en-US" dirty="0"/>
              <a:t>A cycle of activities involve gathering facts, researching, mind-mapping, sketching, asking questions to a potential audience, etc.</a:t>
            </a:r>
          </a:p>
          <a:p>
            <a:r>
              <a:rPr lang="en-US" dirty="0"/>
              <a:t>Production - an implementation of the outline developed in the previous phase (photographing, filming, animating, etc.). Here you will work out the lighting requirements, framing and composition. </a:t>
            </a:r>
          </a:p>
          <a:p>
            <a:r>
              <a:rPr lang="en-US" dirty="0"/>
              <a:t>Post-production - a final refinement phase, after production is finished. It includes special effects, color correction, music, images, texts, etc.</a:t>
            </a:r>
          </a:p>
        </p:txBody>
      </p:sp>
      <p:sp>
        <p:nvSpPr>
          <p:cNvPr id="4" name="Slide Number Placeholder 3">
            <a:extLst>
              <a:ext uri="{FF2B5EF4-FFF2-40B4-BE49-F238E27FC236}">
                <a16:creationId xmlns:a16="http://schemas.microsoft.com/office/drawing/2014/main" id="{8BC0C1A5-869E-CF4D-AC9C-3E460878F0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8</a:t>
            </a:fld>
            <a:endParaRPr lang="de"/>
          </a:p>
        </p:txBody>
      </p:sp>
    </p:spTree>
    <p:extLst>
      <p:ext uri="{BB962C8B-B14F-4D97-AF65-F5344CB8AC3E}">
        <p14:creationId xmlns:p14="http://schemas.microsoft.com/office/powerpoint/2010/main" val="43083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EB8D-FF4A-9041-B4C0-CAD04ED1C83A}"/>
              </a:ext>
            </a:extLst>
          </p:cNvPr>
          <p:cNvSpPr>
            <a:spLocks noGrp="1"/>
          </p:cNvSpPr>
          <p:nvPr>
            <p:ph type="title"/>
          </p:nvPr>
        </p:nvSpPr>
        <p:spPr/>
        <p:txBody>
          <a:bodyPr/>
          <a:lstStyle/>
          <a:p>
            <a:r>
              <a:rPr lang="en-US" dirty="0"/>
              <a:t>Writing a script for a visual story</a:t>
            </a:r>
          </a:p>
        </p:txBody>
      </p:sp>
      <p:sp>
        <p:nvSpPr>
          <p:cNvPr id="3" name="Text Placeholder 2">
            <a:extLst>
              <a:ext uri="{FF2B5EF4-FFF2-40B4-BE49-F238E27FC236}">
                <a16:creationId xmlns:a16="http://schemas.microsoft.com/office/drawing/2014/main" id="{9C994F3C-0F5C-4B4E-9F27-14657AA381B4}"/>
              </a:ext>
            </a:extLst>
          </p:cNvPr>
          <p:cNvSpPr>
            <a:spLocks noGrp="1"/>
          </p:cNvSpPr>
          <p:nvPr>
            <p:ph type="body" idx="1"/>
          </p:nvPr>
        </p:nvSpPr>
        <p:spPr>
          <a:xfrm>
            <a:off x="168425" y="1032300"/>
            <a:ext cx="8664000" cy="3039970"/>
          </a:xfrm>
        </p:spPr>
        <p:txBody>
          <a:bodyPr/>
          <a:lstStyle/>
          <a:p>
            <a:r>
              <a:rPr lang="en-US" dirty="0"/>
              <a:t>Introduction</a:t>
            </a:r>
          </a:p>
          <a:p>
            <a:pPr marL="596900" lvl="1" indent="0">
              <a:buNone/>
            </a:pPr>
            <a:r>
              <a:rPr lang="en-US" dirty="0"/>
              <a:t>The start of your story is where you need to grab your audience’s attention. If the content is not captivating, then your target audience is likely to get bored and leave. Offer some background information about the topic. Highlight your experience. The introduction is your opportunity to clarify the subject and set the tone for the story boosting your prospects.</a:t>
            </a:r>
          </a:p>
          <a:p>
            <a:r>
              <a:rPr lang="en-US" dirty="0"/>
              <a:t>Body</a:t>
            </a:r>
          </a:p>
          <a:p>
            <a:pPr marL="596900" lvl="1" indent="0">
              <a:buNone/>
            </a:pPr>
            <a:r>
              <a:rPr lang="en-US" dirty="0"/>
              <a:t>The body of the script should include the main points of your story or the issues you may be trying to raise. The body of the script is your opportunity to make a case for why your story is special. Keep your message to the point. Include support material.</a:t>
            </a:r>
          </a:p>
        </p:txBody>
      </p:sp>
      <p:sp>
        <p:nvSpPr>
          <p:cNvPr id="4" name="Slide Number Placeholder 3">
            <a:extLst>
              <a:ext uri="{FF2B5EF4-FFF2-40B4-BE49-F238E27FC236}">
                <a16:creationId xmlns:a16="http://schemas.microsoft.com/office/drawing/2014/main" id="{97C5A0E5-0430-B744-982B-76B2FD2E4D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9</a:t>
            </a:fld>
            <a:endParaRPr lang="de"/>
          </a:p>
        </p:txBody>
      </p:sp>
    </p:spTree>
    <p:extLst>
      <p:ext uri="{BB962C8B-B14F-4D97-AF65-F5344CB8AC3E}">
        <p14:creationId xmlns:p14="http://schemas.microsoft.com/office/powerpoint/2010/main" val="29002988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10759</TotalTime>
  <Words>774</Words>
  <Application>Microsoft Macintosh PowerPoint</Application>
  <PresentationFormat>On-screen Show (16:9)</PresentationFormat>
  <Paragraphs>65</Paragraphs>
  <Slides>14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Lato</vt:lpstr>
      <vt:lpstr>Simple Light</vt:lpstr>
      <vt:lpstr>Every picture tells a story:  Understanding &amp; practicing visual language </vt:lpstr>
      <vt:lpstr>Part 3: Practicing visual storytelling </vt:lpstr>
      <vt:lpstr>Why visual storytelling?</vt:lpstr>
      <vt:lpstr>Visual storytelling</vt:lpstr>
      <vt:lpstr>PowerPoint Presentation</vt:lpstr>
      <vt:lpstr>“Going up the hill” strategy in storytelling </vt:lpstr>
      <vt:lpstr>Creative assignment</vt:lpstr>
      <vt:lpstr>Production stages</vt:lpstr>
      <vt:lpstr>Writing a script for a visual story</vt:lpstr>
      <vt:lpstr>Writing a script for a visual story</vt:lpstr>
      <vt:lpstr>Discuss the example of visual storytelling</vt:lpstr>
      <vt:lpstr>Practice &amp; enjoy visual storytelling!     </vt:lpstr>
      <vt:lpstr>Resources &amp; readings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picture tells a story:  Understanding &amp; practicing visual language</dc:title>
  <cp:lastModifiedBy>Debora Lucque</cp:lastModifiedBy>
  <cp:revision>41</cp:revision>
  <dcterms:modified xsi:type="dcterms:W3CDTF">2022-05-23T16:15:14Z</dcterms:modified>
</cp:coreProperties>
</file>