
<file path=[Content_Types].xml><?xml version="1.0" encoding="utf-8"?>
<Types xmlns="http://schemas.openxmlformats.org/package/2006/content-types">
  <Default ContentType="application/x-fontdata" Extension="fntdata"/>
  <Default ContentType="image/png" Extension="png"/>
  <Default ContentType="application/vnd.openxmlformats-package.relationships+xml" Extension="rels"/>
  <Default ContentType="image/tiff" Extension="tiff"/>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theme+xml" PartName="/ppt/theme/theme2.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package.core-properties+xml" PartName="/docProps/core.xml"/>
  <Override ContentType="application/vnd.openxmlformats-officedocument.extended-properties+xml" PartName="/docProps/app.xml"/>
  <Default ContentType="image/jpeg" Extension="jpeg"/>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app.xml" Type="http://schemas.openxmlformats.org/officeDocument/2006/relationships/extended-properties"/><Relationship Id="rId2" Target="docProps/core.xml" Type="http://schemas.openxmlformats.org/package/2006/relationships/metadata/core-properties"/><Relationship Id="rId1" Target="ppt/presentation.xml" Type="http://schemas.openxmlformats.org/officeDocument/2006/relationships/officeDocument"/><Relationship Id="rId4"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34"/>
  </p:notesMasterIdLst>
  <p:sldIdLst>
    <p:sldId id="256" r:id="rId2"/>
    <p:sldId id="267" r:id="rId3"/>
    <p:sldId id="268" r:id="rId4"/>
    <p:sldId id="269" r:id="rId5"/>
    <p:sldId id="270" r:id="rId6"/>
    <p:sldId id="272" r:id="rId7"/>
    <p:sldId id="316" r:id="rId8"/>
    <p:sldId id="274" r:id="rId9"/>
    <p:sldId id="275" r:id="rId10"/>
    <p:sldId id="276" r:id="rId11"/>
    <p:sldId id="277" r:id="rId12"/>
    <p:sldId id="278" r:id="rId13"/>
    <p:sldId id="279" r:id="rId14"/>
    <p:sldId id="318" r:id="rId15"/>
    <p:sldId id="280" r:id="rId16"/>
    <p:sldId id="319" r:id="rId17"/>
    <p:sldId id="322" r:id="rId18"/>
    <p:sldId id="324" r:id="rId19"/>
    <p:sldId id="289" r:id="rId20"/>
    <p:sldId id="290" r:id="rId21"/>
    <p:sldId id="326" r:id="rId22"/>
    <p:sldId id="327" r:id="rId23"/>
    <p:sldId id="292" r:id="rId24"/>
    <p:sldId id="293" r:id="rId25"/>
    <p:sldId id="329" r:id="rId26"/>
    <p:sldId id="295" r:id="rId27"/>
    <p:sldId id="296" r:id="rId28"/>
    <p:sldId id="297" r:id="rId29"/>
    <p:sldId id="298" r:id="rId30"/>
    <p:sldId id="321" r:id="rId31"/>
    <p:sldId id="331" r:id="rId32"/>
    <p:sldId id="336" r:id="rId33"/>
  </p:sldIdLst>
  <p:sldSz cx="9144000" cy="5143500" type="screen16x9"/>
  <p:notesSz cx="6858000" cy="9144000"/>
  <p:embeddedFontLst>
    <p:embeddedFont>
      <p:font typeface="Lato" panose="020F0502020204030203" pitchFamily="3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20"/>
  </p:normalViewPr>
  <p:slideViewPr>
    <p:cSldViewPr snapToGrid="0">
      <p:cViewPr varScale="1">
        <p:scale>
          <a:sx n="140" d="100"/>
          <a:sy n="140" d="100"/>
        </p:scale>
        <p:origin x="840" y="19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a28579d069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a28579d069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03141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a28579d069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a28579d069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78780231"/>
      </p:ext>
    </p:extLst>
  </p:cSld>
  <p:clrMapOvr>
    <a:masterClrMapping/>
  </p:clrMapOvr>
</p:notes>
</file>

<file path=ppt/slideLayouts/_rels/slideLayout1.xml.rels><?xml version="1.0" encoding="UTF-8" standalone="yes" ?><Relationships xmlns="http://schemas.openxmlformats.org/package/2006/relationships"><Relationship Id="rId3" Target="../media/image2.png" Type="http://schemas.openxmlformats.org/officeDocument/2006/relationships/image"/><Relationship Id="rId2" Target="../media/image1.jpeg" Type="http://schemas.openxmlformats.org/officeDocument/2006/relationships/image"/><Relationship Id="rId1" Target="../slideMasters/slideMaster1.xml" Type="http://schemas.openxmlformats.org/officeDocument/2006/relationships/slideMaster"/><Relationship Id="rId4" Target="../media/image3.png" Type="http://schemas.openxmlformats.org/officeDocument/2006/relationships/image"/></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p="http://schemas.openxmlformats.org/presentationml/2006/main" xmlns:a="http://schemas.openxmlformats.org/drawingml/2006/main" xmlns:r="http://schemas.openxmlformats.org/officeDocument/2006/relationships"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0" y="650350"/>
            <a:ext cx="5496600" cy="2052600"/>
          </a:xfrm>
          <a:prstGeom prst="rect">
            <a:avLst/>
          </a:prstGeom>
          <a:solidFill>
            <a:srgbClr val="FFFFFF"/>
          </a:solidFill>
          <a:ln>
            <a:noFill/>
          </a:ln>
        </p:spPr>
        <p:txBody>
          <a:bodyPr anchor="b" anchorCtr="0" bIns="91425" lIns="360000" rIns="91425" spcFirstLastPara="1" tIns="91425" wrap="square">
            <a:noAutofit/>
          </a:bodyPr>
          <a:lstStyle>
            <a:lvl1pPr lvl="0">
              <a:spcBef>
                <a:spcPts val="0"/>
              </a:spcBef>
              <a:spcAft>
                <a:spcPts val="0"/>
              </a:spcAft>
              <a:buClr>
                <a:srgbClr val="000000"/>
              </a:buClr>
              <a:buSzPts val="4000"/>
              <a:buNone/>
              <a:defRPr sz="4000">
                <a:solidFill>
                  <a:srgbClr val="000000"/>
                </a:solidFill>
              </a:defRPr>
            </a:lvl1pPr>
            <a:lvl2pPr algn="ctr" lvl="1">
              <a:spcBef>
                <a:spcPts val="0"/>
              </a:spcBef>
              <a:spcAft>
                <a:spcPts val="0"/>
              </a:spcAft>
              <a:buSzPts val="5200"/>
              <a:buNone/>
              <a:defRPr sz="5200"/>
            </a:lvl2pPr>
            <a:lvl3pPr algn="ctr" lvl="2">
              <a:spcBef>
                <a:spcPts val="0"/>
              </a:spcBef>
              <a:spcAft>
                <a:spcPts val="0"/>
              </a:spcAft>
              <a:buSzPts val="5200"/>
              <a:buNone/>
              <a:defRPr sz="5200"/>
            </a:lvl3pPr>
            <a:lvl4pPr algn="ctr" lvl="3">
              <a:spcBef>
                <a:spcPts val="0"/>
              </a:spcBef>
              <a:spcAft>
                <a:spcPts val="0"/>
              </a:spcAft>
              <a:buSzPts val="5200"/>
              <a:buNone/>
              <a:defRPr sz="5200"/>
            </a:lvl4pPr>
            <a:lvl5pPr algn="ctr" lvl="4">
              <a:spcBef>
                <a:spcPts val="0"/>
              </a:spcBef>
              <a:spcAft>
                <a:spcPts val="0"/>
              </a:spcAft>
              <a:buSzPts val="5200"/>
              <a:buNone/>
              <a:defRPr sz="5200"/>
            </a:lvl5pPr>
            <a:lvl6pPr algn="ctr" lvl="5">
              <a:spcBef>
                <a:spcPts val="0"/>
              </a:spcBef>
              <a:spcAft>
                <a:spcPts val="0"/>
              </a:spcAft>
              <a:buSzPts val="5200"/>
              <a:buNone/>
              <a:defRPr sz="5200"/>
            </a:lvl6pPr>
            <a:lvl7pPr algn="ctr" lvl="6">
              <a:spcBef>
                <a:spcPts val="0"/>
              </a:spcBef>
              <a:spcAft>
                <a:spcPts val="0"/>
              </a:spcAft>
              <a:buSzPts val="5200"/>
              <a:buNone/>
              <a:defRPr sz="5200"/>
            </a:lvl7pPr>
            <a:lvl8pPr algn="ctr" lvl="7">
              <a:spcBef>
                <a:spcPts val="0"/>
              </a:spcBef>
              <a:spcAft>
                <a:spcPts val="0"/>
              </a:spcAft>
              <a:buSzPts val="5200"/>
              <a:buNone/>
              <a:defRPr sz="5200"/>
            </a:lvl8pPr>
            <a:lvl9pPr algn="ctr" lvl="8">
              <a:spcBef>
                <a:spcPts val="0"/>
              </a:spcBef>
              <a:spcAft>
                <a:spcPts val="0"/>
              </a:spcAft>
              <a:buSzPts val="5200"/>
              <a:buNone/>
              <a:defRPr sz="5200"/>
            </a:lvl9pPr>
          </a:lstStyle>
          <a:p>
            <a:endParaRPr/>
          </a:p>
        </p:txBody>
      </p:sp>
      <p:sp>
        <p:nvSpPr>
          <p:cNvPr id="11" name="Google Shape;11;p2"/>
          <p:cNvSpPr txBox="1">
            <a:spLocks noGrp="1"/>
          </p:cNvSpPr>
          <p:nvPr>
            <p:ph idx="1" type="subTitle"/>
          </p:nvPr>
        </p:nvSpPr>
        <p:spPr>
          <a:xfrm>
            <a:off x="50" y="2702950"/>
            <a:ext cx="5496600" cy="867900"/>
          </a:xfrm>
          <a:prstGeom prst="rect">
            <a:avLst/>
          </a:prstGeom>
          <a:solidFill>
            <a:srgbClr val="FFFFFF"/>
          </a:solidFill>
          <a:ln>
            <a:noFill/>
          </a:ln>
        </p:spPr>
        <p:txBody>
          <a:bodyPr anchor="t" anchorCtr="0" bIns="91425" lIns="360000" rIns="91425" spcFirstLastPara="1" tIns="91425" wrap="square">
            <a:noAutofit/>
          </a:bodyPr>
          <a:lstStyle>
            <a:lvl1pPr lvl="0">
              <a:lnSpc>
                <a:spcPct val="100000"/>
              </a:lnSpc>
              <a:spcBef>
                <a:spcPts val="0"/>
              </a:spcBef>
              <a:spcAft>
                <a:spcPts val="0"/>
              </a:spcAft>
              <a:buClr>
                <a:srgbClr val="363F83"/>
              </a:buClr>
              <a:buSzPts val="2000"/>
              <a:buNone/>
              <a:defRPr sz="2000">
                <a:solidFill>
                  <a:srgbClr val="363F83"/>
                </a:solidFill>
              </a:defRPr>
            </a:lvl1pPr>
            <a:lvl2pPr algn="ctr" lvl="1">
              <a:lnSpc>
                <a:spcPct val="100000"/>
              </a:lnSpc>
              <a:spcBef>
                <a:spcPts val="0"/>
              </a:spcBef>
              <a:spcAft>
                <a:spcPts val="0"/>
              </a:spcAft>
              <a:buSzPts val="2800"/>
              <a:buNone/>
              <a:defRPr sz="2800"/>
            </a:lvl2pPr>
            <a:lvl3pPr algn="ctr" lvl="2">
              <a:lnSpc>
                <a:spcPct val="100000"/>
              </a:lnSpc>
              <a:spcBef>
                <a:spcPts val="0"/>
              </a:spcBef>
              <a:spcAft>
                <a:spcPts val="0"/>
              </a:spcAft>
              <a:buSzPts val="2800"/>
              <a:buNone/>
              <a:defRPr sz="2800"/>
            </a:lvl3pPr>
            <a:lvl4pPr algn="ctr" lvl="3">
              <a:lnSpc>
                <a:spcPct val="100000"/>
              </a:lnSpc>
              <a:spcBef>
                <a:spcPts val="0"/>
              </a:spcBef>
              <a:spcAft>
                <a:spcPts val="0"/>
              </a:spcAft>
              <a:buSzPts val="2800"/>
              <a:buNone/>
              <a:defRPr sz="2800"/>
            </a:lvl4pPr>
            <a:lvl5pPr algn="ctr" lvl="4">
              <a:lnSpc>
                <a:spcPct val="100000"/>
              </a:lnSpc>
              <a:spcBef>
                <a:spcPts val="0"/>
              </a:spcBef>
              <a:spcAft>
                <a:spcPts val="0"/>
              </a:spcAft>
              <a:buSzPts val="2800"/>
              <a:buNone/>
              <a:defRPr sz="2800"/>
            </a:lvl5pPr>
            <a:lvl6pPr algn="ctr" lvl="5">
              <a:lnSpc>
                <a:spcPct val="100000"/>
              </a:lnSpc>
              <a:spcBef>
                <a:spcPts val="0"/>
              </a:spcBef>
              <a:spcAft>
                <a:spcPts val="0"/>
              </a:spcAft>
              <a:buSzPts val="2800"/>
              <a:buNone/>
              <a:defRPr sz="2800"/>
            </a:lvl6pPr>
            <a:lvl7pPr algn="ctr" lvl="6">
              <a:lnSpc>
                <a:spcPct val="100000"/>
              </a:lnSpc>
              <a:spcBef>
                <a:spcPts val="0"/>
              </a:spcBef>
              <a:spcAft>
                <a:spcPts val="0"/>
              </a:spcAft>
              <a:buSzPts val="2800"/>
              <a:buNone/>
              <a:defRPr sz="2800"/>
            </a:lvl7pPr>
            <a:lvl8pPr algn="ctr" lvl="7">
              <a:lnSpc>
                <a:spcPct val="100000"/>
              </a:lnSpc>
              <a:spcBef>
                <a:spcPts val="0"/>
              </a:spcBef>
              <a:spcAft>
                <a:spcPts val="0"/>
              </a:spcAft>
              <a:buSzPts val="2800"/>
              <a:buNone/>
              <a:defRPr sz="2800"/>
            </a:lvl8pPr>
            <a:lvl9pPr algn="ctr" lvl="8">
              <a:lnSpc>
                <a:spcPct val="100000"/>
              </a:lnSpc>
              <a:spcBef>
                <a:spcPts val="0"/>
              </a:spcBef>
              <a:spcAft>
                <a:spcPts val="0"/>
              </a:spcAft>
              <a:buSzPts val="2800"/>
              <a:buNone/>
              <a:defRPr sz="2800"/>
            </a:lvl9pPr>
          </a:lstStyle>
          <a:p>
            <a:endParaRPr/>
          </a:p>
        </p:txBody>
      </p:sp>
      <p:pic>
        <p:nvPicPr>
          <p:cNvPr id="12" name="Google Shape;12;p2"/>
          <p:cNvPicPr preferRelativeResize="0"/>
          <p:nvPr/>
        </p:nvPicPr>
        <p:blipFill rotWithShape="1">
          <a:blip cstate="screen" r:embed="rId2">
            <a:alphaModFix/>
            <a:extLst>
              <a:ext uri="{28A0092B-C50C-407E-A947-70E740481C1C}">
                <a14:useLocalDpi xmlns:a14="http://schemas.microsoft.com/office/drawing/2010/main"/>
              </a:ext>
            </a:extLst>
          </a:blip>
          <a:srcRect r="-95"/>
          <a:stretch/>
        </p:blipFill>
        <p:spPr>
          <a:xfrm>
            <a:off x="5681400" y="2612075"/>
            <a:ext cx="3435150" cy="2531416"/>
          </a:xfrm>
          <a:prstGeom prst="rect">
            <a:avLst/>
          </a:prstGeom>
          <a:noFill/>
          <a:ln>
            <a:noFill/>
          </a:ln>
        </p:spPr>
      </p:pic>
      <p:sp>
        <p:nvSpPr>
          <p:cNvPr id="13" name="Google Shape;13;p2"/>
          <p:cNvSpPr txBox="1"/>
          <p:nvPr/>
        </p:nvSpPr>
        <p:spPr>
          <a:xfrm>
            <a:off x="2307388" y="4234988"/>
            <a:ext cx="3435000" cy="553200"/>
          </a:xfrm>
          <a:prstGeom prst="rect">
            <a:avLst/>
          </a:prstGeom>
          <a:noFill/>
          <a:ln>
            <a:noFill/>
          </a:ln>
        </p:spPr>
        <p:txBody>
          <a:bodyPr anchor="t" anchorCtr="0" bIns="91425" lIns="91425" rIns="91425" spcFirstLastPara="1" tIns="91425" wrap="square">
            <a:noAutofit/>
          </a:bodyPr>
          <a:lstStyle/>
          <a:p>
            <a:pPr algn="l" indent="0" lvl="0" marL="0" rtl="0">
              <a:spcBef>
                <a:spcPts val="0"/>
              </a:spcBef>
              <a:spcAft>
                <a:spcPts val="0"/>
              </a:spcAft>
              <a:buNone/>
            </a:pPr>
            <a:r>
              <a:rPr lang="de" sz="900">
                <a:latin typeface="Lato"/>
                <a:ea typeface="Lato"/>
                <a:cs typeface="Lato"/>
                <a:sym typeface="Lato"/>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latin typeface="Lato"/>
              <a:ea typeface="Lato"/>
              <a:cs typeface="Lato"/>
              <a:sym typeface="Lato"/>
            </a:endParaRPr>
          </a:p>
        </p:txBody>
      </p:sp>
      <p:pic>
        <p:nvPicPr>
          <p:cNvPr id="14" name="Google Shape;14;p2"/>
          <p:cNvPicPr preferRelativeResize="0"/>
          <p:nvPr/>
        </p:nvPicPr>
        <p:blipFill rotWithShape="1">
          <a:blip cstate="screen" r:embed="rId3">
            <a:alphaModFix/>
            <a:extLst>
              <a:ext uri="{28A0092B-C50C-407E-A947-70E740481C1C}">
                <a14:useLocalDpi xmlns:a14="http://schemas.microsoft.com/office/drawing/2010/main"/>
              </a:ext>
            </a:extLst>
          </a:blip>
          <a:srcRect/>
          <a:stretch/>
        </p:blipFill>
        <p:spPr>
          <a:xfrm>
            <a:off x="5496600" y="414525"/>
            <a:ext cx="3491800" cy="1309049"/>
          </a:xfrm>
          <a:prstGeom prst="rect">
            <a:avLst/>
          </a:prstGeom>
          <a:noFill/>
          <a:ln>
            <a:noFill/>
          </a:ln>
        </p:spPr>
      </p:pic>
      <p:pic>
        <p:nvPicPr>
          <p:cNvPr id="15" name="Google Shape;15;p2"/>
          <p:cNvPicPr preferRelativeResize="0"/>
          <p:nvPr/>
        </p:nvPicPr>
        <p:blipFill>
          <a:blip cstate="screen" r:embed="rId4">
            <a:alphaModFix/>
            <a:extLst>
              <a:ext uri="{28A0092B-C50C-407E-A947-70E740481C1C}">
                <a14:useLocalDpi xmlns:a14="http://schemas.microsoft.com/office/drawing/2010/main"/>
              </a:ext>
            </a:extLst>
          </a:blip>
          <a:stretch>
            <a:fillRect/>
          </a:stretch>
        </p:blipFill>
        <p:spPr>
          <a:xfrm>
            <a:off x="131525" y="4393800"/>
            <a:ext cx="2175863" cy="472925"/>
          </a:xfrm>
          <a:prstGeom prst="rect">
            <a:avLst/>
          </a:prstGeom>
          <a:noFill/>
          <a:ln>
            <a:noFill/>
          </a:ln>
        </p:spPr>
      </p:pic>
      <p:sp>
        <p:nvSpPr>
          <p:cNvPr id="16" name="Google Shape;16;p2"/>
          <p:cNvSpPr txBox="1"/>
          <p:nvPr/>
        </p:nvSpPr>
        <p:spPr>
          <a:xfrm>
            <a:off x="6439475" y="1383225"/>
            <a:ext cx="2466300" cy="867900"/>
          </a:xfrm>
          <a:prstGeom prst="rect">
            <a:avLst/>
          </a:prstGeom>
          <a:noFill/>
          <a:ln>
            <a:noFill/>
          </a:ln>
        </p:spPr>
        <p:txBody>
          <a:bodyPr anchor="t" anchorCtr="0" bIns="91425" lIns="91425" rIns="91425" spcFirstLastPara="1" tIns="91425" wrap="square">
            <a:noAutofit/>
          </a:bodyPr>
          <a:lstStyle/>
          <a:p>
            <a:pPr algn="l" indent="0" lvl="0" marL="0" rtl="0">
              <a:lnSpc>
                <a:spcPct val="100000"/>
              </a:lnSpc>
              <a:spcBef>
                <a:spcPts val="0"/>
              </a:spcBef>
              <a:spcAft>
                <a:spcPts val="0"/>
              </a:spcAft>
              <a:buClr>
                <a:schemeClr val="dk1"/>
              </a:buClr>
              <a:buSzPts val="1100"/>
              <a:buFont typeface="Arial"/>
              <a:buNone/>
            </a:pPr>
            <a:r>
              <a:rPr lang="de" sz="1300">
                <a:solidFill>
                  <a:schemeClr val="dk1"/>
                </a:solidFill>
                <a:latin typeface="Lato"/>
                <a:ea typeface="Lato"/>
                <a:cs typeface="Lato"/>
                <a:sym typeface="Lato"/>
              </a:rPr>
              <a:t>Enhancing Research</a:t>
            </a:r>
            <a:endParaRPr sz="1300">
              <a:solidFill>
                <a:schemeClr val="dk1"/>
              </a:solidFill>
              <a:latin typeface="Lato"/>
              <a:ea typeface="Lato"/>
              <a:cs typeface="Lato"/>
              <a:sym typeface="Lato"/>
            </a:endParaRPr>
          </a:p>
          <a:p>
            <a:pPr algn="l" indent="0" lvl="0" marL="0" rtl="0">
              <a:lnSpc>
                <a:spcPct val="100000"/>
              </a:lnSpc>
              <a:spcBef>
                <a:spcPts val="0"/>
              </a:spcBef>
              <a:spcAft>
                <a:spcPts val="0"/>
              </a:spcAft>
              <a:buNone/>
            </a:pPr>
            <a:r>
              <a:rPr lang="de" sz="1300">
                <a:solidFill>
                  <a:schemeClr val="dk1"/>
                </a:solidFill>
                <a:latin typeface="Lato"/>
                <a:ea typeface="Lato"/>
                <a:cs typeface="Lato"/>
                <a:sym typeface="Lato"/>
              </a:rPr>
              <a:t>Understanding through Media</a:t>
            </a:r>
            <a:endParaRPr sz="1700">
              <a:latin typeface="Lato"/>
              <a:ea typeface="Lato"/>
              <a:cs typeface="Lato"/>
              <a:sym typeface="Lato"/>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2"/>
        <p:cNvGrpSpPr/>
        <p:nvPr/>
      </p:nvGrpSpPr>
      <p:grpSpPr>
        <a:xfrm>
          <a:off x="0" y="0"/>
          <a:ext cx="0" cy="0"/>
          <a:chOff x="0" y="0"/>
          <a:chExt cx="0" cy="0"/>
        </a:xfrm>
      </p:grpSpPr>
      <p:sp>
        <p:nvSpPr>
          <p:cNvPr id="23" name="Google Shape;23;p4"/>
          <p:cNvSpPr txBox="1">
            <a:spLocks noGrp="1"/>
          </p:cNvSpPr>
          <p:nvPr>
            <p:ph type="title"/>
          </p:nvPr>
        </p:nvSpPr>
        <p:spPr>
          <a:xfrm>
            <a:off x="311700" y="336750"/>
            <a:ext cx="68028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4" name="Google Shape;24;p4"/>
          <p:cNvSpPr txBox="1">
            <a:spLocks noGrp="1"/>
          </p:cNvSpPr>
          <p:nvPr>
            <p:ph type="body" idx="1"/>
          </p:nvPr>
        </p:nvSpPr>
        <p:spPr>
          <a:xfrm>
            <a:off x="168425" y="1032300"/>
            <a:ext cx="8664000" cy="3406500"/>
          </a:xfrm>
          <a:prstGeom prst="rect">
            <a:avLst/>
          </a:prstGeom>
          <a:solidFill>
            <a:srgbClr val="FFFFFF"/>
          </a:solidFill>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pic>
        <p:nvPicPr>
          <p:cNvPr id="25" name="Google Shape;25;p4"/>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929706" y="0"/>
            <a:ext cx="2214295" cy="830125"/>
          </a:xfrm>
          <a:prstGeom prst="rect">
            <a:avLst/>
          </a:prstGeom>
          <a:noFill/>
          <a:ln>
            <a:noFill/>
          </a:ln>
        </p:spPr>
      </p:pic>
      <p:pic>
        <p:nvPicPr>
          <p:cNvPr id="26" name="Google Shape;26;p4"/>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68425" y="4527313"/>
            <a:ext cx="2175863" cy="472925"/>
          </a:xfrm>
          <a:prstGeom prst="rect">
            <a:avLst/>
          </a:prstGeom>
          <a:noFill/>
          <a:ln>
            <a:noFill/>
          </a:ln>
        </p:spPr>
      </p:pic>
      <p:sp>
        <p:nvSpPr>
          <p:cNvPr id="27" name="Google Shape;27;p4"/>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lvl1pPr lvl="0" rtl="0">
              <a:buNone/>
              <a:defRPr sz="900">
                <a:latin typeface="Lato"/>
                <a:ea typeface="Lato"/>
                <a:cs typeface="Lato"/>
                <a:sym typeface="Lato"/>
              </a:defRPr>
            </a:lvl1pPr>
            <a:lvl2pPr lvl="1" rtl="0">
              <a:buNone/>
              <a:defRPr sz="900">
                <a:latin typeface="Lato"/>
                <a:ea typeface="Lato"/>
                <a:cs typeface="Lato"/>
                <a:sym typeface="Lato"/>
              </a:defRPr>
            </a:lvl2pPr>
            <a:lvl3pPr lvl="2" rtl="0">
              <a:buNone/>
              <a:defRPr sz="900">
                <a:latin typeface="Lato"/>
                <a:ea typeface="Lato"/>
                <a:cs typeface="Lato"/>
                <a:sym typeface="Lato"/>
              </a:defRPr>
            </a:lvl3pPr>
            <a:lvl4pPr lvl="3" rtl="0">
              <a:buNone/>
              <a:defRPr sz="900">
                <a:latin typeface="Lato"/>
                <a:ea typeface="Lato"/>
                <a:cs typeface="Lato"/>
                <a:sym typeface="Lato"/>
              </a:defRPr>
            </a:lvl4pPr>
            <a:lvl5pPr lvl="4" rtl="0">
              <a:buNone/>
              <a:defRPr sz="900">
                <a:latin typeface="Lato"/>
                <a:ea typeface="Lato"/>
                <a:cs typeface="Lato"/>
                <a:sym typeface="Lato"/>
              </a:defRPr>
            </a:lvl5pPr>
            <a:lvl6pPr lvl="5" rtl="0">
              <a:buNone/>
              <a:defRPr sz="900">
                <a:latin typeface="Lato"/>
                <a:ea typeface="Lato"/>
                <a:cs typeface="Lato"/>
                <a:sym typeface="Lato"/>
              </a:defRPr>
            </a:lvl6pPr>
            <a:lvl7pPr lvl="6" rtl="0">
              <a:buNone/>
              <a:defRPr sz="900">
                <a:latin typeface="Lato"/>
                <a:ea typeface="Lato"/>
                <a:cs typeface="Lato"/>
                <a:sym typeface="Lato"/>
              </a:defRPr>
            </a:lvl7pPr>
            <a:lvl8pPr lvl="7" rtl="0">
              <a:buNone/>
              <a:defRPr sz="900">
                <a:latin typeface="Lato"/>
                <a:ea typeface="Lato"/>
                <a:cs typeface="Lato"/>
                <a:sym typeface="Lato"/>
              </a:defRPr>
            </a:lvl8pPr>
            <a:lvl9pPr lvl="8" rtl="0">
              <a:buNone/>
              <a:defRPr sz="900">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8"/>
        <p:cNvGrpSpPr/>
        <p:nvPr/>
      </p:nvGrpSpPr>
      <p:grpSpPr>
        <a:xfrm>
          <a:off x="0" y="0"/>
          <a:ext cx="0" cy="0"/>
          <a:chOff x="0" y="0"/>
          <a:chExt cx="0" cy="0"/>
        </a:xfrm>
      </p:grpSpPr>
      <p:sp>
        <p:nvSpPr>
          <p:cNvPr id="29" name="Google Shape;29;p5"/>
          <p:cNvSpPr txBox="1">
            <a:spLocks noGrp="1"/>
          </p:cNvSpPr>
          <p:nvPr>
            <p:ph type="title"/>
          </p:nvPr>
        </p:nvSpPr>
        <p:spPr>
          <a:xfrm>
            <a:off x="311700" y="336750"/>
            <a:ext cx="68028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0" name="Google Shape;30;p5"/>
          <p:cNvSpPr txBox="1">
            <a:spLocks noGrp="1"/>
          </p:cNvSpPr>
          <p:nvPr>
            <p:ph type="body" idx="1"/>
          </p:nvPr>
        </p:nvSpPr>
        <p:spPr>
          <a:xfrm>
            <a:off x="311700" y="1297000"/>
            <a:ext cx="3999900" cy="3164400"/>
          </a:xfrm>
          <a:prstGeom prst="rect">
            <a:avLst/>
          </a:prstGeom>
          <a:solidFill>
            <a:srgbClr val="FFFFFF"/>
          </a:solidFill>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5"/>
          <p:cNvSpPr txBox="1">
            <a:spLocks noGrp="1"/>
          </p:cNvSpPr>
          <p:nvPr>
            <p:ph type="body" idx="2"/>
          </p:nvPr>
        </p:nvSpPr>
        <p:spPr>
          <a:xfrm>
            <a:off x="4832400" y="1297075"/>
            <a:ext cx="3999900" cy="3164400"/>
          </a:xfrm>
          <a:prstGeom prst="rect">
            <a:avLst/>
          </a:prstGeom>
          <a:solidFill>
            <a:srgbClr val="FFFFFF"/>
          </a:solidFill>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pic>
        <p:nvPicPr>
          <p:cNvPr id="32" name="Google Shape;32;p5"/>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929706" y="0"/>
            <a:ext cx="2214295" cy="830125"/>
          </a:xfrm>
          <a:prstGeom prst="rect">
            <a:avLst/>
          </a:prstGeom>
          <a:noFill/>
          <a:ln>
            <a:noFill/>
          </a:ln>
        </p:spPr>
      </p:pic>
      <p:pic>
        <p:nvPicPr>
          <p:cNvPr id="33" name="Google Shape;33;p5"/>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68425" y="4527313"/>
            <a:ext cx="2175863" cy="472925"/>
          </a:xfrm>
          <a:prstGeom prst="rect">
            <a:avLst/>
          </a:prstGeom>
          <a:noFill/>
          <a:ln>
            <a:noFill/>
          </a:ln>
        </p:spPr>
      </p:pic>
      <p:sp>
        <p:nvSpPr>
          <p:cNvPr id="34" name="Google Shape;34;p5"/>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lvl1pPr lvl="0" rtl="0">
              <a:buNone/>
              <a:defRPr sz="900">
                <a:latin typeface="Lato"/>
                <a:ea typeface="Lato"/>
                <a:cs typeface="Lato"/>
                <a:sym typeface="Lato"/>
              </a:defRPr>
            </a:lvl1pPr>
            <a:lvl2pPr lvl="1" rtl="0">
              <a:buNone/>
              <a:defRPr sz="900">
                <a:latin typeface="Lato"/>
                <a:ea typeface="Lato"/>
                <a:cs typeface="Lato"/>
                <a:sym typeface="Lato"/>
              </a:defRPr>
            </a:lvl2pPr>
            <a:lvl3pPr lvl="2" rtl="0">
              <a:buNone/>
              <a:defRPr sz="900">
                <a:latin typeface="Lato"/>
                <a:ea typeface="Lato"/>
                <a:cs typeface="Lato"/>
                <a:sym typeface="Lato"/>
              </a:defRPr>
            </a:lvl3pPr>
            <a:lvl4pPr lvl="3" rtl="0">
              <a:buNone/>
              <a:defRPr sz="900">
                <a:latin typeface="Lato"/>
                <a:ea typeface="Lato"/>
                <a:cs typeface="Lato"/>
                <a:sym typeface="Lato"/>
              </a:defRPr>
            </a:lvl4pPr>
            <a:lvl5pPr lvl="4" rtl="0">
              <a:buNone/>
              <a:defRPr sz="900">
                <a:latin typeface="Lato"/>
                <a:ea typeface="Lato"/>
                <a:cs typeface="Lato"/>
                <a:sym typeface="Lato"/>
              </a:defRPr>
            </a:lvl5pPr>
            <a:lvl6pPr lvl="5" rtl="0">
              <a:buNone/>
              <a:defRPr sz="900">
                <a:latin typeface="Lato"/>
                <a:ea typeface="Lato"/>
                <a:cs typeface="Lato"/>
                <a:sym typeface="Lato"/>
              </a:defRPr>
            </a:lvl6pPr>
            <a:lvl7pPr lvl="6" rtl="0">
              <a:buNone/>
              <a:defRPr sz="900">
                <a:latin typeface="Lato"/>
                <a:ea typeface="Lato"/>
                <a:cs typeface="Lato"/>
                <a:sym typeface="Lato"/>
              </a:defRPr>
            </a:lvl7pPr>
            <a:lvl8pPr lvl="7" rtl="0">
              <a:buNone/>
              <a:defRPr sz="900">
                <a:latin typeface="Lato"/>
                <a:ea typeface="Lato"/>
                <a:cs typeface="Lato"/>
                <a:sym typeface="Lato"/>
              </a:defRPr>
            </a:lvl8pPr>
            <a:lvl9pPr lvl="8" rtl="0">
              <a:buNone/>
              <a:defRPr sz="900">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311700" y="336750"/>
            <a:ext cx="68028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pic>
        <p:nvPicPr>
          <p:cNvPr id="37" name="Google Shape;37;p6"/>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929706" y="0"/>
            <a:ext cx="2214295" cy="830125"/>
          </a:xfrm>
          <a:prstGeom prst="rect">
            <a:avLst/>
          </a:prstGeom>
          <a:noFill/>
          <a:ln>
            <a:noFill/>
          </a:ln>
        </p:spPr>
      </p:pic>
      <p:pic>
        <p:nvPicPr>
          <p:cNvPr id="38" name="Google Shape;38;p6"/>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68425" y="4527313"/>
            <a:ext cx="2175863" cy="472925"/>
          </a:xfrm>
          <a:prstGeom prst="rect">
            <a:avLst/>
          </a:prstGeom>
          <a:noFill/>
          <a:ln>
            <a:noFill/>
          </a:ln>
        </p:spPr>
      </p:pic>
      <p:sp>
        <p:nvSpPr>
          <p:cNvPr id="39" name="Google Shape;39;p6"/>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lvl1pPr lvl="0" rtl="0">
              <a:buNone/>
              <a:defRPr sz="900">
                <a:latin typeface="Lato"/>
                <a:ea typeface="Lato"/>
                <a:cs typeface="Lato"/>
                <a:sym typeface="Lato"/>
              </a:defRPr>
            </a:lvl1pPr>
            <a:lvl2pPr lvl="1" rtl="0">
              <a:buNone/>
              <a:defRPr sz="900">
                <a:latin typeface="Lato"/>
                <a:ea typeface="Lato"/>
                <a:cs typeface="Lato"/>
                <a:sym typeface="Lato"/>
              </a:defRPr>
            </a:lvl2pPr>
            <a:lvl3pPr lvl="2" rtl="0">
              <a:buNone/>
              <a:defRPr sz="900">
                <a:latin typeface="Lato"/>
                <a:ea typeface="Lato"/>
                <a:cs typeface="Lato"/>
                <a:sym typeface="Lato"/>
              </a:defRPr>
            </a:lvl3pPr>
            <a:lvl4pPr lvl="3" rtl="0">
              <a:buNone/>
              <a:defRPr sz="900">
                <a:latin typeface="Lato"/>
                <a:ea typeface="Lato"/>
                <a:cs typeface="Lato"/>
                <a:sym typeface="Lato"/>
              </a:defRPr>
            </a:lvl4pPr>
            <a:lvl5pPr lvl="4" rtl="0">
              <a:buNone/>
              <a:defRPr sz="900">
                <a:latin typeface="Lato"/>
                <a:ea typeface="Lato"/>
                <a:cs typeface="Lato"/>
                <a:sym typeface="Lato"/>
              </a:defRPr>
            </a:lvl5pPr>
            <a:lvl6pPr lvl="5" rtl="0">
              <a:buNone/>
              <a:defRPr sz="900">
                <a:latin typeface="Lato"/>
                <a:ea typeface="Lato"/>
                <a:cs typeface="Lato"/>
                <a:sym typeface="Lato"/>
              </a:defRPr>
            </a:lvl6pPr>
            <a:lvl7pPr lvl="6" rtl="0">
              <a:buNone/>
              <a:defRPr sz="900">
                <a:latin typeface="Lato"/>
                <a:ea typeface="Lato"/>
                <a:cs typeface="Lato"/>
                <a:sym typeface="Lato"/>
              </a:defRPr>
            </a:lvl7pPr>
            <a:lvl8pPr lvl="7" rtl="0">
              <a:buNone/>
              <a:defRPr sz="900">
                <a:latin typeface="Lato"/>
                <a:ea typeface="Lato"/>
                <a:cs typeface="Lato"/>
                <a:sym typeface="Lato"/>
              </a:defRPr>
            </a:lvl8pPr>
            <a:lvl9pPr lvl="8" rtl="0">
              <a:buNone/>
              <a:defRPr sz="900">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6"/>
        <p:cNvGrpSpPr/>
        <p:nvPr/>
      </p:nvGrpSpPr>
      <p:grpSpPr>
        <a:xfrm>
          <a:off x="0" y="0"/>
          <a:ext cx="0" cy="0"/>
          <a:chOff x="0" y="0"/>
          <a:chExt cx="0" cy="0"/>
        </a:xfrm>
      </p:grpSpPr>
      <p:sp>
        <p:nvSpPr>
          <p:cNvPr id="47" name="Google Shape;47;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pic>
        <p:nvPicPr>
          <p:cNvPr id="48" name="Google Shape;48;p8"/>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929706" y="0"/>
            <a:ext cx="2214295" cy="830125"/>
          </a:xfrm>
          <a:prstGeom prst="rect">
            <a:avLst/>
          </a:prstGeom>
          <a:noFill/>
          <a:ln>
            <a:noFill/>
          </a:ln>
        </p:spPr>
      </p:pic>
      <p:pic>
        <p:nvPicPr>
          <p:cNvPr id="49" name="Google Shape;49;p8"/>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68425" y="4527313"/>
            <a:ext cx="2175863" cy="472925"/>
          </a:xfrm>
          <a:prstGeom prst="rect">
            <a:avLst/>
          </a:prstGeom>
          <a:noFill/>
          <a:ln>
            <a:noFill/>
          </a:ln>
        </p:spPr>
      </p:pic>
      <p:sp>
        <p:nvSpPr>
          <p:cNvPr id="50" name="Google Shape;50;p8"/>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lvl1pPr lvl="0" rtl="0">
              <a:buNone/>
              <a:defRPr sz="900">
                <a:latin typeface="Lato"/>
                <a:ea typeface="Lato"/>
                <a:cs typeface="Lato"/>
                <a:sym typeface="Lato"/>
              </a:defRPr>
            </a:lvl1pPr>
            <a:lvl2pPr lvl="1" rtl="0">
              <a:buNone/>
              <a:defRPr sz="900">
                <a:latin typeface="Lato"/>
                <a:ea typeface="Lato"/>
                <a:cs typeface="Lato"/>
                <a:sym typeface="Lato"/>
              </a:defRPr>
            </a:lvl2pPr>
            <a:lvl3pPr lvl="2" rtl="0">
              <a:buNone/>
              <a:defRPr sz="900">
                <a:latin typeface="Lato"/>
                <a:ea typeface="Lato"/>
                <a:cs typeface="Lato"/>
                <a:sym typeface="Lato"/>
              </a:defRPr>
            </a:lvl3pPr>
            <a:lvl4pPr lvl="3" rtl="0">
              <a:buNone/>
              <a:defRPr sz="900">
                <a:latin typeface="Lato"/>
                <a:ea typeface="Lato"/>
                <a:cs typeface="Lato"/>
                <a:sym typeface="Lato"/>
              </a:defRPr>
            </a:lvl4pPr>
            <a:lvl5pPr lvl="4" rtl="0">
              <a:buNone/>
              <a:defRPr sz="900">
                <a:latin typeface="Lato"/>
                <a:ea typeface="Lato"/>
                <a:cs typeface="Lato"/>
                <a:sym typeface="Lato"/>
              </a:defRPr>
            </a:lvl5pPr>
            <a:lvl6pPr lvl="5" rtl="0">
              <a:buNone/>
              <a:defRPr sz="900">
                <a:latin typeface="Lato"/>
                <a:ea typeface="Lato"/>
                <a:cs typeface="Lato"/>
                <a:sym typeface="Lato"/>
              </a:defRPr>
            </a:lvl6pPr>
            <a:lvl7pPr lvl="6" rtl="0">
              <a:buNone/>
              <a:defRPr sz="900">
                <a:latin typeface="Lato"/>
                <a:ea typeface="Lato"/>
                <a:cs typeface="Lato"/>
                <a:sym typeface="Lato"/>
              </a:defRPr>
            </a:lvl7pPr>
            <a:lvl8pPr lvl="7" rtl="0">
              <a:buNone/>
              <a:defRPr sz="900">
                <a:latin typeface="Lato"/>
                <a:ea typeface="Lato"/>
                <a:cs typeface="Lato"/>
                <a:sym typeface="Lato"/>
              </a:defRPr>
            </a:lvl8pPr>
            <a:lvl9pPr lvl="8" rtl="0">
              <a:buNone/>
              <a:defRPr sz="900">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1"/>
        <p:cNvGrpSpPr/>
        <p:nvPr/>
      </p:nvGrpSpPr>
      <p:grpSpPr>
        <a:xfrm>
          <a:off x="0" y="0"/>
          <a:ext cx="0" cy="0"/>
          <a:chOff x="0" y="0"/>
          <a:chExt cx="0" cy="0"/>
        </a:xfrm>
      </p:grpSpPr>
      <p:sp>
        <p:nvSpPr>
          <p:cNvPr id="52" name="Google Shape;52;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54" name="Google Shape;54;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5" name="Google Shape;55;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pic>
        <p:nvPicPr>
          <p:cNvPr id="56" name="Google Shape;56;p9"/>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929706" y="0"/>
            <a:ext cx="2214295" cy="830125"/>
          </a:xfrm>
          <a:prstGeom prst="rect">
            <a:avLst/>
          </a:prstGeom>
          <a:noFill/>
          <a:ln>
            <a:noFill/>
          </a:ln>
        </p:spPr>
      </p:pic>
      <p:pic>
        <p:nvPicPr>
          <p:cNvPr id="57" name="Google Shape;57;p9"/>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68425" y="4527313"/>
            <a:ext cx="2175863" cy="472925"/>
          </a:xfrm>
          <a:prstGeom prst="rect">
            <a:avLst/>
          </a:prstGeom>
          <a:noFill/>
          <a:ln>
            <a:noFill/>
          </a:ln>
        </p:spPr>
      </p:pic>
      <p:sp>
        <p:nvSpPr>
          <p:cNvPr id="58" name="Google Shape;58;p9"/>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lvl1pPr lvl="0" rtl="0">
              <a:buNone/>
              <a:defRPr sz="900">
                <a:latin typeface="Lato"/>
                <a:ea typeface="Lato"/>
                <a:cs typeface="Lato"/>
                <a:sym typeface="Lato"/>
              </a:defRPr>
            </a:lvl1pPr>
            <a:lvl2pPr lvl="1" rtl="0">
              <a:buNone/>
              <a:defRPr sz="900">
                <a:latin typeface="Lato"/>
                <a:ea typeface="Lato"/>
                <a:cs typeface="Lato"/>
                <a:sym typeface="Lato"/>
              </a:defRPr>
            </a:lvl2pPr>
            <a:lvl3pPr lvl="2" rtl="0">
              <a:buNone/>
              <a:defRPr sz="900">
                <a:latin typeface="Lato"/>
                <a:ea typeface="Lato"/>
                <a:cs typeface="Lato"/>
                <a:sym typeface="Lato"/>
              </a:defRPr>
            </a:lvl3pPr>
            <a:lvl4pPr lvl="3" rtl="0">
              <a:buNone/>
              <a:defRPr sz="900">
                <a:latin typeface="Lato"/>
                <a:ea typeface="Lato"/>
                <a:cs typeface="Lato"/>
                <a:sym typeface="Lato"/>
              </a:defRPr>
            </a:lvl4pPr>
            <a:lvl5pPr lvl="4" rtl="0">
              <a:buNone/>
              <a:defRPr sz="900">
                <a:latin typeface="Lato"/>
                <a:ea typeface="Lato"/>
                <a:cs typeface="Lato"/>
                <a:sym typeface="Lato"/>
              </a:defRPr>
            </a:lvl5pPr>
            <a:lvl6pPr lvl="5" rtl="0">
              <a:buNone/>
              <a:defRPr sz="900">
                <a:latin typeface="Lato"/>
                <a:ea typeface="Lato"/>
                <a:cs typeface="Lato"/>
                <a:sym typeface="Lato"/>
              </a:defRPr>
            </a:lvl6pPr>
            <a:lvl7pPr lvl="6" rtl="0">
              <a:buNone/>
              <a:defRPr sz="900">
                <a:latin typeface="Lato"/>
                <a:ea typeface="Lato"/>
                <a:cs typeface="Lato"/>
                <a:sym typeface="Lato"/>
              </a:defRPr>
            </a:lvl7pPr>
            <a:lvl8pPr lvl="7" rtl="0">
              <a:buNone/>
              <a:defRPr sz="900">
                <a:latin typeface="Lato"/>
                <a:ea typeface="Lato"/>
                <a:cs typeface="Lato"/>
                <a:sym typeface="Lato"/>
              </a:defRPr>
            </a:lvl8pPr>
            <a:lvl9pPr lvl="8" rtl="0">
              <a:buNone/>
              <a:defRPr sz="900">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4"/>
        <p:cNvGrpSpPr/>
        <p:nvPr/>
      </p:nvGrpSpPr>
      <p:grpSpPr>
        <a:xfrm>
          <a:off x="0" y="0"/>
          <a:ext cx="0" cy="0"/>
          <a:chOff x="0" y="0"/>
          <a:chExt cx="0" cy="0"/>
        </a:xfrm>
      </p:grpSpPr>
      <p:sp>
        <p:nvSpPr>
          <p:cNvPr id="65" name="Google Shape;6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66" name="Google Shape;66;p11"/>
          <p:cNvSpPr txBox="1">
            <a:spLocks noGrp="1"/>
          </p:cNvSpPr>
          <p:nvPr>
            <p:ph type="body" idx="1"/>
          </p:nvPr>
        </p:nvSpPr>
        <p:spPr>
          <a:xfrm>
            <a:off x="311700" y="3152225"/>
            <a:ext cx="8520600" cy="1300800"/>
          </a:xfrm>
          <a:prstGeom prst="rect">
            <a:avLst/>
          </a:prstGeom>
          <a:solidFill>
            <a:srgbClr val="FFFFFF"/>
          </a:solidFill>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pic>
        <p:nvPicPr>
          <p:cNvPr id="67" name="Google Shape;67;p11"/>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929706" y="0"/>
            <a:ext cx="2214295" cy="830125"/>
          </a:xfrm>
          <a:prstGeom prst="rect">
            <a:avLst/>
          </a:prstGeom>
          <a:noFill/>
          <a:ln>
            <a:noFill/>
          </a:ln>
        </p:spPr>
      </p:pic>
      <p:pic>
        <p:nvPicPr>
          <p:cNvPr id="68" name="Google Shape;68;p11"/>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68425" y="4527313"/>
            <a:ext cx="2175863" cy="472925"/>
          </a:xfrm>
          <a:prstGeom prst="rect">
            <a:avLst/>
          </a:prstGeom>
          <a:noFill/>
          <a:ln>
            <a:noFill/>
          </a:ln>
        </p:spPr>
      </p:pic>
      <p:sp>
        <p:nvSpPr>
          <p:cNvPr id="69" name="Google Shape;69;p11"/>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lvl1pPr lvl="0" rtl="0">
              <a:buNone/>
              <a:defRPr sz="900">
                <a:latin typeface="Lato"/>
                <a:ea typeface="Lato"/>
                <a:cs typeface="Lato"/>
                <a:sym typeface="Lato"/>
              </a:defRPr>
            </a:lvl1pPr>
            <a:lvl2pPr lvl="1" rtl="0">
              <a:buNone/>
              <a:defRPr sz="900">
                <a:latin typeface="Lato"/>
                <a:ea typeface="Lato"/>
                <a:cs typeface="Lato"/>
                <a:sym typeface="Lato"/>
              </a:defRPr>
            </a:lvl2pPr>
            <a:lvl3pPr lvl="2" rtl="0">
              <a:buNone/>
              <a:defRPr sz="900">
                <a:latin typeface="Lato"/>
                <a:ea typeface="Lato"/>
                <a:cs typeface="Lato"/>
                <a:sym typeface="Lato"/>
              </a:defRPr>
            </a:lvl3pPr>
            <a:lvl4pPr lvl="3" rtl="0">
              <a:buNone/>
              <a:defRPr sz="900">
                <a:latin typeface="Lato"/>
                <a:ea typeface="Lato"/>
                <a:cs typeface="Lato"/>
                <a:sym typeface="Lato"/>
              </a:defRPr>
            </a:lvl4pPr>
            <a:lvl5pPr lvl="4" rtl="0">
              <a:buNone/>
              <a:defRPr sz="900">
                <a:latin typeface="Lato"/>
                <a:ea typeface="Lato"/>
                <a:cs typeface="Lato"/>
                <a:sym typeface="Lato"/>
              </a:defRPr>
            </a:lvl5pPr>
            <a:lvl6pPr lvl="5" rtl="0">
              <a:buNone/>
              <a:defRPr sz="900">
                <a:latin typeface="Lato"/>
                <a:ea typeface="Lato"/>
                <a:cs typeface="Lato"/>
                <a:sym typeface="Lato"/>
              </a:defRPr>
            </a:lvl6pPr>
            <a:lvl7pPr lvl="6" rtl="0">
              <a:buNone/>
              <a:defRPr sz="900">
                <a:latin typeface="Lato"/>
                <a:ea typeface="Lato"/>
                <a:cs typeface="Lato"/>
                <a:sym typeface="Lato"/>
              </a:defRPr>
            </a:lvl7pPr>
            <a:lvl8pPr lvl="7" rtl="0">
              <a:buNone/>
              <a:defRPr sz="900">
                <a:latin typeface="Lato"/>
                <a:ea typeface="Lato"/>
                <a:cs typeface="Lato"/>
                <a:sym typeface="Lato"/>
              </a:defRPr>
            </a:lvl8pPr>
            <a:lvl9pPr lvl="8" rtl="0">
              <a:buNone/>
              <a:defRPr sz="900">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0"/>
        <p:cNvGrpSpPr/>
        <p:nvPr/>
      </p:nvGrpSpPr>
      <p:grpSpPr>
        <a:xfrm>
          <a:off x="0" y="0"/>
          <a:ext cx="0" cy="0"/>
          <a:chOff x="0" y="0"/>
          <a:chExt cx="0" cy="0"/>
        </a:xfrm>
      </p:grpSpPr>
      <p:pic>
        <p:nvPicPr>
          <p:cNvPr id="71" name="Google Shape;71;p12"/>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929706" y="0"/>
            <a:ext cx="2214295" cy="830125"/>
          </a:xfrm>
          <a:prstGeom prst="rect">
            <a:avLst/>
          </a:prstGeom>
          <a:noFill/>
          <a:ln>
            <a:noFill/>
          </a:ln>
        </p:spPr>
      </p:pic>
      <p:pic>
        <p:nvPicPr>
          <p:cNvPr id="72" name="Google Shape;72;p12"/>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68425" y="4527313"/>
            <a:ext cx="2175863" cy="472925"/>
          </a:xfrm>
          <a:prstGeom prst="rect">
            <a:avLst/>
          </a:prstGeom>
          <a:noFill/>
          <a:ln>
            <a:noFill/>
          </a:ln>
        </p:spPr>
      </p:pic>
      <p:sp>
        <p:nvSpPr>
          <p:cNvPr id="73" name="Google Shape;73;p12"/>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lvl1pPr lvl="0" rtl="0">
              <a:buNone/>
              <a:defRPr sz="900">
                <a:latin typeface="Lato"/>
                <a:ea typeface="Lato"/>
                <a:cs typeface="Lato"/>
                <a:sym typeface="Lato"/>
              </a:defRPr>
            </a:lvl1pPr>
            <a:lvl2pPr lvl="1" rtl="0">
              <a:buNone/>
              <a:defRPr sz="900">
                <a:latin typeface="Lato"/>
                <a:ea typeface="Lato"/>
                <a:cs typeface="Lato"/>
                <a:sym typeface="Lato"/>
              </a:defRPr>
            </a:lvl2pPr>
            <a:lvl3pPr lvl="2" rtl="0">
              <a:buNone/>
              <a:defRPr sz="900">
                <a:latin typeface="Lato"/>
                <a:ea typeface="Lato"/>
                <a:cs typeface="Lato"/>
                <a:sym typeface="Lato"/>
              </a:defRPr>
            </a:lvl3pPr>
            <a:lvl4pPr lvl="3" rtl="0">
              <a:buNone/>
              <a:defRPr sz="900">
                <a:latin typeface="Lato"/>
                <a:ea typeface="Lato"/>
                <a:cs typeface="Lato"/>
                <a:sym typeface="Lato"/>
              </a:defRPr>
            </a:lvl4pPr>
            <a:lvl5pPr lvl="4" rtl="0">
              <a:buNone/>
              <a:defRPr sz="900">
                <a:latin typeface="Lato"/>
                <a:ea typeface="Lato"/>
                <a:cs typeface="Lato"/>
                <a:sym typeface="Lato"/>
              </a:defRPr>
            </a:lvl5pPr>
            <a:lvl6pPr lvl="5" rtl="0">
              <a:buNone/>
              <a:defRPr sz="900">
                <a:latin typeface="Lato"/>
                <a:ea typeface="Lato"/>
                <a:cs typeface="Lato"/>
                <a:sym typeface="Lato"/>
              </a:defRPr>
            </a:lvl6pPr>
            <a:lvl7pPr lvl="6" rtl="0">
              <a:buNone/>
              <a:defRPr sz="900">
                <a:latin typeface="Lato"/>
                <a:ea typeface="Lato"/>
                <a:cs typeface="Lato"/>
                <a:sym typeface="Lato"/>
              </a:defRPr>
            </a:lvl7pPr>
            <a:lvl8pPr lvl="7" rtl="0">
              <a:buNone/>
              <a:defRPr sz="900">
                <a:latin typeface="Lato"/>
                <a:ea typeface="Lato"/>
                <a:cs typeface="Lato"/>
                <a:sym typeface="Lato"/>
              </a:defRPr>
            </a:lvl8pPr>
            <a:lvl9pPr lvl="8" rtl="0">
              <a:buNone/>
              <a:defRPr sz="900">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EBD3D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36750"/>
            <a:ext cx="68028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363F83"/>
              </a:buClr>
              <a:buSzPts val="2800"/>
              <a:buFont typeface="Lato"/>
              <a:buNone/>
              <a:defRPr sz="2800">
                <a:solidFill>
                  <a:srgbClr val="363F83"/>
                </a:solidFill>
                <a:latin typeface="Lato"/>
                <a:ea typeface="Lato"/>
                <a:cs typeface="Lato"/>
                <a:sym typeface="Lato"/>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270413"/>
            <a:ext cx="8520600" cy="3070500"/>
          </a:xfrm>
          <a:prstGeom prst="rect">
            <a:avLst/>
          </a:prstGeom>
          <a:solidFill>
            <a:srgbClr val="FFFFFF"/>
          </a:solid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rgbClr val="E5362B"/>
              </a:buClr>
              <a:buSzPts val="1800"/>
              <a:buFont typeface="Lato"/>
              <a:buChar char="●"/>
              <a:defRPr sz="1800">
                <a:solidFill>
                  <a:srgbClr val="E5362B"/>
                </a:solidFill>
                <a:latin typeface="Lato"/>
                <a:ea typeface="Lato"/>
                <a:cs typeface="Lato"/>
                <a:sym typeface="Lato"/>
              </a:defRPr>
            </a:lvl1pPr>
            <a:lvl2pPr marL="914400" lvl="1" indent="-317500">
              <a:lnSpc>
                <a:spcPct val="115000"/>
              </a:lnSpc>
              <a:spcBef>
                <a:spcPts val="1600"/>
              </a:spcBef>
              <a:spcAft>
                <a:spcPts val="0"/>
              </a:spcAft>
              <a:buClr>
                <a:srgbClr val="8BACEE"/>
              </a:buClr>
              <a:buSzPts val="1400"/>
              <a:buFont typeface="Lato"/>
              <a:buChar char="○"/>
              <a:defRPr b="1">
                <a:solidFill>
                  <a:srgbClr val="8BACEE"/>
                </a:solidFill>
                <a:latin typeface="Lato"/>
                <a:ea typeface="Lato"/>
                <a:cs typeface="Lato"/>
                <a:sym typeface="Lato"/>
              </a:defRPr>
            </a:lvl2pPr>
            <a:lvl3pPr marL="1371600" lvl="2"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de"/>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4" r:id="rId5"/>
    <p:sldLayoutId id="2147483655" r:id="rId6"/>
    <p:sldLayoutId id="2147483657" r:id="rId7"/>
    <p:sldLayoutId id="2147483658"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ristina.juraite@vdu.l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arget="../media/image11.jpeg" Type="http://schemas.openxmlformats.org/officeDocument/2006/relationships/image"/><Relationship Id="rId1" Target="../slideLayouts/slideLayout2.xml" Type="http://schemas.openxmlformats.org/officeDocument/2006/relationships/slideLayout"/></Relationships>
</file>

<file path=ppt/slides/_rels/slide13.xml.rels><?xml version="1.0" encoding="UTF-8" standalone="yes" ?><Relationships xmlns="http://schemas.openxmlformats.org/package/2006/relationships"><Relationship Id="rId2" Target="../media/image12.jpeg" Type="http://schemas.openxmlformats.org/officeDocument/2006/relationships/image"/><Relationship Id="rId1" Target="../slideLayouts/slideLayout2.xml" Type="http://schemas.openxmlformats.org/officeDocument/2006/relationships/slideLayout"/></Relationships>
</file>

<file path=ppt/slides/_rels/slide14.xml.rels><?xml version="1.0" encoding="UTF-8" standalone="yes" ?><Relationships xmlns="http://schemas.openxmlformats.org/package/2006/relationships"><Relationship Id="rId2" Target="../media/image13.jpeg" Type="http://schemas.openxmlformats.org/officeDocument/2006/relationships/image"/><Relationship Id="rId1" Target="../slideLayouts/slideLayout4.xml" Type="http://schemas.openxmlformats.org/officeDocument/2006/relationships/slideLayout"/></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arget="https://youtu.be/vnj8fpNQJgk" TargetMode="External" Type="http://schemas.openxmlformats.org/officeDocument/2006/relationships/hyperlink"/><Relationship Id="rId2" Target="../media/image15.jpeg" Type="http://schemas.openxmlformats.org/officeDocument/2006/relationships/image"/><Relationship Id="rId1" Target="../slideLayouts/slideLayout4.xml" Type="http://schemas.openxmlformats.org/officeDocument/2006/relationships/slideLayout"/></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arget="../media/image5.jpeg" Type="http://schemas.openxmlformats.org/officeDocument/2006/relationships/image"/><Relationship Id="rId1" Target="../slideLayouts/slideLayout2.xml" Type="http://schemas.openxmlformats.org/officeDocument/2006/relationships/slideLayout"/></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arget="../media/image23.jpeg" Type="http://schemas.openxmlformats.org/officeDocument/2006/relationships/image"/><Relationship Id="rId2" Target="../media/image22.jpeg" Type="http://schemas.openxmlformats.org/officeDocument/2006/relationships/image"/><Relationship Id="rId1" Target="../slideLayouts/slideLayout2.xml" Type="http://schemas.openxmlformats.org/officeDocument/2006/relationships/slideLayout"/></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arget="https://www.youtube.com/watch?v=XjJQBjWYDTs" TargetMode="External" Type="http://schemas.openxmlformats.org/officeDocument/2006/relationships/hyperlink"/><Relationship Id="rId2" Target="../media/image24.jpeg" Type="http://schemas.openxmlformats.org/officeDocument/2006/relationships/image"/><Relationship Id="rId1" Target="../slideLayouts/slideLayout8.xml" Type="http://schemas.openxmlformats.org/officeDocument/2006/relationships/slideLayout"/></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arget="../media/image26.jpeg" Type="http://schemas.openxmlformats.org/officeDocument/2006/relationships/image"/><Relationship Id="rId2" Target="../media/image25.jpeg" Type="http://schemas.openxmlformats.org/officeDocument/2006/relationships/image"/><Relationship Id="rId1" Target="../slideLayouts/slideLayout2.xml" Type="http://schemas.openxmlformats.org/officeDocument/2006/relationships/slideLayout"/><Relationship Id="rId4" Target="../media/image27.png" Type="http://schemas.openxmlformats.org/officeDocument/2006/relationships/image"/></Relationships>
</file>

<file path=ppt/slides/_rels/slide3.xml.rels><?xml version="1.0" encoding="UTF-8" standalone="yes" ?><Relationships xmlns="http://schemas.openxmlformats.org/package/2006/relationships"><Relationship Id="rId2" Target="../media/image6.jpeg" Type="http://schemas.openxmlformats.org/officeDocument/2006/relationships/image"/><Relationship Id="rId1" Target="../slideLayouts/slideLayout2.xml" Type="http://schemas.openxmlformats.org/officeDocument/2006/relationships/slideLayout"/></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arget="../media/image28.jpeg" Type="http://schemas.openxmlformats.org/officeDocument/2006/relationships/image"/><Relationship Id="rId2" Target="../notesSlides/notesSlide2.xml" Type="http://schemas.openxmlformats.org/officeDocument/2006/relationships/notesSlide"/><Relationship Id="rId1" Target="../slideLayouts/slideLayout8.xml" Type="http://schemas.openxmlformats.org/officeDocument/2006/relationships/slideLayout"/><Relationship Id="rId6" Target="../media/image31.jpeg" Type="http://schemas.openxmlformats.org/officeDocument/2006/relationships/image"/><Relationship Id="rId5" Target="../media/image30.jpeg" Type="http://schemas.openxmlformats.org/officeDocument/2006/relationships/image"/><Relationship Id="rId4" Target="../media/image29.jpeg" Type="http://schemas.openxmlformats.org/officeDocument/2006/relationships/image"/></Relationships>
</file>

<file path=ppt/slides/_rels/slide32.xml.rels><?xml version="1.0" encoding="UTF-8" standalone="yes" ?><Relationships xmlns="http://schemas.openxmlformats.org/package/2006/relationships"><Relationship Id="rId3" Target="../media/image32.jpeg" Type="http://schemas.openxmlformats.org/officeDocument/2006/relationships/image"/><Relationship Id="rId2" Target="../notesSlides/notesSlide3.xml" Type="http://schemas.openxmlformats.org/officeDocument/2006/relationships/notesSlide"/><Relationship Id="rId1" Target="../slideLayouts/slideLayout4.xml" Type="http://schemas.openxmlformats.org/officeDocument/2006/relationships/slideLayout"/></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arget="../media/image7.jpeg" Type="http://schemas.openxmlformats.org/officeDocument/2006/relationships/image"/><Relationship Id="rId1" Target="../slideLayouts/slideLayout2.xml" Type="http://schemas.openxmlformats.org/officeDocument/2006/relationships/slideLayout"/></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arget="../media/image8.jpeg" Type="http://schemas.openxmlformats.org/officeDocument/2006/relationships/image"/><Relationship Id="rId1" Target="../slideLayouts/slideLayout2.xml" Type="http://schemas.openxmlformats.org/officeDocument/2006/relationships/slideLayout"/></Relationships>
</file>

<file path=ppt/slides/_rels/slide8.xml.rels><?xml version="1.0" encoding="UTF-8" standalone="yes" ?><Relationships xmlns="http://schemas.openxmlformats.org/package/2006/relationships"><Relationship Id="rId2" Target="../media/image9.jpeg" Type="http://schemas.openxmlformats.org/officeDocument/2006/relationships/image"/><Relationship Id="rId1" Target="../slideLayouts/slideLayout2.xml" Type="http://schemas.openxmlformats.org/officeDocument/2006/relationships/slideLayout"/></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3"/>
          <p:cNvSpPr txBox="1">
            <a:spLocks noGrp="1"/>
          </p:cNvSpPr>
          <p:nvPr>
            <p:ph type="ctrTitle"/>
          </p:nvPr>
        </p:nvSpPr>
        <p:spPr>
          <a:xfrm>
            <a:off x="0" y="650350"/>
            <a:ext cx="5496600" cy="2052600"/>
          </a:xfrm>
          <a:prstGeom prst="rect">
            <a:avLst/>
          </a:prstGeom>
        </p:spPr>
        <p:txBody>
          <a:bodyPr spcFirstLastPara="1" wrap="square" lIns="360000" tIns="91425" rIns="91425" bIns="91425" anchor="b" anchorCtr="0">
            <a:noAutofit/>
          </a:bodyPr>
          <a:lstStyle/>
          <a:p>
            <a:r>
              <a:rPr lang="en-US" sz="3200" b="1" dirty="0"/>
              <a:t>Every picture tells a story: </a:t>
            </a:r>
            <a:br>
              <a:rPr lang="en-US" sz="3200" dirty="0"/>
            </a:br>
            <a:r>
              <a:rPr lang="en-US" sz="2000" dirty="0"/>
              <a:t>Understanding &amp; practicing visual language</a:t>
            </a:r>
            <a:br>
              <a:rPr lang="en-US" sz="2000" dirty="0"/>
            </a:br>
            <a:endParaRPr sz="2000" dirty="0"/>
          </a:p>
        </p:txBody>
      </p:sp>
      <p:sp>
        <p:nvSpPr>
          <p:cNvPr id="79" name="Google Shape;79;p13"/>
          <p:cNvSpPr txBox="1">
            <a:spLocks noGrp="1"/>
          </p:cNvSpPr>
          <p:nvPr>
            <p:ph type="subTitle" idx="1"/>
          </p:nvPr>
        </p:nvSpPr>
        <p:spPr>
          <a:xfrm>
            <a:off x="50" y="2702950"/>
            <a:ext cx="5496600" cy="867900"/>
          </a:xfrm>
          <a:prstGeom prst="rect">
            <a:avLst/>
          </a:prstGeom>
        </p:spPr>
        <p:txBody>
          <a:bodyPr spcFirstLastPara="1" wrap="square" lIns="360000" tIns="91425" rIns="91425" bIns="91425" anchor="t" anchorCtr="0">
            <a:noAutofit/>
          </a:bodyPr>
          <a:lstStyle/>
          <a:p>
            <a:r>
              <a:rPr lang="lt-LT" sz="1600" dirty="0"/>
              <a:t>prof. Kristina </a:t>
            </a:r>
            <a:r>
              <a:rPr lang="lt-LT" sz="1600" dirty="0" err="1"/>
              <a:t>Juraite</a:t>
            </a:r>
            <a:endParaRPr lang="lt-LT" sz="1600" dirty="0"/>
          </a:p>
          <a:p>
            <a:r>
              <a:rPr lang="lt-LT" sz="1600" dirty="0"/>
              <a:t>Vytautas </a:t>
            </a:r>
            <a:r>
              <a:rPr lang="lt-LT" sz="1600" dirty="0" err="1"/>
              <a:t>Magnus</a:t>
            </a:r>
            <a:r>
              <a:rPr lang="lt-LT" sz="1600" dirty="0"/>
              <a:t> University, Lithuania</a:t>
            </a:r>
          </a:p>
          <a:p>
            <a:r>
              <a:rPr lang="lt-LT" sz="1600" dirty="0">
                <a:hlinkClick r:id="rId3"/>
              </a:rPr>
              <a:t>kristina.juraite@vdu.lt</a:t>
            </a:r>
            <a:endParaRPr lang="lt-LT" sz="1600" dirty="0"/>
          </a:p>
          <a:p>
            <a:endParaRPr lang="lt-LT" sz="1800" dirty="0"/>
          </a:p>
          <a:p>
            <a:pPr marL="0" lvl="0" indent="0" algn="l" rtl="0">
              <a:spcBef>
                <a:spcPts val="0"/>
              </a:spcBef>
              <a:spcAft>
                <a:spcPts val="0"/>
              </a:spcAft>
              <a:buNone/>
            </a:pP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109D6-DB32-BF46-971B-38ECF6C6F60E}"/>
              </a:ext>
            </a:extLst>
          </p:cNvPr>
          <p:cNvSpPr>
            <a:spLocks noGrp="1"/>
          </p:cNvSpPr>
          <p:nvPr>
            <p:ph type="title"/>
          </p:nvPr>
        </p:nvSpPr>
        <p:spPr/>
        <p:txBody>
          <a:bodyPr/>
          <a:lstStyle/>
          <a:p>
            <a:r>
              <a:rPr lang="en-US" dirty="0"/>
              <a:t>Systems of meaning</a:t>
            </a:r>
          </a:p>
        </p:txBody>
      </p:sp>
      <p:sp>
        <p:nvSpPr>
          <p:cNvPr id="3" name="Text Placeholder 2">
            <a:extLst>
              <a:ext uri="{FF2B5EF4-FFF2-40B4-BE49-F238E27FC236}">
                <a16:creationId xmlns:a16="http://schemas.microsoft.com/office/drawing/2014/main" id="{D50FE6D2-8658-9242-8ADA-4247CF1CCA83}"/>
              </a:ext>
            </a:extLst>
          </p:cNvPr>
          <p:cNvSpPr>
            <a:spLocks noGrp="1"/>
          </p:cNvSpPr>
          <p:nvPr>
            <p:ph type="body" idx="1"/>
          </p:nvPr>
        </p:nvSpPr>
        <p:spPr>
          <a:xfrm>
            <a:off x="168425" y="1032300"/>
            <a:ext cx="5533128" cy="3406500"/>
          </a:xfrm>
        </p:spPr>
        <p:txBody>
          <a:bodyPr/>
          <a:lstStyle/>
          <a:p>
            <a:r>
              <a:rPr lang="en-US" dirty="0"/>
              <a:t>The meaning of a sign depends on the code within which it is situated.</a:t>
            </a:r>
          </a:p>
          <a:p>
            <a:r>
              <a:rPr lang="en-US" dirty="0"/>
              <a:t>Codes provide an interpretative framework within which signs make sense.</a:t>
            </a:r>
          </a:p>
          <a:p>
            <a:r>
              <a:rPr lang="en-US" dirty="0"/>
              <a:t>There are social codes, logical codes, aesthetic codes.</a:t>
            </a:r>
          </a:p>
          <a:p>
            <a:endParaRPr lang="en-US" dirty="0"/>
          </a:p>
        </p:txBody>
      </p:sp>
      <p:sp>
        <p:nvSpPr>
          <p:cNvPr id="4" name="Slide Number Placeholder 3">
            <a:extLst>
              <a:ext uri="{FF2B5EF4-FFF2-40B4-BE49-F238E27FC236}">
                <a16:creationId xmlns:a16="http://schemas.microsoft.com/office/drawing/2014/main" id="{04A0B8E9-9570-014C-AF37-1A232ED1A26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 smtClean="0"/>
              <a:t>10</a:t>
            </a:fld>
            <a:endParaRPr lang="de"/>
          </a:p>
        </p:txBody>
      </p:sp>
      <p:pic>
        <p:nvPicPr>
          <p:cNvPr id="7" name="Picture 6">
            <a:extLst>
              <a:ext uri="{FF2B5EF4-FFF2-40B4-BE49-F238E27FC236}">
                <a16:creationId xmlns:a16="http://schemas.microsoft.com/office/drawing/2014/main" id="{AC583F51-DE51-2D4F-A8F2-4D38A054FC5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44988" y="1035777"/>
            <a:ext cx="2310594" cy="4107723"/>
          </a:xfrm>
          <a:prstGeom prst="rect">
            <a:avLst/>
          </a:prstGeom>
        </p:spPr>
      </p:pic>
    </p:spTree>
    <p:extLst>
      <p:ext uri="{BB962C8B-B14F-4D97-AF65-F5344CB8AC3E}">
        <p14:creationId xmlns:p14="http://schemas.microsoft.com/office/powerpoint/2010/main" val="38710830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3BA06-0D13-AE41-9338-70A64669A050}"/>
              </a:ext>
            </a:extLst>
          </p:cNvPr>
          <p:cNvSpPr>
            <a:spLocks noGrp="1"/>
          </p:cNvSpPr>
          <p:nvPr>
            <p:ph type="title"/>
          </p:nvPr>
        </p:nvSpPr>
        <p:spPr/>
        <p:txBody>
          <a:bodyPr/>
          <a:lstStyle/>
          <a:p>
            <a:r>
              <a:rPr lang="en-US" dirty="0"/>
              <a:t>Typology of signs by Charles Peirce</a:t>
            </a:r>
            <a:br>
              <a:rPr lang="en-US" dirty="0"/>
            </a:br>
            <a:endParaRPr lang="en-US" dirty="0"/>
          </a:p>
        </p:txBody>
      </p:sp>
      <p:sp>
        <p:nvSpPr>
          <p:cNvPr id="3" name="Text Placeholder 2">
            <a:extLst>
              <a:ext uri="{FF2B5EF4-FFF2-40B4-BE49-F238E27FC236}">
                <a16:creationId xmlns:a16="http://schemas.microsoft.com/office/drawing/2014/main" id="{263D5A95-CCEB-9343-8B5C-7735C5B3483E}"/>
              </a:ext>
            </a:extLst>
          </p:cNvPr>
          <p:cNvSpPr>
            <a:spLocks noGrp="1"/>
          </p:cNvSpPr>
          <p:nvPr>
            <p:ph type="body" idx="1"/>
          </p:nvPr>
        </p:nvSpPr>
        <p:spPr/>
        <p:txBody>
          <a:bodyPr/>
          <a:lstStyle/>
          <a:p>
            <a:r>
              <a:rPr lang="en-US" b="1" dirty="0"/>
              <a:t>Iconic</a:t>
            </a:r>
            <a:r>
              <a:rPr lang="en-US" dirty="0"/>
              <a:t> </a:t>
            </a:r>
            <a:r>
              <a:rPr lang="en-US" b="1" dirty="0"/>
              <a:t>signs</a:t>
            </a:r>
            <a:r>
              <a:rPr lang="en-US" dirty="0"/>
              <a:t> convey </a:t>
            </a:r>
            <a:r>
              <a:rPr lang="en-US" u="sng" dirty="0"/>
              <a:t>direct link and similarity </a:t>
            </a:r>
            <a:r>
              <a:rPr lang="en-US" dirty="0"/>
              <a:t>between the signifier and signified and represent the object in a </a:t>
            </a:r>
            <a:r>
              <a:rPr lang="en-US" u="sng" dirty="0"/>
              <a:t>concrete way </a:t>
            </a:r>
            <a:r>
              <a:rPr lang="en-US" dirty="0"/>
              <a:t>(portrait, photography, cartoons, sound effects, imitative gestures, road signs, maps, etc.).</a:t>
            </a:r>
          </a:p>
          <a:p>
            <a:r>
              <a:rPr lang="en-US" b="1" dirty="0"/>
              <a:t>Index</a:t>
            </a:r>
            <a:r>
              <a:rPr lang="en-US" dirty="0"/>
              <a:t> is a sign which is </a:t>
            </a:r>
            <a:r>
              <a:rPr lang="en-US" u="sng" dirty="0"/>
              <a:t>connected to the object it represents in a causal way </a:t>
            </a:r>
            <a:r>
              <a:rPr lang="en-US" dirty="0"/>
              <a:t>rather than directly or in a concrete way (evidence, smoke, footprints, pain, thermometer, clock, knock on the door, handwriting, etc.).</a:t>
            </a:r>
          </a:p>
          <a:p>
            <a:r>
              <a:rPr lang="en-US" b="1" dirty="0"/>
              <a:t>Symbols</a:t>
            </a:r>
            <a:r>
              <a:rPr lang="en-US" dirty="0"/>
              <a:t> are signs which </a:t>
            </a:r>
            <a:r>
              <a:rPr lang="en-US" u="sng" dirty="0"/>
              <a:t>have NO direct link at all with the thing it represents</a:t>
            </a:r>
            <a:r>
              <a:rPr lang="en-US" dirty="0"/>
              <a:t>. The only reason we know what they mean is due to convention. 100% of them need to be learned (language, alphabet, numbers, traffic lights, colors, etc.).</a:t>
            </a:r>
          </a:p>
        </p:txBody>
      </p:sp>
      <p:sp>
        <p:nvSpPr>
          <p:cNvPr id="4" name="Slide Number Placeholder 3">
            <a:extLst>
              <a:ext uri="{FF2B5EF4-FFF2-40B4-BE49-F238E27FC236}">
                <a16:creationId xmlns:a16="http://schemas.microsoft.com/office/drawing/2014/main" id="{9AB0654C-8AB5-8549-8C8C-FED7FE6DEF3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 smtClean="0"/>
              <a:t>11</a:t>
            </a:fld>
            <a:endParaRPr lang="de"/>
          </a:p>
        </p:txBody>
      </p:sp>
    </p:spTree>
    <p:extLst>
      <p:ext uri="{BB962C8B-B14F-4D97-AF65-F5344CB8AC3E}">
        <p14:creationId xmlns:p14="http://schemas.microsoft.com/office/powerpoint/2010/main" val="16038678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E91E2-5B3C-504C-BAEB-7D13825C0C6F}"/>
              </a:ext>
            </a:extLst>
          </p:cNvPr>
          <p:cNvSpPr>
            <a:spLocks noGrp="1"/>
          </p:cNvSpPr>
          <p:nvPr>
            <p:ph type="title"/>
          </p:nvPr>
        </p:nvSpPr>
        <p:spPr>
          <a:xfrm>
            <a:off x="2029500" y="336750"/>
            <a:ext cx="5085000" cy="572700"/>
          </a:xfrm>
        </p:spPr>
        <p:txBody>
          <a:bodyPr/>
          <a:lstStyle/>
          <a:p>
            <a:r>
              <a:rPr lang="en-US" dirty="0"/>
              <a:t>Iconic sign</a:t>
            </a:r>
          </a:p>
        </p:txBody>
      </p:sp>
      <p:sp>
        <p:nvSpPr>
          <p:cNvPr id="4" name="Slide Number Placeholder 3">
            <a:extLst>
              <a:ext uri="{FF2B5EF4-FFF2-40B4-BE49-F238E27FC236}">
                <a16:creationId xmlns:a16="http://schemas.microsoft.com/office/drawing/2014/main" id="{6EE42687-50AB-CE42-9814-10A5C61BFB1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 smtClean="0"/>
              <a:t>12</a:t>
            </a:fld>
            <a:endParaRPr lang="de"/>
          </a:p>
        </p:txBody>
      </p:sp>
      <p:pic>
        <p:nvPicPr>
          <p:cNvPr id="3" name="Picture 2">
            <a:extLst>
              <a:ext uri="{FF2B5EF4-FFF2-40B4-BE49-F238E27FC236}">
                <a16:creationId xmlns:a16="http://schemas.microsoft.com/office/drawing/2014/main" id="{6A7031CC-882A-AD4C-97A2-6AC40780FAC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29500" y="979832"/>
            <a:ext cx="5080686" cy="3383737"/>
          </a:xfrm>
          <a:prstGeom prst="rect">
            <a:avLst/>
          </a:prstGeom>
        </p:spPr>
      </p:pic>
      <p:sp>
        <p:nvSpPr>
          <p:cNvPr id="6" name="Rectangle 5">
            <a:extLst>
              <a:ext uri="{FF2B5EF4-FFF2-40B4-BE49-F238E27FC236}">
                <a16:creationId xmlns:a16="http://schemas.microsoft.com/office/drawing/2014/main" id="{A21BB3DB-C6B1-2948-BD02-9E19D38E89E4}"/>
              </a:ext>
            </a:extLst>
          </p:cNvPr>
          <p:cNvSpPr/>
          <p:nvPr/>
        </p:nvSpPr>
        <p:spPr>
          <a:xfrm>
            <a:off x="2538186" y="4634457"/>
            <a:ext cx="4572000" cy="400110"/>
          </a:xfrm>
          <a:prstGeom prst="rect">
            <a:avLst/>
          </a:prstGeom>
        </p:spPr>
        <p:txBody>
          <a:bodyPr>
            <a:spAutoFit/>
          </a:bodyPr>
          <a:lstStyle/>
          <a:p>
            <a:pPr algn="r"/>
            <a:r>
              <a:rPr lang="en-US" sz="1000" dirty="0"/>
              <a:t>https://</a:t>
            </a:r>
            <a:r>
              <a:rPr lang="en-US" sz="1000" dirty="0" err="1"/>
              <a:t>www.businessinsider.com</a:t>
            </a:r>
            <a:r>
              <a:rPr lang="en-US" sz="1000" dirty="0"/>
              <a:t>/president-zelenskyys-unadorned-strategy-is-the-future-of-crisis-leadership-2022-3</a:t>
            </a:r>
          </a:p>
        </p:txBody>
      </p:sp>
    </p:spTree>
    <p:extLst>
      <p:ext uri="{BB962C8B-B14F-4D97-AF65-F5344CB8AC3E}">
        <p14:creationId xmlns:p14="http://schemas.microsoft.com/office/powerpoint/2010/main" val="4232909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16253-6B6E-4742-95BC-0D076DF7BC87}"/>
              </a:ext>
            </a:extLst>
          </p:cNvPr>
          <p:cNvSpPr>
            <a:spLocks noGrp="1"/>
          </p:cNvSpPr>
          <p:nvPr>
            <p:ph type="title"/>
          </p:nvPr>
        </p:nvSpPr>
        <p:spPr>
          <a:xfrm>
            <a:off x="2070800" y="336750"/>
            <a:ext cx="5043699" cy="572700"/>
          </a:xfrm>
        </p:spPr>
        <p:txBody>
          <a:bodyPr/>
          <a:lstStyle/>
          <a:p>
            <a:r>
              <a:rPr lang="en-US" dirty="0"/>
              <a:t>Index</a:t>
            </a:r>
          </a:p>
        </p:txBody>
      </p:sp>
      <p:sp>
        <p:nvSpPr>
          <p:cNvPr id="4" name="Slide Number Placeholder 3">
            <a:extLst>
              <a:ext uri="{FF2B5EF4-FFF2-40B4-BE49-F238E27FC236}">
                <a16:creationId xmlns:a16="http://schemas.microsoft.com/office/drawing/2014/main" id="{EE400DFD-DEDC-6E40-8849-5C7482C1336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 smtClean="0"/>
              <a:t>13</a:t>
            </a:fld>
            <a:endParaRPr lang="de"/>
          </a:p>
        </p:txBody>
      </p:sp>
      <p:pic>
        <p:nvPicPr>
          <p:cNvPr id="5" name="Picture 4">
            <a:extLst>
              <a:ext uri="{FF2B5EF4-FFF2-40B4-BE49-F238E27FC236}">
                <a16:creationId xmlns:a16="http://schemas.microsoft.com/office/drawing/2014/main" id="{3F59E911-237F-A241-B909-C54AFC09FBFF}"/>
              </a:ext>
            </a:extLst>
          </p:cNvPr>
          <p:cNvPicPr>
            <a:picLocks noChangeAspect="1"/>
          </p:cNvPicPr>
          <p:nvPr/>
        </p:nvPicPr>
        <p:blipFill>
          <a:blip r:embed="rId2"/>
          <a:stretch>
            <a:fillRect/>
          </a:stretch>
        </p:blipFill>
        <p:spPr>
          <a:xfrm>
            <a:off x="2070801" y="1067686"/>
            <a:ext cx="5002398" cy="3259138"/>
          </a:xfrm>
          <a:prstGeom prst="rect">
            <a:avLst/>
          </a:prstGeom>
        </p:spPr>
      </p:pic>
    </p:spTree>
    <p:extLst>
      <p:ext uri="{BB962C8B-B14F-4D97-AF65-F5344CB8AC3E}">
        <p14:creationId xmlns:p14="http://schemas.microsoft.com/office/powerpoint/2010/main" val="26692198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597866B-4CFF-844C-8BCA-6C45E5F0CFA8}"/>
              </a:ext>
            </a:extLst>
          </p:cNvPr>
          <p:cNvSpPr>
            <a:spLocks noGrp="1"/>
          </p:cNvSpPr>
          <p:nvPr>
            <p:ph type="title"/>
          </p:nvPr>
        </p:nvSpPr>
        <p:spPr/>
        <p:txBody>
          <a:bodyPr/>
          <a:lstStyle/>
          <a:p>
            <a:r>
              <a:rPr lang="en-US" dirty="0"/>
              <a:t>		Symbol</a:t>
            </a:r>
          </a:p>
        </p:txBody>
      </p:sp>
      <p:sp>
        <p:nvSpPr>
          <p:cNvPr id="4" name="Slide Number Placeholder 3">
            <a:extLst>
              <a:ext uri="{FF2B5EF4-FFF2-40B4-BE49-F238E27FC236}">
                <a16:creationId xmlns:a16="http://schemas.microsoft.com/office/drawing/2014/main" id="{CF5F033D-D600-674D-8A72-05970D57B75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 smtClean="0"/>
              <a:t>14</a:t>
            </a:fld>
            <a:endParaRPr lang="de"/>
          </a:p>
        </p:txBody>
      </p:sp>
      <p:pic>
        <p:nvPicPr>
          <p:cNvPr id="5" name="Picture 4">
            <a:extLst>
              <a:ext uri="{FF2B5EF4-FFF2-40B4-BE49-F238E27FC236}">
                <a16:creationId xmlns:a16="http://schemas.microsoft.com/office/drawing/2014/main" id="{D32C9BBF-8E64-A841-A88F-7978312B761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28736" y="1001326"/>
            <a:ext cx="4885764" cy="3140848"/>
          </a:xfrm>
          <a:prstGeom prst="rect">
            <a:avLst/>
          </a:prstGeom>
        </p:spPr>
      </p:pic>
    </p:spTree>
    <p:extLst>
      <p:ext uri="{BB962C8B-B14F-4D97-AF65-F5344CB8AC3E}">
        <p14:creationId xmlns:p14="http://schemas.microsoft.com/office/powerpoint/2010/main" val="17157566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88D58F-0B57-4B4F-AC75-7459EB74C1E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 smtClean="0"/>
              <a:t>15</a:t>
            </a:fld>
            <a:endParaRPr lang="de"/>
          </a:p>
        </p:txBody>
      </p:sp>
      <p:pic>
        <p:nvPicPr>
          <p:cNvPr id="8" name="Picture 7">
            <a:extLst>
              <a:ext uri="{FF2B5EF4-FFF2-40B4-BE49-F238E27FC236}">
                <a16:creationId xmlns:a16="http://schemas.microsoft.com/office/drawing/2014/main" id="{A9AC49B8-68F8-8046-8D2B-582B2F5B256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5153" y="582707"/>
            <a:ext cx="6673724" cy="3753970"/>
          </a:xfrm>
          <a:prstGeom prst="rect">
            <a:avLst/>
          </a:prstGeom>
        </p:spPr>
      </p:pic>
    </p:spTree>
    <p:extLst>
      <p:ext uri="{BB962C8B-B14F-4D97-AF65-F5344CB8AC3E}">
        <p14:creationId xmlns:p14="http://schemas.microsoft.com/office/powerpoint/2010/main" val="2114572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D0F6D40-0FC4-7C40-A887-06E976058425}"/>
              </a:ext>
            </a:extLst>
          </p:cNvPr>
          <p:cNvSpPr>
            <a:spLocks noGrp="1"/>
          </p:cNvSpPr>
          <p:nvPr>
            <p:ph type="title"/>
          </p:nvPr>
        </p:nvSpPr>
        <p:spPr>
          <a:xfrm>
            <a:off x="1810872" y="336750"/>
            <a:ext cx="5303628" cy="572700"/>
          </a:xfrm>
        </p:spPr>
        <p:txBody>
          <a:bodyPr/>
          <a:lstStyle/>
          <a:p>
            <a:r>
              <a:rPr lang="en-US" dirty="0"/>
              <a:t>Find different signs in this video</a:t>
            </a:r>
          </a:p>
        </p:txBody>
      </p:sp>
      <p:sp>
        <p:nvSpPr>
          <p:cNvPr id="4" name="Slide Number Placeholder 3">
            <a:extLst>
              <a:ext uri="{FF2B5EF4-FFF2-40B4-BE49-F238E27FC236}">
                <a16:creationId xmlns:a16="http://schemas.microsoft.com/office/drawing/2014/main" id="{92241B32-3344-E94D-97AE-9195188A29B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 smtClean="0"/>
              <a:t>16</a:t>
            </a:fld>
            <a:endParaRPr lang="de"/>
          </a:p>
        </p:txBody>
      </p:sp>
      <p:pic>
        <p:nvPicPr>
          <p:cNvPr id="2" name="Picture 1">
            <a:extLst>
              <a:ext uri="{FF2B5EF4-FFF2-40B4-BE49-F238E27FC236}">
                <a16:creationId xmlns:a16="http://schemas.microsoft.com/office/drawing/2014/main" id="{6A4750A9-9053-A049-B3C8-C082CC611AB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35203" y="1132397"/>
            <a:ext cx="4865456" cy="3246171"/>
          </a:xfrm>
          <a:prstGeom prst="rect">
            <a:avLst/>
          </a:prstGeom>
        </p:spPr>
      </p:pic>
      <p:sp>
        <p:nvSpPr>
          <p:cNvPr id="3" name="TextBox 2">
            <a:extLst>
              <a:ext uri="{FF2B5EF4-FFF2-40B4-BE49-F238E27FC236}">
                <a16:creationId xmlns:a16="http://schemas.microsoft.com/office/drawing/2014/main" id="{EF9B00CF-E79F-704C-AB97-CD72C8CCBF18}"/>
              </a:ext>
            </a:extLst>
          </p:cNvPr>
          <p:cNvSpPr txBox="1"/>
          <p:nvPr/>
        </p:nvSpPr>
        <p:spPr>
          <a:xfrm>
            <a:off x="4909408" y="4402440"/>
            <a:ext cx="1991251" cy="477054"/>
          </a:xfrm>
          <a:prstGeom prst="rect">
            <a:avLst/>
          </a:prstGeom>
          <a:noFill/>
        </p:spPr>
        <p:txBody>
          <a:bodyPr wrap="none" rtlCol="0">
            <a:spAutoFit/>
          </a:bodyPr>
          <a:lstStyle/>
          <a:p>
            <a:r>
              <a:rPr lang="en-US" sz="1100" dirty="0">
                <a:hlinkClick r:id="rId3"/>
              </a:rPr>
              <a:t>https://youtu.be/vnj8fpNQJgk</a:t>
            </a:r>
            <a:endParaRPr lang="en-US" sz="1100" dirty="0"/>
          </a:p>
          <a:p>
            <a:endParaRPr lang="en-US" dirty="0"/>
          </a:p>
        </p:txBody>
      </p:sp>
    </p:spTree>
    <p:extLst>
      <p:ext uri="{BB962C8B-B14F-4D97-AF65-F5344CB8AC3E}">
        <p14:creationId xmlns:p14="http://schemas.microsoft.com/office/powerpoint/2010/main" val="21314002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6C63D-E067-FE42-B6C9-E9782316531A}"/>
              </a:ext>
            </a:extLst>
          </p:cNvPr>
          <p:cNvSpPr>
            <a:spLocks noGrp="1"/>
          </p:cNvSpPr>
          <p:nvPr>
            <p:ph type="title"/>
          </p:nvPr>
        </p:nvSpPr>
        <p:spPr/>
        <p:txBody>
          <a:bodyPr/>
          <a:lstStyle/>
          <a:p>
            <a:r>
              <a:rPr lang="en-US" dirty="0"/>
              <a:t>Roland Barthes’ framework of signification</a:t>
            </a:r>
            <a:br>
              <a:rPr lang="en-US" dirty="0"/>
            </a:br>
            <a:endParaRPr lang="en-US" dirty="0"/>
          </a:p>
        </p:txBody>
      </p:sp>
      <p:sp>
        <p:nvSpPr>
          <p:cNvPr id="3" name="Text Placeholder 2">
            <a:extLst>
              <a:ext uri="{FF2B5EF4-FFF2-40B4-BE49-F238E27FC236}">
                <a16:creationId xmlns:a16="http://schemas.microsoft.com/office/drawing/2014/main" id="{6E7EF823-2A52-8B4D-8B6F-23DF155DA53B}"/>
              </a:ext>
            </a:extLst>
          </p:cNvPr>
          <p:cNvSpPr>
            <a:spLocks noGrp="1"/>
          </p:cNvSpPr>
          <p:nvPr>
            <p:ph type="body" idx="1"/>
          </p:nvPr>
        </p:nvSpPr>
        <p:spPr>
          <a:xfrm>
            <a:off x="168424" y="1032300"/>
            <a:ext cx="4125669" cy="3406500"/>
          </a:xfrm>
        </p:spPr>
        <p:txBody>
          <a:bodyPr/>
          <a:lstStyle/>
          <a:p>
            <a:r>
              <a:rPr lang="en-US" sz="1600" dirty="0"/>
              <a:t>Denotation is the first order of signification, meaning the primary, literal, obvious or common sense meaning of a sign.</a:t>
            </a:r>
          </a:p>
          <a:p>
            <a:r>
              <a:rPr lang="en-US" sz="1600" dirty="0"/>
              <a:t>Connotation is a second order signification, referring to the figurative, inferred, suggested meaning or association.</a:t>
            </a:r>
          </a:p>
          <a:p>
            <a:r>
              <a:rPr lang="en-US" sz="1600" dirty="0"/>
              <a:t>Combination of many consistent interpretations produce ideology or myth, which is the third order of signification.</a:t>
            </a:r>
          </a:p>
        </p:txBody>
      </p:sp>
      <p:sp>
        <p:nvSpPr>
          <p:cNvPr id="4" name="Slide Number Placeholder 3">
            <a:extLst>
              <a:ext uri="{FF2B5EF4-FFF2-40B4-BE49-F238E27FC236}">
                <a16:creationId xmlns:a16="http://schemas.microsoft.com/office/drawing/2014/main" id="{A38AC66B-6A2C-7C41-8394-B845320A86E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 smtClean="0"/>
              <a:t>17</a:t>
            </a:fld>
            <a:endParaRPr lang="de"/>
          </a:p>
        </p:txBody>
      </p:sp>
      <p:pic>
        <p:nvPicPr>
          <p:cNvPr id="7" name="Picture 6">
            <a:extLst>
              <a:ext uri="{FF2B5EF4-FFF2-40B4-BE49-F238E27FC236}">
                <a16:creationId xmlns:a16="http://schemas.microsoft.com/office/drawing/2014/main" id="{138CD493-DE7D-744A-83DF-BAF1BB8E217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21656" y="1023360"/>
            <a:ext cx="4553920" cy="3415440"/>
          </a:xfrm>
          <a:prstGeom prst="rect">
            <a:avLst/>
          </a:prstGeom>
        </p:spPr>
      </p:pic>
    </p:spTree>
    <p:extLst>
      <p:ext uri="{BB962C8B-B14F-4D97-AF65-F5344CB8AC3E}">
        <p14:creationId xmlns:p14="http://schemas.microsoft.com/office/powerpoint/2010/main" val="20174270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D1D4A91-C783-0F49-8701-3A1062035AF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 smtClean="0"/>
              <a:t>18</a:t>
            </a:fld>
            <a:endParaRPr lang="de"/>
          </a:p>
        </p:txBody>
      </p:sp>
      <p:pic>
        <p:nvPicPr>
          <p:cNvPr id="6" name="Picture 5">
            <a:extLst>
              <a:ext uri="{FF2B5EF4-FFF2-40B4-BE49-F238E27FC236}">
                <a16:creationId xmlns:a16="http://schemas.microsoft.com/office/drawing/2014/main" id="{2BD77BF7-AB39-5D4E-9964-A3CE2E74610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47412" y="256069"/>
            <a:ext cx="5494725" cy="4121044"/>
          </a:xfrm>
          <a:prstGeom prst="rect">
            <a:avLst/>
          </a:prstGeom>
        </p:spPr>
      </p:pic>
    </p:spTree>
    <p:extLst>
      <p:ext uri="{BB962C8B-B14F-4D97-AF65-F5344CB8AC3E}">
        <p14:creationId xmlns:p14="http://schemas.microsoft.com/office/powerpoint/2010/main" val="35812202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B4FB0-B771-E949-871B-08FAB7EC4BA0}"/>
              </a:ext>
            </a:extLst>
          </p:cNvPr>
          <p:cNvSpPr>
            <a:spLocks noGrp="1"/>
          </p:cNvSpPr>
          <p:nvPr>
            <p:ph type="title"/>
          </p:nvPr>
        </p:nvSpPr>
        <p:spPr/>
        <p:txBody>
          <a:bodyPr/>
          <a:lstStyle/>
          <a:p>
            <a:r>
              <a:rPr lang="en-US" dirty="0"/>
              <a:t>Example of “rose”</a:t>
            </a:r>
          </a:p>
        </p:txBody>
      </p:sp>
      <p:sp>
        <p:nvSpPr>
          <p:cNvPr id="4" name="Slide Number Placeholder 3">
            <a:extLst>
              <a:ext uri="{FF2B5EF4-FFF2-40B4-BE49-F238E27FC236}">
                <a16:creationId xmlns:a16="http://schemas.microsoft.com/office/drawing/2014/main" id="{D40BD4E9-8FEC-DB40-81B9-58172ADEDC8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 smtClean="0"/>
              <a:t>19</a:t>
            </a:fld>
            <a:endParaRPr lang="de"/>
          </a:p>
        </p:txBody>
      </p:sp>
      <p:sp>
        <p:nvSpPr>
          <p:cNvPr id="6" name="Rectangle 5">
            <a:extLst>
              <a:ext uri="{FF2B5EF4-FFF2-40B4-BE49-F238E27FC236}">
                <a16:creationId xmlns:a16="http://schemas.microsoft.com/office/drawing/2014/main" id="{FC024C66-A82D-C148-AEE2-F770D627CA39}"/>
              </a:ext>
            </a:extLst>
          </p:cNvPr>
          <p:cNvSpPr/>
          <p:nvPr/>
        </p:nvSpPr>
        <p:spPr>
          <a:xfrm>
            <a:off x="3574852" y="4404836"/>
            <a:ext cx="4572000" cy="738664"/>
          </a:xfrm>
          <a:prstGeom prst="rect">
            <a:avLst/>
          </a:prstGeom>
        </p:spPr>
        <p:txBody>
          <a:bodyPr>
            <a:spAutoFit/>
          </a:bodyPr>
          <a:lstStyle/>
          <a:p>
            <a:r>
              <a:rPr lang="en-US" dirty="0">
                <a:latin typeface="Helvetica Neue Light" panose="02000403000000020004" pitchFamily="2" charset="0"/>
              </a:rPr>
              <a:t>Denotative meaning - flower, rose.</a:t>
            </a:r>
          </a:p>
          <a:p>
            <a:pPr algn="r"/>
            <a:endParaRPr lang="en-US" dirty="0">
              <a:latin typeface="Helvetica Neue Light" panose="02000403000000020004" pitchFamily="2" charset="0"/>
            </a:endParaRPr>
          </a:p>
          <a:p>
            <a:r>
              <a:rPr lang="en-US" dirty="0">
                <a:latin typeface="Helvetica Neue Light" panose="02000403000000020004" pitchFamily="2" charset="0"/>
              </a:rPr>
              <a:t>Connotative meanings - passion, love, romance, other?</a:t>
            </a:r>
          </a:p>
        </p:txBody>
      </p:sp>
      <p:pic>
        <p:nvPicPr>
          <p:cNvPr id="7" name="Picture 6">
            <a:extLst>
              <a:ext uri="{FF2B5EF4-FFF2-40B4-BE49-F238E27FC236}">
                <a16:creationId xmlns:a16="http://schemas.microsoft.com/office/drawing/2014/main" id="{B32B48FE-C4D7-A745-80E3-CDF6791AB78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11700" y="1006476"/>
            <a:ext cx="5988423" cy="3368488"/>
          </a:xfrm>
          <a:prstGeom prst="rect">
            <a:avLst/>
          </a:prstGeom>
        </p:spPr>
      </p:pic>
    </p:spTree>
    <p:extLst>
      <p:ext uri="{BB962C8B-B14F-4D97-AF65-F5344CB8AC3E}">
        <p14:creationId xmlns:p14="http://schemas.microsoft.com/office/powerpoint/2010/main" val="679404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8E07B-920B-834D-BAF9-F36BD0C6464D}"/>
              </a:ext>
            </a:extLst>
          </p:cNvPr>
          <p:cNvSpPr>
            <a:spLocks noGrp="1"/>
          </p:cNvSpPr>
          <p:nvPr>
            <p:ph type="title"/>
          </p:nvPr>
        </p:nvSpPr>
        <p:spPr/>
        <p:txBody>
          <a:bodyPr/>
          <a:lstStyle/>
          <a:p>
            <a:r>
              <a:rPr lang="en-US"/>
              <a:t>Part 2: </a:t>
            </a:r>
            <a:r>
              <a:rPr lang="en-US" dirty="0"/>
              <a:t>Understanding visual semiotics</a:t>
            </a:r>
            <a:br>
              <a:rPr lang="en-US" dirty="0"/>
            </a:br>
            <a:endParaRPr lang="en-US" dirty="0"/>
          </a:p>
        </p:txBody>
      </p:sp>
      <p:sp>
        <p:nvSpPr>
          <p:cNvPr id="4" name="Slide Number Placeholder 3">
            <a:extLst>
              <a:ext uri="{FF2B5EF4-FFF2-40B4-BE49-F238E27FC236}">
                <a16:creationId xmlns:a16="http://schemas.microsoft.com/office/drawing/2014/main" id="{FCBA47F8-AD38-B240-A5A3-702B49F5C95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 smtClean="0"/>
              <a:t>2</a:t>
            </a:fld>
            <a:endParaRPr lang="de"/>
          </a:p>
        </p:txBody>
      </p:sp>
      <p:pic>
        <p:nvPicPr>
          <p:cNvPr id="5" name="Picture 4">
            <a:extLst>
              <a:ext uri="{FF2B5EF4-FFF2-40B4-BE49-F238E27FC236}">
                <a16:creationId xmlns:a16="http://schemas.microsoft.com/office/drawing/2014/main" id="{F0043CBA-C173-9649-94A1-F97D1A5C7B7F}"/>
              </a:ext>
            </a:extLst>
          </p:cNvPr>
          <p:cNvPicPr>
            <a:picLocks noChangeAspect="1"/>
          </p:cNvPicPr>
          <p:nvPr/>
        </p:nvPicPr>
        <p:blipFill>
          <a:blip r:embed="rId2"/>
          <a:stretch>
            <a:fillRect/>
          </a:stretch>
        </p:blipFill>
        <p:spPr>
          <a:xfrm>
            <a:off x="2551408" y="1021577"/>
            <a:ext cx="4041184" cy="3100346"/>
          </a:xfrm>
          <a:prstGeom prst="rect">
            <a:avLst/>
          </a:prstGeom>
        </p:spPr>
      </p:pic>
      <p:sp>
        <p:nvSpPr>
          <p:cNvPr id="6" name="Rectangle 5">
            <a:extLst>
              <a:ext uri="{FF2B5EF4-FFF2-40B4-BE49-F238E27FC236}">
                <a16:creationId xmlns:a16="http://schemas.microsoft.com/office/drawing/2014/main" id="{8B203670-8BEC-C944-A63D-6FA86538E492}"/>
              </a:ext>
            </a:extLst>
          </p:cNvPr>
          <p:cNvSpPr/>
          <p:nvPr/>
        </p:nvSpPr>
        <p:spPr>
          <a:xfrm>
            <a:off x="3217404" y="4200900"/>
            <a:ext cx="3445174" cy="276999"/>
          </a:xfrm>
          <a:prstGeom prst="rect">
            <a:avLst/>
          </a:prstGeom>
        </p:spPr>
        <p:txBody>
          <a:bodyPr wrap="none">
            <a:spAutoFit/>
          </a:bodyPr>
          <a:lstStyle/>
          <a:p>
            <a:r>
              <a:rPr lang="en-US" sz="1200" dirty="0"/>
              <a:t>‘The Treachery of Images’, Rene Magritte, 1929</a:t>
            </a:r>
          </a:p>
        </p:txBody>
      </p:sp>
    </p:spTree>
    <p:extLst>
      <p:ext uri="{BB962C8B-B14F-4D97-AF65-F5344CB8AC3E}">
        <p14:creationId xmlns:p14="http://schemas.microsoft.com/office/powerpoint/2010/main" val="1740010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861F7-0724-4B44-B445-41DBA3198E56}"/>
              </a:ext>
            </a:extLst>
          </p:cNvPr>
          <p:cNvSpPr>
            <a:spLocks noGrp="1"/>
          </p:cNvSpPr>
          <p:nvPr>
            <p:ph type="title"/>
          </p:nvPr>
        </p:nvSpPr>
        <p:spPr/>
        <p:txBody>
          <a:bodyPr/>
          <a:lstStyle/>
          <a:p>
            <a:r>
              <a:rPr lang="en-US" dirty="0"/>
              <a:t>Roland Barthes “Myth Today”</a:t>
            </a:r>
            <a:br>
              <a:rPr lang="en-US" dirty="0"/>
            </a:br>
            <a:endParaRPr lang="en-US" dirty="0"/>
          </a:p>
        </p:txBody>
      </p:sp>
      <p:sp>
        <p:nvSpPr>
          <p:cNvPr id="3" name="Text Placeholder 2">
            <a:extLst>
              <a:ext uri="{FF2B5EF4-FFF2-40B4-BE49-F238E27FC236}">
                <a16:creationId xmlns:a16="http://schemas.microsoft.com/office/drawing/2014/main" id="{CB494452-5047-A24B-AD56-62CA8300BF30}"/>
              </a:ext>
            </a:extLst>
          </p:cNvPr>
          <p:cNvSpPr>
            <a:spLocks noGrp="1"/>
          </p:cNvSpPr>
          <p:nvPr>
            <p:ph type="body" idx="1"/>
          </p:nvPr>
        </p:nvSpPr>
        <p:spPr>
          <a:xfrm>
            <a:off x="168425" y="909450"/>
            <a:ext cx="8664000" cy="3529350"/>
          </a:xfrm>
        </p:spPr>
        <p:txBody>
          <a:bodyPr/>
          <a:lstStyle/>
          <a:p>
            <a:r>
              <a:rPr lang="en-US" dirty="0"/>
              <a:t>Myth is a </a:t>
            </a:r>
            <a:r>
              <a:rPr lang="en-US" dirty="0" err="1"/>
              <a:t>semiological</a:t>
            </a:r>
            <a:r>
              <a:rPr lang="en-US" dirty="0"/>
              <a:t> system:</a:t>
            </a:r>
          </a:p>
          <a:p>
            <a:pPr lvl="1"/>
            <a:r>
              <a:rPr lang="en-US" dirty="0"/>
              <a:t>Mythology represents a collective system of interpretative perspectives, including ideologies that are often shared and debated within a culture.</a:t>
            </a:r>
          </a:p>
          <a:p>
            <a:pPr lvl="1"/>
            <a:r>
              <a:rPr lang="en-US" dirty="0"/>
              <a:t>Myth is a second-order </a:t>
            </a:r>
            <a:r>
              <a:rPr lang="en-US" dirty="0" err="1"/>
              <a:t>semiological</a:t>
            </a:r>
            <a:r>
              <a:rPr lang="en-US" dirty="0"/>
              <a:t> system.</a:t>
            </a:r>
          </a:p>
          <a:p>
            <a:pPr lvl="1"/>
            <a:r>
              <a:rPr lang="en-US" dirty="0"/>
              <a:t>A connotative sign system of representation that implies meanings within a particular cultural context that are accepted as true according to habit without the possibility of verification.</a:t>
            </a:r>
          </a:p>
          <a:p>
            <a:r>
              <a:rPr lang="en-US" dirty="0"/>
              <a:t>Myth is a type of speech:</a:t>
            </a:r>
          </a:p>
          <a:p>
            <a:pPr lvl="1"/>
            <a:r>
              <a:rPr lang="en-US" dirty="0"/>
              <a:t>“Myth is not defined by the object of its message, but by the way in which it utters its message: there formal limits to myth, there are no ‘substantial’ ones. Everything, then, can be a myth? Yes, I believe this, for the universe is infinitely fertile in suggestions.” (p. 107)</a:t>
            </a:r>
          </a:p>
          <a:p>
            <a:endParaRPr lang="en-US" dirty="0"/>
          </a:p>
        </p:txBody>
      </p:sp>
      <p:sp>
        <p:nvSpPr>
          <p:cNvPr id="4" name="Slide Number Placeholder 3">
            <a:extLst>
              <a:ext uri="{FF2B5EF4-FFF2-40B4-BE49-F238E27FC236}">
                <a16:creationId xmlns:a16="http://schemas.microsoft.com/office/drawing/2014/main" id="{09053718-968B-C64B-859E-AE02E7504C5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 smtClean="0"/>
              <a:t>20</a:t>
            </a:fld>
            <a:endParaRPr lang="de"/>
          </a:p>
        </p:txBody>
      </p:sp>
    </p:spTree>
    <p:extLst>
      <p:ext uri="{BB962C8B-B14F-4D97-AF65-F5344CB8AC3E}">
        <p14:creationId xmlns:p14="http://schemas.microsoft.com/office/powerpoint/2010/main" val="40403867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D478C00-284B-384E-BCEA-19490B2B275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 smtClean="0"/>
              <a:t>21</a:t>
            </a:fld>
            <a:endParaRPr lang="de"/>
          </a:p>
        </p:txBody>
      </p:sp>
      <p:pic>
        <p:nvPicPr>
          <p:cNvPr id="6" name="Picture 5">
            <a:extLst>
              <a:ext uri="{FF2B5EF4-FFF2-40B4-BE49-F238E27FC236}">
                <a16:creationId xmlns:a16="http://schemas.microsoft.com/office/drawing/2014/main" id="{DC1848A9-0E10-DF4B-BE27-EADAFDBAA9B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69312" y="127591"/>
            <a:ext cx="5441211" cy="4080908"/>
          </a:xfrm>
          <a:prstGeom prst="rect">
            <a:avLst/>
          </a:prstGeom>
        </p:spPr>
      </p:pic>
    </p:spTree>
    <p:extLst>
      <p:ext uri="{BB962C8B-B14F-4D97-AF65-F5344CB8AC3E}">
        <p14:creationId xmlns:p14="http://schemas.microsoft.com/office/powerpoint/2010/main" val="40958229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3B535-66C8-9243-80E8-25812A7DA17C}"/>
              </a:ext>
            </a:extLst>
          </p:cNvPr>
          <p:cNvSpPr>
            <a:spLocks noGrp="1"/>
          </p:cNvSpPr>
          <p:nvPr>
            <p:ph type="title"/>
          </p:nvPr>
        </p:nvSpPr>
        <p:spPr/>
        <p:txBody>
          <a:bodyPr/>
          <a:lstStyle/>
          <a:p>
            <a:r>
              <a:rPr lang="en-US" dirty="0"/>
              <a:t>What is myth? (Barthes, 1972) </a:t>
            </a:r>
            <a:br>
              <a:rPr lang="en-US" dirty="0"/>
            </a:br>
            <a:endParaRPr lang="en-US" dirty="0"/>
          </a:p>
        </p:txBody>
      </p:sp>
      <p:sp>
        <p:nvSpPr>
          <p:cNvPr id="4" name="Slide Number Placeholder 3">
            <a:extLst>
              <a:ext uri="{FF2B5EF4-FFF2-40B4-BE49-F238E27FC236}">
                <a16:creationId xmlns:a16="http://schemas.microsoft.com/office/drawing/2014/main" id="{8747994D-9BD1-914B-AC43-9E4FD5556D7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 smtClean="0"/>
              <a:t>22</a:t>
            </a:fld>
            <a:endParaRPr lang="de"/>
          </a:p>
        </p:txBody>
      </p:sp>
      <p:pic>
        <p:nvPicPr>
          <p:cNvPr id="5" name="Picture 4">
            <a:extLst>
              <a:ext uri="{FF2B5EF4-FFF2-40B4-BE49-F238E27FC236}">
                <a16:creationId xmlns:a16="http://schemas.microsoft.com/office/drawing/2014/main" id="{0E2EA231-30B3-2F4F-9A3C-92F5B4BF80C6}"/>
              </a:ext>
            </a:extLst>
          </p:cNvPr>
          <p:cNvPicPr>
            <a:picLocks noChangeAspect="1"/>
          </p:cNvPicPr>
          <p:nvPr/>
        </p:nvPicPr>
        <p:blipFill>
          <a:blip r:embed="rId2"/>
          <a:stretch>
            <a:fillRect/>
          </a:stretch>
        </p:blipFill>
        <p:spPr>
          <a:xfrm>
            <a:off x="186431" y="995256"/>
            <a:ext cx="2487294" cy="3341593"/>
          </a:xfrm>
          <a:prstGeom prst="rect">
            <a:avLst/>
          </a:prstGeom>
        </p:spPr>
      </p:pic>
      <p:pic>
        <p:nvPicPr>
          <p:cNvPr id="7" name="Picture 6">
            <a:extLst>
              <a:ext uri="{FF2B5EF4-FFF2-40B4-BE49-F238E27FC236}">
                <a16:creationId xmlns:a16="http://schemas.microsoft.com/office/drawing/2014/main" id="{2419EDF9-B3B4-7648-82C9-64275F07A47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93508" y="991871"/>
            <a:ext cx="5968752" cy="3357423"/>
          </a:xfrm>
          <a:prstGeom prst="rect">
            <a:avLst/>
          </a:prstGeom>
        </p:spPr>
      </p:pic>
    </p:spTree>
    <p:extLst>
      <p:ext uri="{BB962C8B-B14F-4D97-AF65-F5344CB8AC3E}">
        <p14:creationId xmlns:p14="http://schemas.microsoft.com/office/powerpoint/2010/main" val="21516766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760DE-6D2A-A846-AF0D-9C3552DE2BD9}"/>
              </a:ext>
            </a:extLst>
          </p:cNvPr>
          <p:cNvSpPr>
            <a:spLocks noGrp="1"/>
          </p:cNvSpPr>
          <p:nvPr>
            <p:ph type="title"/>
          </p:nvPr>
        </p:nvSpPr>
        <p:spPr/>
        <p:txBody>
          <a:bodyPr/>
          <a:lstStyle/>
          <a:p>
            <a:r>
              <a:rPr lang="en-US" dirty="0"/>
              <a:t>Myths are alive in everyday life</a:t>
            </a:r>
          </a:p>
        </p:txBody>
      </p:sp>
      <p:sp>
        <p:nvSpPr>
          <p:cNvPr id="4" name="Slide Number Placeholder 3">
            <a:extLst>
              <a:ext uri="{FF2B5EF4-FFF2-40B4-BE49-F238E27FC236}">
                <a16:creationId xmlns:a16="http://schemas.microsoft.com/office/drawing/2014/main" id="{CB759BB5-D08D-ED43-844B-103C0E33F18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 smtClean="0"/>
              <a:t>23</a:t>
            </a:fld>
            <a:endParaRPr lang="de"/>
          </a:p>
        </p:txBody>
      </p:sp>
      <p:pic>
        <p:nvPicPr>
          <p:cNvPr id="5" name="Picture 4">
            <a:extLst>
              <a:ext uri="{FF2B5EF4-FFF2-40B4-BE49-F238E27FC236}">
                <a16:creationId xmlns:a16="http://schemas.microsoft.com/office/drawing/2014/main" id="{3D7518EC-9CCC-834A-BF65-3167CD19847E}"/>
              </a:ext>
            </a:extLst>
          </p:cNvPr>
          <p:cNvPicPr>
            <a:picLocks noChangeAspect="1"/>
          </p:cNvPicPr>
          <p:nvPr/>
        </p:nvPicPr>
        <p:blipFill>
          <a:blip r:embed="rId2"/>
          <a:stretch>
            <a:fillRect/>
          </a:stretch>
        </p:blipFill>
        <p:spPr>
          <a:xfrm>
            <a:off x="3386972" y="1039112"/>
            <a:ext cx="2636893" cy="3413312"/>
          </a:xfrm>
          <a:prstGeom prst="rect">
            <a:avLst/>
          </a:prstGeom>
        </p:spPr>
      </p:pic>
      <p:pic>
        <p:nvPicPr>
          <p:cNvPr id="6" name="Picture 5">
            <a:extLst>
              <a:ext uri="{FF2B5EF4-FFF2-40B4-BE49-F238E27FC236}">
                <a16:creationId xmlns:a16="http://schemas.microsoft.com/office/drawing/2014/main" id="{A577FC90-6FC0-7A4A-A788-096E754C824D}"/>
              </a:ext>
            </a:extLst>
          </p:cNvPr>
          <p:cNvPicPr>
            <a:picLocks noChangeAspect="1"/>
          </p:cNvPicPr>
          <p:nvPr/>
        </p:nvPicPr>
        <p:blipFill>
          <a:blip r:embed="rId3"/>
          <a:stretch>
            <a:fillRect/>
          </a:stretch>
        </p:blipFill>
        <p:spPr>
          <a:xfrm>
            <a:off x="6246591" y="1032300"/>
            <a:ext cx="2585842" cy="3413312"/>
          </a:xfrm>
          <a:prstGeom prst="rect">
            <a:avLst/>
          </a:prstGeom>
        </p:spPr>
      </p:pic>
      <p:sp>
        <p:nvSpPr>
          <p:cNvPr id="7" name="Text Placeholder 2">
            <a:extLst>
              <a:ext uri="{FF2B5EF4-FFF2-40B4-BE49-F238E27FC236}">
                <a16:creationId xmlns:a16="http://schemas.microsoft.com/office/drawing/2014/main" id="{D5269994-A0ED-584A-9F9B-6466EDEC7BD8}"/>
              </a:ext>
            </a:extLst>
          </p:cNvPr>
          <p:cNvSpPr>
            <a:spLocks noGrp="1"/>
          </p:cNvSpPr>
          <p:nvPr>
            <p:ph type="body" idx="1"/>
          </p:nvPr>
        </p:nvSpPr>
        <p:spPr>
          <a:xfrm>
            <a:off x="266743" y="1039112"/>
            <a:ext cx="2897504" cy="3406500"/>
          </a:xfrm>
        </p:spPr>
        <p:txBody>
          <a:bodyPr/>
          <a:lstStyle/>
          <a:p>
            <a:pPr marL="114300" indent="0">
              <a:buNone/>
            </a:pPr>
            <a:r>
              <a:rPr lang="en-US" dirty="0"/>
              <a:t>A myth is where a “socially agreed” symbolic association becomes widely accepted and legitimated to be seen as iconic.</a:t>
            </a:r>
          </a:p>
          <a:p>
            <a:pPr marL="114300" indent="0">
              <a:buNone/>
            </a:pPr>
            <a:endParaRPr lang="en-US" dirty="0"/>
          </a:p>
        </p:txBody>
      </p:sp>
    </p:spTree>
    <p:extLst>
      <p:ext uri="{BB962C8B-B14F-4D97-AF65-F5344CB8AC3E}">
        <p14:creationId xmlns:p14="http://schemas.microsoft.com/office/powerpoint/2010/main" val="27023238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207FD-D642-A842-92B8-CB720DAD3ED0}"/>
              </a:ext>
            </a:extLst>
          </p:cNvPr>
          <p:cNvSpPr>
            <a:spLocks noGrp="1"/>
          </p:cNvSpPr>
          <p:nvPr>
            <p:ph type="title"/>
          </p:nvPr>
        </p:nvSpPr>
        <p:spPr/>
        <p:txBody>
          <a:bodyPr/>
          <a:lstStyle/>
          <a:p>
            <a:r>
              <a:rPr lang="en-US" dirty="0"/>
              <a:t>Questions for </a:t>
            </a:r>
            <a:r>
              <a:rPr lang="en-US" dirty="0" err="1"/>
              <a:t>semiotical</a:t>
            </a:r>
            <a:r>
              <a:rPr lang="en-US" dirty="0"/>
              <a:t> analysis</a:t>
            </a:r>
            <a:br>
              <a:rPr lang="en-US" dirty="0"/>
            </a:br>
            <a:endParaRPr lang="en-US" dirty="0"/>
          </a:p>
        </p:txBody>
      </p:sp>
      <p:sp>
        <p:nvSpPr>
          <p:cNvPr id="3" name="Text Placeholder 2">
            <a:extLst>
              <a:ext uri="{FF2B5EF4-FFF2-40B4-BE49-F238E27FC236}">
                <a16:creationId xmlns:a16="http://schemas.microsoft.com/office/drawing/2014/main" id="{780F83EA-E4BA-4A49-AC36-4171E02F2161}"/>
              </a:ext>
            </a:extLst>
          </p:cNvPr>
          <p:cNvSpPr>
            <a:spLocks noGrp="1"/>
          </p:cNvSpPr>
          <p:nvPr>
            <p:ph type="body" idx="1"/>
          </p:nvPr>
        </p:nvSpPr>
        <p:spPr/>
        <p:txBody>
          <a:bodyPr/>
          <a:lstStyle/>
          <a:p>
            <a:r>
              <a:rPr lang="en-US" dirty="0"/>
              <a:t>Decide what the signs are represented</a:t>
            </a:r>
          </a:p>
          <a:p>
            <a:r>
              <a:rPr lang="en-US" dirty="0"/>
              <a:t>Decide what they signify </a:t>
            </a:r>
          </a:p>
          <a:p>
            <a:r>
              <a:rPr lang="en-US" dirty="0"/>
              <a:t>Think about how they relate to other signs </a:t>
            </a:r>
          </a:p>
          <a:p>
            <a:r>
              <a:rPr lang="en-US" dirty="0"/>
              <a:t>Explore their connections to wider systems of meaning, from codes (conventionalized signs) to ideologies (legitimated representations of power)</a:t>
            </a:r>
          </a:p>
          <a:p>
            <a:r>
              <a:rPr lang="en-US" dirty="0"/>
              <a:t>Return to the signs via their codes to explore precise articulation of ideology and mythology</a:t>
            </a:r>
          </a:p>
          <a:p>
            <a:pPr marL="114300" indent="0">
              <a:buNone/>
            </a:pPr>
            <a:endParaRPr lang="en-US" dirty="0"/>
          </a:p>
        </p:txBody>
      </p:sp>
      <p:sp>
        <p:nvSpPr>
          <p:cNvPr id="4" name="Slide Number Placeholder 3">
            <a:extLst>
              <a:ext uri="{FF2B5EF4-FFF2-40B4-BE49-F238E27FC236}">
                <a16:creationId xmlns:a16="http://schemas.microsoft.com/office/drawing/2014/main" id="{08AF7E57-BF7E-F343-938C-F7650F14F54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 smtClean="0"/>
              <a:t>24</a:t>
            </a:fld>
            <a:endParaRPr lang="de"/>
          </a:p>
        </p:txBody>
      </p:sp>
    </p:spTree>
    <p:extLst>
      <p:ext uri="{BB962C8B-B14F-4D97-AF65-F5344CB8AC3E}">
        <p14:creationId xmlns:p14="http://schemas.microsoft.com/office/powerpoint/2010/main" val="14459771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168B90C-22A0-D041-841E-B2CBA50B25F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 smtClean="0"/>
              <a:t>25</a:t>
            </a:fld>
            <a:endParaRPr lang="de"/>
          </a:p>
        </p:txBody>
      </p:sp>
      <p:pic>
        <p:nvPicPr>
          <p:cNvPr id="10" name="Picture 9">
            <a:extLst>
              <a:ext uri="{FF2B5EF4-FFF2-40B4-BE49-F238E27FC236}">
                <a16:creationId xmlns:a16="http://schemas.microsoft.com/office/drawing/2014/main" id="{4628389B-A787-8C4E-8A64-E4FC487CEA1E}"/>
              </a:ext>
            </a:extLst>
          </p:cNvPr>
          <p:cNvPicPr>
            <a:picLocks noChangeAspect="1"/>
          </p:cNvPicPr>
          <p:nvPr/>
        </p:nvPicPr>
        <p:blipFill>
          <a:blip r:embed="rId2"/>
          <a:stretch>
            <a:fillRect/>
          </a:stretch>
        </p:blipFill>
        <p:spPr>
          <a:xfrm>
            <a:off x="2191439" y="250266"/>
            <a:ext cx="4761121" cy="4023147"/>
          </a:xfrm>
          <a:prstGeom prst="rect">
            <a:avLst/>
          </a:prstGeom>
        </p:spPr>
      </p:pic>
      <p:sp>
        <p:nvSpPr>
          <p:cNvPr id="11" name="Rectangle 10">
            <a:extLst>
              <a:ext uri="{FF2B5EF4-FFF2-40B4-BE49-F238E27FC236}">
                <a16:creationId xmlns:a16="http://schemas.microsoft.com/office/drawing/2014/main" id="{DA79E6E0-B66E-CF43-AFB4-C8C39CB19E66}"/>
              </a:ext>
            </a:extLst>
          </p:cNvPr>
          <p:cNvSpPr/>
          <p:nvPr/>
        </p:nvSpPr>
        <p:spPr>
          <a:xfrm>
            <a:off x="3756213" y="4379357"/>
            <a:ext cx="3316941" cy="430887"/>
          </a:xfrm>
          <a:prstGeom prst="rect">
            <a:avLst/>
          </a:prstGeom>
        </p:spPr>
        <p:txBody>
          <a:bodyPr wrap="square">
            <a:spAutoFit/>
          </a:bodyPr>
          <a:lstStyle/>
          <a:p>
            <a:r>
              <a:rPr lang="en-US" sz="1100" dirty="0">
                <a:hlinkClick r:id="rId3"/>
              </a:rPr>
              <a:t>https://www.youtube.com/watch?v=XjJQBjWYDTs</a:t>
            </a:r>
            <a:endParaRPr lang="en-US" sz="1100" dirty="0"/>
          </a:p>
          <a:p>
            <a:endParaRPr lang="en-US" sz="1100" dirty="0"/>
          </a:p>
        </p:txBody>
      </p:sp>
    </p:spTree>
    <p:extLst>
      <p:ext uri="{BB962C8B-B14F-4D97-AF65-F5344CB8AC3E}">
        <p14:creationId xmlns:p14="http://schemas.microsoft.com/office/powerpoint/2010/main" val="6405728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87458-771B-6740-B532-E0AB4942E33D}"/>
              </a:ext>
            </a:extLst>
          </p:cNvPr>
          <p:cNvSpPr>
            <a:spLocks noGrp="1"/>
          </p:cNvSpPr>
          <p:nvPr>
            <p:ph type="title"/>
          </p:nvPr>
        </p:nvSpPr>
        <p:spPr/>
        <p:txBody>
          <a:bodyPr/>
          <a:lstStyle/>
          <a:p>
            <a:r>
              <a:rPr lang="en-US" dirty="0"/>
              <a:t>Major visual figurations</a:t>
            </a:r>
            <a:br>
              <a:rPr lang="en-US" dirty="0"/>
            </a:br>
            <a:endParaRPr lang="en-US" dirty="0"/>
          </a:p>
        </p:txBody>
      </p:sp>
      <p:sp>
        <p:nvSpPr>
          <p:cNvPr id="3" name="Text Placeholder 2">
            <a:extLst>
              <a:ext uri="{FF2B5EF4-FFF2-40B4-BE49-F238E27FC236}">
                <a16:creationId xmlns:a16="http://schemas.microsoft.com/office/drawing/2014/main" id="{4A9615DA-18A8-454A-9A62-85D704B56AD1}"/>
              </a:ext>
            </a:extLst>
          </p:cNvPr>
          <p:cNvSpPr>
            <a:spLocks noGrp="1"/>
          </p:cNvSpPr>
          <p:nvPr>
            <p:ph type="body" idx="1"/>
          </p:nvPr>
        </p:nvSpPr>
        <p:spPr/>
        <p:txBody>
          <a:bodyPr/>
          <a:lstStyle/>
          <a:p>
            <a:r>
              <a:rPr lang="en-US" dirty="0"/>
              <a:t>Metaphor and metonymy are two types of trope, that is, “a word or phrase used in a sense other than that which is proper to it” (</a:t>
            </a:r>
            <a:r>
              <a:rPr lang="en-US" dirty="0" err="1"/>
              <a:t>Leithart</a:t>
            </a:r>
            <a:r>
              <a:rPr lang="en-US" dirty="0"/>
              <a:t>, Peter): </a:t>
            </a:r>
          </a:p>
          <a:p>
            <a:pPr marL="596900" lvl="1" indent="0">
              <a:buNone/>
            </a:pPr>
            <a:r>
              <a:rPr lang="en-US" dirty="0"/>
              <a:t>In metaphor, “a descriptive word or phrase is transferred to an object or action different from, but analogous to, that to which it is literally applicable”. In metonymy, “a word or phrase denoting an object, action, institution, etc.,” is functionally replaced with “a word or phrase denoting one of its properties or something associated with it”. </a:t>
            </a:r>
          </a:p>
          <a:p>
            <a:r>
              <a:rPr lang="en-US" dirty="0"/>
              <a:t>A visual metaphor is the representation of a person, place, thing, or idea by means of a visual image that suggests a particular association or point of similarity. It's also known as pictorial metaphor and analogical juxtaposition.</a:t>
            </a:r>
          </a:p>
          <a:p>
            <a:pPr marL="114300" indent="0">
              <a:buNone/>
            </a:pPr>
            <a:endParaRPr lang="en-US" dirty="0"/>
          </a:p>
        </p:txBody>
      </p:sp>
      <p:sp>
        <p:nvSpPr>
          <p:cNvPr id="4" name="Slide Number Placeholder 3">
            <a:extLst>
              <a:ext uri="{FF2B5EF4-FFF2-40B4-BE49-F238E27FC236}">
                <a16:creationId xmlns:a16="http://schemas.microsoft.com/office/drawing/2014/main" id="{185399B5-9158-9647-87EF-F780E60A536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 smtClean="0"/>
              <a:t>26</a:t>
            </a:fld>
            <a:endParaRPr lang="de"/>
          </a:p>
        </p:txBody>
      </p:sp>
    </p:spTree>
    <p:extLst>
      <p:ext uri="{BB962C8B-B14F-4D97-AF65-F5344CB8AC3E}">
        <p14:creationId xmlns:p14="http://schemas.microsoft.com/office/powerpoint/2010/main" val="6693981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40120-156E-8545-A668-90B7B01CA38E}"/>
              </a:ext>
            </a:extLst>
          </p:cNvPr>
          <p:cNvSpPr>
            <a:spLocks noGrp="1"/>
          </p:cNvSpPr>
          <p:nvPr>
            <p:ph type="title"/>
          </p:nvPr>
        </p:nvSpPr>
        <p:spPr/>
        <p:txBody>
          <a:bodyPr/>
          <a:lstStyle/>
          <a:p>
            <a:r>
              <a:rPr lang="en-US" dirty="0"/>
              <a:t>Major visual figurations</a:t>
            </a:r>
          </a:p>
        </p:txBody>
      </p:sp>
      <p:sp>
        <p:nvSpPr>
          <p:cNvPr id="3" name="Text Placeholder 2">
            <a:extLst>
              <a:ext uri="{FF2B5EF4-FFF2-40B4-BE49-F238E27FC236}">
                <a16:creationId xmlns:a16="http://schemas.microsoft.com/office/drawing/2014/main" id="{8033DEE3-4693-4546-8A64-A08953C3E9BE}"/>
              </a:ext>
            </a:extLst>
          </p:cNvPr>
          <p:cNvSpPr>
            <a:spLocks noGrp="1"/>
          </p:cNvSpPr>
          <p:nvPr>
            <p:ph type="body" idx="1"/>
          </p:nvPr>
        </p:nvSpPr>
        <p:spPr/>
        <p:txBody>
          <a:bodyPr/>
          <a:lstStyle/>
          <a:p>
            <a:r>
              <a:rPr lang="en-US" dirty="0"/>
              <a:t>A pictorial, or visual, metaphor occurs when one visual element (tenor/target) is compared to another visual element (vehicle/source) which belongs to a different category or frame of meaning. </a:t>
            </a:r>
          </a:p>
          <a:p>
            <a:r>
              <a:rPr lang="en-US" dirty="0"/>
              <a:t>Metonymy is a figure of speech (or trope) in which one word or phrase is substituted for another with which it's closely associated (such as "crown" for “royalty”, “Brussels” for “EU”, “Sabonis” for “Lithuanian basketball”).</a:t>
            </a:r>
          </a:p>
          <a:p>
            <a:r>
              <a:rPr lang="en-US" dirty="0"/>
              <a:t>Metonymy is also the rhetorical strategy of describing something indirectly by referring to things around it, as in describing someone's clothing to characterize the individual. </a:t>
            </a:r>
          </a:p>
        </p:txBody>
      </p:sp>
      <p:sp>
        <p:nvSpPr>
          <p:cNvPr id="4" name="Slide Number Placeholder 3">
            <a:extLst>
              <a:ext uri="{FF2B5EF4-FFF2-40B4-BE49-F238E27FC236}">
                <a16:creationId xmlns:a16="http://schemas.microsoft.com/office/drawing/2014/main" id="{CE8E1572-1C0F-3749-BF0C-F4D6A5CC3A2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 smtClean="0"/>
              <a:t>27</a:t>
            </a:fld>
            <a:endParaRPr lang="de"/>
          </a:p>
        </p:txBody>
      </p:sp>
    </p:spTree>
    <p:extLst>
      <p:ext uri="{BB962C8B-B14F-4D97-AF65-F5344CB8AC3E}">
        <p14:creationId xmlns:p14="http://schemas.microsoft.com/office/powerpoint/2010/main" val="22784287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BB6104C-D44B-7C48-B7C0-CAC6C1FB7D42}"/>
              </a:ext>
            </a:extLst>
          </p:cNvPr>
          <p:cNvSpPr>
            <a:spLocks noGrp="1"/>
          </p:cNvSpPr>
          <p:nvPr>
            <p:ph type="body" idx="1"/>
          </p:nvPr>
        </p:nvSpPr>
        <p:spPr>
          <a:xfrm>
            <a:off x="168433" y="1363994"/>
            <a:ext cx="8664000" cy="2060524"/>
          </a:xfrm>
        </p:spPr>
        <p:txBody>
          <a:bodyPr/>
          <a:lstStyle/>
          <a:p>
            <a:pPr marL="114300" indent="0">
              <a:buNone/>
            </a:pPr>
            <a:r>
              <a:rPr lang="en-US" dirty="0"/>
              <a:t>"Metonymy and metaphor also have fundamentally different functions. Metonymy is about referring: a method of naming or identifying something by mentioning something else which is a component part or symbolically linked. In contrast, a metaphor is about understanding and interpretation: it is a means to understand or explain one phenomenon by describing it in terms of another." (Murray Knowles and </a:t>
            </a:r>
            <a:r>
              <a:rPr lang="en-US" dirty="0" err="1"/>
              <a:t>Rosamund</a:t>
            </a:r>
            <a:r>
              <a:rPr lang="en-US" dirty="0"/>
              <a:t> Moon, Introducing Metaphor. Routledge, 2006)</a:t>
            </a:r>
          </a:p>
          <a:p>
            <a:pPr marL="114300" indent="0">
              <a:buNone/>
            </a:pPr>
            <a:endParaRPr lang="en-US" dirty="0"/>
          </a:p>
        </p:txBody>
      </p:sp>
      <p:sp>
        <p:nvSpPr>
          <p:cNvPr id="4" name="Slide Number Placeholder 3">
            <a:extLst>
              <a:ext uri="{FF2B5EF4-FFF2-40B4-BE49-F238E27FC236}">
                <a16:creationId xmlns:a16="http://schemas.microsoft.com/office/drawing/2014/main" id="{FD0C12E4-93F6-954B-B297-95264FA5986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 smtClean="0"/>
              <a:t>28</a:t>
            </a:fld>
            <a:endParaRPr lang="de"/>
          </a:p>
        </p:txBody>
      </p:sp>
    </p:spTree>
    <p:extLst>
      <p:ext uri="{BB962C8B-B14F-4D97-AF65-F5344CB8AC3E}">
        <p14:creationId xmlns:p14="http://schemas.microsoft.com/office/powerpoint/2010/main" val="30656328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14479-B67F-F444-ADEF-A2F3FE1FBFDB}"/>
              </a:ext>
            </a:extLst>
          </p:cNvPr>
          <p:cNvSpPr>
            <a:spLocks noGrp="1"/>
          </p:cNvSpPr>
          <p:nvPr>
            <p:ph type="title"/>
          </p:nvPr>
        </p:nvSpPr>
        <p:spPr/>
        <p:txBody>
          <a:bodyPr/>
          <a:lstStyle/>
          <a:p>
            <a:r>
              <a:rPr lang="en-US" dirty="0"/>
              <a:t>Find metaphors and metonymies</a:t>
            </a:r>
          </a:p>
        </p:txBody>
      </p:sp>
      <p:sp>
        <p:nvSpPr>
          <p:cNvPr id="4" name="Slide Number Placeholder 3">
            <a:extLst>
              <a:ext uri="{FF2B5EF4-FFF2-40B4-BE49-F238E27FC236}">
                <a16:creationId xmlns:a16="http://schemas.microsoft.com/office/drawing/2014/main" id="{226A2A3D-2429-FF4D-BA35-4254B4B3ABF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 smtClean="0"/>
              <a:t>29</a:t>
            </a:fld>
            <a:endParaRPr lang="de"/>
          </a:p>
        </p:txBody>
      </p:sp>
      <p:pic>
        <p:nvPicPr>
          <p:cNvPr id="5" name="Picture 4">
            <a:extLst>
              <a:ext uri="{FF2B5EF4-FFF2-40B4-BE49-F238E27FC236}">
                <a16:creationId xmlns:a16="http://schemas.microsoft.com/office/drawing/2014/main" id="{AC36D2FE-B5D4-4648-A2F9-5C651C94F5D8}"/>
              </a:ext>
            </a:extLst>
          </p:cNvPr>
          <p:cNvPicPr>
            <a:picLocks noChangeAspect="1"/>
          </p:cNvPicPr>
          <p:nvPr/>
        </p:nvPicPr>
        <p:blipFill>
          <a:blip r:embed="rId2"/>
          <a:stretch>
            <a:fillRect/>
          </a:stretch>
        </p:blipFill>
        <p:spPr>
          <a:xfrm>
            <a:off x="5792203" y="1041235"/>
            <a:ext cx="2871041" cy="4004982"/>
          </a:xfrm>
          <a:prstGeom prst="rect">
            <a:avLst/>
          </a:prstGeom>
        </p:spPr>
      </p:pic>
      <p:pic>
        <p:nvPicPr>
          <p:cNvPr id="6" name="Picture 5">
            <a:extLst>
              <a:ext uri="{FF2B5EF4-FFF2-40B4-BE49-F238E27FC236}">
                <a16:creationId xmlns:a16="http://schemas.microsoft.com/office/drawing/2014/main" id="{A1994E75-454F-1843-B3D9-5A93AB8AF6D1}"/>
              </a:ext>
            </a:extLst>
          </p:cNvPr>
          <p:cNvPicPr>
            <a:picLocks noChangeAspect="1"/>
          </p:cNvPicPr>
          <p:nvPr/>
        </p:nvPicPr>
        <p:blipFill>
          <a:blip r:embed="rId3"/>
          <a:stretch>
            <a:fillRect/>
          </a:stretch>
        </p:blipFill>
        <p:spPr>
          <a:xfrm>
            <a:off x="3210012" y="1064535"/>
            <a:ext cx="2243646" cy="3981682"/>
          </a:xfrm>
          <a:prstGeom prst="rect">
            <a:avLst/>
          </a:prstGeom>
        </p:spPr>
      </p:pic>
      <p:pic>
        <p:nvPicPr>
          <p:cNvPr id="7" name="Picture 6">
            <a:extLst>
              <a:ext uri="{FF2B5EF4-FFF2-40B4-BE49-F238E27FC236}">
                <a16:creationId xmlns:a16="http://schemas.microsoft.com/office/drawing/2014/main" id="{5662F3B4-551E-E14E-BF2D-20078D7AFF35}"/>
              </a:ext>
            </a:extLst>
          </p:cNvPr>
          <p:cNvPicPr>
            <a:picLocks noChangeAspect="1"/>
          </p:cNvPicPr>
          <p:nvPr/>
        </p:nvPicPr>
        <p:blipFill>
          <a:blip r:embed="rId4"/>
          <a:stretch>
            <a:fillRect/>
          </a:stretch>
        </p:blipFill>
        <p:spPr>
          <a:xfrm>
            <a:off x="311700" y="1035890"/>
            <a:ext cx="2559767" cy="3071720"/>
          </a:xfrm>
          <a:prstGeom prst="rect">
            <a:avLst/>
          </a:prstGeom>
        </p:spPr>
      </p:pic>
    </p:spTree>
    <p:extLst>
      <p:ext uri="{BB962C8B-B14F-4D97-AF65-F5344CB8AC3E}">
        <p14:creationId xmlns:p14="http://schemas.microsoft.com/office/powerpoint/2010/main" val="3102438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DAF6EEB-A742-4E4A-85D6-F4D0A95263D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 smtClean="0"/>
              <a:t>3</a:t>
            </a:fld>
            <a:endParaRPr lang="de"/>
          </a:p>
        </p:txBody>
      </p:sp>
      <p:pic>
        <p:nvPicPr>
          <p:cNvPr id="6" name="Picture 5">
            <a:extLst>
              <a:ext uri="{FF2B5EF4-FFF2-40B4-BE49-F238E27FC236}">
                <a16:creationId xmlns:a16="http://schemas.microsoft.com/office/drawing/2014/main" id="{6AAEED38-94AE-A949-8B49-444448FB847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22397" y="856348"/>
            <a:ext cx="6099205" cy="3430803"/>
          </a:xfrm>
          <a:prstGeom prst="rect">
            <a:avLst/>
          </a:prstGeom>
        </p:spPr>
      </p:pic>
    </p:spTree>
    <p:extLst>
      <p:ext uri="{BB962C8B-B14F-4D97-AF65-F5344CB8AC3E}">
        <p14:creationId xmlns:p14="http://schemas.microsoft.com/office/powerpoint/2010/main" val="2929809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A423DA-23D8-154F-8FE8-D7829AE48F11}"/>
              </a:ext>
            </a:extLst>
          </p:cNvPr>
          <p:cNvSpPr>
            <a:spLocks noGrp="1"/>
          </p:cNvSpPr>
          <p:nvPr>
            <p:ph type="title"/>
          </p:nvPr>
        </p:nvSpPr>
        <p:spPr>
          <a:xfrm>
            <a:off x="311699" y="336750"/>
            <a:ext cx="6939705" cy="572700"/>
          </a:xfrm>
        </p:spPr>
        <p:txBody>
          <a:bodyPr/>
          <a:lstStyle/>
          <a:p>
            <a:r>
              <a:rPr lang="en-US" dirty="0"/>
              <a:t>The use of semiotic analysis (Gaines, 2010)</a:t>
            </a:r>
          </a:p>
        </p:txBody>
      </p:sp>
      <p:sp>
        <p:nvSpPr>
          <p:cNvPr id="4" name="Text Placeholder 3">
            <a:extLst>
              <a:ext uri="{FF2B5EF4-FFF2-40B4-BE49-F238E27FC236}">
                <a16:creationId xmlns:a16="http://schemas.microsoft.com/office/drawing/2014/main" id="{DD6BC24C-2914-CA40-BEA6-C4B8C1F59DC0}"/>
              </a:ext>
            </a:extLst>
          </p:cNvPr>
          <p:cNvSpPr>
            <a:spLocks noGrp="1"/>
          </p:cNvSpPr>
          <p:nvPr>
            <p:ph type="body" idx="1"/>
          </p:nvPr>
        </p:nvSpPr>
        <p:spPr/>
        <p:txBody>
          <a:bodyPr/>
          <a:lstStyle/>
          <a:p>
            <a:r>
              <a:rPr lang="en-US" dirty="0"/>
              <a:t>Helps media users make informed decisions</a:t>
            </a:r>
          </a:p>
          <a:p>
            <a:r>
              <a:rPr lang="en-US" dirty="0"/>
              <a:t>Educates media culture and encourages them to make ethical and socially responsible creative decisions</a:t>
            </a:r>
          </a:p>
          <a:p>
            <a:r>
              <a:rPr lang="en-US" dirty="0"/>
              <a:t>Develops an understanding of the role of the media in society, politics, economics and culture</a:t>
            </a:r>
          </a:p>
          <a:p>
            <a:r>
              <a:rPr lang="en-US" dirty="0"/>
              <a:t>Helps to understand where our knowledge comes from, what and how we know, what the limits of our knowledge are, etc.</a:t>
            </a:r>
          </a:p>
          <a:p>
            <a:r>
              <a:rPr lang="en-US" dirty="0"/>
              <a:t>Reinforces critical thinking and media literacy</a:t>
            </a:r>
          </a:p>
          <a:p>
            <a:r>
              <a:rPr lang="en-US" dirty="0"/>
              <a:t>Improves resilience to disinformation</a:t>
            </a:r>
          </a:p>
        </p:txBody>
      </p:sp>
      <p:sp>
        <p:nvSpPr>
          <p:cNvPr id="2" name="Slide Number Placeholder 1">
            <a:extLst>
              <a:ext uri="{FF2B5EF4-FFF2-40B4-BE49-F238E27FC236}">
                <a16:creationId xmlns:a16="http://schemas.microsoft.com/office/drawing/2014/main" id="{3A94B335-B00E-F443-8006-DCCB29F4BC2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 smtClean="0"/>
              <a:t>30</a:t>
            </a:fld>
            <a:endParaRPr lang="de"/>
          </a:p>
        </p:txBody>
      </p:sp>
    </p:spTree>
    <p:extLst>
      <p:ext uri="{BB962C8B-B14F-4D97-AF65-F5344CB8AC3E}">
        <p14:creationId xmlns:p14="http://schemas.microsoft.com/office/powerpoint/2010/main" val="769936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3" name="Google Shape;93;p15"/>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de"/>
              <a:t>31</a:t>
            </a:fld>
            <a:endParaRPr/>
          </a:p>
        </p:txBody>
      </p:sp>
      <p:sp>
        <p:nvSpPr>
          <p:cNvPr id="10" name="Google Shape;84;p14">
            <a:extLst>
              <a:ext uri="{FF2B5EF4-FFF2-40B4-BE49-F238E27FC236}">
                <a16:creationId xmlns:a16="http://schemas.microsoft.com/office/drawing/2014/main" id="{437CA3F5-435F-9344-8FFD-803F9F4CB1D2}"/>
              </a:ext>
            </a:extLst>
          </p:cNvPr>
          <p:cNvSpPr txBox="1">
            <a:spLocks noGrp="1"/>
          </p:cNvSpPr>
          <p:nvPr>
            <p:ph type="title" idx="4294967295"/>
          </p:nvPr>
        </p:nvSpPr>
        <p:spPr>
          <a:xfrm>
            <a:off x="245610" y="539750"/>
            <a:ext cx="5761490" cy="7556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Resources &amp; readings</a:t>
            </a:r>
            <a:endParaRPr dirty="0"/>
          </a:p>
        </p:txBody>
      </p:sp>
      <p:pic>
        <p:nvPicPr>
          <p:cNvPr id="4" name="Picture 3">
            <a:extLst>
              <a:ext uri="{FF2B5EF4-FFF2-40B4-BE49-F238E27FC236}">
                <a16:creationId xmlns:a16="http://schemas.microsoft.com/office/drawing/2014/main" id="{5299B635-A6C9-1C49-81AB-C572C1278DE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5610" y="1176699"/>
            <a:ext cx="1923373" cy="2982924"/>
          </a:xfrm>
          <a:prstGeom prst="rect">
            <a:avLst/>
          </a:prstGeom>
        </p:spPr>
      </p:pic>
      <p:pic>
        <p:nvPicPr>
          <p:cNvPr id="12" name="Picture 11">
            <a:extLst>
              <a:ext uri="{FF2B5EF4-FFF2-40B4-BE49-F238E27FC236}">
                <a16:creationId xmlns:a16="http://schemas.microsoft.com/office/drawing/2014/main" id="{DF0C02F0-FA01-8043-BFED-7228AD7E727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95499" y="1196007"/>
            <a:ext cx="2102891" cy="2972893"/>
          </a:xfrm>
          <a:prstGeom prst="rect">
            <a:avLst/>
          </a:prstGeom>
        </p:spPr>
      </p:pic>
      <p:pic>
        <p:nvPicPr>
          <p:cNvPr id="9" name="Picture 8">
            <a:extLst>
              <a:ext uri="{FF2B5EF4-FFF2-40B4-BE49-F238E27FC236}">
                <a16:creationId xmlns:a16="http://schemas.microsoft.com/office/drawing/2014/main" id="{DAD24141-C29C-C548-8349-29F759C0A11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381547" y="1196007"/>
            <a:ext cx="1970382" cy="2953127"/>
          </a:xfrm>
          <a:prstGeom prst="rect">
            <a:avLst/>
          </a:prstGeom>
        </p:spPr>
      </p:pic>
      <p:pic>
        <p:nvPicPr>
          <p:cNvPr id="5" name="Picture 4">
            <a:extLst>
              <a:ext uri="{FF2B5EF4-FFF2-40B4-BE49-F238E27FC236}">
                <a16:creationId xmlns:a16="http://schemas.microsoft.com/office/drawing/2014/main" id="{CAF6B8D0-62F2-3A47-AF23-46EE252DEF27}"/>
              </a:ext>
            </a:extLst>
          </p:cNvPr>
          <p:cNvPicPr>
            <a:picLocks noChangeAspect="1"/>
          </p:cNvPicPr>
          <p:nvPr/>
        </p:nvPicPr>
        <p:blipFill>
          <a:blip r:embed="rId6"/>
          <a:stretch>
            <a:fillRect/>
          </a:stretch>
        </p:blipFill>
        <p:spPr>
          <a:xfrm>
            <a:off x="4529602" y="1205284"/>
            <a:ext cx="2091683" cy="2943850"/>
          </a:xfrm>
          <a:prstGeom prst="rect">
            <a:avLst/>
          </a:prstGeom>
        </p:spPr>
      </p:pic>
    </p:spTree>
    <p:extLst>
      <p:ext uri="{BB962C8B-B14F-4D97-AF65-F5344CB8AC3E}">
        <p14:creationId xmlns:p14="http://schemas.microsoft.com/office/powerpoint/2010/main" val="38964114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6" name="Google Shape;86;p14"/>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de"/>
              <a:t>32</a:t>
            </a:fld>
            <a:endParaRPr/>
          </a:p>
        </p:txBody>
      </p:sp>
      <p:pic>
        <p:nvPicPr>
          <p:cNvPr id="11" name="Picture 10">
            <a:extLst>
              <a:ext uri="{FF2B5EF4-FFF2-40B4-BE49-F238E27FC236}">
                <a16:creationId xmlns:a16="http://schemas.microsoft.com/office/drawing/2014/main" id="{F1A4D023-7F13-0B41-B522-A36BDC6D9EFF}"/>
              </a:ext>
            </a:extLst>
          </p:cNvPr>
          <p:cNvPicPr>
            <a:picLocks noChangeAspect="1"/>
          </p:cNvPicPr>
          <p:nvPr/>
        </p:nvPicPr>
        <p:blipFill>
          <a:blip r:embed="rId3"/>
          <a:stretch>
            <a:fillRect/>
          </a:stretch>
        </p:blipFill>
        <p:spPr>
          <a:xfrm>
            <a:off x="2329845" y="691557"/>
            <a:ext cx="4484310" cy="3760385"/>
          </a:xfrm>
          <a:prstGeom prst="rect">
            <a:avLst/>
          </a:prstGeom>
        </p:spPr>
      </p:pic>
    </p:spTree>
    <p:extLst>
      <p:ext uri="{BB962C8B-B14F-4D97-AF65-F5344CB8AC3E}">
        <p14:creationId xmlns:p14="http://schemas.microsoft.com/office/powerpoint/2010/main" val="3697053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E2332-F714-7943-93C2-9AC5AFB31E79}"/>
              </a:ext>
            </a:extLst>
          </p:cNvPr>
          <p:cNvSpPr>
            <a:spLocks noGrp="1"/>
          </p:cNvSpPr>
          <p:nvPr>
            <p:ph type="title"/>
          </p:nvPr>
        </p:nvSpPr>
        <p:spPr/>
        <p:txBody>
          <a:bodyPr/>
          <a:lstStyle/>
          <a:p>
            <a:r>
              <a:rPr lang="en-US" dirty="0"/>
              <a:t>Understanding a sign</a:t>
            </a:r>
          </a:p>
        </p:txBody>
      </p:sp>
      <p:sp>
        <p:nvSpPr>
          <p:cNvPr id="3" name="Text Placeholder 2">
            <a:extLst>
              <a:ext uri="{FF2B5EF4-FFF2-40B4-BE49-F238E27FC236}">
                <a16:creationId xmlns:a16="http://schemas.microsoft.com/office/drawing/2014/main" id="{917E6A30-F93C-034B-9D76-54C988CC8D5E}"/>
              </a:ext>
            </a:extLst>
          </p:cNvPr>
          <p:cNvSpPr>
            <a:spLocks noGrp="1"/>
          </p:cNvSpPr>
          <p:nvPr>
            <p:ph type="body" idx="1"/>
          </p:nvPr>
        </p:nvSpPr>
        <p:spPr/>
        <p:txBody>
          <a:bodyPr/>
          <a:lstStyle/>
          <a:p>
            <a:r>
              <a:rPr lang="en-US" dirty="0"/>
              <a:t>Semiotics is concerned with everything what can be taken as a sign (Umberto Eco 1976).</a:t>
            </a:r>
          </a:p>
          <a:p>
            <a:r>
              <a:rPr lang="en-US" dirty="0"/>
              <a:t>Anything can be a sign as long as it is interpreted as signifying something by a human being. Nothing is a sign unless it is interpreted as a sign.</a:t>
            </a:r>
          </a:p>
          <a:p>
            <a:r>
              <a:rPr lang="en-US" dirty="0"/>
              <a:t>Semiotics could be find anywhere. Signs include language, images, drawings, paintings and photographs, sounds and body language, also buildings, spaces, fashion, interiors, etc.</a:t>
            </a:r>
          </a:p>
          <a:p>
            <a:r>
              <a:rPr lang="en-US" dirty="0"/>
              <a:t>Semiotics embraces different disciplines, incl. linguistics, philosophy, psychology, sociology, anthropology, literary studies, arts, aesthetics, media studies, psychoanalysis, education studies, etc.</a:t>
            </a:r>
          </a:p>
        </p:txBody>
      </p:sp>
      <p:sp>
        <p:nvSpPr>
          <p:cNvPr id="4" name="Slide Number Placeholder 3">
            <a:extLst>
              <a:ext uri="{FF2B5EF4-FFF2-40B4-BE49-F238E27FC236}">
                <a16:creationId xmlns:a16="http://schemas.microsoft.com/office/drawing/2014/main" id="{709C4C46-8E5A-B64E-BA27-22F5D781FD2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 smtClean="0"/>
              <a:t>4</a:t>
            </a:fld>
            <a:endParaRPr lang="de"/>
          </a:p>
        </p:txBody>
      </p:sp>
    </p:spTree>
    <p:extLst>
      <p:ext uri="{BB962C8B-B14F-4D97-AF65-F5344CB8AC3E}">
        <p14:creationId xmlns:p14="http://schemas.microsoft.com/office/powerpoint/2010/main" val="1384137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E97B7-A418-5340-9EF0-2371196C837C}"/>
              </a:ext>
            </a:extLst>
          </p:cNvPr>
          <p:cNvSpPr>
            <a:spLocks noGrp="1"/>
          </p:cNvSpPr>
          <p:nvPr>
            <p:ph type="title"/>
          </p:nvPr>
        </p:nvSpPr>
        <p:spPr>
          <a:xfrm>
            <a:off x="2109693" y="108933"/>
            <a:ext cx="5004807" cy="572700"/>
          </a:xfrm>
        </p:spPr>
        <p:txBody>
          <a:bodyPr/>
          <a:lstStyle/>
          <a:p>
            <a:r>
              <a:rPr lang="en-US" dirty="0"/>
              <a:t>What we mean by the sign?</a:t>
            </a:r>
          </a:p>
        </p:txBody>
      </p:sp>
      <p:sp>
        <p:nvSpPr>
          <p:cNvPr id="4" name="Slide Number Placeholder 3">
            <a:extLst>
              <a:ext uri="{FF2B5EF4-FFF2-40B4-BE49-F238E27FC236}">
                <a16:creationId xmlns:a16="http://schemas.microsoft.com/office/drawing/2014/main" id="{54D1CFA8-72E7-FF41-8C18-EE7FCE7625E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 smtClean="0"/>
              <a:t>5</a:t>
            </a:fld>
            <a:endParaRPr lang="de"/>
          </a:p>
        </p:txBody>
      </p:sp>
      <p:pic>
        <p:nvPicPr>
          <p:cNvPr id="10" name="Picture 9">
            <a:extLst>
              <a:ext uri="{FF2B5EF4-FFF2-40B4-BE49-F238E27FC236}">
                <a16:creationId xmlns:a16="http://schemas.microsoft.com/office/drawing/2014/main" id="{D39616DE-1CE2-2A4F-B3A0-36244E80F1E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09693" y="725020"/>
            <a:ext cx="4924614" cy="3693459"/>
          </a:xfrm>
          <a:prstGeom prst="rect">
            <a:avLst/>
          </a:prstGeom>
        </p:spPr>
      </p:pic>
    </p:spTree>
    <p:extLst>
      <p:ext uri="{BB962C8B-B14F-4D97-AF65-F5344CB8AC3E}">
        <p14:creationId xmlns:p14="http://schemas.microsoft.com/office/powerpoint/2010/main" val="1537836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8EA31-7025-8746-A8F8-30847C9A2430}"/>
              </a:ext>
            </a:extLst>
          </p:cNvPr>
          <p:cNvSpPr>
            <a:spLocks noGrp="1"/>
          </p:cNvSpPr>
          <p:nvPr>
            <p:ph type="title"/>
          </p:nvPr>
        </p:nvSpPr>
        <p:spPr/>
        <p:txBody>
          <a:bodyPr/>
          <a:lstStyle/>
          <a:p>
            <a:r>
              <a:rPr lang="en-US" dirty="0"/>
              <a:t>Differences in reading a sign</a:t>
            </a:r>
          </a:p>
        </p:txBody>
      </p:sp>
      <p:sp>
        <p:nvSpPr>
          <p:cNvPr id="3" name="Text Placeholder 2">
            <a:extLst>
              <a:ext uri="{FF2B5EF4-FFF2-40B4-BE49-F238E27FC236}">
                <a16:creationId xmlns:a16="http://schemas.microsoft.com/office/drawing/2014/main" id="{6AB0AB05-531E-8341-80C0-328785B0F45D}"/>
              </a:ext>
            </a:extLst>
          </p:cNvPr>
          <p:cNvSpPr>
            <a:spLocks noGrp="1"/>
          </p:cNvSpPr>
          <p:nvPr>
            <p:ph type="body" idx="1"/>
          </p:nvPr>
        </p:nvSpPr>
        <p:spPr/>
        <p:txBody>
          <a:bodyPr/>
          <a:lstStyle/>
          <a:p>
            <a:r>
              <a:rPr lang="en-US" dirty="0"/>
              <a:t>Visual semiotics is interested in fine arts, images, films, architecture, commercial advertisement, etc. </a:t>
            </a:r>
          </a:p>
          <a:p>
            <a:r>
              <a:rPr lang="en-US" dirty="0"/>
              <a:t>Modern semiotic theory is also sometimes allied with a Marxist approach which stresses the role of ideology and power.</a:t>
            </a:r>
          </a:p>
          <a:p>
            <a:r>
              <a:rPr lang="en-US" dirty="0"/>
              <a:t>Ideology refers to a system of values, beliefs, and ideals guided by a worldview that shapes the ways in which people act.</a:t>
            </a:r>
          </a:p>
          <a:p>
            <a:r>
              <a:rPr lang="en-US" dirty="0"/>
              <a:t>Cultural approach is particularly important, because how we read a sign, depends on our culture. </a:t>
            </a:r>
          </a:p>
          <a:p>
            <a:r>
              <a:rPr lang="en-US" dirty="0"/>
              <a:t>Semiotics can be used to illuminate and explain interesting and in many cases neglected or overlooked aspects of everyday life.</a:t>
            </a:r>
          </a:p>
        </p:txBody>
      </p:sp>
      <p:sp>
        <p:nvSpPr>
          <p:cNvPr id="4" name="Slide Number Placeholder 3">
            <a:extLst>
              <a:ext uri="{FF2B5EF4-FFF2-40B4-BE49-F238E27FC236}">
                <a16:creationId xmlns:a16="http://schemas.microsoft.com/office/drawing/2014/main" id="{DA8B041E-9BF6-BD42-A94B-D49FD910EDD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 smtClean="0"/>
              <a:t>6</a:t>
            </a:fld>
            <a:endParaRPr lang="de"/>
          </a:p>
        </p:txBody>
      </p:sp>
    </p:spTree>
    <p:extLst>
      <p:ext uri="{BB962C8B-B14F-4D97-AF65-F5344CB8AC3E}">
        <p14:creationId xmlns:p14="http://schemas.microsoft.com/office/powerpoint/2010/main" val="1329885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10C2478-0529-F447-B08D-56C6F3C00A3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 smtClean="0"/>
              <a:t>7</a:t>
            </a:fld>
            <a:endParaRPr lang="de"/>
          </a:p>
        </p:txBody>
      </p:sp>
      <p:pic>
        <p:nvPicPr>
          <p:cNvPr id="5" name="Picture 4">
            <a:extLst>
              <a:ext uri="{FF2B5EF4-FFF2-40B4-BE49-F238E27FC236}">
                <a16:creationId xmlns:a16="http://schemas.microsoft.com/office/drawing/2014/main" id="{55958774-8436-F04D-88A1-F5DCA620301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8265" y="475130"/>
            <a:ext cx="6680862" cy="3757985"/>
          </a:xfrm>
          <a:prstGeom prst="rect">
            <a:avLst/>
          </a:prstGeom>
        </p:spPr>
      </p:pic>
    </p:spTree>
    <p:extLst>
      <p:ext uri="{BB962C8B-B14F-4D97-AF65-F5344CB8AC3E}">
        <p14:creationId xmlns:p14="http://schemas.microsoft.com/office/powerpoint/2010/main" val="950321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DD3A702-4D3B-C64D-8A80-8DB3AB20B2A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 smtClean="0"/>
              <a:t>8</a:t>
            </a:fld>
            <a:endParaRPr lang="de"/>
          </a:p>
        </p:txBody>
      </p:sp>
      <p:pic>
        <p:nvPicPr>
          <p:cNvPr id="7" name="Picture 6">
            <a:extLst>
              <a:ext uri="{FF2B5EF4-FFF2-40B4-BE49-F238E27FC236}">
                <a16:creationId xmlns:a16="http://schemas.microsoft.com/office/drawing/2014/main" id="{7F328DE2-FBF5-B740-9B09-2E4EBDD71D0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6507" y="475131"/>
            <a:ext cx="6669461" cy="3751572"/>
          </a:xfrm>
          <a:prstGeom prst="rect">
            <a:avLst/>
          </a:prstGeom>
        </p:spPr>
      </p:pic>
    </p:spTree>
    <p:extLst>
      <p:ext uri="{BB962C8B-B14F-4D97-AF65-F5344CB8AC3E}">
        <p14:creationId xmlns:p14="http://schemas.microsoft.com/office/powerpoint/2010/main" val="40846537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B4518-D53C-CF4F-B78A-AA5F1E466983}"/>
              </a:ext>
            </a:extLst>
          </p:cNvPr>
          <p:cNvSpPr>
            <a:spLocks noGrp="1"/>
          </p:cNvSpPr>
          <p:nvPr>
            <p:ph type="title"/>
          </p:nvPr>
        </p:nvSpPr>
        <p:spPr/>
        <p:txBody>
          <a:bodyPr/>
          <a:lstStyle/>
          <a:p>
            <a:r>
              <a:rPr lang="en-US" dirty="0"/>
              <a:t>Making meaning of a sign</a:t>
            </a:r>
          </a:p>
        </p:txBody>
      </p:sp>
      <p:sp>
        <p:nvSpPr>
          <p:cNvPr id="3" name="Text Placeholder 2">
            <a:extLst>
              <a:ext uri="{FF2B5EF4-FFF2-40B4-BE49-F238E27FC236}">
                <a16:creationId xmlns:a16="http://schemas.microsoft.com/office/drawing/2014/main" id="{96E8AA84-DA90-5B43-A9F9-7487B57E1D14}"/>
              </a:ext>
            </a:extLst>
          </p:cNvPr>
          <p:cNvSpPr>
            <a:spLocks noGrp="1"/>
          </p:cNvSpPr>
          <p:nvPr>
            <p:ph type="body" idx="1"/>
          </p:nvPr>
        </p:nvSpPr>
        <p:spPr/>
        <p:txBody>
          <a:bodyPr/>
          <a:lstStyle/>
          <a:p>
            <a:r>
              <a:rPr lang="en-US" dirty="0"/>
              <a:t>Semiotics is about signs, their systems and structures, as well as culture.</a:t>
            </a:r>
          </a:p>
          <a:p>
            <a:r>
              <a:rPr lang="en-US" dirty="0"/>
              <a:t>A sign is being composed of signifier (physical form in which the sign takes place) and the signified (the concept it represents).</a:t>
            </a:r>
          </a:p>
          <a:p>
            <a:r>
              <a:rPr lang="en-US" dirty="0"/>
              <a:t>No sign can make sense on its own, but only in relation to other signs. Signs are not meaningful in isolation, but only when they are interpreted in relation to each other.</a:t>
            </a:r>
          </a:p>
          <a:p>
            <a:pPr marL="114300" indent="0">
              <a:buNone/>
            </a:pPr>
            <a:endParaRPr lang="en-US" dirty="0"/>
          </a:p>
        </p:txBody>
      </p:sp>
      <p:sp>
        <p:nvSpPr>
          <p:cNvPr id="4" name="Slide Number Placeholder 3">
            <a:extLst>
              <a:ext uri="{FF2B5EF4-FFF2-40B4-BE49-F238E27FC236}">
                <a16:creationId xmlns:a16="http://schemas.microsoft.com/office/drawing/2014/main" id="{6171C4BA-158E-7D44-B916-1DEACD86A77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 smtClean="0"/>
              <a:t>9</a:t>
            </a:fld>
            <a:endParaRPr lang="de"/>
          </a:p>
        </p:txBody>
      </p:sp>
    </p:spTree>
    <p:extLst>
      <p:ext uri="{BB962C8B-B14F-4D97-AF65-F5344CB8AC3E}">
        <p14:creationId xmlns:p14="http://schemas.microsoft.com/office/powerpoint/2010/main" val="3582461007"/>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10720</TotalTime>
  <Words>1385</Words>
  <Application>Microsoft Macintosh PowerPoint</Application>
  <PresentationFormat>On-screen Show (16:9)</PresentationFormat>
  <Paragraphs>110</Paragraphs>
  <Slides>32</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Lato</vt:lpstr>
      <vt:lpstr>Helvetica Neue Light</vt:lpstr>
      <vt:lpstr>Simple Light</vt:lpstr>
      <vt:lpstr>Every picture tells a story:  Understanding &amp; practicing visual language </vt:lpstr>
      <vt:lpstr>Part 2: Understanding visual semiotics </vt:lpstr>
      <vt:lpstr>PowerPoint Presentation</vt:lpstr>
      <vt:lpstr>Understanding a sign</vt:lpstr>
      <vt:lpstr>What we mean by the sign?</vt:lpstr>
      <vt:lpstr>Differences in reading a sign</vt:lpstr>
      <vt:lpstr>PowerPoint Presentation</vt:lpstr>
      <vt:lpstr>PowerPoint Presentation</vt:lpstr>
      <vt:lpstr>Making meaning of a sign</vt:lpstr>
      <vt:lpstr>Systems of meaning</vt:lpstr>
      <vt:lpstr>Typology of signs by Charles Peirce </vt:lpstr>
      <vt:lpstr>Iconic sign</vt:lpstr>
      <vt:lpstr>Index</vt:lpstr>
      <vt:lpstr>  Symbol</vt:lpstr>
      <vt:lpstr>PowerPoint Presentation</vt:lpstr>
      <vt:lpstr>Find different signs in this video</vt:lpstr>
      <vt:lpstr>Roland Barthes’ framework of signification </vt:lpstr>
      <vt:lpstr>PowerPoint Presentation</vt:lpstr>
      <vt:lpstr>Example of “rose”</vt:lpstr>
      <vt:lpstr>Roland Barthes “Myth Today” </vt:lpstr>
      <vt:lpstr>PowerPoint Presentation</vt:lpstr>
      <vt:lpstr>What is myth? (Barthes, 1972)  </vt:lpstr>
      <vt:lpstr>Myths are alive in everyday life</vt:lpstr>
      <vt:lpstr>Questions for semiotical analysis </vt:lpstr>
      <vt:lpstr>PowerPoint Presentation</vt:lpstr>
      <vt:lpstr>Major visual figurations </vt:lpstr>
      <vt:lpstr>Major visual figurations</vt:lpstr>
      <vt:lpstr>PowerPoint Presentation</vt:lpstr>
      <vt:lpstr>Find metaphors and metonymies</vt:lpstr>
      <vt:lpstr>The use of semiotic analysis (Gaines, 2010)</vt:lpstr>
      <vt:lpstr>Resources &amp; readings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Every picture tells a story:  Understanding &amp; practicing visual language</dc:title>
  <cp:lastModifiedBy>Debora Lucque</cp:lastModifiedBy>
  <cp:revision>40</cp:revision>
  <dcterms:modified xsi:type="dcterms:W3CDTF">2022-05-23T16:16:25Z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1166191</vt:lpwstr>
  </property>
  <property fmtid="{D5CDD505-2E9C-101B-9397-08002B2CF9AE}" name="NXPowerLiteSettings" pid="3">
    <vt:lpwstr>F7000400038000</vt:lpwstr>
  </property>
  <property fmtid="{D5CDD505-2E9C-101B-9397-08002B2CF9AE}" name="NXPowerLiteVersion" pid="4">
    <vt:lpwstr>S9.1.4</vt:lpwstr>
  </property>
</Properties>
</file>