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313" r:id="rId10"/>
    <p:sldId id="265" r:id="rId11"/>
    <p:sldId id="315" r:id="rId12"/>
    <p:sldId id="340" r:id="rId13"/>
    <p:sldId id="331" r:id="rId14"/>
    <p:sldId id="338"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40" d="100"/>
          <a:sy n="140" d="100"/>
        </p:scale>
        <p:origin x="84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393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28579d06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28579d06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9849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cstate="screen">
            <a:alphaModFix/>
            <a:extLst>
              <a:ext uri="{28A0092B-C50C-407E-A947-70E740481C1C}">
                <a14:useLocalDpi xmlns:a14="http://schemas.microsoft.com/office/drawing/2010/main"/>
              </a:ext>
            </a:extLst>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3" name="Google Shape;33;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38" name="Google Shape;38;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4" name="Google Shape;44;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9" name="Google Shape;49;p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72" name="Google Shape;72;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extLst>
      <p:ext uri="{BB962C8B-B14F-4D97-AF65-F5344CB8AC3E}">
        <p14:creationId xmlns:p14="http://schemas.microsoft.com/office/powerpoint/2010/main" val="40630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istina.juraite@vdu.l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0tkeGPG_8Q"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HYE8CJPlH4"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r>
              <a:rPr lang="en-US" sz="3200" b="1" dirty="0"/>
              <a:t>Every picture tells a story: </a:t>
            </a:r>
            <a:br>
              <a:rPr lang="en-US" sz="3200" dirty="0"/>
            </a:br>
            <a:r>
              <a:rPr lang="en-US" sz="2000" dirty="0"/>
              <a:t>Understanding &amp; practicing visual language</a:t>
            </a:r>
            <a:br>
              <a:rPr lang="en-US" sz="2000" dirty="0"/>
            </a:br>
            <a:endParaRPr sz="2000"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r>
              <a:rPr lang="lt-LT" sz="1600" dirty="0"/>
              <a:t>prof. Kristina </a:t>
            </a:r>
            <a:r>
              <a:rPr lang="lt-LT" sz="1600" dirty="0" err="1"/>
              <a:t>Juraite</a:t>
            </a:r>
            <a:endParaRPr lang="lt-LT" sz="1600" dirty="0"/>
          </a:p>
          <a:p>
            <a:r>
              <a:rPr lang="lt-LT" sz="1600" dirty="0"/>
              <a:t>Vytautas </a:t>
            </a:r>
            <a:r>
              <a:rPr lang="lt-LT" sz="1600" dirty="0" err="1"/>
              <a:t>Magnus</a:t>
            </a:r>
            <a:r>
              <a:rPr lang="lt-LT" sz="1600" dirty="0"/>
              <a:t> University, Lithuania</a:t>
            </a:r>
          </a:p>
          <a:p>
            <a:r>
              <a:rPr lang="lt-LT" sz="1600" dirty="0">
                <a:hlinkClick r:id="rId3"/>
              </a:rPr>
              <a:t>kristina.juraite@vdu.lt</a:t>
            </a:r>
            <a:endParaRPr lang="lt-LT" sz="1600" dirty="0"/>
          </a:p>
          <a:p>
            <a:endParaRPr lang="lt-LT" sz="1800" dirty="0"/>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46F43-22E9-3D44-AF68-0752DC723DAA}"/>
              </a:ext>
            </a:extLst>
          </p:cNvPr>
          <p:cNvSpPr>
            <a:spLocks noGrp="1"/>
          </p:cNvSpPr>
          <p:nvPr>
            <p:ph type="title"/>
          </p:nvPr>
        </p:nvSpPr>
        <p:spPr/>
        <p:txBody>
          <a:bodyPr/>
          <a:lstStyle/>
          <a:p>
            <a:r>
              <a:rPr lang="en-US" sz="2400" dirty="0"/>
              <a:t>Safety in Paradise: Air New Zealand Safety Video</a:t>
            </a:r>
            <a:br>
              <a:rPr lang="en-US" dirty="0"/>
            </a:br>
            <a:endParaRPr lang="en-US" dirty="0"/>
          </a:p>
        </p:txBody>
      </p:sp>
      <p:sp>
        <p:nvSpPr>
          <p:cNvPr id="4" name="Slide Number Placeholder 3">
            <a:extLst>
              <a:ext uri="{FF2B5EF4-FFF2-40B4-BE49-F238E27FC236}">
                <a16:creationId xmlns:a16="http://schemas.microsoft.com/office/drawing/2014/main" id="{206697B6-0A71-8C43-8863-B5F5000C0B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10</a:t>
            </a:fld>
            <a:endParaRPr lang="de"/>
          </a:p>
        </p:txBody>
      </p:sp>
      <p:pic>
        <p:nvPicPr>
          <p:cNvPr id="5" name="Picture 4">
            <a:extLst>
              <a:ext uri="{FF2B5EF4-FFF2-40B4-BE49-F238E27FC236}">
                <a16:creationId xmlns:a16="http://schemas.microsoft.com/office/drawing/2014/main" id="{0A0457ED-7854-1940-9F05-25E9D7990DC9}"/>
              </a:ext>
            </a:extLst>
          </p:cNvPr>
          <p:cNvPicPr>
            <a:picLocks noChangeAspect="1"/>
          </p:cNvPicPr>
          <p:nvPr/>
        </p:nvPicPr>
        <p:blipFill>
          <a:blip r:embed="rId2"/>
          <a:stretch>
            <a:fillRect/>
          </a:stretch>
        </p:blipFill>
        <p:spPr>
          <a:xfrm>
            <a:off x="2313900" y="1040517"/>
            <a:ext cx="4800600" cy="3600450"/>
          </a:xfrm>
          <a:prstGeom prst="rect">
            <a:avLst/>
          </a:prstGeom>
        </p:spPr>
      </p:pic>
      <p:sp>
        <p:nvSpPr>
          <p:cNvPr id="6" name="Rectangle 5">
            <a:extLst>
              <a:ext uri="{FF2B5EF4-FFF2-40B4-BE49-F238E27FC236}">
                <a16:creationId xmlns:a16="http://schemas.microsoft.com/office/drawing/2014/main" id="{80B9244D-FAFD-3D40-BF4C-B6A2143D2042}"/>
              </a:ext>
            </a:extLst>
          </p:cNvPr>
          <p:cNvSpPr/>
          <p:nvPr/>
        </p:nvSpPr>
        <p:spPr>
          <a:xfrm>
            <a:off x="3597723" y="4757568"/>
            <a:ext cx="3597460" cy="276999"/>
          </a:xfrm>
          <a:prstGeom prst="rect">
            <a:avLst/>
          </a:prstGeom>
        </p:spPr>
        <p:txBody>
          <a:bodyPr wrap="none">
            <a:spAutoFit/>
          </a:bodyPr>
          <a:lstStyle/>
          <a:p>
            <a:pPr algn="ctr"/>
            <a:r>
              <a:rPr lang="en-US" sz="1200" dirty="0">
                <a:solidFill>
                  <a:srgbClr val="62647B"/>
                </a:solidFill>
                <a:latin typeface="Helvetica Neue Light" panose="02000403000000020004" pitchFamily="2" charset="0"/>
                <a:hlinkClick r:id="rId3"/>
              </a:rPr>
              <a:t>https://www.youtube.com/watch?v=q0tkeGPG_8Q</a:t>
            </a:r>
            <a:endParaRPr lang="en-US" sz="1200" dirty="0">
              <a:solidFill>
                <a:srgbClr val="62647B"/>
              </a:solidFill>
              <a:effectLst/>
              <a:latin typeface="Helvetica Neue Light" panose="02000403000000020004" pitchFamily="2" charset="0"/>
            </a:endParaRPr>
          </a:p>
        </p:txBody>
      </p:sp>
    </p:spTree>
    <p:extLst>
      <p:ext uri="{BB962C8B-B14F-4D97-AF65-F5344CB8AC3E}">
        <p14:creationId xmlns:p14="http://schemas.microsoft.com/office/powerpoint/2010/main" val="25206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73CF-BCB6-9140-A641-CA16C64A7474}"/>
              </a:ext>
            </a:extLst>
          </p:cNvPr>
          <p:cNvSpPr>
            <a:spLocks noGrp="1"/>
          </p:cNvSpPr>
          <p:nvPr>
            <p:ph type="title"/>
          </p:nvPr>
        </p:nvSpPr>
        <p:spPr/>
        <p:txBody>
          <a:bodyPr/>
          <a:lstStyle/>
          <a:p>
            <a:r>
              <a:rPr lang="en-US" dirty="0"/>
              <a:t>Deep viewing guidelines</a:t>
            </a:r>
            <a:br>
              <a:rPr lang="en-US" dirty="0"/>
            </a:br>
            <a:endParaRPr lang="en-US" dirty="0"/>
          </a:p>
        </p:txBody>
      </p:sp>
      <p:sp>
        <p:nvSpPr>
          <p:cNvPr id="3" name="Text Placeholder 2">
            <a:extLst>
              <a:ext uri="{FF2B5EF4-FFF2-40B4-BE49-F238E27FC236}">
                <a16:creationId xmlns:a16="http://schemas.microsoft.com/office/drawing/2014/main" id="{39E32910-EC0B-5D48-8F49-37F8D0234B05}"/>
              </a:ext>
            </a:extLst>
          </p:cNvPr>
          <p:cNvSpPr>
            <a:spLocks noGrp="1"/>
          </p:cNvSpPr>
          <p:nvPr>
            <p:ph type="body" idx="1"/>
          </p:nvPr>
        </p:nvSpPr>
        <p:spPr/>
        <p:txBody>
          <a:bodyPr/>
          <a:lstStyle/>
          <a:p>
            <a:r>
              <a:rPr lang="en-US" dirty="0"/>
              <a:t>Literal observation level</a:t>
            </a:r>
          </a:p>
          <a:p>
            <a:pPr lvl="1"/>
            <a:r>
              <a:rPr lang="en-US" dirty="0"/>
              <a:t>What is pictured? What type of language is used? How is space used?</a:t>
            </a:r>
          </a:p>
          <a:p>
            <a:r>
              <a:rPr lang="en-US" dirty="0"/>
              <a:t>Interpretation level</a:t>
            </a:r>
          </a:p>
          <a:p>
            <a:pPr lvl="1"/>
            <a:r>
              <a:rPr lang="en-US" dirty="0"/>
              <a:t>What are the most important words? Which words do you have questions about? Describe your feelings about the photo/video. What other images  are you reminded of, past or present? What messages are implicit and explicit? How did you analyze the image? What do you understand now that you didn't before?</a:t>
            </a:r>
          </a:p>
          <a:p>
            <a:r>
              <a:rPr lang="en-US" dirty="0"/>
              <a:t>Evaluation/application level</a:t>
            </a:r>
          </a:p>
          <a:p>
            <a:pPr lvl="1"/>
            <a:r>
              <a:rPr lang="en-US" dirty="0"/>
              <a:t>Does the implied purpose of the image convey ideas that are important? How? Is the visual biased? How so?</a:t>
            </a:r>
          </a:p>
          <a:p>
            <a:endParaRPr lang="en-US" dirty="0"/>
          </a:p>
        </p:txBody>
      </p:sp>
      <p:sp>
        <p:nvSpPr>
          <p:cNvPr id="4" name="Slide Number Placeholder 3">
            <a:extLst>
              <a:ext uri="{FF2B5EF4-FFF2-40B4-BE49-F238E27FC236}">
                <a16:creationId xmlns:a16="http://schemas.microsoft.com/office/drawing/2014/main" id="{EA362A31-C0A2-8B4C-B18B-478677CBB0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11</a:t>
            </a:fld>
            <a:endParaRPr lang="de"/>
          </a:p>
        </p:txBody>
      </p:sp>
    </p:spTree>
    <p:extLst>
      <p:ext uri="{BB962C8B-B14F-4D97-AF65-F5344CB8AC3E}">
        <p14:creationId xmlns:p14="http://schemas.microsoft.com/office/powerpoint/2010/main" val="2529443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1A461-619F-FC4D-8A45-CAB01CB636A4}"/>
              </a:ext>
            </a:extLst>
          </p:cNvPr>
          <p:cNvSpPr>
            <a:spLocks noGrp="1"/>
          </p:cNvSpPr>
          <p:nvPr>
            <p:ph type="title"/>
          </p:nvPr>
        </p:nvSpPr>
        <p:spPr/>
        <p:txBody>
          <a:bodyPr/>
          <a:lstStyle/>
          <a:p>
            <a:r>
              <a:rPr lang="en-US"/>
              <a:t>Apply the questions </a:t>
            </a:r>
            <a:r>
              <a:rPr lang="en-US" dirty="0"/>
              <a:t>to discuss the ads</a:t>
            </a:r>
          </a:p>
        </p:txBody>
      </p:sp>
      <p:sp>
        <p:nvSpPr>
          <p:cNvPr id="4" name="Slide Number Placeholder 3">
            <a:extLst>
              <a:ext uri="{FF2B5EF4-FFF2-40B4-BE49-F238E27FC236}">
                <a16:creationId xmlns:a16="http://schemas.microsoft.com/office/drawing/2014/main" id="{21D7B99C-B884-5E4D-86F9-929145329C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12</a:t>
            </a:fld>
            <a:endParaRPr lang="de"/>
          </a:p>
        </p:txBody>
      </p:sp>
      <p:pic>
        <p:nvPicPr>
          <p:cNvPr id="7" name="Picture 6">
            <a:extLst>
              <a:ext uri="{FF2B5EF4-FFF2-40B4-BE49-F238E27FC236}">
                <a16:creationId xmlns:a16="http://schemas.microsoft.com/office/drawing/2014/main" id="{E177501E-B99B-1048-83FC-63860C46B54F}"/>
              </a:ext>
            </a:extLst>
          </p:cNvPr>
          <p:cNvPicPr>
            <a:picLocks noChangeAspect="1"/>
          </p:cNvPicPr>
          <p:nvPr/>
        </p:nvPicPr>
        <p:blipFill>
          <a:blip r:embed="rId2"/>
          <a:stretch>
            <a:fillRect/>
          </a:stretch>
        </p:blipFill>
        <p:spPr>
          <a:xfrm>
            <a:off x="1511581" y="912243"/>
            <a:ext cx="6120838" cy="3444520"/>
          </a:xfrm>
          <a:prstGeom prst="rect">
            <a:avLst/>
          </a:prstGeom>
        </p:spPr>
      </p:pic>
      <p:sp>
        <p:nvSpPr>
          <p:cNvPr id="8" name="Rectangle 7">
            <a:extLst>
              <a:ext uri="{FF2B5EF4-FFF2-40B4-BE49-F238E27FC236}">
                <a16:creationId xmlns:a16="http://schemas.microsoft.com/office/drawing/2014/main" id="{526C63C2-234D-A44E-AD2D-92E6422F8493}"/>
              </a:ext>
            </a:extLst>
          </p:cNvPr>
          <p:cNvSpPr/>
          <p:nvPr/>
        </p:nvSpPr>
        <p:spPr>
          <a:xfrm>
            <a:off x="4150710" y="4363968"/>
            <a:ext cx="3619902" cy="461665"/>
          </a:xfrm>
          <a:prstGeom prst="rect">
            <a:avLst/>
          </a:prstGeom>
        </p:spPr>
        <p:txBody>
          <a:bodyPr wrap="none">
            <a:spAutoFit/>
          </a:bodyPr>
          <a:lstStyle/>
          <a:p>
            <a:r>
              <a:rPr lang="en-US" sz="1200" dirty="0">
                <a:hlinkClick r:id="rId3"/>
              </a:rPr>
              <a:t>https://www.youtube.com/watch?v=AHYE8CJPlH4</a:t>
            </a:r>
            <a:endParaRPr lang="en-US" sz="1200" dirty="0"/>
          </a:p>
          <a:p>
            <a:endParaRPr lang="en-US" sz="1200" dirty="0"/>
          </a:p>
        </p:txBody>
      </p:sp>
    </p:spTree>
    <p:extLst>
      <p:ext uri="{BB962C8B-B14F-4D97-AF65-F5344CB8AC3E}">
        <p14:creationId xmlns:p14="http://schemas.microsoft.com/office/powerpoint/2010/main" val="182532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3" name="Google Shape;9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13</a:t>
            </a:fld>
            <a:endParaRPr/>
          </a:p>
        </p:txBody>
      </p:sp>
      <p:sp>
        <p:nvSpPr>
          <p:cNvPr id="10" name="Google Shape;84;p14">
            <a:extLst>
              <a:ext uri="{FF2B5EF4-FFF2-40B4-BE49-F238E27FC236}">
                <a16:creationId xmlns:a16="http://schemas.microsoft.com/office/drawing/2014/main" id="{437CA3F5-435F-9344-8FFD-803F9F4CB1D2}"/>
              </a:ext>
            </a:extLst>
          </p:cNvPr>
          <p:cNvSpPr txBox="1">
            <a:spLocks noGrp="1"/>
          </p:cNvSpPr>
          <p:nvPr>
            <p:ph type="title" idx="4294967295"/>
          </p:nvPr>
        </p:nvSpPr>
        <p:spPr>
          <a:xfrm>
            <a:off x="311700" y="539750"/>
            <a:ext cx="5695400" cy="7556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Resources &amp; readings</a:t>
            </a:r>
            <a:endParaRPr dirty="0"/>
          </a:p>
        </p:txBody>
      </p:sp>
      <p:pic>
        <p:nvPicPr>
          <p:cNvPr id="3" name="Picture 2">
            <a:extLst>
              <a:ext uri="{FF2B5EF4-FFF2-40B4-BE49-F238E27FC236}">
                <a16:creationId xmlns:a16="http://schemas.microsoft.com/office/drawing/2014/main" id="{A9D85CA4-D829-474E-9158-64A7E39E88F9}"/>
              </a:ext>
            </a:extLst>
          </p:cNvPr>
          <p:cNvPicPr>
            <a:picLocks noChangeAspect="1"/>
          </p:cNvPicPr>
          <p:nvPr/>
        </p:nvPicPr>
        <p:blipFill>
          <a:blip r:embed="rId3"/>
          <a:stretch>
            <a:fillRect/>
          </a:stretch>
        </p:blipFill>
        <p:spPr>
          <a:xfrm>
            <a:off x="311700" y="1249480"/>
            <a:ext cx="1944564" cy="2982924"/>
          </a:xfrm>
          <a:prstGeom prst="rect">
            <a:avLst/>
          </a:prstGeom>
        </p:spPr>
      </p:pic>
      <p:pic>
        <p:nvPicPr>
          <p:cNvPr id="4" name="Picture 3">
            <a:extLst>
              <a:ext uri="{FF2B5EF4-FFF2-40B4-BE49-F238E27FC236}">
                <a16:creationId xmlns:a16="http://schemas.microsoft.com/office/drawing/2014/main" id="{5299B635-A6C9-1C49-81AB-C572C1278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1978" y="1237328"/>
            <a:ext cx="1923373" cy="2982924"/>
          </a:xfrm>
          <a:prstGeom prst="rect">
            <a:avLst/>
          </a:prstGeom>
        </p:spPr>
      </p:pic>
      <p:pic>
        <p:nvPicPr>
          <p:cNvPr id="9" name="Picture 8">
            <a:extLst>
              <a:ext uri="{FF2B5EF4-FFF2-40B4-BE49-F238E27FC236}">
                <a16:creationId xmlns:a16="http://schemas.microsoft.com/office/drawing/2014/main" id="{DAD24141-C29C-C548-8349-29F759C0A1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6456" y="1249480"/>
            <a:ext cx="1970382" cy="2953127"/>
          </a:xfrm>
          <a:prstGeom prst="rect">
            <a:avLst/>
          </a:prstGeom>
        </p:spPr>
      </p:pic>
      <p:pic>
        <p:nvPicPr>
          <p:cNvPr id="2" name="Picture 1">
            <a:extLst>
              <a:ext uri="{FF2B5EF4-FFF2-40B4-BE49-F238E27FC236}">
                <a16:creationId xmlns:a16="http://schemas.microsoft.com/office/drawing/2014/main" id="{0FEA3C22-C4C9-E64A-A16D-12D4A3B60F3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77943" y="1237328"/>
            <a:ext cx="2272626" cy="2937929"/>
          </a:xfrm>
          <a:prstGeom prst="rect">
            <a:avLst/>
          </a:prstGeom>
        </p:spPr>
      </p:pic>
    </p:spTree>
    <p:extLst>
      <p:ext uri="{BB962C8B-B14F-4D97-AF65-F5344CB8AC3E}">
        <p14:creationId xmlns:p14="http://schemas.microsoft.com/office/powerpoint/2010/main" val="63274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6" name="Google Shape;86;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14</a:t>
            </a:fld>
            <a:endParaRPr/>
          </a:p>
        </p:txBody>
      </p:sp>
      <p:pic>
        <p:nvPicPr>
          <p:cNvPr id="11" name="Picture 10">
            <a:extLst>
              <a:ext uri="{FF2B5EF4-FFF2-40B4-BE49-F238E27FC236}">
                <a16:creationId xmlns:a16="http://schemas.microsoft.com/office/drawing/2014/main" id="{F1A4D023-7F13-0B41-B522-A36BDC6D9EFF}"/>
              </a:ext>
            </a:extLst>
          </p:cNvPr>
          <p:cNvPicPr>
            <a:picLocks noChangeAspect="1"/>
          </p:cNvPicPr>
          <p:nvPr/>
        </p:nvPicPr>
        <p:blipFill>
          <a:blip r:embed="rId3"/>
          <a:stretch>
            <a:fillRect/>
          </a:stretch>
        </p:blipFill>
        <p:spPr>
          <a:xfrm>
            <a:off x="2329845" y="691557"/>
            <a:ext cx="4484310" cy="3760385"/>
          </a:xfrm>
          <a:prstGeom prst="rect">
            <a:avLst/>
          </a:prstGeom>
        </p:spPr>
      </p:pic>
    </p:spTree>
    <p:extLst>
      <p:ext uri="{BB962C8B-B14F-4D97-AF65-F5344CB8AC3E}">
        <p14:creationId xmlns:p14="http://schemas.microsoft.com/office/powerpoint/2010/main" val="111558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Outline of the module</a:t>
            </a:r>
            <a:endParaRPr dirty="0"/>
          </a:p>
        </p:txBody>
      </p:sp>
      <p:sp>
        <p:nvSpPr>
          <p:cNvPr id="85" name="Google Shape;85;p1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endParaRPr lang="en-US" dirty="0"/>
          </a:p>
          <a:p>
            <a:r>
              <a:rPr lang="en-US" dirty="0"/>
              <a:t>The power of image &amp; visual literacy</a:t>
            </a:r>
          </a:p>
          <a:p>
            <a:r>
              <a:rPr lang="en-US" dirty="0"/>
              <a:t>Understanding visual semiotics</a:t>
            </a:r>
          </a:p>
          <a:p>
            <a:r>
              <a:rPr lang="en-US" dirty="0"/>
              <a:t>Practicing visual storytelling</a:t>
            </a:r>
          </a:p>
        </p:txBody>
      </p:sp>
      <p:sp>
        <p:nvSpPr>
          <p:cNvPr id="86" name="Google Shape;86;p1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pic>
        <p:nvPicPr>
          <p:cNvPr id="4" name="Picture 3">
            <a:extLst>
              <a:ext uri="{FF2B5EF4-FFF2-40B4-BE49-F238E27FC236}">
                <a16:creationId xmlns:a16="http://schemas.microsoft.com/office/drawing/2014/main" id="{F5D5832E-AFD9-1049-8F36-512F1FDED4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0612" y="1398493"/>
            <a:ext cx="3854823" cy="27127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0" name="Google Shape;84;p14">
            <a:extLst>
              <a:ext uri="{FF2B5EF4-FFF2-40B4-BE49-F238E27FC236}">
                <a16:creationId xmlns:a16="http://schemas.microsoft.com/office/drawing/2014/main" id="{437CA3F5-435F-9344-8FFD-803F9F4CB1D2}"/>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Part: The power of image &amp; visual literacy</a:t>
            </a:r>
            <a:endParaRPr dirty="0"/>
          </a:p>
        </p:txBody>
      </p:sp>
      <p:sp>
        <p:nvSpPr>
          <p:cNvPr id="2" name="Text Placeholder 1">
            <a:extLst>
              <a:ext uri="{FF2B5EF4-FFF2-40B4-BE49-F238E27FC236}">
                <a16:creationId xmlns:a16="http://schemas.microsoft.com/office/drawing/2014/main" id="{312A9B6C-E2B8-DF40-B0B0-474BD6388641}"/>
              </a:ext>
            </a:extLst>
          </p:cNvPr>
          <p:cNvSpPr>
            <a:spLocks noGrp="1"/>
          </p:cNvSpPr>
          <p:nvPr>
            <p:ph type="body" idx="1"/>
          </p:nvPr>
        </p:nvSpPr>
        <p:spPr>
          <a:xfrm>
            <a:off x="311700" y="1176700"/>
            <a:ext cx="5138842" cy="3224400"/>
          </a:xfrm>
        </p:spPr>
        <p:txBody>
          <a:bodyPr/>
          <a:lstStyle/>
          <a:p>
            <a:r>
              <a:rPr lang="en-US" sz="1400" dirty="0"/>
              <a:t>“The more you know; the more you sense </a:t>
            </a:r>
            <a:r>
              <a:rPr lang="en-US" sz="1400" b="1" i="1" dirty="0"/>
              <a:t>(notice)</a:t>
            </a:r>
          </a:p>
          <a:p>
            <a:r>
              <a:rPr lang="en-US" sz="1400" dirty="0"/>
              <a:t>The more you sense; the more you select </a:t>
            </a:r>
            <a:r>
              <a:rPr lang="en-US" sz="1400" b="1" i="1" dirty="0"/>
              <a:t>(you will pay attention more) </a:t>
            </a:r>
          </a:p>
          <a:p>
            <a:r>
              <a:rPr lang="en-US" sz="1400" dirty="0"/>
              <a:t>The more you select; the more you perceive </a:t>
            </a:r>
            <a:r>
              <a:rPr lang="en-US" sz="1400" b="1" i="1" dirty="0"/>
              <a:t>(you will understand more) </a:t>
            </a:r>
          </a:p>
          <a:p>
            <a:r>
              <a:rPr lang="en-US" sz="1400" dirty="0"/>
              <a:t>The more you perceive; the more you remember </a:t>
            </a:r>
            <a:r>
              <a:rPr lang="en-US" sz="1400" b="1" i="1" dirty="0"/>
              <a:t>(memory is enhanced) </a:t>
            </a:r>
          </a:p>
          <a:p>
            <a:r>
              <a:rPr lang="en-US" sz="1400" dirty="0"/>
              <a:t>The more you remember; the more you learn </a:t>
            </a:r>
            <a:r>
              <a:rPr lang="en-US" sz="1400" b="1" i="1" dirty="0"/>
              <a:t>(compare and contrast)</a:t>
            </a:r>
          </a:p>
          <a:p>
            <a:r>
              <a:rPr lang="en-US" sz="1400" dirty="0"/>
              <a:t> The more you learn; the more you know </a:t>
            </a:r>
            <a:r>
              <a:rPr lang="en-US" sz="1400" b="1" i="1" dirty="0"/>
              <a:t>(use more of what you see)</a:t>
            </a:r>
            <a:r>
              <a:rPr lang="en-US" sz="1400" b="1" dirty="0"/>
              <a:t>.</a:t>
            </a:r>
            <a:r>
              <a:rPr lang="en-US" sz="1400" dirty="0"/>
              <a:t>“</a:t>
            </a:r>
          </a:p>
          <a:p>
            <a:endParaRPr lang="en-US" sz="1400" dirty="0"/>
          </a:p>
          <a:p>
            <a:pPr marL="152400" indent="0" algn="r">
              <a:buNone/>
            </a:pPr>
            <a:r>
              <a:rPr lang="en-US" sz="1400" dirty="0"/>
              <a:t>Aldous Huxley ‘The Art of Seeing’, 1943</a:t>
            </a:r>
          </a:p>
        </p:txBody>
      </p:sp>
      <p:sp>
        <p:nvSpPr>
          <p:cNvPr id="93" name="Google Shape;9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3</a:t>
            </a:fld>
            <a:endParaRPr/>
          </a:p>
        </p:txBody>
      </p:sp>
      <p:pic>
        <p:nvPicPr>
          <p:cNvPr id="3" name="Picture 2">
            <a:extLst>
              <a:ext uri="{FF2B5EF4-FFF2-40B4-BE49-F238E27FC236}">
                <a16:creationId xmlns:a16="http://schemas.microsoft.com/office/drawing/2014/main" id="{A9D85CA4-D829-474E-9158-64A7E39E88F9}"/>
              </a:ext>
            </a:extLst>
          </p:cNvPr>
          <p:cNvPicPr>
            <a:picLocks noChangeAspect="1"/>
          </p:cNvPicPr>
          <p:nvPr/>
        </p:nvPicPr>
        <p:blipFill>
          <a:blip r:embed="rId3"/>
          <a:stretch>
            <a:fillRect/>
          </a:stretch>
        </p:blipFill>
        <p:spPr>
          <a:xfrm>
            <a:off x="6024631" y="1176700"/>
            <a:ext cx="2390017" cy="36662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A9F73-F076-A24D-B448-4F54509A7B58}"/>
              </a:ext>
            </a:extLst>
          </p:cNvPr>
          <p:cNvSpPr>
            <a:spLocks noGrp="1"/>
          </p:cNvSpPr>
          <p:nvPr>
            <p:ph type="title"/>
          </p:nvPr>
        </p:nvSpPr>
        <p:spPr/>
        <p:txBody>
          <a:bodyPr/>
          <a:lstStyle/>
          <a:p>
            <a:r>
              <a:rPr lang="en-US" dirty="0"/>
              <a:t>The power of image</a:t>
            </a:r>
            <a:br>
              <a:rPr lang="en-US" dirty="0"/>
            </a:br>
            <a:br>
              <a:rPr lang="en-US" dirty="0"/>
            </a:br>
            <a:endParaRPr lang="en-US" dirty="0"/>
          </a:p>
        </p:txBody>
      </p:sp>
      <p:sp>
        <p:nvSpPr>
          <p:cNvPr id="3" name="Text Placeholder 2">
            <a:extLst>
              <a:ext uri="{FF2B5EF4-FFF2-40B4-BE49-F238E27FC236}">
                <a16:creationId xmlns:a16="http://schemas.microsoft.com/office/drawing/2014/main" id="{376FE00B-D9C1-1C4B-A055-BB99DC48AA87}"/>
              </a:ext>
            </a:extLst>
          </p:cNvPr>
          <p:cNvSpPr>
            <a:spLocks noGrp="1"/>
          </p:cNvSpPr>
          <p:nvPr>
            <p:ph type="body" idx="1"/>
          </p:nvPr>
        </p:nvSpPr>
        <p:spPr/>
        <p:txBody>
          <a:bodyPr/>
          <a:lstStyle/>
          <a:p>
            <a:r>
              <a:rPr lang="en-US" dirty="0"/>
              <a:t>Visual turn, panopticon, </a:t>
            </a:r>
            <a:r>
              <a:rPr lang="en-US" dirty="0" err="1"/>
              <a:t>ocularcentrism</a:t>
            </a:r>
            <a:r>
              <a:rPr lang="en-US" dirty="0"/>
              <a:t>, hegemony of vision in modernity, madness of vision, noise of visuals, etc.</a:t>
            </a:r>
          </a:p>
          <a:p>
            <a:r>
              <a:rPr lang="en-US" dirty="0"/>
              <a:t>Visuality is a form of knowledge that is performed in the act of looking, constructed in the dynamic relationship between seeing and being seen.</a:t>
            </a:r>
          </a:p>
          <a:p>
            <a:r>
              <a:rPr lang="en-US" dirty="0"/>
              <a:t>Diverse aspects of visuality and visual culture include different ways of image production, content and consumption.</a:t>
            </a:r>
          </a:p>
          <a:p>
            <a:r>
              <a:rPr lang="en-US" dirty="0"/>
              <a:t>Visual literacy refers to the ability and skills of  reading images and creating meaningful images.</a:t>
            </a:r>
          </a:p>
        </p:txBody>
      </p:sp>
      <p:sp>
        <p:nvSpPr>
          <p:cNvPr id="4" name="Slide Number Placeholder 3">
            <a:extLst>
              <a:ext uri="{FF2B5EF4-FFF2-40B4-BE49-F238E27FC236}">
                <a16:creationId xmlns:a16="http://schemas.microsoft.com/office/drawing/2014/main" id="{B3FE723B-9DA8-F44B-9E0A-08D8FC6C9D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4</a:t>
            </a:fld>
            <a:endParaRPr lang="de"/>
          </a:p>
        </p:txBody>
      </p:sp>
    </p:spTree>
    <p:extLst>
      <p:ext uri="{BB962C8B-B14F-4D97-AF65-F5344CB8AC3E}">
        <p14:creationId xmlns:p14="http://schemas.microsoft.com/office/powerpoint/2010/main" val="2106202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356A-0193-B04D-AC46-81A7513C6E8E}"/>
              </a:ext>
            </a:extLst>
          </p:cNvPr>
          <p:cNvSpPr>
            <a:spLocks noGrp="1"/>
          </p:cNvSpPr>
          <p:nvPr>
            <p:ph type="title"/>
          </p:nvPr>
        </p:nvSpPr>
        <p:spPr/>
        <p:txBody>
          <a:bodyPr/>
          <a:lstStyle/>
          <a:p>
            <a:r>
              <a:rPr lang="en-US" dirty="0"/>
              <a:t>Understanding visual culture</a:t>
            </a:r>
            <a:br>
              <a:rPr lang="en-US" dirty="0"/>
            </a:br>
            <a:endParaRPr lang="en-US" dirty="0"/>
          </a:p>
        </p:txBody>
      </p:sp>
      <p:sp>
        <p:nvSpPr>
          <p:cNvPr id="3" name="Text Placeholder 2">
            <a:extLst>
              <a:ext uri="{FF2B5EF4-FFF2-40B4-BE49-F238E27FC236}">
                <a16:creationId xmlns:a16="http://schemas.microsoft.com/office/drawing/2014/main" id="{02A6C6EE-D08D-AE41-B120-2C5B885D4F3B}"/>
              </a:ext>
            </a:extLst>
          </p:cNvPr>
          <p:cNvSpPr>
            <a:spLocks noGrp="1"/>
          </p:cNvSpPr>
          <p:nvPr>
            <p:ph type="body" idx="1"/>
          </p:nvPr>
        </p:nvSpPr>
        <p:spPr/>
        <p:txBody>
          <a:bodyPr/>
          <a:lstStyle/>
          <a:p>
            <a:r>
              <a:rPr lang="en-US" dirty="0"/>
              <a:t>Visual culture examines a set of objects that we see, have seen or imagined, i.e. art, cinema, television, photography, dance, architecture, landscape, parks, furniture, tools, toys, advertising, fashion, accessories, lighting, maps, websites, etc.</a:t>
            </a:r>
          </a:p>
          <a:p>
            <a:r>
              <a:rPr lang="en-US" dirty="0"/>
              <a:t>Visual culture in a crossroad of different disciplines, incl. history, film studies, comparative literature, anthropology, museology, cultural studies.</a:t>
            </a:r>
          </a:p>
          <a:p>
            <a:r>
              <a:rPr lang="en-US" dirty="0"/>
              <a:t>Seeing is a cultural practice performed by individuals and institutions.</a:t>
            </a:r>
          </a:p>
          <a:p>
            <a:pPr marL="114300" indent="0">
              <a:buNone/>
            </a:pPr>
            <a:endParaRPr lang="en-US" dirty="0"/>
          </a:p>
        </p:txBody>
      </p:sp>
      <p:sp>
        <p:nvSpPr>
          <p:cNvPr id="4" name="Slide Number Placeholder 3">
            <a:extLst>
              <a:ext uri="{FF2B5EF4-FFF2-40B4-BE49-F238E27FC236}">
                <a16:creationId xmlns:a16="http://schemas.microsoft.com/office/drawing/2014/main" id="{16274D9E-A958-9042-84B5-C2B2FFD923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5</a:t>
            </a:fld>
            <a:endParaRPr lang="de"/>
          </a:p>
        </p:txBody>
      </p:sp>
    </p:spTree>
    <p:extLst>
      <p:ext uri="{BB962C8B-B14F-4D97-AF65-F5344CB8AC3E}">
        <p14:creationId xmlns:p14="http://schemas.microsoft.com/office/powerpoint/2010/main" val="415289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C8FA-E711-3941-8EDC-C3C3A738CDF6}"/>
              </a:ext>
            </a:extLst>
          </p:cNvPr>
          <p:cNvSpPr>
            <a:spLocks noGrp="1"/>
          </p:cNvSpPr>
          <p:nvPr>
            <p:ph type="title"/>
          </p:nvPr>
        </p:nvSpPr>
        <p:spPr/>
        <p:txBody>
          <a:bodyPr/>
          <a:lstStyle/>
          <a:p>
            <a:r>
              <a:rPr lang="en-US" dirty="0"/>
              <a:t>Why is visual culture important?</a:t>
            </a:r>
            <a:br>
              <a:rPr lang="en-US" dirty="0"/>
            </a:br>
            <a:endParaRPr lang="en-US" dirty="0"/>
          </a:p>
        </p:txBody>
      </p:sp>
      <p:sp>
        <p:nvSpPr>
          <p:cNvPr id="3" name="Text Placeholder 2">
            <a:extLst>
              <a:ext uri="{FF2B5EF4-FFF2-40B4-BE49-F238E27FC236}">
                <a16:creationId xmlns:a16="http://schemas.microsoft.com/office/drawing/2014/main" id="{18958760-1825-A94A-8E00-272021777272}"/>
              </a:ext>
            </a:extLst>
          </p:cNvPr>
          <p:cNvSpPr>
            <a:spLocks noGrp="1"/>
          </p:cNvSpPr>
          <p:nvPr>
            <p:ph type="body" idx="1"/>
          </p:nvPr>
        </p:nvSpPr>
        <p:spPr/>
        <p:txBody>
          <a:bodyPr/>
          <a:lstStyle/>
          <a:p>
            <a:r>
              <a:rPr lang="en-US" dirty="0"/>
              <a:t>Visual culture is not in the first place about images at all. Nor is it about the technologies used to generate and distribute images. </a:t>
            </a:r>
          </a:p>
          <a:p>
            <a:r>
              <a:rPr lang="en-US" dirty="0"/>
              <a:t>Instead the term visual culture describes a particular relationship between </a:t>
            </a:r>
            <a:r>
              <a:rPr lang="en-US" b="1" dirty="0"/>
              <a:t>seeing</a:t>
            </a:r>
            <a:r>
              <a:rPr lang="en-US" dirty="0"/>
              <a:t> and </a:t>
            </a:r>
            <a:r>
              <a:rPr lang="en-US" b="1" dirty="0"/>
              <a:t>knowledge</a:t>
            </a:r>
            <a:r>
              <a:rPr lang="en-US" dirty="0"/>
              <a:t>. </a:t>
            </a:r>
          </a:p>
          <a:p>
            <a:r>
              <a:rPr lang="en-US" dirty="0"/>
              <a:t>It is within this relationship that meanings are developed and ascribed to the multiplicity of images generated and distributed as an increasingly accepted if problematized aspect of contemporary daily life. </a:t>
            </a:r>
          </a:p>
          <a:p>
            <a:r>
              <a:rPr lang="en-US" dirty="0"/>
              <a:t>Pictures and new image technologies do not produce visual culture. They are its artefacts.</a:t>
            </a:r>
          </a:p>
          <a:p>
            <a:endParaRPr lang="en-US" dirty="0"/>
          </a:p>
        </p:txBody>
      </p:sp>
      <p:sp>
        <p:nvSpPr>
          <p:cNvPr id="4" name="Slide Number Placeholder 3">
            <a:extLst>
              <a:ext uri="{FF2B5EF4-FFF2-40B4-BE49-F238E27FC236}">
                <a16:creationId xmlns:a16="http://schemas.microsoft.com/office/drawing/2014/main" id="{798F5452-04A5-BE4D-B760-AA1FDBD692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6</a:t>
            </a:fld>
            <a:endParaRPr lang="de"/>
          </a:p>
        </p:txBody>
      </p:sp>
    </p:spTree>
    <p:extLst>
      <p:ext uri="{BB962C8B-B14F-4D97-AF65-F5344CB8AC3E}">
        <p14:creationId xmlns:p14="http://schemas.microsoft.com/office/powerpoint/2010/main" val="85849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9E6E78-4E62-4145-B304-F86667EAEF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7</a:t>
            </a:fld>
            <a:endParaRPr lang="de"/>
          </a:p>
        </p:txBody>
      </p:sp>
      <p:pic>
        <p:nvPicPr>
          <p:cNvPr id="3" name="Picture 2">
            <a:extLst>
              <a:ext uri="{FF2B5EF4-FFF2-40B4-BE49-F238E27FC236}">
                <a16:creationId xmlns:a16="http://schemas.microsoft.com/office/drawing/2014/main" id="{AF64F481-34B6-1940-9509-0562CAFE99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3394" y="1008784"/>
            <a:ext cx="5557212" cy="3125932"/>
          </a:xfrm>
          <a:prstGeom prst="rect">
            <a:avLst/>
          </a:prstGeom>
        </p:spPr>
      </p:pic>
    </p:spTree>
    <p:extLst>
      <p:ext uri="{BB962C8B-B14F-4D97-AF65-F5344CB8AC3E}">
        <p14:creationId xmlns:p14="http://schemas.microsoft.com/office/powerpoint/2010/main" val="130145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4823-6A22-6E48-BBF8-DFFB439B1589}"/>
              </a:ext>
            </a:extLst>
          </p:cNvPr>
          <p:cNvSpPr>
            <a:spLocks noGrp="1"/>
          </p:cNvSpPr>
          <p:nvPr>
            <p:ph type="title"/>
          </p:nvPr>
        </p:nvSpPr>
        <p:spPr/>
        <p:txBody>
          <a:bodyPr/>
          <a:lstStyle/>
          <a:p>
            <a:r>
              <a:rPr lang="en-US" dirty="0"/>
              <a:t>Developing visual literacy</a:t>
            </a:r>
            <a:br>
              <a:rPr lang="en-US" dirty="0"/>
            </a:br>
            <a:endParaRPr lang="en-US" dirty="0"/>
          </a:p>
        </p:txBody>
      </p:sp>
      <p:sp>
        <p:nvSpPr>
          <p:cNvPr id="3" name="Text Placeholder 2">
            <a:extLst>
              <a:ext uri="{FF2B5EF4-FFF2-40B4-BE49-F238E27FC236}">
                <a16:creationId xmlns:a16="http://schemas.microsoft.com/office/drawing/2014/main" id="{ABD2537A-44E4-2547-85C4-B01B6B05E06D}"/>
              </a:ext>
            </a:extLst>
          </p:cNvPr>
          <p:cNvSpPr>
            <a:spLocks noGrp="1"/>
          </p:cNvSpPr>
          <p:nvPr>
            <p:ph type="body" idx="1"/>
          </p:nvPr>
        </p:nvSpPr>
        <p:spPr/>
        <p:txBody>
          <a:bodyPr/>
          <a:lstStyle/>
          <a:p>
            <a:r>
              <a:rPr lang="en-US" dirty="0"/>
              <a:t>What is visible is not self-evident but arises out of a set of social and cultural conditions that create the condition for seeing a particular phenomenon or artefact. In order for it to be considered visual, it must fit into a meaningful structure of information and knowledge. </a:t>
            </a:r>
          </a:p>
          <a:p>
            <a:r>
              <a:rPr lang="en-US" dirty="0"/>
              <a:t>A critical thinking and understanding of the role of visuals and visuality as a social interaction process is a must. </a:t>
            </a:r>
          </a:p>
          <a:p>
            <a:r>
              <a:rPr lang="en-US" dirty="0"/>
              <a:t>Becoming a viewer assumes that one has learned to approach an agreed set of objects as both visible and visual, that is as both seeable and worth looking at. </a:t>
            </a:r>
          </a:p>
          <a:p>
            <a:endParaRPr lang="en-US" dirty="0"/>
          </a:p>
        </p:txBody>
      </p:sp>
      <p:sp>
        <p:nvSpPr>
          <p:cNvPr id="4" name="Slide Number Placeholder 3">
            <a:extLst>
              <a:ext uri="{FF2B5EF4-FFF2-40B4-BE49-F238E27FC236}">
                <a16:creationId xmlns:a16="http://schemas.microsoft.com/office/drawing/2014/main" id="{F5F9730D-02DE-E748-B68E-B852C8C169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8</a:t>
            </a:fld>
            <a:endParaRPr lang="de"/>
          </a:p>
        </p:txBody>
      </p:sp>
    </p:spTree>
    <p:extLst>
      <p:ext uri="{BB962C8B-B14F-4D97-AF65-F5344CB8AC3E}">
        <p14:creationId xmlns:p14="http://schemas.microsoft.com/office/powerpoint/2010/main" val="245329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2FBB-29A9-4842-A668-7DDF254C5A66}"/>
              </a:ext>
            </a:extLst>
          </p:cNvPr>
          <p:cNvSpPr>
            <a:spLocks noGrp="1"/>
          </p:cNvSpPr>
          <p:nvPr>
            <p:ph type="title"/>
          </p:nvPr>
        </p:nvSpPr>
        <p:spPr/>
        <p:txBody>
          <a:bodyPr/>
          <a:lstStyle/>
          <a:p>
            <a:r>
              <a:rPr lang="en-US" dirty="0"/>
              <a:t>Primary visual analysis: asking 4 Qs</a:t>
            </a:r>
            <a:br>
              <a:rPr lang="en-US" dirty="0"/>
            </a:br>
            <a:endParaRPr lang="en-US" dirty="0"/>
          </a:p>
        </p:txBody>
      </p:sp>
      <p:sp>
        <p:nvSpPr>
          <p:cNvPr id="3" name="Text Placeholder 2">
            <a:extLst>
              <a:ext uri="{FF2B5EF4-FFF2-40B4-BE49-F238E27FC236}">
                <a16:creationId xmlns:a16="http://schemas.microsoft.com/office/drawing/2014/main" id="{DBE66628-0C6A-BC4C-8338-DEEDA2410889}"/>
              </a:ext>
            </a:extLst>
          </p:cNvPr>
          <p:cNvSpPr>
            <a:spLocks noGrp="1"/>
          </p:cNvSpPr>
          <p:nvPr>
            <p:ph type="body" idx="1"/>
          </p:nvPr>
        </p:nvSpPr>
        <p:spPr/>
        <p:txBody>
          <a:bodyPr/>
          <a:lstStyle/>
          <a:p>
            <a:r>
              <a:rPr lang="en-US" dirty="0"/>
              <a:t>What do I see?</a:t>
            </a:r>
          </a:p>
          <a:p>
            <a:pPr lvl="1"/>
            <a:r>
              <a:rPr lang="en-US" dirty="0"/>
              <a:t>What do you observe? What else? </a:t>
            </a:r>
          </a:p>
          <a:p>
            <a:r>
              <a:rPr lang="en-US" dirty="0"/>
              <a:t>What does it remind me of?</a:t>
            </a:r>
          </a:p>
          <a:p>
            <a:pPr lvl="1"/>
            <a:r>
              <a:rPr lang="en-US" dirty="0"/>
              <a:t>Another image? A personal experience?</a:t>
            </a:r>
          </a:p>
          <a:p>
            <a:r>
              <a:rPr lang="en-US" dirty="0"/>
              <a:t>What’s the artist’s purpose?</a:t>
            </a:r>
          </a:p>
          <a:p>
            <a:pPr lvl="1"/>
            <a:r>
              <a:rPr lang="en-US" dirty="0"/>
              <a:t>To analyze? Persuade? Express? Document? Report?</a:t>
            </a:r>
          </a:p>
          <a:p>
            <a:r>
              <a:rPr lang="en-US" dirty="0"/>
              <a:t>So what?</a:t>
            </a:r>
          </a:p>
          <a:p>
            <a:pPr lvl="1"/>
            <a:r>
              <a:rPr lang="en-US" dirty="0"/>
              <a:t>What is the significance?  Why does it matter? </a:t>
            </a:r>
          </a:p>
        </p:txBody>
      </p:sp>
      <p:sp>
        <p:nvSpPr>
          <p:cNvPr id="4" name="Slide Number Placeholder 3">
            <a:extLst>
              <a:ext uri="{FF2B5EF4-FFF2-40B4-BE49-F238E27FC236}">
                <a16:creationId xmlns:a16="http://schemas.microsoft.com/office/drawing/2014/main" id="{1620F0EA-5608-EE44-AAC0-759B80F78A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9</a:t>
            </a:fld>
            <a:endParaRPr lang="de"/>
          </a:p>
        </p:txBody>
      </p:sp>
    </p:spTree>
    <p:extLst>
      <p:ext uri="{BB962C8B-B14F-4D97-AF65-F5344CB8AC3E}">
        <p14:creationId xmlns:p14="http://schemas.microsoft.com/office/powerpoint/2010/main" val="16260666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10683</TotalTime>
  <Words>778</Words>
  <Application>Microsoft Macintosh PowerPoint</Application>
  <PresentationFormat>On-screen Show (16:9)</PresentationFormat>
  <Paragraphs>70</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Lato</vt:lpstr>
      <vt:lpstr>Helvetica Neue Light</vt:lpstr>
      <vt:lpstr>Simple Light</vt:lpstr>
      <vt:lpstr>Every picture tells a story:  Understanding &amp; practicing visual language </vt:lpstr>
      <vt:lpstr>Outline of the module</vt:lpstr>
      <vt:lpstr>I Part: The power of image &amp; visual literacy</vt:lpstr>
      <vt:lpstr>The power of image  </vt:lpstr>
      <vt:lpstr>Understanding visual culture </vt:lpstr>
      <vt:lpstr>Why is visual culture important? </vt:lpstr>
      <vt:lpstr>PowerPoint Presentation</vt:lpstr>
      <vt:lpstr>Developing visual literacy </vt:lpstr>
      <vt:lpstr>Primary visual analysis: asking 4 Qs </vt:lpstr>
      <vt:lpstr>Safety in Paradise: Air New Zealand Safety Video </vt:lpstr>
      <vt:lpstr>Deep viewing guidelines </vt:lpstr>
      <vt:lpstr>Apply the questions to discuss the ads</vt:lpstr>
      <vt:lpstr>Resources &amp; readings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picture tells a story:  Understanding &amp; practicing visual language</dc:title>
  <cp:lastModifiedBy>Debora Lucque</cp:lastModifiedBy>
  <cp:revision>36</cp:revision>
  <dcterms:modified xsi:type="dcterms:W3CDTF">2022-05-23T16:15:47Z</dcterms:modified>
</cp:coreProperties>
</file>