
<file path=[Content_Types].xml><?xml version="1.0" encoding="utf-8"?>
<Types xmlns="http://schemas.openxmlformats.org/package/2006/content-types">
  <Default ContentType="application/x-fontdata" Extension="fntdata"/>
  <Default ContentType="image/png" Extension="png"/>
  <Default ContentType="application/vnd.openxmlformats-package.relationships+xml" Extension="rels"/>
  <Default ContentType="image/tiff" Extension="tiff"/>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package.core-properties+xml" PartName="/docProps/core.xml"/>
  <Override ContentType="application/vnd.openxmlformats-officedocument.extended-properties+xml" PartName="/docProps/app.xml"/>
  <Default ContentType="image/jpeg" Extension="jpeg"/>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app.xml" Type="http://schemas.openxmlformats.org/officeDocument/2006/relationships/extended-properties"/><Relationship Id="rId2" Target="docProps/core.xml" Type="http://schemas.openxmlformats.org/package/2006/relationships/metadata/core-properties"/><Relationship Id="rId1" Target="ppt/presentation.xml" Type="http://schemas.openxmlformats.org/officeDocument/2006/relationships/officeDocument"/><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0"/>
  </p:notesMasterIdLst>
  <p:sldIdLst>
    <p:sldId id="256" r:id="rId2"/>
    <p:sldId id="258" r:id="rId3"/>
    <p:sldId id="307" r:id="rId4"/>
    <p:sldId id="280" r:id="rId5"/>
    <p:sldId id="308" r:id="rId6"/>
    <p:sldId id="309" r:id="rId7"/>
    <p:sldId id="310" r:id="rId8"/>
    <p:sldId id="314" r:id="rId9"/>
  </p:sldIdLst>
  <p:sldSz cx="9144000" cy="5143500" type="screen16x9"/>
  <p:notesSz cx="6858000" cy="9144000"/>
  <p:embeddedFontLst>
    <p:embeddedFont>
      <p:font typeface="Lato" panose="020F0502020204030203" pitchFamily="34" charset="0"/>
      <p:regular r:id="rId11"/>
      <p:bold r:id="rId12"/>
      <p:italic r:id="rId13"/>
      <p:boldItalic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56"/>
    <p:restoredTop sz="94687"/>
  </p:normalViewPr>
  <p:slideViewPr>
    <p:cSldViewPr snapToGrid="0">
      <p:cViewPr varScale="1">
        <p:scale>
          <a:sx n="139" d="100"/>
          <a:sy n="139" d="100"/>
        </p:scale>
        <p:origin x="600" y="176"/>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28579d069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28579d069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arget="../media/image2.png" Type="http://schemas.openxmlformats.org/officeDocument/2006/relationships/image"/><Relationship Id="rId2" Target="../media/image1.jpeg" Type="http://schemas.openxmlformats.org/officeDocument/2006/relationships/image"/><Relationship Id="rId1" Target="../slideMasters/slideMaster1.xml" Type="http://schemas.openxmlformats.org/officeDocument/2006/relationships/slideMaster"/><Relationship Id="rId4" Target="../media/image3.png" Type="http://schemas.openxmlformats.org/officeDocument/2006/relationships/image"/></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p="http://schemas.openxmlformats.org/presentationml/2006/main" xmlns:a="http://schemas.openxmlformats.org/drawingml/2006/main" xmlns:r="http://schemas.openxmlformats.org/officeDocument/2006/relationships"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anchor="b" anchorCtr="0" bIns="91425" lIns="360000" rIns="91425" spcFirstLastPara="1" tIns="91425" wrap="square">
            <a:noAutofit/>
          </a:bodyPr>
          <a:lstStyle>
            <a:lvl1pPr lvl="0">
              <a:spcBef>
                <a:spcPts val="0"/>
              </a:spcBef>
              <a:spcAft>
                <a:spcPts val="0"/>
              </a:spcAft>
              <a:buClr>
                <a:srgbClr val="000000"/>
              </a:buClr>
              <a:buSzPts val="4000"/>
              <a:buNone/>
              <a:defRPr sz="4000">
                <a:solidFill>
                  <a:srgbClr val="000000"/>
                </a:solidFill>
              </a:defRPr>
            </a:lvl1pPr>
            <a:lvl2pPr algn="ctr" lvl="1">
              <a:spcBef>
                <a:spcPts val="0"/>
              </a:spcBef>
              <a:spcAft>
                <a:spcPts val="0"/>
              </a:spcAft>
              <a:buSzPts val="5200"/>
              <a:buNone/>
              <a:defRPr sz="5200"/>
            </a:lvl2pPr>
            <a:lvl3pPr algn="ctr" lvl="2">
              <a:spcBef>
                <a:spcPts val="0"/>
              </a:spcBef>
              <a:spcAft>
                <a:spcPts val="0"/>
              </a:spcAft>
              <a:buSzPts val="5200"/>
              <a:buNone/>
              <a:defRPr sz="5200"/>
            </a:lvl3pPr>
            <a:lvl4pPr algn="ctr" lvl="3">
              <a:spcBef>
                <a:spcPts val="0"/>
              </a:spcBef>
              <a:spcAft>
                <a:spcPts val="0"/>
              </a:spcAft>
              <a:buSzPts val="5200"/>
              <a:buNone/>
              <a:defRPr sz="5200"/>
            </a:lvl4pPr>
            <a:lvl5pPr algn="ctr" lvl="4">
              <a:spcBef>
                <a:spcPts val="0"/>
              </a:spcBef>
              <a:spcAft>
                <a:spcPts val="0"/>
              </a:spcAft>
              <a:buSzPts val="5200"/>
              <a:buNone/>
              <a:defRPr sz="5200"/>
            </a:lvl5pPr>
            <a:lvl6pPr algn="ctr" lvl="5">
              <a:spcBef>
                <a:spcPts val="0"/>
              </a:spcBef>
              <a:spcAft>
                <a:spcPts val="0"/>
              </a:spcAft>
              <a:buSzPts val="5200"/>
              <a:buNone/>
              <a:defRPr sz="5200"/>
            </a:lvl6pPr>
            <a:lvl7pPr algn="ctr" lvl="6">
              <a:spcBef>
                <a:spcPts val="0"/>
              </a:spcBef>
              <a:spcAft>
                <a:spcPts val="0"/>
              </a:spcAft>
              <a:buSzPts val="5200"/>
              <a:buNone/>
              <a:defRPr sz="5200"/>
            </a:lvl7pPr>
            <a:lvl8pPr algn="ctr" lvl="7">
              <a:spcBef>
                <a:spcPts val="0"/>
              </a:spcBef>
              <a:spcAft>
                <a:spcPts val="0"/>
              </a:spcAft>
              <a:buSzPts val="5200"/>
              <a:buNone/>
              <a:defRPr sz="5200"/>
            </a:lvl8pPr>
            <a:lvl9pPr algn="ctr" lvl="8">
              <a:spcBef>
                <a:spcPts val="0"/>
              </a:spcBef>
              <a:spcAft>
                <a:spcPts val="0"/>
              </a:spcAft>
              <a:buSzPts val="5200"/>
              <a:buNone/>
              <a:defRPr sz="5200"/>
            </a:lvl9pPr>
          </a:lstStyle>
          <a:p>
            <a:endParaRPr/>
          </a:p>
        </p:txBody>
      </p:sp>
      <p:sp>
        <p:nvSpPr>
          <p:cNvPr id="11" name="Google Shape;11;p2"/>
          <p:cNvSpPr txBox="1">
            <a:spLocks noGrp="1"/>
          </p:cNvSpPr>
          <p:nvPr>
            <p:ph idx="1" type="subTitle"/>
          </p:nvPr>
        </p:nvSpPr>
        <p:spPr>
          <a:xfrm>
            <a:off x="50" y="2702950"/>
            <a:ext cx="5496600" cy="867900"/>
          </a:xfrm>
          <a:prstGeom prst="rect">
            <a:avLst/>
          </a:prstGeom>
          <a:solidFill>
            <a:srgbClr val="FFFFFF"/>
          </a:solidFill>
          <a:ln>
            <a:noFill/>
          </a:ln>
        </p:spPr>
        <p:txBody>
          <a:bodyPr anchor="t" anchorCtr="0" bIns="91425" lIns="360000" rIns="91425" spcFirstLastPara="1" tIns="91425" wrap="square">
            <a:noAutofit/>
          </a:bodyPr>
          <a:lstStyle>
            <a:lvl1pPr lvl="0">
              <a:lnSpc>
                <a:spcPct val="100000"/>
              </a:lnSpc>
              <a:spcBef>
                <a:spcPts val="0"/>
              </a:spcBef>
              <a:spcAft>
                <a:spcPts val="0"/>
              </a:spcAft>
              <a:buClr>
                <a:srgbClr val="363F83"/>
              </a:buClr>
              <a:buSzPts val="2000"/>
              <a:buNone/>
              <a:defRPr sz="2000">
                <a:solidFill>
                  <a:srgbClr val="363F83"/>
                </a:solidFill>
              </a:defRPr>
            </a:lvl1pPr>
            <a:lvl2pPr algn="ctr" lvl="1">
              <a:lnSpc>
                <a:spcPct val="100000"/>
              </a:lnSpc>
              <a:spcBef>
                <a:spcPts val="0"/>
              </a:spcBef>
              <a:spcAft>
                <a:spcPts val="0"/>
              </a:spcAft>
              <a:buSzPts val="2800"/>
              <a:buNone/>
              <a:defRPr sz="2800"/>
            </a:lvl2pPr>
            <a:lvl3pPr algn="ctr" lvl="2">
              <a:lnSpc>
                <a:spcPct val="100000"/>
              </a:lnSpc>
              <a:spcBef>
                <a:spcPts val="0"/>
              </a:spcBef>
              <a:spcAft>
                <a:spcPts val="0"/>
              </a:spcAft>
              <a:buSzPts val="2800"/>
              <a:buNone/>
              <a:defRPr sz="2800"/>
            </a:lvl3pPr>
            <a:lvl4pPr algn="ctr" lvl="3">
              <a:lnSpc>
                <a:spcPct val="100000"/>
              </a:lnSpc>
              <a:spcBef>
                <a:spcPts val="0"/>
              </a:spcBef>
              <a:spcAft>
                <a:spcPts val="0"/>
              </a:spcAft>
              <a:buSzPts val="2800"/>
              <a:buNone/>
              <a:defRPr sz="2800"/>
            </a:lvl4pPr>
            <a:lvl5pPr algn="ctr" lvl="4">
              <a:lnSpc>
                <a:spcPct val="100000"/>
              </a:lnSpc>
              <a:spcBef>
                <a:spcPts val="0"/>
              </a:spcBef>
              <a:spcAft>
                <a:spcPts val="0"/>
              </a:spcAft>
              <a:buSzPts val="2800"/>
              <a:buNone/>
              <a:defRPr sz="2800"/>
            </a:lvl5pPr>
            <a:lvl6pPr algn="ctr" lvl="5">
              <a:lnSpc>
                <a:spcPct val="100000"/>
              </a:lnSpc>
              <a:spcBef>
                <a:spcPts val="0"/>
              </a:spcBef>
              <a:spcAft>
                <a:spcPts val="0"/>
              </a:spcAft>
              <a:buSzPts val="2800"/>
              <a:buNone/>
              <a:defRPr sz="2800"/>
            </a:lvl6pPr>
            <a:lvl7pPr algn="ctr" lvl="6">
              <a:lnSpc>
                <a:spcPct val="100000"/>
              </a:lnSpc>
              <a:spcBef>
                <a:spcPts val="0"/>
              </a:spcBef>
              <a:spcAft>
                <a:spcPts val="0"/>
              </a:spcAft>
              <a:buSzPts val="2800"/>
              <a:buNone/>
              <a:defRPr sz="2800"/>
            </a:lvl7pPr>
            <a:lvl8pPr algn="ctr" lvl="7">
              <a:lnSpc>
                <a:spcPct val="100000"/>
              </a:lnSpc>
              <a:spcBef>
                <a:spcPts val="0"/>
              </a:spcBef>
              <a:spcAft>
                <a:spcPts val="0"/>
              </a:spcAft>
              <a:buSzPts val="2800"/>
              <a:buNone/>
              <a:defRPr sz="2800"/>
            </a:lvl8pPr>
            <a:lvl9pPr algn="ctr" lvl="8">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cstate="screen" r:embed="rId2">
            <a:alphaModFix/>
            <a:extLst>
              <a:ext uri="{28A0092B-C50C-407E-A947-70E740481C1C}">
                <a14:useLocalDpi xmlns:a14="http://schemas.microsoft.com/office/drawing/2010/main"/>
              </a:ext>
            </a:extLst>
          </a:blip>
          <a:srcRect r="-95"/>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anchor="t" anchorCtr="0" bIns="91425" lIns="91425" rIns="91425" spcFirstLastPara="1" tIns="91425" wrap="square">
            <a:noAutofit/>
          </a:bodyPr>
          <a:lstStyle/>
          <a:p>
            <a:pPr algn="l" indent="0" lvl="0" marL="0"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cstate="screen" r:embed="rId3">
            <a:alphaModFix/>
            <a:extLst>
              <a:ext uri="{28A0092B-C50C-407E-A947-70E740481C1C}">
                <a14:useLocalDpi xmlns:a14="http://schemas.microsoft.com/office/drawing/2010/main"/>
              </a:ext>
            </a:extLst>
          </a:blip>
          <a:srcRect/>
          <a:stretch/>
        </p:blipFill>
        <p:spPr>
          <a:xfrm>
            <a:off x="5496600" y="414525"/>
            <a:ext cx="3491800" cy="1309049"/>
          </a:xfrm>
          <a:prstGeom prst="rect">
            <a:avLst/>
          </a:prstGeom>
          <a:noFill/>
          <a:ln>
            <a:noFill/>
          </a:ln>
        </p:spPr>
      </p:pic>
      <p:pic>
        <p:nvPicPr>
          <p:cNvPr id="15" name="Google Shape;15;p2"/>
          <p:cNvPicPr preferRelativeResize="0"/>
          <p:nvPr/>
        </p:nvPicPr>
        <p:blipFill>
          <a:blip cstate="screen" r:embed="rId4">
            <a:alphaModFix/>
            <a:extLst>
              <a:ext uri="{28A0092B-C50C-407E-A947-70E740481C1C}">
                <a14:useLocalDpi xmlns:a14="http://schemas.microsoft.com/office/drawing/2010/main"/>
              </a:ext>
            </a:extLst>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anchor="t" anchorCtr="0" bIns="91425" lIns="91425" rIns="91425" spcFirstLastPara="1" tIns="91425" wrap="square">
            <a:noAutofit/>
          </a:bodyPr>
          <a:lstStyle/>
          <a:p>
            <a:pPr algn="l" indent="0" lvl="0" marL="0"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algn="l" indent="0" lvl="0" marL="0"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pic>
        <p:nvPicPr>
          <p:cNvPr id="19" name="Google Shape;19;p3"/>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20" name="Google Shape;20;p3"/>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21" name="Google Shape;21;p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26" name="Google Shape;26;p4"/>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44" name="Google Shape;44;p7"/>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49" name="Google Shape;49;p8"/>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57" name="Google Shape;57;p9"/>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62" name="Google Shape;62;p10"/>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68" name="Google Shape;68;p11"/>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2"/>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9706" y="0"/>
            <a:ext cx="2214295" cy="830125"/>
          </a:xfrm>
          <a:prstGeom prst="rect">
            <a:avLst/>
          </a:prstGeom>
          <a:noFill/>
          <a:ln>
            <a:noFill/>
          </a:ln>
        </p:spPr>
      </p:pic>
      <p:pic>
        <p:nvPicPr>
          <p:cNvPr id="72" name="Google Shape;72;p12"/>
          <p:cNvPicPr preferRelativeResize="0"/>
          <p:nvPr/>
        </p:nvPicPr>
        <p:blipFill>
          <a:blip r:embed="rId3" cstate="screen">
            <a:alphaModFix/>
            <a:extLst>
              <a:ext uri="{28A0092B-C50C-407E-A947-70E740481C1C}">
                <a14:useLocalDpi xmlns:a14="http://schemas.microsoft.com/office/drawing/2010/main"/>
              </a:ext>
            </a:extLst>
          </a:blip>
          <a:stretch>
            <a:fillRect/>
          </a:stretch>
        </p:blipFill>
        <p:spPr>
          <a:xfrm>
            <a:off x="168425" y="4527313"/>
            <a:ext cx="2175863" cy="472925"/>
          </a:xfrm>
          <a:prstGeom prst="rect">
            <a:avLst/>
          </a:prstGeom>
          <a:noFill/>
          <a:ln>
            <a:noFill/>
          </a:ln>
        </p:spPr>
      </p:pic>
      <p:sp>
        <p:nvSpPr>
          <p:cNvPr id="73" name="Google Shape;73;p1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3" r:id="rId4"/>
    <p:sldLayoutId id="2147483654" r:id="rId5"/>
    <p:sldLayoutId id="2147483655" r:id="rId6"/>
    <p:sldLayoutId id="2147483656" r:id="rId7"/>
    <p:sldLayoutId id="2147483657" r:id="rId8"/>
    <p:sldLayoutId id="2147483658"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arget="../media/image6.jpeg" Type="http://schemas.openxmlformats.org/officeDocument/2006/relationships/image"/><Relationship Id="rId2" Target="../media/image5.jpeg" Type="http://schemas.openxmlformats.org/officeDocument/2006/relationships/image"/><Relationship Id="rId1" Target="../slideLayouts/slideLayout9.xml" Type="http://schemas.openxmlformats.org/officeDocument/2006/relationships/slideLayout"/><Relationship Id="rId4" Target="https://www.vox.com/2021/7/6/22554198/political-polarization-vaccine-covid-19-coronavirus" TargetMode="External" Type="http://schemas.openxmlformats.org/officeDocument/2006/relationships/hyperlink"/></Relationships>
</file>

<file path=ppt/slides/_rels/slide5.xml.rels><?xml version="1.0" encoding="UTF-8" standalone="yes" ?><Relationships xmlns="http://schemas.openxmlformats.org/package/2006/relationships"><Relationship Id="rId3" Target="https://news.northwestern.edu/stories/2020/12/vaccine-hesitancy-is-fueled-by-polarization-and-mistrust-in-science-experts-say/&amp;fj=1" TargetMode="External" Type="http://schemas.openxmlformats.org/officeDocument/2006/relationships/hyperlink"/><Relationship Id="rId2" Target="../media/image7.jpeg" Type="http://schemas.openxmlformats.org/officeDocument/2006/relationships/image"/><Relationship Id="rId1" Target="../slideLayouts/slideLayout9.xml" Type="http://schemas.openxmlformats.org/officeDocument/2006/relationships/slideLayout"/></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arget="../media/image8.jpeg" Type="http://schemas.openxmlformats.org/officeDocument/2006/relationships/image"/><Relationship Id="rId1" Target="../slideLayouts/slideLayout3.xml" Type="http://schemas.openxmlformats.org/officeDocument/2006/relationships/slideLayout"/></Relationships>
</file>

<file path=ppt/slides/_rels/slide8.xml.rels><?xml version="1.0" encoding="UTF-8" standalone="yes"?>
<Relationships xmlns="http://schemas.openxmlformats.org/package/2006/relationships"><Relationship Id="rId3" Type="http://schemas.openxmlformats.org/officeDocument/2006/relationships/hyperlink" Target="https://academic.oup.com/jpubhealth/advance-article/doi/10.1093/pubmed/fdab171/6279492" TargetMode="External"/><Relationship Id="rId2" Type="http://schemas.openxmlformats.org/officeDocument/2006/relationships/hyperlink" Target="https://www.nap.edu/read/26068/chapter/1" TargetMode="External"/><Relationship Id="rId1" Type="http://schemas.openxmlformats.org/officeDocument/2006/relationships/slideLayout" Target="../slideLayouts/slideLayout3.xml"/><Relationship Id="rId4" Type="http://schemas.openxmlformats.org/officeDocument/2006/relationships/hyperlink" Target="https://www.unicef.org/coronavirus/vaccine-messaging-guid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0" y="650350"/>
            <a:ext cx="5496600" cy="2052600"/>
          </a:xfrm>
          <a:prstGeom prst="rect">
            <a:avLst/>
          </a:prstGeom>
        </p:spPr>
        <p:txBody>
          <a:bodyPr spcFirstLastPara="1" wrap="square" lIns="360000" tIns="91425" rIns="91425" bIns="91425" anchor="b" anchorCtr="0">
            <a:noAutofit/>
          </a:bodyPr>
          <a:lstStyle/>
          <a:p>
            <a:r>
              <a:rPr lang="en-US" sz="3200" dirty="0"/>
              <a:t>Public Risk Perception </a:t>
            </a:r>
            <a:r>
              <a:rPr lang="en-US" sz="2400" dirty="0">
                <a:solidFill>
                  <a:schemeClr val="bg1">
                    <a:lumMod val="50000"/>
                  </a:schemeClr>
                </a:solidFill>
              </a:rPr>
              <a:t>Dealing with Public Polarization and Resistance in the Momentum of Global Crisis</a:t>
            </a:r>
            <a:endParaRPr sz="2400" dirty="0">
              <a:solidFill>
                <a:schemeClr val="bg1">
                  <a:lumMod val="50000"/>
                </a:schemeClr>
              </a:solidFill>
            </a:endParaRPr>
          </a:p>
        </p:txBody>
      </p:sp>
      <p:sp>
        <p:nvSpPr>
          <p:cNvPr id="79" name="Google Shape;79;p13"/>
          <p:cNvSpPr txBox="1">
            <a:spLocks noGrp="1"/>
          </p:cNvSpPr>
          <p:nvPr>
            <p:ph type="subTitle" idx="1"/>
          </p:nvPr>
        </p:nvSpPr>
        <p:spPr>
          <a:xfrm>
            <a:off x="50" y="2702950"/>
            <a:ext cx="5496600" cy="867900"/>
          </a:xfrm>
          <a:prstGeom prst="rect">
            <a:avLst/>
          </a:prstGeom>
        </p:spPr>
        <p:txBody>
          <a:bodyPr spcFirstLastPara="1" wrap="square" lIns="360000" tIns="91425" rIns="91425" bIns="91425" anchor="t" anchorCtr="0">
            <a:noAutofit/>
          </a:bodyPr>
          <a:lstStyle/>
          <a:p>
            <a:pPr marL="0" lvl="0" indent="0" algn="l" rtl="0">
              <a:spcBef>
                <a:spcPts val="0"/>
              </a:spcBef>
              <a:spcAft>
                <a:spcPts val="0"/>
              </a:spcAft>
              <a:buNone/>
            </a:pPr>
            <a:r>
              <a:rPr lang="en-US" sz="1600" dirty="0"/>
              <a:t>Assoc. Prof. </a:t>
            </a:r>
            <a:r>
              <a:rPr lang="en-US" sz="1600" dirty="0" err="1"/>
              <a:t>Inesa</a:t>
            </a:r>
            <a:r>
              <a:rPr lang="en-US" sz="1600" dirty="0"/>
              <a:t> BUNEVICIENE</a:t>
            </a:r>
            <a:br>
              <a:rPr lang="en-US" sz="1600" dirty="0"/>
            </a:br>
            <a:r>
              <a:rPr lang="en-US" sz="1600" dirty="0" err="1"/>
              <a:t>Vytautas</a:t>
            </a:r>
            <a:r>
              <a:rPr lang="en-US" sz="1600" dirty="0"/>
              <a:t> Magnus University, Kaunas, Lithuania 2021</a:t>
            </a:r>
            <a:endParaRPr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lt-LT" dirty="0" err="1"/>
              <a:t>Issues</a:t>
            </a:r>
            <a:r>
              <a:rPr lang="lt-LT" dirty="0"/>
              <a:t> to be </a:t>
            </a:r>
            <a:r>
              <a:rPr lang="lt-LT" dirty="0" err="1"/>
              <a:t>discussed</a:t>
            </a:r>
            <a:r>
              <a:rPr lang="lt-LT" dirty="0"/>
              <a:t>:</a:t>
            </a:r>
            <a:endParaRPr dirty="0"/>
          </a:p>
        </p:txBody>
      </p:sp>
      <p:sp>
        <p:nvSpPr>
          <p:cNvPr id="92" name="Google Shape;92;p15"/>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342900" lvl="0">
              <a:spcAft>
                <a:spcPts val="1600"/>
              </a:spcAft>
              <a:buFont typeface="+mj-lt"/>
              <a:buAutoNum type="arabicPeriod"/>
            </a:pPr>
            <a:r>
              <a:rPr lang="en-US" sz="2000" dirty="0">
                <a:solidFill>
                  <a:schemeClr val="tx1"/>
                </a:solidFill>
              </a:rPr>
              <a:t>Living in the Contemporary Risk Society and Dealing with Global Risks</a:t>
            </a:r>
          </a:p>
          <a:p>
            <a:pPr marL="342900" lvl="0">
              <a:spcAft>
                <a:spcPts val="1600"/>
              </a:spcAft>
              <a:buFont typeface="+mj-lt"/>
              <a:buAutoNum type="arabicPeriod"/>
            </a:pPr>
            <a:r>
              <a:rPr lang="en-US" sz="2000" dirty="0">
                <a:solidFill>
                  <a:schemeClr val="tx1"/>
                </a:solidFill>
              </a:rPr>
              <a:t>The Positive and Negative Effects of Science, Research and Technologies: can we control them?</a:t>
            </a:r>
          </a:p>
          <a:p>
            <a:pPr marL="342900" lvl="0">
              <a:spcAft>
                <a:spcPts val="1600"/>
              </a:spcAft>
              <a:buFont typeface="+mj-lt"/>
              <a:buAutoNum type="arabicPeriod"/>
            </a:pPr>
            <a:r>
              <a:rPr lang="en-US" sz="2000" dirty="0">
                <a:solidFill>
                  <a:schemeClr val="tx1"/>
                </a:solidFill>
              </a:rPr>
              <a:t>Understanding and Managing Global Risks: Data-based Evaluations, Public Perception and the Role of Media</a:t>
            </a:r>
          </a:p>
          <a:p>
            <a:pPr marL="342900" lvl="0">
              <a:spcAft>
                <a:spcPts val="1600"/>
              </a:spcAft>
              <a:buFont typeface="+mj-lt"/>
              <a:buAutoNum type="arabicPeriod"/>
            </a:pPr>
            <a:r>
              <a:rPr lang="en-US" sz="2000" dirty="0">
                <a:solidFill>
                  <a:schemeClr val="tx1"/>
                </a:solidFill>
              </a:rPr>
              <a:t>Dealing with Public Polarization and Resistance in the Momentum of Global Crisis: Case of COVID19 Vaccine Hesitancy</a:t>
            </a:r>
          </a:p>
          <a:p>
            <a:pPr marL="0" lvl="0" indent="0">
              <a:spcAft>
                <a:spcPts val="1600"/>
              </a:spcAft>
              <a:buNone/>
            </a:pPr>
            <a:endParaRPr lang="en-US" sz="2400" dirty="0">
              <a:solidFill>
                <a:schemeClr val="tx1"/>
              </a:solidFill>
            </a:endParaRPr>
          </a:p>
          <a:p>
            <a:pPr marL="342900" lvl="0">
              <a:spcAft>
                <a:spcPts val="1600"/>
              </a:spcAft>
              <a:buFont typeface="+mj-lt"/>
              <a:buAutoNum type="arabicPeriod"/>
            </a:pPr>
            <a:endParaRPr lang="en-US" sz="2400" dirty="0">
              <a:solidFill>
                <a:schemeClr val="tx1"/>
              </a:solidFill>
            </a:endParaRPr>
          </a:p>
          <a:p>
            <a:pPr marL="0" lvl="0" indent="0">
              <a:spcAft>
                <a:spcPts val="1600"/>
              </a:spcAft>
              <a:buNone/>
            </a:pPr>
            <a:endParaRPr lang="en-US" dirty="0"/>
          </a:p>
        </p:txBody>
      </p:sp>
      <p:sp>
        <p:nvSpPr>
          <p:cNvPr id="93" name="Google Shape;93;p1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1E7B5-E859-8A43-9725-48C0508956C2}"/>
              </a:ext>
            </a:extLst>
          </p:cNvPr>
          <p:cNvSpPr>
            <a:spLocks noGrp="1"/>
          </p:cNvSpPr>
          <p:nvPr>
            <p:ph type="title"/>
          </p:nvPr>
        </p:nvSpPr>
        <p:spPr/>
        <p:txBody>
          <a:bodyPr/>
          <a:lstStyle/>
          <a:p>
            <a:r>
              <a:rPr lang="en-US" b="1" dirty="0">
                <a:solidFill>
                  <a:srgbClr val="FF0000"/>
                </a:solidFill>
              </a:rPr>
              <a:t>4. </a:t>
            </a:r>
            <a:r>
              <a:rPr lang="en-US" b="1" dirty="0"/>
              <a:t>Dealing with Public Polarization and Resistance in the Momentum of Global Crisis</a:t>
            </a:r>
          </a:p>
        </p:txBody>
      </p:sp>
      <p:sp>
        <p:nvSpPr>
          <p:cNvPr id="3" name="Slide Number Placeholder 2">
            <a:extLst>
              <a:ext uri="{FF2B5EF4-FFF2-40B4-BE49-F238E27FC236}">
                <a16:creationId xmlns:a16="http://schemas.microsoft.com/office/drawing/2014/main" id="{D0DE6B92-7417-214A-A90F-08D29AE0F8A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3</a:t>
            </a:fld>
            <a:endParaRPr lang="de"/>
          </a:p>
        </p:txBody>
      </p:sp>
    </p:spTree>
    <p:extLst>
      <p:ext uri="{BB962C8B-B14F-4D97-AF65-F5344CB8AC3E}">
        <p14:creationId xmlns:p14="http://schemas.microsoft.com/office/powerpoint/2010/main" val="1730811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932239B-0C50-AD4A-9787-2ACA4D4A42F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4</a:t>
            </a:fld>
            <a:endParaRPr lang="de"/>
          </a:p>
        </p:txBody>
      </p:sp>
      <p:pic>
        <p:nvPicPr>
          <p:cNvPr id="3" name="Picture 2">
            <a:extLst>
              <a:ext uri="{FF2B5EF4-FFF2-40B4-BE49-F238E27FC236}">
                <a16:creationId xmlns:a16="http://schemas.microsoft.com/office/drawing/2014/main" id="{1ECF5A1C-8170-4440-B826-A382FDE0A382}"/>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03200" y="2156921"/>
            <a:ext cx="6506653" cy="1943434"/>
          </a:xfrm>
          <a:prstGeom prst="rect">
            <a:avLst/>
          </a:prstGeom>
        </p:spPr>
      </p:pic>
      <p:pic>
        <p:nvPicPr>
          <p:cNvPr id="4" name="Picture 3">
            <a:extLst>
              <a:ext uri="{FF2B5EF4-FFF2-40B4-BE49-F238E27FC236}">
                <a16:creationId xmlns:a16="http://schemas.microsoft.com/office/drawing/2014/main" id="{A74AA73D-1257-4D48-90F1-CCBF76124D1B}"/>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03200" y="686248"/>
            <a:ext cx="6506653" cy="1328615"/>
          </a:xfrm>
          <a:prstGeom prst="rect">
            <a:avLst/>
          </a:prstGeom>
        </p:spPr>
      </p:pic>
      <p:sp>
        <p:nvSpPr>
          <p:cNvPr id="5" name="TextBox 4">
            <a:extLst>
              <a:ext uri="{FF2B5EF4-FFF2-40B4-BE49-F238E27FC236}">
                <a16:creationId xmlns:a16="http://schemas.microsoft.com/office/drawing/2014/main" id="{51AFF9E9-D51E-DA44-B533-28B920346009}"/>
              </a:ext>
            </a:extLst>
          </p:cNvPr>
          <p:cNvSpPr txBox="1"/>
          <p:nvPr/>
        </p:nvSpPr>
        <p:spPr>
          <a:xfrm>
            <a:off x="203200" y="4100355"/>
            <a:ext cx="1526380" cy="307777"/>
          </a:xfrm>
          <a:prstGeom prst="rect">
            <a:avLst/>
          </a:prstGeom>
          <a:noFill/>
        </p:spPr>
        <p:txBody>
          <a:bodyPr wrap="none" rtlCol="0">
            <a:spAutoFit/>
          </a:bodyPr>
          <a:lstStyle/>
          <a:p>
            <a:r>
              <a:rPr lang="en-US" dirty="0"/>
              <a:t>Read more </a:t>
            </a:r>
            <a:r>
              <a:rPr lang="en-US" dirty="0">
                <a:hlinkClick r:id="rId4"/>
              </a:rPr>
              <a:t>here</a:t>
            </a:r>
            <a:r>
              <a:rPr lang="en-US" dirty="0"/>
              <a:t>.</a:t>
            </a:r>
          </a:p>
        </p:txBody>
      </p:sp>
    </p:spTree>
    <p:extLst>
      <p:ext uri="{BB962C8B-B14F-4D97-AF65-F5344CB8AC3E}">
        <p14:creationId xmlns:p14="http://schemas.microsoft.com/office/powerpoint/2010/main" val="3196492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7663BCC-A2A7-2B46-A32C-D85C661AA48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5</a:t>
            </a:fld>
            <a:endParaRPr lang="de"/>
          </a:p>
        </p:txBody>
      </p:sp>
      <p:pic>
        <p:nvPicPr>
          <p:cNvPr id="3" name="Picture 2">
            <a:extLst>
              <a:ext uri="{FF2B5EF4-FFF2-40B4-BE49-F238E27FC236}">
                <a16:creationId xmlns:a16="http://schemas.microsoft.com/office/drawing/2014/main" id="{15564859-5B5D-174F-818B-2B57DC39F11A}"/>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91911" y="185146"/>
            <a:ext cx="7092168" cy="3754677"/>
          </a:xfrm>
          <a:prstGeom prst="rect">
            <a:avLst/>
          </a:prstGeom>
        </p:spPr>
      </p:pic>
      <p:sp>
        <p:nvSpPr>
          <p:cNvPr id="4" name="TextBox 3">
            <a:extLst>
              <a:ext uri="{FF2B5EF4-FFF2-40B4-BE49-F238E27FC236}">
                <a16:creationId xmlns:a16="http://schemas.microsoft.com/office/drawing/2014/main" id="{6EA0283A-6304-EA4B-877E-E71753A702B9}"/>
              </a:ext>
            </a:extLst>
          </p:cNvPr>
          <p:cNvSpPr txBox="1"/>
          <p:nvPr/>
        </p:nvSpPr>
        <p:spPr>
          <a:xfrm>
            <a:off x="191911" y="4052712"/>
            <a:ext cx="1576072" cy="307777"/>
          </a:xfrm>
          <a:prstGeom prst="rect">
            <a:avLst/>
          </a:prstGeom>
          <a:noFill/>
        </p:spPr>
        <p:txBody>
          <a:bodyPr wrap="none" rtlCol="0">
            <a:spAutoFit/>
          </a:bodyPr>
          <a:lstStyle/>
          <a:p>
            <a:r>
              <a:rPr lang="en-US" dirty="0"/>
              <a:t>Read more </a:t>
            </a:r>
            <a:r>
              <a:rPr lang="en-US" dirty="0">
                <a:hlinkClick r:id="rId3"/>
              </a:rPr>
              <a:t>here</a:t>
            </a:r>
            <a:r>
              <a:rPr lang="en-US" dirty="0"/>
              <a:t>. </a:t>
            </a:r>
          </a:p>
        </p:txBody>
      </p:sp>
    </p:spTree>
    <p:extLst>
      <p:ext uri="{BB962C8B-B14F-4D97-AF65-F5344CB8AC3E}">
        <p14:creationId xmlns:p14="http://schemas.microsoft.com/office/powerpoint/2010/main" val="4269343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809C3-8789-7546-B31F-7CB00A903154}"/>
              </a:ext>
            </a:extLst>
          </p:cNvPr>
          <p:cNvSpPr>
            <a:spLocks noGrp="1"/>
          </p:cNvSpPr>
          <p:nvPr>
            <p:ph type="title"/>
          </p:nvPr>
        </p:nvSpPr>
        <p:spPr/>
        <p:txBody>
          <a:bodyPr/>
          <a:lstStyle/>
          <a:p>
            <a:r>
              <a:rPr lang="en-US" dirty="0"/>
              <a:t>Vaccine hesitancy</a:t>
            </a:r>
          </a:p>
        </p:txBody>
      </p:sp>
      <p:sp>
        <p:nvSpPr>
          <p:cNvPr id="3" name="Text Placeholder 2">
            <a:extLst>
              <a:ext uri="{FF2B5EF4-FFF2-40B4-BE49-F238E27FC236}">
                <a16:creationId xmlns:a16="http://schemas.microsoft.com/office/drawing/2014/main" id="{D4ECA0A2-4E47-8F4C-9AA2-017BD1321010}"/>
              </a:ext>
            </a:extLst>
          </p:cNvPr>
          <p:cNvSpPr>
            <a:spLocks noGrp="1"/>
          </p:cNvSpPr>
          <p:nvPr>
            <p:ph type="body" idx="1"/>
          </p:nvPr>
        </p:nvSpPr>
        <p:spPr/>
        <p:txBody>
          <a:bodyPr/>
          <a:lstStyle/>
          <a:p>
            <a:pPr fontAlgn="base"/>
            <a:r>
              <a:rPr lang="en-US" b="1" dirty="0">
                <a:solidFill>
                  <a:schemeClr val="tx1"/>
                </a:solidFill>
              </a:rPr>
              <a:t>Vaccine Hesitancy</a:t>
            </a:r>
            <a:r>
              <a:rPr lang="en-US" dirty="0">
                <a:solidFill>
                  <a:schemeClr val="tx1"/>
                </a:solidFill>
              </a:rPr>
              <a:t> Named Threat to Global Health: </a:t>
            </a:r>
            <a:br>
              <a:rPr lang="en-US" dirty="0">
                <a:solidFill>
                  <a:schemeClr val="tx1"/>
                </a:solidFill>
              </a:rPr>
            </a:br>
            <a:r>
              <a:rPr lang="en-US" dirty="0">
                <a:solidFill>
                  <a:schemeClr val="tx1"/>
                </a:solidFill>
              </a:rPr>
              <a:t>Have vaccines become victims of their own success? </a:t>
            </a:r>
            <a:br>
              <a:rPr lang="en-US" dirty="0">
                <a:solidFill>
                  <a:schemeClr val="tx1"/>
                </a:solidFill>
              </a:rPr>
            </a:br>
            <a:endParaRPr lang="en-US" dirty="0">
              <a:solidFill>
                <a:schemeClr val="tx1"/>
              </a:solidFill>
            </a:endParaRPr>
          </a:p>
          <a:p>
            <a:pPr fontAlgn="base"/>
            <a:r>
              <a:rPr lang="en-US" b="1" dirty="0">
                <a:solidFill>
                  <a:schemeClr val="tx1"/>
                </a:solidFill>
              </a:rPr>
              <a:t>Vaccine hesitancy </a:t>
            </a:r>
            <a:r>
              <a:rPr lang="en-US" dirty="0">
                <a:solidFill>
                  <a:schemeClr val="tx1"/>
                </a:solidFill>
              </a:rPr>
              <a:t>is the reluctance or refusal to vaccinate despite the availability of vaccines. Many patients may feel reluctant about getting the COVID19 Vaccine. Often this reluctance stems from </a:t>
            </a:r>
            <a:r>
              <a:rPr lang="en-US" b="1" dirty="0">
                <a:solidFill>
                  <a:schemeClr val="tx1"/>
                </a:solidFill>
              </a:rPr>
              <a:t>lack of information or misinformation about the vaccine</a:t>
            </a:r>
            <a:r>
              <a:rPr lang="en-US" dirty="0">
                <a:solidFill>
                  <a:schemeClr val="tx1"/>
                </a:solidFill>
              </a:rPr>
              <a:t>. As a healthcare provider, your recommendation plays a significant role in a patient’s decision to vaccinate.</a:t>
            </a:r>
          </a:p>
          <a:p>
            <a:endParaRPr lang="en-US" dirty="0"/>
          </a:p>
        </p:txBody>
      </p:sp>
      <p:sp>
        <p:nvSpPr>
          <p:cNvPr id="4" name="Slide Number Placeholder 3">
            <a:extLst>
              <a:ext uri="{FF2B5EF4-FFF2-40B4-BE49-F238E27FC236}">
                <a16:creationId xmlns:a16="http://schemas.microsoft.com/office/drawing/2014/main" id="{2A88C690-FDC7-0E4C-8276-51698A7A16C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6</a:t>
            </a:fld>
            <a:endParaRPr lang="de"/>
          </a:p>
        </p:txBody>
      </p:sp>
    </p:spTree>
    <p:extLst>
      <p:ext uri="{BB962C8B-B14F-4D97-AF65-F5344CB8AC3E}">
        <p14:creationId xmlns:p14="http://schemas.microsoft.com/office/powerpoint/2010/main" val="1216257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23667-D348-A040-B379-02853051DD95}"/>
              </a:ext>
            </a:extLst>
          </p:cNvPr>
          <p:cNvSpPr>
            <a:spLocks noGrp="1"/>
          </p:cNvSpPr>
          <p:nvPr>
            <p:ph type="title"/>
          </p:nvPr>
        </p:nvSpPr>
        <p:spPr/>
        <p:txBody>
          <a:bodyPr/>
          <a:lstStyle/>
          <a:p>
            <a:r>
              <a:rPr lang="en-US" dirty="0"/>
              <a:t>Building vaccine confidence</a:t>
            </a:r>
          </a:p>
        </p:txBody>
      </p:sp>
      <p:sp>
        <p:nvSpPr>
          <p:cNvPr id="4" name="Slide Number Placeholder 3">
            <a:extLst>
              <a:ext uri="{FF2B5EF4-FFF2-40B4-BE49-F238E27FC236}">
                <a16:creationId xmlns:a16="http://schemas.microsoft.com/office/drawing/2014/main" id="{6DD50324-85FC-A34C-8192-4E0B20BB07C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7</a:t>
            </a:fld>
            <a:endParaRPr lang="de"/>
          </a:p>
        </p:txBody>
      </p:sp>
      <p:pic>
        <p:nvPicPr>
          <p:cNvPr id="5" name="Picture 4">
            <a:extLst>
              <a:ext uri="{FF2B5EF4-FFF2-40B4-BE49-F238E27FC236}">
                <a16:creationId xmlns:a16="http://schemas.microsoft.com/office/drawing/2014/main" id="{708C789A-EAB1-0F4A-A89B-A0AECE5CF7A9}"/>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44046" y="1012555"/>
            <a:ext cx="7138107" cy="4022012"/>
          </a:xfrm>
          <a:prstGeom prst="rect">
            <a:avLst/>
          </a:prstGeom>
        </p:spPr>
      </p:pic>
    </p:spTree>
    <p:extLst>
      <p:ext uri="{BB962C8B-B14F-4D97-AF65-F5344CB8AC3E}">
        <p14:creationId xmlns:p14="http://schemas.microsoft.com/office/powerpoint/2010/main" val="26421807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37EA9-6293-E547-85A0-883C3A9C70C3}"/>
              </a:ext>
            </a:extLst>
          </p:cNvPr>
          <p:cNvSpPr>
            <a:spLocks noGrp="1"/>
          </p:cNvSpPr>
          <p:nvPr>
            <p:ph type="title"/>
          </p:nvPr>
        </p:nvSpPr>
        <p:spPr/>
        <p:txBody>
          <a:bodyPr/>
          <a:lstStyle/>
          <a:p>
            <a:r>
              <a:rPr lang="en-US" dirty="0"/>
              <a:t>Supporting material and literature:</a:t>
            </a:r>
          </a:p>
        </p:txBody>
      </p:sp>
      <p:sp>
        <p:nvSpPr>
          <p:cNvPr id="3" name="Text Placeholder 2">
            <a:extLst>
              <a:ext uri="{FF2B5EF4-FFF2-40B4-BE49-F238E27FC236}">
                <a16:creationId xmlns:a16="http://schemas.microsoft.com/office/drawing/2014/main" id="{367F2254-8F21-9E4C-95EA-B6257A811AD2}"/>
              </a:ext>
            </a:extLst>
          </p:cNvPr>
          <p:cNvSpPr>
            <a:spLocks noGrp="1"/>
          </p:cNvSpPr>
          <p:nvPr>
            <p:ph type="body" idx="1"/>
          </p:nvPr>
        </p:nvSpPr>
        <p:spPr/>
        <p:txBody>
          <a:bodyPr/>
          <a:lstStyle/>
          <a:p>
            <a:pPr>
              <a:buFont typeface="Wingdings" pitchFamily="2" charset="2"/>
              <a:buChar char="Ø"/>
            </a:pPr>
            <a:r>
              <a:rPr lang="en-US" dirty="0" err="1">
                <a:solidFill>
                  <a:schemeClr val="tx1"/>
                </a:solidFill>
              </a:rPr>
              <a:t>Brunsonm</a:t>
            </a:r>
            <a:r>
              <a:rPr lang="en-US" dirty="0">
                <a:solidFill>
                  <a:schemeClr val="tx1"/>
                </a:solidFill>
              </a:rPr>
              <a:t>, E. K., </a:t>
            </a:r>
            <a:r>
              <a:rPr lang="en-US" dirty="0" err="1">
                <a:solidFill>
                  <a:schemeClr val="tx1"/>
                </a:solidFill>
              </a:rPr>
              <a:t>Buttenheim</a:t>
            </a:r>
            <a:r>
              <a:rPr lang="en-US" dirty="0">
                <a:solidFill>
                  <a:schemeClr val="tx1"/>
                </a:solidFill>
              </a:rPr>
              <a:t>, A., Omer, S., Quinn, S. C. (2021) Strategies for Building Confidence in the COVID-19 Vaccines. Accessible online </a:t>
            </a:r>
            <a:r>
              <a:rPr lang="en-US" dirty="0">
                <a:solidFill>
                  <a:schemeClr val="tx1"/>
                </a:solidFill>
                <a:hlinkClick r:id="rId2"/>
              </a:rPr>
              <a:t>here</a:t>
            </a:r>
            <a:r>
              <a:rPr lang="en-US" dirty="0">
                <a:solidFill>
                  <a:schemeClr val="tx1"/>
                </a:solidFill>
              </a:rPr>
              <a:t>.</a:t>
            </a:r>
          </a:p>
          <a:p>
            <a:pPr>
              <a:buFont typeface="Wingdings" pitchFamily="2" charset="2"/>
              <a:buChar char="Ø"/>
            </a:pPr>
            <a:r>
              <a:rPr lang="en-US" dirty="0">
                <a:solidFill>
                  <a:schemeClr val="tx1"/>
                </a:solidFill>
              </a:rPr>
              <a:t>Clyde, J., </a:t>
            </a:r>
            <a:r>
              <a:rPr lang="en-US" dirty="0" err="1">
                <a:solidFill>
                  <a:schemeClr val="tx1"/>
                </a:solidFill>
              </a:rPr>
              <a:t>Corpuz</a:t>
            </a:r>
            <a:r>
              <a:rPr lang="en-US" dirty="0">
                <a:solidFill>
                  <a:schemeClr val="tx1"/>
                </a:solidFill>
              </a:rPr>
              <a:t>, G. (2021). Building vaccine confidence through public participation. Journal of Public Health. Accessible online </a:t>
            </a:r>
            <a:r>
              <a:rPr lang="en-US" dirty="0">
                <a:solidFill>
                  <a:schemeClr val="tx1"/>
                </a:solidFill>
                <a:hlinkClick r:id="rId3"/>
              </a:rPr>
              <a:t>here</a:t>
            </a:r>
            <a:r>
              <a:rPr lang="en-US" dirty="0">
                <a:solidFill>
                  <a:schemeClr val="tx1"/>
                </a:solidFill>
              </a:rPr>
              <a:t>. </a:t>
            </a:r>
          </a:p>
          <a:p>
            <a:pPr>
              <a:buFont typeface="Wingdings" pitchFamily="2" charset="2"/>
              <a:buChar char="Ø"/>
            </a:pPr>
            <a:r>
              <a:rPr lang="en-US" dirty="0">
                <a:solidFill>
                  <a:schemeClr val="tx1"/>
                </a:solidFill>
              </a:rPr>
              <a:t>UNICEF VIDEO | COVID-19 Vaccines: Sorting fact from fiction. Accessible online </a:t>
            </a:r>
            <a:r>
              <a:rPr lang="en-US" dirty="0">
                <a:hlinkClick r:id="rId4"/>
              </a:rPr>
              <a:t>here</a:t>
            </a:r>
            <a:r>
              <a:rPr lang="en-US" dirty="0"/>
              <a:t>.</a:t>
            </a:r>
          </a:p>
          <a:p>
            <a:pPr marL="114300" indent="0">
              <a:buNone/>
            </a:pPr>
            <a:endParaRPr lang="en-US" dirty="0"/>
          </a:p>
          <a:p>
            <a:pPr>
              <a:buFont typeface="Wingdings" pitchFamily="2" charset="2"/>
              <a:buChar char="Ø"/>
            </a:pPr>
            <a:endParaRPr lang="en-US" dirty="0"/>
          </a:p>
          <a:p>
            <a:pPr marL="114300" indent="0">
              <a:buNone/>
            </a:pPr>
            <a:endParaRPr lang="en-US" dirty="0">
              <a:solidFill>
                <a:schemeClr val="tx1"/>
              </a:solidFill>
            </a:endParaRPr>
          </a:p>
        </p:txBody>
      </p:sp>
      <p:sp>
        <p:nvSpPr>
          <p:cNvPr id="4" name="Slide Number Placeholder 3">
            <a:extLst>
              <a:ext uri="{FF2B5EF4-FFF2-40B4-BE49-F238E27FC236}">
                <a16:creationId xmlns:a16="http://schemas.microsoft.com/office/drawing/2014/main" id="{77DEF0C0-A925-9748-A7BC-9C8749822A4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8</a:t>
            </a:fld>
            <a:endParaRPr lang="de"/>
          </a:p>
        </p:txBody>
      </p:sp>
    </p:spTree>
    <p:extLst>
      <p:ext uri="{BB962C8B-B14F-4D97-AF65-F5344CB8AC3E}">
        <p14:creationId xmlns:p14="http://schemas.microsoft.com/office/powerpoint/2010/main" val="695171589"/>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4551</TotalTime>
  <Words>291</Words>
  <Application>Microsoft Macintosh PowerPoint</Application>
  <PresentationFormat>On-screen Show (16:9)</PresentationFormat>
  <Paragraphs>27</Paragraphs>
  <Slides>8</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Lato</vt:lpstr>
      <vt:lpstr>Arial</vt:lpstr>
      <vt:lpstr>Wingdings</vt:lpstr>
      <vt:lpstr>Simple Light</vt:lpstr>
      <vt:lpstr>Public Risk Perception Dealing with Public Polarization and Resistance in the Momentum of Global Crisis</vt:lpstr>
      <vt:lpstr>Issues to be discussed:</vt:lpstr>
      <vt:lpstr>4. Dealing with Public Polarization and Resistance in the Momentum of Global Crisis</vt:lpstr>
      <vt:lpstr>PowerPoint Presentation</vt:lpstr>
      <vt:lpstr>PowerPoint Presentation</vt:lpstr>
      <vt:lpstr>Vaccine hesitancy</vt:lpstr>
      <vt:lpstr>Building vaccine confidence</vt:lpstr>
      <vt:lpstr>Supporting material and literature: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Risk Perception Dealing with Public Polarization and Resistance in the Momentum of Global Crisis</dc:title>
  <cp:lastModifiedBy>Debora Lucque</cp:lastModifiedBy>
  <cp:revision>21</cp:revision>
  <dcterms:modified xsi:type="dcterms:W3CDTF">2022-05-09T09:35:14Z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579852</vt:lpwstr>
  </property>
  <property fmtid="{D5CDD505-2E9C-101B-9397-08002B2CF9AE}" name="NXPowerLiteSettings" pid="3">
    <vt:lpwstr>F7000400038000</vt:lpwstr>
  </property>
  <property fmtid="{D5CDD505-2E9C-101B-9397-08002B2CF9AE}" name="NXPowerLiteVersion" pid="4">
    <vt:lpwstr>S9.1.4</vt:lpwstr>
  </property>
</Properties>
</file>