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8" r:id="rId3"/>
    <p:sldId id="274" r:id="rId4"/>
    <p:sldId id="281" r:id="rId5"/>
    <p:sldId id="282" r:id="rId6"/>
    <p:sldId id="275" r:id="rId7"/>
    <p:sldId id="277" r:id="rId8"/>
    <p:sldId id="276" r:id="rId9"/>
    <p:sldId id="298" r:id="rId10"/>
    <p:sldId id="296" r:id="rId11"/>
    <p:sldId id="299" r:id="rId12"/>
    <p:sldId id="324" r:id="rId13"/>
    <p:sldId id="284" r:id="rId14"/>
    <p:sldId id="285" r:id="rId15"/>
    <p:sldId id="286" r:id="rId16"/>
    <p:sldId id="288" r:id="rId17"/>
    <p:sldId id="289" r:id="rId18"/>
    <p:sldId id="290" r:id="rId19"/>
    <p:sldId id="316" r:id="rId20"/>
  </p:sldIdLst>
  <p:sldSz cx="9144000" cy="5143500" type="screen16x9"/>
  <p:notesSz cx="6858000" cy="9144000"/>
  <p:embeddedFontLst>
    <p:embeddedFont>
      <p:font typeface="Constantia" panose="02030602050306030303" pitchFamily="18"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87"/>
  </p:normalViewPr>
  <p:slideViewPr>
    <p:cSldViewPr snapToGrid="0">
      <p:cViewPr varScale="1">
        <p:scale>
          <a:sx n="139" d="100"/>
          <a:sy n="139" d="100"/>
        </p:scale>
        <p:origin x="60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4" Target="../media/image3.png" Type="http://schemas.openxmlformats.org/officeDocument/2006/relationships/image"/></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anchor="b" anchorCtr="0" bIns="91425" lIns="360000" rIns="91425" spcFirstLastPara="1" tIns="91425" wrap="square">
            <a:noAutofit/>
          </a:bodyPr>
          <a:lstStyle>
            <a:lvl1pPr lvl="0">
              <a:spcBef>
                <a:spcPts val="0"/>
              </a:spcBef>
              <a:spcAft>
                <a:spcPts val="0"/>
              </a:spcAft>
              <a:buClr>
                <a:srgbClr val="000000"/>
              </a:buClr>
              <a:buSzPts val="4000"/>
              <a:buNone/>
              <a:defRPr sz="4000">
                <a:solidFill>
                  <a:srgbClr val="000000"/>
                </a:solidFill>
              </a:defRPr>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a:endParaRPr/>
          </a:p>
        </p:txBody>
      </p:sp>
      <p:sp>
        <p:nvSpPr>
          <p:cNvPr id="11" name="Google Shape;11;p2"/>
          <p:cNvSpPr txBox="1">
            <a:spLocks noGrp="1"/>
          </p:cNvSpPr>
          <p:nvPr>
            <p:ph idx="1" type="subTitle"/>
          </p:nvPr>
        </p:nvSpPr>
        <p:spPr>
          <a:xfrm>
            <a:off x="50" y="2702950"/>
            <a:ext cx="5496600" cy="867900"/>
          </a:xfrm>
          <a:prstGeom prst="rect">
            <a:avLst/>
          </a:prstGeom>
          <a:solidFill>
            <a:srgbClr val="FFFFFF"/>
          </a:solidFill>
          <a:ln>
            <a:noFill/>
          </a:ln>
        </p:spPr>
        <p:txBody>
          <a:bodyPr anchor="t" anchorCtr="0" bIns="91425" lIns="360000" rIns="91425" spcFirstLastPara="1" tIns="91425" wrap="square">
            <a:noAutofit/>
          </a:bodyPr>
          <a:lstStyle>
            <a:lvl1pPr lvl="0">
              <a:lnSpc>
                <a:spcPct val="100000"/>
              </a:lnSpc>
              <a:spcBef>
                <a:spcPts val="0"/>
              </a:spcBef>
              <a:spcAft>
                <a:spcPts val="0"/>
              </a:spcAft>
              <a:buClr>
                <a:srgbClr val="363F83"/>
              </a:buClr>
              <a:buSzPts val="2000"/>
              <a:buNone/>
              <a:defRPr sz="2000">
                <a:solidFill>
                  <a:srgbClr val="363F83"/>
                </a:solidFill>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cstate="screen" r:embed="rId2">
            <a:alphaModFix/>
            <a:extLst>
              <a:ext uri="{28A0092B-C50C-407E-A947-70E740481C1C}">
                <a14:useLocalDpi xmlns:a14="http://schemas.microsoft.com/office/drawing/2010/main"/>
              </a:ext>
            </a:extLst>
          </a:blip>
          <a:srcRect r="-95"/>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cstate="screen" r:embed="rId3">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cstate="screen" r:embed="rId4">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anchor="t" anchorCtr="0" bIns="91425" lIns="91425" rIns="91425" spcFirstLastPara="1" tIns="91425" wrap="square">
            <a:noAutofit/>
          </a:bodyPr>
          <a:lstStyle/>
          <a:p>
            <a:pPr algn="l" indent="0" lvl="0" marL="0"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algn="l" indent="0" lvl="0" marL="0"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https://www.statista.com/statistics/617136/digital-population-worldwide/" TargetMode="External" Type="http://schemas.openxmlformats.org/officeDocument/2006/relationships/hyperlink"/><Relationship Id="rId2" Target="../media/image8.jpeg" Type="http://schemas.openxmlformats.org/officeDocument/2006/relationships/image"/><Relationship Id="rId1" Target="../slideLayouts/slideLayout10.xml" Type="http://schemas.openxmlformats.org/officeDocument/2006/relationships/slideLayout"/><Relationship Id="rId5" Target="https://www.weforum.org/agenda/2020/04/coronavirus-covid-19-pandemic-digital-divide-internet-data-broadband-mobbile/" TargetMode="External" Type="http://schemas.openxmlformats.org/officeDocument/2006/relationships/hyperlink"/><Relationship Id="rId4" Target="../media/image9.jpeg" Type="http://schemas.openxmlformats.org/officeDocument/2006/relationships/image"/></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10.xml" Type="http://schemas.openxmlformats.org/officeDocument/2006/relationships/slideLayout"/><Relationship Id="rId4" Target="https://ncses.nsf.gov/pubs/nsb20207/public-familiarity-with-s-t-facts" TargetMode="External" Type="http://schemas.openxmlformats.org/officeDocument/2006/relationships/hyperlink"/></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arget="../media/image12.jpeg" Type="http://schemas.openxmlformats.org/officeDocument/2006/relationships/image"/><Relationship Id="rId2" Target="https://www.theguardian.com/commentisfree/2018/feb/17/steven-pinker-media-negative-news" TargetMode="External" Type="http://schemas.openxmlformats.org/officeDocument/2006/relationships/hyperlink"/><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3.xml" Type="http://schemas.openxmlformats.org/officeDocument/2006/relationships/slideLayout"/><Relationship Id="rId4" Target="../media/image16.jpeg" Type="http://schemas.openxmlformats.org/officeDocument/2006/relationships/image"/></Relationships>
</file>

<file path=ppt/slides/_rels/slide16.xml.rels><?xml version="1.0" encoding="UTF-8" standalone="yes" ?><Relationships xmlns="http://schemas.openxmlformats.org/package/2006/relationships"><Relationship Id="rId3" Target="../media/image18.png" Type="http://schemas.openxmlformats.org/officeDocument/2006/relationships/image"/><Relationship Id="rId2" Target="../media/image17.png" Type="http://schemas.openxmlformats.org/officeDocument/2006/relationships/image"/><Relationship Id="rId1" Target="../slideLayouts/slideLayout10.xml" Type="http://schemas.openxmlformats.org/officeDocument/2006/relationships/slideLayout"/><Relationship Id="rId4" Target="../media/image19.jpeg" Type="http://schemas.openxmlformats.org/officeDocument/2006/relationships/image"/></Relationships>
</file>

<file path=ppt/slides/_rels/slide17.xml.rels><?xml version="1.0" encoding="UTF-8" standalone="yes" ?><Relationships xmlns="http://schemas.openxmlformats.org/package/2006/relationships"><Relationship Id="rId3" Target="https://www.theguardian.com/commentisfree/2018/feb/17/steven-pinker-media-negative-news" TargetMode="External" Type="http://schemas.openxmlformats.org/officeDocument/2006/relationships/hyperlink"/><Relationship Id="rId7" Target="../media/image23.jpeg" Type="http://schemas.openxmlformats.org/officeDocument/2006/relationships/image"/><Relationship Id="rId2" Target="../media/image20.jpg" Type="http://schemas.openxmlformats.org/officeDocument/2006/relationships/image"/><Relationship Id="rId1" Target="../slideLayouts/slideLayout10.xml" Type="http://schemas.openxmlformats.org/officeDocument/2006/relationships/slideLayout"/><Relationship Id="rId6" Target="../media/image22.png" Type="http://schemas.openxmlformats.org/officeDocument/2006/relationships/image"/><Relationship Id="rId5" Target="https://www.niemanlab.org/2018/08/how-media-coverage-of-epidemics-helps-raise-anxiety-and-reduce-trust/" TargetMode="External" Type="http://schemas.openxmlformats.org/officeDocument/2006/relationships/hyperlink"/><Relationship Id="rId4" Target="../media/image21.jpeg" Type="http://schemas.openxmlformats.org/officeDocument/2006/relationships/image"/></Relationships>
</file>

<file path=ppt/slides/_rels/slide18.xml.rels><?xml version="1.0" encoding="UTF-8" standalone="yes" ?><Relationships xmlns="http://schemas.openxmlformats.org/package/2006/relationships"><Relationship Id="rId8" Target="https://www.fluxtrends.com/when-everyone-is-an-expert-on-everything/" TargetMode="External" Type="http://schemas.openxmlformats.org/officeDocument/2006/relationships/hyperlink"/><Relationship Id="rId3" Target="../media/image24.jpeg" Type="http://schemas.openxmlformats.org/officeDocument/2006/relationships/image"/><Relationship Id="rId7" Target="../media/image26.jpeg" Type="http://schemas.openxmlformats.org/officeDocument/2006/relationships/image"/><Relationship Id="rId2" Target="https://www.theguardian.com/environment/2018/sep/07/bbc-we-get-climate-change-coverage-wrong-too-often" TargetMode="External" Type="http://schemas.openxmlformats.org/officeDocument/2006/relationships/hyperlink"/><Relationship Id="rId1" Target="../slideLayouts/slideLayout10.xml" Type="http://schemas.openxmlformats.org/officeDocument/2006/relationships/slideLayout"/><Relationship Id="rId6" Target="https://www.globalissues.org/article/710/global-warming-spin-and-media" TargetMode="External" Type="http://schemas.openxmlformats.org/officeDocument/2006/relationships/hyperlink"/><Relationship Id="rId5" Target="../media/image20.jpg" Type="http://schemas.openxmlformats.org/officeDocument/2006/relationships/image"/><Relationship Id="rId4" Target="../media/image25.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4718415/" TargetMode="External"/><Relationship Id="rId2" Type="http://schemas.openxmlformats.org/officeDocument/2006/relationships/hyperlink" Target="https://www.hsph.harvard.edu/ecpe/effective-risk-communication-strategies/" TargetMode="External"/><Relationship Id="rId1" Type="http://schemas.openxmlformats.org/officeDocument/2006/relationships/slideLayout" Target="../slideLayouts/slideLayout3.xml"/><Relationship Id="rId6" Type="http://schemas.openxmlformats.org/officeDocument/2006/relationships/hyperlink" Target="https://www.cdc.gov/coronavirus/2019-ncov/vaccines/forum/pdf/TipSheet_RiskCommunication-508.pdf" TargetMode="External"/><Relationship Id="rId5" Type="http://schemas.openxmlformats.org/officeDocument/2006/relationships/hyperlink" Target="https://www.paho.org/en/documents/guide-preparation-risk-communication-strategy-covid-19-vaccines-resource-countries" TargetMode="External"/><Relationship Id="rId4" Type="http://schemas.openxmlformats.org/officeDocument/2006/relationships/hyperlink" Target="https://www.eurekaselect.com/node/130107/viewhtml/U2s51VjJyVazrVhQjlRGda01s2UT5NrVek8ysTDB0OZksVVeuXM4neE1qqQzeh4ceUwydaHczwYladzdF3ZRqejBaSVGj1MVoEV49d0xfUcEvV0TlzJT7NW9b4ZEqcxbqXNm1SGpm4MFfpwW5GgwkekwpyaD0UwY3lc4ieDh7meU2dRMbm5PhVGN7nMUf1Eb6k15pWmd2qZzkFpWlm1ZhZjVuOamftFMFU1weVEF14MUl5qQqUZ43Tm1gjUmlhZbnTJRtMHprOV0wVGM4mZIlYnhqoY0pZuUunBi2WTJw4dWax8fnFZXmbHh1lUlddsbhnVamRWNnVdFsF1Vtk5FmdGMcyUmEVaWCmtt4Vkp6RM1mRNeqXVSBRE1dDMViJqcpmMxaTm1kEVjxJ1TlFRRfajNrNekkVJd8E1uEak0kxcUe5qU7TJ6qTWp3FTksVSZijJWvRWJqlQVhRjVnllltVGNfWWQkTcVYTcV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arget="../media/image7.jpg" Type="http://schemas.openxmlformats.org/officeDocument/2006/relationships/image"/><Relationship Id="rId2" Target="../media/image6.jpeg" Type="http://schemas.openxmlformats.org/officeDocument/2006/relationships/image"/><Relationship Id="rId1" Target="../slideLayouts/slideLayout4.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dirty="0"/>
              <a:t>Public Risk Perception </a:t>
            </a:r>
            <a:r>
              <a:rPr lang="en-US" sz="2400" dirty="0">
                <a:solidFill>
                  <a:schemeClr val="bg1">
                    <a:lumMod val="50000"/>
                  </a:schemeClr>
                </a:solidFill>
              </a:rPr>
              <a:t>Dealing with Public Polarization and Resistance in the Momentum of Global Crisis</a:t>
            </a:r>
            <a:endParaRPr sz="2400" dirty="0">
              <a:solidFill>
                <a:schemeClr val="bg1">
                  <a:lumMod val="50000"/>
                </a:schemeClr>
              </a:solidFill>
            </a:endParaRPr>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sz="1600" dirty="0"/>
              <a:t>Assoc. Prof. </a:t>
            </a:r>
            <a:r>
              <a:rPr lang="en-US" sz="1600" dirty="0" err="1"/>
              <a:t>Inesa</a:t>
            </a:r>
            <a:r>
              <a:rPr lang="en-US" sz="1600" dirty="0"/>
              <a:t> BUNEVICIENE</a:t>
            </a:r>
            <a:br>
              <a:rPr lang="en-US" sz="1600" dirty="0"/>
            </a:br>
            <a:r>
              <a:rPr lang="en-US" sz="1600" dirty="0" err="1"/>
              <a:t>Vytautas</a:t>
            </a:r>
            <a:r>
              <a:rPr lang="en-US" sz="1600" dirty="0"/>
              <a:t> Magnus University, Kaunas, Lithuania 2021</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B6567-2CB6-384E-A6A5-DAD480AC52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pic>
        <p:nvPicPr>
          <p:cNvPr id="3" name="Picture 2">
            <a:extLst>
              <a:ext uri="{FF2B5EF4-FFF2-40B4-BE49-F238E27FC236}">
                <a16:creationId xmlns:a16="http://schemas.microsoft.com/office/drawing/2014/main" id="{C19A0208-40A7-0840-9334-C99B64407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8124" y="957739"/>
            <a:ext cx="4898460" cy="2739055"/>
          </a:xfrm>
          <a:prstGeom prst="rect">
            <a:avLst/>
          </a:prstGeom>
        </p:spPr>
      </p:pic>
      <p:sp>
        <p:nvSpPr>
          <p:cNvPr id="4" name="Rectangle 3">
            <a:extLst>
              <a:ext uri="{FF2B5EF4-FFF2-40B4-BE49-F238E27FC236}">
                <a16:creationId xmlns:a16="http://schemas.microsoft.com/office/drawing/2014/main" id="{D7708E39-4961-C34C-B208-CD26228109AE}"/>
              </a:ext>
            </a:extLst>
          </p:cNvPr>
          <p:cNvSpPr/>
          <p:nvPr/>
        </p:nvSpPr>
        <p:spPr>
          <a:xfrm>
            <a:off x="187416" y="957739"/>
            <a:ext cx="3566688" cy="3416320"/>
          </a:xfrm>
          <a:prstGeom prst="rect">
            <a:avLst/>
          </a:prstGeom>
        </p:spPr>
        <p:txBody>
          <a:bodyPr wrap="square">
            <a:spAutoFit/>
          </a:bodyPr>
          <a:lstStyle/>
          <a:p>
            <a:r>
              <a:rPr lang="en-US" sz="1200" b="0" i="1" dirty="0">
                <a:solidFill>
                  <a:schemeClr val="bg1">
                    <a:lumMod val="50000"/>
                  </a:schemeClr>
                </a:solidFill>
                <a:effectLst/>
                <a:latin typeface="Lato" panose="020F0502020204030203" pitchFamily="34" charset="0"/>
                <a:ea typeface="Lato" panose="020F0502020204030203" pitchFamily="34" charset="0"/>
                <a:cs typeface="Lato" panose="020F0502020204030203" pitchFamily="34" charset="0"/>
              </a:rPr>
              <a:t>January 2021</a:t>
            </a:r>
          </a:p>
          <a:p>
            <a:endParaRPr lang="en-US" sz="1200" dirty="0">
              <a:latin typeface="Lato" panose="020F0502020204030203" pitchFamily="34" charset="0"/>
              <a:ea typeface="Lato" panose="020F0502020204030203" pitchFamily="34" charset="0"/>
              <a:cs typeface="Lato" panose="020F0502020204030203" pitchFamily="34" charset="0"/>
            </a:endParaRPr>
          </a:p>
          <a:p>
            <a:pPr marL="285750" indent="-285750">
              <a:buClr>
                <a:srgbClr val="FF0000"/>
              </a:buClr>
              <a:buFont typeface="Courier New" panose="02070309020205020404" pitchFamily="49" charset="0"/>
              <a:buChar char="o"/>
            </a:pPr>
            <a:r>
              <a:rPr lang="en-US" sz="1200" b="0" i="0" dirty="0">
                <a:effectLst/>
                <a:latin typeface="Lato" panose="020F0502020204030203" pitchFamily="34" charset="0"/>
                <a:ea typeface="Lato" panose="020F0502020204030203" pitchFamily="34" charset="0"/>
                <a:cs typeface="Lato" panose="020F0502020204030203" pitchFamily="34" charset="0"/>
              </a:rPr>
              <a:t>4.66 billion people use internet worldwide, which makes up 59.5 percent of the global population. </a:t>
            </a:r>
          </a:p>
          <a:p>
            <a:pPr marL="285750" indent="-285750">
              <a:buClr>
                <a:srgbClr val="FF0000"/>
              </a:buClr>
              <a:buFont typeface="Courier New" panose="02070309020205020404" pitchFamily="49" charset="0"/>
              <a:buChar char="o"/>
            </a:pPr>
            <a:r>
              <a:rPr lang="en-US" sz="1200" b="0" i="0" dirty="0">
                <a:effectLst/>
                <a:latin typeface="Lato" panose="020F0502020204030203" pitchFamily="34" charset="0"/>
                <a:ea typeface="Lato" panose="020F0502020204030203" pitchFamily="34" charset="0"/>
                <a:cs typeface="Lato" panose="020F0502020204030203" pitchFamily="34" charset="0"/>
              </a:rPr>
              <a:t>92.6 percent (4.32 billion) of them accessed the internet via mobile devices.</a:t>
            </a:r>
          </a:p>
          <a:p>
            <a:pPr marL="285750" indent="-285750">
              <a:buClr>
                <a:srgbClr val="FF0000"/>
              </a:buClr>
              <a:buFont typeface="Courier New" panose="02070309020205020404" pitchFamily="49" charset="0"/>
              <a:buChar char="o"/>
            </a:pPr>
            <a:r>
              <a:rPr lang="en-US" sz="1200" dirty="0">
                <a:latin typeface="Lato" panose="020F0502020204030203" pitchFamily="34" charset="0"/>
                <a:ea typeface="Lato" panose="020F0502020204030203" pitchFamily="34" charset="0"/>
                <a:cs typeface="Lato" panose="020F0502020204030203" pitchFamily="34" charset="0"/>
              </a:rPr>
              <a:t>Northern Europe ranks first with a 96 percent internet penetration rate among the population.</a:t>
            </a:r>
          </a:p>
          <a:p>
            <a:pPr marL="285750" indent="-285750">
              <a:buClr>
                <a:srgbClr val="FF0000"/>
              </a:buClr>
              <a:buFont typeface="Courier New" panose="02070309020205020404" pitchFamily="49" charset="0"/>
              <a:buChar char="o"/>
            </a:pPr>
            <a:r>
              <a:rPr lang="en-US" sz="1200" dirty="0">
                <a:latin typeface="Lato" panose="020F0502020204030203" pitchFamily="34" charset="0"/>
                <a:ea typeface="Lato" panose="020F0502020204030203" pitchFamily="34" charset="0"/>
                <a:cs typeface="Lato" panose="020F0502020204030203" pitchFamily="34" charset="0"/>
              </a:rPr>
              <a:t> UAE, Denmark, and Sweden have highest internet penetration.</a:t>
            </a:r>
          </a:p>
          <a:p>
            <a:pPr marL="285750" indent="-285750">
              <a:buClr>
                <a:srgbClr val="FF0000"/>
              </a:buClr>
              <a:buFont typeface="Courier New" panose="02070309020205020404" pitchFamily="49" charset="0"/>
              <a:buChar char="o"/>
            </a:pPr>
            <a:r>
              <a:rPr lang="en-US" sz="1200" dirty="0">
                <a:latin typeface="Lato" panose="020F0502020204030203" pitchFamily="34" charset="0"/>
                <a:ea typeface="Lato" panose="020F0502020204030203" pitchFamily="34" charset="0"/>
                <a:cs typeface="Lato" panose="020F0502020204030203" pitchFamily="34" charset="0"/>
              </a:rPr>
              <a:t>North Korea with virtually no online usage penetration among the general population, ranking last worldwide</a:t>
            </a:r>
          </a:p>
          <a:p>
            <a:pPr marL="285750" indent="-285750">
              <a:buClr>
                <a:srgbClr val="FF0000"/>
              </a:buClr>
              <a:buFont typeface="Courier New" panose="02070309020205020404" pitchFamily="49" charset="0"/>
              <a:buChar char="o"/>
            </a:pPr>
            <a:endParaRPr lang="en-US" sz="1200" dirty="0">
              <a:latin typeface="Lato" panose="020F0502020204030203" pitchFamily="34" charset="0"/>
              <a:ea typeface="Lato" panose="020F0502020204030203" pitchFamily="34" charset="0"/>
              <a:cs typeface="Lato" panose="020F0502020204030203" pitchFamily="34" charset="0"/>
            </a:endParaRPr>
          </a:p>
          <a:p>
            <a:pPr>
              <a:buClr>
                <a:srgbClr val="FF0000"/>
              </a:buClr>
            </a:pPr>
            <a:r>
              <a:rPr lang="en-US" sz="1200" b="1" dirty="0">
                <a:latin typeface="Lato" panose="020F0502020204030203" pitchFamily="34" charset="0"/>
                <a:ea typeface="Lato" panose="020F0502020204030203" pitchFamily="34" charset="0"/>
                <a:cs typeface="Lato" panose="020F0502020204030203" pitchFamily="34" charset="0"/>
              </a:rPr>
              <a:t>Read more here: </a:t>
            </a:r>
            <a:br>
              <a:rPr lang="en-US" sz="1200" dirty="0">
                <a:latin typeface="Lato" panose="020F0502020204030203" pitchFamily="34" charset="0"/>
                <a:ea typeface="Lato" panose="020F0502020204030203" pitchFamily="34" charset="0"/>
                <a:cs typeface="Lato" panose="020F0502020204030203" pitchFamily="34" charset="0"/>
              </a:rPr>
            </a:br>
            <a:r>
              <a:rPr lang="en-US" sz="1200" dirty="0">
                <a:latin typeface="Lato" panose="020F0502020204030203" pitchFamily="34" charset="0"/>
                <a:ea typeface="Lato" panose="020F0502020204030203" pitchFamily="34" charset="0"/>
                <a:cs typeface="Lato" panose="020F0502020204030203" pitchFamily="34" charset="0"/>
              </a:rPr>
              <a:t>Statista </a:t>
            </a:r>
            <a:r>
              <a:rPr lang="en-US" sz="1200" dirty="0">
                <a:solidFill>
                  <a:srgbClr val="FF0000"/>
                </a:solidFill>
                <a:latin typeface="Lato" panose="020F0502020204030203" pitchFamily="34" charset="0"/>
                <a:ea typeface="Lato" panose="020F0502020204030203" pitchFamily="34" charset="0"/>
                <a:cs typeface="Lato" panose="020F0502020204030203" pitchFamily="34" charset="0"/>
              </a:rPr>
              <a:t>|</a:t>
            </a:r>
            <a:r>
              <a:rPr lang="en-US" sz="1200" dirty="0">
                <a:latin typeface="Lato" panose="020F0502020204030203" pitchFamily="34" charset="0"/>
                <a:ea typeface="Lato" panose="020F0502020204030203" pitchFamily="34" charset="0"/>
                <a:cs typeface="Lato" panose="020F0502020204030203" pitchFamily="34" charset="0"/>
              </a:rPr>
              <a:t> </a:t>
            </a:r>
            <a:r>
              <a:rPr lang="en-US" sz="1200" dirty="0">
                <a:latin typeface="Lato" panose="020F0502020204030203" pitchFamily="34" charset="0"/>
                <a:ea typeface="Lato" panose="020F0502020204030203" pitchFamily="34" charset="0"/>
                <a:cs typeface="Lato" panose="020F0502020204030203" pitchFamily="34" charset="0"/>
                <a:hlinkClick r:id="rId3"/>
              </a:rPr>
              <a:t>Worldwide Digital Population</a:t>
            </a:r>
            <a:endParaRPr lang="en-US" sz="12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16CED4A2-F0F0-6F4C-83BD-B2165D0F3A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416" y="216691"/>
            <a:ext cx="2325841" cy="530455"/>
          </a:xfrm>
          <a:prstGeom prst="rect">
            <a:avLst/>
          </a:prstGeom>
        </p:spPr>
      </p:pic>
      <p:sp>
        <p:nvSpPr>
          <p:cNvPr id="6" name="Rectangle 5">
            <a:extLst>
              <a:ext uri="{FF2B5EF4-FFF2-40B4-BE49-F238E27FC236}">
                <a16:creationId xmlns:a16="http://schemas.microsoft.com/office/drawing/2014/main" id="{3CC09A9E-D583-5744-8126-8C9AEA6E4B77}"/>
              </a:ext>
            </a:extLst>
          </p:cNvPr>
          <p:cNvSpPr/>
          <p:nvPr/>
        </p:nvSpPr>
        <p:spPr>
          <a:xfrm>
            <a:off x="4058124" y="3822104"/>
            <a:ext cx="4831434" cy="1384995"/>
          </a:xfrm>
          <a:prstGeom prst="rect">
            <a:avLst/>
          </a:prstGeom>
        </p:spPr>
        <p:txBody>
          <a:bodyPr wrap="square">
            <a:spAutoFit/>
          </a:bodyPr>
          <a:lstStyle/>
          <a:p>
            <a:r>
              <a:rPr lang="en-US" sz="1200" b="0" i="1" dirty="0">
                <a:solidFill>
                  <a:srgbClr val="141414"/>
                </a:solidFill>
                <a:effectLst/>
                <a:latin typeface="Lato" panose="020F0502020204030203" pitchFamily="34" charset="0"/>
                <a:ea typeface="Lato" panose="020F0502020204030203" pitchFamily="34" charset="0"/>
                <a:cs typeface="Lato" panose="020F0502020204030203" pitchFamily="34" charset="0"/>
              </a:rPr>
              <a:t>“In total, 3.7 billion people have no internet access. The majority are in poorer countries, where the need to spread information about how to combat COVID-19 is most urgent. </a:t>
            </a:r>
            <a:r>
              <a:rPr lang="en-US" sz="1200" b="0" i="1" u="none" strike="noStrike" dirty="0">
                <a:effectLst/>
                <a:latin typeface="Lato" panose="020F0502020204030203" pitchFamily="34" charset="0"/>
                <a:ea typeface="Lato" panose="020F0502020204030203" pitchFamily="34" charset="0"/>
                <a:cs typeface="Lato" panose="020F0502020204030203" pitchFamily="34" charset="0"/>
              </a:rPr>
              <a:t>Migrants and the poorest are most vulnerable to the virus</a:t>
            </a:r>
            <a:r>
              <a:rPr lang="en-US" sz="1200" b="0" i="1" dirty="0">
                <a:solidFill>
                  <a:srgbClr val="141414"/>
                </a:solidFill>
                <a:effectLst/>
                <a:latin typeface="Lato" panose="020F0502020204030203" pitchFamily="34" charset="0"/>
                <a:ea typeface="Lato" panose="020F0502020204030203" pitchFamily="34" charset="0"/>
                <a:cs typeface="Lato" panose="020F0502020204030203" pitchFamily="34" charset="0"/>
              </a:rPr>
              <a:t>, says the World Health Organization (WHO)”.</a:t>
            </a:r>
            <a:endParaRPr lang="en-US" sz="1200" dirty="0">
              <a:solidFill>
                <a:srgbClr val="141414"/>
              </a:solidFill>
              <a:latin typeface="Lato" panose="020F0502020204030203" pitchFamily="34" charset="0"/>
              <a:ea typeface="Lato" panose="020F0502020204030203" pitchFamily="34" charset="0"/>
              <a:cs typeface="Lato" panose="020F0502020204030203" pitchFamily="34" charset="0"/>
            </a:endParaRPr>
          </a:p>
          <a:p>
            <a:r>
              <a:rPr lang="en-US" sz="1200" b="1" dirty="0">
                <a:solidFill>
                  <a:srgbClr val="141414"/>
                </a:solidFill>
                <a:latin typeface="Lato" panose="020F0502020204030203" pitchFamily="34" charset="0"/>
                <a:ea typeface="Lato" panose="020F0502020204030203" pitchFamily="34" charset="0"/>
                <a:cs typeface="Lato" panose="020F0502020204030203" pitchFamily="34" charset="0"/>
              </a:rPr>
              <a:t>Read more here: </a:t>
            </a:r>
            <a:br>
              <a:rPr lang="en-US" sz="1200" dirty="0">
                <a:solidFill>
                  <a:srgbClr val="141414"/>
                </a:solidFill>
                <a:latin typeface="Lato" panose="020F0502020204030203" pitchFamily="34" charset="0"/>
                <a:ea typeface="Lato" panose="020F0502020204030203" pitchFamily="34" charset="0"/>
                <a:cs typeface="Lato" panose="020F0502020204030203" pitchFamily="34" charset="0"/>
              </a:rPr>
            </a:br>
            <a:r>
              <a:rPr lang="en-US" sz="1200" dirty="0">
                <a:solidFill>
                  <a:srgbClr val="141414"/>
                </a:solidFill>
                <a:latin typeface="Lato" panose="020F0502020204030203" pitchFamily="34" charset="0"/>
                <a:ea typeface="Lato" panose="020F0502020204030203" pitchFamily="34" charset="0"/>
                <a:cs typeface="Lato" panose="020F0502020204030203" pitchFamily="34" charset="0"/>
              </a:rPr>
              <a:t>World Economic Forum </a:t>
            </a:r>
            <a:r>
              <a:rPr lang="en-US" sz="1200" dirty="0">
                <a:solidFill>
                  <a:srgbClr val="FF0000"/>
                </a:solidFill>
                <a:latin typeface="Lato" panose="020F0502020204030203" pitchFamily="34" charset="0"/>
                <a:ea typeface="Lato" panose="020F0502020204030203" pitchFamily="34" charset="0"/>
                <a:cs typeface="Lato" panose="020F0502020204030203" pitchFamily="34" charset="0"/>
              </a:rPr>
              <a:t>|</a:t>
            </a:r>
            <a:r>
              <a:rPr lang="en-US" sz="1200" dirty="0">
                <a:solidFill>
                  <a:srgbClr val="141414"/>
                </a:solidFill>
                <a:latin typeface="Lato" panose="020F0502020204030203" pitchFamily="34" charset="0"/>
                <a:ea typeface="Lato" panose="020F0502020204030203" pitchFamily="34" charset="0"/>
                <a:cs typeface="Lato" panose="020F0502020204030203" pitchFamily="34" charset="0"/>
              </a:rPr>
              <a:t> </a:t>
            </a:r>
            <a:r>
              <a:rPr lang="en-US" sz="1200" dirty="0">
                <a:solidFill>
                  <a:srgbClr val="141414"/>
                </a:solidFill>
                <a:latin typeface="Lato" panose="020F0502020204030203" pitchFamily="34" charset="0"/>
                <a:ea typeface="Lato" panose="020F0502020204030203" pitchFamily="34" charset="0"/>
                <a:cs typeface="Lato" panose="020F0502020204030203" pitchFamily="34" charset="0"/>
                <a:hlinkClick r:id="rId5"/>
              </a:rPr>
              <a:t>COVID19 and Digital Divide</a:t>
            </a:r>
            <a:endParaRPr lang="en-US" sz="1200" dirty="0">
              <a:solidFill>
                <a:srgbClr val="14141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330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C80F3-5823-EA4D-8C01-917399BC6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11</a:t>
            </a:fld>
            <a:endParaRPr lang="de"/>
          </a:p>
        </p:txBody>
      </p:sp>
      <p:pic>
        <p:nvPicPr>
          <p:cNvPr id="3" name="Picture 2">
            <a:extLst>
              <a:ext uri="{FF2B5EF4-FFF2-40B4-BE49-F238E27FC236}">
                <a16:creationId xmlns:a16="http://schemas.microsoft.com/office/drawing/2014/main" id="{49A88AB8-834B-1048-8A7F-EB037B5C7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204" y="1078222"/>
            <a:ext cx="4339542" cy="3221248"/>
          </a:xfrm>
          <a:prstGeom prst="rect">
            <a:avLst/>
          </a:prstGeom>
        </p:spPr>
      </p:pic>
      <p:pic>
        <p:nvPicPr>
          <p:cNvPr id="4" name="Picture 3">
            <a:extLst>
              <a:ext uri="{FF2B5EF4-FFF2-40B4-BE49-F238E27FC236}">
                <a16:creationId xmlns:a16="http://schemas.microsoft.com/office/drawing/2014/main" id="{27A47A82-2FCE-3A49-80BE-D99885280B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04" y="281512"/>
            <a:ext cx="4509370" cy="640763"/>
          </a:xfrm>
          <a:prstGeom prst="rect">
            <a:avLst/>
          </a:prstGeom>
        </p:spPr>
      </p:pic>
      <p:sp>
        <p:nvSpPr>
          <p:cNvPr id="5" name="Rectangle 4">
            <a:extLst>
              <a:ext uri="{FF2B5EF4-FFF2-40B4-BE49-F238E27FC236}">
                <a16:creationId xmlns:a16="http://schemas.microsoft.com/office/drawing/2014/main" id="{8860402B-CF75-3E4C-9B62-5683E842B079}"/>
              </a:ext>
            </a:extLst>
          </p:cNvPr>
          <p:cNvSpPr/>
          <p:nvPr/>
        </p:nvSpPr>
        <p:spPr>
          <a:xfrm>
            <a:off x="4919778" y="4041949"/>
            <a:ext cx="4310751" cy="830997"/>
          </a:xfrm>
          <a:prstGeom prst="rect">
            <a:avLst/>
          </a:prstGeom>
        </p:spPr>
        <p:txBody>
          <a:bodyPr wrap="square">
            <a:spAutoFit/>
          </a:bodyPr>
          <a:lstStyle/>
          <a:p>
            <a:r>
              <a:rPr lang="en-US" sz="1600" b="1" dirty="0">
                <a:latin typeface="Lato" panose="020F0502020204030203" pitchFamily="34" charset="0"/>
                <a:ea typeface="Lato" panose="020F0502020204030203" pitchFamily="34" charset="0"/>
                <a:cs typeface="Lato" panose="020F0502020204030203" pitchFamily="34" charset="0"/>
              </a:rPr>
              <a:t>Read more here: </a:t>
            </a:r>
            <a:r>
              <a:rPr lang="en-US" sz="1600" dirty="0">
                <a:latin typeface="Lato" panose="020F0502020204030203" pitchFamily="34" charset="0"/>
                <a:ea typeface="Lato" panose="020F0502020204030203" pitchFamily="34" charset="0"/>
                <a:cs typeface="Lato" panose="020F0502020204030203" pitchFamily="34" charset="0"/>
                <a:hlinkClick r:id="rId4"/>
              </a:rPr>
              <a:t>https://ncses.nsf.gov/pubs/nsb20207/public-familiarity-with-s-t-facts</a:t>
            </a:r>
            <a:r>
              <a:rPr lang="en-US" sz="16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5888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BDF1-9D99-9743-8EAB-DEFE20F73291}"/>
              </a:ext>
            </a:extLst>
          </p:cNvPr>
          <p:cNvSpPr>
            <a:spLocks noGrp="1"/>
          </p:cNvSpPr>
          <p:nvPr>
            <p:ph type="title"/>
          </p:nvPr>
        </p:nvSpPr>
        <p:spPr/>
        <p:txBody>
          <a:bodyPr/>
          <a:lstStyle/>
          <a:p>
            <a:r>
              <a:rPr lang="en-US" dirty="0"/>
              <a:t>Risk Communication</a:t>
            </a:r>
          </a:p>
        </p:txBody>
      </p:sp>
      <p:sp>
        <p:nvSpPr>
          <p:cNvPr id="3" name="Text Placeholder 2">
            <a:extLst>
              <a:ext uri="{FF2B5EF4-FFF2-40B4-BE49-F238E27FC236}">
                <a16:creationId xmlns:a16="http://schemas.microsoft.com/office/drawing/2014/main" id="{6EC7A44E-2090-1745-9463-50CD11FB87C8}"/>
              </a:ext>
            </a:extLst>
          </p:cNvPr>
          <p:cNvSpPr>
            <a:spLocks noGrp="1"/>
          </p:cNvSpPr>
          <p:nvPr>
            <p:ph type="body" idx="1"/>
          </p:nvPr>
        </p:nvSpPr>
        <p:spPr>
          <a:xfrm>
            <a:off x="168425" y="1032300"/>
            <a:ext cx="8172493" cy="3406500"/>
          </a:xfrm>
        </p:spPr>
        <p:txBody>
          <a:bodyPr/>
          <a:lstStyle/>
          <a:p>
            <a:r>
              <a:rPr lang="en-US" sz="1400" dirty="0">
                <a:solidFill>
                  <a:schemeClr val="tx1"/>
                </a:solidFill>
              </a:rPr>
              <a:t>“The field of risk communication emerged from cognitive research in risk perception that showed that ‘lay’ concerns about hazards – from nuclear reactors to chemical plants, radon, space, and genetic engineering – do not correspond with experts quantifications”. (</a:t>
            </a:r>
            <a:r>
              <a:rPr lang="en-US" sz="1400" dirty="0" err="1">
                <a:solidFill>
                  <a:schemeClr val="tx1"/>
                </a:solidFill>
              </a:rPr>
              <a:t>Bouder</a:t>
            </a:r>
            <a:r>
              <a:rPr lang="en-US" sz="1400" dirty="0">
                <a:solidFill>
                  <a:schemeClr val="tx1"/>
                </a:solidFill>
              </a:rPr>
              <a:t>, 2015)</a:t>
            </a:r>
          </a:p>
          <a:p>
            <a:pPr marL="114300" indent="0">
              <a:buNone/>
            </a:pPr>
            <a:endParaRPr lang="en-US" sz="1400" dirty="0">
              <a:solidFill>
                <a:schemeClr val="tx1"/>
              </a:solidFill>
            </a:endParaRPr>
          </a:p>
          <a:p>
            <a:r>
              <a:rPr lang="en-US" sz="1400" b="1" dirty="0">
                <a:solidFill>
                  <a:schemeClr val="tx1"/>
                </a:solidFill>
              </a:rPr>
              <a:t>WHO: </a:t>
            </a:r>
            <a:r>
              <a:rPr lang="en-US" sz="1400" dirty="0">
                <a:solidFill>
                  <a:schemeClr val="tx1"/>
                </a:solidFill>
              </a:rPr>
              <a:t>Risk Communication(s) refers the real-time exchange of information, advice and opinions between experts or officials and people who face a threat (hazard) to their survival, health or economic or social well-being. Its ultimate purpose is that everyone at risk is able to take informed decisions to mitigate the effects of the threat (hazard) such as a disease outbreak and take protective and preventive action. Risk Communication uses a mix of communication and engagement strategies and tactics, including but not limited to, </a:t>
            </a:r>
            <a:r>
              <a:rPr lang="en-US" sz="1400" b="1" dirty="0">
                <a:solidFill>
                  <a:schemeClr val="tx1"/>
                </a:solidFill>
              </a:rPr>
              <a:t>media communications, social media, mass awareness campaigns,  health promotion, stakeholder engagement, social mobilization and community engagement</a:t>
            </a:r>
            <a:r>
              <a:rPr lang="en-US" dirty="0">
                <a:solidFill>
                  <a:schemeClr val="tx1"/>
                </a:solidFill>
              </a:rPr>
              <a:t>.</a:t>
            </a:r>
          </a:p>
        </p:txBody>
      </p:sp>
      <p:sp>
        <p:nvSpPr>
          <p:cNvPr id="4" name="Slide Number Placeholder 3">
            <a:extLst>
              <a:ext uri="{FF2B5EF4-FFF2-40B4-BE49-F238E27FC236}">
                <a16:creationId xmlns:a16="http://schemas.microsoft.com/office/drawing/2014/main" id="{3FDE8DD3-19E5-1A40-823D-F15A54EA3B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12</a:t>
            </a:fld>
            <a:endParaRPr lang="de"/>
          </a:p>
        </p:txBody>
      </p:sp>
    </p:spTree>
    <p:extLst>
      <p:ext uri="{BB962C8B-B14F-4D97-AF65-F5344CB8AC3E}">
        <p14:creationId xmlns:p14="http://schemas.microsoft.com/office/powerpoint/2010/main" val="392641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3310-337A-AB4B-92E1-B6C0D5C3CFA2}"/>
              </a:ext>
            </a:extLst>
          </p:cNvPr>
          <p:cNvSpPr>
            <a:spLocks noGrp="1"/>
          </p:cNvSpPr>
          <p:nvPr>
            <p:ph type="title"/>
          </p:nvPr>
        </p:nvSpPr>
        <p:spPr/>
        <p:txBody>
          <a:bodyPr/>
          <a:lstStyle/>
          <a:p>
            <a:r>
              <a:rPr lang="en-US" dirty="0"/>
              <a:t>The Role of Mass Media</a:t>
            </a:r>
          </a:p>
        </p:txBody>
      </p:sp>
      <p:sp>
        <p:nvSpPr>
          <p:cNvPr id="4" name="Slide Number Placeholder 3">
            <a:extLst>
              <a:ext uri="{FF2B5EF4-FFF2-40B4-BE49-F238E27FC236}">
                <a16:creationId xmlns:a16="http://schemas.microsoft.com/office/drawing/2014/main" id="{1DF4C0FD-81DE-4F49-B948-8F14411415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13</a:t>
            </a:fld>
            <a:endParaRPr lang="de"/>
          </a:p>
        </p:txBody>
      </p:sp>
      <p:pic>
        <p:nvPicPr>
          <p:cNvPr id="5" name="Picture 4">
            <a:hlinkClick r:id="rId2"/>
            <a:extLst>
              <a:ext uri="{FF2B5EF4-FFF2-40B4-BE49-F238E27FC236}">
                <a16:creationId xmlns:a16="http://schemas.microsoft.com/office/drawing/2014/main" id="{32DD93AE-C03D-D844-8051-AC0C9E757DA4}"/>
              </a:ext>
            </a:extLst>
          </p:cNvPr>
          <p:cNvPicPr>
            <a:picLocks noChangeAspect="1"/>
          </p:cNvPicPr>
          <p:nvPr/>
        </p:nvPicPr>
        <p:blipFill>
          <a:blip r:embed="rId3"/>
          <a:stretch>
            <a:fillRect/>
          </a:stretch>
        </p:blipFill>
        <p:spPr>
          <a:xfrm>
            <a:off x="1612511" y="977184"/>
            <a:ext cx="5752367" cy="3406499"/>
          </a:xfrm>
          <a:prstGeom prst="rect">
            <a:avLst/>
          </a:prstGeom>
        </p:spPr>
      </p:pic>
    </p:spTree>
    <p:extLst>
      <p:ext uri="{BB962C8B-B14F-4D97-AF65-F5344CB8AC3E}">
        <p14:creationId xmlns:p14="http://schemas.microsoft.com/office/powerpoint/2010/main" val="136303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57C356-D9EA-6F40-8C53-8C0E30D9AD42}"/>
              </a:ext>
            </a:extLst>
          </p:cNvPr>
          <p:cNvSpPr>
            <a:spLocks noGrp="1"/>
          </p:cNvSpPr>
          <p:nvPr>
            <p:ph type="body" idx="1"/>
          </p:nvPr>
        </p:nvSpPr>
        <p:spPr>
          <a:xfrm>
            <a:off x="168425" y="1032300"/>
            <a:ext cx="3060197" cy="3406500"/>
          </a:xfrm>
        </p:spPr>
        <p:txBody>
          <a:bodyPr/>
          <a:lstStyle/>
          <a:p>
            <a:r>
              <a:rPr lang="en-US" sz="1400" b="1" i="1" dirty="0">
                <a:solidFill>
                  <a:schemeClr val="tx1"/>
                </a:solidFill>
              </a:rPr>
              <a:t>Nature, 2004: </a:t>
            </a:r>
            <a:br>
              <a:rPr lang="en-US" sz="1400" dirty="0">
                <a:solidFill>
                  <a:schemeClr val="tx1"/>
                </a:solidFill>
              </a:rPr>
            </a:br>
            <a:r>
              <a:rPr lang="en-US" sz="1400" dirty="0">
                <a:solidFill>
                  <a:schemeClr val="tx1"/>
                </a:solidFill>
              </a:rPr>
              <a:t>A study was published to model the potential effects of global warming on specific terrestrial animal and plant species. </a:t>
            </a:r>
          </a:p>
          <a:p>
            <a:r>
              <a:rPr lang="en-US" sz="1400" dirty="0">
                <a:solidFill>
                  <a:schemeClr val="tx1"/>
                </a:solidFill>
              </a:rPr>
              <a:t>RESEARCH RESULTS: Under the average global warming scenario, approximately 15-37 percent of the plant and animal species selected from the 1103 will be doomed to extinction by 2050.</a:t>
            </a:r>
          </a:p>
        </p:txBody>
      </p:sp>
      <p:sp>
        <p:nvSpPr>
          <p:cNvPr id="4" name="Slide Number Placeholder 3">
            <a:extLst>
              <a:ext uri="{FF2B5EF4-FFF2-40B4-BE49-F238E27FC236}">
                <a16:creationId xmlns:a16="http://schemas.microsoft.com/office/drawing/2014/main" id="{B66271E1-DDEE-0D4F-A45C-D33C69938C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14</a:t>
            </a:fld>
            <a:endParaRPr lang="de"/>
          </a:p>
        </p:txBody>
      </p:sp>
      <p:pic>
        <p:nvPicPr>
          <p:cNvPr id="5" name="Picture 3">
            <a:extLst>
              <a:ext uri="{FF2B5EF4-FFF2-40B4-BE49-F238E27FC236}">
                <a16:creationId xmlns:a16="http://schemas.microsoft.com/office/drawing/2014/main" id="{810C2ADC-ED47-FD42-9495-729131AD77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13204" y="1032300"/>
            <a:ext cx="5662371" cy="2565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9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5943-610D-3E4B-9E81-382BDD679D83}"/>
              </a:ext>
            </a:extLst>
          </p:cNvPr>
          <p:cNvSpPr>
            <a:spLocks noGrp="1"/>
          </p:cNvSpPr>
          <p:nvPr>
            <p:ph type="title"/>
          </p:nvPr>
        </p:nvSpPr>
        <p:spPr>
          <a:xfrm>
            <a:off x="311700" y="336750"/>
            <a:ext cx="3783806" cy="572700"/>
          </a:xfrm>
        </p:spPr>
        <p:txBody>
          <a:bodyPr/>
          <a:lstStyle/>
          <a:p>
            <a:r>
              <a:rPr lang="en-US" dirty="0"/>
              <a:t>The game of the “Broken Phone”</a:t>
            </a:r>
          </a:p>
        </p:txBody>
      </p:sp>
      <p:sp>
        <p:nvSpPr>
          <p:cNvPr id="4" name="Slide Number Placeholder 3">
            <a:extLst>
              <a:ext uri="{FF2B5EF4-FFF2-40B4-BE49-F238E27FC236}">
                <a16:creationId xmlns:a16="http://schemas.microsoft.com/office/drawing/2014/main" id="{C2854A3F-2C8B-3544-8E4B-9930A47108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15</a:t>
            </a:fld>
            <a:endParaRPr lang="de"/>
          </a:p>
        </p:txBody>
      </p:sp>
      <p:pic>
        <p:nvPicPr>
          <p:cNvPr id="5" name="Picture 4">
            <a:extLst>
              <a:ext uri="{FF2B5EF4-FFF2-40B4-BE49-F238E27FC236}">
                <a16:creationId xmlns:a16="http://schemas.microsoft.com/office/drawing/2014/main" id="{5CF7813F-3ECD-CB49-B9F1-96A3AF8B34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700" y="1731101"/>
            <a:ext cx="3783806" cy="1306370"/>
          </a:xfrm>
          <a:prstGeom prst="rect">
            <a:avLst/>
          </a:prstGeom>
        </p:spPr>
      </p:pic>
      <p:pic>
        <p:nvPicPr>
          <p:cNvPr id="6" name="Picture 5">
            <a:extLst>
              <a:ext uri="{FF2B5EF4-FFF2-40B4-BE49-F238E27FC236}">
                <a16:creationId xmlns:a16="http://schemas.microsoft.com/office/drawing/2014/main" id="{10533FDA-4E8E-C44C-8DB6-CBA30D8485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1989" y="796560"/>
            <a:ext cx="3588544" cy="2021444"/>
          </a:xfrm>
          <a:prstGeom prst="rect">
            <a:avLst/>
          </a:prstGeom>
        </p:spPr>
      </p:pic>
      <p:pic>
        <p:nvPicPr>
          <p:cNvPr id="7" name="Picture 6">
            <a:extLst>
              <a:ext uri="{FF2B5EF4-FFF2-40B4-BE49-F238E27FC236}">
                <a16:creationId xmlns:a16="http://schemas.microsoft.com/office/drawing/2014/main" id="{CF720C97-0C55-324F-B7CB-710E02103D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1989" y="3225643"/>
            <a:ext cx="3720903" cy="840566"/>
          </a:xfrm>
          <a:prstGeom prst="rect">
            <a:avLst/>
          </a:prstGeom>
        </p:spPr>
      </p:pic>
      <p:sp>
        <p:nvSpPr>
          <p:cNvPr id="8" name="Rectangle 7">
            <a:extLst>
              <a:ext uri="{FF2B5EF4-FFF2-40B4-BE49-F238E27FC236}">
                <a16:creationId xmlns:a16="http://schemas.microsoft.com/office/drawing/2014/main" id="{EC2DAA76-1B38-844D-9223-EFD9BB6DA78C}"/>
              </a:ext>
            </a:extLst>
          </p:cNvPr>
          <p:cNvSpPr/>
          <p:nvPr/>
        </p:nvSpPr>
        <p:spPr>
          <a:xfrm>
            <a:off x="311700" y="1454102"/>
            <a:ext cx="1385192" cy="300082"/>
          </a:xfrm>
          <a:prstGeom prst="rect">
            <a:avLst/>
          </a:prstGeom>
        </p:spPr>
        <p:txBody>
          <a:bodyPr wrap="square">
            <a:spAutoFit/>
          </a:bodyPr>
          <a:lstStyle/>
          <a:p>
            <a:pPr>
              <a:buClr>
                <a:srgbClr val="FF0000"/>
              </a:buClr>
            </a:pPr>
            <a:r>
              <a:rPr lang="en-US" sz="135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Original paper</a:t>
            </a:r>
          </a:p>
        </p:txBody>
      </p:sp>
      <p:sp>
        <p:nvSpPr>
          <p:cNvPr id="9" name="Rectangle 8">
            <a:extLst>
              <a:ext uri="{FF2B5EF4-FFF2-40B4-BE49-F238E27FC236}">
                <a16:creationId xmlns:a16="http://schemas.microsoft.com/office/drawing/2014/main" id="{54ACDF2F-205D-6A42-B5EA-63272CD57448}"/>
              </a:ext>
            </a:extLst>
          </p:cNvPr>
          <p:cNvSpPr/>
          <p:nvPr/>
        </p:nvSpPr>
        <p:spPr>
          <a:xfrm>
            <a:off x="4425810" y="520541"/>
            <a:ext cx="2633333" cy="300082"/>
          </a:xfrm>
          <a:prstGeom prst="rect">
            <a:avLst/>
          </a:prstGeom>
        </p:spPr>
        <p:txBody>
          <a:bodyPr wrap="square">
            <a:spAutoFit/>
          </a:bodyPr>
          <a:lstStyle/>
          <a:p>
            <a:pPr>
              <a:buClr>
                <a:srgbClr val="FF0000"/>
              </a:buClr>
            </a:pPr>
            <a:r>
              <a:rPr lang="en-US" sz="135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University press-release</a:t>
            </a:r>
          </a:p>
        </p:txBody>
      </p:sp>
      <p:sp>
        <p:nvSpPr>
          <p:cNvPr id="10" name="Rectangle 9">
            <a:extLst>
              <a:ext uri="{FF2B5EF4-FFF2-40B4-BE49-F238E27FC236}">
                <a16:creationId xmlns:a16="http://schemas.microsoft.com/office/drawing/2014/main" id="{BE01FF7A-FDB2-E14E-9C70-A7BBEB7C8863}"/>
              </a:ext>
            </a:extLst>
          </p:cNvPr>
          <p:cNvSpPr/>
          <p:nvPr/>
        </p:nvSpPr>
        <p:spPr>
          <a:xfrm>
            <a:off x="4406760" y="2969142"/>
            <a:ext cx="1922365" cy="300082"/>
          </a:xfrm>
          <a:prstGeom prst="rect">
            <a:avLst/>
          </a:prstGeom>
        </p:spPr>
        <p:txBody>
          <a:bodyPr wrap="square">
            <a:spAutoFit/>
          </a:bodyPr>
          <a:lstStyle/>
          <a:p>
            <a:pPr>
              <a:buClr>
                <a:srgbClr val="FF0000"/>
              </a:buClr>
            </a:pPr>
            <a:r>
              <a:rPr lang="en-US" sz="1350" dirty="0">
                <a:solidFill>
                  <a:schemeClr val="bg1"/>
                </a:solidFill>
                <a:highlight>
                  <a:srgbClr val="FF0000"/>
                </a:highlight>
                <a:latin typeface="Lato" panose="020F0502020204030203" pitchFamily="34" charset="0"/>
                <a:ea typeface="Lato" panose="020F0502020204030203" pitchFamily="34" charset="0"/>
                <a:cs typeface="Lato" panose="020F0502020204030203" pitchFamily="34" charset="0"/>
              </a:rPr>
              <a:t>Headline in media</a:t>
            </a:r>
          </a:p>
        </p:txBody>
      </p:sp>
      <p:sp>
        <p:nvSpPr>
          <p:cNvPr id="12" name="Rectangle 11">
            <a:extLst>
              <a:ext uri="{FF2B5EF4-FFF2-40B4-BE49-F238E27FC236}">
                <a16:creationId xmlns:a16="http://schemas.microsoft.com/office/drawing/2014/main" id="{48BAA2FC-74B6-3048-B580-BE9E4267756E}"/>
              </a:ext>
            </a:extLst>
          </p:cNvPr>
          <p:cNvSpPr/>
          <p:nvPr/>
        </p:nvSpPr>
        <p:spPr>
          <a:xfrm>
            <a:off x="3160889" y="4156521"/>
            <a:ext cx="5454236" cy="954107"/>
          </a:xfrm>
          <a:prstGeom prst="rect">
            <a:avLst/>
          </a:prstGeom>
        </p:spPr>
        <p:txBody>
          <a:bodyPr wrap="square">
            <a:spAutoFit/>
          </a:bodyPr>
          <a:lstStyle/>
          <a:p>
            <a:pPr algn="r"/>
            <a:r>
              <a:rPr lang="en-US" dirty="0">
                <a:latin typeface="Lato" panose="020F0502020204030203" pitchFamily="34" charset="0"/>
                <a:ea typeface="Lato" panose="020F0502020204030203" pitchFamily="34" charset="0"/>
                <a:cs typeface="Lato" panose="020F0502020204030203" pitchFamily="34" charset="0"/>
              </a:rPr>
              <a:t>Interpretations were not correct because the study was performed in a laboratory, not in a city. And the desire of the subjects to support something, to allocate funds to charity, but not to their “kindness” in general, was studied.</a:t>
            </a:r>
          </a:p>
        </p:txBody>
      </p:sp>
      <p:sp>
        <p:nvSpPr>
          <p:cNvPr id="14" name="Rectangle 13">
            <a:extLst>
              <a:ext uri="{FF2B5EF4-FFF2-40B4-BE49-F238E27FC236}">
                <a16:creationId xmlns:a16="http://schemas.microsoft.com/office/drawing/2014/main" id="{03758147-6821-1D4F-9331-204AC606D80A}"/>
              </a:ext>
            </a:extLst>
          </p:cNvPr>
          <p:cNvSpPr/>
          <p:nvPr/>
        </p:nvSpPr>
        <p:spPr>
          <a:xfrm>
            <a:off x="311700" y="3235820"/>
            <a:ext cx="3720903" cy="1169551"/>
          </a:xfrm>
          <a:prstGeom prst="rect">
            <a:avLst/>
          </a:prstGeom>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Study found that: </a:t>
            </a:r>
            <a:r>
              <a:rPr lang="en-US" b="1" dirty="0">
                <a:latin typeface="Lato" panose="020F0502020204030203" pitchFamily="34" charset="0"/>
                <a:ea typeface="Lato" panose="020F0502020204030203" pitchFamily="34" charset="0"/>
                <a:cs typeface="Lato" panose="020F0502020204030203" pitchFamily="34" charset="0"/>
              </a:rPr>
              <a:t>“people become less generous over time when they make decisions in an environment where they don’t know or interact with other people”.</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959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711B4-A3D5-1A4F-801A-18111A552A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16</a:t>
            </a:fld>
            <a:endParaRPr lang="de"/>
          </a:p>
        </p:txBody>
      </p:sp>
      <p:pic>
        <p:nvPicPr>
          <p:cNvPr id="3" name="Picture 2">
            <a:extLst>
              <a:ext uri="{FF2B5EF4-FFF2-40B4-BE49-F238E27FC236}">
                <a16:creationId xmlns:a16="http://schemas.microsoft.com/office/drawing/2014/main" id="{5674AB79-93CA-BF45-ADC5-193950F9838C}"/>
              </a:ext>
            </a:extLst>
          </p:cNvPr>
          <p:cNvPicPr>
            <a:picLocks noChangeAspect="1"/>
          </p:cNvPicPr>
          <p:nvPr/>
        </p:nvPicPr>
        <p:blipFill>
          <a:blip r:embed="rId2"/>
          <a:stretch>
            <a:fillRect/>
          </a:stretch>
        </p:blipFill>
        <p:spPr>
          <a:xfrm>
            <a:off x="906116" y="1107896"/>
            <a:ext cx="7317335" cy="1051154"/>
          </a:xfrm>
          <a:prstGeom prst="rect">
            <a:avLst/>
          </a:prstGeom>
        </p:spPr>
      </p:pic>
      <p:pic>
        <p:nvPicPr>
          <p:cNvPr id="4" name="Picture 3">
            <a:extLst>
              <a:ext uri="{FF2B5EF4-FFF2-40B4-BE49-F238E27FC236}">
                <a16:creationId xmlns:a16="http://schemas.microsoft.com/office/drawing/2014/main" id="{723552F8-CDE7-CD4E-B02D-B31C4DBDA00E}"/>
              </a:ext>
            </a:extLst>
          </p:cNvPr>
          <p:cNvPicPr>
            <a:picLocks noChangeAspect="1"/>
          </p:cNvPicPr>
          <p:nvPr/>
        </p:nvPicPr>
        <p:blipFill>
          <a:blip r:embed="rId3"/>
          <a:stretch>
            <a:fillRect/>
          </a:stretch>
        </p:blipFill>
        <p:spPr>
          <a:xfrm>
            <a:off x="448915" y="2388940"/>
            <a:ext cx="8246170" cy="1359552"/>
          </a:xfrm>
          <a:prstGeom prst="rect">
            <a:avLst/>
          </a:prstGeom>
        </p:spPr>
      </p:pic>
      <p:pic>
        <p:nvPicPr>
          <p:cNvPr id="5" name="Picture 4">
            <a:extLst>
              <a:ext uri="{FF2B5EF4-FFF2-40B4-BE49-F238E27FC236}">
                <a16:creationId xmlns:a16="http://schemas.microsoft.com/office/drawing/2014/main" id="{C5B266A5-E773-894F-8282-C5B66C86BEF8}"/>
              </a:ext>
            </a:extLst>
          </p:cNvPr>
          <p:cNvPicPr>
            <a:picLocks noChangeAspect="1"/>
          </p:cNvPicPr>
          <p:nvPr/>
        </p:nvPicPr>
        <p:blipFill>
          <a:blip r:embed="rId4"/>
          <a:stretch>
            <a:fillRect/>
          </a:stretch>
        </p:blipFill>
        <p:spPr>
          <a:xfrm>
            <a:off x="7839050" y="3896518"/>
            <a:ext cx="1065130" cy="412308"/>
          </a:xfrm>
          <a:prstGeom prst="rect">
            <a:avLst/>
          </a:prstGeom>
        </p:spPr>
      </p:pic>
    </p:spTree>
    <p:extLst>
      <p:ext uri="{BB962C8B-B14F-4D97-AF65-F5344CB8AC3E}">
        <p14:creationId xmlns:p14="http://schemas.microsoft.com/office/powerpoint/2010/main" val="172816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7DC7F4-7F0E-FC4B-9B75-1CC095523C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17</a:t>
            </a:fld>
            <a:endParaRPr lang="de"/>
          </a:p>
        </p:txBody>
      </p:sp>
      <p:pic>
        <p:nvPicPr>
          <p:cNvPr id="3" name="Picture 2" descr="imgres.jpg">
            <a:extLst>
              <a:ext uri="{FF2B5EF4-FFF2-40B4-BE49-F238E27FC236}">
                <a16:creationId xmlns:a16="http://schemas.microsoft.com/office/drawing/2014/main" id="{620D0529-A950-D248-9E43-52145CFE47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2197" y="1740109"/>
            <a:ext cx="1623530" cy="707022"/>
          </a:xfrm>
          <a:prstGeom prst="rect">
            <a:avLst/>
          </a:prstGeom>
        </p:spPr>
      </p:pic>
      <p:pic>
        <p:nvPicPr>
          <p:cNvPr id="4" name="Picture 3">
            <a:hlinkClick r:id="rId3"/>
            <a:extLst>
              <a:ext uri="{FF2B5EF4-FFF2-40B4-BE49-F238E27FC236}">
                <a16:creationId xmlns:a16="http://schemas.microsoft.com/office/drawing/2014/main" id="{4ADE4579-457F-4C46-9B1D-FBFBC86EE948}"/>
              </a:ext>
            </a:extLst>
          </p:cNvPr>
          <p:cNvPicPr>
            <a:picLocks noChangeAspect="1"/>
          </p:cNvPicPr>
          <p:nvPr/>
        </p:nvPicPr>
        <p:blipFill>
          <a:blip r:embed="rId4"/>
          <a:stretch>
            <a:fillRect/>
          </a:stretch>
        </p:blipFill>
        <p:spPr>
          <a:xfrm>
            <a:off x="174201" y="161995"/>
            <a:ext cx="5843955" cy="2285136"/>
          </a:xfrm>
          <a:prstGeom prst="rect">
            <a:avLst/>
          </a:prstGeom>
        </p:spPr>
      </p:pic>
      <p:pic>
        <p:nvPicPr>
          <p:cNvPr id="5" name="Picture 4">
            <a:hlinkClick r:id="rId5"/>
            <a:extLst>
              <a:ext uri="{FF2B5EF4-FFF2-40B4-BE49-F238E27FC236}">
                <a16:creationId xmlns:a16="http://schemas.microsoft.com/office/drawing/2014/main" id="{01BBBB3B-F6A7-9B47-95AE-58454AD234D1}"/>
              </a:ext>
            </a:extLst>
          </p:cNvPr>
          <p:cNvPicPr>
            <a:picLocks noChangeAspect="1"/>
          </p:cNvPicPr>
          <p:nvPr/>
        </p:nvPicPr>
        <p:blipFill>
          <a:blip r:embed="rId6"/>
          <a:stretch>
            <a:fillRect/>
          </a:stretch>
        </p:blipFill>
        <p:spPr>
          <a:xfrm>
            <a:off x="3310023" y="2617576"/>
            <a:ext cx="5522410" cy="2285135"/>
          </a:xfrm>
          <a:prstGeom prst="rect">
            <a:avLst/>
          </a:prstGeom>
        </p:spPr>
      </p:pic>
      <p:pic>
        <p:nvPicPr>
          <p:cNvPr id="6" name="Picture 5">
            <a:extLst>
              <a:ext uri="{FF2B5EF4-FFF2-40B4-BE49-F238E27FC236}">
                <a16:creationId xmlns:a16="http://schemas.microsoft.com/office/drawing/2014/main" id="{F2A1D32C-AF6D-B04A-ADF8-8756AA3C0ACB}"/>
              </a:ext>
            </a:extLst>
          </p:cNvPr>
          <p:cNvPicPr>
            <a:picLocks noChangeAspect="1"/>
          </p:cNvPicPr>
          <p:nvPr/>
        </p:nvPicPr>
        <p:blipFill>
          <a:blip r:embed="rId7"/>
          <a:stretch>
            <a:fillRect/>
          </a:stretch>
        </p:blipFill>
        <p:spPr>
          <a:xfrm>
            <a:off x="442917" y="2617576"/>
            <a:ext cx="2768572" cy="672976"/>
          </a:xfrm>
          <a:prstGeom prst="rect">
            <a:avLst/>
          </a:prstGeom>
        </p:spPr>
      </p:pic>
    </p:spTree>
    <p:extLst>
      <p:ext uri="{BB962C8B-B14F-4D97-AF65-F5344CB8AC3E}">
        <p14:creationId xmlns:p14="http://schemas.microsoft.com/office/powerpoint/2010/main" val="50282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FDDC6-9C2D-4C48-8937-9E497D0BE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18</a:t>
            </a:fld>
            <a:endParaRPr lang="de"/>
          </a:p>
        </p:txBody>
      </p:sp>
      <p:pic>
        <p:nvPicPr>
          <p:cNvPr id="3" name="Picture 2">
            <a:hlinkClick r:id="rId2"/>
            <a:extLst>
              <a:ext uri="{FF2B5EF4-FFF2-40B4-BE49-F238E27FC236}">
                <a16:creationId xmlns:a16="http://schemas.microsoft.com/office/drawing/2014/main" id="{AF6407FE-6BD7-1D42-AE2C-45FD8DE79F5B}"/>
              </a:ext>
            </a:extLst>
          </p:cNvPr>
          <p:cNvPicPr>
            <a:picLocks noChangeAspect="1"/>
          </p:cNvPicPr>
          <p:nvPr/>
        </p:nvPicPr>
        <p:blipFill>
          <a:blip r:embed="rId3"/>
          <a:stretch>
            <a:fillRect/>
          </a:stretch>
        </p:blipFill>
        <p:spPr>
          <a:xfrm>
            <a:off x="119858" y="992246"/>
            <a:ext cx="5839071" cy="1579504"/>
          </a:xfrm>
          <a:prstGeom prst="rect">
            <a:avLst/>
          </a:prstGeom>
        </p:spPr>
      </p:pic>
      <p:pic>
        <p:nvPicPr>
          <p:cNvPr id="4" name="Picture 3">
            <a:extLst>
              <a:ext uri="{FF2B5EF4-FFF2-40B4-BE49-F238E27FC236}">
                <a16:creationId xmlns:a16="http://schemas.microsoft.com/office/drawing/2014/main" id="{0E3CB49B-C66D-734A-94F4-B40B87D7201C}"/>
              </a:ext>
            </a:extLst>
          </p:cNvPr>
          <p:cNvPicPr>
            <a:picLocks noChangeAspect="1"/>
          </p:cNvPicPr>
          <p:nvPr/>
        </p:nvPicPr>
        <p:blipFill>
          <a:blip r:embed="rId4"/>
          <a:stretch>
            <a:fillRect/>
          </a:stretch>
        </p:blipFill>
        <p:spPr>
          <a:xfrm>
            <a:off x="119858" y="2670530"/>
            <a:ext cx="5839071" cy="1105187"/>
          </a:xfrm>
          <a:prstGeom prst="rect">
            <a:avLst/>
          </a:prstGeom>
        </p:spPr>
      </p:pic>
      <p:pic>
        <p:nvPicPr>
          <p:cNvPr id="5" name="Picture 4" descr="imgres.jpg">
            <a:extLst>
              <a:ext uri="{FF2B5EF4-FFF2-40B4-BE49-F238E27FC236}">
                <a16:creationId xmlns:a16="http://schemas.microsoft.com/office/drawing/2014/main" id="{935D4330-B9FF-8045-B897-3B28839E31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58" y="138378"/>
            <a:ext cx="1753513" cy="763627"/>
          </a:xfrm>
          <a:prstGeom prst="rect">
            <a:avLst/>
          </a:prstGeom>
        </p:spPr>
      </p:pic>
      <p:sp>
        <p:nvSpPr>
          <p:cNvPr id="6" name="Rectangle 5">
            <a:extLst>
              <a:ext uri="{FF2B5EF4-FFF2-40B4-BE49-F238E27FC236}">
                <a16:creationId xmlns:a16="http://schemas.microsoft.com/office/drawing/2014/main" id="{86714DBD-957E-AD4C-A106-C51BC9C993E9}"/>
              </a:ext>
            </a:extLst>
          </p:cNvPr>
          <p:cNvSpPr/>
          <p:nvPr/>
        </p:nvSpPr>
        <p:spPr>
          <a:xfrm>
            <a:off x="2425148" y="4457486"/>
            <a:ext cx="3436553" cy="577081"/>
          </a:xfrm>
          <a:prstGeom prst="rect">
            <a:avLst/>
          </a:prstGeom>
        </p:spPr>
        <p:txBody>
          <a:bodyPr wrap="square">
            <a:spAutoFit/>
          </a:bodyPr>
          <a:lstStyle/>
          <a:p>
            <a:pPr algn="r"/>
            <a:r>
              <a:rPr lang="en-US" sz="1050" b="1" dirty="0">
                <a:latin typeface="Lato" panose="020F0502020204030203" pitchFamily="34" charset="0"/>
                <a:ea typeface="Lato" panose="020F0502020204030203" pitchFamily="34" charset="0"/>
                <a:cs typeface="Lato" panose="020F0502020204030203" pitchFamily="34" charset="0"/>
              </a:rPr>
              <a:t>Full article by Anup Shah in Global Issues: </a:t>
            </a:r>
            <a:r>
              <a:rPr lang="en-US" sz="1050" dirty="0">
                <a:latin typeface="Lato" panose="020F0502020204030203" pitchFamily="34" charset="0"/>
                <a:ea typeface="Lato" panose="020F0502020204030203" pitchFamily="34" charset="0"/>
                <a:cs typeface="Lato" panose="020F0502020204030203" pitchFamily="34" charset="0"/>
                <a:hlinkClick r:id="rId6"/>
              </a:rPr>
              <a:t>https://www.globalissues.org/article/710/global-warming-spin-and-media</a:t>
            </a:r>
            <a:r>
              <a:rPr lang="en-US" sz="1050" dirty="0">
                <a:latin typeface="Lato" panose="020F0502020204030203" pitchFamily="34" charset="0"/>
                <a:ea typeface="Lato" panose="020F0502020204030203" pitchFamily="34" charset="0"/>
                <a:cs typeface="Lato" panose="020F0502020204030203" pitchFamily="34" charset="0"/>
              </a:rPr>
              <a:t> </a:t>
            </a:r>
          </a:p>
        </p:txBody>
      </p:sp>
      <p:pic>
        <p:nvPicPr>
          <p:cNvPr id="7" name="Picture 6">
            <a:extLst>
              <a:ext uri="{FF2B5EF4-FFF2-40B4-BE49-F238E27FC236}">
                <a16:creationId xmlns:a16="http://schemas.microsoft.com/office/drawing/2014/main" id="{7B95B63C-F061-B047-BB0A-4310251A9A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6631" y="999835"/>
            <a:ext cx="3098395" cy="3914071"/>
          </a:xfrm>
          <a:prstGeom prst="rect">
            <a:avLst/>
          </a:prstGeom>
        </p:spPr>
      </p:pic>
      <p:sp>
        <p:nvSpPr>
          <p:cNvPr id="8" name="Content Placeholder 2">
            <a:extLst>
              <a:ext uri="{FF2B5EF4-FFF2-40B4-BE49-F238E27FC236}">
                <a16:creationId xmlns:a16="http://schemas.microsoft.com/office/drawing/2014/main" id="{3FFAF772-CCEE-3044-9ACB-413314E5AFB5}"/>
              </a:ext>
            </a:extLst>
          </p:cNvPr>
          <p:cNvSpPr txBox="1">
            <a:spLocks/>
          </p:cNvSpPr>
          <p:nvPr/>
        </p:nvSpPr>
        <p:spPr>
          <a:xfrm>
            <a:off x="11904756" y="5243869"/>
            <a:ext cx="1118131" cy="499261"/>
          </a:xfrm>
          <a:prstGeom prst="rect">
            <a:avLst/>
          </a:prstGeom>
        </p:spPr>
        <p:txBody>
          <a:bodyPr vert="horz" lIns="68580" tIns="34290" rIns="68580" bIns="3429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rgbClr val="FF0000"/>
              </a:buClr>
              <a:buNone/>
            </a:pPr>
            <a:r>
              <a:rPr lang="en-US" sz="2100" dirty="0">
                <a:solidFill>
                  <a:srgbClr val="FF0000"/>
                </a:solidFill>
                <a:latin typeface="Constantia" panose="02030602050306030303" pitchFamily="18" charset="0"/>
              </a:rPr>
              <a:t>When everyone is an expert on everything…</a:t>
            </a:r>
            <a:br>
              <a:rPr lang="en-US" sz="2100" dirty="0">
                <a:solidFill>
                  <a:srgbClr val="FF0000"/>
                </a:solidFill>
                <a:latin typeface="Constantia" panose="02030602050306030303" pitchFamily="18" charset="0"/>
              </a:rPr>
            </a:br>
            <a:r>
              <a:rPr lang="en-US" sz="1800" i="1" dirty="0">
                <a:solidFill>
                  <a:schemeClr val="bg1">
                    <a:lumMod val="50000"/>
                  </a:schemeClr>
                </a:solidFill>
                <a:latin typeface="Constantia" panose="02030602050306030303" pitchFamily="18" charset="0"/>
                <a:hlinkClick r:id="rId8"/>
              </a:rPr>
              <a:t>By: Bronwyn Williams</a:t>
            </a:r>
            <a:endParaRPr lang="en-US" sz="1800" i="1" dirty="0">
              <a:solidFill>
                <a:schemeClr val="bg1">
                  <a:lumMod val="50000"/>
                </a:schemeClr>
              </a:solidFill>
              <a:latin typeface="Constantia" panose="02030602050306030303" pitchFamily="18" charset="0"/>
            </a:endParaRPr>
          </a:p>
          <a:p>
            <a:pPr marL="0" indent="0" algn="r">
              <a:buClr>
                <a:srgbClr val="FF0000"/>
              </a:buClr>
              <a:buNone/>
            </a:pPr>
            <a:endParaRPr lang="en-US" sz="2100" dirty="0">
              <a:latin typeface="Constantia" panose="02030602050306030303" pitchFamily="18" charset="0"/>
            </a:endParaRPr>
          </a:p>
        </p:txBody>
      </p:sp>
    </p:spTree>
    <p:extLst>
      <p:ext uri="{BB962C8B-B14F-4D97-AF65-F5344CB8AC3E}">
        <p14:creationId xmlns:p14="http://schemas.microsoft.com/office/powerpoint/2010/main" val="261302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7EA9-6293-E547-85A0-883C3A9C70C3}"/>
              </a:ext>
            </a:extLst>
          </p:cNvPr>
          <p:cNvSpPr>
            <a:spLocks noGrp="1"/>
          </p:cNvSpPr>
          <p:nvPr>
            <p:ph type="title"/>
          </p:nvPr>
        </p:nvSpPr>
        <p:spPr/>
        <p:txBody>
          <a:bodyPr/>
          <a:lstStyle/>
          <a:p>
            <a:r>
              <a:rPr lang="en-US" dirty="0"/>
              <a:t>Supporting material and literature:</a:t>
            </a:r>
          </a:p>
        </p:txBody>
      </p:sp>
      <p:sp>
        <p:nvSpPr>
          <p:cNvPr id="3" name="Text Placeholder 2">
            <a:extLst>
              <a:ext uri="{FF2B5EF4-FFF2-40B4-BE49-F238E27FC236}">
                <a16:creationId xmlns:a16="http://schemas.microsoft.com/office/drawing/2014/main" id="{367F2254-8F21-9E4C-95EA-B6257A811AD2}"/>
              </a:ext>
            </a:extLst>
          </p:cNvPr>
          <p:cNvSpPr>
            <a:spLocks noGrp="1"/>
          </p:cNvSpPr>
          <p:nvPr>
            <p:ph type="body" idx="1"/>
          </p:nvPr>
        </p:nvSpPr>
        <p:spPr/>
        <p:txBody>
          <a:bodyPr/>
          <a:lstStyle/>
          <a:p>
            <a:pPr>
              <a:buFont typeface="Wingdings" pitchFamily="2" charset="2"/>
              <a:buChar char="Ø"/>
            </a:pPr>
            <a:r>
              <a:rPr lang="en-US" sz="1400" dirty="0">
                <a:solidFill>
                  <a:schemeClr val="tx1"/>
                </a:solidFill>
              </a:rPr>
              <a:t>Ellis, L. D. The Need for Effective Risk Communication Strategies in Today’s Complex Information Environment. Accessible online </a:t>
            </a:r>
            <a:r>
              <a:rPr lang="en-US" sz="1400" dirty="0">
                <a:solidFill>
                  <a:srgbClr val="0070C0"/>
                </a:solidFill>
                <a:hlinkClick r:id="rId2">
                  <a:extLst>
                    <a:ext uri="{A12FA001-AC4F-418D-AE19-62706E023703}">
                      <ahyp:hlinkClr xmlns:ahyp="http://schemas.microsoft.com/office/drawing/2018/hyperlinkcolor" val="tx"/>
                    </a:ext>
                  </a:extLst>
                </a:hlinkClick>
              </a:rPr>
              <a:t>here</a:t>
            </a:r>
            <a:r>
              <a:rPr lang="en-US" sz="1400" dirty="0">
                <a:solidFill>
                  <a:schemeClr val="tx1"/>
                </a:solidFill>
              </a:rPr>
              <a:t>.</a:t>
            </a:r>
          </a:p>
          <a:p>
            <a:pPr>
              <a:buFont typeface="Wingdings" pitchFamily="2" charset="2"/>
              <a:buChar char="Ø"/>
            </a:pPr>
            <a:r>
              <a:rPr lang="en-US" sz="1400" dirty="0">
                <a:solidFill>
                  <a:schemeClr val="tx1"/>
                </a:solidFill>
              </a:rPr>
              <a:t>Bol, G. F. (2016). Risk communication in times of crisis Pitfalls and challenges in ensuring preparedness instead of hysterics. EMBO Reports. Vol. 17, No. 1. Accessible online </a:t>
            </a:r>
            <a:r>
              <a:rPr lang="en-US" sz="1400" dirty="0">
                <a:solidFill>
                  <a:srgbClr val="0070C0"/>
                </a:solidFill>
                <a:hlinkClick r:id="rId3">
                  <a:extLst>
                    <a:ext uri="{A12FA001-AC4F-418D-AE19-62706E023703}">
                      <ahyp:hlinkClr xmlns:ahyp="http://schemas.microsoft.com/office/drawing/2018/hyperlinkcolor" val="tx"/>
                    </a:ext>
                  </a:extLst>
                </a:hlinkClick>
              </a:rPr>
              <a:t>here</a:t>
            </a:r>
            <a:r>
              <a:rPr lang="en-US" sz="1400" dirty="0">
                <a:solidFill>
                  <a:schemeClr val="tx1"/>
                </a:solidFill>
              </a:rPr>
              <a:t>.</a:t>
            </a:r>
          </a:p>
          <a:p>
            <a:pPr>
              <a:buFont typeface="Wingdings" pitchFamily="2" charset="2"/>
              <a:buChar char="Ø"/>
            </a:pPr>
            <a:r>
              <a:rPr lang="en-US" sz="1400" dirty="0">
                <a:solidFill>
                  <a:schemeClr val="tx1"/>
                </a:solidFill>
              </a:rPr>
              <a:t>World Health Organization. (2013). Health and Environment: Communicating the Risk.</a:t>
            </a:r>
          </a:p>
          <a:p>
            <a:pPr>
              <a:buFont typeface="Wingdings" pitchFamily="2" charset="2"/>
              <a:buChar char="Ø"/>
            </a:pPr>
            <a:r>
              <a:rPr lang="en-US" sz="1400" dirty="0" err="1">
                <a:solidFill>
                  <a:schemeClr val="tx1"/>
                </a:solidFill>
              </a:rPr>
              <a:t>Schmalzle</a:t>
            </a:r>
            <a:r>
              <a:rPr lang="en-US" sz="1400" dirty="0">
                <a:solidFill>
                  <a:schemeClr val="tx1"/>
                </a:solidFill>
              </a:rPr>
              <a:t>, R., Renner, B., Schupp, H. T. (2017). Health Risk Perception and Risk Communication. Policy Insights from the Behavioral and Brain Sciences. Vol. 4, No. 2, 163-169.</a:t>
            </a:r>
          </a:p>
          <a:p>
            <a:pPr>
              <a:buFont typeface="Wingdings" pitchFamily="2" charset="2"/>
              <a:buChar char="Ø"/>
            </a:pPr>
            <a:r>
              <a:rPr lang="en-US" sz="1400" dirty="0" err="1">
                <a:solidFill>
                  <a:schemeClr val="tx1"/>
                </a:solidFill>
              </a:rPr>
              <a:t>Bouder</a:t>
            </a:r>
            <a:r>
              <a:rPr lang="en-US" sz="1400" dirty="0">
                <a:solidFill>
                  <a:schemeClr val="tx1"/>
                </a:solidFill>
              </a:rPr>
              <a:t>, F. (2015). Risk communication of vaccines: challenges in the post-trust environment. Accessible online </a:t>
            </a:r>
            <a:r>
              <a:rPr lang="en-US" sz="1400" dirty="0">
                <a:solidFill>
                  <a:schemeClr val="tx1"/>
                </a:solidFill>
                <a:hlinkClick r:id="rId4"/>
              </a:rPr>
              <a:t>here</a:t>
            </a:r>
            <a:r>
              <a:rPr lang="en-US" sz="1400" dirty="0">
                <a:solidFill>
                  <a:schemeClr val="tx1"/>
                </a:solidFill>
              </a:rPr>
              <a:t>.</a:t>
            </a:r>
          </a:p>
          <a:p>
            <a:pPr>
              <a:buFont typeface="Wingdings" pitchFamily="2" charset="2"/>
              <a:buChar char="Ø"/>
            </a:pPr>
            <a:r>
              <a:rPr lang="en-US" sz="1400" dirty="0">
                <a:solidFill>
                  <a:schemeClr val="tx1"/>
                </a:solidFill>
              </a:rPr>
              <a:t>PAHO. Guide for the preparation of a risk communication strategy for COVID-19 vaccines: A Resource for the countries of the Americas. Accessible online </a:t>
            </a:r>
            <a:r>
              <a:rPr lang="en-US" sz="1400" dirty="0">
                <a:solidFill>
                  <a:schemeClr val="tx1"/>
                </a:solidFill>
                <a:hlinkClick r:id="rId5"/>
              </a:rPr>
              <a:t>here</a:t>
            </a:r>
            <a:r>
              <a:rPr lang="en-US" sz="1400" dirty="0">
                <a:solidFill>
                  <a:schemeClr val="tx1"/>
                </a:solidFill>
              </a:rPr>
              <a:t>.</a:t>
            </a:r>
          </a:p>
          <a:p>
            <a:pPr>
              <a:buFont typeface="Wingdings" pitchFamily="2" charset="2"/>
              <a:buChar char="Ø"/>
            </a:pPr>
            <a:r>
              <a:rPr lang="en-US" sz="1400" dirty="0">
                <a:solidFill>
                  <a:schemeClr val="tx1"/>
                </a:solidFill>
              </a:rPr>
              <a:t>CDC. Communicating About COVID-19 Vaccine Safety and Risk. Accessible online </a:t>
            </a:r>
            <a:r>
              <a:rPr lang="en-US" sz="1400" dirty="0">
                <a:solidFill>
                  <a:schemeClr val="tx1"/>
                </a:solidFill>
                <a:hlinkClick r:id="rId6"/>
              </a:rPr>
              <a:t>here</a:t>
            </a:r>
            <a:r>
              <a:rPr lang="en-US" sz="1400" dirty="0">
                <a:solidFill>
                  <a:schemeClr val="tx1"/>
                </a:solidFill>
              </a:rPr>
              <a:t>. </a:t>
            </a:r>
          </a:p>
        </p:txBody>
      </p:sp>
      <p:sp>
        <p:nvSpPr>
          <p:cNvPr id="4" name="Slide Number Placeholder 3">
            <a:extLst>
              <a:ext uri="{FF2B5EF4-FFF2-40B4-BE49-F238E27FC236}">
                <a16:creationId xmlns:a16="http://schemas.microsoft.com/office/drawing/2014/main" id="{77DEF0C0-A925-9748-A7BC-9C8749822A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19</a:t>
            </a:fld>
            <a:endParaRPr lang="de"/>
          </a:p>
        </p:txBody>
      </p:sp>
    </p:spTree>
    <p:extLst>
      <p:ext uri="{BB962C8B-B14F-4D97-AF65-F5344CB8AC3E}">
        <p14:creationId xmlns:p14="http://schemas.microsoft.com/office/powerpoint/2010/main" val="207286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err="1"/>
              <a:t>Issues</a:t>
            </a:r>
            <a:r>
              <a:rPr lang="lt-LT" dirty="0"/>
              <a:t> to be </a:t>
            </a:r>
            <a:r>
              <a:rPr lang="lt-LT" dirty="0" err="1"/>
              <a:t>discussed</a:t>
            </a:r>
            <a:r>
              <a:rPr lang="lt-LT" dirty="0"/>
              <a:t>:</a:t>
            </a:r>
            <a:endParaRPr dirty="0"/>
          </a:p>
        </p:txBody>
      </p:sp>
      <p:sp>
        <p:nvSpPr>
          <p:cNvPr id="92" name="Google Shape;92;p15"/>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342900" lvl="0">
              <a:spcAft>
                <a:spcPts val="1600"/>
              </a:spcAft>
              <a:buFont typeface="+mj-lt"/>
              <a:buAutoNum type="arabicPeriod"/>
            </a:pPr>
            <a:r>
              <a:rPr lang="en-US" sz="2000" dirty="0">
                <a:solidFill>
                  <a:schemeClr val="tx1"/>
                </a:solidFill>
              </a:rPr>
              <a:t>Living in the Contemporary Risk Society and Dealing with Global Risks</a:t>
            </a:r>
          </a:p>
          <a:p>
            <a:pPr marL="342900" lvl="0">
              <a:spcAft>
                <a:spcPts val="1600"/>
              </a:spcAft>
              <a:buFont typeface="+mj-lt"/>
              <a:buAutoNum type="arabicPeriod"/>
            </a:pPr>
            <a:r>
              <a:rPr lang="en-US" sz="2000" dirty="0">
                <a:solidFill>
                  <a:schemeClr val="tx1"/>
                </a:solidFill>
              </a:rPr>
              <a:t>The Positive and Negative Effects of Science, Research and Technologies: can we control them?</a:t>
            </a:r>
          </a:p>
          <a:p>
            <a:pPr marL="342900" lvl="0">
              <a:spcAft>
                <a:spcPts val="1600"/>
              </a:spcAft>
              <a:buFont typeface="+mj-lt"/>
              <a:buAutoNum type="arabicPeriod"/>
            </a:pPr>
            <a:r>
              <a:rPr lang="en-US" sz="2000" dirty="0">
                <a:solidFill>
                  <a:schemeClr val="tx1"/>
                </a:solidFill>
              </a:rPr>
              <a:t>Understanding and Managing Global Risks: Data-based Evaluations, Public Perception and the Role of Media</a:t>
            </a:r>
          </a:p>
          <a:p>
            <a:pPr marL="342900" lvl="0">
              <a:spcAft>
                <a:spcPts val="1600"/>
              </a:spcAft>
              <a:buFont typeface="+mj-lt"/>
              <a:buAutoNum type="arabicPeriod"/>
            </a:pPr>
            <a:r>
              <a:rPr lang="en-US" sz="2000" dirty="0">
                <a:solidFill>
                  <a:schemeClr val="tx1"/>
                </a:solidFill>
              </a:rPr>
              <a:t>Dealing with Public Polarization and Resistance in the Momentum of Global Crisis: Case of COVID19 Vaccine Hesitancy</a:t>
            </a:r>
          </a:p>
          <a:p>
            <a:pPr marL="0" lvl="0" indent="0">
              <a:spcAft>
                <a:spcPts val="1600"/>
              </a:spcAft>
              <a:buNone/>
            </a:pPr>
            <a:endParaRPr lang="en-US" sz="2400" dirty="0">
              <a:solidFill>
                <a:schemeClr val="tx1"/>
              </a:solidFill>
            </a:endParaRPr>
          </a:p>
          <a:p>
            <a:pPr marL="342900" lvl="0">
              <a:spcAft>
                <a:spcPts val="1600"/>
              </a:spcAft>
              <a:buFont typeface="+mj-lt"/>
              <a:buAutoNum type="arabicPeriod"/>
            </a:pPr>
            <a:endParaRPr lang="en-US" sz="2400" dirty="0">
              <a:solidFill>
                <a:schemeClr val="tx1"/>
              </a:solidFill>
            </a:endParaRPr>
          </a:p>
          <a:p>
            <a:pPr marL="0" lvl="0" indent="0">
              <a:spcAft>
                <a:spcPts val="1600"/>
              </a:spcAft>
              <a:buNone/>
            </a:pPr>
            <a:endParaRPr lang="en-US"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4B64-74F3-FD44-9917-2F77C2F8DB60}"/>
              </a:ext>
            </a:extLst>
          </p:cNvPr>
          <p:cNvSpPr>
            <a:spLocks noGrp="1"/>
          </p:cNvSpPr>
          <p:nvPr>
            <p:ph type="title"/>
          </p:nvPr>
        </p:nvSpPr>
        <p:spPr/>
        <p:txBody>
          <a:bodyPr/>
          <a:lstStyle/>
          <a:p>
            <a:r>
              <a:rPr lang="en-US" b="1" dirty="0">
                <a:solidFill>
                  <a:srgbClr val="FF0000"/>
                </a:solidFill>
              </a:rPr>
              <a:t>3. </a:t>
            </a:r>
            <a:r>
              <a:rPr lang="en-US" b="1" dirty="0"/>
              <a:t>Understanding and Managing Global Risks: Data-based Evaluations, Public Perception and the Role of Media</a:t>
            </a:r>
          </a:p>
        </p:txBody>
      </p:sp>
      <p:sp>
        <p:nvSpPr>
          <p:cNvPr id="3" name="Slide Number Placeholder 2">
            <a:extLst>
              <a:ext uri="{FF2B5EF4-FFF2-40B4-BE49-F238E27FC236}">
                <a16:creationId xmlns:a16="http://schemas.microsoft.com/office/drawing/2014/main" id="{CB253558-9E6F-E041-A903-6A7D47C05C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333593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845E-5117-F044-9DDF-E4D4C4ABFB5B}"/>
              </a:ext>
            </a:extLst>
          </p:cNvPr>
          <p:cNvSpPr>
            <a:spLocks noGrp="1"/>
          </p:cNvSpPr>
          <p:nvPr>
            <p:ph type="title"/>
          </p:nvPr>
        </p:nvSpPr>
        <p:spPr/>
        <p:txBody>
          <a:bodyPr/>
          <a:lstStyle/>
          <a:p>
            <a:r>
              <a:rPr lang="en-US" dirty="0"/>
              <a:t>Risk management</a:t>
            </a:r>
          </a:p>
        </p:txBody>
      </p:sp>
      <p:sp>
        <p:nvSpPr>
          <p:cNvPr id="3" name="Text Placeholder 2">
            <a:extLst>
              <a:ext uri="{FF2B5EF4-FFF2-40B4-BE49-F238E27FC236}">
                <a16:creationId xmlns:a16="http://schemas.microsoft.com/office/drawing/2014/main" id="{B79EE555-2C6D-404E-B95B-8BB1EF583C9E}"/>
              </a:ext>
            </a:extLst>
          </p:cNvPr>
          <p:cNvSpPr>
            <a:spLocks noGrp="1"/>
          </p:cNvSpPr>
          <p:nvPr>
            <p:ph type="body" idx="1"/>
          </p:nvPr>
        </p:nvSpPr>
        <p:spPr>
          <a:xfrm>
            <a:off x="168426" y="992545"/>
            <a:ext cx="8760890" cy="2180025"/>
          </a:xfrm>
        </p:spPr>
        <p:txBody>
          <a:bodyPr/>
          <a:lstStyle/>
          <a:p>
            <a:r>
              <a:rPr lang="en-US" sz="1600" dirty="0">
                <a:solidFill>
                  <a:schemeClr val="tx1"/>
                </a:solidFill>
              </a:rPr>
              <a:t>Risk management - encompasses the structures and processes required for joint decision-making on risk issues with governmental organizations and non-governmental actors (Nye and Donahue, 2000).</a:t>
            </a:r>
          </a:p>
          <a:p>
            <a:r>
              <a:rPr lang="en-US" sz="1600" dirty="0">
                <a:solidFill>
                  <a:schemeClr val="tx1"/>
                </a:solidFill>
              </a:rPr>
              <a:t>At the global level, risk management is implemented through horizontally organized structures that bring together governmental and non-governmental actors for joint decision (Rosenau, 1992; Wolf, 2002, 2005).</a:t>
            </a:r>
          </a:p>
          <a:p>
            <a:r>
              <a:rPr lang="en-US" sz="1600" dirty="0">
                <a:solidFill>
                  <a:schemeClr val="tx1"/>
                </a:solidFill>
              </a:rPr>
              <a:t>Global risks must be managed not only horizontally but also vertically.</a:t>
            </a:r>
          </a:p>
        </p:txBody>
      </p:sp>
      <p:sp>
        <p:nvSpPr>
          <p:cNvPr id="4" name="Slide Number Placeholder 3">
            <a:extLst>
              <a:ext uri="{FF2B5EF4-FFF2-40B4-BE49-F238E27FC236}">
                <a16:creationId xmlns:a16="http://schemas.microsoft.com/office/drawing/2014/main" id="{0ACACA88-D3F5-D344-A637-2FE6B585B7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graphicFrame>
        <p:nvGraphicFramePr>
          <p:cNvPr id="5" name="Content Placeholder 3">
            <a:extLst>
              <a:ext uri="{FF2B5EF4-FFF2-40B4-BE49-F238E27FC236}">
                <a16:creationId xmlns:a16="http://schemas.microsoft.com/office/drawing/2014/main" id="{2B74E49B-D8A2-9040-BF3F-943ABC4EA956}"/>
              </a:ext>
            </a:extLst>
          </p:cNvPr>
          <p:cNvGraphicFramePr>
            <a:graphicFrameLocks/>
          </p:cNvGraphicFramePr>
          <p:nvPr>
            <p:extLst>
              <p:ext uri="{D42A27DB-BD31-4B8C-83A1-F6EECF244321}">
                <p14:modId xmlns:p14="http://schemas.microsoft.com/office/powerpoint/2010/main" val="2868672638"/>
              </p:ext>
            </p:extLst>
          </p:nvPr>
        </p:nvGraphicFramePr>
        <p:xfrm>
          <a:off x="2441141" y="3255665"/>
          <a:ext cx="6631205" cy="1615440"/>
        </p:xfrm>
        <a:graphic>
          <a:graphicData uri="http://schemas.openxmlformats.org/drawingml/2006/table">
            <a:tbl>
              <a:tblPr firstRow="1" bandRow="1">
                <a:tableStyleId>{5C22544A-7EE6-4342-B048-85BDC9FD1C3A}</a:tableStyleId>
              </a:tblPr>
              <a:tblGrid>
                <a:gridCol w="1404141">
                  <a:extLst>
                    <a:ext uri="{9D8B030D-6E8A-4147-A177-3AD203B41FA5}">
                      <a16:colId xmlns:a16="http://schemas.microsoft.com/office/drawing/2014/main" val="20000"/>
                    </a:ext>
                  </a:extLst>
                </a:gridCol>
                <a:gridCol w="1533601">
                  <a:extLst>
                    <a:ext uri="{9D8B030D-6E8A-4147-A177-3AD203B41FA5}">
                      <a16:colId xmlns:a16="http://schemas.microsoft.com/office/drawing/2014/main" val="20001"/>
                    </a:ext>
                  </a:extLst>
                </a:gridCol>
                <a:gridCol w="1165141">
                  <a:extLst>
                    <a:ext uri="{9D8B030D-6E8A-4147-A177-3AD203B41FA5}">
                      <a16:colId xmlns:a16="http://schemas.microsoft.com/office/drawing/2014/main" val="20002"/>
                    </a:ext>
                  </a:extLst>
                </a:gridCol>
                <a:gridCol w="1344390">
                  <a:extLst>
                    <a:ext uri="{9D8B030D-6E8A-4147-A177-3AD203B41FA5}">
                      <a16:colId xmlns:a16="http://schemas.microsoft.com/office/drawing/2014/main" val="20003"/>
                    </a:ext>
                  </a:extLst>
                </a:gridCol>
                <a:gridCol w="1183932">
                  <a:extLst>
                    <a:ext uri="{9D8B030D-6E8A-4147-A177-3AD203B41FA5}">
                      <a16:colId xmlns:a16="http://schemas.microsoft.com/office/drawing/2014/main" val="20004"/>
                    </a:ext>
                  </a:extLst>
                </a:gridCol>
              </a:tblGrid>
              <a:tr h="250099">
                <a:tc>
                  <a:txBody>
                    <a:bodyPr/>
                    <a:lstStyle/>
                    <a:p>
                      <a:pPr algn="ctr"/>
                      <a:endParaRPr lang="en-US" sz="1000" dirty="0">
                        <a:latin typeface="Lato" panose="020F0502020204030203" pitchFamily="34" charset="0"/>
                        <a:ea typeface="Lato" panose="020F0502020204030203" pitchFamily="34" charset="0"/>
                        <a:cs typeface="Lato" panose="020F0502020204030203" pitchFamily="34" charset="0"/>
                      </a:endParaRPr>
                    </a:p>
                  </a:txBody>
                  <a:tcPr>
                    <a:solidFill>
                      <a:schemeClr val="tx1">
                        <a:lumMod val="65000"/>
                        <a:lumOff val="35000"/>
                      </a:schemeClr>
                    </a:solidFill>
                  </a:tcPr>
                </a:tc>
                <a:tc>
                  <a:txBody>
                    <a:bodyPr/>
                    <a:lstStyle/>
                    <a:p>
                      <a:pPr algn="ctr"/>
                      <a:r>
                        <a:rPr lang="en-US" sz="1000" dirty="0">
                          <a:latin typeface="Lato" panose="020F0502020204030203" pitchFamily="34" charset="0"/>
                          <a:ea typeface="Lato" panose="020F0502020204030203" pitchFamily="34" charset="0"/>
                          <a:cs typeface="Lato" panose="020F0502020204030203" pitchFamily="34" charset="0"/>
                        </a:rPr>
                        <a:t>Governmental organizations</a:t>
                      </a:r>
                    </a:p>
                  </a:txBody>
                  <a:tcPr>
                    <a:solidFill>
                      <a:schemeClr val="tx1">
                        <a:lumMod val="65000"/>
                        <a:lumOff val="35000"/>
                      </a:schemeClr>
                    </a:solidFill>
                  </a:tcPr>
                </a:tc>
                <a:tc>
                  <a:txBody>
                    <a:bodyPr/>
                    <a:lstStyle/>
                    <a:p>
                      <a:pPr algn="ctr"/>
                      <a:r>
                        <a:rPr lang="en-US" sz="1000" dirty="0">
                          <a:latin typeface="Lato" panose="020F0502020204030203" pitchFamily="34" charset="0"/>
                          <a:ea typeface="Lato" panose="020F0502020204030203" pitchFamily="34" charset="0"/>
                          <a:cs typeface="Lato" panose="020F0502020204030203" pitchFamily="34" charset="0"/>
                        </a:rPr>
                        <a:t>Industries</a:t>
                      </a:r>
                    </a:p>
                  </a:txBody>
                  <a:tcPr>
                    <a:solidFill>
                      <a:schemeClr val="tx1">
                        <a:lumMod val="65000"/>
                        <a:lumOff val="35000"/>
                      </a:schemeClr>
                    </a:solidFill>
                  </a:tcPr>
                </a:tc>
                <a:tc>
                  <a:txBody>
                    <a:bodyPr/>
                    <a:lstStyle/>
                    <a:p>
                      <a:pPr algn="ctr"/>
                      <a:r>
                        <a:rPr lang="en-US" sz="1000" dirty="0">
                          <a:latin typeface="Lato" panose="020F0502020204030203" pitchFamily="34" charset="0"/>
                          <a:ea typeface="Lato" panose="020F0502020204030203" pitchFamily="34" charset="0"/>
                          <a:cs typeface="Lato" panose="020F0502020204030203" pitchFamily="34" charset="0"/>
                        </a:rPr>
                        <a:t>Research centers, universities, etc.</a:t>
                      </a:r>
                    </a:p>
                  </a:txBody>
                  <a:tcPr>
                    <a:solidFill>
                      <a:schemeClr val="tx1">
                        <a:lumMod val="65000"/>
                        <a:lumOff val="35000"/>
                      </a:schemeClr>
                    </a:solidFill>
                  </a:tcPr>
                </a:tc>
                <a:tc>
                  <a:txBody>
                    <a:bodyPr/>
                    <a:lstStyle/>
                    <a:p>
                      <a:pPr algn="ctr"/>
                      <a:r>
                        <a:rPr lang="en-US" sz="1000" dirty="0">
                          <a:latin typeface="Lato" panose="020F0502020204030203" pitchFamily="34" charset="0"/>
                          <a:ea typeface="Lato" panose="020F0502020204030203" pitchFamily="34" charset="0"/>
                          <a:cs typeface="Lato" panose="020F0502020204030203" pitchFamily="34" charset="0"/>
                        </a:rPr>
                        <a:t>Public</a:t>
                      </a:r>
                    </a:p>
                  </a:txBody>
                  <a:tcPr>
                    <a:solidFill>
                      <a:schemeClr val="tx1">
                        <a:lumMod val="65000"/>
                        <a:lumOff val="35000"/>
                      </a:schemeClr>
                    </a:solidFill>
                  </a:tcPr>
                </a:tc>
                <a:extLst>
                  <a:ext uri="{0D108BD9-81ED-4DB2-BD59-A6C34878D82A}">
                    <a16:rowId xmlns:a16="http://schemas.microsoft.com/office/drawing/2014/main" val="10000"/>
                  </a:ext>
                </a:extLst>
              </a:tr>
              <a:tr h="234067">
                <a:tc>
                  <a:txBody>
                    <a:bodyPr/>
                    <a:lstStyle/>
                    <a:p>
                      <a:r>
                        <a:rPr lang="en-US" sz="1000" dirty="0">
                          <a:solidFill>
                            <a:schemeClr val="tx1"/>
                          </a:solidFill>
                          <a:latin typeface="Lato" panose="020F0502020204030203" pitchFamily="34" charset="0"/>
                          <a:ea typeface="Lato" panose="020F0502020204030203" pitchFamily="34" charset="0"/>
                          <a:cs typeface="Lato" panose="020F0502020204030203" pitchFamily="34" charset="0"/>
                        </a:rPr>
                        <a:t>Local</a:t>
                      </a: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1"/>
                  </a:ext>
                </a:extLst>
              </a:tr>
              <a:tr h="234067">
                <a:tc>
                  <a:txBody>
                    <a:bodyPr/>
                    <a:lstStyle/>
                    <a:p>
                      <a:r>
                        <a:rPr lang="en-US" sz="1000" dirty="0">
                          <a:solidFill>
                            <a:schemeClr val="tx1"/>
                          </a:solidFill>
                          <a:latin typeface="Lato" panose="020F0502020204030203" pitchFamily="34" charset="0"/>
                          <a:ea typeface="Lato" panose="020F0502020204030203" pitchFamily="34" charset="0"/>
                          <a:cs typeface="Lato" panose="020F0502020204030203" pitchFamily="34" charset="0"/>
                        </a:rPr>
                        <a:t>Regional</a:t>
                      </a: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234067">
                <a:tc>
                  <a:txBody>
                    <a:bodyPr/>
                    <a:lstStyle/>
                    <a:p>
                      <a:r>
                        <a:rPr lang="en-US" sz="1000" dirty="0">
                          <a:solidFill>
                            <a:schemeClr val="tx1"/>
                          </a:solidFill>
                          <a:latin typeface="Lato" panose="020F0502020204030203" pitchFamily="34" charset="0"/>
                          <a:ea typeface="Lato" panose="020F0502020204030203" pitchFamily="34" charset="0"/>
                          <a:cs typeface="Lato" panose="020F0502020204030203" pitchFamily="34" charset="0"/>
                        </a:rPr>
                        <a:t>National</a:t>
                      </a: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3"/>
                  </a:ext>
                </a:extLst>
              </a:tr>
              <a:tr h="234067">
                <a:tc>
                  <a:txBody>
                    <a:bodyPr/>
                    <a:lstStyle/>
                    <a:p>
                      <a:r>
                        <a:rPr lang="en-US" sz="1000" dirty="0">
                          <a:solidFill>
                            <a:schemeClr val="tx1"/>
                          </a:solidFill>
                          <a:latin typeface="Lato" panose="020F0502020204030203" pitchFamily="34" charset="0"/>
                          <a:ea typeface="Lato" panose="020F0502020204030203" pitchFamily="34" charset="0"/>
                          <a:cs typeface="Lato" panose="020F0502020204030203" pitchFamily="34" charset="0"/>
                        </a:rPr>
                        <a:t>International</a:t>
                      </a: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4"/>
                  </a:ext>
                </a:extLst>
              </a:tr>
              <a:tr h="234067">
                <a:tc>
                  <a:txBody>
                    <a:bodyPr/>
                    <a:lstStyle/>
                    <a:p>
                      <a:r>
                        <a:rPr lang="en-US" sz="1000" dirty="0">
                          <a:solidFill>
                            <a:schemeClr val="tx1"/>
                          </a:solidFill>
                          <a:latin typeface="Lato" panose="020F0502020204030203" pitchFamily="34" charset="0"/>
                          <a:ea typeface="Lato" panose="020F0502020204030203" pitchFamily="34" charset="0"/>
                          <a:cs typeface="Lato" panose="020F0502020204030203" pitchFamily="34" charset="0"/>
                        </a:rPr>
                        <a:t>Global</a:t>
                      </a: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1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641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6713B-C105-6D47-AB4D-79E97065E6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pic>
        <p:nvPicPr>
          <p:cNvPr id="3" name="Picture 2">
            <a:extLst>
              <a:ext uri="{FF2B5EF4-FFF2-40B4-BE49-F238E27FC236}">
                <a16:creationId xmlns:a16="http://schemas.microsoft.com/office/drawing/2014/main" id="{DF98DFBC-9CDA-C141-8D80-C80F92E3B953}"/>
              </a:ext>
            </a:extLst>
          </p:cNvPr>
          <p:cNvPicPr>
            <a:picLocks noChangeAspect="1"/>
          </p:cNvPicPr>
          <p:nvPr/>
        </p:nvPicPr>
        <p:blipFill>
          <a:blip r:embed="rId2"/>
          <a:stretch>
            <a:fillRect/>
          </a:stretch>
        </p:blipFill>
        <p:spPr>
          <a:xfrm>
            <a:off x="112889" y="124669"/>
            <a:ext cx="6773333" cy="4306627"/>
          </a:xfrm>
          <a:prstGeom prst="rect">
            <a:avLst/>
          </a:prstGeom>
        </p:spPr>
      </p:pic>
      <p:sp>
        <p:nvSpPr>
          <p:cNvPr id="4" name="Rectangle 3">
            <a:extLst>
              <a:ext uri="{FF2B5EF4-FFF2-40B4-BE49-F238E27FC236}">
                <a16:creationId xmlns:a16="http://schemas.microsoft.com/office/drawing/2014/main" id="{C90A337D-710D-A04A-8E7F-28BF3878D162}"/>
              </a:ext>
            </a:extLst>
          </p:cNvPr>
          <p:cNvSpPr/>
          <p:nvPr/>
        </p:nvSpPr>
        <p:spPr>
          <a:xfrm>
            <a:off x="6806712" y="1113089"/>
            <a:ext cx="2257778" cy="2677656"/>
          </a:xfrm>
          <a:prstGeom prst="rect">
            <a:avLst/>
          </a:prstGeom>
        </p:spPr>
        <p:txBody>
          <a:bodyPr wrap="square">
            <a:spAutoFit/>
          </a:bodyPr>
          <a:lstStyle/>
          <a:p>
            <a:pPr marL="285750" indent="-285750" algn="r">
              <a:buClr>
                <a:srgbClr val="FF0000"/>
              </a:buClr>
              <a:buFont typeface="Arial" panose="020B0604020202020204" pitchFamily="34" charset="0"/>
              <a:buChar char="•"/>
            </a:pPr>
            <a:r>
              <a:rPr lang="en-US" dirty="0"/>
              <a:t>In assessing and managing risks, experts use scientific methods and make decisions and draw conclusions after long-term research or observations.</a:t>
            </a:r>
          </a:p>
          <a:p>
            <a:pPr marL="285750" indent="-285750" algn="r">
              <a:buClr>
                <a:srgbClr val="FF0000"/>
              </a:buClr>
              <a:buFont typeface="Arial" panose="020B0604020202020204" pitchFamily="34" charset="0"/>
              <a:buChar char="•"/>
            </a:pPr>
            <a:r>
              <a:rPr lang="en-US" dirty="0"/>
              <a:t>Communication is in the center of successful risk management.</a:t>
            </a:r>
          </a:p>
        </p:txBody>
      </p:sp>
    </p:spTree>
    <p:extLst>
      <p:ext uri="{BB962C8B-B14F-4D97-AF65-F5344CB8AC3E}">
        <p14:creationId xmlns:p14="http://schemas.microsoft.com/office/powerpoint/2010/main" val="393840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2634-8C08-D041-AC7E-54B8233F3065}"/>
              </a:ext>
            </a:extLst>
          </p:cNvPr>
          <p:cNvSpPr>
            <a:spLocks noGrp="1"/>
          </p:cNvSpPr>
          <p:nvPr>
            <p:ph type="title"/>
          </p:nvPr>
        </p:nvSpPr>
        <p:spPr/>
        <p:txBody>
          <a:bodyPr/>
          <a:lstStyle/>
          <a:p>
            <a:r>
              <a:rPr lang="en-US" dirty="0"/>
              <a:t>Risk Perception Gap</a:t>
            </a:r>
          </a:p>
        </p:txBody>
      </p:sp>
      <p:sp>
        <p:nvSpPr>
          <p:cNvPr id="3" name="Text Placeholder 2">
            <a:extLst>
              <a:ext uri="{FF2B5EF4-FFF2-40B4-BE49-F238E27FC236}">
                <a16:creationId xmlns:a16="http://schemas.microsoft.com/office/drawing/2014/main" id="{227A6513-D058-5D49-8A84-784D239F8828}"/>
              </a:ext>
            </a:extLst>
          </p:cNvPr>
          <p:cNvSpPr>
            <a:spLocks noGrp="1"/>
          </p:cNvSpPr>
          <p:nvPr>
            <p:ph type="body" idx="1"/>
          </p:nvPr>
        </p:nvSpPr>
        <p:spPr/>
        <p:txBody>
          <a:bodyPr/>
          <a:lstStyle/>
          <a:p>
            <a:pPr marL="139700" indent="0">
              <a:buNone/>
            </a:pPr>
            <a:r>
              <a:rPr lang="en-US" sz="1600" b="1" dirty="0">
                <a:solidFill>
                  <a:schemeClr val="tx1"/>
                </a:solidFill>
              </a:rPr>
              <a:t>Risk is socially constructed. </a:t>
            </a:r>
          </a:p>
          <a:p>
            <a:pPr marL="139700" indent="0">
              <a:buNone/>
            </a:pPr>
            <a:br>
              <a:rPr lang="en-US" sz="1600" b="1" dirty="0">
                <a:solidFill>
                  <a:schemeClr val="tx1"/>
                </a:solidFill>
              </a:rPr>
            </a:br>
            <a:r>
              <a:rPr lang="en-US" sz="1600" dirty="0">
                <a:solidFill>
                  <a:schemeClr val="tx1"/>
                </a:solidFill>
              </a:rPr>
              <a:t>The characteristics of construct are determined by the psychological, social, institutional, and cultural environment in which the individual operates. Socially constructed risk is not an objective and constant.</a:t>
            </a:r>
          </a:p>
          <a:p>
            <a:endParaRPr lang="en-US" sz="1600" dirty="0">
              <a:solidFill>
                <a:schemeClr val="tx1"/>
              </a:solidFill>
            </a:endParaRPr>
          </a:p>
          <a:p>
            <a:pPr marL="114300" indent="0">
              <a:buNone/>
            </a:pPr>
            <a:r>
              <a:rPr lang="en-US" sz="1600" dirty="0">
                <a:solidFill>
                  <a:schemeClr val="tx1"/>
                </a:solidFill>
              </a:rPr>
              <a:t>… hence, different people make different decisions in similar or identical risk situations. In most cases, the real risks calculated by scientists do not seem very significant to society. Conversely, fears prevailing in society are often not scientifically based.</a:t>
            </a:r>
          </a:p>
          <a:p>
            <a:pPr marL="114300" indent="0">
              <a:buNone/>
            </a:pPr>
            <a:endParaRPr lang="en-US" sz="1600" dirty="0">
              <a:solidFill>
                <a:schemeClr val="tx1"/>
              </a:solidFill>
            </a:endParaRPr>
          </a:p>
          <a:p>
            <a:pPr marL="114300" indent="0">
              <a:buNone/>
            </a:pPr>
            <a:r>
              <a:rPr lang="en-US" sz="1600" dirty="0" err="1">
                <a:solidFill>
                  <a:schemeClr val="tx1"/>
                </a:solidFill>
              </a:rPr>
              <a:t>Frewer</a:t>
            </a:r>
            <a:r>
              <a:rPr lang="en-US" sz="1600" dirty="0">
                <a:solidFill>
                  <a:schemeClr val="tx1"/>
                </a:solidFill>
              </a:rPr>
              <a:t> et al., 2003</a:t>
            </a:r>
          </a:p>
        </p:txBody>
      </p:sp>
      <p:sp>
        <p:nvSpPr>
          <p:cNvPr id="4" name="Slide Number Placeholder 3">
            <a:extLst>
              <a:ext uri="{FF2B5EF4-FFF2-40B4-BE49-F238E27FC236}">
                <a16:creationId xmlns:a16="http://schemas.microsoft.com/office/drawing/2014/main" id="{32CF8EF0-BA07-B641-AB67-B9FE3570D9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spTree>
    <p:extLst>
      <p:ext uri="{BB962C8B-B14F-4D97-AF65-F5344CB8AC3E}">
        <p14:creationId xmlns:p14="http://schemas.microsoft.com/office/powerpoint/2010/main" val="189416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03966C-5A9B-484E-9AE3-5649EC84C4E6}"/>
              </a:ext>
            </a:extLst>
          </p:cNvPr>
          <p:cNvSpPr>
            <a:spLocks noGrp="1"/>
          </p:cNvSpPr>
          <p:nvPr>
            <p:ph type="body" idx="1"/>
          </p:nvPr>
        </p:nvSpPr>
        <p:spPr>
          <a:xfrm>
            <a:off x="168425" y="214489"/>
            <a:ext cx="6729086" cy="4224311"/>
          </a:xfrm>
        </p:spPr>
        <p:txBody>
          <a:bodyPr/>
          <a:lstStyle/>
          <a:p>
            <a:pPr marL="114300" indent="0">
              <a:buNone/>
            </a:pPr>
            <a:r>
              <a:rPr lang="en-US" sz="1600" dirty="0">
                <a:solidFill>
                  <a:schemeClr val="tx1"/>
                </a:solidFill>
              </a:rPr>
              <a:t>… People base their risk assessments primarily </a:t>
            </a:r>
            <a:r>
              <a:rPr lang="en-US" sz="1600" b="1" dirty="0">
                <a:solidFill>
                  <a:schemeClr val="tx1"/>
                </a:solidFill>
              </a:rPr>
              <a:t>on emotions and do so irrationally </a:t>
            </a:r>
            <a:r>
              <a:rPr lang="en-US" sz="1600" dirty="0">
                <a:solidFill>
                  <a:schemeClr val="tx1"/>
                </a:solidFill>
              </a:rPr>
              <a:t>- the human brain is designed in such a way that any potential danger is accompanied by a defensive reaction; </a:t>
            </a:r>
          </a:p>
          <a:p>
            <a:pPr marL="114300" indent="0">
              <a:buNone/>
            </a:pPr>
            <a:endParaRPr lang="en-US" sz="1600" dirty="0">
              <a:solidFill>
                <a:schemeClr val="tx1"/>
              </a:solidFill>
            </a:endParaRPr>
          </a:p>
          <a:p>
            <a:pPr marL="114300" indent="0">
              <a:buNone/>
            </a:pPr>
            <a:r>
              <a:rPr lang="en-US" sz="1600" dirty="0">
                <a:solidFill>
                  <a:schemeClr val="tx1"/>
                </a:solidFill>
              </a:rPr>
              <a:t>… People tend to make decisions without shortcuts, especially when it comes to threats. How we respond to risks is determined by other factors: </a:t>
            </a:r>
          </a:p>
          <a:p>
            <a:pPr>
              <a:buFont typeface="Courier New" panose="02070309020205020404" pitchFamily="49" charset="0"/>
              <a:buChar char="o"/>
            </a:pPr>
            <a:r>
              <a:rPr lang="en-US" sz="1600" dirty="0">
                <a:solidFill>
                  <a:schemeClr val="tx1"/>
                </a:solidFill>
              </a:rPr>
              <a:t>A real threat based on a specific situation or scientific calculations; </a:t>
            </a:r>
          </a:p>
          <a:p>
            <a:pPr>
              <a:buFont typeface="Courier New" panose="02070309020205020404" pitchFamily="49" charset="0"/>
              <a:buChar char="o"/>
            </a:pPr>
            <a:r>
              <a:rPr lang="en-US" sz="1600" dirty="0">
                <a:solidFill>
                  <a:schemeClr val="tx1"/>
                </a:solidFill>
              </a:rPr>
              <a:t>Personal beliefs and values; </a:t>
            </a:r>
          </a:p>
          <a:p>
            <a:pPr>
              <a:buFont typeface="Courier New" panose="02070309020205020404" pitchFamily="49" charset="0"/>
              <a:buChar char="o"/>
            </a:pPr>
            <a:r>
              <a:rPr lang="en-US" sz="1600" dirty="0">
                <a:solidFill>
                  <a:schemeClr val="tx1"/>
                </a:solidFill>
              </a:rPr>
              <a:t>Belonging to a risk group; </a:t>
            </a:r>
          </a:p>
          <a:p>
            <a:pPr>
              <a:buFont typeface="Courier New" panose="02070309020205020404" pitchFamily="49" charset="0"/>
              <a:buChar char="o"/>
            </a:pPr>
            <a:r>
              <a:rPr lang="en-US" sz="1600" dirty="0">
                <a:solidFill>
                  <a:schemeClr val="tx1"/>
                </a:solidFill>
              </a:rPr>
              <a:t>Political beliefs; </a:t>
            </a:r>
          </a:p>
          <a:p>
            <a:pPr>
              <a:buFont typeface="Courier New" panose="02070309020205020404" pitchFamily="49" charset="0"/>
              <a:buChar char="o"/>
            </a:pPr>
            <a:r>
              <a:rPr lang="en-US" sz="1600" dirty="0">
                <a:solidFill>
                  <a:schemeClr val="tx1"/>
                </a:solidFill>
              </a:rPr>
              <a:t>New versus old risks (</a:t>
            </a:r>
            <a:r>
              <a:rPr lang="en-US" sz="1600" dirty="0" err="1">
                <a:solidFill>
                  <a:schemeClr val="tx1"/>
                </a:solidFill>
              </a:rPr>
              <a:t>eg.</a:t>
            </a:r>
            <a:r>
              <a:rPr lang="en-US" sz="1600" dirty="0">
                <a:solidFill>
                  <a:schemeClr val="tx1"/>
                </a:solidFill>
              </a:rPr>
              <a:t> seasonal influenza and Coronavirus); </a:t>
            </a:r>
          </a:p>
          <a:p>
            <a:pPr>
              <a:buFont typeface="Courier New" panose="02070309020205020404" pitchFamily="49" charset="0"/>
              <a:buChar char="o"/>
            </a:pPr>
            <a:r>
              <a:rPr lang="en-US" sz="1600" dirty="0">
                <a:solidFill>
                  <a:schemeClr val="tx1"/>
                </a:solidFill>
              </a:rPr>
              <a:t>Extent of the risk (what are the possible consequences?); </a:t>
            </a:r>
          </a:p>
          <a:p>
            <a:pPr>
              <a:buFont typeface="Courier New" panose="02070309020205020404" pitchFamily="49" charset="0"/>
              <a:buChar char="o"/>
            </a:pPr>
            <a:r>
              <a:rPr lang="en-US" sz="1600" dirty="0">
                <a:solidFill>
                  <a:schemeClr val="tx1"/>
                </a:solidFill>
              </a:rPr>
              <a:t>Risk representation in public space.</a:t>
            </a:r>
          </a:p>
        </p:txBody>
      </p:sp>
      <p:sp>
        <p:nvSpPr>
          <p:cNvPr id="4" name="Slide Number Placeholder 3">
            <a:extLst>
              <a:ext uri="{FF2B5EF4-FFF2-40B4-BE49-F238E27FC236}">
                <a16:creationId xmlns:a16="http://schemas.microsoft.com/office/drawing/2014/main" id="{2CF3AF9A-C290-B241-AAD2-7BA75647D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7</a:t>
            </a:fld>
            <a:endParaRPr lang="de"/>
          </a:p>
        </p:txBody>
      </p:sp>
    </p:spTree>
    <p:extLst>
      <p:ext uri="{BB962C8B-B14F-4D97-AF65-F5344CB8AC3E}">
        <p14:creationId xmlns:p14="http://schemas.microsoft.com/office/powerpoint/2010/main" val="249213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4A796-9FE7-8A47-AC84-7887F582C5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pic>
        <p:nvPicPr>
          <p:cNvPr id="4" name="Picture 3">
            <a:extLst>
              <a:ext uri="{FF2B5EF4-FFF2-40B4-BE49-F238E27FC236}">
                <a16:creationId xmlns:a16="http://schemas.microsoft.com/office/drawing/2014/main" id="{733F976F-1677-2E40-AC4A-B44DABB4321D}"/>
              </a:ext>
            </a:extLst>
          </p:cNvPr>
          <p:cNvPicPr>
            <a:picLocks noChangeAspect="1"/>
          </p:cNvPicPr>
          <p:nvPr/>
        </p:nvPicPr>
        <p:blipFill>
          <a:blip r:embed="rId2"/>
          <a:stretch>
            <a:fillRect/>
          </a:stretch>
        </p:blipFill>
        <p:spPr>
          <a:xfrm>
            <a:off x="1123645" y="1227370"/>
            <a:ext cx="3210771" cy="2622538"/>
          </a:xfrm>
          <a:prstGeom prst="rect">
            <a:avLst/>
          </a:prstGeom>
        </p:spPr>
      </p:pic>
      <p:pic>
        <p:nvPicPr>
          <p:cNvPr id="5" name="Picture 4" descr="tumblr_inline_ndec0jk6nj1sco37v.jpg">
            <a:extLst>
              <a:ext uri="{FF2B5EF4-FFF2-40B4-BE49-F238E27FC236}">
                <a16:creationId xmlns:a16="http://schemas.microsoft.com/office/drawing/2014/main" id="{C62F5D44-2AAE-4644-AD8D-D5EE9685FA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293592"/>
            <a:ext cx="3511423" cy="2556316"/>
          </a:xfrm>
          <a:prstGeom prst="rect">
            <a:avLst/>
          </a:prstGeom>
        </p:spPr>
      </p:pic>
      <p:sp>
        <p:nvSpPr>
          <p:cNvPr id="10" name="TextBox 9">
            <a:extLst>
              <a:ext uri="{FF2B5EF4-FFF2-40B4-BE49-F238E27FC236}">
                <a16:creationId xmlns:a16="http://schemas.microsoft.com/office/drawing/2014/main" id="{A0334D0D-19F5-6D43-A7C0-0D184B3D32CF}"/>
              </a:ext>
            </a:extLst>
          </p:cNvPr>
          <p:cNvSpPr txBox="1"/>
          <p:nvPr/>
        </p:nvSpPr>
        <p:spPr>
          <a:xfrm>
            <a:off x="5719835" y="4837767"/>
            <a:ext cx="3333750" cy="276999"/>
          </a:xfrm>
          <a:prstGeom prst="rect">
            <a:avLst/>
          </a:prstGeom>
          <a:noFill/>
        </p:spPr>
        <p:txBody>
          <a:bodyPr wrap="square" rtlCol="0">
            <a:spAutoFit/>
          </a:bodyPr>
          <a:lstStyle/>
          <a:p>
            <a:pPr algn="r"/>
            <a:r>
              <a:rPr lang="en-US" sz="1200" i="1" dirty="0">
                <a:solidFill>
                  <a:schemeClr val="tx1">
                    <a:lumMod val="50000"/>
                    <a:lumOff val="50000"/>
                  </a:schemeClr>
                </a:solidFill>
                <a:latin typeface="Lucida Grande CE"/>
                <a:cs typeface="Lucida Grande CE"/>
              </a:rPr>
              <a:t>Source: </a:t>
            </a:r>
            <a:r>
              <a:rPr lang="en-US" sz="1200" i="1" u="sng" dirty="0" err="1">
                <a:solidFill>
                  <a:srgbClr val="0000FF"/>
                </a:solidFill>
                <a:latin typeface="Lucida Grande CE"/>
                <a:cs typeface="Lucida Grande CE"/>
              </a:rPr>
              <a:t>www.marketwatch.com</a:t>
            </a:r>
            <a:endParaRPr lang="en-US" sz="1200" i="1" u="sng" dirty="0">
              <a:solidFill>
                <a:srgbClr val="0000FF"/>
              </a:solidFill>
              <a:latin typeface="Lucida Grande CE"/>
              <a:cs typeface="Lucida Grande CE"/>
            </a:endParaRPr>
          </a:p>
        </p:txBody>
      </p:sp>
    </p:spTree>
    <p:extLst>
      <p:ext uri="{BB962C8B-B14F-4D97-AF65-F5344CB8AC3E}">
        <p14:creationId xmlns:p14="http://schemas.microsoft.com/office/powerpoint/2010/main" val="19122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B1B7-EC38-EC44-BBEA-62959F561869}"/>
              </a:ext>
            </a:extLst>
          </p:cNvPr>
          <p:cNvSpPr>
            <a:spLocks noGrp="1"/>
          </p:cNvSpPr>
          <p:nvPr>
            <p:ph type="title"/>
          </p:nvPr>
        </p:nvSpPr>
        <p:spPr>
          <a:xfrm>
            <a:off x="311700" y="296995"/>
            <a:ext cx="6802800" cy="572700"/>
          </a:xfrm>
        </p:spPr>
        <p:txBody>
          <a:bodyPr/>
          <a:lstStyle/>
          <a:p>
            <a:r>
              <a:rPr lang="en-US" dirty="0"/>
              <a:t>Ability to understand and use scientific knowledge regarding the risks</a:t>
            </a:r>
            <a:br>
              <a:rPr lang="en-US" dirty="0"/>
            </a:br>
            <a:br>
              <a:rPr lang="en-US" dirty="0"/>
            </a:br>
            <a:endParaRPr lang="en-US" dirty="0"/>
          </a:p>
        </p:txBody>
      </p:sp>
      <p:sp>
        <p:nvSpPr>
          <p:cNvPr id="3" name="Text Placeholder 2">
            <a:extLst>
              <a:ext uri="{FF2B5EF4-FFF2-40B4-BE49-F238E27FC236}">
                <a16:creationId xmlns:a16="http://schemas.microsoft.com/office/drawing/2014/main" id="{6023A10B-3E9C-8240-9DBD-25AA9602E637}"/>
              </a:ext>
            </a:extLst>
          </p:cNvPr>
          <p:cNvSpPr>
            <a:spLocks noGrp="1"/>
          </p:cNvSpPr>
          <p:nvPr>
            <p:ph type="body" idx="1"/>
          </p:nvPr>
        </p:nvSpPr>
        <p:spPr>
          <a:xfrm>
            <a:off x="168425" y="1351722"/>
            <a:ext cx="8664000" cy="3087078"/>
          </a:xfrm>
        </p:spPr>
        <p:txBody>
          <a:bodyPr/>
          <a:lstStyle/>
          <a:p>
            <a:pPr marL="114300" indent="0">
              <a:buNone/>
            </a:pPr>
            <a:r>
              <a:rPr lang="en-US" sz="1600" dirty="0">
                <a:solidFill>
                  <a:schemeClr val="tx1"/>
                </a:solidFill>
              </a:rPr>
              <a:t>“The public must be able to understand the basics of science to make informed decisions. Perhaps the most dramatic example of the negative consequences of poor communication between scientists and the public is the issue of climate change, where a variety of factors, not the least of which is a breakdown in the transmission of fundamental climate data to the general public, has contributed to widespread mistrust and misunderstanding of scientists and their research”</a:t>
            </a:r>
          </a:p>
          <a:p>
            <a:pPr marL="114300" indent="0">
              <a:buNone/>
            </a:pPr>
            <a:endParaRPr lang="en-US" sz="1600" dirty="0">
              <a:solidFill>
                <a:schemeClr val="tx1"/>
              </a:solidFill>
            </a:endParaRPr>
          </a:p>
          <a:p>
            <a:pPr marL="114300" indent="0">
              <a:buNone/>
            </a:pPr>
            <a:r>
              <a:rPr lang="en-US" sz="1600" b="1" dirty="0">
                <a:solidFill>
                  <a:schemeClr val="bg1">
                    <a:lumMod val="50000"/>
                  </a:schemeClr>
                </a:solidFill>
              </a:rPr>
              <a:t>Read more</a:t>
            </a:r>
            <a:r>
              <a:rPr lang="en-US" sz="1600" dirty="0">
                <a:solidFill>
                  <a:schemeClr val="bg1">
                    <a:lumMod val="50000"/>
                  </a:schemeClr>
                </a:solidFill>
              </a:rPr>
              <a:t>: </a:t>
            </a:r>
            <a:r>
              <a:rPr lang="en-US" sz="1600" dirty="0" err="1">
                <a:solidFill>
                  <a:schemeClr val="bg1">
                    <a:lumMod val="50000"/>
                  </a:schemeClr>
                </a:solidFill>
              </a:rPr>
              <a:t>Brownel</a:t>
            </a:r>
            <a:r>
              <a:rPr lang="en-US" sz="1600" dirty="0">
                <a:solidFill>
                  <a:schemeClr val="bg1">
                    <a:lumMod val="50000"/>
                  </a:schemeClr>
                </a:solidFill>
              </a:rPr>
              <a:t> et al. (2013). Science Communication to the General Public: Why We Need to Teach Undergraduate and Graduate Students this Skill as Part of Their Formal Scientific Training. J Undergrad </a:t>
            </a:r>
            <a:r>
              <a:rPr lang="en-US" sz="1600" dirty="0" err="1">
                <a:solidFill>
                  <a:schemeClr val="bg1">
                    <a:lumMod val="50000"/>
                  </a:schemeClr>
                </a:solidFill>
              </a:rPr>
              <a:t>Neurosci</a:t>
            </a:r>
            <a:r>
              <a:rPr lang="en-US" sz="1600" dirty="0">
                <a:solidFill>
                  <a:schemeClr val="bg1">
                    <a:lumMod val="50000"/>
                  </a:schemeClr>
                </a:solidFill>
              </a:rPr>
              <a:t> Educ. </a:t>
            </a:r>
          </a:p>
          <a:p>
            <a:endParaRPr lang="en-US" dirty="0"/>
          </a:p>
          <a:p>
            <a:endParaRPr lang="en-US" dirty="0"/>
          </a:p>
        </p:txBody>
      </p:sp>
      <p:sp>
        <p:nvSpPr>
          <p:cNvPr id="4" name="Slide Number Placeholder 3">
            <a:extLst>
              <a:ext uri="{FF2B5EF4-FFF2-40B4-BE49-F238E27FC236}">
                <a16:creationId xmlns:a16="http://schemas.microsoft.com/office/drawing/2014/main" id="{F2D30DD1-C85A-5B49-A009-B5F96B0FBD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sp>
        <p:nvSpPr>
          <p:cNvPr id="6" name="Content Placeholder 2">
            <a:extLst>
              <a:ext uri="{FF2B5EF4-FFF2-40B4-BE49-F238E27FC236}">
                <a16:creationId xmlns:a16="http://schemas.microsoft.com/office/drawing/2014/main" id="{5AAF2989-B62C-4C45-ABA7-E23A4822C423}"/>
              </a:ext>
            </a:extLst>
          </p:cNvPr>
          <p:cNvSpPr txBox="1">
            <a:spLocks/>
          </p:cNvSpPr>
          <p:nvPr/>
        </p:nvSpPr>
        <p:spPr>
          <a:xfrm>
            <a:off x="838200" y="1825624"/>
            <a:ext cx="5257800"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i="1" dirty="0">
              <a:latin typeface="Constantia" panose="02030602050306030303" pitchFamily="18" charset="0"/>
            </a:endParaRPr>
          </a:p>
        </p:txBody>
      </p:sp>
    </p:spTree>
    <p:extLst>
      <p:ext uri="{BB962C8B-B14F-4D97-AF65-F5344CB8AC3E}">
        <p14:creationId xmlns:p14="http://schemas.microsoft.com/office/powerpoint/2010/main" val="36012461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4549</TotalTime>
  <Words>1321</Words>
  <Application>Microsoft Macintosh PowerPoint</Application>
  <PresentationFormat>On-screen Show (16:9)</PresentationFormat>
  <Paragraphs>99</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Lato</vt:lpstr>
      <vt:lpstr>Lucida Grande CE</vt:lpstr>
      <vt:lpstr>Arial</vt:lpstr>
      <vt:lpstr>Wingdings</vt:lpstr>
      <vt:lpstr>Courier New</vt:lpstr>
      <vt:lpstr>Constantia</vt:lpstr>
      <vt:lpstr>Simple Light</vt:lpstr>
      <vt:lpstr>Public Risk Perception Dealing with Public Polarization and Resistance in the Momentum of Global Crisis</vt:lpstr>
      <vt:lpstr>Issues to be discussed:</vt:lpstr>
      <vt:lpstr>3. Understanding and Managing Global Risks: Data-based Evaluations, Public Perception and the Role of Media</vt:lpstr>
      <vt:lpstr>Risk management</vt:lpstr>
      <vt:lpstr>PowerPoint Presentation</vt:lpstr>
      <vt:lpstr>Risk Perception Gap</vt:lpstr>
      <vt:lpstr>PowerPoint Presentation</vt:lpstr>
      <vt:lpstr>PowerPoint Presentation</vt:lpstr>
      <vt:lpstr>Ability to understand and use scientific knowledge regarding the risks  </vt:lpstr>
      <vt:lpstr>PowerPoint Presentation</vt:lpstr>
      <vt:lpstr>PowerPoint Presentation</vt:lpstr>
      <vt:lpstr>Risk Communication</vt:lpstr>
      <vt:lpstr>The Role of Mass Media</vt:lpstr>
      <vt:lpstr>PowerPoint Presentation</vt:lpstr>
      <vt:lpstr>The game of the “Broken Phone”</vt:lpstr>
      <vt:lpstr>PowerPoint Presentation</vt:lpstr>
      <vt:lpstr>PowerPoint Presentation</vt:lpstr>
      <vt:lpstr>PowerPoint Presentation</vt:lpstr>
      <vt:lpstr>Supporting material and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Risk Perception Dealing with Public Polarization and Resistance in the Momentum of Global Crisis</dc:title>
  <cp:lastModifiedBy>Debora Lucque</cp:lastModifiedBy>
  <cp:revision>22</cp:revision>
  <dcterms:modified xsi:type="dcterms:W3CDTF">2022-05-09T09:34:57Z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1049490</vt:lpwstr>
  </property>
  <property fmtid="{D5CDD505-2E9C-101B-9397-08002B2CF9AE}" name="NXPowerLiteSettings" pid="3">
    <vt:lpwstr>F7000400038000</vt:lpwstr>
  </property>
  <property fmtid="{D5CDD505-2E9C-101B-9397-08002B2CF9AE}" name="NXPowerLiteVersion" pid="4">
    <vt:lpwstr>S9.1.4</vt:lpwstr>
  </property>
</Properties>
</file>