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tiff" Extension="tiff"/>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9"/>
  </p:notesMasterIdLst>
  <p:sldIdLst>
    <p:sldId id="256" r:id="rId2"/>
    <p:sldId id="258" r:id="rId3"/>
    <p:sldId id="264" r:id="rId4"/>
    <p:sldId id="265" r:id="rId5"/>
    <p:sldId id="295" r:id="rId6"/>
    <p:sldId id="300" r:id="rId7"/>
    <p:sldId id="301" r:id="rId8"/>
    <p:sldId id="302" r:id="rId9"/>
    <p:sldId id="303" r:id="rId10"/>
    <p:sldId id="304" r:id="rId11"/>
    <p:sldId id="305" r:id="rId12"/>
    <p:sldId id="306" r:id="rId13"/>
    <p:sldId id="323" r:id="rId14"/>
    <p:sldId id="321" r:id="rId15"/>
    <p:sldId id="317" r:id="rId16"/>
    <p:sldId id="318" r:id="rId17"/>
    <p:sldId id="311" r:id="rId18"/>
  </p:sldIdLst>
  <p:sldSz cx="9144000" cy="5143500" type="screen16x9"/>
  <p:notesSz cx="6858000" cy="9144000"/>
  <p:embeddedFontLst>
    <p:embeddedFont>
      <p:font typeface="Constantia" panose="02030602050306030303" pitchFamily="18" charset="0"/>
      <p:regular r:id="rId20"/>
      <p:bold r:id="rId21"/>
      <p:italic r:id="rId22"/>
      <p:boldItalic r:id="rId23"/>
    </p:embeddedFont>
    <p:embeddedFont>
      <p:font typeface="Lato" panose="020F0502020204030203" pitchFamily="3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6"/>
    <p:restoredTop sz="94687"/>
  </p:normalViewPr>
  <p:slideViewPr>
    <p:cSldViewPr snapToGrid="0">
      <p:cViewPr varScale="1">
        <p:scale>
          <a:sx n="139" d="100"/>
          <a:sy n="139" d="100"/>
        </p:scale>
        <p:origin x="600" y="17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Hence again, - science itself is powerless to deal with global risks without political and public engagement. </a:t>
            </a:r>
          </a:p>
          <a:p>
            <a:endParaRPr lang="en-US" dirty="0"/>
          </a:p>
          <a:p>
            <a:r>
              <a:rPr lang="en-US" dirty="0"/>
              <a:t>Therefore, we have to speak about the ways how to bring science to people in order to make their </a:t>
            </a:r>
            <a:r>
              <a:rPr lang="en-US" dirty="0" err="1"/>
              <a:t>lifes</a:t>
            </a:r>
            <a:r>
              <a:rPr lang="en-US" dirty="0"/>
              <a:t> easier and to assure that their choices are informed and best in the situation. </a:t>
            </a:r>
          </a:p>
          <a:p>
            <a:endParaRPr lang="en-US" dirty="0"/>
          </a:p>
          <a:p>
            <a:r>
              <a:rPr lang="en-US" dirty="0"/>
              <a:t>Here we must speak about such concepts as information literacy and scientific literacy. </a:t>
            </a:r>
            <a:r>
              <a:rPr lang="en-US" dirty="0">
                <a:latin typeface="Constantia" panose="02030602050306030303" pitchFamily="18" charset="0"/>
              </a:rPr>
              <a:t>Scientific information is highly appreciated and even vital in a society full of uncertainties, risks and crisis. High </a:t>
            </a:r>
            <a:r>
              <a:rPr lang="en-US" b="1" dirty="0">
                <a:latin typeface="Constantia" panose="02030602050306030303" pitchFamily="18" charset="0"/>
              </a:rPr>
              <a:t>information literacy </a:t>
            </a:r>
            <a:r>
              <a:rPr lang="en-US" dirty="0">
                <a:latin typeface="Constantia" panose="02030602050306030303" pitchFamily="18" charset="0"/>
              </a:rPr>
              <a:t>is the requirement to the contemporary society to successfully manage daily life, correctly evaluate risks and handle various crisis.</a:t>
            </a:r>
          </a:p>
          <a:p>
            <a:endParaRPr lang="en-US" dirty="0">
              <a:latin typeface="Constantia" panose="02030602050306030303" pitchFamily="18" charset="0"/>
            </a:endParaRPr>
          </a:p>
          <a:p>
            <a:r>
              <a:rPr lang="en-US" b="1" dirty="0">
                <a:latin typeface="Constantia" panose="02030602050306030303" pitchFamily="18" charset="0"/>
              </a:rPr>
              <a:t>Scientific literacy is not (only) about the facts! </a:t>
            </a:r>
          </a:p>
          <a:p>
            <a:pPr marL="628650" lvl="1" indent="-171450">
              <a:buFont typeface="Arial" panose="020B0604020202020204" pitchFamily="34" charset="0"/>
              <a:buChar char="•"/>
            </a:pPr>
            <a:r>
              <a:rPr lang="en-US" b="1" dirty="0">
                <a:latin typeface="Constantia" panose="02030602050306030303" pitchFamily="18" charset="0"/>
              </a:rPr>
              <a:t>Ability to access information</a:t>
            </a:r>
            <a:r>
              <a:rPr lang="en-US" dirty="0">
                <a:latin typeface="Constantia" panose="02030602050306030303" pitchFamily="18" charset="0"/>
              </a:rPr>
              <a:t>: Amid the global COVID-19 pandemic, UNESCO has announced “access to information in times of crisis” as the theme of the 2020 edition of the International Day for Universal Access to Information (IDUAI), celebrated every year on 28 September. </a:t>
            </a:r>
          </a:p>
          <a:p>
            <a:pPr marL="628650" lvl="1" indent="-171450">
              <a:buFont typeface="Arial" panose="020B0604020202020204" pitchFamily="34" charset="0"/>
              <a:buChar char="•"/>
            </a:pPr>
            <a:r>
              <a:rPr lang="en-US" b="1" dirty="0">
                <a:latin typeface="Constantia" panose="02030602050306030303" pitchFamily="18" charset="0"/>
              </a:rPr>
              <a:t>Ability to understand and use it </a:t>
            </a:r>
            <a:r>
              <a:rPr lang="en-US" dirty="0">
                <a:latin typeface="Constantia" panose="02030602050306030303" pitchFamily="18" charset="0"/>
              </a:rPr>
              <a:t>in a proper way: </a:t>
            </a:r>
          </a:p>
          <a:p>
            <a:endParaRPr lang="en-US" dirty="0"/>
          </a:p>
        </p:txBody>
      </p:sp>
    </p:spTree>
    <p:extLst>
      <p:ext uri="{BB962C8B-B14F-4D97-AF65-F5344CB8AC3E}">
        <p14:creationId xmlns:p14="http://schemas.microsoft.com/office/powerpoint/2010/main" val="2986414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Regarding public trust in science, we should mention, that public trust is quite high and stable, but when it comes to more sensitive and </a:t>
            </a:r>
            <a:r>
              <a:rPr lang="en-US" dirty="0" err="1"/>
              <a:t>controvercial</a:t>
            </a:r>
            <a:r>
              <a:rPr lang="en-US" dirty="0"/>
              <a:t> topics like climate change, vaccination, genetically modified foods, etc., trust is more varied. To be more precise, - </a:t>
            </a:r>
            <a:r>
              <a:rPr lang="en-US" sz="1200" dirty="0">
                <a:latin typeface="Constantia" panose="02030602050306030303" pitchFamily="18" charset="0"/>
              </a:rPr>
              <a:t>only 47% of people say that medical scientists understand the health effects of the measles, mumps, and rubella (MMR) vaccine “very well.”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Constantia" panose="02030602050306030303"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onstantia" panose="02030602050306030303" pitchFamily="18" charset="0"/>
              </a:rPr>
              <a:t>What does it mean? It raises questions, how to communicate this kind of topics to build and maintain public trust in science and scientists?</a:t>
            </a:r>
          </a:p>
          <a:p>
            <a:endParaRPr lang="en-US" dirty="0"/>
          </a:p>
        </p:txBody>
      </p:sp>
      <p:sp>
        <p:nvSpPr>
          <p:cNvPr id="4" name="Slide Number Placeholder 3"/>
          <p:cNvSpPr>
            <a:spLocks noGrp="1"/>
          </p:cNvSpPr>
          <p:nvPr>
            <p:ph type="sldNum" sz="quarter" idx="5"/>
          </p:nvPr>
        </p:nvSpPr>
        <p:spPr/>
        <p:txBody>
          <a:bodyPr/>
          <a:lstStyle/>
          <a:p>
            <a:fld id="{FEDEC40E-FDEF-B44D-8197-36AE7579FFEE}" type="slidenum">
              <a:rPr lang="en-US" smtClean="0"/>
              <a:t>14</a:t>
            </a:fld>
            <a:endParaRPr lang="en-US"/>
          </a:p>
        </p:txBody>
      </p:sp>
    </p:spTree>
    <p:extLst>
      <p:ext uri="{BB962C8B-B14F-4D97-AF65-F5344CB8AC3E}">
        <p14:creationId xmlns:p14="http://schemas.microsoft.com/office/powerpoint/2010/main" val="330494784"/>
      </p:ext>
    </p:extLst>
  </p:cSld>
  <p:clrMapOvr>
    <a:masterClrMapping/>
  </p:clrMapOvr>
</p:notes>
</file>

<file path=ppt/slideLayouts/_rels/slideLayout1.xml.rels><?xml version="1.0" encoding="UTF-8" standalone="yes" ?><Relationships xmlns="http://schemas.openxmlformats.org/package/2006/relationships"><Relationship Id="rId3" Target="../media/image2.png" Type="http://schemas.openxmlformats.org/officeDocument/2006/relationships/image"/><Relationship Id="rId2" Target="../media/image1.jpeg" Type="http://schemas.openxmlformats.org/officeDocument/2006/relationships/image"/><Relationship Id="rId1" Target="../slideMasters/slideMaster1.xml" Type="http://schemas.openxmlformats.org/officeDocument/2006/relationships/slideMaster"/><Relationship Id="rId4" Target="../media/image3.png" Type="http://schemas.openxmlformats.org/officeDocument/2006/relationships/image"/></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a="http://schemas.openxmlformats.org/drawingml/2006/main" xmlns:r="http://schemas.openxmlformats.org/officeDocument/2006/relationships"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anchor="b" anchorCtr="0" bIns="91425" lIns="360000" rIns="91425" spcFirstLastPara="1" tIns="91425" wrap="square">
            <a:noAutofit/>
          </a:bodyPr>
          <a:lstStyle>
            <a:lvl1pPr lvl="0">
              <a:spcBef>
                <a:spcPts val="0"/>
              </a:spcBef>
              <a:spcAft>
                <a:spcPts val="0"/>
              </a:spcAft>
              <a:buClr>
                <a:srgbClr val="000000"/>
              </a:buClr>
              <a:buSzPts val="4000"/>
              <a:buNone/>
              <a:defRPr sz="4000">
                <a:solidFill>
                  <a:srgbClr val="000000"/>
                </a:solidFill>
              </a:defRPr>
            </a:lvl1pPr>
            <a:lvl2pPr algn="ctr" lvl="1">
              <a:spcBef>
                <a:spcPts val="0"/>
              </a:spcBef>
              <a:spcAft>
                <a:spcPts val="0"/>
              </a:spcAft>
              <a:buSzPts val="5200"/>
              <a:buNone/>
              <a:defRPr sz="5200"/>
            </a:lvl2pPr>
            <a:lvl3pPr algn="ctr" lvl="2">
              <a:spcBef>
                <a:spcPts val="0"/>
              </a:spcBef>
              <a:spcAft>
                <a:spcPts val="0"/>
              </a:spcAft>
              <a:buSzPts val="5200"/>
              <a:buNone/>
              <a:defRPr sz="5200"/>
            </a:lvl3pPr>
            <a:lvl4pPr algn="ctr" lvl="3">
              <a:spcBef>
                <a:spcPts val="0"/>
              </a:spcBef>
              <a:spcAft>
                <a:spcPts val="0"/>
              </a:spcAft>
              <a:buSzPts val="5200"/>
              <a:buNone/>
              <a:defRPr sz="5200"/>
            </a:lvl4pPr>
            <a:lvl5pPr algn="ctr" lvl="4">
              <a:spcBef>
                <a:spcPts val="0"/>
              </a:spcBef>
              <a:spcAft>
                <a:spcPts val="0"/>
              </a:spcAft>
              <a:buSzPts val="5200"/>
              <a:buNone/>
              <a:defRPr sz="5200"/>
            </a:lvl5pPr>
            <a:lvl6pPr algn="ctr" lvl="5">
              <a:spcBef>
                <a:spcPts val="0"/>
              </a:spcBef>
              <a:spcAft>
                <a:spcPts val="0"/>
              </a:spcAft>
              <a:buSzPts val="5200"/>
              <a:buNone/>
              <a:defRPr sz="5200"/>
            </a:lvl6pPr>
            <a:lvl7pPr algn="ctr" lvl="6">
              <a:spcBef>
                <a:spcPts val="0"/>
              </a:spcBef>
              <a:spcAft>
                <a:spcPts val="0"/>
              </a:spcAft>
              <a:buSzPts val="5200"/>
              <a:buNone/>
              <a:defRPr sz="5200"/>
            </a:lvl7pPr>
            <a:lvl8pPr algn="ctr" lvl="7">
              <a:spcBef>
                <a:spcPts val="0"/>
              </a:spcBef>
              <a:spcAft>
                <a:spcPts val="0"/>
              </a:spcAft>
              <a:buSzPts val="5200"/>
              <a:buNone/>
              <a:defRPr sz="5200"/>
            </a:lvl8pPr>
            <a:lvl9pPr algn="ctr" lvl="8">
              <a:spcBef>
                <a:spcPts val="0"/>
              </a:spcBef>
              <a:spcAft>
                <a:spcPts val="0"/>
              </a:spcAft>
              <a:buSzPts val="5200"/>
              <a:buNone/>
              <a:defRPr sz="5200"/>
            </a:lvl9pPr>
          </a:lstStyle>
          <a:p>
            <a:endParaRPr/>
          </a:p>
        </p:txBody>
      </p:sp>
      <p:sp>
        <p:nvSpPr>
          <p:cNvPr id="11" name="Google Shape;11;p2"/>
          <p:cNvSpPr txBox="1">
            <a:spLocks noGrp="1"/>
          </p:cNvSpPr>
          <p:nvPr>
            <p:ph idx="1" type="subTitle"/>
          </p:nvPr>
        </p:nvSpPr>
        <p:spPr>
          <a:xfrm>
            <a:off x="50" y="2702950"/>
            <a:ext cx="5496600" cy="867900"/>
          </a:xfrm>
          <a:prstGeom prst="rect">
            <a:avLst/>
          </a:prstGeom>
          <a:solidFill>
            <a:srgbClr val="FFFFFF"/>
          </a:solidFill>
          <a:ln>
            <a:noFill/>
          </a:ln>
        </p:spPr>
        <p:txBody>
          <a:bodyPr anchor="t" anchorCtr="0" bIns="91425" lIns="360000" rIns="91425" spcFirstLastPara="1" tIns="91425" wrap="square">
            <a:noAutofit/>
          </a:bodyPr>
          <a:lstStyle>
            <a:lvl1pPr lvl="0">
              <a:lnSpc>
                <a:spcPct val="100000"/>
              </a:lnSpc>
              <a:spcBef>
                <a:spcPts val="0"/>
              </a:spcBef>
              <a:spcAft>
                <a:spcPts val="0"/>
              </a:spcAft>
              <a:buClr>
                <a:srgbClr val="363F83"/>
              </a:buClr>
              <a:buSzPts val="2000"/>
              <a:buNone/>
              <a:defRPr sz="2000">
                <a:solidFill>
                  <a:srgbClr val="363F83"/>
                </a:solidFill>
              </a:defRPr>
            </a:lvl1pPr>
            <a:lvl2pPr algn="ctr" lvl="1">
              <a:lnSpc>
                <a:spcPct val="100000"/>
              </a:lnSpc>
              <a:spcBef>
                <a:spcPts val="0"/>
              </a:spcBef>
              <a:spcAft>
                <a:spcPts val="0"/>
              </a:spcAft>
              <a:buSzPts val="2800"/>
              <a:buNone/>
              <a:defRPr sz="2800"/>
            </a:lvl2pPr>
            <a:lvl3pPr algn="ctr" lvl="2">
              <a:lnSpc>
                <a:spcPct val="100000"/>
              </a:lnSpc>
              <a:spcBef>
                <a:spcPts val="0"/>
              </a:spcBef>
              <a:spcAft>
                <a:spcPts val="0"/>
              </a:spcAft>
              <a:buSzPts val="2800"/>
              <a:buNone/>
              <a:defRPr sz="2800"/>
            </a:lvl3pPr>
            <a:lvl4pPr algn="ctr" lvl="3">
              <a:lnSpc>
                <a:spcPct val="100000"/>
              </a:lnSpc>
              <a:spcBef>
                <a:spcPts val="0"/>
              </a:spcBef>
              <a:spcAft>
                <a:spcPts val="0"/>
              </a:spcAft>
              <a:buSzPts val="2800"/>
              <a:buNone/>
              <a:defRPr sz="2800"/>
            </a:lvl4pPr>
            <a:lvl5pPr algn="ctr" lvl="4">
              <a:lnSpc>
                <a:spcPct val="100000"/>
              </a:lnSpc>
              <a:spcBef>
                <a:spcPts val="0"/>
              </a:spcBef>
              <a:spcAft>
                <a:spcPts val="0"/>
              </a:spcAft>
              <a:buSzPts val="2800"/>
              <a:buNone/>
              <a:defRPr sz="2800"/>
            </a:lvl5pPr>
            <a:lvl6pPr algn="ctr" lvl="5">
              <a:lnSpc>
                <a:spcPct val="100000"/>
              </a:lnSpc>
              <a:spcBef>
                <a:spcPts val="0"/>
              </a:spcBef>
              <a:spcAft>
                <a:spcPts val="0"/>
              </a:spcAft>
              <a:buSzPts val="2800"/>
              <a:buNone/>
              <a:defRPr sz="2800"/>
            </a:lvl6pPr>
            <a:lvl7pPr algn="ctr" lvl="6">
              <a:lnSpc>
                <a:spcPct val="100000"/>
              </a:lnSpc>
              <a:spcBef>
                <a:spcPts val="0"/>
              </a:spcBef>
              <a:spcAft>
                <a:spcPts val="0"/>
              </a:spcAft>
              <a:buSzPts val="2800"/>
              <a:buNone/>
              <a:defRPr sz="2800"/>
            </a:lvl7pPr>
            <a:lvl8pPr algn="ctr" lvl="7">
              <a:lnSpc>
                <a:spcPct val="100000"/>
              </a:lnSpc>
              <a:spcBef>
                <a:spcPts val="0"/>
              </a:spcBef>
              <a:spcAft>
                <a:spcPts val="0"/>
              </a:spcAft>
              <a:buSzPts val="2800"/>
              <a:buNone/>
              <a:defRPr sz="2800"/>
            </a:lvl8pPr>
            <a:lvl9pPr algn="ctr" lvl="8">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cstate="screen" r:embed="rId2">
            <a:alphaModFix/>
            <a:extLst>
              <a:ext uri="{28A0092B-C50C-407E-A947-70E740481C1C}">
                <a14:useLocalDpi xmlns:a14="http://schemas.microsoft.com/office/drawing/2010/main"/>
              </a:ext>
            </a:extLst>
          </a:blip>
          <a:srcRect r="-95"/>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anchor="t" anchorCtr="0" bIns="91425" lIns="91425" rIns="91425" spcFirstLastPara="1" tIns="91425" wrap="square">
            <a:noAutofit/>
          </a:bodyPr>
          <a:lstStyle/>
          <a:p>
            <a:pPr algn="l" indent="0" lvl="0" marL="0"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cstate="screen" r:embed="rId3">
            <a:alphaModFix/>
            <a:extLst>
              <a:ext uri="{28A0092B-C50C-407E-A947-70E740481C1C}">
                <a14:useLocalDpi xmlns:a14="http://schemas.microsoft.com/office/drawing/2010/main"/>
              </a:ext>
            </a:extLst>
          </a:blip>
          <a:srcRect/>
          <a:stretch/>
        </p:blipFill>
        <p:spPr>
          <a:xfrm>
            <a:off x="5496600" y="414525"/>
            <a:ext cx="3491800" cy="1309049"/>
          </a:xfrm>
          <a:prstGeom prst="rect">
            <a:avLst/>
          </a:prstGeom>
          <a:noFill/>
          <a:ln>
            <a:noFill/>
          </a:ln>
        </p:spPr>
      </p:pic>
      <p:pic>
        <p:nvPicPr>
          <p:cNvPr id="15" name="Google Shape;15;p2"/>
          <p:cNvPicPr preferRelativeResize="0"/>
          <p:nvPr/>
        </p:nvPicPr>
        <p:blipFill>
          <a:blip cstate="screen" r:embed="rId4">
            <a:alphaModFix/>
            <a:extLst>
              <a:ext uri="{28A0092B-C50C-407E-A947-70E740481C1C}">
                <a14:useLocalDpi xmlns:a14="http://schemas.microsoft.com/office/drawing/2010/main"/>
              </a:ext>
            </a:extLst>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anchor="t" anchorCtr="0" bIns="91425" lIns="91425" rIns="91425" spcFirstLastPara="1" tIns="91425" wrap="square">
            <a:noAutofit/>
          </a:bodyPr>
          <a:lstStyle/>
          <a:p>
            <a:pPr algn="l" indent="0" lvl="0" marL="0"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algn="l" indent="0" lvl="0" marL="0"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303AF-9991-544B-9B71-7C4936DBBF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4077CE-01E0-044E-AD07-87C931FC48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3A37D9-91CB-A249-959F-CA66B8425B6D}"/>
              </a:ext>
            </a:extLst>
          </p:cNvPr>
          <p:cNvSpPr>
            <a:spLocks noGrp="1"/>
          </p:cNvSpPr>
          <p:nvPr>
            <p:ph type="dt" sz="half" idx="10"/>
          </p:nvPr>
        </p:nvSpPr>
        <p:spPr/>
        <p:txBody>
          <a:bodyPr/>
          <a:lstStyle/>
          <a:p>
            <a:fld id="{3E92BBC5-09C0-544F-9C6E-B7E3515874D4}" type="datetimeFigureOut">
              <a:rPr lang="en-US" smtClean="0"/>
              <a:t>5/9/22</a:t>
            </a:fld>
            <a:endParaRPr lang="en-US"/>
          </a:p>
        </p:txBody>
      </p:sp>
      <p:sp>
        <p:nvSpPr>
          <p:cNvPr id="5" name="Footer Placeholder 4">
            <a:extLst>
              <a:ext uri="{FF2B5EF4-FFF2-40B4-BE49-F238E27FC236}">
                <a16:creationId xmlns:a16="http://schemas.microsoft.com/office/drawing/2014/main" id="{198C815B-5541-4D44-B340-EF972D14B5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946B18-416B-D54E-B66A-F377CF7E5BE5}"/>
              </a:ext>
            </a:extLst>
          </p:cNvPr>
          <p:cNvSpPr>
            <a:spLocks noGrp="1"/>
          </p:cNvSpPr>
          <p:nvPr>
            <p:ph type="sldNum" sz="quarter" idx="12"/>
          </p:nvPr>
        </p:nvSpPr>
        <p:spPr/>
        <p:txBody>
          <a:bodyPr/>
          <a:lstStyle/>
          <a:p>
            <a:fld id="{2EF7899E-E255-A148-BA3C-32EE2B895815}" type="slidenum">
              <a:rPr lang="en-US" smtClean="0"/>
              <a:t>‹#›</a:t>
            </a:fld>
            <a:endParaRPr lang="en-US"/>
          </a:p>
        </p:txBody>
      </p:sp>
    </p:spTree>
    <p:extLst>
      <p:ext uri="{BB962C8B-B14F-4D97-AF65-F5344CB8AC3E}">
        <p14:creationId xmlns:p14="http://schemas.microsoft.com/office/powerpoint/2010/main" val="361264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20" name="Google Shape;20;p3"/>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26" name="Google Shape;26;p4"/>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44" name="Google Shape;44;p7"/>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49" name="Google Shape;49;p8"/>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57" name="Google Shape;57;p9"/>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62" name="Google Shape;62;p10"/>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68" name="Google Shape;68;p11"/>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72" name="Google Shape;72;p12"/>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4" r:id="rId5"/>
    <p:sldLayoutId id="2147483655" r:id="rId6"/>
    <p:sldLayoutId id="2147483656" r:id="rId7"/>
    <p:sldLayoutId id="2147483657" r:id="rId8"/>
    <p:sldLayoutId id="2147483658" r:id="rId9"/>
    <p:sldLayoutId id="2147483660"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arget="https://www.nupoliticalreview.com/2020/11/07/the-politicization-of-science-is-going-to-kill-us/" TargetMode="External" Type="http://schemas.openxmlformats.org/officeDocument/2006/relationships/hyperlink"/><Relationship Id="rId2" Target="../media/image9.jpeg" Type="http://schemas.openxmlformats.org/officeDocument/2006/relationships/image"/><Relationship Id="rId1" Target="../slideLayouts/slideLayout9.xml" Type="http://schemas.openxmlformats.org/officeDocument/2006/relationships/slideLayout"/><Relationship Id="rId4" Target="../media/image10.jpeg" Type="http://schemas.openxmlformats.org/officeDocument/2006/relationships/image"/></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arget="https://www.pewresearch.org/science/2017/12/08/mixed-messages-about-public-trust-in-science/" TargetMode="External" Type="http://schemas.openxmlformats.org/officeDocument/2006/relationships/hyperlink"/><Relationship Id="rId2" Target="../notesSlides/notesSlide4.xml" Type="http://schemas.openxmlformats.org/officeDocument/2006/relationships/notesSlide"/><Relationship Id="rId1" Target="../slideLayouts/slideLayout10.xml" Type="http://schemas.openxmlformats.org/officeDocument/2006/relationships/slideLayout"/><Relationship Id="rId5" Target="https://www.pewresearch.org/fact-tank/2020/02/12/key-findings-about-americans-confidence-in-science-and-their-views-on-scientists-role-in-society/" TargetMode="External" Type="http://schemas.openxmlformats.org/officeDocument/2006/relationships/hyperlink"/><Relationship Id="rId4" Target="../media/image11.jpeg" Type="http://schemas.openxmlformats.org/officeDocument/2006/relationships/image"/></Relationships>
</file>

<file path=ppt/slides/_rels/slide15.xml.rels><?xml version="1.0" encoding="UTF-8" standalone="yes" ?><Relationships xmlns="http://schemas.openxmlformats.org/package/2006/relationships"><Relationship Id="rId2" Target="../media/image12.jpeg" Type="http://schemas.openxmlformats.org/officeDocument/2006/relationships/image"/><Relationship Id="rId1" Target="../slideLayouts/slideLayout9.xml" Type="http://schemas.openxmlformats.org/officeDocument/2006/relationships/slideLayout"/></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theguardian.com/commentisfree/2021/mar/20/were-living-in-a-time-of-high-stakes-and-scientific-risks-need-to-be-taken?CMP=Share_iOSApp_Other" TargetMode="External"/><Relationship Id="rId2" Type="http://schemas.openxmlformats.org/officeDocument/2006/relationships/hyperlink" Target="https://steps-centre.org/blog/postnormal-pandemics-why-covid-19-requires-a-new-approach-to-science/" TargetMode="External"/><Relationship Id="rId1" Type="http://schemas.openxmlformats.org/officeDocument/2006/relationships/slideLayout" Target="../slideLayouts/slideLayout3.xml"/><Relationship Id="rId4" Type="http://schemas.openxmlformats.org/officeDocument/2006/relationships/hyperlink" Target="https://www.bbc.co.uk/programmes/m000tcqy"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arget="../media/image5.jpeg" Type="http://schemas.openxmlformats.org/officeDocument/2006/relationships/image"/><Relationship Id="rId2" Target="https://www.technologyreview.com/2019/10/21/132277/military-artificial-intelligence-can-be-easily-and-dangerously-fooled/" TargetMode="External" Type="http://schemas.openxmlformats.org/officeDocument/2006/relationships/hyperlink"/><Relationship Id="rId1" Target="../slideLayouts/slideLayout3.xml" Type="http://schemas.openxmlformats.org/officeDocument/2006/relationships/slideLayout"/><Relationship Id="rId4" Target="../media/image6.jpeg" Type="http://schemas.openxmlformats.org/officeDocument/2006/relationships/image"/></Relationships>
</file>

<file path=ppt/slides/_rels/slide5.xml.rels><?xml version="1.0" encoding="UTF-8" standalone="yes"?>
<Relationships xmlns="http://schemas.openxmlformats.org/package/2006/relationships"><Relationship Id="rId3" Type="http://schemas.openxmlformats.org/officeDocument/2006/relationships/hyperlink" Target="https://reporter.rit.edu/tech/ethics-modern-science"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arget="https://link.springer.com/article/10.1007/s11673-020-10013-y" TargetMode="External" Type="http://schemas.openxmlformats.org/officeDocument/2006/relationships/hyperlink"/><Relationship Id="rId2" Target="../media/image7.jpeg" Type="http://schemas.openxmlformats.org/officeDocument/2006/relationships/image"/><Relationship Id="rId1" Target="../slideLayouts/slideLayout3.xml" Type="http://schemas.openxmlformats.org/officeDocument/2006/relationships/slideLayout"/><Relationship Id="rId4" Target="../media/image8.jpeg" Type="http://schemas.openxmlformats.org/officeDocument/2006/relationships/image"/></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hoover.org/sites/default/files/uploads/documents/0817939326_27.pdf" TargetMode="External"/><Relationship Id="rId2" Type="http://schemas.openxmlformats.org/officeDocument/2006/relationships/hyperlink" Target="https://www.nature.com/articles/d41586-020-03067-w"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r>
              <a:rPr lang="en-US" sz="3200" dirty="0"/>
              <a:t>Public Risk Perception </a:t>
            </a:r>
            <a:r>
              <a:rPr lang="en-US" sz="2400" dirty="0">
                <a:solidFill>
                  <a:schemeClr val="bg1">
                    <a:lumMod val="50000"/>
                  </a:schemeClr>
                </a:solidFill>
              </a:rPr>
              <a:t>Dealing with Public Polarization and Resistance in the Momentum of Global Crisis</a:t>
            </a:r>
            <a:endParaRPr sz="2400" dirty="0">
              <a:solidFill>
                <a:schemeClr val="bg1">
                  <a:lumMod val="50000"/>
                </a:schemeClr>
              </a:solidFill>
            </a:endParaRPr>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en-US" sz="1600" dirty="0"/>
              <a:t>Assoc. Prof. </a:t>
            </a:r>
            <a:r>
              <a:rPr lang="en-US" sz="1600" dirty="0" err="1"/>
              <a:t>Inesa</a:t>
            </a:r>
            <a:r>
              <a:rPr lang="en-US" sz="1600" dirty="0"/>
              <a:t> BUNEVICIENE</a:t>
            </a:r>
            <a:br>
              <a:rPr lang="en-US" sz="1600" dirty="0"/>
            </a:br>
            <a:r>
              <a:rPr lang="en-US" sz="1600" dirty="0" err="1"/>
              <a:t>Vytautas</a:t>
            </a:r>
            <a:r>
              <a:rPr lang="en-US" sz="1600" dirty="0"/>
              <a:t> Magnus University, Kaunas, Lithuania 2021</a:t>
            </a:r>
            <a:endParaRPr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93E2FEB-6E1F-4541-BF99-E6C3B3F564B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10</a:t>
            </a:fld>
            <a:endParaRPr lang="de"/>
          </a:p>
        </p:txBody>
      </p:sp>
      <p:pic>
        <p:nvPicPr>
          <p:cNvPr id="3" name="Picture 2" descr="A group of people holding signs&#10;&#10;Description automatically generated">
            <a:extLst>
              <a:ext uri="{FF2B5EF4-FFF2-40B4-BE49-F238E27FC236}">
                <a16:creationId xmlns:a16="http://schemas.microsoft.com/office/drawing/2014/main" id="{C069B44C-B467-8544-B04A-D7ADB36E716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45873" y="766047"/>
            <a:ext cx="3526412" cy="2739715"/>
          </a:xfrm>
          <a:prstGeom prst="rect">
            <a:avLst/>
          </a:prstGeom>
        </p:spPr>
      </p:pic>
      <p:sp>
        <p:nvSpPr>
          <p:cNvPr id="4" name="Rectangle 3">
            <a:extLst>
              <a:ext uri="{FF2B5EF4-FFF2-40B4-BE49-F238E27FC236}">
                <a16:creationId xmlns:a16="http://schemas.microsoft.com/office/drawing/2014/main" id="{48053509-CA01-4B4F-9D10-CA93729B2263}"/>
              </a:ext>
            </a:extLst>
          </p:cNvPr>
          <p:cNvSpPr/>
          <p:nvPr/>
        </p:nvSpPr>
        <p:spPr>
          <a:xfrm>
            <a:off x="251679" y="3634159"/>
            <a:ext cx="8423193" cy="523220"/>
          </a:xfrm>
          <a:prstGeom prst="rect">
            <a:avLst/>
          </a:prstGeom>
        </p:spPr>
        <p:txBody>
          <a:bodyPr wrap="square">
            <a:spAutoFit/>
          </a:bodyPr>
          <a:lstStyle/>
          <a:p>
            <a:r>
              <a:rPr lang="en-US" b="1" dirty="0">
                <a:latin typeface="Constantia" panose="02030602050306030303" pitchFamily="18" charset="0"/>
              </a:rPr>
              <a:t>Source: </a:t>
            </a:r>
            <a:r>
              <a:rPr lang="en-US" dirty="0">
                <a:latin typeface="Constantia" panose="02030602050306030303" pitchFamily="18" charset="0"/>
              </a:rPr>
              <a:t>Northeastern university political review </a:t>
            </a:r>
            <a:br>
              <a:rPr lang="en-US" dirty="0">
                <a:latin typeface="Constantia" panose="02030602050306030303" pitchFamily="18" charset="0"/>
              </a:rPr>
            </a:br>
            <a:r>
              <a:rPr lang="en-US" dirty="0">
                <a:solidFill>
                  <a:srgbClr val="FF0000"/>
                </a:solidFill>
                <a:latin typeface="Constantia" panose="02030602050306030303" pitchFamily="18" charset="0"/>
              </a:rPr>
              <a:t>| </a:t>
            </a:r>
            <a:r>
              <a:rPr lang="en-US" dirty="0">
                <a:latin typeface="Constantia" panose="02030602050306030303" pitchFamily="18" charset="0"/>
                <a:hlinkClick r:id="rId3"/>
              </a:rPr>
              <a:t>The Politicization of Science is Going to Kill Us</a:t>
            </a:r>
            <a:endParaRPr lang="en-US" dirty="0">
              <a:latin typeface="Constantia" panose="02030602050306030303" pitchFamily="18" charset="0"/>
            </a:endParaRPr>
          </a:p>
        </p:txBody>
      </p:sp>
      <p:pic>
        <p:nvPicPr>
          <p:cNvPr id="5" name="Picture 4" descr="A group of people holding signs&#10;&#10;Description automatically generated">
            <a:extLst>
              <a:ext uri="{FF2B5EF4-FFF2-40B4-BE49-F238E27FC236}">
                <a16:creationId xmlns:a16="http://schemas.microsoft.com/office/drawing/2014/main" id="{D15C8965-88CD-3848-8809-D4E1664EB531}"/>
              </a:ext>
            </a:extLst>
          </p:cNvPr>
          <p:cNvPicPr>
            <a:picLocks noChangeAspect="1"/>
          </p:cNvPicPr>
          <p:nvPr/>
        </p:nvPicPr>
        <p:blipFill>
          <a:blip r:embed="rId4"/>
          <a:stretch>
            <a:fillRect/>
          </a:stretch>
        </p:blipFill>
        <p:spPr>
          <a:xfrm>
            <a:off x="4071594" y="773235"/>
            <a:ext cx="4726533" cy="2732527"/>
          </a:xfrm>
          <a:prstGeom prst="rect">
            <a:avLst/>
          </a:prstGeom>
        </p:spPr>
      </p:pic>
    </p:spTree>
    <p:extLst>
      <p:ext uri="{BB962C8B-B14F-4D97-AF65-F5344CB8AC3E}">
        <p14:creationId xmlns:p14="http://schemas.microsoft.com/office/powerpoint/2010/main" val="3194722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CD5E5-E553-3D49-B729-A67DF7B58716}"/>
              </a:ext>
            </a:extLst>
          </p:cNvPr>
          <p:cNvSpPr>
            <a:spLocks noGrp="1"/>
          </p:cNvSpPr>
          <p:nvPr>
            <p:ph type="title"/>
          </p:nvPr>
        </p:nvSpPr>
        <p:spPr/>
        <p:txBody>
          <a:bodyPr/>
          <a:lstStyle/>
          <a:p>
            <a:r>
              <a:rPr lang="en-US" dirty="0"/>
              <a:t>Democratization of science as a solution?</a:t>
            </a:r>
          </a:p>
        </p:txBody>
      </p:sp>
      <p:sp>
        <p:nvSpPr>
          <p:cNvPr id="3" name="Text Placeholder 2">
            <a:extLst>
              <a:ext uri="{FF2B5EF4-FFF2-40B4-BE49-F238E27FC236}">
                <a16:creationId xmlns:a16="http://schemas.microsoft.com/office/drawing/2014/main" id="{392B4FD3-1833-094B-A242-074EF918C6E9}"/>
              </a:ext>
            </a:extLst>
          </p:cNvPr>
          <p:cNvSpPr>
            <a:spLocks noGrp="1"/>
          </p:cNvSpPr>
          <p:nvPr>
            <p:ph type="body" idx="1"/>
          </p:nvPr>
        </p:nvSpPr>
        <p:spPr/>
        <p:txBody>
          <a:bodyPr/>
          <a:lstStyle/>
          <a:p>
            <a:r>
              <a:rPr lang="en-US" sz="1400" dirty="0">
                <a:solidFill>
                  <a:schemeClr val="tx1"/>
                </a:solidFill>
              </a:rPr>
              <a:t>Researchers of post-normal science suggest that democratization of science is a way out – such ‘‘opening’’ or pluralization of the science allows other thoughts, observations, and data to make their way into the scientific processes to the betterment of scientific knowledge (</a:t>
            </a:r>
            <a:r>
              <a:rPr lang="en-US" sz="1400" dirty="0" err="1">
                <a:solidFill>
                  <a:schemeClr val="tx1"/>
                </a:solidFill>
              </a:rPr>
              <a:t>Funtowicz</a:t>
            </a:r>
            <a:r>
              <a:rPr lang="en-US" sz="1400" dirty="0">
                <a:solidFill>
                  <a:schemeClr val="tx1"/>
                </a:solidFill>
              </a:rPr>
              <a:t> &amp; </a:t>
            </a:r>
            <a:r>
              <a:rPr lang="en-US" sz="1400" dirty="0" err="1">
                <a:solidFill>
                  <a:schemeClr val="tx1"/>
                </a:solidFill>
              </a:rPr>
              <a:t>Ravetz</a:t>
            </a:r>
            <a:r>
              <a:rPr lang="en-US" sz="1400" dirty="0">
                <a:solidFill>
                  <a:schemeClr val="tx1"/>
                </a:solidFill>
              </a:rPr>
              <a:t>, 1993; Carolan, 2006). </a:t>
            </a:r>
          </a:p>
          <a:p>
            <a:r>
              <a:rPr lang="en-US" sz="1400" dirty="0">
                <a:solidFill>
                  <a:schemeClr val="tx1"/>
                </a:solidFill>
              </a:rPr>
              <a:t>Democratization of science means that scientific decisions are made not by scientists alone, but instead, they are reached in consultancy with citizens. As scientific issues concern all of us, they also should be discussed openly. Democratization of science first and most importantly refers to what is called </a:t>
            </a:r>
            <a:r>
              <a:rPr lang="en-US" sz="1400" b="1" dirty="0">
                <a:solidFill>
                  <a:schemeClr val="tx1"/>
                </a:solidFill>
              </a:rPr>
              <a:t>“civic science”, </a:t>
            </a:r>
            <a:r>
              <a:rPr lang="en-US" sz="1400" dirty="0">
                <a:solidFill>
                  <a:schemeClr val="tx1"/>
                </a:solidFill>
              </a:rPr>
              <a:t>which is broad term encompassing three levels of relationship between scientists and society: </a:t>
            </a:r>
          </a:p>
          <a:p>
            <a:pPr marL="114300" indent="0">
              <a:buNone/>
            </a:pPr>
            <a:endParaRPr lang="en-US" sz="1400" dirty="0">
              <a:solidFill>
                <a:schemeClr val="tx1"/>
              </a:solidFill>
            </a:endParaRPr>
          </a:p>
          <a:p>
            <a:pPr>
              <a:buFont typeface="Courier New" panose="02070309020205020404" pitchFamily="49" charset="0"/>
              <a:buChar char="o"/>
            </a:pPr>
            <a:r>
              <a:rPr lang="en-US" sz="1400" dirty="0">
                <a:solidFill>
                  <a:schemeClr val="tx1"/>
                </a:solidFill>
              </a:rPr>
              <a:t>science representation (learning publics), </a:t>
            </a:r>
          </a:p>
          <a:p>
            <a:pPr>
              <a:buFont typeface="Courier New" panose="02070309020205020404" pitchFamily="49" charset="0"/>
              <a:buChar char="o"/>
            </a:pPr>
            <a:r>
              <a:rPr lang="en-US" sz="1400" dirty="0">
                <a:solidFill>
                  <a:schemeClr val="tx1"/>
                </a:solidFill>
              </a:rPr>
              <a:t>public participation in science (dialogue with publics), </a:t>
            </a:r>
          </a:p>
          <a:p>
            <a:pPr>
              <a:buFont typeface="Courier New" panose="02070309020205020404" pitchFamily="49" charset="0"/>
              <a:buChar char="o"/>
            </a:pPr>
            <a:r>
              <a:rPr lang="en-US" sz="1400" dirty="0">
                <a:solidFill>
                  <a:schemeClr val="tx1"/>
                </a:solidFill>
              </a:rPr>
              <a:t>and democratization of science (deliberation with publics) (Walker and Daniel, 2004).</a:t>
            </a:r>
          </a:p>
          <a:p>
            <a:endParaRPr lang="en-US" sz="1400" dirty="0"/>
          </a:p>
          <a:p>
            <a:endParaRPr lang="en-US" dirty="0"/>
          </a:p>
        </p:txBody>
      </p:sp>
      <p:sp>
        <p:nvSpPr>
          <p:cNvPr id="4" name="Slide Number Placeholder 3">
            <a:extLst>
              <a:ext uri="{FF2B5EF4-FFF2-40B4-BE49-F238E27FC236}">
                <a16:creationId xmlns:a16="http://schemas.microsoft.com/office/drawing/2014/main" id="{B1B4B098-D524-8C46-B6E1-CFB6C698684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11</a:t>
            </a:fld>
            <a:endParaRPr lang="de"/>
          </a:p>
        </p:txBody>
      </p:sp>
    </p:spTree>
    <p:extLst>
      <p:ext uri="{BB962C8B-B14F-4D97-AF65-F5344CB8AC3E}">
        <p14:creationId xmlns:p14="http://schemas.microsoft.com/office/powerpoint/2010/main" val="715089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0D0D1-493A-A643-91F9-4E83B21DF80D}"/>
              </a:ext>
            </a:extLst>
          </p:cNvPr>
          <p:cNvSpPr>
            <a:spLocks noGrp="1"/>
          </p:cNvSpPr>
          <p:nvPr>
            <p:ph type="title"/>
          </p:nvPr>
        </p:nvSpPr>
        <p:spPr/>
        <p:txBody>
          <a:bodyPr/>
          <a:lstStyle/>
          <a:p>
            <a:r>
              <a:rPr lang="en-US" dirty="0"/>
              <a:t>Challenges of Democratization processes</a:t>
            </a:r>
          </a:p>
        </p:txBody>
      </p:sp>
      <p:sp>
        <p:nvSpPr>
          <p:cNvPr id="3" name="Text Placeholder 2">
            <a:extLst>
              <a:ext uri="{FF2B5EF4-FFF2-40B4-BE49-F238E27FC236}">
                <a16:creationId xmlns:a16="http://schemas.microsoft.com/office/drawing/2014/main" id="{5DAB0341-AEDB-EB46-82D6-3C837396B832}"/>
              </a:ext>
            </a:extLst>
          </p:cNvPr>
          <p:cNvSpPr>
            <a:spLocks noGrp="1"/>
          </p:cNvSpPr>
          <p:nvPr>
            <p:ph type="body" idx="1"/>
          </p:nvPr>
        </p:nvSpPr>
        <p:spPr>
          <a:xfrm>
            <a:off x="168425" y="1032300"/>
            <a:ext cx="4984020" cy="3406500"/>
          </a:xfrm>
        </p:spPr>
        <p:txBody>
          <a:bodyPr/>
          <a:lstStyle/>
          <a:p>
            <a:r>
              <a:rPr lang="en-US" dirty="0">
                <a:solidFill>
                  <a:schemeClr val="tx1"/>
                </a:solidFill>
              </a:rPr>
              <a:t>What is expected from the public?</a:t>
            </a:r>
          </a:p>
          <a:p>
            <a:pPr marL="114300" indent="0">
              <a:buNone/>
            </a:pPr>
            <a:endParaRPr lang="en-US" dirty="0">
              <a:solidFill>
                <a:schemeClr val="tx1"/>
              </a:solidFill>
            </a:endParaRPr>
          </a:p>
          <a:p>
            <a:r>
              <a:rPr lang="en-US" dirty="0">
                <a:solidFill>
                  <a:schemeClr val="tx1"/>
                </a:solidFill>
              </a:rPr>
              <a:t>To be a part of scientific process, public is expected to have some knowledge and understanding </a:t>
            </a:r>
          </a:p>
        </p:txBody>
      </p:sp>
      <p:sp>
        <p:nvSpPr>
          <p:cNvPr id="4" name="Slide Number Placeholder 3">
            <a:extLst>
              <a:ext uri="{FF2B5EF4-FFF2-40B4-BE49-F238E27FC236}">
                <a16:creationId xmlns:a16="http://schemas.microsoft.com/office/drawing/2014/main" id="{3CF3F43A-8180-EC46-B261-617107A73DC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12</a:t>
            </a:fld>
            <a:endParaRPr lang="de"/>
          </a:p>
        </p:txBody>
      </p:sp>
      <p:sp>
        <p:nvSpPr>
          <p:cNvPr id="5" name="Rectangle 4">
            <a:extLst>
              <a:ext uri="{FF2B5EF4-FFF2-40B4-BE49-F238E27FC236}">
                <a16:creationId xmlns:a16="http://schemas.microsoft.com/office/drawing/2014/main" id="{AE24313C-844C-FB4F-BFE2-9946108B7041}"/>
              </a:ext>
            </a:extLst>
          </p:cNvPr>
          <p:cNvSpPr/>
          <p:nvPr/>
        </p:nvSpPr>
        <p:spPr>
          <a:xfrm>
            <a:off x="5279666" y="1032300"/>
            <a:ext cx="3552767" cy="2893100"/>
          </a:xfrm>
          <a:prstGeom prst="rect">
            <a:avLst/>
          </a:prstGeom>
        </p:spPr>
        <p:txBody>
          <a:bodyPr wrap="square">
            <a:spAutoFit/>
          </a:bodyPr>
          <a:lstStyle/>
          <a:p>
            <a:pPr algn="r"/>
            <a:r>
              <a:rPr lang="en-US" i="1" dirty="0">
                <a:latin typeface="Lato" panose="020F0502020204030203" pitchFamily="34" charset="0"/>
                <a:ea typeface="Lato" panose="020F0502020204030203" pitchFamily="34" charset="0"/>
                <a:cs typeface="Lato" panose="020F0502020204030203" pitchFamily="34" charset="0"/>
              </a:rPr>
              <a:t>“…From primary school to university, we learn </a:t>
            </a:r>
            <a:r>
              <a:rPr lang="en-US" b="1" i="1" dirty="0">
                <a:latin typeface="Lato" panose="020F0502020204030203" pitchFamily="34" charset="0"/>
                <a:ea typeface="Lato" panose="020F0502020204030203" pitchFamily="34" charset="0"/>
                <a:cs typeface="Lato" panose="020F0502020204030203" pitchFamily="34" charset="0"/>
              </a:rPr>
              <a:t>to “know”. </a:t>
            </a:r>
            <a:r>
              <a:rPr lang="en-US" i="1" dirty="0">
                <a:latin typeface="Lato" panose="020F0502020204030203" pitchFamily="34" charset="0"/>
                <a:ea typeface="Lato" panose="020F0502020204030203" pitchFamily="34" charset="0"/>
                <a:cs typeface="Lato" panose="020F0502020204030203" pitchFamily="34" charset="0"/>
              </a:rPr>
              <a:t>But we also need to learn </a:t>
            </a:r>
            <a:r>
              <a:rPr lang="en-US" b="1" i="1" dirty="0">
                <a:latin typeface="Lato" panose="020F0502020204030203" pitchFamily="34" charset="0"/>
                <a:ea typeface="Lato" panose="020F0502020204030203" pitchFamily="34" charset="0"/>
                <a:cs typeface="Lato" panose="020F0502020204030203" pitchFamily="34" charset="0"/>
              </a:rPr>
              <a:t>to doubt</a:t>
            </a:r>
            <a:r>
              <a:rPr lang="en-US" i="1" dirty="0">
                <a:latin typeface="Lato" panose="020F0502020204030203" pitchFamily="34" charset="0"/>
                <a:ea typeface="Lato" panose="020F0502020204030203" pitchFamily="34" charset="0"/>
                <a:cs typeface="Lato" panose="020F0502020204030203" pitchFamily="34" charset="0"/>
              </a:rPr>
              <a:t>. We need to learn </a:t>
            </a:r>
            <a:r>
              <a:rPr lang="en-US" b="1" i="1" dirty="0">
                <a:latin typeface="Lato" panose="020F0502020204030203" pitchFamily="34" charset="0"/>
                <a:ea typeface="Lato" panose="020F0502020204030203" pitchFamily="34" charset="0"/>
                <a:cs typeface="Lato" panose="020F0502020204030203" pitchFamily="34" charset="0"/>
              </a:rPr>
              <a:t>to hesitate</a:t>
            </a:r>
            <a:r>
              <a:rPr lang="en-US" i="1" dirty="0">
                <a:latin typeface="Lato" panose="020F0502020204030203" pitchFamily="34" charset="0"/>
                <a:ea typeface="Lato" panose="020F0502020204030203" pitchFamily="34" charset="0"/>
                <a:cs typeface="Lato" panose="020F0502020204030203" pitchFamily="34" charset="0"/>
              </a:rPr>
              <a:t>. We need to learn </a:t>
            </a:r>
            <a:r>
              <a:rPr lang="en-US" b="1" i="1" dirty="0">
                <a:latin typeface="Lato" panose="020F0502020204030203" pitchFamily="34" charset="0"/>
                <a:ea typeface="Lato" panose="020F0502020204030203" pitchFamily="34" charset="0"/>
                <a:cs typeface="Lato" panose="020F0502020204030203" pitchFamily="34" charset="0"/>
              </a:rPr>
              <a:t>to reconsider</a:t>
            </a:r>
            <a:r>
              <a:rPr lang="en-US" i="1" dirty="0">
                <a:latin typeface="Lato" panose="020F0502020204030203" pitchFamily="34" charset="0"/>
                <a:ea typeface="Lato" panose="020F0502020204030203" pitchFamily="34" charset="0"/>
                <a:cs typeface="Lato" panose="020F0502020204030203" pitchFamily="34" charset="0"/>
              </a:rPr>
              <a:t>.</a:t>
            </a:r>
          </a:p>
          <a:p>
            <a:pPr algn="r"/>
            <a:endParaRPr lang="en-US" i="1" dirty="0">
              <a:latin typeface="Lato" panose="020F0502020204030203" pitchFamily="34" charset="0"/>
              <a:ea typeface="Lato" panose="020F0502020204030203" pitchFamily="34" charset="0"/>
              <a:cs typeface="Lato" panose="020F0502020204030203" pitchFamily="34" charset="0"/>
            </a:endParaRPr>
          </a:p>
          <a:p>
            <a:pPr algn="r"/>
            <a:r>
              <a:rPr lang="en-US" i="1" dirty="0">
                <a:latin typeface="Lato" panose="020F0502020204030203" pitchFamily="34" charset="0"/>
                <a:ea typeface="Lato" panose="020F0502020204030203" pitchFamily="34" charset="0"/>
                <a:cs typeface="Lato" panose="020F0502020204030203" pitchFamily="34" charset="0"/>
              </a:rPr>
              <a:t>If you are not in doubt, try thinking whether you should be. The point is not that you should always so no, or always be in doubt, but that, if you are, then it is entirely legitimate state to be in.”</a:t>
            </a:r>
          </a:p>
          <a:p>
            <a:pPr algn="r"/>
            <a:endParaRPr lang="en-US" i="1" dirty="0">
              <a:latin typeface="Lato" panose="020F0502020204030203" pitchFamily="34" charset="0"/>
              <a:ea typeface="Lato" panose="020F0502020204030203" pitchFamily="34" charset="0"/>
              <a:cs typeface="Lato" panose="020F0502020204030203" pitchFamily="34" charset="0"/>
            </a:endParaRPr>
          </a:p>
          <a:p>
            <a:pPr algn="r"/>
            <a:r>
              <a:rPr lang="en-US" dirty="0" err="1">
                <a:latin typeface="Lato" panose="020F0502020204030203" pitchFamily="34" charset="0"/>
                <a:ea typeface="Lato" panose="020F0502020204030203" pitchFamily="34" charset="0"/>
                <a:cs typeface="Lato" panose="020F0502020204030203" pitchFamily="34" charset="0"/>
              </a:rPr>
              <a:t>Svend</a:t>
            </a:r>
            <a:r>
              <a:rPr lang="en-US" dirty="0">
                <a:latin typeface="Lato" panose="020F0502020204030203" pitchFamily="34" charset="0"/>
                <a:ea typeface="Lato" panose="020F0502020204030203" pitchFamily="34" charset="0"/>
                <a:cs typeface="Lato" panose="020F0502020204030203" pitchFamily="34" charset="0"/>
              </a:rPr>
              <a:t> Brinkmann, </a:t>
            </a:r>
          </a:p>
          <a:p>
            <a:pPr algn="r"/>
            <a:r>
              <a:rPr lang="en-US" dirty="0">
                <a:latin typeface="Lato" panose="020F0502020204030203" pitchFamily="34" charset="0"/>
                <a:ea typeface="Lato" panose="020F0502020204030203" pitchFamily="34" charset="0"/>
                <a:cs typeface="Lato" panose="020F0502020204030203" pitchFamily="34" charset="0"/>
              </a:rPr>
              <a:t>The National, 2017</a:t>
            </a:r>
          </a:p>
        </p:txBody>
      </p:sp>
    </p:spTree>
    <p:extLst>
      <p:ext uri="{BB962C8B-B14F-4D97-AF65-F5344CB8AC3E}">
        <p14:creationId xmlns:p14="http://schemas.microsoft.com/office/powerpoint/2010/main" val="361291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1D04D-5803-A04B-8F5B-8D7191F98026}"/>
              </a:ext>
            </a:extLst>
          </p:cNvPr>
          <p:cNvSpPr>
            <a:spLocks noGrp="1"/>
          </p:cNvSpPr>
          <p:nvPr>
            <p:ph type="title"/>
          </p:nvPr>
        </p:nvSpPr>
        <p:spPr/>
        <p:txBody>
          <a:bodyPr/>
          <a:lstStyle/>
          <a:p>
            <a:r>
              <a:rPr lang="en-US" dirty="0"/>
              <a:t>Pre-requirements for the public…</a:t>
            </a:r>
          </a:p>
        </p:txBody>
      </p:sp>
      <p:sp>
        <p:nvSpPr>
          <p:cNvPr id="3" name="Text Placeholder 2">
            <a:extLst>
              <a:ext uri="{FF2B5EF4-FFF2-40B4-BE49-F238E27FC236}">
                <a16:creationId xmlns:a16="http://schemas.microsoft.com/office/drawing/2014/main" id="{2FBE4E06-6809-574C-A2A8-51522BEFBBC1}"/>
              </a:ext>
            </a:extLst>
          </p:cNvPr>
          <p:cNvSpPr>
            <a:spLocks noGrp="1"/>
          </p:cNvSpPr>
          <p:nvPr>
            <p:ph type="body" idx="1"/>
          </p:nvPr>
        </p:nvSpPr>
        <p:spPr/>
        <p:txBody>
          <a:bodyPr/>
          <a:lstStyle/>
          <a:p>
            <a:r>
              <a:rPr lang="en-US" sz="1400" b="1" dirty="0">
                <a:solidFill>
                  <a:schemeClr val="tx1"/>
                </a:solidFill>
              </a:rPr>
              <a:t>Scientific literacy  </a:t>
            </a:r>
            <a:r>
              <a:rPr lang="en-US" sz="1400" dirty="0">
                <a:solidFill>
                  <a:schemeClr val="tx1"/>
                </a:solidFill>
              </a:rPr>
              <a:t>is a concept defining level of public knowledge regarding scientific issues. Scientific literate public is a public which have least necessary knowledge to effectively act in a society. </a:t>
            </a:r>
          </a:p>
          <a:p>
            <a:r>
              <a:rPr lang="en-US" sz="1400" dirty="0">
                <a:solidFill>
                  <a:schemeClr val="tx1"/>
                </a:solidFill>
              </a:rPr>
              <a:t>Term of </a:t>
            </a:r>
            <a:r>
              <a:rPr lang="en-US" sz="1400" b="1" dirty="0">
                <a:solidFill>
                  <a:schemeClr val="tx1"/>
                </a:solidFill>
              </a:rPr>
              <a:t>public understanding of science  </a:t>
            </a:r>
            <a:r>
              <a:rPr lang="en-US" sz="1400" dirty="0">
                <a:solidFill>
                  <a:schemeClr val="tx1"/>
                </a:solidFill>
              </a:rPr>
              <a:t>is a narrower concept than scientific literacy and it implies required knowledge about scientific content (scientific concepts), scientific enquiry (scientific processes), and scientific impact on society (social factors) (for more see Burns, O’Connor &amp; </a:t>
            </a:r>
            <a:r>
              <a:rPr lang="en-US" sz="1400" dirty="0" err="1">
                <a:solidFill>
                  <a:schemeClr val="tx1"/>
                </a:solidFill>
              </a:rPr>
              <a:t>Stocklmayer</a:t>
            </a:r>
            <a:r>
              <a:rPr lang="en-US" sz="1400" dirty="0">
                <a:solidFill>
                  <a:schemeClr val="tx1"/>
                </a:solidFill>
              </a:rPr>
              <a:t>, 2003; Millar, 1996). </a:t>
            </a:r>
          </a:p>
          <a:p>
            <a:r>
              <a:rPr lang="en-US" sz="1400" dirty="0">
                <a:solidFill>
                  <a:schemeClr val="tx1"/>
                </a:solidFill>
              </a:rPr>
              <a:t>Meanwhile, concept of </a:t>
            </a:r>
            <a:r>
              <a:rPr lang="en-US" sz="1400" b="1" dirty="0">
                <a:solidFill>
                  <a:schemeClr val="tx1"/>
                </a:solidFill>
              </a:rPr>
              <a:t>public awareness of science </a:t>
            </a:r>
            <a:r>
              <a:rPr lang="en-US" sz="1400" dirty="0">
                <a:solidFill>
                  <a:schemeClr val="tx1"/>
                </a:solidFill>
              </a:rPr>
              <a:t>is a set of positive attitudes toward science (and technology) that are evidenced by a series of skills and behavioral intentions (Gilbert, </a:t>
            </a:r>
            <a:r>
              <a:rPr lang="en-US" sz="1400" dirty="0" err="1">
                <a:solidFill>
                  <a:schemeClr val="tx1"/>
                </a:solidFill>
              </a:rPr>
              <a:t>Stocklmayer</a:t>
            </a:r>
            <a:r>
              <a:rPr lang="en-US" sz="1400" dirty="0">
                <a:solidFill>
                  <a:schemeClr val="tx1"/>
                </a:solidFill>
              </a:rPr>
              <a:t>, and Garnett, 1999).</a:t>
            </a:r>
          </a:p>
          <a:p>
            <a:r>
              <a:rPr lang="en-US" sz="1400" b="1" dirty="0">
                <a:solidFill>
                  <a:schemeClr val="tx1"/>
                </a:solidFill>
              </a:rPr>
              <a:t>Public participation and engagement</a:t>
            </a:r>
            <a:r>
              <a:rPr lang="en-US" sz="1400" dirty="0">
                <a:solidFill>
                  <a:schemeClr val="tx1"/>
                </a:solidFill>
              </a:rPr>
              <a:t>: Public participation is a concept describing public’s actions related to assistance in decision making, support for policy implementation, etc. Ideas of public participation lies in the core of democratic ideals – public must have a right to express their beliefs and attitudes about public issues which concern them and their life (Stave, 2002; Cox, 2013)  </a:t>
            </a:r>
          </a:p>
          <a:p>
            <a:pPr marL="114300" indent="0">
              <a:buNone/>
            </a:pPr>
            <a:endParaRPr lang="en-US" dirty="0"/>
          </a:p>
        </p:txBody>
      </p:sp>
      <p:sp>
        <p:nvSpPr>
          <p:cNvPr id="4" name="Slide Number Placeholder 3">
            <a:extLst>
              <a:ext uri="{FF2B5EF4-FFF2-40B4-BE49-F238E27FC236}">
                <a16:creationId xmlns:a16="http://schemas.microsoft.com/office/drawing/2014/main" id="{63FB1246-E5D8-FE49-8D0D-9ED1C992B6C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13</a:t>
            </a:fld>
            <a:endParaRPr lang="de"/>
          </a:p>
        </p:txBody>
      </p:sp>
    </p:spTree>
    <p:extLst>
      <p:ext uri="{BB962C8B-B14F-4D97-AF65-F5344CB8AC3E}">
        <p14:creationId xmlns:p14="http://schemas.microsoft.com/office/powerpoint/2010/main" val="3454205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CDAD2D0-1486-354E-80C2-B44E86C2C668}"/>
              </a:ext>
            </a:extLst>
          </p:cNvPr>
          <p:cNvSpPr txBox="1">
            <a:spLocks/>
          </p:cNvSpPr>
          <p:nvPr/>
        </p:nvSpPr>
        <p:spPr>
          <a:xfrm>
            <a:off x="486698" y="289323"/>
            <a:ext cx="2629121" cy="4597003"/>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latin typeface="Lato" panose="020F0502020204030203" pitchFamily="34" charset="0"/>
                <a:ea typeface="Lato" panose="020F0502020204030203" pitchFamily="34" charset="0"/>
                <a:cs typeface="Lato" panose="020F0502020204030203" pitchFamily="34" charset="0"/>
              </a:rPr>
              <a:t>People trust in science, but they do not believe in it? (</a:t>
            </a:r>
            <a:r>
              <a:rPr lang="en-US" sz="1200" b="1" dirty="0">
                <a:latin typeface="Lato" panose="020F0502020204030203" pitchFamily="34" charset="0"/>
                <a:ea typeface="Lato" panose="020F0502020204030203" pitchFamily="34" charset="0"/>
                <a:cs typeface="Lato" panose="020F0502020204030203" pitchFamily="34" charset="0"/>
                <a:hlinkClick r:id="rId3"/>
              </a:rPr>
              <a:t>Pew Research Center, 2017</a:t>
            </a:r>
            <a:r>
              <a:rPr lang="en-US" sz="1200" b="1" dirty="0">
                <a:latin typeface="Lato" panose="020F0502020204030203" pitchFamily="34" charset="0"/>
                <a:ea typeface="Lato" panose="020F0502020204030203" pitchFamily="34" charset="0"/>
                <a:cs typeface="Lato" panose="020F0502020204030203" pitchFamily="34" charset="0"/>
              </a:rPr>
              <a:t>)</a:t>
            </a:r>
          </a:p>
          <a:p>
            <a:pPr marL="0" indent="0">
              <a:buNone/>
            </a:pPr>
            <a:endParaRPr lang="en-US" sz="1200" b="1" dirty="0">
              <a:latin typeface="Lato" panose="020F0502020204030203" pitchFamily="34" charset="0"/>
              <a:ea typeface="Lato" panose="020F0502020204030203" pitchFamily="34" charset="0"/>
              <a:cs typeface="Lato" panose="020F0502020204030203" pitchFamily="34" charset="0"/>
            </a:endParaRPr>
          </a:p>
          <a:p>
            <a:pPr>
              <a:buClr>
                <a:srgbClr val="FF0000"/>
              </a:buClr>
            </a:pPr>
            <a:r>
              <a:rPr lang="en-US" sz="1200" dirty="0">
                <a:latin typeface="Lato" panose="020F0502020204030203" pitchFamily="34" charset="0"/>
                <a:ea typeface="Lato" panose="020F0502020204030203" pitchFamily="34" charset="0"/>
                <a:cs typeface="Lato" panose="020F0502020204030203" pitchFamily="34" charset="0"/>
              </a:rPr>
              <a:t>public confidence in the scientific community remains relatively strong;</a:t>
            </a:r>
          </a:p>
          <a:p>
            <a:pPr>
              <a:buClr>
                <a:srgbClr val="FF0000"/>
              </a:buClr>
            </a:pPr>
            <a:r>
              <a:rPr lang="en-US" sz="1200" dirty="0">
                <a:latin typeface="Lato" panose="020F0502020204030203" pitchFamily="34" charset="0"/>
                <a:ea typeface="Lato" panose="020F0502020204030203" pitchFamily="34" charset="0"/>
                <a:cs typeface="Lato" panose="020F0502020204030203" pitchFamily="34" charset="0"/>
              </a:rPr>
              <a:t>public trust in scientists in matters connected with childhood vaccines, climate change, and genetically modified (GM) foods is more varied;</a:t>
            </a:r>
          </a:p>
          <a:p>
            <a:pPr>
              <a:buClr>
                <a:srgbClr val="FF0000"/>
              </a:buClr>
            </a:pPr>
            <a:r>
              <a:rPr lang="en-US" sz="1200" dirty="0">
                <a:latin typeface="Lato" panose="020F0502020204030203" pitchFamily="34" charset="0"/>
                <a:ea typeface="Lato" panose="020F0502020204030203" pitchFamily="34" charset="0"/>
                <a:cs typeface="Lato" panose="020F0502020204030203" pitchFamily="34" charset="0"/>
              </a:rPr>
              <a:t>only 47% of people say that medical scientists understand the health effects of the measles, mumps, and rubella (MMR) vaccine “very well.” </a:t>
            </a:r>
          </a:p>
          <a:p>
            <a:pPr>
              <a:buClr>
                <a:srgbClr val="FF0000"/>
              </a:buClr>
            </a:pPr>
            <a:r>
              <a:rPr lang="en-US" sz="1200" dirty="0">
                <a:latin typeface="Lato" panose="020F0502020204030203" pitchFamily="34" charset="0"/>
                <a:ea typeface="Lato" panose="020F0502020204030203" pitchFamily="34" charset="0"/>
                <a:cs typeface="Lato" panose="020F0502020204030203" pitchFamily="34" charset="0"/>
              </a:rPr>
              <a:t>Pew Research Center, 2019: Trust in practitioners like medical doctors and dietitians is stronger than that for researchers in these fields, but skepticism about scientific integrity is widespread”.</a:t>
            </a:r>
          </a:p>
          <a:p>
            <a:pPr>
              <a:buClr>
                <a:srgbClr val="FF0000"/>
              </a:buClr>
            </a:pPr>
            <a:endParaRPr lang="en-US" sz="1200" b="1" dirty="0">
              <a:latin typeface="Lato" panose="020F0502020204030203" pitchFamily="34" charset="0"/>
              <a:ea typeface="Lato" panose="020F0502020204030203" pitchFamily="34" charset="0"/>
              <a:cs typeface="Lato" panose="020F0502020204030203" pitchFamily="34" charset="0"/>
            </a:endParaRPr>
          </a:p>
        </p:txBody>
      </p:sp>
      <p:pic>
        <p:nvPicPr>
          <p:cNvPr id="5" name="Picture 4">
            <a:extLst>
              <a:ext uri="{FF2B5EF4-FFF2-40B4-BE49-F238E27FC236}">
                <a16:creationId xmlns:a16="http://schemas.microsoft.com/office/drawing/2014/main" id="{3C1DEFF9-16C6-2943-8879-76F9C0D2806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229225" y="605695"/>
            <a:ext cx="2482367" cy="3484025"/>
          </a:xfrm>
          <a:prstGeom prst="rect">
            <a:avLst/>
          </a:prstGeom>
          <a:effectLst/>
        </p:spPr>
      </p:pic>
      <p:sp>
        <p:nvSpPr>
          <p:cNvPr id="6" name="Rectangle 5">
            <a:extLst>
              <a:ext uri="{FF2B5EF4-FFF2-40B4-BE49-F238E27FC236}">
                <a16:creationId xmlns:a16="http://schemas.microsoft.com/office/drawing/2014/main" id="{4DF08849-202B-2940-9FB9-A524F56D96C8}"/>
              </a:ext>
            </a:extLst>
          </p:cNvPr>
          <p:cNvSpPr/>
          <p:nvPr/>
        </p:nvSpPr>
        <p:spPr>
          <a:xfrm>
            <a:off x="4025645" y="4128528"/>
            <a:ext cx="4572000" cy="577081"/>
          </a:xfrm>
          <a:prstGeom prst="rect">
            <a:avLst/>
          </a:prstGeom>
        </p:spPr>
        <p:txBody>
          <a:bodyPr>
            <a:spAutoFit/>
          </a:bodyPr>
          <a:lstStyle/>
          <a:p>
            <a:pPr algn="r">
              <a:spcAft>
                <a:spcPts val="450"/>
              </a:spcAft>
            </a:pPr>
            <a:r>
              <a:rPr lang="en-US" sz="1050" b="1" dirty="0">
                <a:latin typeface="Lato" panose="020F0502020204030203" pitchFamily="34" charset="0"/>
                <a:ea typeface="Lato" panose="020F0502020204030203" pitchFamily="34" charset="0"/>
                <a:cs typeface="Lato" panose="020F0502020204030203" pitchFamily="34" charset="0"/>
              </a:rPr>
              <a:t>Source</a:t>
            </a:r>
            <a:r>
              <a:rPr lang="en-US" sz="1050" dirty="0">
                <a:latin typeface="Lato" panose="020F0502020204030203" pitchFamily="34" charset="0"/>
                <a:ea typeface="Lato" panose="020F0502020204030203" pitchFamily="34" charset="0"/>
                <a:cs typeface="Lato" panose="020F0502020204030203" pitchFamily="34" charset="0"/>
              </a:rPr>
              <a:t>: </a:t>
            </a:r>
            <a:r>
              <a:rPr lang="en-US" sz="1050" dirty="0">
                <a:latin typeface="Lato" panose="020F0502020204030203" pitchFamily="34" charset="0"/>
                <a:ea typeface="Lato" panose="020F0502020204030203" pitchFamily="34" charset="0"/>
                <a:cs typeface="Lato" panose="020F0502020204030203" pitchFamily="34" charset="0"/>
                <a:hlinkClick r:id="rId5"/>
              </a:rPr>
              <a:t>https://www.pewresearch.org/fact-tank/2020/02/12/key-findings-about-americans-confidence-in-science-and-their-views-on-scientists-role-in-society/</a:t>
            </a:r>
            <a:r>
              <a:rPr lang="en-US" sz="1050" dirty="0">
                <a:latin typeface="Lato" panose="020F0502020204030203" pitchFamily="34" charset="0"/>
                <a:ea typeface="Lato" panose="020F0502020204030203" pitchFamily="34" charset="0"/>
                <a:cs typeface="Lato" panose="020F0502020204030203" pitchFamily="34" charset="0"/>
              </a:rPr>
              <a:t> </a:t>
            </a:r>
          </a:p>
        </p:txBody>
      </p:sp>
      <p:sp>
        <p:nvSpPr>
          <p:cNvPr id="12" name="Rounded Rectangle 11">
            <a:extLst>
              <a:ext uri="{FF2B5EF4-FFF2-40B4-BE49-F238E27FC236}">
                <a16:creationId xmlns:a16="http://schemas.microsoft.com/office/drawing/2014/main" id="{4D7BAA33-B3B4-4F4C-AA92-A41D561E1B18}"/>
              </a:ext>
            </a:extLst>
          </p:cNvPr>
          <p:cNvSpPr/>
          <p:nvPr/>
        </p:nvSpPr>
        <p:spPr>
          <a:xfrm>
            <a:off x="5904310" y="1151929"/>
            <a:ext cx="1135856" cy="117336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Tree>
    <p:extLst>
      <p:ext uri="{BB962C8B-B14F-4D97-AF65-F5344CB8AC3E}">
        <p14:creationId xmlns:p14="http://schemas.microsoft.com/office/powerpoint/2010/main" val="2395365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47C98E-AD0D-9B4E-909B-9480901C160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15</a:t>
            </a:fld>
            <a:endParaRPr lang="de"/>
          </a:p>
        </p:txBody>
      </p:sp>
      <p:pic>
        <p:nvPicPr>
          <p:cNvPr id="3" name="Picture 2">
            <a:extLst>
              <a:ext uri="{FF2B5EF4-FFF2-40B4-BE49-F238E27FC236}">
                <a16:creationId xmlns:a16="http://schemas.microsoft.com/office/drawing/2014/main" id="{535B994C-1E91-AF4C-A38D-373B7A7F9FA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0892" y="0"/>
            <a:ext cx="9082216" cy="5143500"/>
          </a:xfrm>
          <a:prstGeom prst="rect">
            <a:avLst/>
          </a:prstGeom>
        </p:spPr>
      </p:pic>
    </p:spTree>
    <p:extLst>
      <p:ext uri="{BB962C8B-B14F-4D97-AF65-F5344CB8AC3E}">
        <p14:creationId xmlns:p14="http://schemas.microsoft.com/office/powerpoint/2010/main" val="1786484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86004-CCBE-BE40-BF99-E4083203C96B}"/>
              </a:ext>
            </a:extLst>
          </p:cNvPr>
          <p:cNvSpPr>
            <a:spLocks noGrp="1"/>
          </p:cNvSpPr>
          <p:nvPr>
            <p:ph type="title"/>
          </p:nvPr>
        </p:nvSpPr>
        <p:spPr/>
        <p:txBody>
          <a:bodyPr/>
          <a:lstStyle/>
          <a:p>
            <a:r>
              <a:rPr lang="en-US" dirty="0"/>
              <a:t>Trust. Participation. Transparency.</a:t>
            </a:r>
          </a:p>
        </p:txBody>
      </p:sp>
      <p:sp>
        <p:nvSpPr>
          <p:cNvPr id="3" name="Slide Number Placeholder 2">
            <a:extLst>
              <a:ext uri="{FF2B5EF4-FFF2-40B4-BE49-F238E27FC236}">
                <a16:creationId xmlns:a16="http://schemas.microsoft.com/office/drawing/2014/main" id="{4B1D923E-8FD2-CC49-A22C-D278C6EEAFF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16</a:t>
            </a:fld>
            <a:endParaRPr lang="de"/>
          </a:p>
        </p:txBody>
      </p:sp>
    </p:spTree>
    <p:extLst>
      <p:ext uri="{BB962C8B-B14F-4D97-AF65-F5344CB8AC3E}">
        <p14:creationId xmlns:p14="http://schemas.microsoft.com/office/powerpoint/2010/main" val="1497504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37EA9-6293-E547-85A0-883C3A9C70C3}"/>
              </a:ext>
            </a:extLst>
          </p:cNvPr>
          <p:cNvSpPr>
            <a:spLocks noGrp="1"/>
          </p:cNvSpPr>
          <p:nvPr>
            <p:ph type="title"/>
          </p:nvPr>
        </p:nvSpPr>
        <p:spPr/>
        <p:txBody>
          <a:bodyPr/>
          <a:lstStyle/>
          <a:p>
            <a:r>
              <a:rPr lang="en-US" dirty="0"/>
              <a:t>Supporting material and literature:</a:t>
            </a:r>
          </a:p>
        </p:txBody>
      </p:sp>
      <p:sp>
        <p:nvSpPr>
          <p:cNvPr id="3" name="Text Placeholder 2">
            <a:extLst>
              <a:ext uri="{FF2B5EF4-FFF2-40B4-BE49-F238E27FC236}">
                <a16:creationId xmlns:a16="http://schemas.microsoft.com/office/drawing/2014/main" id="{367F2254-8F21-9E4C-95EA-B6257A811AD2}"/>
              </a:ext>
            </a:extLst>
          </p:cNvPr>
          <p:cNvSpPr>
            <a:spLocks noGrp="1"/>
          </p:cNvSpPr>
          <p:nvPr>
            <p:ph type="body" idx="1"/>
          </p:nvPr>
        </p:nvSpPr>
        <p:spPr/>
        <p:txBody>
          <a:bodyPr/>
          <a:lstStyle/>
          <a:p>
            <a:pPr>
              <a:buFont typeface="Wingdings" pitchFamily="2" charset="2"/>
              <a:buChar char="Ø"/>
            </a:pPr>
            <a:r>
              <a:rPr lang="en-US" dirty="0" err="1">
                <a:solidFill>
                  <a:schemeClr val="tx1"/>
                </a:solidFill>
              </a:rPr>
              <a:t>Waltner</a:t>
            </a:r>
            <a:r>
              <a:rPr lang="en-US" dirty="0">
                <a:solidFill>
                  <a:schemeClr val="tx1"/>
                </a:solidFill>
              </a:rPr>
              <a:t>-Toews, D., </a:t>
            </a:r>
            <a:r>
              <a:rPr lang="en-US" dirty="0" err="1">
                <a:solidFill>
                  <a:schemeClr val="tx1"/>
                </a:solidFill>
              </a:rPr>
              <a:t>Biggeri</a:t>
            </a:r>
            <a:r>
              <a:rPr lang="en-US" dirty="0">
                <a:solidFill>
                  <a:schemeClr val="tx1"/>
                </a:solidFill>
              </a:rPr>
              <a:t>, A., De </a:t>
            </a:r>
            <a:r>
              <a:rPr lang="en-US" dirty="0" err="1">
                <a:solidFill>
                  <a:schemeClr val="tx1"/>
                </a:solidFill>
              </a:rPr>
              <a:t>Marchi</a:t>
            </a:r>
            <a:r>
              <a:rPr lang="en-US" dirty="0">
                <a:solidFill>
                  <a:schemeClr val="tx1"/>
                </a:solidFill>
              </a:rPr>
              <a:t>, B., </a:t>
            </a:r>
            <a:r>
              <a:rPr lang="en-US" dirty="0" err="1">
                <a:solidFill>
                  <a:schemeClr val="tx1"/>
                </a:solidFill>
              </a:rPr>
              <a:t>Funtowicz</a:t>
            </a:r>
            <a:r>
              <a:rPr lang="en-US" dirty="0">
                <a:solidFill>
                  <a:schemeClr val="tx1"/>
                </a:solidFill>
              </a:rPr>
              <a:t>, S., </a:t>
            </a:r>
            <a:r>
              <a:rPr lang="en-US" dirty="0" err="1">
                <a:solidFill>
                  <a:schemeClr val="tx1"/>
                </a:solidFill>
              </a:rPr>
              <a:t>Giampietro</a:t>
            </a:r>
            <a:r>
              <a:rPr lang="en-US" dirty="0">
                <a:solidFill>
                  <a:schemeClr val="tx1"/>
                </a:solidFill>
              </a:rPr>
              <a:t>, M., O’Connor, M., </a:t>
            </a:r>
            <a:r>
              <a:rPr lang="en-US" dirty="0" err="1">
                <a:solidFill>
                  <a:schemeClr val="tx1"/>
                </a:solidFill>
              </a:rPr>
              <a:t>Ravetz</a:t>
            </a:r>
            <a:r>
              <a:rPr lang="en-US" dirty="0">
                <a:solidFill>
                  <a:schemeClr val="tx1"/>
                </a:solidFill>
              </a:rPr>
              <a:t>, J. R., </a:t>
            </a:r>
            <a:r>
              <a:rPr lang="en-US" dirty="0" err="1">
                <a:solidFill>
                  <a:schemeClr val="tx1"/>
                </a:solidFill>
              </a:rPr>
              <a:t>Saltelli</a:t>
            </a:r>
            <a:r>
              <a:rPr lang="en-US" dirty="0">
                <a:solidFill>
                  <a:schemeClr val="tx1"/>
                </a:solidFill>
              </a:rPr>
              <a:t>, A. and van der </a:t>
            </a:r>
            <a:r>
              <a:rPr lang="en-US" dirty="0" err="1">
                <a:solidFill>
                  <a:schemeClr val="tx1"/>
                </a:solidFill>
              </a:rPr>
              <a:t>Sluijs</a:t>
            </a:r>
            <a:r>
              <a:rPr lang="en-US" dirty="0">
                <a:solidFill>
                  <a:schemeClr val="tx1"/>
                </a:solidFill>
              </a:rPr>
              <a:t>, J. P. (2020). Post-normal Pandemics: Why COVID19 Requires a New Approach to Science? Accessible online </a:t>
            </a:r>
            <a:r>
              <a:rPr lang="en-US" dirty="0">
                <a:solidFill>
                  <a:schemeClr val="tx1"/>
                </a:solidFill>
                <a:hlinkClick r:id="rId2"/>
              </a:rPr>
              <a:t>here</a:t>
            </a:r>
            <a:r>
              <a:rPr lang="en-US" dirty="0">
                <a:solidFill>
                  <a:schemeClr val="tx1"/>
                </a:solidFill>
              </a:rPr>
              <a:t>.</a:t>
            </a:r>
          </a:p>
          <a:p>
            <a:pPr>
              <a:buFont typeface="Wingdings" pitchFamily="2" charset="2"/>
              <a:buChar char="Ø"/>
            </a:pPr>
            <a:r>
              <a:rPr lang="en-US" dirty="0" err="1">
                <a:solidFill>
                  <a:schemeClr val="tx1"/>
                </a:solidFill>
              </a:rPr>
              <a:t>Sodha</a:t>
            </a:r>
            <a:r>
              <a:rPr lang="en-US" dirty="0">
                <a:solidFill>
                  <a:schemeClr val="tx1"/>
                </a:solidFill>
              </a:rPr>
              <a:t>, S. (2021). We’re living in a time of high stakes and scientific risks need to be taken. The Guardian. Accessible online </a:t>
            </a:r>
            <a:r>
              <a:rPr lang="en-US" dirty="0">
                <a:solidFill>
                  <a:schemeClr val="tx1"/>
                </a:solidFill>
                <a:hlinkClick r:id="rId3"/>
              </a:rPr>
              <a:t>here</a:t>
            </a:r>
            <a:r>
              <a:rPr lang="en-US" dirty="0">
                <a:solidFill>
                  <a:schemeClr val="tx1"/>
                </a:solidFill>
              </a:rPr>
              <a:t>.</a:t>
            </a:r>
          </a:p>
          <a:p>
            <a:pPr>
              <a:buFont typeface="Wingdings" pitchFamily="2" charset="2"/>
              <a:buChar char="Ø"/>
            </a:pPr>
            <a:r>
              <a:rPr lang="en-US" dirty="0">
                <a:solidFill>
                  <a:schemeClr val="tx1"/>
                </a:solidFill>
              </a:rPr>
              <a:t>Analysis: Science in a Time of Covid is on BBC Radio 4 on 22 March at 8.30pm. Accessible online </a:t>
            </a:r>
            <a:r>
              <a:rPr lang="en-US" dirty="0">
                <a:solidFill>
                  <a:schemeClr val="tx1"/>
                </a:solidFill>
                <a:hlinkClick r:id="rId4"/>
              </a:rPr>
              <a:t>here</a:t>
            </a:r>
            <a:r>
              <a:rPr lang="en-US" dirty="0">
                <a:solidFill>
                  <a:schemeClr val="tx1"/>
                </a:solidFill>
              </a:rPr>
              <a:t>.</a:t>
            </a:r>
          </a:p>
          <a:p>
            <a:pPr>
              <a:buFont typeface="Wingdings" pitchFamily="2" charset="2"/>
              <a:buChar char="Ø"/>
            </a:pPr>
            <a:endParaRPr lang="en-US" dirty="0">
              <a:solidFill>
                <a:schemeClr val="tx1"/>
              </a:solidFill>
            </a:endParaRPr>
          </a:p>
        </p:txBody>
      </p:sp>
      <p:sp>
        <p:nvSpPr>
          <p:cNvPr id="4" name="Slide Number Placeholder 3">
            <a:extLst>
              <a:ext uri="{FF2B5EF4-FFF2-40B4-BE49-F238E27FC236}">
                <a16:creationId xmlns:a16="http://schemas.microsoft.com/office/drawing/2014/main" id="{77DEF0C0-A925-9748-A7BC-9C8749822A4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17</a:t>
            </a:fld>
            <a:endParaRPr lang="de"/>
          </a:p>
        </p:txBody>
      </p:sp>
    </p:spTree>
    <p:extLst>
      <p:ext uri="{BB962C8B-B14F-4D97-AF65-F5344CB8AC3E}">
        <p14:creationId xmlns:p14="http://schemas.microsoft.com/office/powerpoint/2010/main" val="3605400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lt-LT" dirty="0" err="1"/>
              <a:t>Issues</a:t>
            </a:r>
            <a:r>
              <a:rPr lang="lt-LT" dirty="0"/>
              <a:t> to be </a:t>
            </a:r>
            <a:r>
              <a:rPr lang="lt-LT" dirty="0" err="1"/>
              <a:t>discussed</a:t>
            </a:r>
            <a:r>
              <a:rPr lang="lt-LT" dirty="0"/>
              <a:t>:</a:t>
            </a:r>
            <a:endParaRPr dirty="0"/>
          </a:p>
        </p:txBody>
      </p:sp>
      <p:sp>
        <p:nvSpPr>
          <p:cNvPr id="92" name="Google Shape;92;p15"/>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342900" lvl="0">
              <a:spcAft>
                <a:spcPts val="1600"/>
              </a:spcAft>
              <a:buFont typeface="+mj-lt"/>
              <a:buAutoNum type="arabicPeriod"/>
            </a:pPr>
            <a:r>
              <a:rPr lang="en-US" sz="2000" dirty="0">
                <a:solidFill>
                  <a:schemeClr val="tx1"/>
                </a:solidFill>
              </a:rPr>
              <a:t>Living in the Contemporary Risk Society and Dealing with Global Risks</a:t>
            </a:r>
          </a:p>
          <a:p>
            <a:pPr marL="342900" lvl="0">
              <a:spcAft>
                <a:spcPts val="1600"/>
              </a:spcAft>
              <a:buFont typeface="+mj-lt"/>
              <a:buAutoNum type="arabicPeriod"/>
            </a:pPr>
            <a:r>
              <a:rPr lang="en-US" sz="2000" dirty="0">
                <a:solidFill>
                  <a:schemeClr val="tx1"/>
                </a:solidFill>
              </a:rPr>
              <a:t>The Positive and Negative Effects of Science, Research and Technologies: can we control them?</a:t>
            </a:r>
          </a:p>
          <a:p>
            <a:pPr marL="342900" lvl="0">
              <a:spcAft>
                <a:spcPts val="1600"/>
              </a:spcAft>
              <a:buFont typeface="+mj-lt"/>
              <a:buAutoNum type="arabicPeriod"/>
            </a:pPr>
            <a:r>
              <a:rPr lang="en-US" sz="2000" dirty="0">
                <a:solidFill>
                  <a:schemeClr val="tx1"/>
                </a:solidFill>
              </a:rPr>
              <a:t>Understanding and Managing Global Risks: Data-based Evaluations, Public Perception and the Role of Media</a:t>
            </a:r>
          </a:p>
          <a:p>
            <a:pPr marL="342900" lvl="0">
              <a:spcAft>
                <a:spcPts val="1600"/>
              </a:spcAft>
              <a:buFont typeface="+mj-lt"/>
              <a:buAutoNum type="arabicPeriod"/>
            </a:pPr>
            <a:r>
              <a:rPr lang="en-US" sz="2000" dirty="0">
                <a:solidFill>
                  <a:schemeClr val="tx1"/>
                </a:solidFill>
              </a:rPr>
              <a:t>Dealing with Public Polarization and Resistance in the Momentum of Global Crisis: Case of COVID19 Vaccine Hesitancy</a:t>
            </a:r>
          </a:p>
          <a:p>
            <a:pPr marL="0" lvl="0" indent="0">
              <a:spcAft>
                <a:spcPts val="1600"/>
              </a:spcAft>
              <a:buNone/>
            </a:pPr>
            <a:endParaRPr lang="en-US" sz="2400" dirty="0">
              <a:solidFill>
                <a:schemeClr val="tx1"/>
              </a:solidFill>
            </a:endParaRPr>
          </a:p>
          <a:p>
            <a:pPr marL="342900" lvl="0">
              <a:spcAft>
                <a:spcPts val="1600"/>
              </a:spcAft>
              <a:buFont typeface="+mj-lt"/>
              <a:buAutoNum type="arabicPeriod"/>
            </a:pPr>
            <a:endParaRPr lang="en-US" sz="2400" dirty="0">
              <a:solidFill>
                <a:schemeClr val="tx1"/>
              </a:solidFill>
            </a:endParaRPr>
          </a:p>
          <a:p>
            <a:pPr marL="0" lvl="0" indent="0">
              <a:spcAft>
                <a:spcPts val="1600"/>
              </a:spcAft>
              <a:buNone/>
            </a:pPr>
            <a:endParaRPr lang="en-US"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C0B64-E868-0F4B-AB49-81F8551AB503}"/>
              </a:ext>
            </a:extLst>
          </p:cNvPr>
          <p:cNvSpPr>
            <a:spLocks noGrp="1"/>
          </p:cNvSpPr>
          <p:nvPr>
            <p:ph type="title"/>
          </p:nvPr>
        </p:nvSpPr>
        <p:spPr>
          <a:xfrm>
            <a:off x="311700" y="2150849"/>
            <a:ext cx="8520600" cy="2003461"/>
          </a:xfrm>
        </p:spPr>
        <p:txBody>
          <a:bodyPr/>
          <a:lstStyle/>
          <a:p>
            <a:r>
              <a:rPr lang="en-US" b="1" dirty="0">
                <a:solidFill>
                  <a:srgbClr val="FF0000"/>
                </a:solidFill>
              </a:rPr>
              <a:t>2. </a:t>
            </a:r>
            <a:r>
              <a:rPr lang="en-US" b="1" dirty="0"/>
              <a:t>Positive and negative effects of science, research and technologies: how do they affect the way we understand risks?</a:t>
            </a:r>
            <a:br>
              <a:rPr lang="en-US" dirty="0"/>
            </a:br>
            <a:br>
              <a:rPr lang="en-US" dirty="0"/>
            </a:br>
            <a:endParaRPr lang="en-US" dirty="0"/>
          </a:p>
        </p:txBody>
      </p:sp>
      <p:sp>
        <p:nvSpPr>
          <p:cNvPr id="3" name="Slide Number Placeholder 2">
            <a:extLst>
              <a:ext uri="{FF2B5EF4-FFF2-40B4-BE49-F238E27FC236}">
                <a16:creationId xmlns:a16="http://schemas.microsoft.com/office/drawing/2014/main" id="{9C9CB7B4-AD26-B948-BF85-B12E8E7F5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Tree>
    <p:extLst>
      <p:ext uri="{BB962C8B-B14F-4D97-AF65-F5344CB8AC3E}">
        <p14:creationId xmlns:p14="http://schemas.microsoft.com/office/powerpoint/2010/main" val="1704769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B2725-8DD6-B045-927B-C0D51E9B03EC}"/>
              </a:ext>
            </a:extLst>
          </p:cNvPr>
          <p:cNvSpPr>
            <a:spLocks noGrp="1"/>
          </p:cNvSpPr>
          <p:nvPr>
            <p:ph type="title"/>
          </p:nvPr>
        </p:nvSpPr>
        <p:spPr/>
        <p:txBody>
          <a:bodyPr/>
          <a:lstStyle/>
          <a:p>
            <a:r>
              <a:rPr lang="en-US" sz="2400" dirty="0"/>
              <a:t>Science and technologies – do they help to solve the global risks or do they create them? </a:t>
            </a:r>
          </a:p>
        </p:txBody>
      </p:sp>
      <p:sp>
        <p:nvSpPr>
          <p:cNvPr id="3" name="Text Placeholder 2">
            <a:extLst>
              <a:ext uri="{FF2B5EF4-FFF2-40B4-BE49-F238E27FC236}">
                <a16:creationId xmlns:a16="http://schemas.microsoft.com/office/drawing/2014/main" id="{6DC9CE09-82BF-2742-98C1-A3E88E3F00F9}"/>
              </a:ext>
            </a:extLst>
          </p:cNvPr>
          <p:cNvSpPr>
            <a:spLocks noGrp="1"/>
          </p:cNvSpPr>
          <p:nvPr>
            <p:ph type="body" idx="1"/>
          </p:nvPr>
        </p:nvSpPr>
        <p:spPr>
          <a:xfrm>
            <a:off x="168425" y="1248353"/>
            <a:ext cx="6074331" cy="3131736"/>
          </a:xfrm>
        </p:spPr>
        <p:txBody>
          <a:bodyPr/>
          <a:lstStyle/>
          <a:p>
            <a:pPr marL="114300" indent="0">
              <a:buNone/>
            </a:pPr>
            <a:r>
              <a:rPr lang="en-US" sz="1600" dirty="0">
                <a:solidFill>
                  <a:schemeClr val="tx1"/>
                </a:solidFill>
              </a:rPr>
              <a:t>In “Risk society” humanity must deal with a set of global risks that it has </a:t>
            </a:r>
            <a:r>
              <a:rPr lang="en-US" sz="1600" b="1" dirty="0">
                <a:solidFill>
                  <a:schemeClr val="tx1"/>
                </a:solidFill>
              </a:rPr>
              <a:t>itself created by its scientific and technological activities </a:t>
            </a:r>
            <a:r>
              <a:rPr lang="en-US" sz="1600" dirty="0">
                <a:solidFill>
                  <a:schemeClr val="tx1"/>
                </a:solidFill>
              </a:rPr>
              <a:t>for which the planet has become a vast laboratory. </a:t>
            </a:r>
          </a:p>
          <a:p>
            <a:pPr marL="114300" indent="0">
              <a:buNone/>
            </a:pPr>
            <a:endParaRPr lang="en-US" sz="1600" dirty="0">
              <a:solidFill>
                <a:schemeClr val="tx1"/>
              </a:solidFill>
            </a:endParaRPr>
          </a:p>
          <a:p>
            <a:pPr marL="114300" indent="0">
              <a:buNone/>
            </a:pPr>
            <a:r>
              <a:rPr lang="en-US" sz="1600" dirty="0">
                <a:solidFill>
                  <a:schemeClr val="tx1"/>
                </a:solidFill>
              </a:rPr>
              <a:t>Paradoxically, in order to handle these “risks”, our societies have an </a:t>
            </a:r>
            <a:r>
              <a:rPr lang="en-US" sz="1600" b="1" dirty="0">
                <a:solidFill>
                  <a:schemeClr val="tx1"/>
                </a:solidFill>
              </a:rPr>
              <a:t>even greater need for science and technology </a:t>
            </a:r>
            <a:r>
              <a:rPr lang="en-US" sz="1600" dirty="0">
                <a:solidFill>
                  <a:schemeClr val="tx1"/>
                </a:solidFill>
              </a:rPr>
              <a:t>which alone can provide the conceptual and technical tools to enable mankind to grasp, identify, quantify, classify and guard against such risks.</a:t>
            </a:r>
          </a:p>
          <a:p>
            <a:pPr marL="114300" indent="0">
              <a:buNone/>
            </a:pPr>
            <a:endParaRPr lang="en-US" sz="1600" dirty="0">
              <a:solidFill>
                <a:schemeClr val="tx1"/>
              </a:solidFill>
            </a:endParaRPr>
          </a:p>
          <a:p>
            <a:pPr marL="114300" indent="0">
              <a:buNone/>
            </a:pPr>
            <a:r>
              <a:rPr lang="en-US" sz="1600" dirty="0" err="1">
                <a:solidFill>
                  <a:schemeClr val="tx1"/>
                </a:solidFill>
              </a:rPr>
              <a:t>Boudia</a:t>
            </a:r>
            <a:r>
              <a:rPr lang="en-US" sz="1600" dirty="0">
                <a:solidFill>
                  <a:schemeClr val="tx1"/>
                </a:solidFill>
              </a:rPr>
              <a:t> S. </a:t>
            </a:r>
            <a:r>
              <a:rPr lang="en-US" sz="1600" dirty="0" err="1">
                <a:solidFill>
                  <a:schemeClr val="tx1"/>
                </a:solidFill>
              </a:rPr>
              <a:t>ir</a:t>
            </a:r>
            <a:r>
              <a:rPr lang="en-US" sz="1600" dirty="0">
                <a:solidFill>
                  <a:schemeClr val="tx1"/>
                </a:solidFill>
              </a:rPr>
              <a:t> Jas N., 2007</a:t>
            </a:r>
          </a:p>
          <a:p>
            <a:endParaRPr lang="en-US" dirty="0"/>
          </a:p>
          <a:p>
            <a:endParaRPr lang="en-US" dirty="0"/>
          </a:p>
        </p:txBody>
      </p:sp>
      <p:sp>
        <p:nvSpPr>
          <p:cNvPr id="4" name="Slide Number Placeholder 3">
            <a:extLst>
              <a:ext uri="{FF2B5EF4-FFF2-40B4-BE49-F238E27FC236}">
                <a16:creationId xmlns:a16="http://schemas.microsoft.com/office/drawing/2014/main" id="{1061B5EA-F9CF-694E-9EE4-D5CC72911E7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4</a:t>
            </a:fld>
            <a:endParaRPr lang="de"/>
          </a:p>
        </p:txBody>
      </p:sp>
      <p:sp>
        <p:nvSpPr>
          <p:cNvPr id="5" name="Rectangle 4">
            <a:extLst>
              <a:ext uri="{FF2B5EF4-FFF2-40B4-BE49-F238E27FC236}">
                <a16:creationId xmlns:a16="http://schemas.microsoft.com/office/drawing/2014/main" id="{6BB4A0B0-FE77-DB4C-8E67-0AAED153B489}"/>
              </a:ext>
            </a:extLst>
          </p:cNvPr>
          <p:cNvSpPr/>
          <p:nvPr/>
        </p:nvSpPr>
        <p:spPr>
          <a:xfrm>
            <a:off x="6360607" y="4404134"/>
            <a:ext cx="2814864" cy="307777"/>
          </a:xfrm>
          <a:prstGeom prst="rect">
            <a:avLst/>
          </a:prstGeom>
        </p:spPr>
        <p:txBody>
          <a:bodyPr wrap="square">
            <a:spAutoFit/>
          </a:bodyPr>
          <a:lstStyle/>
          <a:p>
            <a:pPr algn="r"/>
            <a:r>
              <a:rPr lang="en-US" sz="1400" dirty="0">
                <a:latin typeface="Constantia" panose="02030602050306030303" pitchFamily="18" charset="0"/>
              </a:rPr>
              <a:t>Read more </a:t>
            </a:r>
            <a:r>
              <a:rPr lang="en-US" sz="1400" dirty="0">
                <a:latin typeface="Constantia" panose="02030602050306030303" pitchFamily="18" charset="0"/>
                <a:hlinkClick r:id="rId2"/>
              </a:rPr>
              <a:t>here</a:t>
            </a:r>
            <a:r>
              <a:rPr lang="en-US" sz="1400" dirty="0">
                <a:latin typeface="Constantia" panose="02030602050306030303" pitchFamily="18" charset="0"/>
              </a:rPr>
              <a:t> </a:t>
            </a:r>
          </a:p>
        </p:txBody>
      </p:sp>
      <p:pic>
        <p:nvPicPr>
          <p:cNvPr id="6" name="Picture 5">
            <a:extLst>
              <a:ext uri="{FF2B5EF4-FFF2-40B4-BE49-F238E27FC236}">
                <a16:creationId xmlns:a16="http://schemas.microsoft.com/office/drawing/2014/main" id="{2C878B1C-C44F-874C-85EF-18B2D2DF7CE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392079" y="2941640"/>
            <a:ext cx="2751922" cy="1237298"/>
          </a:xfrm>
          <a:prstGeom prst="rect">
            <a:avLst/>
          </a:prstGeom>
        </p:spPr>
      </p:pic>
      <p:pic>
        <p:nvPicPr>
          <p:cNvPr id="7" name="Picture 6">
            <a:extLst>
              <a:ext uri="{FF2B5EF4-FFF2-40B4-BE49-F238E27FC236}">
                <a16:creationId xmlns:a16="http://schemas.microsoft.com/office/drawing/2014/main" id="{83EFFB5E-7DF3-3545-BC71-85D9F2DB441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392078" y="1243403"/>
            <a:ext cx="2751922" cy="1566479"/>
          </a:xfrm>
          <a:prstGeom prst="rect">
            <a:avLst/>
          </a:prstGeom>
        </p:spPr>
      </p:pic>
    </p:spTree>
    <p:extLst>
      <p:ext uri="{BB962C8B-B14F-4D97-AF65-F5344CB8AC3E}">
        <p14:creationId xmlns:p14="http://schemas.microsoft.com/office/powerpoint/2010/main" val="4224611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D952D-EAD8-4842-BA25-FB7C88E06925}"/>
              </a:ext>
            </a:extLst>
          </p:cNvPr>
          <p:cNvSpPr>
            <a:spLocks noGrp="1"/>
          </p:cNvSpPr>
          <p:nvPr>
            <p:ph type="title"/>
          </p:nvPr>
        </p:nvSpPr>
        <p:spPr/>
        <p:txBody>
          <a:bodyPr/>
          <a:lstStyle/>
          <a:p>
            <a:r>
              <a:rPr lang="en-US" dirty="0"/>
              <a:t>Changing conditions of science</a:t>
            </a:r>
          </a:p>
        </p:txBody>
      </p:sp>
      <p:sp>
        <p:nvSpPr>
          <p:cNvPr id="3" name="Text Placeholder 2">
            <a:extLst>
              <a:ext uri="{FF2B5EF4-FFF2-40B4-BE49-F238E27FC236}">
                <a16:creationId xmlns:a16="http://schemas.microsoft.com/office/drawing/2014/main" id="{FA268F85-D22B-454D-97FD-3EAC165BEF48}"/>
              </a:ext>
            </a:extLst>
          </p:cNvPr>
          <p:cNvSpPr>
            <a:spLocks noGrp="1"/>
          </p:cNvSpPr>
          <p:nvPr>
            <p:ph type="body" idx="1"/>
          </p:nvPr>
        </p:nvSpPr>
        <p:spPr>
          <a:xfrm>
            <a:off x="168425" y="1365956"/>
            <a:ext cx="5216375" cy="3072844"/>
          </a:xfrm>
        </p:spPr>
        <p:txBody>
          <a:bodyPr/>
          <a:lstStyle/>
          <a:p>
            <a:pPr marL="114300" indent="0">
              <a:buNone/>
            </a:pPr>
            <a:r>
              <a:rPr lang="en-US" sz="1400" dirty="0">
                <a:solidFill>
                  <a:schemeClr val="tx1"/>
                </a:solidFill>
              </a:rPr>
              <a:t>Scientific information is highly appreciated and even vital in a society full of uncertainties, risks and crisis. </a:t>
            </a:r>
          </a:p>
          <a:p>
            <a:pPr marL="114300" indent="0">
              <a:buNone/>
            </a:pPr>
            <a:endParaRPr lang="en-US" sz="1400" dirty="0">
              <a:solidFill>
                <a:schemeClr val="tx1"/>
              </a:solidFill>
            </a:endParaRPr>
          </a:p>
          <a:p>
            <a:pPr marL="114300" indent="0">
              <a:buNone/>
            </a:pPr>
            <a:r>
              <a:rPr lang="en-US" sz="1400" dirty="0">
                <a:solidFill>
                  <a:schemeClr val="tx1"/>
                </a:solidFill>
              </a:rPr>
              <a:t>However, in the second modernity, the way we do and understand science is changing in a number of ways:</a:t>
            </a:r>
          </a:p>
          <a:p>
            <a:pPr>
              <a:buFont typeface="Courier New" panose="02070309020205020404" pitchFamily="49" charset="0"/>
              <a:buChar char="o"/>
            </a:pPr>
            <a:r>
              <a:rPr lang="en-US" sz="1400" dirty="0">
                <a:solidFill>
                  <a:schemeClr val="tx1"/>
                </a:solidFill>
              </a:rPr>
              <a:t>Growing scientific uncertainties in the era of post-normal science;</a:t>
            </a:r>
          </a:p>
          <a:p>
            <a:pPr>
              <a:buFont typeface="Courier New" panose="02070309020205020404" pitchFamily="49" charset="0"/>
              <a:buChar char="o"/>
            </a:pPr>
            <a:r>
              <a:rPr lang="en-US" sz="1400" dirty="0">
                <a:solidFill>
                  <a:schemeClr val="tx1"/>
                </a:solidFill>
              </a:rPr>
              <a:t>Speed and quality in science during global pandemic;</a:t>
            </a:r>
          </a:p>
          <a:p>
            <a:pPr>
              <a:buFont typeface="Courier New" panose="02070309020205020404" pitchFamily="49" charset="0"/>
              <a:buChar char="o"/>
            </a:pPr>
            <a:r>
              <a:rPr lang="en-US" sz="1400" dirty="0">
                <a:solidFill>
                  <a:schemeClr val="tx1"/>
                </a:solidFill>
              </a:rPr>
              <a:t>Commercialization and commodification of science;</a:t>
            </a:r>
          </a:p>
          <a:p>
            <a:pPr>
              <a:buFont typeface="Courier New" panose="02070309020205020404" pitchFamily="49" charset="0"/>
              <a:buChar char="o"/>
            </a:pPr>
            <a:r>
              <a:rPr lang="en-US" sz="1400" dirty="0">
                <a:solidFill>
                  <a:schemeClr val="tx1"/>
                </a:solidFill>
              </a:rPr>
              <a:t>Politicization of scientific issues.</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9A4C83C-6ABF-814D-8A74-8FA23C7960C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5</a:t>
            </a:fld>
            <a:endParaRPr lang="de"/>
          </a:p>
        </p:txBody>
      </p:sp>
      <p:sp>
        <p:nvSpPr>
          <p:cNvPr id="11" name="Rectangle 10">
            <a:extLst>
              <a:ext uri="{FF2B5EF4-FFF2-40B4-BE49-F238E27FC236}">
                <a16:creationId xmlns:a16="http://schemas.microsoft.com/office/drawing/2014/main" id="{24E5B8CF-24AE-1741-AFF2-036BE36AF961}"/>
              </a:ext>
            </a:extLst>
          </p:cNvPr>
          <p:cNvSpPr/>
          <p:nvPr/>
        </p:nvSpPr>
        <p:spPr>
          <a:xfrm>
            <a:off x="5486399" y="1365956"/>
            <a:ext cx="3346033" cy="2893100"/>
          </a:xfrm>
          <a:prstGeom prst="rect">
            <a:avLst/>
          </a:prstGeom>
        </p:spPr>
        <p:txBody>
          <a:bodyPr wrap="square">
            <a:spAutoFit/>
          </a:bodyPr>
          <a:lstStyle/>
          <a:p>
            <a:pPr algn="r"/>
            <a:r>
              <a:rPr lang="en-US" sz="1300" i="1" dirty="0">
                <a:solidFill>
                  <a:srgbClr val="222222"/>
                </a:solidFill>
                <a:latin typeface="Lato" panose="020F0502020204030203" pitchFamily="34" charset="0"/>
                <a:ea typeface="Lato" panose="020F0502020204030203" pitchFamily="34" charset="0"/>
                <a:cs typeface="Lato" panose="020F0502020204030203" pitchFamily="34" charset="0"/>
              </a:rPr>
              <a:t>“The idea of how far science, technology and psychology have come is unnerving to some. With how much we already know, it’s even scarier to wonder what else is left to develop. </a:t>
            </a:r>
          </a:p>
          <a:p>
            <a:pPr algn="r"/>
            <a:endParaRPr lang="en-US" sz="1300" i="1" dirty="0">
              <a:solidFill>
                <a:srgbClr val="222222"/>
              </a:solidFill>
              <a:latin typeface="Lato" panose="020F0502020204030203" pitchFamily="34" charset="0"/>
              <a:ea typeface="Lato" panose="020F0502020204030203" pitchFamily="34" charset="0"/>
              <a:cs typeface="Lato" panose="020F0502020204030203" pitchFamily="34" charset="0"/>
            </a:endParaRPr>
          </a:p>
          <a:p>
            <a:pPr algn="r"/>
            <a:r>
              <a:rPr lang="en-US" sz="1300" i="1" dirty="0">
                <a:solidFill>
                  <a:srgbClr val="222222"/>
                </a:solidFill>
                <a:latin typeface="Lato" panose="020F0502020204030203" pitchFamily="34" charset="0"/>
                <a:ea typeface="Lato" panose="020F0502020204030203" pitchFamily="34" charset="0"/>
                <a:cs typeface="Lato" panose="020F0502020204030203" pitchFamily="34" charset="0"/>
              </a:rPr>
              <a:t>What’s stopping some mad scientist from secretly conducting crazy experiments on people or building a deadly weapon to destroy humanity? Well, a lot actually.”</a:t>
            </a:r>
          </a:p>
          <a:p>
            <a:pPr algn="r"/>
            <a:endParaRPr lang="en-US" sz="1300" dirty="0">
              <a:solidFill>
                <a:srgbClr val="222222"/>
              </a:solidFill>
              <a:latin typeface="Lato" panose="020F0502020204030203" pitchFamily="34" charset="0"/>
              <a:ea typeface="Lato" panose="020F0502020204030203" pitchFamily="34" charset="0"/>
              <a:cs typeface="Lato" panose="020F0502020204030203" pitchFamily="34" charset="0"/>
            </a:endParaRPr>
          </a:p>
          <a:p>
            <a:pPr algn="r"/>
            <a:r>
              <a:rPr lang="en-US" sz="1300" dirty="0">
                <a:solidFill>
                  <a:srgbClr val="222222"/>
                </a:solidFill>
                <a:latin typeface="Lato" panose="020F0502020204030203" pitchFamily="34" charset="0"/>
                <a:ea typeface="Lato" panose="020F0502020204030203" pitchFamily="34" charset="0"/>
                <a:cs typeface="Lato" panose="020F0502020204030203" pitchFamily="34" charset="0"/>
              </a:rPr>
              <a:t>ETHICS IN MODERN SCIENCE</a:t>
            </a:r>
          </a:p>
          <a:p>
            <a:pPr algn="r"/>
            <a:r>
              <a:rPr lang="en-US" sz="1300" dirty="0">
                <a:solidFill>
                  <a:srgbClr val="222222"/>
                </a:solidFill>
                <a:latin typeface="Lato" panose="020F0502020204030203" pitchFamily="34" charset="0"/>
                <a:ea typeface="Lato" panose="020F0502020204030203" pitchFamily="34" charset="0"/>
                <a:cs typeface="Lato" panose="020F0502020204030203" pitchFamily="34" charset="0"/>
              </a:rPr>
              <a:t>by Erin </a:t>
            </a:r>
            <a:r>
              <a:rPr lang="en-US" sz="1300" dirty="0" err="1">
                <a:solidFill>
                  <a:srgbClr val="222222"/>
                </a:solidFill>
                <a:latin typeface="Lato" panose="020F0502020204030203" pitchFamily="34" charset="0"/>
                <a:ea typeface="Lato" panose="020F0502020204030203" pitchFamily="34" charset="0"/>
                <a:cs typeface="Lato" panose="020F0502020204030203" pitchFamily="34" charset="0"/>
              </a:rPr>
              <a:t>Brache</a:t>
            </a:r>
            <a:r>
              <a:rPr lang="en-US" sz="1300" dirty="0">
                <a:solidFill>
                  <a:srgbClr val="222222"/>
                </a:solidFill>
                <a:latin typeface="Lato" panose="020F0502020204030203" pitchFamily="34" charset="0"/>
                <a:ea typeface="Lato" panose="020F0502020204030203" pitchFamily="34" charset="0"/>
                <a:cs typeface="Lato" panose="020F0502020204030203" pitchFamily="34" charset="0"/>
              </a:rPr>
              <a:t> | published Sep. 9th, 2021</a:t>
            </a:r>
            <a:br>
              <a:rPr lang="en-US" sz="1300" dirty="0">
                <a:solidFill>
                  <a:srgbClr val="222222"/>
                </a:solidFill>
                <a:latin typeface="Lato" panose="020F0502020204030203" pitchFamily="34" charset="0"/>
                <a:ea typeface="Lato" panose="020F0502020204030203" pitchFamily="34" charset="0"/>
                <a:cs typeface="Lato" panose="020F0502020204030203" pitchFamily="34" charset="0"/>
              </a:rPr>
            </a:br>
            <a:r>
              <a:rPr lang="en-US" sz="1300" dirty="0">
                <a:solidFill>
                  <a:srgbClr val="222222"/>
                </a:solidFill>
                <a:latin typeface="Lato" panose="020F0502020204030203" pitchFamily="34" charset="0"/>
                <a:ea typeface="Lato" panose="020F0502020204030203" pitchFamily="34" charset="0"/>
                <a:cs typeface="Lato" panose="020F0502020204030203" pitchFamily="34" charset="0"/>
              </a:rPr>
              <a:t>Read more </a:t>
            </a:r>
            <a:r>
              <a:rPr lang="en-US" sz="1300" dirty="0">
                <a:solidFill>
                  <a:srgbClr val="222222"/>
                </a:solidFill>
                <a:latin typeface="Lato" panose="020F0502020204030203" pitchFamily="34" charset="0"/>
                <a:ea typeface="Lato" panose="020F0502020204030203" pitchFamily="34" charset="0"/>
                <a:cs typeface="Lato" panose="020F0502020204030203" pitchFamily="34" charset="0"/>
                <a:hlinkClick r:id="rId3"/>
              </a:rPr>
              <a:t>here</a:t>
            </a:r>
            <a:endParaRPr lang="en-US" sz="1300" dirty="0">
              <a:solidFill>
                <a:srgbClr val="222222"/>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316278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137FD-326F-CC4C-93D9-6FFD993767CB}"/>
              </a:ext>
            </a:extLst>
          </p:cNvPr>
          <p:cNvSpPr>
            <a:spLocks noGrp="1"/>
          </p:cNvSpPr>
          <p:nvPr>
            <p:ph type="title"/>
          </p:nvPr>
        </p:nvSpPr>
        <p:spPr/>
        <p:txBody>
          <a:bodyPr/>
          <a:lstStyle/>
          <a:p>
            <a:r>
              <a:rPr lang="en-US" dirty="0"/>
              <a:t>Growing scientific uncertainties in the era of post-normal science</a:t>
            </a:r>
            <a:br>
              <a:rPr lang="en-US" dirty="0"/>
            </a:br>
            <a:br>
              <a:rPr lang="en-US" dirty="0"/>
            </a:br>
            <a:endParaRPr lang="en-US" dirty="0"/>
          </a:p>
        </p:txBody>
      </p:sp>
      <p:sp>
        <p:nvSpPr>
          <p:cNvPr id="3" name="Text Placeholder 2">
            <a:extLst>
              <a:ext uri="{FF2B5EF4-FFF2-40B4-BE49-F238E27FC236}">
                <a16:creationId xmlns:a16="http://schemas.microsoft.com/office/drawing/2014/main" id="{BF259F0E-E782-884D-BFC5-14A8C21A31FC}"/>
              </a:ext>
            </a:extLst>
          </p:cNvPr>
          <p:cNvSpPr>
            <a:spLocks noGrp="1"/>
          </p:cNvSpPr>
          <p:nvPr>
            <p:ph type="body" idx="1"/>
          </p:nvPr>
        </p:nvSpPr>
        <p:spPr>
          <a:xfrm>
            <a:off x="168425" y="1433688"/>
            <a:ext cx="8664000" cy="3005111"/>
          </a:xfrm>
        </p:spPr>
        <p:txBody>
          <a:bodyPr/>
          <a:lstStyle/>
          <a:p>
            <a:r>
              <a:rPr lang="en-US" sz="1600" b="1" dirty="0">
                <a:solidFill>
                  <a:schemeClr val="tx1"/>
                </a:solidFill>
              </a:rPr>
              <a:t>We (don’t) know what we don’t know</a:t>
            </a:r>
            <a:r>
              <a:rPr lang="en-US" sz="1600" dirty="0">
                <a:solidFill>
                  <a:schemeClr val="tx1"/>
                </a:solidFill>
              </a:rPr>
              <a:t>: </a:t>
            </a:r>
            <a:br>
              <a:rPr lang="en-US" sz="1600" dirty="0">
                <a:solidFill>
                  <a:schemeClr val="tx1"/>
                </a:solidFill>
              </a:rPr>
            </a:br>
            <a:r>
              <a:rPr lang="en-US" sz="1600" dirty="0">
                <a:solidFill>
                  <a:schemeClr val="tx1"/>
                </a:solidFill>
              </a:rPr>
              <a:t>we understand that Science and scholarly research produces not only progress and well-being but also may cause huge risks and losses. The stakes are high and risk management is required to assess and control science and technology related risks. </a:t>
            </a:r>
          </a:p>
          <a:p>
            <a:pPr marL="114300" indent="0">
              <a:buNone/>
            </a:pPr>
            <a:endParaRPr lang="en-US" sz="1600" dirty="0">
              <a:solidFill>
                <a:schemeClr val="tx1"/>
              </a:solidFill>
            </a:endParaRPr>
          </a:p>
          <a:p>
            <a:r>
              <a:rPr lang="en-US" sz="1600" b="1" dirty="0">
                <a:solidFill>
                  <a:schemeClr val="tx1"/>
                </a:solidFill>
              </a:rPr>
              <a:t>POST-NORMAL SCIENCE: </a:t>
            </a:r>
            <a:br>
              <a:rPr lang="en-US" sz="1600" dirty="0">
                <a:solidFill>
                  <a:schemeClr val="tx1"/>
                </a:solidFill>
              </a:rPr>
            </a:br>
            <a:r>
              <a:rPr lang="en-US" sz="1600" dirty="0">
                <a:solidFill>
                  <a:schemeClr val="tx1"/>
                </a:solidFill>
              </a:rPr>
              <a:t>A condition where scientists cannot be completely certain about processes or phenomenon they study, where “facts are uncertain, values in dispute, stakes high, and decisions urgent” (</a:t>
            </a:r>
            <a:r>
              <a:rPr lang="en-US" sz="1600" dirty="0" err="1">
                <a:solidFill>
                  <a:schemeClr val="tx1"/>
                </a:solidFill>
              </a:rPr>
              <a:t>Funtowicz</a:t>
            </a:r>
            <a:r>
              <a:rPr lang="en-US" sz="1600" dirty="0">
                <a:solidFill>
                  <a:schemeClr val="tx1"/>
                </a:solidFill>
              </a:rPr>
              <a:t> &amp; </a:t>
            </a:r>
            <a:r>
              <a:rPr lang="en-US" sz="1600" dirty="0" err="1">
                <a:solidFill>
                  <a:schemeClr val="tx1"/>
                </a:solidFill>
              </a:rPr>
              <a:t>Ravetz</a:t>
            </a:r>
            <a:r>
              <a:rPr lang="en-US" sz="1600" dirty="0">
                <a:solidFill>
                  <a:schemeClr val="tx1"/>
                </a:solidFill>
              </a:rPr>
              <a:t>, 1992). In other words, traditional scientific models do not provide scholars with instruments able to solve the riddles of our times.</a:t>
            </a:r>
          </a:p>
          <a:p>
            <a:endParaRPr lang="en-US" dirty="0"/>
          </a:p>
          <a:p>
            <a:endParaRPr lang="en-US" dirty="0"/>
          </a:p>
        </p:txBody>
      </p:sp>
      <p:sp>
        <p:nvSpPr>
          <p:cNvPr id="4" name="Slide Number Placeholder 3">
            <a:extLst>
              <a:ext uri="{FF2B5EF4-FFF2-40B4-BE49-F238E27FC236}">
                <a16:creationId xmlns:a16="http://schemas.microsoft.com/office/drawing/2014/main" id="{3FD66E4C-7758-944B-87CF-773A02F9042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6</a:t>
            </a:fld>
            <a:endParaRPr lang="de"/>
          </a:p>
        </p:txBody>
      </p:sp>
    </p:spTree>
    <p:extLst>
      <p:ext uri="{BB962C8B-B14F-4D97-AF65-F5344CB8AC3E}">
        <p14:creationId xmlns:p14="http://schemas.microsoft.com/office/powerpoint/2010/main" val="2813526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32A28-32E2-894E-9DB3-AB7E525CA6D5}"/>
              </a:ext>
            </a:extLst>
          </p:cNvPr>
          <p:cNvSpPr>
            <a:spLocks noGrp="1"/>
          </p:cNvSpPr>
          <p:nvPr>
            <p:ph type="title"/>
          </p:nvPr>
        </p:nvSpPr>
        <p:spPr/>
        <p:txBody>
          <a:bodyPr/>
          <a:lstStyle/>
          <a:p>
            <a:r>
              <a:rPr lang="en-US" dirty="0"/>
              <a:t>Speed and quality</a:t>
            </a:r>
          </a:p>
        </p:txBody>
      </p:sp>
      <p:sp>
        <p:nvSpPr>
          <p:cNvPr id="3" name="Text Placeholder 2">
            <a:extLst>
              <a:ext uri="{FF2B5EF4-FFF2-40B4-BE49-F238E27FC236}">
                <a16:creationId xmlns:a16="http://schemas.microsoft.com/office/drawing/2014/main" id="{56321ED8-D77B-404D-B2A9-7DDEADC3ECCB}"/>
              </a:ext>
            </a:extLst>
          </p:cNvPr>
          <p:cNvSpPr>
            <a:spLocks noGrp="1"/>
          </p:cNvSpPr>
          <p:nvPr>
            <p:ph type="body" idx="1"/>
          </p:nvPr>
        </p:nvSpPr>
        <p:spPr>
          <a:xfrm>
            <a:off x="168425" y="1032300"/>
            <a:ext cx="5295397" cy="3406500"/>
          </a:xfrm>
        </p:spPr>
        <p:txBody>
          <a:bodyPr/>
          <a:lstStyle/>
          <a:p>
            <a:r>
              <a:rPr lang="en-US" dirty="0">
                <a:solidFill>
                  <a:schemeClr val="tx1"/>
                </a:solidFill>
              </a:rPr>
              <a:t>To make research findings available quickly, many researchers are publishing versions of papers that have not yet been peer reviewed;</a:t>
            </a:r>
          </a:p>
          <a:p>
            <a:endParaRPr lang="en-US" dirty="0">
              <a:solidFill>
                <a:schemeClr val="tx1"/>
              </a:solidFill>
            </a:endParaRPr>
          </a:p>
          <a:p>
            <a:r>
              <a:rPr lang="en-US" dirty="0">
                <a:solidFill>
                  <a:schemeClr val="tx1"/>
                </a:solidFill>
              </a:rPr>
              <a:t>A recent study in The Lancet found that much of the discussion (and even policymaking) about COVID-19's transmissibility during January 2020 was driven by preprints rather than peer-reviewed literature. </a:t>
            </a:r>
            <a:endParaRPr lang="en-US" dirty="0"/>
          </a:p>
          <a:p>
            <a:endParaRPr lang="en-US" dirty="0"/>
          </a:p>
        </p:txBody>
      </p:sp>
      <p:sp>
        <p:nvSpPr>
          <p:cNvPr id="4" name="Slide Number Placeholder 3">
            <a:extLst>
              <a:ext uri="{FF2B5EF4-FFF2-40B4-BE49-F238E27FC236}">
                <a16:creationId xmlns:a16="http://schemas.microsoft.com/office/drawing/2014/main" id="{0337360F-4C50-A040-A056-3F5FADF3719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7</a:t>
            </a:fld>
            <a:endParaRPr lang="de"/>
          </a:p>
        </p:txBody>
      </p:sp>
      <p:pic>
        <p:nvPicPr>
          <p:cNvPr id="5" name="Picture 4">
            <a:extLst>
              <a:ext uri="{FF2B5EF4-FFF2-40B4-BE49-F238E27FC236}">
                <a16:creationId xmlns:a16="http://schemas.microsoft.com/office/drawing/2014/main" id="{38BC1276-B5D1-5C45-892D-00FB806B1169}"/>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825264" y="1032300"/>
            <a:ext cx="3318736" cy="1734794"/>
          </a:xfrm>
          <a:prstGeom prst="rect">
            <a:avLst/>
          </a:prstGeom>
        </p:spPr>
      </p:pic>
      <p:sp>
        <p:nvSpPr>
          <p:cNvPr id="6" name="Rectangle 5">
            <a:extLst>
              <a:ext uri="{FF2B5EF4-FFF2-40B4-BE49-F238E27FC236}">
                <a16:creationId xmlns:a16="http://schemas.microsoft.com/office/drawing/2014/main" id="{0A5EF500-3A01-5343-97A6-B49EFFB8E7E0}"/>
              </a:ext>
            </a:extLst>
          </p:cNvPr>
          <p:cNvSpPr/>
          <p:nvPr/>
        </p:nvSpPr>
        <p:spPr>
          <a:xfrm>
            <a:off x="5825264" y="2889944"/>
            <a:ext cx="3150311" cy="830997"/>
          </a:xfrm>
          <a:prstGeom prst="rect">
            <a:avLst/>
          </a:prstGeom>
        </p:spPr>
        <p:txBody>
          <a:bodyPr wrap="square">
            <a:spAutoFit/>
          </a:bodyPr>
          <a:lstStyle/>
          <a:p>
            <a:r>
              <a:rPr lang="en-US" sz="1600" b="1" dirty="0">
                <a:latin typeface="Lato" panose="020F0502020204030203" pitchFamily="34" charset="0"/>
                <a:ea typeface="Lato" panose="020F0502020204030203" pitchFamily="34" charset="0"/>
                <a:cs typeface="Lato" panose="020F0502020204030203" pitchFamily="34" charset="0"/>
              </a:rPr>
              <a:t>Article accessible here: </a:t>
            </a:r>
            <a:r>
              <a:rPr lang="en-US" sz="1600" dirty="0">
                <a:latin typeface="Lato" panose="020F0502020204030203" pitchFamily="34" charset="0"/>
                <a:ea typeface="Lato" panose="020F0502020204030203" pitchFamily="34" charset="0"/>
                <a:cs typeface="Lato" panose="020F0502020204030203" pitchFamily="34" charset="0"/>
                <a:hlinkClick r:id="rId3"/>
              </a:rPr>
              <a:t>https://link.springer.com/article/10.1007/s11673-020-10013-y</a:t>
            </a:r>
            <a:r>
              <a:rPr lang="en-US" sz="1600" dirty="0">
                <a:latin typeface="Lato" panose="020F0502020204030203" pitchFamily="34" charset="0"/>
                <a:ea typeface="Lato" panose="020F0502020204030203" pitchFamily="34" charset="0"/>
                <a:cs typeface="Lato" panose="020F0502020204030203" pitchFamily="34" charset="0"/>
              </a:rPr>
              <a:t> </a:t>
            </a:r>
          </a:p>
        </p:txBody>
      </p:sp>
      <p:pic>
        <p:nvPicPr>
          <p:cNvPr id="7" name="Picture 6" descr="Graphical user interface, text, application&#10;&#10;Description automatically generated">
            <a:extLst>
              <a:ext uri="{FF2B5EF4-FFF2-40B4-BE49-F238E27FC236}">
                <a16:creationId xmlns:a16="http://schemas.microsoft.com/office/drawing/2014/main" id="{DED3586A-24CB-3C4D-9C93-064541DE2177}"/>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5839985" y="3813521"/>
            <a:ext cx="3304015" cy="1108435"/>
          </a:xfrm>
          <a:custGeom>
            <a:avLst/>
            <a:gdLst/>
            <a:ahLst/>
            <a:cxnLst/>
            <a:rect l="l" t="t" r="r" b="b"/>
            <a:pathLst>
              <a:path w="12201168" h="4093262">
                <a:moveTo>
                  <a:pt x="12201168" y="0"/>
                </a:moveTo>
                <a:lnTo>
                  <a:pt x="12201168" y="4093262"/>
                </a:lnTo>
                <a:lnTo>
                  <a:pt x="0" y="4093262"/>
                </a:lnTo>
                <a:lnTo>
                  <a:pt x="0" y="49771"/>
                </a:lnTo>
                <a:lnTo>
                  <a:pt x="344880" y="64399"/>
                </a:lnTo>
                <a:cubicBezTo>
                  <a:pt x="3386438" y="213466"/>
                  <a:pt x="6427997" y="534535"/>
                  <a:pt x="9469555" y="167599"/>
                </a:cubicBezTo>
                <a:cubicBezTo>
                  <a:pt x="10229945" y="75865"/>
                  <a:pt x="10990334" y="27132"/>
                  <a:pt x="11750723" y="7961"/>
                </a:cubicBezTo>
                <a:close/>
              </a:path>
            </a:pathLst>
          </a:custGeom>
        </p:spPr>
      </p:pic>
    </p:spTree>
    <p:extLst>
      <p:ext uri="{BB962C8B-B14F-4D97-AF65-F5344CB8AC3E}">
        <p14:creationId xmlns:p14="http://schemas.microsoft.com/office/powerpoint/2010/main" val="155305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ADD7E-0D66-8141-A613-963408B0CFF7}"/>
              </a:ext>
            </a:extLst>
          </p:cNvPr>
          <p:cNvSpPr>
            <a:spLocks noGrp="1"/>
          </p:cNvSpPr>
          <p:nvPr>
            <p:ph type="title"/>
          </p:nvPr>
        </p:nvSpPr>
        <p:spPr>
          <a:xfrm>
            <a:off x="311700" y="132000"/>
            <a:ext cx="6802800" cy="572700"/>
          </a:xfrm>
        </p:spPr>
        <p:txBody>
          <a:bodyPr/>
          <a:lstStyle/>
          <a:p>
            <a:r>
              <a:rPr lang="en-US" dirty="0"/>
              <a:t>Commercialization and commodification of science: common good versus private good</a:t>
            </a:r>
          </a:p>
        </p:txBody>
      </p:sp>
      <p:sp>
        <p:nvSpPr>
          <p:cNvPr id="3" name="Text Placeholder 2">
            <a:extLst>
              <a:ext uri="{FF2B5EF4-FFF2-40B4-BE49-F238E27FC236}">
                <a16:creationId xmlns:a16="http://schemas.microsoft.com/office/drawing/2014/main" id="{C396CB9D-5283-BD49-ACDB-2A734739640C}"/>
              </a:ext>
            </a:extLst>
          </p:cNvPr>
          <p:cNvSpPr>
            <a:spLocks noGrp="1"/>
          </p:cNvSpPr>
          <p:nvPr>
            <p:ph type="body" idx="1"/>
          </p:nvPr>
        </p:nvSpPr>
        <p:spPr>
          <a:xfrm>
            <a:off x="168425" y="1606163"/>
            <a:ext cx="5916286" cy="3405337"/>
          </a:xfrm>
        </p:spPr>
        <p:txBody>
          <a:bodyPr/>
          <a:lstStyle/>
          <a:p>
            <a:r>
              <a:rPr lang="en-US" sz="1400" dirty="0">
                <a:solidFill>
                  <a:schemeClr val="tx1"/>
                </a:solidFill>
              </a:rPr>
              <a:t>Today, scientific knowledge is produced in rather broad, transdisciplinary social, economic, political, and social context (Gibbons, et at., 1994).</a:t>
            </a:r>
          </a:p>
          <a:p>
            <a:r>
              <a:rPr lang="en-US" sz="1400" dirty="0">
                <a:solidFill>
                  <a:schemeClr val="tx1"/>
                </a:solidFill>
              </a:rPr>
              <a:t>It is hard to find the dividing line between science and industry, between public interest and private ambitions, between “common good” and “private good”. </a:t>
            </a:r>
          </a:p>
          <a:p>
            <a:r>
              <a:rPr lang="en-US" sz="1400" dirty="0">
                <a:solidFill>
                  <a:schemeClr val="tx1"/>
                </a:solidFill>
              </a:rPr>
              <a:t>Scientific research is increasingly nestled down in private patronage (Bauer, 2008) and science step by step is becoming a commodity, which is produced and sold as any other good. </a:t>
            </a:r>
          </a:p>
          <a:p>
            <a:r>
              <a:rPr lang="en-US" sz="1400" dirty="0" err="1">
                <a:solidFill>
                  <a:schemeClr val="tx1"/>
                </a:solidFill>
              </a:rPr>
              <a:t>Krimsky</a:t>
            </a:r>
            <a:r>
              <a:rPr lang="en-US" sz="1400" dirty="0">
                <a:solidFill>
                  <a:schemeClr val="tx1"/>
                </a:solidFill>
              </a:rPr>
              <a:t> in his book “Science in the Private Interest” (2004) argues that influx of private money into the universities or individual professors’ pockets leads to conflicts of interest and possibly keep academia from pursuing its true social purpose. </a:t>
            </a:r>
          </a:p>
        </p:txBody>
      </p:sp>
      <p:sp>
        <p:nvSpPr>
          <p:cNvPr id="4" name="Slide Number Placeholder 3">
            <a:extLst>
              <a:ext uri="{FF2B5EF4-FFF2-40B4-BE49-F238E27FC236}">
                <a16:creationId xmlns:a16="http://schemas.microsoft.com/office/drawing/2014/main" id="{7FBFB54B-7494-AC47-976A-359643D3CAB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8</a:t>
            </a:fld>
            <a:endParaRPr lang="de"/>
          </a:p>
        </p:txBody>
      </p:sp>
      <p:sp>
        <p:nvSpPr>
          <p:cNvPr id="5" name="Rectangle 4">
            <a:extLst>
              <a:ext uri="{FF2B5EF4-FFF2-40B4-BE49-F238E27FC236}">
                <a16:creationId xmlns:a16="http://schemas.microsoft.com/office/drawing/2014/main" id="{8E2AE4F7-57FA-054D-832A-CE24B98B9FF8}"/>
              </a:ext>
            </a:extLst>
          </p:cNvPr>
          <p:cNvSpPr/>
          <p:nvPr/>
        </p:nvSpPr>
        <p:spPr>
          <a:xfrm>
            <a:off x="6162825" y="1357114"/>
            <a:ext cx="2981175" cy="3539430"/>
          </a:xfrm>
          <a:prstGeom prst="rect">
            <a:avLst/>
          </a:prstGeom>
        </p:spPr>
        <p:txBody>
          <a:bodyPr wrap="square">
            <a:spAutoFit/>
          </a:bodyPr>
          <a:lstStyle/>
          <a:p>
            <a:endParaRPr lang="en-US" dirty="0"/>
          </a:p>
          <a:p>
            <a:pPr>
              <a:buClr>
                <a:srgbClr val="FF0000"/>
              </a:buClr>
            </a:pPr>
            <a:r>
              <a:rPr lang="en-US" b="1"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rPr>
              <a:t>Advantages:</a:t>
            </a:r>
            <a:endParaRPr lang="en-US"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endParaRP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Increased research funding</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New possibilities and broader approach to the issue</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More successful science results’ applications in practice</a:t>
            </a:r>
          </a:p>
          <a:p>
            <a:pPr marL="285750" indent="-285750">
              <a:buClr>
                <a:srgbClr val="FF0000"/>
              </a:buClr>
              <a:buFont typeface="Wingdings" pitchFamily="2" charset="2"/>
              <a:buChar char="ü"/>
            </a:pPr>
            <a:endParaRPr lang="en-US" dirty="0">
              <a:latin typeface="Lato" panose="020F0502020204030203" pitchFamily="34" charset="0"/>
              <a:ea typeface="Lato" panose="020F0502020204030203" pitchFamily="34" charset="0"/>
              <a:cs typeface="Lato" panose="020F0502020204030203" pitchFamily="34" charset="0"/>
            </a:endParaRPr>
          </a:p>
          <a:p>
            <a:pPr>
              <a:buClr>
                <a:srgbClr val="FF0000"/>
              </a:buClr>
            </a:pPr>
            <a:r>
              <a:rPr lang="en-US" b="1"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rPr>
              <a:t>Disadvantages:</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Increased possibility of science biases</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Decreasing trust in science</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Concerns about the quality of science</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Inequality to access scientific innovations</a:t>
            </a:r>
          </a:p>
        </p:txBody>
      </p:sp>
    </p:spTree>
    <p:extLst>
      <p:ext uri="{BB962C8B-B14F-4D97-AF65-F5344CB8AC3E}">
        <p14:creationId xmlns:p14="http://schemas.microsoft.com/office/powerpoint/2010/main" val="14808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6E6C0-DF9D-D743-8005-C170726D7428}"/>
              </a:ext>
            </a:extLst>
          </p:cNvPr>
          <p:cNvSpPr>
            <a:spLocks noGrp="1"/>
          </p:cNvSpPr>
          <p:nvPr>
            <p:ph type="title"/>
          </p:nvPr>
        </p:nvSpPr>
        <p:spPr/>
        <p:txBody>
          <a:bodyPr/>
          <a:lstStyle/>
          <a:p>
            <a:r>
              <a:rPr lang="en-US" dirty="0"/>
              <a:t>Politicization of scientific issues</a:t>
            </a:r>
          </a:p>
        </p:txBody>
      </p:sp>
      <p:sp>
        <p:nvSpPr>
          <p:cNvPr id="3" name="Text Placeholder 2">
            <a:extLst>
              <a:ext uri="{FF2B5EF4-FFF2-40B4-BE49-F238E27FC236}">
                <a16:creationId xmlns:a16="http://schemas.microsoft.com/office/drawing/2014/main" id="{00D1A12B-F153-FB4F-B485-6F171F90F39A}"/>
              </a:ext>
            </a:extLst>
          </p:cNvPr>
          <p:cNvSpPr>
            <a:spLocks noGrp="1"/>
          </p:cNvSpPr>
          <p:nvPr>
            <p:ph type="body" idx="1"/>
          </p:nvPr>
        </p:nvSpPr>
        <p:spPr>
          <a:xfrm>
            <a:off x="311700" y="1072057"/>
            <a:ext cx="8434735" cy="3213696"/>
          </a:xfrm>
        </p:spPr>
        <p:txBody>
          <a:bodyPr/>
          <a:lstStyle/>
          <a:p>
            <a:r>
              <a:rPr lang="en-US" sz="1400" b="1" dirty="0">
                <a:solidFill>
                  <a:schemeClr val="tx1"/>
                </a:solidFill>
              </a:rPr>
              <a:t>‘Stick to the science’: </a:t>
            </a:r>
            <a:r>
              <a:rPr lang="en-US" sz="1400" dirty="0">
                <a:solidFill>
                  <a:schemeClr val="tx1"/>
                </a:solidFill>
              </a:rPr>
              <a:t>when science gets political: A three-part podcast series explores the intimate relationship between politics and science. Accessible </a:t>
            </a:r>
            <a:r>
              <a:rPr lang="en-US" sz="1400" dirty="0">
                <a:solidFill>
                  <a:schemeClr val="tx1"/>
                </a:solidFill>
                <a:hlinkClick r:id="rId2"/>
              </a:rPr>
              <a:t>here</a:t>
            </a:r>
            <a:r>
              <a:rPr lang="en-US" sz="1400" dirty="0">
                <a:solidFill>
                  <a:schemeClr val="tx1"/>
                </a:solidFill>
              </a:rPr>
              <a:t>.</a:t>
            </a:r>
          </a:p>
          <a:p>
            <a:pPr marL="114300" indent="0">
              <a:buNone/>
            </a:pPr>
            <a:endParaRPr lang="en-US" sz="1400" dirty="0">
              <a:solidFill>
                <a:schemeClr val="tx1"/>
              </a:solidFill>
            </a:endParaRPr>
          </a:p>
          <a:p>
            <a:r>
              <a:rPr lang="en-US" sz="1400" dirty="0">
                <a:solidFill>
                  <a:schemeClr val="tx1"/>
                </a:solidFill>
              </a:rPr>
              <a:t>“Politicization is inevitable when governments provide funding for science. The public expects to get something back from the science they support——for example, better health, national security, jobs. This normal politicization does no harm and may even be good for science and society. But politicization taken to the extreme can be very harmful. In extreme politicization, governments or powerful advocacy groups use science and scientists who share or benefit from the politicization to drive science out of technical decisions and to promote a nonscientific agenda”</a:t>
            </a:r>
          </a:p>
          <a:p>
            <a:endParaRPr lang="en-US" sz="1400" dirty="0">
              <a:solidFill>
                <a:schemeClr val="tx1"/>
              </a:solidFill>
            </a:endParaRPr>
          </a:p>
          <a:p>
            <a:r>
              <a:rPr lang="en-US" sz="1400" b="1" dirty="0">
                <a:solidFill>
                  <a:schemeClr val="tx1"/>
                </a:solidFill>
              </a:rPr>
              <a:t>Read more here: </a:t>
            </a:r>
            <a:br>
              <a:rPr lang="en-US" sz="1400" dirty="0">
                <a:solidFill>
                  <a:schemeClr val="tx1"/>
                </a:solidFill>
              </a:rPr>
            </a:br>
            <a:r>
              <a:rPr lang="en-US" sz="1400" dirty="0">
                <a:solidFill>
                  <a:schemeClr val="tx1"/>
                </a:solidFill>
              </a:rPr>
              <a:t>William </a:t>
            </a:r>
            <a:r>
              <a:rPr lang="en-US" sz="1400" dirty="0" err="1">
                <a:solidFill>
                  <a:schemeClr val="tx1"/>
                </a:solidFill>
              </a:rPr>
              <a:t>Happer</a:t>
            </a:r>
            <a:r>
              <a:rPr lang="en-US" sz="1400" dirty="0">
                <a:solidFill>
                  <a:schemeClr val="tx1"/>
                </a:solidFill>
              </a:rPr>
              <a:t> </a:t>
            </a:r>
            <a:r>
              <a:rPr lang="en-US" sz="1400" dirty="0">
                <a:solidFill>
                  <a:srgbClr val="FF0000"/>
                </a:solidFill>
              </a:rPr>
              <a:t>|</a:t>
            </a:r>
            <a:r>
              <a:rPr lang="en-US" sz="1400" dirty="0">
                <a:solidFill>
                  <a:schemeClr val="tx1"/>
                </a:solidFill>
              </a:rPr>
              <a:t> </a:t>
            </a:r>
            <a:r>
              <a:rPr lang="en-US" sz="1400" dirty="0">
                <a:solidFill>
                  <a:schemeClr val="tx1"/>
                </a:solidFill>
                <a:hlinkClick r:id="rId3"/>
              </a:rPr>
              <a:t>Harmful Politicization of science</a:t>
            </a:r>
            <a:endParaRPr lang="en-US" sz="1400" dirty="0">
              <a:solidFill>
                <a:schemeClr val="tx1"/>
              </a:solidFill>
            </a:endParaRPr>
          </a:p>
          <a:p>
            <a:endParaRPr lang="en-US" dirty="0"/>
          </a:p>
          <a:p>
            <a:endParaRPr lang="en-US" dirty="0"/>
          </a:p>
        </p:txBody>
      </p:sp>
      <p:sp>
        <p:nvSpPr>
          <p:cNvPr id="4" name="Slide Number Placeholder 3">
            <a:extLst>
              <a:ext uri="{FF2B5EF4-FFF2-40B4-BE49-F238E27FC236}">
                <a16:creationId xmlns:a16="http://schemas.microsoft.com/office/drawing/2014/main" id="{534A0A06-7E77-A949-B59E-3A1BA90DDCB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9</a:t>
            </a:fld>
            <a:endParaRPr lang="de"/>
          </a:p>
        </p:txBody>
      </p:sp>
    </p:spTree>
    <p:extLst>
      <p:ext uri="{BB962C8B-B14F-4D97-AF65-F5344CB8AC3E}">
        <p14:creationId xmlns:p14="http://schemas.microsoft.com/office/powerpoint/2010/main" val="324354428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4547</TotalTime>
  <Words>1989</Words>
  <Application>Microsoft Macintosh PowerPoint</Application>
  <PresentationFormat>On-screen Show (16:9)</PresentationFormat>
  <Paragraphs>125</Paragraphs>
  <Slides>17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Lato</vt:lpstr>
      <vt:lpstr>Arial</vt:lpstr>
      <vt:lpstr>Wingdings</vt:lpstr>
      <vt:lpstr>Constantia</vt:lpstr>
      <vt:lpstr>Courier New</vt:lpstr>
      <vt:lpstr>Simple Light</vt:lpstr>
      <vt:lpstr>Public Risk Perception Dealing with Public Polarization and Resistance in the Momentum of Global Crisis</vt:lpstr>
      <vt:lpstr>Issues to be discussed:</vt:lpstr>
      <vt:lpstr>2. Positive and negative effects of science, research and technologies: how do they affect the way we understand risks?  </vt:lpstr>
      <vt:lpstr>Science and technologies – do they help to solve the global risks or do they create them? </vt:lpstr>
      <vt:lpstr>Changing conditions of science</vt:lpstr>
      <vt:lpstr>Growing scientific uncertainties in the era of post-normal science  </vt:lpstr>
      <vt:lpstr>Speed and quality</vt:lpstr>
      <vt:lpstr>Commercialization and commodification of science: common good versus private good</vt:lpstr>
      <vt:lpstr>Politicization of scientific issues</vt:lpstr>
      <vt:lpstr>PowerPoint Presentation</vt:lpstr>
      <vt:lpstr>Democratization of science as a solution?</vt:lpstr>
      <vt:lpstr>Challenges of Democratization processes</vt:lpstr>
      <vt:lpstr>Pre-requirements for the public…</vt:lpstr>
      <vt:lpstr>PowerPoint Presentation</vt:lpstr>
      <vt:lpstr>PowerPoint Presentation</vt:lpstr>
      <vt:lpstr>Trust. Participation. Transparency.</vt:lpstr>
      <vt:lpstr>Supporting material and 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Risk Perception Dealing with Public Polarization and Resistance in the Momentum of Global Crisis</dc:title>
  <cp:lastModifiedBy>Debora Lucque</cp:lastModifiedBy>
  <cp:revision>21</cp:revision>
  <dcterms:modified xsi:type="dcterms:W3CDTF">2022-05-09T09:33:17Z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875164</vt:lpwstr>
  </property>
  <property fmtid="{D5CDD505-2E9C-101B-9397-08002B2CF9AE}" name="NXPowerLiteSettings" pid="3">
    <vt:lpwstr>F7000400038000</vt:lpwstr>
  </property>
  <property fmtid="{D5CDD505-2E9C-101B-9397-08002B2CF9AE}" name="NXPowerLiteVersion" pid="4">
    <vt:lpwstr>S9.1.4</vt:lpwstr>
  </property>
</Properties>
</file>