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8" r:id="rId3"/>
    <p:sldId id="259" r:id="rId4"/>
    <p:sldId id="260" r:id="rId5"/>
    <p:sldId id="273" r:id="rId6"/>
    <p:sldId id="266" r:id="rId7"/>
    <p:sldId id="261" r:id="rId8"/>
    <p:sldId id="267" r:id="rId9"/>
    <p:sldId id="270" r:id="rId10"/>
    <p:sldId id="272" r:id="rId11"/>
    <p:sldId id="263" r:id="rId12"/>
    <p:sldId id="312"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87"/>
  </p:normalViewPr>
  <p:slideViewPr>
    <p:cSldViewPr snapToGrid="0">
      <p:cViewPr varScale="1">
        <p:scale>
          <a:sx n="139" d="100"/>
          <a:sy n="139" d="100"/>
        </p:scale>
        <p:origin x="600"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LU"/>
          </a:p>
        </p:txBody>
      </p:sp>
    </p:spTree>
    <p:extLst>
      <p:ext uri="{BB962C8B-B14F-4D97-AF65-F5344CB8AC3E}">
        <p14:creationId xmlns:p14="http://schemas.microsoft.com/office/powerpoint/2010/main" val="57252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2" name="Google Shape;6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0.xml"/><Relationship Id="rId5" Type="http://schemas.openxmlformats.org/officeDocument/2006/relationships/image" Target="../media/image20.tiff"/><Relationship Id="rId4" Type="http://schemas.openxmlformats.org/officeDocument/2006/relationships/image" Target="../media/image1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7814519/" TargetMode="External"/><Relationship Id="rId2" Type="http://schemas.openxmlformats.org/officeDocument/2006/relationships/hyperlink" Target="https://www.weforum.org/reports/the-global-risks-report-2021" TargetMode="External"/><Relationship Id="rId1" Type="http://schemas.openxmlformats.org/officeDocument/2006/relationships/slideLayout" Target="../slideLayouts/slideLayout3.xml"/><Relationship Id="rId6" Type="http://schemas.openxmlformats.org/officeDocument/2006/relationships/hyperlink" Target="https://www.youtube.com/results?search_query=%23Davos" TargetMode="External"/><Relationship Id="rId5" Type="http://schemas.openxmlformats.org/officeDocument/2006/relationships/hyperlink" Target="https://www.weforum.org/events/sustainable-development-impact-summit-2021" TargetMode="External"/><Relationship Id="rId4" Type="http://schemas.openxmlformats.org/officeDocument/2006/relationships/hyperlink" Target="https://journals.sagepub.com/doi/full/10.1177/193672442098037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forbes.com/sites/zackfriedman/2020/03/25/beware-these-coronavirus-scams/%233c72a9b87849" TargetMode="External"/><Relationship Id="rId1" Type="http://schemas.openxmlformats.org/officeDocument/2006/relationships/slideLayout" Target="../slideLayouts/slideLayout10.xml"/><Relationship Id="rId6" Type="http://schemas.openxmlformats.org/officeDocument/2006/relationships/hyperlink" Target="https://www.health.harvard.edu/blog/be-careful-where-you-get-your-news-about-coronavirus-2020020118801" TargetMode="External"/><Relationship Id="rId5" Type="http://schemas.openxmlformats.org/officeDocument/2006/relationships/image" Target="../media/image7.png"/><Relationship Id="rId4" Type="http://schemas.openxmlformats.org/officeDocument/2006/relationships/hyperlink" Target="https://www.mckinsey.com/business-functions/risk/our-insights/cybersecuritys-dual-mission-during-the-coronavirus-cri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hyperlink" Target="https://www.cnn.com/2020/03/10/opinions/osterholm-coronavirus-interview-bergen/index.html" TargetMode="External"/><Relationship Id="rId1" Type="http://schemas.openxmlformats.org/officeDocument/2006/relationships/slideLayout" Target="../slideLayouts/slideLayout10.xml"/><Relationship Id="rId6" Type="http://schemas.openxmlformats.org/officeDocument/2006/relationships/hyperlink" Target="https://www.businessinsider.com/scientist-simulated-coronavirus-pandemic-deaths-2020-1"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xml"/><Relationship Id="rId5" Type="http://schemas.openxmlformats.org/officeDocument/2006/relationships/hyperlink" Target="https://www.weforum.org/about/world-economic-forum" TargetMode="External"/><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dirty="0"/>
              <a:t>Public Risk Perception </a:t>
            </a:r>
            <a:r>
              <a:rPr lang="en-US" sz="2400" dirty="0">
                <a:solidFill>
                  <a:schemeClr val="bg1">
                    <a:lumMod val="50000"/>
                  </a:schemeClr>
                </a:solidFill>
              </a:rPr>
              <a:t>Dealing with Public Polarization and Resistance in the Momentum of Global Crisis</a:t>
            </a:r>
            <a:endParaRPr sz="2400" dirty="0">
              <a:solidFill>
                <a:schemeClr val="bg1">
                  <a:lumMod val="50000"/>
                </a:schemeClr>
              </a:solidFill>
            </a:endParaRPr>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sz="1600" dirty="0"/>
              <a:t>Assoc. Prof. </a:t>
            </a:r>
            <a:r>
              <a:rPr lang="en-US" sz="1600" dirty="0" err="1"/>
              <a:t>Inesa</a:t>
            </a:r>
            <a:r>
              <a:rPr lang="en-US" sz="1600" dirty="0"/>
              <a:t> BUNEVICIENE</a:t>
            </a:r>
            <a:br>
              <a:rPr lang="en-US" sz="1600" dirty="0"/>
            </a:br>
            <a:r>
              <a:rPr lang="en-US" sz="1600" dirty="0" err="1"/>
              <a:t>Vytautas</a:t>
            </a:r>
            <a:r>
              <a:rPr lang="en-US" sz="1600" dirty="0"/>
              <a:t> Magnus University, Kaunas, Lithuania 2021</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C5AB1-450B-DC4F-8FD3-2C7937EBA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10</a:t>
            </a:fld>
            <a:endParaRPr lang="de"/>
          </a:p>
        </p:txBody>
      </p:sp>
      <p:pic>
        <p:nvPicPr>
          <p:cNvPr id="3" name="Picture 2">
            <a:extLst>
              <a:ext uri="{FF2B5EF4-FFF2-40B4-BE49-F238E27FC236}">
                <a16:creationId xmlns:a16="http://schemas.microsoft.com/office/drawing/2014/main" id="{99D7B59D-09E9-2742-A11C-84EBC35CF18B}"/>
              </a:ext>
            </a:extLst>
          </p:cNvPr>
          <p:cNvPicPr>
            <a:picLocks noChangeAspect="1"/>
          </p:cNvPicPr>
          <p:nvPr/>
        </p:nvPicPr>
        <p:blipFill>
          <a:blip r:embed="rId2"/>
          <a:stretch>
            <a:fillRect/>
          </a:stretch>
        </p:blipFill>
        <p:spPr>
          <a:xfrm>
            <a:off x="4572000" y="835245"/>
            <a:ext cx="4397197" cy="4199322"/>
          </a:xfrm>
          <a:prstGeom prst="rect">
            <a:avLst/>
          </a:prstGeom>
          <a:effectLst/>
        </p:spPr>
      </p:pic>
      <p:pic>
        <p:nvPicPr>
          <p:cNvPr id="4" name="Picture 3">
            <a:extLst>
              <a:ext uri="{FF2B5EF4-FFF2-40B4-BE49-F238E27FC236}">
                <a16:creationId xmlns:a16="http://schemas.microsoft.com/office/drawing/2014/main" id="{C7420ADF-608C-1543-B0EA-A8F7671242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9011" y="835245"/>
            <a:ext cx="985500" cy="1355062"/>
          </a:xfrm>
          <a:prstGeom prst="rect">
            <a:avLst/>
          </a:prstGeom>
        </p:spPr>
      </p:pic>
      <p:pic>
        <p:nvPicPr>
          <p:cNvPr id="5" name="Picture 4">
            <a:extLst>
              <a:ext uri="{FF2B5EF4-FFF2-40B4-BE49-F238E27FC236}">
                <a16:creationId xmlns:a16="http://schemas.microsoft.com/office/drawing/2014/main" id="{B83A9634-CFC8-1E40-B0E9-12BF9622F4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433" y="221509"/>
            <a:ext cx="3133930" cy="2194408"/>
          </a:xfrm>
          <a:prstGeom prst="rect">
            <a:avLst/>
          </a:prstGeom>
        </p:spPr>
      </p:pic>
      <p:pic>
        <p:nvPicPr>
          <p:cNvPr id="6" name="Picture 5">
            <a:extLst>
              <a:ext uri="{FF2B5EF4-FFF2-40B4-BE49-F238E27FC236}">
                <a16:creationId xmlns:a16="http://schemas.microsoft.com/office/drawing/2014/main" id="{3C9C3C67-0EE7-DE4E-A558-91266C8D7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803" y="2571750"/>
            <a:ext cx="3137560" cy="1784102"/>
          </a:xfrm>
          <a:prstGeom prst="rect">
            <a:avLst/>
          </a:prstGeom>
        </p:spPr>
      </p:pic>
    </p:spTree>
    <p:extLst>
      <p:ext uri="{BB962C8B-B14F-4D97-AF65-F5344CB8AC3E}">
        <p14:creationId xmlns:p14="http://schemas.microsoft.com/office/powerpoint/2010/main" val="47476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3AE2-B35C-184A-A8F0-98B742B2FC20}"/>
              </a:ext>
            </a:extLst>
          </p:cNvPr>
          <p:cNvSpPr>
            <a:spLocks noGrp="1"/>
          </p:cNvSpPr>
          <p:nvPr>
            <p:ph type="title"/>
          </p:nvPr>
        </p:nvSpPr>
        <p:spPr/>
        <p:txBody>
          <a:bodyPr/>
          <a:lstStyle/>
          <a:p>
            <a:r>
              <a:rPr lang="en-US" dirty="0"/>
              <a:t>According to A. Giddens (1991)…</a:t>
            </a:r>
            <a:br>
              <a:rPr lang="en-US" dirty="0"/>
            </a:br>
            <a:br>
              <a:rPr lang="en-US" dirty="0"/>
            </a:br>
            <a:endParaRPr lang="en-US" dirty="0"/>
          </a:p>
        </p:txBody>
      </p:sp>
      <p:sp>
        <p:nvSpPr>
          <p:cNvPr id="3" name="Text Placeholder 2">
            <a:extLst>
              <a:ext uri="{FF2B5EF4-FFF2-40B4-BE49-F238E27FC236}">
                <a16:creationId xmlns:a16="http://schemas.microsoft.com/office/drawing/2014/main" id="{CCB4D48C-84D3-C347-B9A1-75A83FE6C340}"/>
              </a:ext>
            </a:extLst>
          </p:cNvPr>
          <p:cNvSpPr>
            <a:spLocks noGrp="1"/>
          </p:cNvSpPr>
          <p:nvPr>
            <p:ph type="body" idx="1"/>
          </p:nvPr>
        </p:nvSpPr>
        <p:spPr/>
        <p:txBody>
          <a:bodyPr/>
          <a:lstStyle/>
          <a:p>
            <a:pPr marL="114300" indent="0">
              <a:buNone/>
            </a:pPr>
            <a:endParaRPr lang="en-US" dirty="0">
              <a:solidFill>
                <a:schemeClr val="tx1"/>
              </a:solidFill>
            </a:endParaRPr>
          </a:p>
          <a:p>
            <a:r>
              <a:rPr lang="en-US" dirty="0">
                <a:solidFill>
                  <a:schemeClr val="tx1"/>
                </a:solidFill>
              </a:rPr>
              <a:t>Living today is not necessarily more “risky” than before, but </a:t>
            </a:r>
            <a:r>
              <a:rPr lang="en-US" b="1" dirty="0">
                <a:solidFill>
                  <a:schemeClr val="tx1"/>
                </a:solidFill>
              </a:rPr>
              <a:t>constant thinking about risks becomes part of our daily lives</a:t>
            </a:r>
            <a:r>
              <a:rPr lang="en-US" dirty="0">
                <a:solidFill>
                  <a:schemeClr val="tx1"/>
                </a:solidFill>
              </a:rPr>
              <a:t>, leading to the development of risk consciousness in our society.</a:t>
            </a:r>
          </a:p>
          <a:p>
            <a:r>
              <a:rPr lang="en-US" dirty="0">
                <a:solidFill>
                  <a:schemeClr val="tx1"/>
                </a:solidFill>
              </a:rPr>
              <a:t>Today’s culture of risk is characterized by the decentralization of science and other institutions. </a:t>
            </a:r>
            <a:r>
              <a:rPr lang="en-US" b="1" dirty="0">
                <a:solidFill>
                  <a:schemeClr val="tx1"/>
                </a:solidFill>
              </a:rPr>
              <a:t>There is a strong critical approach to the progress of science, its "justice"</a:t>
            </a:r>
            <a:r>
              <a:rPr lang="en-US" dirty="0">
                <a:solidFill>
                  <a:schemeClr val="tx1"/>
                </a:solidFill>
              </a:rPr>
              <a:t>, and the concept of post-normal science emerges.</a:t>
            </a:r>
          </a:p>
          <a:p>
            <a:r>
              <a:rPr lang="en-US" dirty="0">
                <a:solidFill>
                  <a:schemeClr val="tx1"/>
                </a:solidFill>
              </a:rPr>
              <a:t>The need for dialogue in democracy is growing, which is what </a:t>
            </a:r>
            <a:r>
              <a:rPr lang="en-US" dirty="0" err="1">
                <a:solidFill>
                  <a:schemeClr val="tx1"/>
                </a:solidFill>
              </a:rPr>
              <a:t>Habermass</a:t>
            </a:r>
            <a:r>
              <a:rPr lang="en-US" dirty="0">
                <a:solidFill>
                  <a:schemeClr val="tx1"/>
                </a:solidFill>
              </a:rPr>
              <a:t> calls Deliberative democracy.</a:t>
            </a:r>
          </a:p>
        </p:txBody>
      </p:sp>
      <p:sp>
        <p:nvSpPr>
          <p:cNvPr id="4" name="Slide Number Placeholder 3">
            <a:extLst>
              <a:ext uri="{FF2B5EF4-FFF2-40B4-BE49-F238E27FC236}">
                <a16:creationId xmlns:a16="http://schemas.microsoft.com/office/drawing/2014/main" id="{B2536468-ED51-AD43-824D-9CAB89FE3E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11</a:t>
            </a:fld>
            <a:endParaRPr lang="de"/>
          </a:p>
        </p:txBody>
      </p:sp>
    </p:spTree>
    <p:extLst>
      <p:ext uri="{BB962C8B-B14F-4D97-AF65-F5344CB8AC3E}">
        <p14:creationId xmlns:p14="http://schemas.microsoft.com/office/powerpoint/2010/main" val="207388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7EA9-6293-E547-85A0-883C3A9C70C3}"/>
              </a:ext>
            </a:extLst>
          </p:cNvPr>
          <p:cNvSpPr>
            <a:spLocks noGrp="1"/>
          </p:cNvSpPr>
          <p:nvPr>
            <p:ph type="title"/>
          </p:nvPr>
        </p:nvSpPr>
        <p:spPr/>
        <p:txBody>
          <a:bodyPr/>
          <a:lstStyle/>
          <a:p>
            <a:r>
              <a:rPr lang="en-US" dirty="0"/>
              <a:t>Supporting material and literature:</a:t>
            </a:r>
          </a:p>
        </p:txBody>
      </p:sp>
      <p:sp>
        <p:nvSpPr>
          <p:cNvPr id="3" name="Text Placeholder 2">
            <a:extLst>
              <a:ext uri="{FF2B5EF4-FFF2-40B4-BE49-F238E27FC236}">
                <a16:creationId xmlns:a16="http://schemas.microsoft.com/office/drawing/2014/main" id="{367F2254-8F21-9E4C-95EA-B6257A811AD2}"/>
              </a:ext>
            </a:extLst>
          </p:cNvPr>
          <p:cNvSpPr>
            <a:spLocks noGrp="1"/>
          </p:cNvSpPr>
          <p:nvPr>
            <p:ph type="body" idx="1"/>
          </p:nvPr>
        </p:nvSpPr>
        <p:spPr/>
        <p:txBody>
          <a:bodyPr/>
          <a:lstStyle/>
          <a:p>
            <a:pPr>
              <a:buFont typeface="Wingdings" pitchFamily="2" charset="2"/>
              <a:buChar char="Ø"/>
            </a:pPr>
            <a:endParaRPr lang="en-US" sz="1400" dirty="0">
              <a:hlinkClick r:id="rId2"/>
            </a:endParaRPr>
          </a:p>
          <a:p>
            <a:pPr>
              <a:buFont typeface="Wingdings" pitchFamily="2" charset="2"/>
              <a:buChar char="Ø"/>
            </a:pPr>
            <a:r>
              <a:rPr lang="en-US" sz="1400" dirty="0">
                <a:hlinkClick r:id="rId2"/>
              </a:rPr>
              <a:t>World Economic Forum. Global Risks Report 2021</a:t>
            </a:r>
            <a:endParaRPr lang="en-US" sz="1400" dirty="0"/>
          </a:p>
          <a:p>
            <a:pPr>
              <a:buFont typeface="Wingdings" pitchFamily="2" charset="2"/>
              <a:buChar char="Ø"/>
            </a:pPr>
            <a:r>
              <a:rPr lang="en-US" sz="1400" dirty="0">
                <a:solidFill>
                  <a:schemeClr val="tx1"/>
                </a:solidFill>
              </a:rPr>
              <a:t>Beck, U. (2006). Living in a World Risk Society. </a:t>
            </a:r>
            <a:r>
              <a:rPr lang="en-US" sz="1400" i="1" dirty="0">
                <a:solidFill>
                  <a:schemeClr val="tx1"/>
                </a:solidFill>
              </a:rPr>
              <a:t>Economy and Society</a:t>
            </a:r>
            <a:r>
              <a:rPr lang="en-US" sz="1400" dirty="0">
                <a:solidFill>
                  <a:schemeClr val="tx1"/>
                </a:solidFill>
              </a:rPr>
              <a:t>, Vol. 35, No. 3</a:t>
            </a:r>
          </a:p>
          <a:p>
            <a:pPr>
              <a:buFont typeface="Wingdings" pitchFamily="2" charset="2"/>
              <a:buChar char="Ø"/>
            </a:pPr>
            <a:r>
              <a:rPr lang="en-US" sz="1400" dirty="0" err="1">
                <a:solidFill>
                  <a:schemeClr val="tx1"/>
                </a:solidFill>
              </a:rPr>
              <a:t>Fardin</a:t>
            </a:r>
            <a:r>
              <a:rPr lang="en-US" sz="1400" dirty="0">
                <a:solidFill>
                  <a:schemeClr val="tx1"/>
                </a:solidFill>
              </a:rPr>
              <a:t> Mansouri and Fatemeh </a:t>
            </a:r>
            <a:r>
              <a:rPr lang="en-US" sz="1400" dirty="0" err="1">
                <a:solidFill>
                  <a:schemeClr val="tx1"/>
                </a:solidFill>
              </a:rPr>
              <a:t>Sefidgarbaei</a:t>
            </a:r>
            <a:r>
              <a:rPr lang="en-US" sz="1400" dirty="0">
                <a:solidFill>
                  <a:schemeClr val="tx1"/>
                </a:solidFill>
              </a:rPr>
              <a:t>. (2021). Risk Society and COVID19. </a:t>
            </a:r>
            <a:r>
              <a:rPr lang="en-US" sz="1400" i="1" dirty="0">
                <a:solidFill>
                  <a:schemeClr val="tx1"/>
                </a:solidFill>
              </a:rPr>
              <a:t>Canadian Journal of Public Health.</a:t>
            </a:r>
            <a:r>
              <a:rPr lang="en-US" sz="1400" dirty="0">
                <a:solidFill>
                  <a:schemeClr val="tx1"/>
                </a:solidFill>
              </a:rPr>
              <a:t> Vol. 112(1): 36–37. Accessible online </a:t>
            </a:r>
            <a:r>
              <a:rPr lang="en-US" sz="1400" dirty="0">
                <a:solidFill>
                  <a:schemeClr val="tx1"/>
                </a:solidFill>
                <a:hlinkClick r:id="rId3"/>
              </a:rPr>
              <a:t>here</a:t>
            </a:r>
            <a:r>
              <a:rPr lang="en-US" sz="1400" dirty="0">
                <a:solidFill>
                  <a:schemeClr val="tx1"/>
                </a:solidFill>
              </a:rPr>
              <a:t>.</a:t>
            </a:r>
          </a:p>
          <a:p>
            <a:pPr>
              <a:buFont typeface="Wingdings" pitchFamily="2" charset="2"/>
              <a:buChar char="Ø"/>
            </a:pPr>
            <a:r>
              <a:rPr lang="en-US" sz="1400" dirty="0">
                <a:solidFill>
                  <a:schemeClr val="tx1"/>
                </a:solidFill>
              </a:rPr>
              <a:t>Constantinou, C. S. (2021). “People Have to Comply with the Measures”: Covid-19 in “Risk Society”. </a:t>
            </a:r>
            <a:r>
              <a:rPr lang="en-US" sz="1400" i="1" dirty="0">
                <a:solidFill>
                  <a:schemeClr val="tx1"/>
                </a:solidFill>
              </a:rPr>
              <a:t>Journal of Applied Social Science</a:t>
            </a:r>
            <a:r>
              <a:rPr lang="en-US" sz="1400" dirty="0">
                <a:solidFill>
                  <a:schemeClr val="tx1"/>
                </a:solidFill>
              </a:rPr>
              <a:t>. Accessible online </a:t>
            </a:r>
            <a:r>
              <a:rPr lang="en-US" sz="1400" dirty="0">
                <a:solidFill>
                  <a:schemeClr val="tx1"/>
                </a:solidFill>
                <a:hlinkClick r:id="rId4"/>
              </a:rPr>
              <a:t>here</a:t>
            </a:r>
            <a:r>
              <a:rPr lang="en-US" sz="1400" dirty="0">
                <a:solidFill>
                  <a:schemeClr val="tx1"/>
                </a:solidFill>
              </a:rPr>
              <a:t>.</a:t>
            </a:r>
          </a:p>
          <a:p>
            <a:pPr>
              <a:buFont typeface="Wingdings" pitchFamily="2" charset="2"/>
              <a:buChar char="Ø"/>
            </a:pPr>
            <a:r>
              <a:rPr lang="en-US" sz="1400" dirty="0">
                <a:solidFill>
                  <a:schemeClr val="tx1"/>
                </a:solidFill>
              </a:rPr>
              <a:t>Power, M. (2004). The Risk Management of Everything. </a:t>
            </a:r>
            <a:r>
              <a:rPr lang="en-US" sz="1400" i="1" dirty="0">
                <a:solidFill>
                  <a:schemeClr val="tx1"/>
                </a:solidFill>
              </a:rPr>
              <a:t>Rethinking the Politics of Uncertainty</a:t>
            </a:r>
          </a:p>
          <a:p>
            <a:pPr>
              <a:buFont typeface="Wingdings" pitchFamily="2" charset="2"/>
              <a:buChar char="Ø"/>
            </a:pPr>
            <a:r>
              <a:rPr lang="en-US" sz="1400" dirty="0">
                <a:solidFill>
                  <a:schemeClr val="tx1"/>
                </a:solidFill>
              </a:rPr>
              <a:t>Williams, M. J., (2008). (In)Security Studies, Reflexive Modernization and the Risk Society. </a:t>
            </a:r>
            <a:r>
              <a:rPr lang="en-US" sz="1400" i="1" dirty="0">
                <a:solidFill>
                  <a:schemeClr val="tx1"/>
                </a:solidFill>
              </a:rPr>
              <a:t>Cooperation and Conflict: Journal of the Nordic International Studies Association</a:t>
            </a:r>
            <a:r>
              <a:rPr lang="en-US" sz="1400" dirty="0">
                <a:solidFill>
                  <a:schemeClr val="tx1"/>
                </a:solidFill>
              </a:rPr>
              <a:t> Vol. 43(1): 57–79.</a:t>
            </a:r>
          </a:p>
          <a:p>
            <a:pPr marL="114300" indent="0">
              <a:buNone/>
            </a:pPr>
            <a:endParaRPr lang="en-US" sz="1400" dirty="0">
              <a:solidFill>
                <a:schemeClr val="tx1"/>
              </a:solidFill>
            </a:endParaRPr>
          </a:p>
          <a:p>
            <a:pPr marL="114300" indent="0">
              <a:buNone/>
            </a:pPr>
            <a:r>
              <a:rPr lang="en-US" sz="1400" dirty="0">
                <a:hlinkClick r:id="rId5"/>
              </a:rPr>
              <a:t>#WorldEconomicForum </a:t>
            </a:r>
            <a:br>
              <a:rPr lang="en-US" sz="1400" dirty="0"/>
            </a:br>
            <a:r>
              <a:rPr lang="en-US" sz="1400" dirty="0">
                <a:hlinkClick r:id="rId6"/>
              </a:rPr>
              <a:t>#Davos</a:t>
            </a:r>
            <a:endParaRPr lang="en-US" sz="1400" dirty="0">
              <a:solidFill>
                <a:schemeClr val="tx1"/>
              </a:solidFill>
            </a:endParaRPr>
          </a:p>
        </p:txBody>
      </p:sp>
      <p:sp>
        <p:nvSpPr>
          <p:cNvPr id="4" name="Slide Number Placeholder 3">
            <a:extLst>
              <a:ext uri="{FF2B5EF4-FFF2-40B4-BE49-F238E27FC236}">
                <a16:creationId xmlns:a16="http://schemas.microsoft.com/office/drawing/2014/main" id="{77DEF0C0-A925-9748-A7BC-9C8749822A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12</a:t>
            </a:fld>
            <a:endParaRPr lang="de"/>
          </a:p>
        </p:txBody>
      </p:sp>
    </p:spTree>
    <p:extLst>
      <p:ext uri="{BB962C8B-B14F-4D97-AF65-F5344CB8AC3E}">
        <p14:creationId xmlns:p14="http://schemas.microsoft.com/office/powerpoint/2010/main" val="157487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err="1"/>
              <a:t>Issues</a:t>
            </a:r>
            <a:r>
              <a:rPr lang="lt-LT" dirty="0"/>
              <a:t> to be </a:t>
            </a:r>
            <a:r>
              <a:rPr lang="lt-LT" dirty="0" err="1"/>
              <a:t>discussed</a:t>
            </a:r>
            <a:r>
              <a:rPr lang="lt-LT" dirty="0"/>
              <a:t>:</a:t>
            </a:r>
            <a:endParaRPr dirty="0"/>
          </a:p>
        </p:txBody>
      </p:sp>
      <p:sp>
        <p:nvSpPr>
          <p:cNvPr id="92" name="Google Shape;92;p15"/>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342900" lvl="0">
              <a:spcAft>
                <a:spcPts val="1600"/>
              </a:spcAft>
              <a:buFont typeface="+mj-lt"/>
              <a:buAutoNum type="arabicPeriod"/>
            </a:pPr>
            <a:r>
              <a:rPr lang="en-US" sz="2000" dirty="0">
                <a:solidFill>
                  <a:schemeClr val="tx1"/>
                </a:solidFill>
              </a:rPr>
              <a:t>Living in the Contemporary Risk Society and Dealing with Global Risks</a:t>
            </a:r>
          </a:p>
          <a:p>
            <a:pPr marL="342900" lvl="0">
              <a:spcAft>
                <a:spcPts val="1600"/>
              </a:spcAft>
              <a:buFont typeface="+mj-lt"/>
              <a:buAutoNum type="arabicPeriod"/>
            </a:pPr>
            <a:r>
              <a:rPr lang="en-US" sz="2000" dirty="0">
                <a:solidFill>
                  <a:schemeClr val="tx1"/>
                </a:solidFill>
              </a:rPr>
              <a:t>The Positive and Negative Effects of Science, Research and Technologies: can we control them?</a:t>
            </a:r>
          </a:p>
          <a:p>
            <a:pPr marL="342900" lvl="0">
              <a:spcAft>
                <a:spcPts val="1600"/>
              </a:spcAft>
              <a:buFont typeface="+mj-lt"/>
              <a:buAutoNum type="arabicPeriod"/>
            </a:pPr>
            <a:r>
              <a:rPr lang="en-US" sz="2000" dirty="0">
                <a:solidFill>
                  <a:schemeClr val="tx1"/>
                </a:solidFill>
              </a:rPr>
              <a:t>Understanding and Managing Global Risks: Data-based Evaluations, Public Perception and the Role of Media</a:t>
            </a:r>
          </a:p>
          <a:p>
            <a:pPr marL="342900" lvl="0">
              <a:spcAft>
                <a:spcPts val="1600"/>
              </a:spcAft>
              <a:buFont typeface="+mj-lt"/>
              <a:buAutoNum type="arabicPeriod"/>
            </a:pPr>
            <a:r>
              <a:rPr lang="en-US" sz="2000" dirty="0">
                <a:solidFill>
                  <a:schemeClr val="tx1"/>
                </a:solidFill>
              </a:rPr>
              <a:t>Dealing with Public Polarization and Resistance in the Momentum of Global Crisis: Case of COVID19 Vaccine Hesitancy</a:t>
            </a:r>
          </a:p>
          <a:p>
            <a:pPr marL="0" lvl="0" indent="0">
              <a:spcAft>
                <a:spcPts val="1600"/>
              </a:spcAft>
              <a:buNone/>
            </a:pPr>
            <a:endParaRPr lang="en-US" sz="2400" dirty="0">
              <a:solidFill>
                <a:schemeClr val="tx1"/>
              </a:solidFill>
            </a:endParaRPr>
          </a:p>
          <a:p>
            <a:pPr marL="342900" lvl="0">
              <a:spcAft>
                <a:spcPts val="1600"/>
              </a:spcAft>
              <a:buFont typeface="+mj-lt"/>
              <a:buAutoNum type="arabicPeriod"/>
            </a:pPr>
            <a:endParaRPr lang="en-US" sz="2400" dirty="0">
              <a:solidFill>
                <a:schemeClr val="tx1"/>
              </a:solidFill>
            </a:endParaRPr>
          </a:p>
          <a:p>
            <a:pPr marL="0" lvl="0" indent="0">
              <a:spcAft>
                <a:spcPts val="1600"/>
              </a:spcAft>
              <a:buNone/>
            </a:pPr>
            <a:endParaRPr lang="en-US"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BFD9-8F96-D94B-A1B1-77C5A3161C5E}"/>
              </a:ext>
            </a:extLst>
          </p:cNvPr>
          <p:cNvSpPr>
            <a:spLocks noGrp="1"/>
          </p:cNvSpPr>
          <p:nvPr>
            <p:ph type="title"/>
          </p:nvPr>
        </p:nvSpPr>
        <p:spPr/>
        <p:txBody>
          <a:bodyPr/>
          <a:lstStyle/>
          <a:p>
            <a:r>
              <a:rPr lang="en-US" b="1" dirty="0">
                <a:solidFill>
                  <a:srgbClr val="FF0000"/>
                </a:solidFill>
              </a:rPr>
              <a:t>1. </a:t>
            </a:r>
            <a:r>
              <a:rPr lang="en-US" b="1" dirty="0"/>
              <a:t>Living in the contemporary risk society and dealing with global risks</a:t>
            </a:r>
          </a:p>
        </p:txBody>
      </p:sp>
      <p:sp>
        <p:nvSpPr>
          <p:cNvPr id="3" name="Slide Number Placeholder 2">
            <a:extLst>
              <a:ext uri="{FF2B5EF4-FFF2-40B4-BE49-F238E27FC236}">
                <a16:creationId xmlns:a16="http://schemas.microsoft.com/office/drawing/2014/main" id="{2BA8AB4F-D008-574A-9294-90CFC9DC8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Tree>
    <p:extLst>
      <p:ext uri="{BB962C8B-B14F-4D97-AF65-F5344CB8AC3E}">
        <p14:creationId xmlns:p14="http://schemas.microsoft.com/office/powerpoint/2010/main" val="281753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64914-15AD-E44D-8C48-9BFB626F6D31}"/>
              </a:ext>
            </a:extLst>
          </p:cNvPr>
          <p:cNvSpPr>
            <a:spLocks noGrp="1"/>
          </p:cNvSpPr>
          <p:nvPr>
            <p:ph type="body" idx="1"/>
          </p:nvPr>
        </p:nvSpPr>
        <p:spPr>
          <a:xfrm>
            <a:off x="125266" y="21283"/>
            <a:ext cx="4260425" cy="4436803"/>
          </a:xfrm>
        </p:spPr>
        <p:txBody>
          <a:bodyPr/>
          <a:lstStyle/>
          <a:p>
            <a:pPr marL="114300" indent="0">
              <a:buNone/>
            </a:pPr>
            <a:r>
              <a:rPr lang="en-US" sz="1600" dirty="0">
                <a:solidFill>
                  <a:schemeClr val="tx1"/>
                </a:solidFill>
              </a:rPr>
              <a:t>“The primary conflict during the early</a:t>
            </a:r>
            <a:br>
              <a:rPr lang="en-US" sz="1600" dirty="0">
                <a:solidFill>
                  <a:schemeClr val="tx1"/>
                </a:solidFill>
              </a:rPr>
            </a:br>
            <a:r>
              <a:rPr lang="en-US" sz="1600" dirty="0">
                <a:solidFill>
                  <a:schemeClr val="tx1"/>
                </a:solidFill>
              </a:rPr>
              <a:t>20th century focused on the </a:t>
            </a:r>
            <a:r>
              <a:rPr lang="en-US" sz="1600" b="1" dirty="0">
                <a:solidFill>
                  <a:schemeClr val="tx1"/>
                </a:solidFill>
              </a:rPr>
              <a:t>distribution of wealth </a:t>
            </a:r>
            <a:r>
              <a:rPr lang="en-US" sz="1600" dirty="0">
                <a:solidFill>
                  <a:schemeClr val="tx1"/>
                </a:solidFill>
              </a:rPr>
              <a:t>among different social groups;</a:t>
            </a:r>
          </a:p>
          <a:p>
            <a:endParaRPr lang="en-US" sz="1600" dirty="0">
              <a:solidFill>
                <a:schemeClr val="tx1"/>
              </a:solidFill>
            </a:endParaRPr>
          </a:p>
          <a:p>
            <a:pPr marL="114300" indent="0">
              <a:buNone/>
            </a:pPr>
            <a:r>
              <a:rPr lang="en-US" sz="1600" dirty="0">
                <a:solidFill>
                  <a:schemeClr val="tx1"/>
                </a:solidFill>
              </a:rPr>
              <a:t>After the Second World War, and particularly during the 1960s, the focus changed to the </a:t>
            </a:r>
            <a:r>
              <a:rPr lang="en-US" sz="1600" b="1" dirty="0">
                <a:solidFill>
                  <a:schemeClr val="tx1"/>
                </a:solidFill>
              </a:rPr>
              <a:t>distribution of power </a:t>
            </a:r>
            <a:r>
              <a:rPr lang="en-US" sz="1600" dirty="0">
                <a:solidFill>
                  <a:schemeClr val="tx1"/>
                </a:solidFill>
              </a:rPr>
              <a:t>in politics and economics. </a:t>
            </a:r>
          </a:p>
          <a:p>
            <a:pPr marL="114300" indent="0">
              <a:buNone/>
            </a:pPr>
            <a:endParaRPr lang="en-US" sz="1600" dirty="0">
              <a:solidFill>
                <a:schemeClr val="tx1"/>
              </a:solidFill>
            </a:endParaRPr>
          </a:p>
          <a:p>
            <a:pPr marL="114300" indent="0">
              <a:buNone/>
            </a:pPr>
            <a:r>
              <a:rPr lang="en-US" sz="1600" dirty="0">
                <a:solidFill>
                  <a:schemeClr val="tx1"/>
                </a:solidFill>
              </a:rPr>
              <a:t>In more recent times, the major conflict has been about the </a:t>
            </a:r>
            <a:r>
              <a:rPr lang="en-US" sz="1600" b="1" dirty="0">
                <a:solidFill>
                  <a:schemeClr val="tx1"/>
                </a:solidFill>
              </a:rPr>
              <a:t>distribution and the tolerability of risks </a:t>
            </a:r>
            <a:r>
              <a:rPr lang="en-US" sz="1600" dirty="0">
                <a:solidFill>
                  <a:schemeClr val="tx1"/>
                </a:solidFill>
              </a:rPr>
              <a:t>for different social groups, regions and future generations.”</a:t>
            </a:r>
          </a:p>
          <a:p>
            <a:pPr marL="114300" indent="0">
              <a:buNone/>
            </a:pPr>
            <a:endParaRPr lang="en-US" sz="1600" dirty="0">
              <a:solidFill>
                <a:schemeClr val="tx1"/>
              </a:solidFill>
            </a:endParaRPr>
          </a:p>
          <a:p>
            <a:pPr marL="114300" indent="0">
              <a:buNone/>
            </a:pPr>
            <a:r>
              <a:rPr lang="en-US" sz="1600" i="1" dirty="0" err="1">
                <a:solidFill>
                  <a:schemeClr val="tx1"/>
                </a:solidFill>
              </a:rPr>
              <a:t>Renn</a:t>
            </a:r>
            <a:r>
              <a:rPr lang="en-US" sz="1600" i="1" dirty="0">
                <a:solidFill>
                  <a:schemeClr val="tx1"/>
                </a:solidFill>
              </a:rPr>
              <a:t>, 2008</a:t>
            </a:r>
          </a:p>
          <a:p>
            <a:endParaRPr lang="en-US" sz="1600" dirty="0"/>
          </a:p>
          <a:p>
            <a:endParaRPr lang="en-US" dirty="0"/>
          </a:p>
        </p:txBody>
      </p:sp>
      <p:sp>
        <p:nvSpPr>
          <p:cNvPr id="4" name="Slide Number Placeholder 3">
            <a:extLst>
              <a:ext uri="{FF2B5EF4-FFF2-40B4-BE49-F238E27FC236}">
                <a16:creationId xmlns:a16="http://schemas.microsoft.com/office/drawing/2014/main" id="{44882820-F43A-E74A-BBDE-CB7BA1B40D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sp>
        <p:nvSpPr>
          <p:cNvPr id="6" name="Text Placeholder 2">
            <a:extLst>
              <a:ext uri="{FF2B5EF4-FFF2-40B4-BE49-F238E27FC236}">
                <a16:creationId xmlns:a16="http://schemas.microsoft.com/office/drawing/2014/main" id="{CA13A957-150E-9146-AFDB-D3022EF34C18}"/>
              </a:ext>
            </a:extLst>
          </p:cNvPr>
          <p:cNvSpPr txBox="1">
            <a:spLocks/>
          </p:cNvSpPr>
          <p:nvPr/>
        </p:nvSpPr>
        <p:spPr>
          <a:xfrm>
            <a:off x="4671312" y="969090"/>
            <a:ext cx="4260425" cy="3934270"/>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None/>
            </a:pPr>
            <a:r>
              <a:rPr lang="en-US" sz="1600" b="1" dirty="0">
                <a:solidFill>
                  <a:schemeClr val="tx1"/>
                </a:solidFill>
              </a:rPr>
              <a:t>Ulrich Beck: Defining Risk Society</a:t>
            </a:r>
            <a:br>
              <a:rPr lang="en-US" sz="1600" b="1" dirty="0">
                <a:solidFill>
                  <a:schemeClr val="tx1"/>
                </a:solidFill>
              </a:rPr>
            </a:br>
            <a:r>
              <a:rPr lang="en-US" sz="1600" i="1" dirty="0">
                <a:solidFill>
                  <a:schemeClr val="tx1"/>
                </a:solidFill>
              </a:rPr>
              <a:t>works since 1992 </a:t>
            </a:r>
          </a:p>
          <a:p>
            <a:pPr marL="114300" indent="0">
              <a:buNone/>
            </a:pPr>
            <a:endParaRPr lang="en-US" sz="1600" i="1" dirty="0">
              <a:solidFill>
                <a:schemeClr val="tx1"/>
              </a:solidFill>
            </a:endParaRPr>
          </a:p>
          <a:p>
            <a:pPr>
              <a:buFont typeface="Wingdings" pitchFamily="2" charset="2"/>
              <a:buChar char="ü"/>
            </a:pPr>
            <a:r>
              <a:rPr lang="en-US" sz="1600" dirty="0">
                <a:solidFill>
                  <a:schemeClr val="tx1"/>
                </a:solidFill>
              </a:rPr>
              <a:t>Contemporary societies are risk societies, which are forced to face and fight the </a:t>
            </a:r>
            <a:r>
              <a:rPr lang="en-US" sz="1600" b="1" dirty="0">
                <a:solidFill>
                  <a:schemeClr val="tx1"/>
                </a:solidFill>
              </a:rPr>
              <a:t>global risks created by mankind</a:t>
            </a:r>
            <a:r>
              <a:rPr lang="en-US" sz="1600" dirty="0">
                <a:solidFill>
                  <a:schemeClr val="tx1"/>
                </a:solidFill>
              </a:rPr>
              <a:t>. </a:t>
            </a:r>
          </a:p>
          <a:p>
            <a:pPr>
              <a:buFont typeface="Wingdings" pitchFamily="2" charset="2"/>
              <a:buChar char="ü"/>
            </a:pPr>
            <a:r>
              <a:rPr lang="en-US" sz="1600" dirty="0">
                <a:solidFill>
                  <a:schemeClr val="tx1"/>
                </a:solidFill>
              </a:rPr>
              <a:t>Global risks are </a:t>
            </a:r>
            <a:r>
              <a:rPr lang="en-US" sz="1600" b="1" dirty="0">
                <a:solidFill>
                  <a:schemeClr val="tx1"/>
                </a:solidFill>
              </a:rPr>
              <a:t>not natural risks</a:t>
            </a:r>
            <a:r>
              <a:rPr lang="en-US" sz="1600" dirty="0">
                <a:solidFill>
                  <a:schemeClr val="tx1"/>
                </a:solidFill>
              </a:rPr>
              <a:t>, so we do not know their consequences and it is difficult to predict them. </a:t>
            </a:r>
          </a:p>
          <a:p>
            <a:pPr>
              <a:buFont typeface="Wingdings" pitchFamily="2" charset="2"/>
              <a:buChar char="ü"/>
            </a:pPr>
            <a:r>
              <a:rPr lang="en-US" sz="1600" dirty="0">
                <a:solidFill>
                  <a:schemeClr val="tx1"/>
                </a:solidFill>
              </a:rPr>
              <a:t>So we live in a world </a:t>
            </a:r>
            <a:r>
              <a:rPr lang="en-US" sz="1600" b="1" dirty="0">
                <a:solidFill>
                  <a:schemeClr val="tx1"/>
                </a:solidFill>
              </a:rPr>
              <a:t>we don’t control </a:t>
            </a:r>
            <a:r>
              <a:rPr lang="en-US" sz="1600" dirty="0">
                <a:solidFill>
                  <a:schemeClr val="tx1"/>
                </a:solidFill>
              </a:rPr>
              <a:t>(although it may seem different to us).</a:t>
            </a:r>
          </a:p>
        </p:txBody>
      </p:sp>
    </p:spTree>
    <p:extLst>
      <p:ext uri="{BB962C8B-B14F-4D97-AF65-F5344CB8AC3E}">
        <p14:creationId xmlns:p14="http://schemas.microsoft.com/office/powerpoint/2010/main" val="15146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AC22-F0A7-9C4B-B37C-A05B04CEE2F1}"/>
              </a:ext>
            </a:extLst>
          </p:cNvPr>
          <p:cNvSpPr>
            <a:spLocks noGrp="1"/>
          </p:cNvSpPr>
          <p:nvPr>
            <p:ph type="title"/>
          </p:nvPr>
        </p:nvSpPr>
        <p:spPr/>
        <p:txBody>
          <a:bodyPr/>
          <a:lstStyle/>
          <a:p>
            <a:r>
              <a:rPr lang="en-US" dirty="0"/>
              <a:t>Risks and global risks</a:t>
            </a:r>
          </a:p>
        </p:txBody>
      </p:sp>
      <p:sp>
        <p:nvSpPr>
          <p:cNvPr id="3" name="Text Placeholder 2">
            <a:extLst>
              <a:ext uri="{FF2B5EF4-FFF2-40B4-BE49-F238E27FC236}">
                <a16:creationId xmlns:a16="http://schemas.microsoft.com/office/drawing/2014/main" id="{E720B623-E24B-D44C-A5CB-4835ABEA5C41}"/>
              </a:ext>
            </a:extLst>
          </p:cNvPr>
          <p:cNvSpPr>
            <a:spLocks noGrp="1"/>
          </p:cNvSpPr>
          <p:nvPr>
            <p:ph type="body" idx="1"/>
          </p:nvPr>
        </p:nvSpPr>
        <p:spPr/>
        <p:txBody>
          <a:bodyPr/>
          <a:lstStyle/>
          <a:p>
            <a:pPr marL="139700" indent="0">
              <a:buNone/>
            </a:pPr>
            <a:r>
              <a:rPr lang="en-US" b="1" dirty="0">
                <a:solidFill>
                  <a:schemeClr val="tx1"/>
                </a:solidFill>
              </a:rPr>
              <a:t>Risk</a:t>
            </a:r>
            <a:r>
              <a:rPr lang="en-US" dirty="0">
                <a:solidFill>
                  <a:schemeClr val="tx1"/>
                </a:solidFill>
              </a:rPr>
              <a:t> is a social construct. </a:t>
            </a:r>
          </a:p>
          <a:p>
            <a:pPr marL="139700" indent="0">
              <a:buNone/>
            </a:pPr>
            <a:endParaRPr lang="en-US" dirty="0">
              <a:solidFill>
                <a:schemeClr val="tx1"/>
              </a:solidFill>
            </a:endParaRPr>
          </a:p>
          <a:p>
            <a:pPr marL="139700" indent="0">
              <a:buNone/>
            </a:pPr>
            <a:r>
              <a:rPr lang="en-US" dirty="0">
                <a:solidFill>
                  <a:schemeClr val="tx1"/>
                </a:solidFill>
              </a:rPr>
              <a:t>The characteristics of this construct are determined by the </a:t>
            </a:r>
            <a:r>
              <a:rPr lang="en-US" b="1" dirty="0">
                <a:solidFill>
                  <a:schemeClr val="tx1"/>
                </a:solidFill>
              </a:rPr>
              <a:t>psychological, social, institutional, and cultural environment </a:t>
            </a:r>
            <a:r>
              <a:rPr lang="en-US" dirty="0">
                <a:solidFill>
                  <a:schemeClr val="tx1"/>
                </a:solidFill>
              </a:rPr>
              <a:t>in which the individual operates. </a:t>
            </a:r>
          </a:p>
          <a:p>
            <a:pPr marL="139700" indent="0">
              <a:buNone/>
            </a:pPr>
            <a:endParaRPr lang="en-US" dirty="0">
              <a:solidFill>
                <a:schemeClr val="tx1"/>
              </a:solidFill>
            </a:endParaRPr>
          </a:p>
          <a:p>
            <a:pPr marL="139700" indent="0">
              <a:buNone/>
            </a:pPr>
            <a:r>
              <a:rPr lang="en-US" dirty="0">
                <a:solidFill>
                  <a:schemeClr val="tx1"/>
                </a:solidFill>
              </a:rPr>
              <a:t>Socially constructed risk is </a:t>
            </a:r>
            <a:r>
              <a:rPr lang="en-US" b="1" dirty="0">
                <a:solidFill>
                  <a:schemeClr val="tx1"/>
                </a:solidFill>
              </a:rPr>
              <a:t>not an objective and constant</a:t>
            </a:r>
            <a:r>
              <a:rPr lang="en-US" dirty="0">
                <a:solidFill>
                  <a:schemeClr val="tx1"/>
                </a:solidFill>
              </a:rPr>
              <a:t>.</a:t>
            </a:r>
          </a:p>
        </p:txBody>
      </p:sp>
      <p:sp>
        <p:nvSpPr>
          <p:cNvPr id="4" name="Text Placeholder 3">
            <a:extLst>
              <a:ext uri="{FF2B5EF4-FFF2-40B4-BE49-F238E27FC236}">
                <a16:creationId xmlns:a16="http://schemas.microsoft.com/office/drawing/2014/main" id="{6A078DF5-A6B8-B04C-BAE4-DF324467C163}"/>
              </a:ext>
            </a:extLst>
          </p:cNvPr>
          <p:cNvSpPr>
            <a:spLocks noGrp="1"/>
          </p:cNvSpPr>
          <p:nvPr>
            <p:ph type="body" idx="2"/>
          </p:nvPr>
        </p:nvSpPr>
        <p:spPr/>
        <p:txBody>
          <a:bodyPr/>
          <a:lstStyle/>
          <a:p>
            <a:pPr marL="139700" indent="0">
              <a:buNone/>
            </a:pPr>
            <a:r>
              <a:rPr lang="en-US" dirty="0">
                <a:solidFill>
                  <a:schemeClr val="tx1"/>
                </a:solidFill>
              </a:rPr>
              <a:t>Global risks are uncertain events and/or conditions that, if occur, could have adverse consequences for several countries (or industries) at different levels over a 10-year period.</a:t>
            </a:r>
          </a:p>
          <a:p>
            <a:pPr marL="114300" indent="0">
              <a:buNone/>
            </a:pPr>
            <a:endParaRPr lang="en-US" dirty="0">
              <a:solidFill>
                <a:schemeClr val="tx1"/>
              </a:solidFill>
            </a:endParaRPr>
          </a:p>
          <a:p>
            <a:pPr marL="114300" indent="0">
              <a:buNone/>
            </a:pPr>
            <a:r>
              <a:rPr lang="en-US" dirty="0">
                <a:solidFill>
                  <a:schemeClr val="tx1"/>
                </a:solidFill>
              </a:rPr>
              <a:t>A key feature of global risk is their potential </a:t>
            </a:r>
            <a:r>
              <a:rPr lang="en-US" b="1" dirty="0">
                <a:solidFill>
                  <a:schemeClr val="tx1"/>
                </a:solidFill>
              </a:rPr>
              <a:t>systemic nature</a:t>
            </a:r>
            <a:r>
              <a:rPr lang="en-US" dirty="0">
                <a:solidFill>
                  <a:schemeClr val="tx1"/>
                </a:solidFill>
              </a:rPr>
              <a:t>, i.e., the processes that determine risk occur in a way that affects the entire system rather than an individual or community. </a:t>
            </a:r>
          </a:p>
          <a:p>
            <a:pPr marL="114300" indent="0">
              <a:buNone/>
            </a:pPr>
            <a:endParaRPr lang="en-US" b="1" dirty="0">
              <a:solidFill>
                <a:schemeClr val="tx1"/>
              </a:solidFill>
            </a:endParaRPr>
          </a:p>
        </p:txBody>
      </p:sp>
      <p:sp>
        <p:nvSpPr>
          <p:cNvPr id="5" name="Slide Number Placeholder 4">
            <a:extLst>
              <a:ext uri="{FF2B5EF4-FFF2-40B4-BE49-F238E27FC236}">
                <a16:creationId xmlns:a16="http://schemas.microsoft.com/office/drawing/2014/main" id="{CE3A1184-E0EE-BF4F-BAA1-CF8049FAC3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pic>
        <p:nvPicPr>
          <p:cNvPr id="6" name="Picture 5" descr="atsisiųsti.png">
            <a:extLst>
              <a:ext uri="{FF2B5EF4-FFF2-40B4-BE49-F238E27FC236}">
                <a16:creationId xmlns:a16="http://schemas.microsoft.com/office/drawing/2014/main" id="{B7F3CCFA-96F1-C94E-AA15-671023E9E8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5301" y="3849782"/>
            <a:ext cx="1206999" cy="12232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01422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33FB4B-0177-CC4C-8C50-72FD9A6DD7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pic>
        <p:nvPicPr>
          <p:cNvPr id="3" name="Picture 2">
            <a:hlinkClick r:id="rId2"/>
            <a:extLst>
              <a:ext uri="{FF2B5EF4-FFF2-40B4-BE49-F238E27FC236}">
                <a16:creationId xmlns:a16="http://schemas.microsoft.com/office/drawing/2014/main" id="{B9D51C0B-D986-AC41-8DF8-06FFB59DE4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65" y="1112599"/>
            <a:ext cx="3726802" cy="1192337"/>
          </a:xfrm>
          <a:prstGeom prst="rect">
            <a:avLst/>
          </a:prstGeom>
        </p:spPr>
      </p:pic>
      <p:pic>
        <p:nvPicPr>
          <p:cNvPr id="4" name="Picture 3">
            <a:hlinkClick r:id="rId4"/>
            <a:extLst>
              <a:ext uri="{FF2B5EF4-FFF2-40B4-BE49-F238E27FC236}">
                <a16:creationId xmlns:a16="http://schemas.microsoft.com/office/drawing/2014/main" id="{BEACE560-6552-0746-9D96-9F62E78A6D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65" y="2380140"/>
            <a:ext cx="4253023" cy="2004919"/>
          </a:xfrm>
          <a:prstGeom prst="rect">
            <a:avLst/>
          </a:prstGeom>
        </p:spPr>
      </p:pic>
      <p:pic>
        <p:nvPicPr>
          <p:cNvPr id="5" name="Picture 4">
            <a:hlinkClick r:id="rId6"/>
            <a:extLst>
              <a:ext uri="{FF2B5EF4-FFF2-40B4-BE49-F238E27FC236}">
                <a16:creationId xmlns:a16="http://schemas.microsoft.com/office/drawing/2014/main" id="{0E323894-B101-BC46-B42A-ED60221862EE}"/>
              </a:ext>
            </a:extLst>
          </p:cNvPr>
          <p:cNvPicPr>
            <a:picLocks noChangeAspect="1"/>
          </p:cNvPicPr>
          <p:nvPr/>
        </p:nvPicPr>
        <p:blipFill>
          <a:blip r:embed="rId7"/>
          <a:stretch>
            <a:fillRect/>
          </a:stretch>
        </p:blipFill>
        <p:spPr>
          <a:xfrm>
            <a:off x="4711413" y="1009232"/>
            <a:ext cx="4121020" cy="3864239"/>
          </a:xfrm>
          <a:prstGeom prst="rect">
            <a:avLst/>
          </a:prstGeom>
        </p:spPr>
      </p:pic>
      <p:sp>
        <p:nvSpPr>
          <p:cNvPr id="6" name="Title 1">
            <a:extLst>
              <a:ext uri="{FF2B5EF4-FFF2-40B4-BE49-F238E27FC236}">
                <a16:creationId xmlns:a16="http://schemas.microsoft.com/office/drawing/2014/main" id="{EF9478D1-4DA1-D040-931F-1555FF74BBDD}"/>
              </a:ext>
            </a:extLst>
          </p:cNvPr>
          <p:cNvSpPr txBox="1">
            <a:spLocks/>
          </p:cNvSpPr>
          <p:nvPr/>
        </p:nvSpPr>
        <p:spPr>
          <a:xfrm>
            <a:off x="179564" y="361328"/>
            <a:ext cx="7318515"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Lato" panose="020F0502020204030203" pitchFamily="34" charset="0"/>
                <a:ea typeface="Lato" panose="020F0502020204030203" pitchFamily="34" charset="0"/>
                <a:cs typeface="Lato" panose="020F0502020204030203" pitchFamily="34" charset="0"/>
              </a:rPr>
              <a:t>Coronavirus is not only a health crisis anymore as it has negative impact on global economy also affect geopolitical, environmental and technological areas…</a:t>
            </a:r>
          </a:p>
        </p:txBody>
      </p:sp>
    </p:spTree>
    <p:extLst>
      <p:ext uri="{BB962C8B-B14F-4D97-AF65-F5344CB8AC3E}">
        <p14:creationId xmlns:p14="http://schemas.microsoft.com/office/powerpoint/2010/main" val="281626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C053-A323-F346-B78C-B13708FF07C3}"/>
              </a:ext>
            </a:extLst>
          </p:cNvPr>
          <p:cNvSpPr>
            <a:spLocks noGrp="1"/>
          </p:cNvSpPr>
          <p:nvPr>
            <p:ph type="title"/>
          </p:nvPr>
        </p:nvSpPr>
        <p:spPr/>
        <p:txBody>
          <a:bodyPr/>
          <a:lstStyle/>
          <a:p>
            <a:r>
              <a:rPr lang="en-US" dirty="0"/>
              <a:t>Risk Society: Main Characteristics</a:t>
            </a:r>
          </a:p>
        </p:txBody>
      </p:sp>
      <p:sp>
        <p:nvSpPr>
          <p:cNvPr id="3" name="Text Placeholder 2">
            <a:extLst>
              <a:ext uri="{FF2B5EF4-FFF2-40B4-BE49-F238E27FC236}">
                <a16:creationId xmlns:a16="http://schemas.microsoft.com/office/drawing/2014/main" id="{AC49873A-E51C-E843-B600-58265F489A94}"/>
              </a:ext>
            </a:extLst>
          </p:cNvPr>
          <p:cNvSpPr>
            <a:spLocks noGrp="1"/>
          </p:cNvSpPr>
          <p:nvPr>
            <p:ph type="body" idx="1"/>
          </p:nvPr>
        </p:nvSpPr>
        <p:spPr/>
        <p:txBody>
          <a:bodyPr/>
          <a:lstStyle/>
          <a:p>
            <a:pPr marL="114300" indent="0">
              <a:buNone/>
            </a:pPr>
            <a:r>
              <a:rPr lang="en-US" sz="1600" b="1" dirty="0">
                <a:solidFill>
                  <a:schemeClr val="tx1"/>
                </a:solidFill>
              </a:rPr>
              <a:t>DELOCALIZATION: </a:t>
            </a:r>
          </a:p>
          <a:p>
            <a:pPr>
              <a:buFont typeface="Courier New" panose="02070309020205020404" pitchFamily="49" charset="0"/>
              <a:buChar char="o"/>
            </a:pPr>
            <a:r>
              <a:rPr lang="en-US" sz="1600" b="1" dirty="0">
                <a:solidFill>
                  <a:schemeClr val="tx1"/>
                </a:solidFill>
              </a:rPr>
              <a:t>spatial: </a:t>
            </a:r>
            <a:r>
              <a:rPr lang="en-US" sz="1600" dirty="0">
                <a:solidFill>
                  <a:schemeClr val="tx1"/>
                </a:solidFill>
              </a:rPr>
              <a:t>new risks are not limited to one space or a specific area; </a:t>
            </a:r>
          </a:p>
          <a:p>
            <a:pPr>
              <a:buFont typeface="Courier New" panose="02070309020205020404" pitchFamily="49" charset="0"/>
              <a:buChar char="o"/>
            </a:pPr>
            <a:r>
              <a:rPr lang="en-US" sz="1600" b="1" dirty="0">
                <a:solidFill>
                  <a:schemeClr val="tx1"/>
                </a:solidFill>
              </a:rPr>
              <a:t>time: </a:t>
            </a:r>
            <a:r>
              <a:rPr lang="en-US" sz="1600" dirty="0">
                <a:solidFill>
                  <a:schemeClr val="tx1"/>
                </a:solidFill>
              </a:rPr>
              <a:t>new risks are often extended over time;</a:t>
            </a:r>
          </a:p>
          <a:p>
            <a:pPr>
              <a:buFont typeface="Courier New" panose="02070309020205020404" pitchFamily="49" charset="0"/>
              <a:buChar char="o"/>
            </a:pPr>
            <a:r>
              <a:rPr lang="en-US" sz="1600" b="1" dirty="0">
                <a:solidFill>
                  <a:schemeClr val="tx1"/>
                </a:solidFill>
              </a:rPr>
              <a:t>social:</a:t>
            </a:r>
            <a:r>
              <a:rPr lang="en-US" sz="1600" dirty="0">
                <a:solidFill>
                  <a:schemeClr val="tx1"/>
                </a:solidFill>
              </a:rPr>
              <a:t> these risks are not just a problem of one generation or one social group. </a:t>
            </a:r>
          </a:p>
          <a:p>
            <a:pPr marL="114300" indent="0">
              <a:buNone/>
            </a:pPr>
            <a:endParaRPr lang="en-US" sz="1600" dirty="0">
              <a:solidFill>
                <a:schemeClr val="tx1"/>
              </a:solidFill>
            </a:endParaRPr>
          </a:p>
          <a:p>
            <a:pPr marL="114300" indent="0">
              <a:buNone/>
            </a:pPr>
            <a:r>
              <a:rPr lang="en-US" sz="1600" b="1" dirty="0">
                <a:solidFill>
                  <a:schemeClr val="tx1"/>
                </a:solidFill>
              </a:rPr>
              <a:t>NON-CALCULATION AND NON-COMPENSATION: </a:t>
            </a:r>
          </a:p>
          <a:p>
            <a:pPr>
              <a:buFont typeface="Courier New" panose="02070309020205020404" pitchFamily="49" charset="0"/>
              <a:buChar char="o"/>
            </a:pPr>
            <a:r>
              <a:rPr lang="en-US" sz="1600" dirty="0">
                <a:solidFill>
                  <a:schemeClr val="tx1"/>
                </a:solidFill>
              </a:rPr>
              <a:t>new threats are hypothetical risks that are not based on accurate and traditional scientific calculations, rather speculations. </a:t>
            </a:r>
          </a:p>
          <a:p>
            <a:pPr>
              <a:buFont typeface="Courier New" panose="02070309020205020404" pitchFamily="49" charset="0"/>
              <a:buChar char="o"/>
            </a:pPr>
            <a:r>
              <a:rPr lang="en-US" sz="1600" dirty="0">
                <a:solidFill>
                  <a:schemeClr val="tx1"/>
                </a:solidFill>
              </a:rPr>
              <a:t>security in modern societies has been based on scientific calculations and the belief that </a:t>
            </a:r>
            <a:r>
              <a:rPr lang="en-US" sz="1600" b="1" dirty="0">
                <a:solidFill>
                  <a:schemeClr val="tx1"/>
                </a:solidFill>
              </a:rPr>
              <a:t>threats and risks can be predicted, calculated and avoided fairly accurately</a:t>
            </a:r>
            <a:r>
              <a:rPr lang="en-US" sz="1600" dirty="0">
                <a:solidFill>
                  <a:schemeClr val="tx1"/>
                </a:solidFill>
              </a:rPr>
              <a:t>, but not in post-modern societies.</a:t>
            </a:r>
          </a:p>
        </p:txBody>
      </p:sp>
      <p:sp>
        <p:nvSpPr>
          <p:cNvPr id="4" name="Slide Number Placeholder 3">
            <a:extLst>
              <a:ext uri="{FF2B5EF4-FFF2-40B4-BE49-F238E27FC236}">
                <a16:creationId xmlns:a16="http://schemas.microsoft.com/office/drawing/2014/main" id="{B4254B87-B1C9-6442-834A-2869B9566B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7</a:t>
            </a:fld>
            <a:endParaRPr lang="de"/>
          </a:p>
        </p:txBody>
      </p:sp>
    </p:spTree>
    <p:extLst>
      <p:ext uri="{BB962C8B-B14F-4D97-AF65-F5344CB8AC3E}">
        <p14:creationId xmlns:p14="http://schemas.microsoft.com/office/powerpoint/2010/main" val="359289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02E9E7-A97E-3C41-AE5F-A330A9413D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8</a:t>
            </a:fld>
            <a:endParaRPr lang="de"/>
          </a:p>
        </p:txBody>
      </p:sp>
      <p:pic>
        <p:nvPicPr>
          <p:cNvPr id="3" name="Picture 2">
            <a:hlinkClick r:id="rId2"/>
            <a:extLst>
              <a:ext uri="{FF2B5EF4-FFF2-40B4-BE49-F238E27FC236}">
                <a16:creationId xmlns:a16="http://schemas.microsoft.com/office/drawing/2014/main" id="{CDA8458A-3B54-4D4B-AB32-E537B0D247EA}"/>
              </a:ext>
            </a:extLst>
          </p:cNvPr>
          <p:cNvPicPr>
            <a:picLocks noChangeAspect="1"/>
          </p:cNvPicPr>
          <p:nvPr/>
        </p:nvPicPr>
        <p:blipFill>
          <a:blip r:embed="rId3"/>
          <a:stretch>
            <a:fillRect/>
          </a:stretch>
        </p:blipFill>
        <p:spPr>
          <a:xfrm>
            <a:off x="3687053" y="965002"/>
            <a:ext cx="5335163" cy="1156485"/>
          </a:xfrm>
          <a:prstGeom prst="rect">
            <a:avLst/>
          </a:prstGeom>
        </p:spPr>
      </p:pic>
      <p:pic>
        <p:nvPicPr>
          <p:cNvPr id="4" name="Picture 3">
            <a:extLst>
              <a:ext uri="{FF2B5EF4-FFF2-40B4-BE49-F238E27FC236}">
                <a16:creationId xmlns:a16="http://schemas.microsoft.com/office/drawing/2014/main" id="{083EEF46-3845-9342-83C8-B94006FD44D9}"/>
              </a:ext>
            </a:extLst>
          </p:cNvPr>
          <p:cNvPicPr>
            <a:picLocks noChangeAspect="1"/>
          </p:cNvPicPr>
          <p:nvPr/>
        </p:nvPicPr>
        <p:blipFill>
          <a:blip r:embed="rId4"/>
          <a:stretch>
            <a:fillRect/>
          </a:stretch>
        </p:blipFill>
        <p:spPr>
          <a:xfrm>
            <a:off x="3687053" y="2190037"/>
            <a:ext cx="5335163" cy="2844530"/>
          </a:xfrm>
          <a:prstGeom prst="rect">
            <a:avLst/>
          </a:prstGeom>
        </p:spPr>
      </p:pic>
      <p:pic>
        <p:nvPicPr>
          <p:cNvPr id="5" name="Picture 4">
            <a:extLst>
              <a:ext uri="{FF2B5EF4-FFF2-40B4-BE49-F238E27FC236}">
                <a16:creationId xmlns:a16="http://schemas.microsoft.com/office/drawing/2014/main" id="{819FBEBE-AACA-1641-9C1B-769CDFD22E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501" y="108933"/>
            <a:ext cx="3375872" cy="1599097"/>
          </a:xfrm>
          <a:prstGeom prst="rect">
            <a:avLst/>
          </a:prstGeom>
        </p:spPr>
      </p:pic>
      <p:pic>
        <p:nvPicPr>
          <p:cNvPr id="6" name="Picture 5">
            <a:hlinkClick r:id="rId6"/>
            <a:extLst>
              <a:ext uri="{FF2B5EF4-FFF2-40B4-BE49-F238E27FC236}">
                <a16:creationId xmlns:a16="http://schemas.microsoft.com/office/drawing/2014/main" id="{51691E2F-AF5D-BB49-803B-F946957321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4500" y="1808961"/>
            <a:ext cx="3375872" cy="800103"/>
          </a:xfrm>
          <a:prstGeom prst="rect">
            <a:avLst/>
          </a:prstGeom>
        </p:spPr>
      </p:pic>
      <p:pic>
        <p:nvPicPr>
          <p:cNvPr id="7" name="Picture 6">
            <a:extLst>
              <a:ext uri="{FF2B5EF4-FFF2-40B4-BE49-F238E27FC236}">
                <a16:creationId xmlns:a16="http://schemas.microsoft.com/office/drawing/2014/main" id="{04D25CF7-DF15-0040-9247-5940C1618564}"/>
              </a:ext>
            </a:extLst>
          </p:cNvPr>
          <p:cNvPicPr>
            <a:picLocks noChangeAspect="1"/>
          </p:cNvPicPr>
          <p:nvPr/>
        </p:nvPicPr>
        <p:blipFill>
          <a:blip r:embed="rId8"/>
          <a:stretch>
            <a:fillRect/>
          </a:stretch>
        </p:blipFill>
        <p:spPr>
          <a:xfrm>
            <a:off x="164500" y="2707401"/>
            <a:ext cx="1319456" cy="515878"/>
          </a:xfrm>
          <a:prstGeom prst="rect">
            <a:avLst/>
          </a:prstGeom>
        </p:spPr>
      </p:pic>
    </p:spTree>
    <p:extLst>
      <p:ext uri="{BB962C8B-B14F-4D97-AF65-F5344CB8AC3E}">
        <p14:creationId xmlns:p14="http://schemas.microsoft.com/office/powerpoint/2010/main" val="255913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69CA36-2D2E-0347-BADB-48F12AC0CD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9</a:t>
            </a:fld>
            <a:endParaRPr lang="de"/>
          </a:p>
        </p:txBody>
      </p:sp>
      <p:pic>
        <p:nvPicPr>
          <p:cNvPr id="5" name="Picture 4">
            <a:extLst>
              <a:ext uri="{FF2B5EF4-FFF2-40B4-BE49-F238E27FC236}">
                <a16:creationId xmlns:a16="http://schemas.microsoft.com/office/drawing/2014/main" id="{EF7D6AE0-4C50-7849-BACB-4B0FD96545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9490" y="1722474"/>
            <a:ext cx="3064971" cy="3312093"/>
          </a:xfrm>
          <a:prstGeom prst="rect">
            <a:avLst/>
          </a:prstGeom>
        </p:spPr>
      </p:pic>
      <p:pic>
        <p:nvPicPr>
          <p:cNvPr id="6" name="Picture 5">
            <a:extLst>
              <a:ext uri="{FF2B5EF4-FFF2-40B4-BE49-F238E27FC236}">
                <a16:creationId xmlns:a16="http://schemas.microsoft.com/office/drawing/2014/main" id="{31B8A942-4A2A-B74A-925A-5A47EF9EA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24" y="1346941"/>
            <a:ext cx="2478954" cy="3124514"/>
          </a:xfrm>
          <a:prstGeom prst="rect">
            <a:avLst/>
          </a:prstGeom>
        </p:spPr>
      </p:pic>
      <p:pic>
        <p:nvPicPr>
          <p:cNvPr id="7" name="Picture 6">
            <a:extLst>
              <a:ext uri="{FF2B5EF4-FFF2-40B4-BE49-F238E27FC236}">
                <a16:creationId xmlns:a16="http://schemas.microsoft.com/office/drawing/2014/main" id="{E5C386C6-E3E5-B44C-894D-E56EA8FAA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924" y="189971"/>
            <a:ext cx="2478954" cy="1142396"/>
          </a:xfrm>
          <a:prstGeom prst="rect">
            <a:avLst/>
          </a:prstGeom>
        </p:spPr>
      </p:pic>
      <p:sp>
        <p:nvSpPr>
          <p:cNvPr id="3" name="Text Placeholder 2">
            <a:extLst>
              <a:ext uri="{FF2B5EF4-FFF2-40B4-BE49-F238E27FC236}">
                <a16:creationId xmlns:a16="http://schemas.microsoft.com/office/drawing/2014/main" id="{4687ECA1-A513-E947-874A-8A2ADA3CF03C}"/>
              </a:ext>
            </a:extLst>
          </p:cNvPr>
          <p:cNvSpPr>
            <a:spLocks noGrp="1"/>
          </p:cNvSpPr>
          <p:nvPr>
            <p:ph type="body" idx="1"/>
          </p:nvPr>
        </p:nvSpPr>
        <p:spPr>
          <a:xfrm>
            <a:off x="2840908" y="217407"/>
            <a:ext cx="2926554" cy="4726733"/>
          </a:xfrm>
          <a:solidFill>
            <a:schemeClr val="bg1">
              <a:alpha val="50121"/>
            </a:schemeClr>
          </a:solidFill>
        </p:spPr>
        <p:txBody>
          <a:bodyPr/>
          <a:lstStyle/>
          <a:p>
            <a:pPr marL="114300" indent="0">
              <a:buNone/>
            </a:pPr>
            <a:r>
              <a:rPr lang="en-US" sz="1200" dirty="0">
                <a:solidFill>
                  <a:schemeClr val="tx1"/>
                </a:solidFill>
              </a:rPr>
              <a:t>The </a:t>
            </a:r>
            <a:r>
              <a:rPr lang="en-US" sz="1200" b="1" dirty="0">
                <a:solidFill>
                  <a:schemeClr val="tx1"/>
                </a:solidFill>
              </a:rPr>
              <a:t>World Economic Forum </a:t>
            </a:r>
            <a:r>
              <a:rPr lang="en-US" sz="1200" dirty="0">
                <a:solidFill>
                  <a:schemeClr val="tx1"/>
                </a:solidFill>
              </a:rPr>
              <a:t>is an international, independent, non-profit organization founded in 1971 in Geneva, Switzerland. The organization seeks to bring together political, business, cultural and other leaders to shape a global, regional and industrial agenda. Read more </a:t>
            </a:r>
            <a:r>
              <a:rPr lang="en-US" sz="1200" dirty="0">
                <a:solidFill>
                  <a:schemeClr val="tx1"/>
                </a:solidFill>
                <a:hlinkClick r:id="rId5"/>
              </a:rPr>
              <a:t>here</a:t>
            </a:r>
            <a:r>
              <a:rPr lang="en-US" sz="1200" dirty="0">
                <a:solidFill>
                  <a:schemeClr val="tx1"/>
                </a:solidFill>
              </a:rPr>
              <a:t>.</a:t>
            </a:r>
          </a:p>
          <a:p>
            <a:pPr marL="114300" indent="0">
              <a:buNone/>
            </a:pPr>
            <a:r>
              <a:rPr lang="en-US" sz="1200" b="1" dirty="0">
                <a:solidFill>
                  <a:schemeClr val="tx1"/>
                </a:solidFill>
              </a:rPr>
              <a:t>Annual Global Risk Reports</a:t>
            </a:r>
            <a:r>
              <a:rPr lang="en-US" sz="1200" dirty="0">
                <a:solidFill>
                  <a:schemeClr val="tx1"/>
                </a:solidFill>
              </a:rPr>
              <a:t> provide an overview of the global situation, anticipating the highest risks of the year. The report draws on global experts, their insights and arguments to identify the risks that are </a:t>
            </a:r>
            <a:r>
              <a:rPr lang="en-US" sz="1200" b="1" dirty="0">
                <a:solidFill>
                  <a:schemeClr val="tx1"/>
                </a:solidFill>
              </a:rPr>
              <a:t>most likely </a:t>
            </a:r>
            <a:r>
              <a:rPr lang="en-US" sz="1200" dirty="0">
                <a:solidFill>
                  <a:schemeClr val="tx1"/>
                </a:solidFill>
              </a:rPr>
              <a:t>to effect societies and </a:t>
            </a:r>
            <a:r>
              <a:rPr lang="en-US" sz="1200" b="1" dirty="0">
                <a:solidFill>
                  <a:schemeClr val="tx1"/>
                </a:solidFill>
              </a:rPr>
              <a:t>having highest impact</a:t>
            </a:r>
            <a:r>
              <a:rPr lang="en-US" sz="1200" dirty="0">
                <a:solidFill>
                  <a:schemeClr val="tx1"/>
                </a:solidFill>
              </a:rPr>
              <a:t>. The following risk groups are assessed annually: </a:t>
            </a:r>
            <a:br>
              <a:rPr lang="en-US" sz="1200" dirty="0">
                <a:solidFill>
                  <a:schemeClr val="tx1"/>
                </a:solidFill>
              </a:rPr>
            </a:br>
            <a:r>
              <a:rPr lang="en-US" sz="1200" dirty="0">
                <a:solidFill>
                  <a:schemeClr val="tx1"/>
                </a:solidFill>
              </a:rPr>
              <a:t>Economic global risks </a:t>
            </a:r>
          </a:p>
          <a:p>
            <a:pPr>
              <a:buFont typeface="Courier New" panose="02070309020205020404" pitchFamily="49" charset="0"/>
              <a:buChar char="o"/>
            </a:pPr>
            <a:r>
              <a:rPr lang="en-US" sz="1200" dirty="0">
                <a:solidFill>
                  <a:schemeClr val="tx1"/>
                </a:solidFill>
              </a:rPr>
              <a:t>Ecological global risks </a:t>
            </a:r>
          </a:p>
          <a:p>
            <a:pPr>
              <a:buFont typeface="Courier New" panose="02070309020205020404" pitchFamily="49" charset="0"/>
              <a:buChar char="o"/>
            </a:pPr>
            <a:r>
              <a:rPr lang="en-US" sz="1200" dirty="0">
                <a:solidFill>
                  <a:schemeClr val="tx1"/>
                </a:solidFill>
              </a:rPr>
              <a:t>Geopolitical global risks </a:t>
            </a:r>
          </a:p>
          <a:p>
            <a:pPr>
              <a:buFont typeface="Courier New" panose="02070309020205020404" pitchFamily="49" charset="0"/>
              <a:buChar char="o"/>
            </a:pPr>
            <a:r>
              <a:rPr lang="en-US" sz="1200" dirty="0">
                <a:solidFill>
                  <a:schemeClr val="tx1"/>
                </a:solidFill>
              </a:rPr>
              <a:t>Social global risks </a:t>
            </a:r>
          </a:p>
          <a:p>
            <a:pPr>
              <a:buFont typeface="Courier New" panose="02070309020205020404" pitchFamily="49" charset="0"/>
              <a:buChar char="o"/>
            </a:pPr>
            <a:r>
              <a:rPr lang="en-US" sz="1200" dirty="0">
                <a:solidFill>
                  <a:schemeClr val="tx1"/>
                </a:solidFill>
              </a:rPr>
              <a:t>Technological global risks</a:t>
            </a:r>
          </a:p>
          <a:p>
            <a:endParaRPr lang="en-US" dirty="0"/>
          </a:p>
          <a:p>
            <a:endParaRPr lang="en-US" dirty="0"/>
          </a:p>
        </p:txBody>
      </p:sp>
    </p:spTree>
    <p:extLst>
      <p:ext uri="{BB962C8B-B14F-4D97-AF65-F5344CB8AC3E}">
        <p14:creationId xmlns:p14="http://schemas.microsoft.com/office/powerpoint/2010/main" val="22938496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4547</TotalTime>
  <Words>896</Words>
  <Application>Microsoft Macintosh PowerPoint</Application>
  <PresentationFormat>On-screen Show (16:9)</PresentationFormat>
  <Paragraphs>72</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Lato</vt:lpstr>
      <vt:lpstr>Arial</vt:lpstr>
      <vt:lpstr>Wingdings</vt:lpstr>
      <vt:lpstr>Courier New</vt:lpstr>
      <vt:lpstr>Simple Light</vt:lpstr>
      <vt:lpstr>Public Risk Perception Dealing with Public Polarization and Resistance in the Momentum of Global Crisis</vt:lpstr>
      <vt:lpstr>Issues to be discussed:</vt:lpstr>
      <vt:lpstr>1. Living in the contemporary risk society and dealing with global risks</vt:lpstr>
      <vt:lpstr>PowerPoint Presentation</vt:lpstr>
      <vt:lpstr>Risks and global risks</vt:lpstr>
      <vt:lpstr>PowerPoint Presentation</vt:lpstr>
      <vt:lpstr>Risk Society: Main Characteristics</vt:lpstr>
      <vt:lpstr>PowerPoint Presentation</vt:lpstr>
      <vt:lpstr>PowerPoint Presentation</vt:lpstr>
      <vt:lpstr>PowerPoint Presentation</vt:lpstr>
      <vt:lpstr>According to A. Giddens (1991)…  </vt:lpstr>
      <vt:lpstr>Supporting material and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Risk Perception Dealing with Public Polarization and Resistance in the Momentum of Global Crisis</dc:title>
  <cp:lastModifiedBy>Debora Lucque</cp:lastModifiedBy>
  <cp:revision>21</cp:revision>
  <dcterms:modified xsi:type="dcterms:W3CDTF">2022-05-09T09:32:51Z</dcterms:modified>
</cp:coreProperties>
</file>