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307" r:id="rId2"/>
    <p:sldId id="265" r:id="rId3"/>
    <p:sldId id="266" r:id="rId4"/>
    <p:sldId id="272" r:id="rId5"/>
    <p:sldId id="267" r:id="rId6"/>
    <p:sldId id="268" r:id="rId7"/>
    <p:sldId id="273" r:id="rId8"/>
    <p:sldId id="276" r:id="rId9"/>
    <p:sldId id="269" r:id="rId10"/>
    <p:sldId id="277" r:id="rId11"/>
    <p:sldId id="271" r:id="rId12"/>
    <p:sldId id="274"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7"/>
    <p:restoredTop sz="93245"/>
  </p:normalViewPr>
  <p:slideViewPr>
    <p:cSldViewPr snapToGrid="0">
      <p:cViewPr varScale="1">
        <p:scale>
          <a:sx n="138" d="100"/>
          <a:sy n="138" d="100"/>
        </p:scale>
        <p:origin x="72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189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cstate="screen">
            <a:alphaModFix/>
            <a:extLst>
              <a:ext uri="{28A0092B-C50C-407E-A947-70E740481C1C}">
                <a14:useLocalDpi xmlns:a14="http://schemas.microsoft.com/office/drawing/2010/main"/>
              </a:ext>
            </a:extLst>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72" name="Google Shape;72;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0" name="Google Shape;20;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3" name="Google Shape;33;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8" name="Google Shape;38;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4" name="Google Shape;44;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9" name="Google Shape;4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2" name="Google Shape;62;p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arctic.org/shared-voices/shared-voices-magazine-2021/editorial/" TargetMode="External"/><Relationship Id="rId7" Type="http://schemas.openxmlformats.org/officeDocument/2006/relationships/image" Target="../media/image23.jpeg"/><Relationship Id="rId2" Type="http://schemas.openxmlformats.org/officeDocument/2006/relationships/hyperlink" Target="https://www.uarctic.org/shared-voices/shared-voices-magazine-2021/letter-from-the-president/" TargetMode="External"/><Relationship Id="rId1" Type="http://schemas.openxmlformats.org/officeDocument/2006/relationships/slideLayout" Target="../slideLayouts/slideLayout3.xml"/><Relationship Id="rId6" Type="http://schemas.openxmlformats.org/officeDocument/2006/relationships/hyperlink" Target="https://www.uarctic.org/shared-voices/shared-voices-magazine-2021/" TargetMode="External"/><Relationship Id="rId5" Type="http://schemas.openxmlformats.org/officeDocument/2006/relationships/hyperlink" Target="https://www.uarctic.org/shared-voices/shared-voices-magazine-2021/eating-plants-to-mitigate-the-impacts-of-climate-change-on-tundra/" TargetMode="External"/><Relationship Id="rId4" Type="http://schemas.openxmlformats.org/officeDocument/2006/relationships/hyperlink" Target="https://www.uarctic.org/shared-voices/shared-voices-magazine-2021/charter-towards-a-broader-understanding-of-arctic-complexit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IASC_Arctic/following" TargetMode="External"/><Relationship Id="rId7" Type="http://schemas.openxmlformats.org/officeDocument/2006/relationships/image" Target="../media/image25.jpeg"/><Relationship Id="rId2" Type="http://schemas.openxmlformats.org/officeDocument/2006/relationships/hyperlink" Target="https://t.co/lrQFJAFpIr?amp=1" TargetMode="Externa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hyperlink" Target="https://www.youtube.com/watch?v=nUPD2GFvQmE" TargetMode="External"/><Relationship Id="rId4" Type="http://schemas.openxmlformats.org/officeDocument/2006/relationships/hyperlink" Target="https://twitter.com/IASC_Arctic/follow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3.xml"/><Relationship Id="rId5" Type="http://schemas.openxmlformats.org/officeDocument/2006/relationships/image" Target="../media/image11.tiff"/><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3.xml"/><Relationship Id="rId5" Type="http://schemas.openxmlformats.org/officeDocument/2006/relationships/image" Target="../media/image17.tiff"/><Relationship Id="rId4" Type="http://schemas.openxmlformats.org/officeDocument/2006/relationships/image" Target="../media/image16.tiff"/></Relationships>
</file>

<file path=ppt/slides/_rels/slide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3.xml"/><Relationship Id="rId4" Type="http://schemas.openxmlformats.org/officeDocument/2006/relationships/image" Target="../media/image21.tif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uarctic.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pPr lvl="0"/>
            <a:r>
              <a:rPr lang="en-GB" dirty="0"/>
              <a:t>Science communication about Arctic research</a:t>
            </a:r>
            <a:r>
              <a:rPr lang="fr-FR" dirty="0"/>
              <a:t> </a:t>
            </a:r>
            <a:endParaRPr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fr-FR" dirty="0"/>
              <a:t>Module </a:t>
            </a:r>
            <a:r>
              <a:rPr lang="fr-FR" dirty="0" err="1"/>
              <a:t>prepared</a:t>
            </a:r>
            <a:r>
              <a:rPr lang="fr-FR" dirty="0"/>
              <a:t> by Prof. Jan </a:t>
            </a:r>
            <a:r>
              <a:rPr lang="fr-FR" dirty="0" err="1"/>
              <a:t>Borm</a:t>
            </a:r>
            <a:r>
              <a:rPr lang="fr-FR" dirty="0"/>
              <a:t>,</a:t>
            </a:r>
          </a:p>
          <a:p>
            <a:pPr marL="0" lvl="0" indent="0" algn="l" rtl="0">
              <a:spcBef>
                <a:spcPts val="0"/>
              </a:spcBef>
              <a:spcAft>
                <a:spcPts val="0"/>
              </a:spcAft>
              <a:buNone/>
            </a:pPr>
            <a:r>
              <a:rPr lang="fr-FR" dirty="0"/>
              <a:t>UVSQ/Université Paris-Saclay</a:t>
            </a:r>
            <a:endParaRPr dirty="0"/>
          </a:p>
        </p:txBody>
      </p:sp>
    </p:spTree>
    <p:extLst>
      <p:ext uri="{BB962C8B-B14F-4D97-AF65-F5344CB8AC3E}">
        <p14:creationId xmlns:p14="http://schemas.microsoft.com/office/powerpoint/2010/main" val="153650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D9391-9A87-2642-8DEA-4FAAD6613725}"/>
              </a:ext>
            </a:extLst>
          </p:cNvPr>
          <p:cNvSpPr>
            <a:spLocks noGrp="1"/>
          </p:cNvSpPr>
          <p:nvPr>
            <p:ph type="title"/>
          </p:nvPr>
        </p:nvSpPr>
        <p:spPr/>
        <p:txBody>
          <a:bodyPr/>
          <a:lstStyle/>
          <a:p>
            <a:r>
              <a:rPr lang="fr-FR" dirty="0" err="1">
                <a:solidFill>
                  <a:schemeClr val="tx1"/>
                </a:solidFill>
              </a:rPr>
              <a:t>Shared</a:t>
            </a:r>
            <a:r>
              <a:rPr lang="fr-FR" dirty="0">
                <a:solidFill>
                  <a:schemeClr val="tx1"/>
                </a:solidFill>
              </a:rPr>
              <a:t> </a:t>
            </a:r>
            <a:r>
              <a:rPr lang="fr-FR" dirty="0" err="1">
                <a:solidFill>
                  <a:schemeClr val="tx1"/>
                </a:solidFill>
              </a:rPr>
              <a:t>Voices</a:t>
            </a:r>
            <a:r>
              <a:rPr lang="fr-FR" dirty="0">
                <a:solidFill>
                  <a:schemeClr val="tx1"/>
                </a:solidFill>
              </a:rPr>
              <a:t>, </a:t>
            </a:r>
            <a:r>
              <a:rPr lang="fr-FR" dirty="0" err="1">
                <a:solidFill>
                  <a:schemeClr val="tx1"/>
                </a:solidFill>
              </a:rPr>
              <a:t>UARCTIC’s</a:t>
            </a:r>
            <a:r>
              <a:rPr lang="fr-FR" dirty="0">
                <a:solidFill>
                  <a:schemeClr val="tx1"/>
                </a:solidFill>
              </a:rPr>
              <a:t> magazine</a:t>
            </a:r>
          </a:p>
        </p:txBody>
      </p:sp>
      <p:sp>
        <p:nvSpPr>
          <p:cNvPr id="3" name="Espace réservé du texte 2">
            <a:extLst>
              <a:ext uri="{FF2B5EF4-FFF2-40B4-BE49-F238E27FC236}">
                <a16:creationId xmlns:a16="http://schemas.microsoft.com/office/drawing/2014/main" id="{6F3283A4-EFF3-9A4F-BC9A-87BD6EF66DDA}"/>
              </a:ext>
            </a:extLst>
          </p:cNvPr>
          <p:cNvSpPr>
            <a:spLocks noGrp="1"/>
          </p:cNvSpPr>
          <p:nvPr>
            <p:ph type="body" idx="1"/>
          </p:nvPr>
        </p:nvSpPr>
        <p:spPr>
          <a:xfrm>
            <a:off x="240000" y="1109046"/>
            <a:ext cx="8664000" cy="3406500"/>
          </a:xfrm>
        </p:spPr>
        <p:txBody>
          <a:bodyPr/>
          <a:lstStyle/>
          <a:p>
            <a:r>
              <a:rPr lang="fr-FR" dirty="0"/>
              <a:t>Table of Contents</a:t>
            </a:r>
          </a:p>
          <a:p>
            <a:r>
              <a:rPr lang="fr-FR" b="1" dirty="0">
                <a:hlinkClick r:id="rId2"/>
              </a:rPr>
              <a:t>Letter from the President</a:t>
            </a:r>
            <a:endParaRPr lang="fr-FR" b="1" dirty="0"/>
          </a:p>
          <a:p>
            <a:r>
              <a:rPr lang="fr-FR" dirty="0"/>
              <a:t>By Lars </a:t>
            </a:r>
            <a:r>
              <a:rPr lang="fr-FR" dirty="0" err="1"/>
              <a:t>Kullerud</a:t>
            </a:r>
            <a:endParaRPr lang="fr-FR" dirty="0"/>
          </a:p>
          <a:p>
            <a:r>
              <a:rPr lang="fr-FR" b="1" dirty="0">
                <a:hlinkClick r:id="rId3"/>
              </a:rPr>
              <a:t>Editorial</a:t>
            </a:r>
            <a:endParaRPr lang="fr-FR" b="1" dirty="0"/>
          </a:p>
          <a:p>
            <a:r>
              <a:rPr lang="fr-FR" dirty="0"/>
              <a:t>By </a:t>
            </a:r>
            <a:r>
              <a:rPr lang="fr-FR" dirty="0" err="1"/>
              <a:t>Outi</a:t>
            </a:r>
            <a:r>
              <a:rPr lang="fr-FR" dirty="0"/>
              <a:t> </a:t>
            </a:r>
            <a:r>
              <a:rPr lang="fr-FR" dirty="0" err="1"/>
              <a:t>Snellman</a:t>
            </a:r>
            <a:endParaRPr lang="fr-FR" dirty="0"/>
          </a:p>
          <a:p>
            <a:r>
              <a:rPr lang="fr-FR" dirty="0"/>
              <a:t>…</a:t>
            </a:r>
          </a:p>
          <a:p>
            <a:r>
              <a:rPr lang="fr-FR" b="1" dirty="0">
                <a:hlinkClick r:id="rId4"/>
              </a:rPr>
              <a:t>CHARTER – Towards a Broader Understanding of Arctic Complexity</a:t>
            </a:r>
            <a:endParaRPr lang="fr-FR" b="1" dirty="0"/>
          </a:p>
          <a:p>
            <a:r>
              <a:rPr lang="fr-FR" dirty="0"/>
              <a:t>By Philip Burgess</a:t>
            </a:r>
          </a:p>
          <a:p>
            <a:r>
              <a:rPr lang="fr-FR" b="1" dirty="0">
                <a:hlinkClick r:id="rId5"/>
              </a:rPr>
              <a:t>Eating Plants to Mitigate the Impacts of Climate Change on Tundra?</a:t>
            </a:r>
            <a:endParaRPr lang="fr-FR" b="1" dirty="0"/>
          </a:p>
          <a:p>
            <a:r>
              <a:rPr lang="fr-FR" dirty="0"/>
              <a:t>By Isabel C. </a:t>
            </a:r>
            <a:r>
              <a:rPr lang="fr-FR" dirty="0" err="1"/>
              <a:t>Barrio</a:t>
            </a:r>
            <a:r>
              <a:rPr lang="fr-FR" dirty="0"/>
              <a:t> et al</a:t>
            </a:r>
          </a:p>
          <a:p>
            <a:pPr marL="11430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33B3FD24-FDAD-7D4F-84B5-56F8964B05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10</a:t>
            </a:fld>
            <a:endParaRPr lang="fr-FR"/>
          </a:p>
        </p:txBody>
      </p:sp>
      <p:pic>
        <p:nvPicPr>
          <p:cNvPr id="4098" name="Picture 2" descr="Shared Voices Magazine 2021 - cover">
            <a:hlinkClick r:id="rId6"/>
            <a:extLst>
              <a:ext uri="{FF2B5EF4-FFF2-40B4-BE49-F238E27FC236}">
                <a16:creationId xmlns:a16="http://schemas.microsoft.com/office/drawing/2014/main" id="{07BF4553-EA64-5F41-A68F-C96175A3C75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77593" y="1032300"/>
            <a:ext cx="2597982" cy="340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6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07244-7937-DC4A-82C3-828A8DFC989D}"/>
              </a:ext>
            </a:extLst>
          </p:cNvPr>
          <p:cNvSpPr>
            <a:spLocks noGrp="1"/>
          </p:cNvSpPr>
          <p:nvPr>
            <p:ph type="title"/>
          </p:nvPr>
        </p:nvSpPr>
        <p:spPr/>
        <p:txBody>
          <a:bodyPr/>
          <a:lstStyle/>
          <a:p>
            <a:r>
              <a:rPr lang="fr-FR" dirty="0" err="1">
                <a:solidFill>
                  <a:schemeClr val="tx1"/>
                </a:solidFill>
              </a:rPr>
              <a:t>Shared</a:t>
            </a:r>
            <a:r>
              <a:rPr lang="fr-FR" dirty="0">
                <a:solidFill>
                  <a:schemeClr val="tx1"/>
                </a:solidFill>
              </a:rPr>
              <a:t> </a:t>
            </a:r>
            <a:r>
              <a:rPr lang="fr-FR" dirty="0" err="1">
                <a:solidFill>
                  <a:schemeClr val="tx1"/>
                </a:solidFill>
              </a:rPr>
              <a:t>voices</a:t>
            </a:r>
            <a:r>
              <a:rPr lang="fr-FR" dirty="0">
                <a:solidFill>
                  <a:schemeClr val="tx1"/>
                </a:solidFill>
              </a:rPr>
              <a:t> – </a:t>
            </a:r>
            <a:r>
              <a:rPr lang="fr-FR" dirty="0" err="1">
                <a:solidFill>
                  <a:schemeClr val="tx1"/>
                </a:solidFill>
              </a:rPr>
              <a:t>excerpt</a:t>
            </a:r>
            <a:r>
              <a:rPr lang="fr-FR" dirty="0">
                <a:solidFill>
                  <a:schemeClr val="tx1"/>
                </a:solidFill>
              </a:rPr>
              <a:t> of an article</a:t>
            </a:r>
          </a:p>
        </p:txBody>
      </p:sp>
      <p:sp>
        <p:nvSpPr>
          <p:cNvPr id="3" name="Espace réservé du texte 2">
            <a:extLst>
              <a:ext uri="{FF2B5EF4-FFF2-40B4-BE49-F238E27FC236}">
                <a16:creationId xmlns:a16="http://schemas.microsoft.com/office/drawing/2014/main" id="{0934B9C0-08A6-454F-A2FD-644D3A213747}"/>
              </a:ext>
            </a:extLst>
          </p:cNvPr>
          <p:cNvSpPr>
            <a:spLocks noGrp="1"/>
          </p:cNvSpPr>
          <p:nvPr>
            <p:ph type="body" idx="1"/>
          </p:nvPr>
        </p:nvSpPr>
        <p:spPr/>
        <p:txBody>
          <a:bodyPr/>
          <a:lstStyle/>
          <a:p>
            <a:r>
              <a:rPr lang="en-GB" dirty="0">
                <a:solidFill>
                  <a:schemeClr val="tx1"/>
                </a:solidFill>
              </a:rPr>
              <a:t>Eating Plants to Mitigate the Impacts of Climate Change on Tundra?</a:t>
            </a:r>
          </a:p>
          <a:p>
            <a:r>
              <a:rPr lang="en-GB" dirty="0">
                <a:solidFill>
                  <a:schemeClr val="tx1"/>
                </a:solidFill>
              </a:rPr>
              <a:t>“The rapid climate warming in Arctic regions is affecting herbivores in many ways. Warming may lead to shortage of food during warmer winters when freezing rains lock vegetation under ice layers, or to increased food availability during longer and warmer summers. At a circumpolar scale, climate warming has triggered the expansion of trees and tall shrubs to and within tundra, but herbivores may also buffer this vegetation expansion in the treeless tundra. However, the impacts of herbivores and their effectiveness to counteract warming-induced changes in vegetation vary regionally and depend on many site-specific factors such as the type and abundance of herbivores.”</a:t>
            </a:r>
          </a:p>
          <a:p>
            <a:endParaRPr lang="fr-FR" dirty="0"/>
          </a:p>
        </p:txBody>
      </p:sp>
      <p:sp>
        <p:nvSpPr>
          <p:cNvPr id="4" name="Espace réservé du numéro de diapositive 3">
            <a:extLst>
              <a:ext uri="{FF2B5EF4-FFF2-40B4-BE49-F238E27FC236}">
                <a16:creationId xmlns:a16="http://schemas.microsoft.com/office/drawing/2014/main" id="{57572D92-39CC-7748-B349-5A89D2011A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11</a:t>
            </a:fld>
            <a:endParaRPr lang="fr-FR"/>
          </a:p>
        </p:txBody>
      </p:sp>
    </p:spTree>
    <p:extLst>
      <p:ext uri="{BB962C8B-B14F-4D97-AF65-F5344CB8AC3E}">
        <p14:creationId xmlns:p14="http://schemas.microsoft.com/office/powerpoint/2010/main" val="301558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41BE8-B48C-5B47-9745-2242E0EE138A}"/>
              </a:ext>
            </a:extLst>
          </p:cNvPr>
          <p:cNvSpPr>
            <a:spLocks noGrp="1"/>
          </p:cNvSpPr>
          <p:nvPr>
            <p:ph type="title"/>
          </p:nvPr>
        </p:nvSpPr>
        <p:spPr/>
        <p:txBody>
          <a:bodyPr/>
          <a:lstStyle/>
          <a:p>
            <a:r>
              <a:rPr lang="fr-FR" dirty="0" err="1">
                <a:solidFill>
                  <a:schemeClr val="tx1"/>
                </a:solidFill>
              </a:rPr>
              <a:t>Student</a:t>
            </a:r>
            <a:r>
              <a:rPr lang="fr-FR" dirty="0">
                <a:solidFill>
                  <a:schemeClr val="tx1"/>
                </a:solidFill>
              </a:rPr>
              <a:t> </a:t>
            </a:r>
            <a:r>
              <a:rPr lang="fr-FR" dirty="0" err="1">
                <a:solidFill>
                  <a:schemeClr val="tx1"/>
                </a:solidFill>
              </a:rPr>
              <a:t>activity</a:t>
            </a:r>
            <a:r>
              <a:rPr lang="fr-FR" dirty="0">
                <a:solidFill>
                  <a:schemeClr val="tx1"/>
                </a:solidFill>
              </a:rPr>
              <a:t> in pairs</a:t>
            </a:r>
          </a:p>
        </p:txBody>
      </p:sp>
      <p:sp>
        <p:nvSpPr>
          <p:cNvPr id="3" name="Espace réservé du texte 2">
            <a:extLst>
              <a:ext uri="{FF2B5EF4-FFF2-40B4-BE49-F238E27FC236}">
                <a16:creationId xmlns:a16="http://schemas.microsoft.com/office/drawing/2014/main" id="{A78484E3-6096-7042-8C1F-4DFCE19194E5}"/>
              </a:ext>
            </a:extLst>
          </p:cNvPr>
          <p:cNvSpPr>
            <a:spLocks noGrp="1"/>
          </p:cNvSpPr>
          <p:nvPr>
            <p:ph type="body" idx="1"/>
          </p:nvPr>
        </p:nvSpPr>
        <p:spPr/>
        <p:txBody>
          <a:bodyPr/>
          <a:lstStyle/>
          <a:p>
            <a:r>
              <a:rPr lang="en-GB" dirty="0">
                <a:solidFill>
                  <a:schemeClr val="tx1"/>
                </a:solidFill>
              </a:rPr>
              <a:t>textual/visual communication of the three institutions, including social media</a:t>
            </a:r>
          </a:p>
          <a:p>
            <a:r>
              <a:rPr lang="en-GB" dirty="0">
                <a:solidFill>
                  <a:schemeClr val="tx1"/>
                </a:solidFill>
              </a:rPr>
              <a:t>e.g.:  </a:t>
            </a:r>
            <a:r>
              <a:rPr lang="fr-FR" b="1" dirty="0"/>
              <a:t>IASC</a:t>
            </a:r>
          </a:p>
          <a:p>
            <a:r>
              <a:rPr lang="fr-FR" dirty="0"/>
              <a:t>@</a:t>
            </a:r>
            <a:r>
              <a:rPr lang="fr-FR" dirty="0" err="1"/>
              <a:t>IASC_Arctic</a:t>
            </a:r>
            <a:r>
              <a:rPr lang="fr-FR" dirty="0"/>
              <a:t> </a:t>
            </a:r>
          </a:p>
          <a:p>
            <a:r>
              <a:rPr lang="fr-FR" dirty="0"/>
              <a:t>The International </a:t>
            </a:r>
            <a:r>
              <a:rPr lang="fr-FR" dirty="0" err="1"/>
              <a:t>Arctic</a:t>
            </a:r>
            <a:r>
              <a:rPr lang="fr-FR" dirty="0"/>
              <a:t> Science </a:t>
            </a:r>
            <a:r>
              <a:rPr lang="fr-FR" dirty="0" err="1"/>
              <a:t>Committee</a:t>
            </a:r>
            <a:r>
              <a:rPr lang="fr-FR" dirty="0"/>
              <a:t> (IASC) </a:t>
            </a:r>
            <a:r>
              <a:rPr lang="fr-FR" dirty="0" err="1"/>
              <a:t>is</a:t>
            </a:r>
            <a:r>
              <a:rPr lang="fr-FR" dirty="0"/>
              <a:t> a non-</a:t>
            </a:r>
            <a:r>
              <a:rPr lang="fr-FR" dirty="0" err="1"/>
              <a:t>governmental</a:t>
            </a:r>
            <a:r>
              <a:rPr lang="fr-FR" dirty="0"/>
              <a:t>, international </a:t>
            </a:r>
            <a:r>
              <a:rPr lang="fr-FR" dirty="0" err="1"/>
              <a:t>scientific</a:t>
            </a:r>
            <a:r>
              <a:rPr lang="fr-FR" dirty="0"/>
              <a:t> </a:t>
            </a:r>
            <a:r>
              <a:rPr lang="fr-FR" dirty="0" err="1"/>
              <a:t>organization</a:t>
            </a:r>
            <a:r>
              <a:rPr lang="fr-FR" dirty="0"/>
              <a:t>.</a:t>
            </a:r>
          </a:p>
          <a:p>
            <a:r>
              <a:rPr lang="fr-FR" dirty="0" err="1">
                <a:hlinkClick r:id="rId2"/>
              </a:rPr>
              <a:t>iasc.info</a:t>
            </a:r>
            <a:r>
              <a:rPr lang="fr-FR" dirty="0" err="1"/>
              <a:t>A</a:t>
            </a:r>
            <a:r>
              <a:rPr lang="fr-FR" dirty="0"/>
              <a:t> rejoint Twitter en octobre 2020</a:t>
            </a:r>
          </a:p>
          <a:p>
            <a:r>
              <a:rPr lang="fr-FR" b="1" dirty="0">
                <a:hlinkClick r:id="rId3"/>
              </a:rPr>
              <a:t>216</a:t>
            </a:r>
            <a:r>
              <a:rPr lang="fr-FR" dirty="0">
                <a:hlinkClick r:id="rId3"/>
              </a:rPr>
              <a:t> abonnements</a:t>
            </a:r>
            <a:endParaRPr lang="fr-FR" dirty="0"/>
          </a:p>
          <a:p>
            <a:r>
              <a:rPr lang="fr-FR" b="1" dirty="0">
                <a:hlinkClick r:id="rId4"/>
              </a:rPr>
              <a:t>676</a:t>
            </a:r>
            <a:r>
              <a:rPr lang="fr-FR" dirty="0">
                <a:hlinkClick r:id="rId4"/>
              </a:rPr>
              <a:t> abonnés</a:t>
            </a:r>
            <a:endParaRPr lang="fr-FR" dirty="0"/>
          </a:p>
          <a:p>
            <a:endParaRPr lang="fr-FR" dirty="0"/>
          </a:p>
        </p:txBody>
      </p:sp>
      <p:sp>
        <p:nvSpPr>
          <p:cNvPr id="4" name="Espace réservé du numéro de diapositive 3">
            <a:extLst>
              <a:ext uri="{FF2B5EF4-FFF2-40B4-BE49-F238E27FC236}">
                <a16:creationId xmlns:a16="http://schemas.microsoft.com/office/drawing/2014/main" id="{77936E35-2731-C844-A5A9-1B2F18BA81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a:p>
        </p:txBody>
      </p:sp>
      <p:pic>
        <p:nvPicPr>
          <p:cNvPr id="5132" name="Picture 12">
            <a:hlinkClick r:id="rId5"/>
            <a:extLst>
              <a:ext uri="{FF2B5EF4-FFF2-40B4-BE49-F238E27FC236}">
                <a16:creationId xmlns:a16="http://schemas.microsoft.com/office/drawing/2014/main" id="{5BF37AE9-32C8-1648-80F8-59C618ED4F6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91083" y="2735550"/>
            <a:ext cx="2667000" cy="14859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a:extLst>
              <a:ext uri="{FF2B5EF4-FFF2-40B4-BE49-F238E27FC236}">
                <a16:creationId xmlns:a16="http://schemas.microsoft.com/office/drawing/2014/main" id="{36E4F865-9758-F047-B941-62C36C918D81}"/>
              </a:ext>
            </a:extLst>
          </p:cNvPr>
          <p:cNvSpPr>
            <a:spLocks noChangeArrowheads="1"/>
          </p:cNvSpPr>
          <p:nvPr/>
        </p:nvSpPr>
        <p:spPr bwMode="auto">
          <a:xfrm>
            <a:off x="2882220" y="3066926"/>
            <a:ext cx="12007620"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t>
            </a:r>
            <a:r>
              <a:rPr kumimoji="0" lang="fr-FR" altLang="fr-FR" sz="6400" b="0" i="0" u="none" strike="noStrike" cap="none" normalizeH="0" baseline="0">
                <a:ln>
                  <a:noFill/>
                </a:ln>
                <a:solidFill>
                  <a:schemeClr val="tx1"/>
                </a:solidFill>
                <a:effectLst/>
                <a:latin typeface="Arial" panose="020B060402020202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000000"/>
                </a:solidFill>
                <a:effectLst/>
                <a:latin typeface="Roboto" panose="02000000000000000000" pitchFamily="2" charset="0"/>
              </a:rPr>
              <a:t>iascchannel</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5136" name="Picture 16">
            <a:extLst>
              <a:ext uri="{FF2B5EF4-FFF2-40B4-BE49-F238E27FC236}">
                <a16:creationId xmlns:a16="http://schemas.microsoft.com/office/drawing/2014/main" id="{04BA2849-691D-6B4F-9527-2A6AD47D019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09220" y="3095199"/>
            <a:ext cx="1334180" cy="133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9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4E7572-4560-7746-955B-373824192257}"/>
              </a:ext>
            </a:extLst>
          </p:cNvPr>
          <p:cNvSpPr>
            <a:spLocks noGrp="1"/>
          </p:cNvSpPr>
          <p:nvPr>
            <p:ph type="title"/>
          </p:nvPr>
        </p:nvSpPr>
        <p:spPr>
          <a:xfrm>
            <a:off x="311700" y="336749"/>
            <a:ext cx="6802800" cy="947105"/>
          </a:xfrm>
        </p:spPr>
        <p:txBody>
          <a:bodyPr/>
          <a:lstStyle/>
          <a:p>
            <a:r>
              <a:rPr lang="fr-FR" dirty="0"/>
              <a:t>Lesson 2: </a:t>
            </a:r>
            <a:r>
              <a:rPr lang="en-GB" dirty="0"/>
              <a:t>Science communication of some major Arctic institutional stakeholders</a:t>
            </a:r>
            <a:r>
              <a:rPr lang="fr-FR" dirty="0"/>
              <a:t> </a:t>
            </a:r>
          </a:p>
        </p:txBody>
      </p:sp>
      <p:sp>
        <p:nvSpPr>
          <p:cNvPr id="3" name="Espace réservé du texte 2">
            <a:extLst>
              <a:ext uri="{FF2B5EF4-FFF2-40B4-BE49-F238E27FC236}">
                <a16:creationId xmlns:a16="http://schemas.microsoft.com/office/drawing/2014/main" id="{F8F5B962-EC99-5F4B-8E6C-0243925868EB}"/>
              </a:ext>
            </a:extLst>
          </p:cNvPr>
          <p:cNvSpPr>
            <a:spLocks noGrp="1"/>
          </p:cNvSpPr>
          <p:nvPr>
            <p:ph type="body" idx="1"/>
          </p:nvPr>
        </p:nvSpPr>
        <p:spPr>
          <a:xfrm>
            <a:off x="506185" y="1355270"/>
            <a:ext cx="8326239" cy="3083529"/>
          </a:xfrm>
        </p:spPr>
        <p:txBody>
          <a:bodyPr/>
          <a:lstStyle/>
          <a:p>
            <a:r>
              <a:rPr lang="fr-FR" dirty="0">
                <a:solidFill>
                  <a:schemeClr val="tx1"/>
                </a:solidFill>
              </a:rPr>
              <a:t>The </a:t>
            </a:r>
            <a:r>
              <a:rPr lang="fr-FR" dirty="0" err="1">
                <a:solidFill>
                  <a:schemeClr val="tx1"/>
                </a:solidFill>
              </a:rPr>
              <a:t>Arctic</a:t>
            </a:r>
            <a:r>
              <a:rPr lang="fr-FR" dirty="0">
                <a:solidFill>
                  <a:schemeClr val="tx1"/>
                </a:solidFill>
              </a:rPr>
              <a:t> </a:t>
            </a:r>
            <a:r>
              <a:rPr lang="fr-FR" dirty="0" err="1">
                <a:solidFill>
                  <a:schemeClr val="tx1"/>
                </a:solidFill>
              </a:rPr>
              <a:t>Council’s</a:t>
            </a:r>
            <a:r>
              <a:rPr lang="fr-FR" dirty="0">
                <a:solidFill>
                  <a:schemeClr val="tx1"/>
                </a:solidFill>
              </a:rPr>
              <a:t> </a:t>
            </a:r>
            <a:r>
              <a:rPr lang="fr-FR" dirty="0" err="1">
                <a:solidFill>
                  <a:schemeClr val="tx1"/>
                </a:solidFill>
              </a:rPr>
              <a:t>working</a:t>
            </a:r>
            <a:r>
              <a:rPr lang="fr-FR" dirty="0">
                <a:solidFill>
                  <a:schemeClr val="tx1"/>
                </a:solidFill>
              </a:rPr>
              <a:t> groups:</a:t>
            </a:r>
          </a:p>
          <a:p>
            <a:r>
              <a:rPr lang="fr-FR" dirty="0" err="1">
                <a:solidFill>
                  <a:schemeClr val="tx1"/>
                </a:solidFill>
              </a:rPr>
              <a:t>Arctic</a:t>
            </a:r>
            <a:r>
              <a:rPr lang="fr-FR" dirty="0">
                <a:solidFill>
                  <a:schemeClr val="tx1"/>
                </a:solidFill>
              </a:rPr>
              <a:t> Contaminants Action Program (ACAP)</a:t>
            </a:r>
          </a:p>
          <a:p>
            <a:r>
              <a:rPr lang="fr-FR" dirty="0" err="1">
                <a:solidFill>
                  <a:schemeClr val="tx1"/>
                </a:solidFill>
              </a:rPr>
              <a:t>Arctic</a:t>
            </a:r>
            <a:r>
              <a:rPr lang="fr-FR" dirty="0">
                <a:solidFill>
                  <a:schemeClr val="tx1"/>
                </a:solidFill>
              </a:rPr>
              <a:t> Monitoring and </a:t>
            </a:r>
            <a:r>
              <a:rPr lang="fr-FR" dirty="0" err="1">
                <a:solidFill>
                  <a:schemeClr val="tx1"/>
                </a:solidFill>
              </a:rPr>
              <a:t>Assessment</a:t>
            </a:r>
            <a:r>
              <a:rPr lang="fr-FR" dirty="0">
                <a:solidFill>
                  <a:schemeClr val="tx1"/>
                </a:solidFill>
              </a:rPr>
              <a:t> Programme (AMAP)</a:t>
            </a:r>
          </a:p>
          <a:p>
            <a:r>
              <a:rPr lang="fr-FR" dirty="0">
                <a:solidFill>
                  <a:schemeClr val="tx1"/>
                </a:solidFill>
              </a:rPr>
              <a:t>Conservation of </a:t>
            </a:r>
            <a:r>
              <a:rPr lang="fr-FR" dirty="0" err="1">
                <a:solidFill>
                  <a:schemeClr val="tx1"/>
                </a:solidFill>
              </a:rPr>
              <a:t>Arctic</a:t>
            </a:r>
            <a:r>
              <a:rPr lang="fr-FR" dirty="0">
                <a:solidFill>
                  <a:schemeClr val="tx1"/>
                </a:solidFill>
              </a:rPr>
              <a:t> Flora and </a:t>
            </a:r>
            <a:r>
              <a:rPr lang="fr-FR" dirty="0" err="1">
                <a:solidFill>
                  <a:schemeClr val="tx1"/>
                </a:solidFill>
              </a:rPr>
              <a:t>Fauna</a:t>
            </a:r>
            <a:r>
              <a:rPr lang="fr-FR" dirty="0">
                <a:solidFill>
                  <a:schemeClr val="tx1"/>
                </a:solidFill>
              </a:rPr>
              <a:t> (CAFF)</a:t>
            </a:r>
          </a:p>
          <a:p>
            <a:r>
              <a:rPr lang="fr-FR" dirty="0">
                <a:solidFill>
                  <a:schemeClr val="tx1"/>
                </a:solidFill>
              </a:rPr>
              <a:t>Emergency </a:t>
            </a:r>
            <a:r>
              <a:rPr lang="fr-FR" dirty="0" err="1">
                <a:solidFill>
                  <a:schemeClr val="tx1"/>
                </a:solidFill>
              </a:rPr>
              <a:t>Prevention</a:t>
            </a:r>
            <a:r>
              <a:rPr lang="fr-FR" dirty="0">
                <a:solidFill>
                  <a:schemeClr val="tx1"/>
                </a:solidFill>
              </a:rPr>
              <a:t>, </a:t>
            </a:r>
            <a:r>
              <a:rPr lang="fr-FR" dirty="0" err="1">
                <a:solidFill>
                  <a:schemeClr val="tx1"/>
                </a:solidFill>
              </a:rPr>
              <a:t>Preparedness</a:t>
            </a:r>
            <a:r>
              <a:rPr lang="fr-FR" dirty="0">
                <a:solidFill>
                  <a:schemeClr val="tx1"/>
                </a:solidFill>
              </a:rPr>
              <a:t> and </a:t>
            </a:r>
            <a:r>
              <a:rPr lang="fr-FR" dirty="0" err="1">
                <a:solidFill>
                  <a:schemeClr val="tx1"/>
                </a:solidFill>
              </a:rPr>
              <a:t>Response</a:t>
            </a:r>
            <a:r>
              <a:rPr lang="fr-FR" dirty="0">
                <a:solidFill>
                  <a:schemeClr val="tx1"/>
                </a:solidFill>
              </a:rPr>
              <a:t> (EPPR)</a:t>
            </a:r>
          </a:p>
          <a:p>
            <a:r>
              <a:rPr lang="fr-FR" dirty="0">
                <a:solidFill>
                  <a:schemeClr val="tx1"/>
                </a:solidFill>
              </a:rPr>
              <a:t>Protection of the </a:t>
            </a:r>
            <a:r>
              <a:rPr lang="fr-FR" dirty="0" err="1">
                <a:solidFill>
                  <a:schemeClr val="tx1"/>
                </a:solidFill>
              </a:rPr>
              <a:t>Arctic</a:t>
            </a:r>
            <a:r>
              <a:rPr lang="fr-FR" dirty="0">
                <a:solidFill>
                  <a:schemeClr val="tx1"/>
                </a:solidFill>
              </a:rPr>
              <a:t> Marine </a:t>
            </a:r>
            <a:r>
              <a:rPr lang="fr-FR" dirty="0" err="1">
                <a:solidFill>
                  <a:schemeClr val="tx1"/>
                </a:solidFill>
              </a:rPr>
              <a:t>Environment</a:t>
            </a:r>
            <a:r>
              <a:rPr lang="fr-FR" dirty="0">
                <a:solidFill>
                  <a:schemeClr val="tx1"/>
                </a:solidFill>
              </a:rPr>
              <a:t> (PAME)</a:t>
            </a:r>
          </a:p>
          <a:p>
            <a:r>
              <a:rPr lang="fr-FR" dirty="0" err="1">
                <a:solidFill>
                  <a:schemeClr val="tx1"/>
                </a:solidFill>
              </a:rPr>
              <a:t>Sustainable</a:t>
            </a:r>
            <a:r>
              <a:rPr lang="fr-FR" dirty="0">
                <a:solidFill>
                  <a:schemeClr val="tx1"/>
                </a:solidFill>
              </a:rPr>
              <a:t> </a:t>
            </a:r>
            <a:r>
              <a:rPr lang="fr-FR" dirty="0" err="1">
                <a:solidFill>
                  <a:schemeClr val="tx1"/>
                </a:solidFill>
              </a:rPr>
              <a:t>Development</a:t>
            </a:r>
            <a:r>
              <a:rPr lang="fr-FR" dirty="0">
                <a:solidFill>
                  <a:schemeClr val="tx1"/>
                </a:solidFill>
              </a:rPr>
              <a:t> </a:t>
            </a:r>
            <a:r>
              <a:rPr lang="fr-FR" dirty="0" err="1">
                <a:solidFill>
                  <a:schemeClr val="tx1"/>
                </a:solidFill>
              </a:rPr>
              <a:t>Working</a:t>
            </a:r>
            <a:r>
              <a:rPr lang="fr-FR" dirty="0">
                <a:solidFill>
                  <a:schemeClr val="tx1"/>
                </a:solidFill>
              </a:rPr>
              <a:t> Group (SDWG)</a:t>
            </a:r>
          </a:p>
          <a:p>
            <a:r>
              <a:rPr lang="fr-FR" dirty="0">
                <a:solidFill>
                  <a:schemeClr val="tx1"/>
                </a:solidFill>
              </a:rPr>
              <a:t>COMMUNICATION NOTABLY THROUGH</a:t>
            </a:r>
          </a:p>
          <a:p>
            <a:r>
              <a:rPr lang="fr-FR" i="1" dirty="0" err="1">
                <a:solidFill>
                  <a:schemeClr val="tx1"/>
                </a:solidFill>
              </a:rPr>
              <a:t>Pathways</a:t>
            </a:r>
            <a:r>
              <a:rPr lang="fr-FR" i="1" dirty="0">
                <a:solidFill>
                  <a:schemeClr val="tx1"/>
                </a:solidFill>
              </a:rPr>
              <a:t>, The </a:t>
            </a:r>
            <a:r>
              <a:rPr lang="fr-FR" i="1" dirty="0" err="1">
                <a:solidFill>
                  <a:schemeClr val="tx1"/>
                </a:solidFill>
              </a:rPr>
              <a:t>Arctic</a:t>
            </a:r>
            <a:r>
              <a:rPr lang="fr-FR" i="1" dirty="0">
                <a:solidFill>
                  <a:schemeClr val="tx1"/>
                </a:solidFill>
              </a:rPr>
              <a:t> </a:t>
            </a:r>
            <a:r>
              <a:rPr lang="fr-FR" i="1" dirty="0" err="1">
                <a:solidFill>
                  <a:schemeClr val="tx1"/>
                </a:solidFill>
              </a:rPr>
              <a:t>Council’s</a:t>
            </a:r>
            <a:r>
              <a:rPr lang="fr-FR" i="1" dirty="0">
                <a:solidFill>
                  <a:schemeClr val="tx1"/>
                </a:solidFill>
              </a:rPr>
              <a:t> Magazine</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5A865C15-C1D4-3248-8886-E8AC2829AB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Tree>
    <p:extLst>
      <p:ext uri="{BB962C8B-B14F-4D97-AF65-F5344CB8AC3E}">
        <p14:creationId xmlns:p14="http://schemas.microsoft.com/office/powerpoint/2010/main" val="278389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D7D4D-B1C2-5441-8672-8B48CE1C3ED3}"/>
              </a:ext>
            </a:extLst>
          </p:cNvPr>
          <p:cNvSpPr>
            <a:spLocks noGrp="1"/>
          </p:cNvSpPr>
          <p:nvPr>
            <p:ph type="title"/>
          </p:nvPr>
        </p:nvSpPr>
        <p:spPr>
          <a:xfrm>
            <a:off x="168425" y="143162"/>
            <a:ext cx="6802800" cy="572700"/>
          </a:xfrm>
        </p:spPr>
        <p:txBody>
          <a:bodyPr/>
          <a:lstStyle/>
          <a:p>
            <a:r>
              <a:rPr lang="fr-FR" i="1" dirty="0" err="1">
                <a:solidFill>
                  <a:schemeClr val="tx1"/>
                </a:solidFill>
              </a:rPr>
              <a:t>Pathways</a:t>
            </a:r>
            <a:r>
              <a:rPr lang="fr-FR" i="1" dirty="0">
                <a:solidFill>
                  <a:schemeClr val="tx1"/>
                </a:solidFill>
              </a:rPr>
              <a:t>, </a:t>
            </a:r>
            <a:r>
              <a:rPr lang="fr-FR" dirty="0">
                <a:solidFill>
                  <a:schemeClr val="tx1"/>
                </a:solidFill>
              </a:rPr>
              <a:t>May 2021 issue</a:t>
            </a:r>
            <a:endParaRPr lang="fr-FR" i="1" dirty="0">
              <a:solidFill>
                <a:schemeClr val="tx1"/>
              </a:solidFill>
            </a:endParaRPr>
          </a:p>
        </p:txBody>
      </p:sp>
      <p:sp>
        <p:nvSpPr>
          <p:cNvPr id="3" name="Espace réservé du texte 2">
            <a:extLst>
              <a:ext uri="{FF2B5EF4-FFF2-40B4-BE49-F238E27FC236}">
                <a16:creationId xmlns:a16="http://schemas.microsoft.com/office/drawing/2014/main" id="{78881163-0029-4C43-A1E2-A2AF7128080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1A935FB-02A5-7A48-B32D-83078371BF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a:p>
        </p:txBody>
      </p:sp>
      <p:pic>
        <p:nvPicPr>
          <p:cNvPr id="9" name="Image 8">
            <a:extLst>
              <a:ext uri="{FF2B5EF4-FFF2-40B4-BE49-F238E27FC236}">
                <a16:creationId xmlns:a16="http://schemas.microsoft.com/office/drawing/2014/main" id="{D3D0DFB7-2FDB-4E4B-958A-321D16F2E3A2}"/>
              </a:ext>
            </a:extLst>
          </p:cNvPr>
          <p:cNvPicPr>
            <a:picLocks noChangeAspect="1"/>
          </p:cNvPicPr>
          <p:nvPr/>
        </p:nvPicPr>
        <p:blipFill>
          <a:blip r:embed="rId2"/>
          <a:stretch>
            <a:fillRect/>
          </a:stretch>
        </p:blipFill>
        <p:spPr>
          <a:xfrm>
            <a:off x="2755944" y="849670"/>
            <a:ext cx="3986083" cy="3631764"/>
          </a:xfrm>
          <a:prstGeom prst="rect">
            <a:avLst/>
          </a:prstGeom>
        </p:spPr>
      </p:pic>
      <p:pic>
        <p:nvPicPr>
          <p:cNvPr id="12" name="Image 11">
            <a:extLst>
              <a:ext uri="{FF2B5EF4-FFF2-40B4-BE49-F238E27FC236}">
                <a16:creationId xmlns:a16="http://schemas.microsoft.com/office/drawing/2014/main" id="{2F188DE8-C473-6145-A053-E8C3A469BB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425" y="804083"/>
            <a:ext cx="2587519" cy="3722938"/>
          </a:xfrm>
          <a:prstGeom prst="rect">
            <a:avLst/>
          </a:prstGeom>
        </p:spPr>
      </p:pic>
      <p:pic>
        <p:nvPicPr>
          <p:cNvPr id="14" name="Image 13">
            <a:extLst>
              <a:ext uri="{FF2B5EF4-FFF2-40B4-BE49-F238E27FC236}">
                <a16:creationId xmlns:a16="http://schemas.microsoft.com/office/drawing/2014/main" id="{936F34D2-746A-2145-9C98-7448E91D0E86}"/>
              </a:ext>
            </a:extLst>
          </p:cNvPr>
          <p:cNvPicPr>
            <a:picLocks noChangeAspect="1"/>
          </p:cNvPicPr>
          <p:nvPr/>
        </p:nvPicPr>
        <p:blipFill>
          <a:blip r:embed="rId4"/>
          <a:stretch>
            <a:fillRect/>
          </a:stretch>
        </p:blipFill>
        <p:spPr>
          <a:xfrm>
            <a:off x="6759733" y="1032300"/>
            <a:ext cx="2072692" cy="2452686"/>
          </a:xfrm>
          <a:prstGeom prst="rect">
            <a:avLst/>
          </a:prstGeom>
        </p:spPr>
      </p:pic>
    </p:spTree>
    <p:extLst>
      <p:ext uri="{BB962C8B-B14F-4D97-AF65-F5344CB8AC3E}">
        <p14:creationId xmlns:p14="http://schemas.microsoft.com/office/powerpoint/2010/main" val="44760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05D5D-F5FF-E545-93A6-A59DA19161D5}"/>
              </a:ext>
            </a:extLst>
          </p:cNvPr>
          <p:cNvSpPr>
            <a:spLocks noGrp="1"/>
          </p:cNvSpPr>
          <p:nvPr>
            <p:ph type="title"/>
          </p:nvPr>
        </p:nvSpPr>
        <p:spPr>
          <a:xfrm>
            <a:off x="247771" y="-314"/>
            <a:ext cx="6802800" cy="572700"/>
          </a:xfrm>
        </p:spPr>
        <p:txBody>
          <a:bodyPr/>
          <a:lstStyle/>
          <a:p>
            <a:r>
              <a:rPr lang="fr-FR" dirty="0" err="1">
                <a:solidFill>
                  <a:schemeClr val="tx1"/>
                </a:solidFill>
              </a:rPr>
              <a:t>Pathways</a:t>
            </a:r>
            <a:r>
              <a:rPr lang="fr-FR" dirty="0">
                <a:solidFill>
                  <a:schemeClr val="tx1"/>
                </a:solidFill>
              </a:rPr>
              <a:t>, </a:t>
            </a:r>
            <a:r>
              <a:rPr lang="fr-FR" dirty="0" err="1">
                <a:solidFill>
                  <a:schemeClr val="tx1"/>
                </a:solidFill>
              </a:rPr>
              <a:t>example</a:t>
            </a:r>
            <a:endParaRPr lang="fr-FR" dirty="0">
              <a:solidFill>
                <a:schemeClr val="tx1"/>
              </a:solidFill>
            </a:endParaRPr>
          </a:p>
        </p:txBody>
      </p:sp>
      <p:pic>
        <p:nvPicPr>
          <p:cNvPr id="9" name="Image 8">
            <a:extLst>
              <a:ext uri="{FF2B5EF4-FFF2-40B4-BE49-F238E27FC236}">
                <a16:creationId xmlns:a16="http://schemas.microsoft.com/office/drawing/2014/main" id="{E6EB6858-038D-3643-A6AA-6212FB4378E5}"/>
              </a:ext>
            </a:extLst>
          </p:cNvPr>
          <p:cNvPicPr>
            <a:picLocks noChangeAspect="1"/>
          </p:cNvPicPr>
          <p:nvPr/>
        </p:nvPicPr>
        <p:blipFill>
          <a:blip r:embed="rId2"/>
          <a:stretch>
            <a:fillRect/>
          </a:stretch>
        </p:blipFill>
        <p:spPr>
          <a:xfrm>
            <a:off x="3473450" y="1625600"/>
            <a:ext cx="2197100" cy="1892300"/>
          </a:xfrm>
          <a:prstGeom prst="rect">
            <a:avLst/>
          </a:prstGeom>
        </p:spPr>
      </p:pic>
      <p:sp>
        <p:nvSpPr>
          <p:cNvPr id="3" name="Espace réservé du texte 2">
            <a:extLst>
              <a:ext uri="{FF2B5EF4-FFF2-40B4-BE49-F238E27FC236}">
                <a16:creationId xmlns:a16="http://schemas.microsoft.com/office/drawing/2014/main" id="{DBF71278-209A-024D-9089-33B54F3DF5F7}"/>
              </a:ext>
            </a:extLst>
          </p:cNvPr>
          <p:cNvSpPr>
            <a:spLocks noGrp="1"/>
          </p:cNvSpPr>
          <p:nvPr>
            <p:ph type="body" idx="1"/>
          </p:nvPr>
        </p:nvSpPr>
        <p:spPr>
          <a:xfrm>
            <a:off x="247771" y="572386"/>
            <a:ext cx="8584654" cy="3866414"/>
          </a:xfrm>
        </p:spPr>
        <p:txBody>
          <a:bodyPr/>
          <a:lstStyle/>
          <a:p>
            <a:endParaRPr lang="fr-FR" dirty="0"/>
          </a:p>
        </p:txBody>
      </p:sp>
      <p:sp>
        <p:nvSpPr>
          <p:cNvPr id="4" name="Espace réservé du numéro de diapositive 3">
            <a:extLst>
              <a:ext uri="{FF2B5EF4-FFF2-40B4-BE49-F238E27FC236}">
                <a16:creationId xmlns:a16="http://schemas.microsoft.com/office/drawing/2014/main" id="{5BA96F9F-9DCD-8142-8BAF-99D7A9FF3B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pic>
        <p:nvPicPr>
          <p:cNvPr id="6" name="Image 5">
            <a:extLst>
              <a:ext uri="{FF2B5EF4-FFF2-40B4-BE49-F238E27FC236}">
                <a16:creationId xmlns:a16="http://schemas.microsoft.com/office/drawing/2014/main" id="{E8FC6680-4115-E642-91EA-BB41CD4FA014}"/>
              </a:ext>
            </a:extLst>
          </p:cNvPr>
          <p:cNvPicPr>
            <a:picLocks noChangeAspect="1"/>
          </p:cNvPicPr>
          <p:nvPr/>
        </p:nvPicPr>
        <p:blipFill>
          <a:blip r:embed="rId3"/>
          <a:stretch>
            <a:fillRect/>
          </a:stretch>
        </p:blipFill>
        <p:spPr>
          <a:xfrm>
            <a:off x="247771" y="572386"/>
            <a:ext cx="5708166" cy="1609570"/>
          </a:xfrm>
          <a:prstGeom prst="rect">
            <a:avLst/>
          </a:prstGeom>
        </p:spPr>
      </p:pic>
      <p:pic>
        <p:nvPicPr>
          <p:cNvPr id="8" name="Image 7">
            <a:extLst>
              <a:ext uri="{FF2B5EF4-FFF2-40B4-BE49-F238E27FC236}">
                <a16:creationId xmlns:a16="http://schemas.microsoft.com/office/drawing/2014/main" id="{BEEBE415-9B15-4842-A79B-BD4925B97B68}"/>
              </a:ext>
            </a:extLst>
          </p:cNvPr>
          <p:cNvPicPr>
            <a:picLocks noChangeAspect="1"/>
          </p:cNvPicPr>
          <p:nvPr/>
        </p:nvPicPr>
        <p:blipFill>
          <a:blip r:embed="rId4"/>
          <a:stretch>
            <a:fillRect/>
          </a:stretch>
        </p:blipFill>
        <p:spPr>
          <a:xfrm>
            <a:off x="247771" y="2181956"/>
            <a:ext cx="7557634" cy="2229737"/>
          </a:xfrm>
          <a:prstGeom prst="rect">
            <a:avLst/>
          </a:prstGeom>
        </p:spPr>
      </p:pic>
      <p:pic>
        <p:nvPicPr>
          <p:cNvPr id="12" name="Image 11">
            <a:extLst>
              <a:ext uri="{FF2B5EF4-FFF2-40B4-BE49-F238E27FC236}">
                <a16:creationId xmlns:a16="http://schemas.microsoft.com/office/drawing/2014/main" id="{A9DE6C5A-F4E1-6141-A4DE-FB4ECB0571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0571" y="602039"/>
            <a:ext cx="1750732" cy="1507856"/>
          </a:xfrm>
          <a:prstGeom prst="rect">
            <a:avLst/>
          </a:prstGeom>
        </p:spPr>
      </p:pic>
    </p:spTree>
    <p:extLst>
      <p:ext uri="{BB962C8B-B14F-4D97-AF65-F5344CB8AC3E}">
        <p14:creationId xmlns:p14="http://schemas.microsoft.com/office/powerpoint/2010/main" val="262433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DBDD8-C7DF-324B-9878-354CA489144E}"/>
              </a:ext>
            </a:extLst>
          </p:cNvPr>
          <p:cNvSpPr>
            <a:spLocks noGrp="1"/>
          </p:cNvSpPr>
          <p:nvPr>
            <p:ph type="title"/>
          </p:nvPr>
        </p:nvSpPr>
        <p:spPr/>
        <p:txBody>
          <a:bodyPr/>
          <a:lstStyle/>
          <a:p>
            <a:r>
              <a:rPr lang="fr-FR" dirty="0">
                <a:solidFill>
                  <a:schemeClr val="tx1"/>
                </a:solidFill>
              </a:rPr>
              <a:t>International </a:t>
            </a:r>
            <a:r>
              <a:rPr lang="fr-FR" dirty="0" err="1">
                <a:solidFill>
                  <a:schemeClr val="tx1"/>
                </a:solidFill>
              </a:rPr>
              <a:t>Arctic</a:t>
            </a:r>
            <a:r>
              <a:rPr lang="fr-FR" dirty="0">
                <a:solidFill>
                  <a:schemeClr val="tx1"/>
                </a:solidFill>
              </a:rPr>
              <a:t> Science </a:t>
            </a:r>
            <a:r>
              <a:rPr lang="fr-FR" dirty="0" err="1">
                <a:solidFill>
                  <a:schemeClr val="tx1"/>
                </a:solidFill>
              </a:rPr>
              <a:t>Committee</a:t>
            </a:r>
            <a:endParaRPr lang="fr-FR" dirty="0">
              <a:solidFill>
                <a:schemeClr val="tx1"/>
              </a:solidFill>
            </a:endParaRPr>
          </a:p>
        </p:txBody>
      </p:sp>
      <p:sp>
        <p:nvSpPr>
          <p:cNvPr id="3" name="Espace réservé du texte 2">
            <a:extLst>
              <a:ext uri="{FF2B5EF4-FFF2-40B4-BE49-F238E27FC236}">
                <a16:creationId xmlns:a16="http://schemas.microsoft.com/office/drawing/2014/main" id="{607B92C9-7F6E-9D49-80D1-F2DCDC232EF4}"/>
              </a:ext>
            </a:extLst>
          </p:cNvPr>
          <p:cNvSpPr>
            <a:spLocks noGrp="1"/>
          </p:cNvSpPr>
          <p:nvPr>
            <p:ph type="body" idx="1"/>
          </p:nvPr>
        </p:nvSpPr>
        <p:spPr/>
        <p:txBody>
          <a:bodyPr/>
          <a:lstStyle/>
          <a:p>
            <a:r>
              <a:rPr lang="fr-FR" dirty="0">
                <a:solidFill>
                  <a:schemeClr val="tx1"/>
                </a:solidFill>
              </a:rPr>
              <a:t>Publications:</a:t>
            </a:r>
          </a:p>
          <a:p>
            <a:r>
              <a:rPr lang="fr-FR" dirty="0">
                <a:solidFill>
                  <a:schemeClr val="tx1"/>
                </a:solidFill>
              </a:rPr>
              <a:t>Bulletin (</a:t>
            </a:r>
            <a:r>
              <a:rPr lang="fr-FR" dirty="0" err="1">
                <a:solidFill>
                  <a:schemeClr val="tx1"/>
                </a:solidFill>
              </a:rPr>
              <a:t>annual</a:t>
            </a:r>
            <a:r>
              <a:rPr lang="fr-FR" dirty="0">
                <a:solidFill>
                  <a:schemeClr val="tx1"/>
                </a:solidFill>
              </a:rPr>
              <a:t>)</a:t>
            </a:r>
          </a:p>
          <a:p>
            <a:r>
              <a:rPr lang="fr-FR" dirty="0">
                <a:solidFill>
                  <a:schemeClr val="tx1"/>
                </a:solidFill>
              </a:rPr>
              <a:t>State of </a:t>
            </a:r>
            <a:r>
              <a:rPr lang="fr-FR" dirty="0" err="1">
                <a:solidFill>
                  <a:schemeClr val="tx1"/>
                </a:solidFill>
              </a:rPr>
              <a:t>Arctic</a:t>
            </a:r>
            <a:r>
              <a:rPr lang="fr-FR" dirty="0">
                <a:solidFill>
                  <a:schemeClr val="tx1"/>
                </a:solidFill>
              </a:rPr>
              <a:t> Science</a:t>
            </a:r>
          </a:p>
          <a:p>
            <a:r>
              <a:rPr lang="fr-FR" dirty="0">
                <a:solidFill>
                  <a:schemeClr val="tx1"/>
                </a:solidFill>
              </a:rPr>
              <a:t>(</a:t>
            </a:r>
            <a:r>
              <a:rPr lang="fr-FR" dirty="0" err="1">
                <a:solidFill>
                  <a:schemeClr val="tx1"/>
                </a:solidFill>
              </a:rPr>
              <a:t>annual</a:t>
            </a:r>
            <a:r>
              <a:rPr lang="fr-FR" dirty="0">
                <a:solidFill>
                  <a:schemeClr val="tx1"/>
                </a:solidFill>
              </a:rPr>
              <a:t>)</a:t>
            </a:r>
          </a:p>
          <a:p>
            <a:r>
              <a:rPr lang="fr-FR" dirty="0">
                <a:solidFill>
                  <a:schemeClr val="tx1"/>
                </a:solidFill>
              </a:rPr>
              <a:t>One-page flyer </a:t>
            </a:r>
          </a:p>
          <a:p>
            <a:r>
              <a:rPr lang="fr-FR" dirty="0">
                <a:solidFill>
                  <a:schemeClr val="tx1"/>
                </a:solidFill>
              </a:rPr>
              <a:t>in English and </a:t>
            </a:r>
            <a:r>
              <a:rPr lang="fr-FR" dirty="0" err="1">
                <a:solidFill>
                  <a:schemeClr val="tx1"/>
                </a:solidFill>
              </a:rPr>
              <a:t>Russian</a:t>
            </a:r>
            <a:endParaRPr lang="fr-FR" dirty="0">
              <a:solidFill>
                <a:schemeClr val="tx1"/>
              </a:solidFill>
            </a:endParaRPr>
          </a:p>
          <a:p>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5B2669BE-8213-DC48-9F68-744CD744E0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pic>
        <p:nvPicPr>
          <p:cNvPr id="6" name="Image 5">
            <a:extLst>
              <a:ext uri="{FF2B5EF4-FFF2-40B4-BE49-F238E27FC236}">
                <a16:creationId xmlns:a16="http://schemas.microsoft.com/office/drawing/2014/main" id="{A8424C45-27F1-3543-AB11-9256C709ED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1429" y="1032300"/>
            <a:ext cx="2300996" cy="3406814"/>
          </a:xfrm>
          <a:prstGeom prst="rect">
            <a:avLst/>
          </a:prstGeom>
        </p:spPr>
      </p:pic>
      <p:sp>
        <p:nvSpPr>
          <p:cNvPr id="7" name="ZoneTexte 6">
            <a:extLst>
              <a:ext uri="{FF2B5EF4-FFF2-40B4-BE49-F238E27FC236}">
                <a16:creationId xmlns:a16="http://schemas.microsoft.com/office/drawing/2014/main" id="{CF24A51D-0A90-5F40-AE1F-6F9364DCE061}"/>
              </a:ext>
            </a:extLst>
          </p:cNvPr>
          <p:cNvSpPr txBox="1"/>
          <p:nvPr/>
        </p:nvSpPr>
        <p:spPr>
          <a:xfrm>
            <a:off x="3331029" y="1032300"/>
            <a:ext cx="2988128" cy="3406814"/>
          </a:xfrm>
          <a:prstGeom prst="rect">
            <a:avLst/>
          </a:prstGeom>
          <a:noFill/>
        </p:spPr>
        <p:txBody>
          <a:bodyPr wrap="square" rtlCol="0">
            <a:spAutoFit/>
          </a:bodyPr>
          <a:lstStyle/>
          <a:p>
            <a:endParaRPr lang="fr-FR" dirty="0"/>
          </a:p>
        </p:txBody>
      </p:sp>
      <p:pic>
        <p:nvPicPr>
          <p:cNvPr id="8" name="Image 7">
            <a:extLst>
              <a:ext uri="{FF2B5EF4-FFF2-40B4-BE49-F238E27FC236}">
                <a16:creationId xmlns:a16="http://schemas.microsoft.com/office/drawing/2014/main" id="{2BBF70CF-B86D-F044-B667-DE8C74BD409A}"/>
              </a:ext>
            </a:extLst>
          </p:cNvPr>
          <p:cNvPicPr>
            <a:picLocks noChangeAspect="1"/>
          </p:cNvPicPr>
          <p:nvPr/>
        </p:nvPicPr>
        <p:blipFill>
          <a:blip r:embed="rId3"/>
          <a:stretch>
            <a:fillRect/>
          </a:stretch>
        </p:blipFill>
        <p:spPr>
          <a:xfrm>
            <a:off x="3233823" y="1057498"/>
            <a:ext cx="2988127" cy="3381302"/>
          </a:xfrm>
          <a:prstGeom prst="rect">
            <a:avLst/>
          </a:prstGeom>
        </p:spPr>
      </p:pic>
    </p:spTree>
    <p:extLst>
      <p:ext uri="{BB962C8B-B14F-4D97-AF65-F5344CB8AC3E}">
        <p14:creationId xmlns:p14="http://schemas.microsoft.com/office/powerpoint/2010/main" val="344195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A5A6C-5591-A041-81C6-4AC02B2466DE}"/>
              </a:ext>
            </a:extLst>
          </p:cNvPr>
          <p:cNvSpPr>
            <a:spLocks noGrp="1"/>
          </p:cNvSpPr>
          <p:nvPr>
            <p:ph type="title"/>
          </p:nvPr>
        </p:nvSpPr>
        <p:spPr/>
        <p:txBody>
          <a:bodyPr/>
          <a:lstStyle/>
          <a:p>
            <a:r>
              <a:rPr lang="fr-FR" dirty="0"/>
              <a:t>IASC Bulletin, </a:t>
            </a:r>
            <a:r>
              <a:rPr lang="fr-FR" dirty="0" err="1"/>
              <a:t>example</a:t>
            </a:r>
            <a:endParaRPr lang="fr-FR" dirty="0"/>
          </a:p>
        </p:txBody>
      </p:sp>
      <p:pic>
        <p:nvPicPr>
          <p:cNvPr id="5" name="Image 4">
            <a:extLst>
              <a:ext uri="{FF2B5EF4-FFF2-40B4-BE49-F238E27FC236}">
                <a16:creationId xmlns:a16="http://schemas.microsoft.com/office/drawing/2014/main" id="{54B269CF-605C-3841-8AA1-045586635759}"/>
              </a:ext>
            </a:extLst>
          </p:cNvPr>
          <p:cNvPicPr>
            <a:picLocks noChangeAspect="1"/>
          </p:cNvPicPr>
          <p:nvPr/>
        </p:nvPicPr>
        <p:blipFill>
          <a:blip r:embed="rId2"/>
          <a:stretch>
            <a:fillRect/>
          </a:stretch>
        </p:blipFill>
        <p:spPr>
          <a:xfrm>
            <a:off x="2997200" y="2000250"/>
            <a:ext cx="3149600" cy="1143000"/>
          </a:xfrm>
          <a:prstGeom prst="rect">
            <a:avLst/>
          </a:prstGeom>
        </p:spPr>
      </p:pic>
      <p:pic>
        <p:nvPicPr>
          <p:cNvPr id="12" name="Image 11">
            <a:extLst>
              <a:ext uri="{FF2B5EF4-FFF2-40B4-BE49-F238E27FC236}">
                <a16:creationId xmlns:a16="http://schemas.microsoft.com/office/drawing/2014/main" id="{E51F0BA9-F6F3-6A44-AD46-284472D78572}"/>
              </a:ext>
            </a:extLst>
          </p:cNvPr>
          <p:cNvPicPr>
            <a:picLocks noChangeAspect="1"/>
          </p:cNvPicPr>
          <p:nvPr/>
        </p:nvPicPr>
        <p:blipFill>
          <a:blip r:embed="rId3"/>
          <a:stretch>
            <a:fillRect/>
          </a:stretch>
        </p:blipFill>
        <p:spPr>
          <a:xfrm>
            <a:off x="3556000" y="1847850"/>
            <a:ext cx="2032000" cy="1447800"/>
          </a:xfrm>
          <a:prstGeom prst="rect">
            <a:avLst/>
          </a:prstGeom>
        </p:spPr>
      </p:pic>
      <p:sp>
        <p:nvSpPr>
          <p:cNvPr id="3" name="Espace réservé du texte 2">
            <a:extLst>
              <a:ext uri="{FF2B5EF4-FFF2-40B4-BE49-F238E27FC236}">
                <a16:creationId xmlns:a16="http://schemas.microsoft.com/office/drawing/2014/main" id="{D101CB19-DE86-354C-87F5-5E708BF483E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10B2898-5A2C-7E45-96F3-5858118B36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pic>
        <p:nvPicPr>
          <p:cNvPr id="7" name="Image 6">
            <a:extLst>
              <a:ext uri="{FF2B5EF4-FFF2-40B4-BE49-F238E27FC236}">
                <a16:creationId xmlns:a16="http://schemas.microsoft.com/office/drawing/2014/main" id="{7A27FDD0-D220-C24E-92C4-DAB78DF92E6B}"/>
              </a:ext>
            </a:extLst>
          </p:cNvPr>
          <p:cNvPicPr>
            <a:picLocks noChangeAspect="1"/>
          </p:cNvPicPr>
          <p:nvPr/>
        </p:nvPicPr>
        <p:blipFill>
          <a:blip r:embed="rId2"/>
          <a:stretch>
            <a:fillRect/>
          </a:stretch>
        </p:blipFill>
        <p:spPr>
          <a:xfrm>
            <a:off x="168425" y="1070772"/>
            <a:ext cx="4403575" cy="1598072"/>
          </a:xfrm>
          <a:prstGeom prst="rect">
            <a:avLst/>
          </a:prstGeom>
        </p:spPr>
      </p:pic>
      <p:pic>
        <p:nvPicPr>
          <p:cNvPr id="9" name="Image 8">
            <a:extLst>
              <a:ext uri="{FF2B5EF4-FFF2-40B4-BE49-F238E27FC236}">
                <a16:creationId xmlns:a16="http://schemas.microsoft.com/office/drawing/2014/main" id="{59C06EEE-76DC-5440-AF6E-CAF43206E356}"/>
              </a:ext>
            </a:extLst>
          </p:cNvPr>
          <p:cNvPicPr>
            <a:picLocks noChangeAspect="1"/>
          </p:cNvPicPr>
          <p:nvPr/>
        </p:nvPicPr>
        <p:blipFill>
          <a:blip r:embed="rId4"/>
          <a:stretch>
            <a:fillRect/>
          </a:stretch>
        </p:blipFill>
        <p:spPr>
          <a:xfrm>
            <a:off x="168425" y="2676955"/>
            <a:ext cx="1333500" cy="381000"/>
          </a:xfrm>
          <a:prstGeom prst="rect">
            <a:avLst/>
          </a:prstGeom>
        </p:spPr>
      </p:pic>
      <p:pic>
        <p:nvPicPr>
          <p:cNvPr id="11" name="Image 10">
            <a:extLst>
              <a:ext uri="{FF2B5EF4-FFF2-40B4-BE49-F238E27FC236}">
                <a16:creationId xmlns:a16="http://schemas.microsoft.com/office/drawing/2014/main" id="{F05134F7-DD85-1F48-9CDC-AF763A6DFFB5}"/>
              </a:ext>
            </a:extLst>
          </p:cNvPr>
          <p:cNvPicPr>
            <a:picLocks noChangeAspect="1"/>
          </p:cNvPicPr>
          <p:nvPr/>
        </p:nvPicPr>
        <p:blipFill>
          <a:blip r:embed="rId5"/>
          <a:stretch>
            <a:fillRect/>
          </a:stretch>
        </p:blipFill>
        <p:spPr>
          <a:xfrm>
            <a:off x="5288712" y="1054100"/>
            <a:ext cx="3543713" cy="3384700"/>
          </a:xfrm>
          <a:prstGeom prst="rect">
            <a:avLst/>
          </a:prstGeom>
        </p:spPr>
      </p:pic>
      <p:pic>
        <p:nvPicPr>
          <p:cNvPr id="13" name="Image 12">
            <a:extLst>
              <a:ext uri="{FF2B5EF4-FFF2-40B4-BE49-F238E27FC236}">
                <a16:creationId xmlns:a16="http://schemas.microsoft.com/office/drawing/2014/main" id="{40CF3715-447F-464E-9B77-BCD2291BC547}"/>
              </a:ext>
            </a:extLst>
          </p:cNvPr>
          <p:cNvPicPr>
            <a:picLocks noChangeAspect="1"/>
          </p:cNvPicPr>
          <p:nvPr/>
        </p:nvPicPr>
        <p:blipFill>
          <a:blip r:embed="rId3"/>
          <a:stretch>
            <a:fillRect/>
          </a:stretch>
        </p:blipFill>
        <p:spPr>
          <a:xfrm>
            <a:off x="2743200" y="2660225"/>
            <a:ext cx="2374666" cy="1691950"/>
          </a:xfrm>
          <a:prstGeom prst="rect">
            <a:avLst/>
          </a:prstGeom>
        </p:spPr>
      </p:pic>
    </p:spTree>
    <p:extLst>
      <p:ext uri="{BB962C8B-B14F-4D97-AF65-F5344CB8AC3E}">
        <p14:creationId xmlns:p14="http://schemas.microsoft.com/office/powerpoint/2010/main" val="98046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442C4-251D-7A48-8395-C24CE4799587}"/>
              </a:ext>
            </a:extLst>
          </p:cNvPr>
          <p:cNvSpPr>
            <a:spLocks noGrp="1"/>
          </p:cNvSpPr>
          <p:nvPr>
            <p:ph type="title"/>
          </p:nvPr>
        </p:nvSpPr>
        <p:spPr/>
        <p:txBody>
          <a:bodyPr/>
          <a:lstStyle/>
          <a:p>
            <a:r>
              <a:rPr lang="fr-FR" dirty="0">
                <a:solidFill>
                  <a:schemeClr val="tx1"/>
                </a:solidFill>
              </a:rPr>
              <a:t>IASC, </a:t>
            </a:r>
            <a:r>
              <a:rPr lang="fr-FR" dirty="0" err="1">
                <a:solidFill>
                  <a:schemeClr val="tx1"/>
                </a:solidFill>
              </a:rPr>
              <a:t>examples</a:t>
            </a:r>
            <a:endParaRPr lang="fr-FR" dirty="0">
              <a:solidFill>
                <a:schemeClr val="tx1"/>
              </a:solidFill>
            </a:endParaRPr>
          </a:p>
        </p:txBody>
      </p:sp>
      <p:pic>
        <p:nvPicPr>
          <p:cNvPr id="5" name="Image 4">
            <a:extLst>
              <a:ext uri="{FF2B5EF4-FFF2-40B4-BE49-F238E27FC236}">
                <a16:creationId xmlns:a16="http://schemas.microsoft.com/office/drawing/2014/main" id="{6A3A266B-321E-3747-87B5-4B9BA0B98053}"/>
              </a:ext>
            </a:extLst>
          </p:cNvPr>
          <p:cNvPicPr>
            <a:picLocks noChangeAspect="1"/>
          </p:cNvPicPr>
          <p:nvPr/>
        </p:nvPicPr>
        <p:blipFill>
          <a:blip r:embed="rId2"/>
          <a:stretch>
            <a:fillRect/>
          </a:stretch>
        </p:blipFill>
        <p:spPr>
          <a:xfrm>
            <a:off x="1943100" y="1409700"/>
            <a:ext cx="5257800" cy="2324100"/>
          </a:xfrm>
          <a:prstGeom prst="rect">
            <a:avLst/>
          </a:prstGeom>
        </p:spPr>
      </p:pic>
      <p:pic>
        <p:nvPicPr>
          <p:cNvPr id="6" name="Image 5">
            <a:extLst>
              <a:ext uri="{FF2B5EF4-FFF2-40B4-BE49-F238E27FC236}">
                <a16:creationId xmlns:a16="http://schemas.microsoft.com/office/drawing/2014/main" id="{585B2836-9097-3C40-B8F4-8637C43F13ED}"/>
              </a:ext>
            </a:extLst>
          </p:cNvPr>
          <p:cNvPicPr>
            <a:picLocks noChangeAspect="1"/>
          </p:cNvPicPr>
          <p:nvPr/>
        </p:nvPicPr>
        <p:blipFill>
          <a:blip r:embed="rId2"/>
          <a:stretch>
            <a:fillRect/>
          </a:stretch>
        </p:blipFill>
        <p:spPr>
          <a:xfrm>
            <a:off x="1943100" y="1409700"/>
            <a:ext cx="5257800" cy="2324100"/>
          </a:xfrm>
          <a:prstGeom prst="rect">
            <a:avLst/>
          </a:prstGeom>
        </p:spPr>
      </p:pic>
      <p:sp>
        <p:nvSpPr>
          <p:cNvPr id="3" name="Espace réservé du texte 2">
            <a:extLst>
              <a:ext uri="{FF2B5EF4-FFF2-40B4-BE49-F238E27FC236}">
                <a16:creationId xmlns:a16="http://schemas.microsoft.com/office/drawing/2014/main" id="{BE192B2C-A2E5-CF4A-9F70-E3B41873F4B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45A9D9A-59EF-E149-823E-66670614F2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pic>
        <p:nvPicPr>
          <p:cNvPr id="7" name="Image 6">
            <a:extLst>
              <a:ext uri="{FF2B5EF4-FFF2-40B4-BE49-F238E27FC236}">
                <a16:creationId xmlns:a16="http://schemas.microsoft.com/office/drawing/2014/main" id="{AE9C6019-08BD-1042-8144-9F238B18D6BD}"/>
              </a:ext>
            </a:extLst>
          </p:cNvPr>
          <p:cNvPicPr>
            <a:picLocks noChangeAspect="1"/>
          </p:cNvPicPr>
          <p:nvPr/>
        </p:nvPicPr>
        <p:blipFill>
          <a:blip r:embed="rId2"/>
          <a:stretch>
            <a:fillRect/>
          </a:stretch>
        </p:blipFill>
        <p:spPr>
          <a:xfrm>
            <a:off x="168425" y="1040019"/>
            <a:ext cx="7689044" cy="3398781"/>
          </a:xfrm>
          <a:prstGeom prst="rect">
            <a:avLst/>
          </a:prstGeom>
        </p:spPr>
      </p:pic>
    </p:spTree>
    <p:extLst>
      <p:ext uri="{BB962C8B-B14F-4D97-AF65-F5344CB8AC3E}">
        <p14:creationId xmlns:p14="http://schemas.microsoft.com/office/powerpoint/2010/main" val="408830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01813-D7EF-0D4B-BC23-4A4E39B2EA2E}"/>
              </a:ext>
            </a:extLst>
          </p:cNvPr>
          <p:cNvSpPr>
            <a:spLocks noGrp="1"/>
          </p:cNvSpPr>
          <p:nvPr>
            <p:ph type="title"/>
          </p:nvPr>
        </p:nvSpPr>
        <p:spPr>
          <a:xfrm>
            <a:off x="168425" y="154815"/>
            <a:ext cx="6802800" cy="572700"/>
          </a:xfrm>
        </p:spPr>
        <p:txBody>
          <a:bodyPr/>
          <a:lstStyle/>
          <a:p>
            <a:r>
              <a:rPr lang="fr-FR" dirty="0">
                <a:solidFill>
                  <a:schemeClr val="tx1"/>
                </a:solidFill>
              </a:rPr>
              <a:t>IASC, </a:t>
            </a:r>
            <a:r>
              <a:rPr lang="fr-FR" dirty="0" err="1">
                <a:solidFill>
                  <a:schemeClr val="tx1"/>
                </a:solidFill>
              </a:rPr>
              <a:t>examples</a:t>
            </a:r>
            <a:endParaRPr lang="fr-FR" dirty="0"/>
          </a:p>
        </p:txBody>
      </p:sp>
      <p:pic>
        <p:nvPicPr>
          <p:cNvPr id="5" name="Image 4">
            <a:extLst>
              <a:ext uri="{FF2B5EF4-FFF2-40B4-BE49-F238E27FC236}">
                <a16:creationId xmlns:a16="http://schemas.microsoft.com/office/drawing/2014/main" id="{67A02575-7A97-CA4E-953E-90C5A46526E6}"/>
              </a:ext>
            </a:extLst>
          </p:cNvPr>
          <p:cNvPicPr>
            <a:picLocks noChangeAspect="1"/>
          </p:cNvPicPr>
          <p:nvPr/>
        </p:nvPicPr>
        <p:blipFill>
          <a:blip r:embed="rId2"/>
          <a:stretch>
            <a:fillRect/>
          </a:stretch>
        </p:blipFill>
        <p:spPr>
          <a:xfrm>
            <a:off x="2317750" y="2330450"/>
            <a:ext cx="4508500" cy="482600"/>
          </a:xfrm>
          <a:prstGeom prst="rect">
            <a:avLst/>
          </a:prstGeom>
        </p:spPr>
      </p:pic>
      <p:pic>
        <p:nvPicPr>
          <p:cNvPr id="7" name="Image 6">
            <a:extLst>
              <a:ext uri="{FF2B5EF4-FFF2-40B4-BE49-F238E27FC236}">
                <a16:creationId xmlns:a16="http://schemas.microsoft.com/office/drawing/2014/main" id="{DE651EFC-19C1-A749-8184-B0CC6E35407E}"/>
              </a:ext>
            </a:extLst>
          </p:cNvPr>
          <p:cNvPicPr>
            <a:picLocks noChangeAspect="1"/>
          </p:cNvPicPr>
          <p:nvPr/>
        </p:nvPicPr>
        <p:blipFill>
          <a:blip r:embed="rId3"/>
          <a:stretch>
            <a:fillRect/>
          </a:stretch>
        </p:blipFill>
        <p:spPr>
          <a:xfrm>
            <a:off x="1822450" y="1428750"/>
            <a:ext cx="5499100" cy="2286000"/>
          </a:xfrm>
          <a:prstGeom prst="rect">
            <a:avLst/>
          </a:prstGeom>
        </p:spPr>
      </p:pic>
      <p:pic>
        <p:nvPicPr>
          <p:cNvPr id="10" name="Image 9">
            <a:extLst>
              <a:ext uri="{FF2B5EF4-FFF2-40B4-BE49-F238E27FC236}">
                <a16:creationId xmlns:a16="http://schemas.microsoft.com/office/drawing/2014/main" id="{7122D27C-4FFE-2E4F-9459-25BF9B676680}"/>
              </a:ext>
            </a:extLst>
          </p:cNvPr>
          <p:cNvPicPr>
            <a:picLocks noChangeAspect="1"/>
          </p:cNvPicPr>
          <p:nvPr/>
        </p:nvPicPr>
        <p:blipFill>
          <a:blip r:embed="rId4"/>
          <a:stretch>
            <a:fillRect/>
          </a:stretch>
        </p:blipFill>
        <p:spPr>
          <a:xfrm>
            <a:off x="3568700" y="1162050"/>
            <a:ext cx="2006600" cy="2819400"/>
          </a:xfrm>
          <a:prstGeom prst="rect">
            <a:avLst/>
          </a:prstGeom>
        </p:spPr>
      </p:pic>
      <p:sp>
        <p:nvSpPr>
          <p:cNvPr id="3" name="Espace réservé du texte 2">
            <a:extLst>
              <a:ext uri="{FF2B5EF4-FFF2-40B4-BE49-F238E27FC236}">
                <a16:creationId xmlns:a16="http://schemas.microsoft.com/office/drawing/2014/main" id="{99B963CB-8AFF-874B-B7D6-3AC1B01D127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C4D280A-D23D-5545-948F-6E000112ED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pic>
        <p:nvPicPr>
          <p:cNvPr id="6" name="Image 5">
            <a:extLst>
              <a:ext uri="{FF2B5EF4-FFF2-40B4-BE49-F238E27FC236}">
                <a16:creationId xmlns:a16="http://schemas.microsoft.com/office/drawing/2014/main" id="{3799FE28-9BF2-4B47-9BBB-4EF5D791CEC0}"/>
              </a:ext>
            </a:extLst>
          </p:cNvPr>
          <p:cNvPicPr>
            <a:picLocks noChangeAspect="1"/>
          </p:cNvPicPr>
          <p:nvPr/>
        </p:nvPicPr>
        <p:blipFill>
          <a:blip r:embed="rId2"/>
          <a:stretch>
            <a:fillRect/>
          </a:stretch>
        </p:blipFill>
        <p:spPr>
          <a:xfrm>
            <a:off x="168425" y="806092"/>
            <a:ext cx="7567843" cy="810079"/>
          </a:xfrm>
          <a:prstGeom prst="rect">
            <a:avLst/>
          </a:prstGeom>
        </p:spPr>
      </p:pic>
      <p:pic>
        <p:nvPicPr>
          <p:cNvPr id="8" name="Image 7">
            <a:extLst>
              <a:ext uri="{FF2B5EF4-FFF2-40B4-BE49-F238E27FC236}">
                <a16:creationId xmlns:a16="http://schemas.microsoft.com/office/drawing/2014/main" id="{5E54B5C5-FE8B-4346-BA17-60F242E0B78B}"/>
              </a:ext>
            </a:extLst>
          </p:cNvPr>
          <p:cNvPicPr>
            <a:picLocks noChangeAspect="1"/>
          </p:cNvPicPr>
          <p:nvPr/>
        </p:nvPicPr>
        <p:blipFill>
          <a:blip r:embed="rId3"/>
          <a:stretch>
            <a:fillRect/>
          </a:stretch>
        </p:blipFill>
        <p:spPr>
          <a:xfrm>
            <a:off x="311574" y="1803592"/>
            <a:ext cx="6095233" cy="2533815"/>
          </a:xfrm>
          <a:prstGeom prst="rect">
            <a:avLst/>
          </a:prstGeom>
        </p:spPr>
      </p:pic>
      <p:pic>
        <p:nvPicPr>
          <p:cNvPr id="11" name="Image 10">
            <a:extLst>
              <a:ext uri="{FF2B5EF4-FFF2-40B4-BE49-F238E27FC236}">
                <a16:creationId xmlns:a16="http://schemas.microsoft.com/office/drawing/2014/main" id="{D4BA007C-2FBD-214E-B8F2-9F523B561ED7}"/>
              </a:ext>
            </a:extLst>
          </p:cNvPr>
          <p:cNvPicPr>
            <a:picLocks noChangeAspect="1"/>
          </p:cNvPicPr>
          <p:nvPr/>
        </p:nvPicPr>
        <p:blipFill>
          <a:blip r:embed="rId4"/>
          <a:stretch>
            <a:fillRect/>
          </a:stretch>
        </p:blipFill>
        <p:spPr>
          <a:xfrm>
            <a:off x="6808263" y="1509843"/>
            <a:ext cx="2006600" cy="2819400"/>
          </a:xfrm>
          <a:prstGeom prst="rect">
            <a:avLst/>
          </a:prstGeom>
        </p:spPr>
      </p:pic>
    </p:spTree>
    <p:extLst>
      <p:ext uri="{BB962C8B-B14F-4D97-AF65-F5344CB8AC3E}">
        <p14:creationId xmlns:p14="http://schemas.microsoft.com/office/powerpoint/2010/main" val="403019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FAE27-94B5-2B48-8E28-F1DF5D5D73D7}"/>
              </a:ext>
            </a:extLst>
          </p:cNvPr>
          <p:cNvSpPr>
            <a:spLocks noGrp="1"/>
          </p:cNvSpPr>
          <p:nvPr>
            <p:ph type="title"/>
          </p:nvPr>
        </p:nvSpPr>
        <p:spPr/>
        <p:txBody>
          <a:bodyPr/>
          <a:lstStyle/>
          <a:p>
            <a:r>
              <a:rPr lang="fr-FR" dirty="0" err="1"/>
              <a:t>University</a:t>
            </a:r>
            <a:r>
              <a:rPr lang="fr-FR" dirty="0"/>
              <a:t> of the </a:t>
            </a:r>
            <a:r>
              <a:rPr lang="fr-FR" dirty="0" err="1"/>
              <a:t>Arctic</a:t>
            </a:r>
            <a:endParaRPr lang="fr-FR" dirty="0"/>
          </a:p>
        </p:txBody>
      </p:sp>
      <p:sp>
        <p:nvSpPr>
          <p:cNvPr id="3" name="Espace réservé du texte 2">
            <a:extLst>
              <a:ext uri="{FF2B5EF4-FFF2-40B4-BE49-F238E27FC236}">
                <a16:creationId xmlns:a16="http://schemas.microsoft.com/office/drawing/2014/main" id="{C69CD82E-DD60-4F46-BD05-62155B8CBE41}"/>
              </a:ext>
            </a:extLst>
          </p:cNvPr>
          <p:cNvSpPr>
            <a:spLocks noGrp="1"/>
          </p:cNvSpPr>
          <p:nvPr>
            <p:ph type="body" idx="1"/>
          </p:nvPr>
        </p:nvSpPr>
        <p:spPr>
          <a:xfrm>
            <a:off x="311700" y="909450"/>
            <a:ext cx="8664000" cy="3406500"/>
          </a:xfrm>
        </p:spPr>
        <p:txBody>
          <a:bodyPr/>
          <a:lstStyle/>
          <a:p>
            <a:endParaRPr lang="fr-FR" dirty="0"/>
          </a:p>
          <a:p>
            <a:endParaRPr lang="fr-FR" dirty="0"/>
          </a:p>
          <a:p>
            <a:r>
              <a:rPr lang="fr-FR" dirty="0">
                <a:solidFill>
                  <a:schemeClr val="tx1"/>
                </a:solidFill>
              </a:rPr>
              <a:t>About </a:t>
            </a:r>
            <a:r>
              <a:rPr lang="fr-FR" dirty="0" err="1">
                <a:solidFill>
                  <a:schemeClr val="tx1"/>
                </a:solidFill>
              </a:rPr>
              <a:t>Uarctic</a:t>
            </a:r>
            <a:r>
              <a:rPr lang="fr-FR" dirty="0">
                <a:solidFill>
                  <a:schemeClr val="tx1"/>
                </a:solidFill>
              </a:rPr>
              <a:t> (https://</a:t>
            </a:r>
            <a:r>
              <a:rPr lang="fr-FR" dirty="0" err="1">
                <a:solidFill>
                  <a:schemeClr val="tx1"/>
                </a:solidFill>
              </a:rPr>
              <a:t>www.uarctic.org</a:t>
            </a:r>
            <a:r>
              <a:rPr lang="fr-FR" dirty="0">
                <a:solidFill>
                  <a:schemeClr val="tx1"/>
                </a:solidFill>
              </a:rPr>
              <a:t>):</a:t>
            </a:r>
          </a:p>
          <a:p>
            <a:r>
              <a:rPr lang="fr-FR" dirty="0">
                <a:solidFill>
                  <a:schemeClr val="tx1"/>
                </a:solidFill>
              </a:rPr>
              <a:t>The </a:t>
            </a:r>
            <a:r>
              <a:rPr lang="fr-FR" dirty="0" err="1">
                <a:solidFill>
                  <a:schemeClr val="tx1"/>
                </a:solidFill>
              </a:rPr>
              <a:t>University</a:t>
            </a:r>
            <a:r>
              <a:rPr lang="fr-FR" dirty="0">
                <a:solidFill>
                  <a:schemeClr val="tx1"/>
                </a:solidFill>
              </a:rPr>
              <a:t> of the </a:t>
            </a:r>
            <a:r>
              <a:rPr lang="fr-FR" dirty="0" err="1">
                <a:solidFill>
                  <a:schemeClr val="tx1"/>
                </a:solidFill>
              </a:rPr>
              <a:t>Arctic</a:t>
            </a:r>
            <a:r>
              <a:rPr lang="fr-FR" dirty="0">
                <a:solidFill>
                  <a:schemeClr val="tx1"/>
                </a:solidFill>
              </a:rPr>
              <a:t> (</a:t>
            </a:r>
            <a:r>
              <a:rPr lang="fr-FR" dirty="0" err="1">
                <a:solidFill>
                  <a:schemeClr val="tx1"/>
                </a:solidFill>
              </a:rPr>
              <a:t>UArctic</a:t>
            </a:r>
            <a:r>
              <a:rPr lang="fr-FR" dirty="0">
                <a:solidFill>
                  <a:schemeClr val="tx1"/>
                </a:solidFill>
              </a:rPr>
              <a:t>) </a:t>
            </a:r>
            <a:r>
              <a:rPr lang="fr-FR" dirty="0" err="1">
                <a:solidFill>
                  <a:schemeClr val="tx1"/>
                </a:solidFill>
              </a:rPr>
              <a:t>is</a:t>
            </a:r>
            <a:r>
              <a:rPr lang="fr-FR" dirty="0">
                <a:solidFill>
                  <a:schemeClr val="tx1"/>
                </a:solidFill>
              </a:rPr>
              <a:t> a </a:t>
            </a:r>
            <a:r>
              <a:rPr lang="fr-FR" dirty="0" err="1">
                <a:solidFill>
                  <a:schemeClr val="tx1"/>
                </a:solidFill>
              </a:rPr>
              <a:t>cooperative</a:t>
            </a:r>
            <a:r>
              <a:rPr lang="fr-FR" dirty="0">
                <a:solidFill>
                  <a:schemeClr val="tx1"/>
                </a:solidFill>
              </a:rPr>
              <a:t> network of </a:t>
            </a:r>
            <a:r>
              <a:rPr lang="fr-FR" dirty="0" err="1">
                <a:solidFill>
                  <a:schemeClr val="tx1"/>
                </a:solidFill>
              </a:rPr>
              <a:t>universities</a:t>
            </a:r>
            <a:r>
              <a:rPr lang="fr-FR" dirty="0">
                <a:solidFill>
                  <a:schemeClr val="tx1"/>
                </a:solidFill>
              </a:rPr>
              <a:t>, </a:t>
            </a:r>
            <a:r>
              <a:rPr lang="fr-FR" dirty="0" err="1">
                <a:solidFill>
                  <a:schemeClr val="tx1"/>
                </a:solidFill>
              </a:rPr>
              <a:t>colleges</a:t>
            </a:r>
            <a:r>
              <a:rPr lang="fr-FR" dirty="0">
                <a:solidFill>
                  <a:schemeClr val="tx1"/>
                </a:solidFill>
              </a:rPr>
              <a:t>, and </a:t>
            </a:r>
            <a:r>
              <a:rPr lang="fr-FR" dirty="0" err="1">
                <a:solidFill>
                  <a:schemeClr val="tx1"/>
                </a:solidFill>
              </a:rPr>
              <a:t>other</a:t>
            </a:r>
            <a:r>
              <a:rPr lang="fr-FR" dirty="0">
                <a:solidFill>
                  <a:schemeClr val="tx1"/>
                </a:solidFill>
              </a:rPr>
              <a:t> </a:t>
            </a:r>
            <a:r>
              <a:rPr lang="fr-FR" dirty="0" err="1">
                <a:solidFill>
                  <a:schemeClr val="tx1"/>
                </a:solidFill>
              </a:rPr>
              <a:t>organizations</a:t>
            </a:r>
            <a:r>
              <a:rPr lang="fr-FR" dirty="0">
                <a:solidFill>
                  <a:schemeClr val="tx1"/>
                </a:solidFill>
              </a:rPr>
              <a:t> </a:t>
            </a:r>
            <a:r>
              <a:rPr lang="fr-FR" dirty="0" err="1">
                <a:solidFill>
                  <a:schemeClr val="tx1"/>
                </a:solidFill>
              </a:rPr>
              <a:t>committed</a:t>
            </a:r>
            <a:r>
              <a:rPr lang="fr-FR" dirty="0">
                <a:solidFill>
                  <a:schemeClr val="tx1"/>
                </a:solidFill>
              </a:rPr>
              <a:t> to </a:t>
            </a:r>
            <a:r>
              <a:rPr lang="fr-FR" dirty="0" err="1">
                <a:solidFill>
                  <a:schemeClr val="tx1"/>
                </a:solidFill>
              </a:rPr>
              <a:t>higher</a:t>
            </a:r>
            <a:r>
              <a:rPr lang="fr-FR" dirty="0">
                <a:solidFill>
                  <a:schemeClr val="tx1"/>
                </a:solidFill>
              </a:rPr>
              <a:t> </a:t>
            </a:r>
            <a:r>
              <a:rPr lang="fr-FR" dirty="0" err="1">
                <a:solidFill>
                  <a:schemeClr val="tx1"/>
                </a:solidFill>
              </a:rPr>
              <a:t>education</a:t>
            </a:r>
            <a:r>
              <a:rPr lang="fr-FR" dirty="0">
                <a:solidFill>
                  <a:schemeClr val="tx1"/>
                </a:solidFill>
              </a:rPr>
              <a:t> and </a:t>
            </a:r>
            <a:r>
              <a:rPr lang="fr-FR" dirty="0" err="1">
                <a:solidFill>
                  <a:schemeClr val="tx1"/>
                </a:solidFill>
              </a:rPr>
              <a:t>research</a:t>
            </a:r>
            <a:r>
              <a:rPr lang="fr-FR" dirty="0">
                <a:solidFill>
                  <a:schemeClr val="tx1"/>
                </a:solidFill>
              </a:rPr>
              <a:t> in the </a:t>
            </a:r>
            <a:r>
              <a:rPr lang="fr-FR" dirty="0" err="1">
                <a:solidFill>
                  <a:schemeClr val="tx1"/>
                </a:solidFill>
              </a:rPr>
              <a:t>North</a:t>
            </a:r>
            <a:r>
              <a:rPr lang="fr-FR" dirty="0">
                <a:solidFill>
                  <a:schemeClr val="tx1"/>
                </a:solidFill>
              </a:rPr>
              <a:t>. Our </a:t>
            </a:r>
            <a:r>
              <a:rPr lang="fr-FR" dirty="0" err="1">
                <a:solidFill>
                  <a:schemeClr val="tx1"/>
                </a:solidFill>
              </a:rPr>
              <a:t>members</a:t>
            </a:r>
            <a:r>
              <a:rPr lang="fr-FR" dirty="0">
                <a:solidFill>
                  <a:schemeClr val="tx1"/>
                </a:solidFill>
              </a:rPr>
              <a:t> </a:t>
            </a:r>
            <a:r>
              <a:rPr lang="fr-FR" dirty="0" err="1">
                <a:solidFill>
                  <a:schemeClr val="tx1"/>
                </a:solidFill>
              </a:rPr>
              <a:t>share</a:t>
            </a:r>
            <a:r>
              <a:rPr lang="fr-FR" dirty="0">
                <a:solidFill>
                  <a:schemeClr val="tx1"/>
                </a:solidFill>
              </a:rPr>
              <a:t> </a:t>
            </a:r>
            <a:r>
              <a:rPr lang="fr-FR" dirty="0" err="1">
                <a:solidFill>
                  <a:schemeClr val="tx1"/>
                </a:solidFill>
              </a:rPr>
              <a:t>resources</a:t>
            </a:r>
            <a:r>
              <a:rPr lang="fr-FR" dirty="0">
                <a:solidFill>
                  <a:schemeClr val="tx1"/>
                </a:solidFill>
              </a:rPr>
              <a:t>, </a:t>
            </a:r>
            <a:r>
              <a:rPr lang="fr-FR" dirty="0" err="1">
                <a:solidFill>
                  <a:schemeClr val="tx1"/>
                </a:solidFill>
              </a:rPr>
              <a:t>facilities</a:t>
            </a:r>
            <a:r>
              <a:rPr lang="fr-FR" dirty="0">
                <a:solidFill>
                  <a:schemeClr val="tx1"/>
                </a:solidFill>
              </a:rPr>
              <a:t>, and expertise to </a:t>
            </a:r>
            <a:r>
              <a:rPr lang="fr-FR" dirty="0" err="1">
                <a:solidFill>
                  <a:schemeClr val="tx1"/>
                </a:solidFill>
              </a:rPr>
              <a:t>build</a:t>
            </a:r>
            <a:r>
              <a:rPr lang="fr-FR" dirty="0">
                <a:solidFill>
                  <a:schemeClr val="tx1"/>
                </a:solidFill>
              </a:rPr>
              <a:t> post-</a:t>
            </a:r>
            <a:r>
              <a:rPr lang="fr-FR" dirty="0" err="1">
                <a:solidFill>
                  <a:schemeClr val="tx1"/>
                </a:solidFill>
              </a:rPr>
              <a:t>secondary</a:t>
            </a:r>
            <a:r>
              <a:rPr lang="fr-FR" dirty="0">
                <a:solidFill>
                  <a:schemeClr val="tx1"/>
                </a:solidFill>
              </a:rPr>
              <a:t> </a:t>
            </a:r>
            <a:r>
              <a:rPr lang="fr-FR" dirty="0" err="1">
                <a:solidFill>
                  <a:schemeClr val="tx1"/>
                </a:solidFill>
              </a:rPr>
              <a:t>education</a:t>
            </a:r>
            <a:r>
              <a:rPr lang="fr-FR" dirty="0">
                <a:solidFill>
                  <a:schemeClr val="tx1"/>
                </a:solidFill>
              </a:rPr>
              <a:t> programs </a:t>
            </a:r>
            <a:r>
              <a:rPr lang="fr-FR" dirty="0" err="1">
                <a:solidFill>
                  <a:schemeClr val="tx1"/>
                </a:solidFill>
              </a:rPr>
              <a:t>that</a:t>
            </a:r>
            <a:r>
              <a:rPr lang="fr-FR" dirty="0">
                <a:solidFill>
                  <a:schemeClr val="tx1"/>
                </a:solidFill>
              </a:rPr>
              <a:t> are relevant and accessible to </a:t>
            </a:r>
            <a:r>
              <a:rPr lang="fr-FR" dirty="0" err="1">
                <a:solidFill>
                  <a:schemeClr val="tx1"/>
                </a:solidFill>
              </a:rPr>
              <a:t>northern</a:t>
            </a:r>
            <a:r>
              <a:rPr lang="fr-FR" dirty="0">
                <a:solidFill>
                  <a:schemeClr val="tx1"/>
                </a:solidFill>
              </a:rPr>
              <a:t> </a:t>
            </a:r>
            <a:r>
              <a:rPr lang="fr-FR" dirty="0" err="1">
                <a:solidFill>
                  <a:schemeClr val="tx1"/>
                </a:solidFill>
              </a:rPr>
              <a:t>students</a:t>
            </a:r>
            <a:r>
              <a:rPr lang="fr-FR" dirty="0">
                <a:solidFill>
                  <a:schemeClr val="tx1"/>
                </a:solidFill>
              </a:rPr>
              <a:t>. Our </a:t>
            </a:r>
            <a:r>
              <a:rPr lang="fr-FR" dirty="0" err="1">
                <a:solidFill>
                  <a:schemeClr val="tx1"/>
                </a:solidFill>
              </a:rPr>
              <a:t>overall</a:t>
            </a:r>
            <a:r>
              <a:rPr lang="fr-FR" dirty="0">
                <a:solidFill>
                  <a:schemeClr val="tx1"/>
                </a:solidFill>
              </a:rPr>
              <a:t> goal </a:t>
            </a:r>
            <a:r>
              <a:rPr lang="fr-FR" dirty="0" err="1">
                <a:solidFill>
                  <a:schemeClr val="tx1"/>
                </a:solidFill>
              </a:rPr>
              <a:t>is</a:t>
            </a:r>
            <a:r>
              <a:rPr lang="fr-FR" dirty="0">
                <a:solidFill>
                  <a:schemeClr val="tx1"/>
                </a:solidFill>
              </a:rPr>
              <a:t> to </a:t>
            </a:r>
            <a:r>
              <a:rPr lang="fr-FR" dirty="0" err="1">
                <a:solidFill>
                  <a:schemeClr val="tx1"/>
                </a:solidFill>
              </a:rPr>
              <a:t>create</a:t>
            </a:r>
            <a:r>
              <a:rPr lang="fr-FR" dirty="0">
                <a:solidFill>
                  <a:schemeClr val="tx1"/>
                </a:solidFill>
              </a:rPr>
              <a:t> a </a:t>
            </a:r>
            <a:r>
              <a:rPr lang="fr-FR" dirty="0" err="1">
                <a:solidFill>
                  <a:schemeClr val="tx1"/>
                </a:solidFill>
              </a:rPr>
              <a:t>strong</a:t>
            </a:r>
            <a:r>
              <a:rPr lang="fr-FR" dirty="0">
                <a:solidFill>
                  <a:schemeClr val="tx1"/>
                </a:solidFill>
              </a:rPr>
              <a:t>, </a:t>
            </a:r>
            <a:r>
              <a:rPr lang="fr-FR" dirty="0" err="1">
                <a:solidFill>
                  <a:schemeClr val="tx1"/>
                </a:solidFill>
              </a:rPr>
              <a:t>sustainable</a:t>
            </a:r>
            <a:r>
              <a:rPr lang="fr-FR" dirty="0">
                <a:solidFill>
                  <a:schemeClr val="tx1"/>
                </a:solidFill>
              </a:rPr>
              <a:t> </a:t>
            </a:r>
            <a:r>
              <a:rPr lang="fr-FR" dirty="0" err="1">
                <a:solidFill>
                  <a:schemeClr val="tx1"/>
                </a:solidFill>
              </a:rPr>
              <a:t>circumpolar</a:t>
            </a:r>
            <a:r>
              <a:rPr lang="fr-FR" dirty="0">
                <a:solidFill>
                  <a:schemeClr val="tx1"/>
                </a:solidFill>
              </a:rPr>
              <a:t> </a:t>
            </a:r>
            <a:r>
              <a:rPr lang="fr-FR" dirty="0" err="1">
                <a:solidFill>
                  <a:schemeClr val="tx1"/>
                </a:solidFill>
              </a:rPr>
              <a:t>region</a:t>
            </a:r>
            <a:r>
              <a:rPr lang="fr-FR" dirty="0">
                <a:solidFill>
                  <a:schemeClr val="tx1"/>
                </a:solidFill>
              </a:rPr>
              <a:t> by </a:t>
            </a:r>
            <a:r>
              <a:rPr lang="fr-FR" dirty="0" err="1">
                <a:solidFill>
                  <a:schemeClr val="tx1"/>
                </a:solidFill>
              </a:rPr>
              <a:t>empowering</a:t>
            </a:r>
            <a:r>
              <a:rPr lang="fr-FR" dirty="0">
                <a:solidFill>
                  <a:schemeClr val="tx1"/>
                </a:solidFill>
              </a:rPr>
              <a:t> </a:t>
            </a:r>
            <a:r>
              <a:rPr lang="fr-FR" dirty="0" err="1">
                <a:solidFill>
                  <a:schemeClr val="tx1"/>
                </a:solidFill>
              </a:rPr>
              <a:t>northerners</a:t>
            </a:r>
            <a:r>
              <a:rPr lang="fr-FR" dirty="0">
                <a:solidFill>
                  <a:schemeClr val="tx1"/>
                </a:solidFill>
              </a:rPr>
              <a:t> and </a:t>
            </a:r>
            <a:r>
              <a:rPr lang="fr-FR" dirty="0" err="1">
                <a:solidFill>
                  <a:schemeClr val="tx1"/>
                </a:solidFill>
              </a:rPr>
              <a:t>northern</a:t>
            </a:r>
            <a:r>
              <a:rPr lang="fr-FR" dirty="0">
                <a:solidFill>
                  <a:schemeClr val="tx1"/>
                </a:solidFill>
              </a:rPr>
              <a:t> </a:t>
            </a:r>
            <a:r>
              <a:rPr lang="fr-FR" dirty="0" err="1">
                <a:solidFill>
                  <a:schemeClr val="tx1"/>
                </a:solidFill>
              </a:rPr>
              <a:t>communities</a:t>
            </a:r>
            <a:r>
              <a:rPr lang="fr-FR" dirty="0">
                <a:solidFill>
                  <a:schemeClr val="tx1"/>
                </a:solidFill>
              </a:rPr>
              <a:t> </a:t>
            </a:r>
            <a:r>
              <a:rPr lang="fr-FR" dirty="0" err="1">
                <a:solidFill>
                  <a:schemeClr val="tx1"/>
                </a:solidFill>
              </a:rPr>
              <a:t>through</a:t>
            </a:r>
            <a:r>
              <a:rPr lang="fr-FR" dirty="0">
                <a:solidFill>
                  <a:schemeClr val="tx1"/>
                </a:solidFill>
              </a:rPr>
              <a:t> </a:t>
            </a:r>
            <a:r>
              <a:rPr lang="fr-FR" dirty="0" err="1">
                <a:solidFill>
                  <a:schemeClr val="tx1"/>
                </a:solidFill>
              </a:rPr>
              <a:t>education</a:t>
            </a:r>
            <a:r>
              <a:rPr lang="fr-FR" dirty="0">
                <a:solidFill>
                  <a:schemeClr val="tx1"/>
                </a:solidFill>
              </a:rPr>
              <a:t> and </a:t>
            </a:r>
            <a:r>
              <a:rPr lang="fr-FR" dirty="0" err="1">
                <a:solidFill>
                  <a:schemeClr val="tx1"/>
                </a:solidFill>
              </a:rPr>
              <a:t>shared</a:t>
            </a:r>
            <a:r>
              <a:rPr lang="fr-FR" dirty="0">
                <a:solidFill>
                  <a:schemeClr val="tx1"/>
                </a:solidFill>
              </a:rPr>
              <a:t> </a:t>
            </a:r>
            <a:r>
              <a:rPr lang="fr-FR" dirty="0" err="1">
                <a:solidFill>
                  <a:schemeClr val="tx1"/>
                </a:solidFill>
              </a:rPr>
              <a:t>knowledge</a:t>
            </a:r>
            <a:r>
              <a:rPr lang="fr-FR" dirty="0">
                <a:solidFill>
                  <a:schemeClr val="tx1"/>
                </a:solidFill>
              </a:rPr>
              <a:t>.</a:t>
            </a:r>
          </a:p>
          <a:p>
            <a:endParaRPr lang="fr-FR" dirty="0"/>
          </a:p>
        </p:txBody>
      </p:sp>
      <p:sp>
        <p:nvSpPr>
          <p:cNvPr id="4" name="Espace réservé du numéro de diapositive 3">
            <a:extLst>
              <a:ext uri="{FF2B5EF4-FFF2-40B4-BE49-F238E27FC236}">
                <a16:creationId xmlns:a16="http://schemas.microsoft.com/office/drawing/2014/main" id="{582EE0A0-4038-AC44-8B4C-0A68AE4FD8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pic>
        <p:nvPicPr>
          <p:cNvPr id="2050" name="Picture 2" descr="UArctic">
            <a:hlinkClick r:id="rId2"/>
            <a:extLst>
              <a:ext uri="{FF2B5EF4-FFF2-40B4-BE49-F238E27FC236}">
                <a16:creationId xmlns:a16="http://schemas.microsoft.com/office/drawing/2014/main" id="{53C99A64-0160-3A48-888F-6C1CC36D86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382" y="1062786"/>
            <a:ext cx="21463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337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472</Words>
  <Application>Microsoft Macintosh PowerPoint</Application>
  <PresentationFormat>On-screen Show (16:9)</PresentationFormat>
  <Paragraphs>65</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Lato</vt:lpstr>
      <vt:lpstr>Arial</vt:lpstr>
      <vt:lpstr>Roboto</vt:lpstr>
      <vt:lpstr>Simple Light</vt:lpstr>
      <vt:lpstr>Science communication about Arctic research </vt:lpstr>
      <vt:lpstr>Lesson 2: Science communication of some major Arctic institutional stakeholders </vt:lpstr>
      <vt:lpstr>Pathways, May 2021 issue</vt:lpstr>
      <vt:lpstr>Pathways, example</vt:lpstr>
      <vt:lpstr>International Arctic Science Committee</vt:lpstr>
      <vt:lpstr>IASC Bulletin, example</vt:lpstr>
      <vt:lpstr>IASC, examples</vt:lpstr>
      <vt:lpstr>IASC, examples</vt:lpstr>
      <vt:lpstr>University of the Arctic</vt:lpstr>
      <vt:lpstr>Shared Voices, UARCTIC’s magazine</vt:lpstr>
      <vt:lpstr>Shared voices – excerpt of an article</vt:lpstr>
      <vt:lpstr>Student activity in pairs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Debora Lucque</cp:lastModifiedBy>
  <cp:revision>35</cp:revision>
  <dcterms:modified xsi:type="dcterms:W3CDTF">2022-05-21T20:53:23Z</dcterms:modified>
</cp:coreProperties>
</file>