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4"/>
  </p:notesMasterIdLst>
  <p:sldIdLst>
    <p:sldId id="310" r:id="rId2"/>
    <p:sldId id="296" r:id="rId3"/>
    <p:sldId id="297" r:id="rId4"/>
    <p:sldId id="298" r:id="rId5"/>
    <p:sldId id="299" r:id="rId6"/>
    <p:sldId id="300" r:id="rId7"/>
    <p:sldId id="301" r:id="rId8"/>
    <p:sldId id="302" r:id="rId9"/>
    <p:sldId id="303" r:id="rId10"/>
    <p:sldId id="304" r:id="rId11"/>
    <p:sldId id="305" r:id="rId12"/>
    <p:sldId id="306" r:id="rId13"/>
  </p:sldIdLst>
  <p:sldSz cx="9144000" cy="5143500" type="screen16x9"/>
  <p:notesSz cx="6858000" cy="9144000"/>
  <p:embeddedFontLst>
    <p:embeddedFont>
      <p:font typeface="Lato" panose="020F0502020204030203"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245"/>
  </p:normalViewPr>
  <p:slideViewPr>
    <p:cSldViewPr snapToGrid="0">
      <p:cViewPr varScale="1">
        <p:scale>
          <a:sx n="138" d="100"/>
          <a:sy n="138" d="100"/>
        </p:scale>
        <p:origin x="720"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9780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wi.de/en/about-us/organisation/staff/markus-rex.html"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Vv6DOLdWWRM" TargetMode="External"/><Relationship Id="rId2" Type="http://schemas.openxmlformats.org/officeDocument/2006/relationships/hyperlink" Target="https://www.youtube.com/watch?v=W1u57UB8Zno" TargetMode="External"/><Relationship Id="rId1" Type="http://schemas.openxmlformats.org/officeDocument/2006/relationships/slideLayout" Target="../slideLayouts/slideLayout3.xml"/><Relationship Id="rId4" Type="http://schemas.openxmlformats.org/officeDocument/2006/relationships/hyperlink" Target="https://www.youtube.com/watch?v=V4lwQcho1No"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meereisportal.de/en/mosaic/videos/" TargetMode="External"/><Relationship Id="rId2" Type="http://schemas.openxmlformats.org/officeDocument/2006/relationships/hyperlink" Target="https://www.youtube.com/embed/dztwrdvZj_c"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playlist?list=PL_h79kf2zxagh3Q9EQt9fTwufk2XS5Cvb"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theicepodcast.home.blog/2020/04/16/episode-four-how-do-you-like-your-eggs/" TargetMode="External"/><Relationship Id="rId2" Type="http://schemas.openxmlformats.org/officeDocument/2006/relationships/hyperlink" Target="https://theicepodcast.home.blog/2020/05/14/bonus-episode-markus-rex/" TargetMode="External"/><Relationship Id="rId1" Type="http://schemas.openxmlformats.org/officeDocument/2006/relationships/slideLayout" Target="../slideLayouts/slideLayout3.xml"/><Relationship Id="rId5" Type="http://schemas.openxmlformats.org/officeDocument/2006/relationships/hyperlink" Target="https://www.seaice.uni-bremen.de/start/" TargetMode="External"/><Relationship Id="rId4" Type="http://schemas.openxmlformats.org/officeDocument/2006/relationships/hyperlink" Target="https://www.meereisportal.de/en/mosaic/podcasts/en/the-team/dr-gunnar-spreen/"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instaar.colorado.edu/people/gifford-h-miller"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neem.dk/" TargetMode="External"/><Relationship Id="rId2" Type="http://schemas.openxmlformats.org/officeDocument/2006/relationships/hyperlink" Target="https://instaar.colorado.edu/galleries/neem-deep-ice-coring-project-greenland/" TargetMode="External"/><Relationship Id="rId1" Type="http://schemas.openxmlformats.org/officeDocument/2006/relationships/slideLayout" Target="../slideLayouts/slideLayout3.xml"/><Relationship Id="rId4" Type="http://schemas.openxmlformats.org/officeDocument/2006/relationships/hyperlink" Target="https://instaar.colorado.edu/news-events/instaar-news/deep-ice-cores-show-past-greenland-warm-period-may-be-road-map-for-continued-warming-of-planet"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instaar.colorado.edu/galleries/arctic-coastal-erosion-1/"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www.essc.psu.edu/index.html" TargetMode="External"/><Relationship Id="rId2" Type="http://schemas.openxmlformats.org/officeDocument/2006/relationships/hyperlink" Target="https://michaelmann.net/" TargetMode="External"/><Relationship Id="rId1" Type="http://schemas.openxmlformats.org/officeDocument/2006/relationships/slideLayout" Target="../slideLayouts/slideLayout3.xml"/><Relationship Id="rId4" Type="http://schemas.openxmlformats.org/officeDocument/2006/relationships/hyperlink" Target="https://michaelmann.net/books/climate-war"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en.wikipedia.org/wiki/Climate_change" TargetMode="External"/><Relationship Id="rId3" Type="http://schemas.openxmlformats.org/officeDocument/2006/relationships/hyperlink" Target="https://en.wikipedia.org/wiki/Paleoclimatology" TargetMode="External"/><Relationship Id="rId7" Type="http://schemas.openxmlformats.org/officeDocument/2006/relationships/hyperlink" Target="https://en.wikipedia.org/wiki/Past_climates" TargetMode="External"/><Relationship Id="rId2" Type="http://schemas.openxmlformats.org/officeDocument/2006/relationships/hyperlink" Target="https://en.wikipedia.org/wiki/Valerie_Masson-Delmotte" TargetMode="External"/><Relationship Id="rId1" Type="http://schemas.openxmlformats.org/officeDocument/2006/relationships/slideLayout" Target="../slideLayouts/slideLayout3.xml"/><Relationship Id="rId6" Type="http://schemas.openxmlformats.org/officeDocument/2006/relationships/hyperlink" Target="https://en.wikipedia.org/wiki/Valerie_Masson-Delmotte#cite_note-:0-1" TargetMode="External"/><Relationship Id="rId11" Type="http://schemas.openxmlformats.org/officeDocument/2006/relationships/hyperlink" Target="https://www.youtube.com/watch?v=NIoMoWLZ4O8" TargetMode="External"/><Relationship Id="rId5" Type="http://schemas.openxmlformats.org/officeDocument/2006/relationships/hyperlink" Target="https://en.wikipedia.org/wiki/Laboratoire_des_sciences_du_climat_et_de_l%27environnement" TargetMode="External"/><Relationship Id="rId10" Type="http://schemas.openxmlformats.org/officeDocument/2006/relationships/hyperlink" Target="https://www.futura-sciences.com/planete/personnalites/climatologie-valerie-masson-delmotte-87/#bio" TargetMode="External"/><Relationship Id="rId4" Type="http://schemas.openxmlformats.org/officeDocument/2006/relationships/hyperlink" Target="https://en.wikipedia.org/wiki/French_Alternative_Energies_and_Atomic_Energy_Commission" TargetMode="External"/><Relationship Id="rId9" Type="http://schemas.openxmlformats.org/officeDocument/2006/relationships/hyperlink" Target="https://en.wikipedia.org/wiki/Intergovernmental_Panel_on_Climate_Chan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GB" dirty="0"/>
              <a:t>Science communication about Arctic research</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1334683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83AD19-759E-C445-A86C-CBB7C818C84A}"/>
              </a:ext>
            </a:extLst>
          </p:cNvPr>
          <p:cNvSpPr>
            <a:spLocks noGrp="1"/>
          </p:cNvSpPr>
          <p:nvPr>
            <p:ph type="title"/>
          </p:nvPr>
        </p:nvSpPr>
        <p:spPr/>
        <p:txBody>
          <a:bodyPr/>
          <a:lstStyle/>
          <a:p>
            <a:r>
              <a:rPr lang="fr-FR" dirty="0" err="1"/>
              <a:t>Scientists</a:t>
            </a:r>
            <a:r>
              <a:rPr lang="fr-FR" dirty="0"/>
              <a:t> as </a:t>
            </a:r>
            <a:r>
              <a:rPr lang="fr-FR" dirty="0" err="1"/>
              <a:t>Communicators</a:t>
            </a:r>
            <a:endParaRPr lang="fr-FR" dirty="0"/>
          </a:p>
        </p:txBody>
      </p:sp>
      <p:sp>
        <p:nvSpPr>
          <p:cNvPr id="3" name="Espace réservé du texte 2">
            <a:extLst>
              <a:ext uri="{FF2B5EF4-FFF2-40B4-BE49-F238E27FC236}">
                <a16:creationId xmlns:a16="http://schemas.microsoft.com/office/drawing/2014/main" id="{B15D4522-02A7-0947-A0EF-E7A80A3C73BF}"/>
              </a:ext>
            </a:extLst>
          </p:cNvPr>
          <p:cNvSpPr>
            <a:spLocks noGrp="1"/>
          </p:cNvSpPr>
          <p:nvPr>
            <p:ph type="body" idx="1"/>
          </p:nvPr>
        </p:nvSpPr>
        <p:spPr/>
        <p:txBody>
          <a:bodyPr/>
          <a:lstStyle/>
          <a:p>
            <a:r>
              <a:rPr lang="fr-FR" b="1" dirty="0">
                <a:solidFill>
                  <a:schemeClr val="tx1"/>
                </a:solidFill>
              </a:rPr>
              <a:t>Markus Rex</a:t>
            </a:r>
          </a:p>
          <a:p>
            <a:r>
              <a:rPr lang="fr-FR" dirty="0">
                <a:solidFill>
                  <a:schemeClr val="tx1"/>
                </a:solidFill>
              </a:rPr>
              <a:t>Prof. Dr. Markus Rex leads the section „</a:t>
            </a:r>
            <a:r>
              <a:rPr lang="fr-FR" dirty="0" err="1">
                <a:solidFill>
                  <a:schemeClr val="tx1"/>
                </a:solidFill>
              </a:rPr>
              <a:t>Atmospheric</a:t>
            </a:r>
            <a:r>
              <a:rPr lang="fr-FR" dirty="0">
                <a:solidFill>
                  <a:schemeClr val="tx1"/>
                </a:solidFill>
              </a:rPr>
              <a:t> </a:t>
            </a:r>
            <a:r>
              <a:rPr lang="fr-FR" dirty="0" err="1">
                <a:solidFill>
                  <a:schemeClr val="tx1"/>
                </a:solidFill>
              </a:rPr>
              <a:t>Physics</a:t>
            </a:r>
            <a:r>
              <a:rPr lang="fr-FR" dirty="0">
                <a:solidFill>
                  <a:schemeClr val="tx1"/>
                </a:solidFill>
              </a:rPr>
              <a:t>“ of the </a:t>
            </a:r>
            <a:r>
              <a:rPr lang="fr-FR" u="sng" dirty="0">
                <a:solidFill>
                  <a:schemeClr val="tx1"/>
                </a:solidFill>
                <a:hlinkClick r:id="rId2">
                  <a:extLst>
                    <a:ext uri="{A12FA001-AC4F-418D-AE19-62706E023703}">
                      <ahyp:hlinkClr xmlns:ahyp="http://schemas.microsoft.com/office/drawing/2018/hyperlinkcolor" val="tx"/>
                    </a:ext>
                  </a:extLst>
                </a:hlinkClick>
              </a:rPr>
              <a:t>Alfred-Wegener-Institute</a:t>
            </a:r>
            <a:r>
              <a:rPr lang="fr-FR" dirty="0">
                <a:solidFill>
                  <a:schemeClr val="tx1"/>
                </a:solidFill>
              </a:rPr>
              <a:t> and </a:t>
            </a:r>
            <a:r>
              <a:rPr lang="fr-FR" dirty="0" err="1">
                <a:solidFill>
                  <a:schemeClr val="tx1"/>
                </a:solidFill>
              </a:rPr>
              <a:t>is</a:t>
            </a:r>
            <a:r>
              <a:rPr lang="fr-FR" dirty="0">
                <a:solidFill>
                  <a:schemeClr val="tx1"/>
                </a:solidFill>
              </a:rPr>
              <a:t> full </a:t>
            </a:r>
            <a:r>
              <a:rPr lang="fr-FR" dirty="0" err="1">
                <a:solidFill>
                  <a:schemeClr val="tx1"/>
                </a:solidFill>
              </a:rPr>
              <a:t>professor</a:t>
            </a:r>
            <a:r>
              <a:rPr lang="fr-FR" dirty="0">
                <a:solidFill>
                  <a:schemeClr val="tx1"/>
                </a:solidFill>
              </a:rPr>
              <a:t> at the </a:t>
            </a:r>
            <a:r>
              <a:rPr lang="fr-FR" dirty="0" err="1">
                <a:solidFill>
                  <a:schemeClr val="tx1"/>
                </a:solidFill>
              </a:rPr>
              <a:t>University</a:t>
            </a:r>
            <a:r>
              <a:rPr lang="fr-FR" dirty="0">
                <a:solidFill>
                  <a:schemeClr val="tx1"/>
                </a:solidFill>
              </a:rPr>
              <a:t> of Potsdam. He </a:t>
            </a:r>
            <a:r>
              <a:rPr lang="fr-FR" dirty="0" err="1">
                <a:solidFill>
                  <a:schemeClr val="tx1"/>
                </a:solidFill>
              </a:rPr>
              <a:t>studied</a:t>
            </a:r>
            <a:r>
              <a:rPr lang="fr-FR" dirty="0">
                <a:solidFill>
                  <a:schemeClr val="tx1"/>
                </a:solidFill>
              </a:rPr>
              <a:t> </a:t>
            </a:r>
            <a:r>
              <a:rPr lang="fr-FR" dirty="0" err="1">
                <a:solidFill>
                  <a:schemeClr val="tx1"/>
                </a:solidFill>
              </a:rPr>
              <a:t>Physics</a:t>
            </a:r>
            <a:r>
              <a:rPr lang="fr-FR" dirty="0">
                <a:solidFill>
                  <a:schemeClr val="tx1"/>
                </a:solidFill>
              </a:rPr>
              <a:t>, </a:t>
            </a:r>
            <a:r>
              <a:rPr lang="fr-FR" dirty="0" err="1">
                <a:solidFill>
                  <a:schemeClr val="tx1"/>
                </a:solidFill>
              </a:rPr>
              <a:t>Meteorology</a:t>
            </a:r>
            <a:r>
              <a:rPr lang="fr-FR" dirty="0">
                <a:solidFill>
                  <a:schemeClr val="tx1"/>
                </a:solidFill>
              </a:rPr>
              <a:t> and </a:t>
            </a:r>
            <a:r>
              <a:rPr lang="fr-FR" dirty="0" err="1">
                <a:solidFill>
                  <a:schemeClr val="tx1"/>
                </a:solidFill>
              </a:rPr>
              <a:t>Geophysics</a:t>
            </a:r>
            <a:r>
              <a:rPr lang="fr-FR" dirty="0">
                <a:solidFill>
                  <a:schemeClr val="tx1"/>
                </a:solidFill>
              </a:rPr>
              <a:t> in </a:t>
            </a:r>
            <a:r>
              <a:rPr lang="fr-FR" dirty="0" err="1">
                <a:solidFill>
                  <a:schemeClr val="tx1"/>
                </a:solidFill>
              </a:rPr>
              <a:t>Braunschweig</a:t>
            </a:r>
            <a:r>
              <a:rPr lang="fr-FR" dirty="0">
                <a:solidFill>
                  <a:schemeClr val="tx1"/>
                </a:solidFill>
              </a:rPr>
              <a:t> and Göttingen, </a:t>
            </a:r>
            <a:r>
              <a:rPr lang="fr-FR" dirty="0" err="1">
                <a:solidFill>
                  <a:schemeClr val="tx1"/>
                </a:solidFill>
              </a:rPr>
              <a:t>received</a:t>
            </a:r>
            <a:r>
              <a:rPr lang="fr-FR" dirty="0">
                <a:solidFill>
                  <a:schemeClr val="tx1"/>
                </a:solidFill>
              </a:rPr>
              <a:t> a PhD </a:t>
            </a:r>
            <a:r>
              <a:rPr lang="fr-FR" dirty="0" err="1">
                <a:solidFill>
                  <a:schemeClr val="tx1"/>
                </a:solidFill>
              </a:rPr>
              <a:t>from</a:t>
            </a:r>
            <a:r>
              <a:rPr lang="fr-FR" dirty="0">
                <a:solidFill>
                  <a:schemeClr val="tx1"/>
                </a:solidFill>
              </a:rPr>
              <a:t> the FU Berlin, </a:t>
            </a:r>
            <a:r>
              <a:rPr lang="fr-FR" dirty="0" err="1">
                <a:solidFill>
                  <a:schemeClr val="tx1"/>
                </a:solidFill>
              </a:rPr>
              <a:t>habilitated</a:t>
            </a:r>
            <a:r>
              <a:rPr lang="fr-FR" dirty="0">
                <a:solidFill>
                  <a:schemeClr val="tx1"/>
                </a:solidFill>
              </a:rPr>
              <a:t> at the </a:t>
            </a:r>
            <a:r>
              <a:rPr lang="fr-FR" dirty="0" err="1">
                <a:solidFill>
                  <a:schemeClr val="tx1"/>
                </a:solidFill>
              </a:rPr>
              <a:t>University</a:t>
            </a:r>
            <a:r>
              <a:rPr lang="fr-FR" dirty="0">
                <a:solidFill>
                  <a:schemeClr val="tx1"/>
                </a:solidFill>
              </a:rPr>
              <a:t> of </a:t>
            </a:r>
            <a:r>
              <a:rPr lang="fr-FR" dirty="0" err="1">
                <a:solidFill>
                  <a:schemeClr val="tx1"/>
                </a:solidFill>
              </a:rPr>
              <a:t>Bremen</a:t>
            </a:r>
            <a:r>
              <a:rPr lang="fr-FR" dirty="0">
                <a:solidFill>
                  <a:schemeClr val="tx1"/>
                </a:solidFill>
              </a:rPr>
              <a:t>, has </a:t>
            </a:r>
            <a:r>
              <a:rPr lang="fr-FR" dirty="0" err="1">
                <a:solidFill>
                  <a:schemeClr val="tx1"/>
                </a:solidFill>
              </a:rPr>
              <a:t>worked</a:t>
            </a:r>
            <a:r>
              <a:rPr lang="fr-FR" dirty="0">
                <a:solidFill>
                  <a:schemeClr val="tx1"/>
                </a:solidFill>
              </a:rPr>
              <a:t> at </a:t>
            </a:r>
            <a:r>
              <a:rPr lang="fr-FR" dirty="0" err="1">
                <a:solidFill>
                  <a:schemeClr val="tx1"/>
                </a:solidFill>
              </a:rPr>
              <a:t>NASA’s</a:t>
            </a:r>
            <a:r>
              <a:rPr lang="fr-FR" dirty="0">
                <a:solidFill>
                  <a:schemeClr val="tx1"/>
                </a:solidFill>
              </a:rPr>
              <a:t> Jet Propulsion </a:t>
            </a:r>
            <a:r>
              <a:rPr lang="fr-FR" dirty="0" err="1">
                <a:solidFill>
                  <a:schemeClr val="tx1"/>
                </a:solidFill>
              </a:rPr>
              <a:t>Laboratory</a:t>
            </a:r>
            <a:r>
              <a:rPr lang="fr-FR" dirty="0">
                <a:solidFill>
                  <a:schemeClr val="tx1"/>
                </a:solidFill>
              </a:rPr>
              <a:t>, </a:t>
            </a:r>
            <a:r>
              <a:rPr lang="fr-FR" dirty="0" err="1">
                <a:solidFill>
                  <a:schemeClr val="tx1"/>
                </a:solidFill>
              </a:rPr>
              <a:t>California</a:t>
            </a:r>
            <a:r>
              <a:rPr lang="fr-FR" dirty="0">
                <a:solidFill>
                  <a:schemeClr val="tx1"/>
                </a:solidFill>
              </a:rPr>
              <a:t> Institute of </a:t>
            </a:r>
            <a:r>
              <a:rPr lang="fr-FR" dirty="0" err="1">
                <a:solidFill>
                  <a:schemeClr val="tx1"/>
                </a:solidFill>
              </a:rPr>
              <a:t>Technology</a:t>
            </a:r>
            <a:r>
              <a:rPr lang="fr-FR" dirty="0">
                <a:solidFill>
                  <a:schemeClr val="tx1"/>
                </a:solidFill>
              </a:rPr>
              <a:t> in the US, </a:t>
            </a:r>
            <a:r>
              <a:rPr lang="fr-FR" dirty="0" err="1">
                <a:solidFill>
                  <a:schemeClr val="tx1"/>
                </a:solidFill>
              </a:rPr>
              <a:t>was</a:t>
            </a:r>
            <a:r>
              <a:rPr lang="fr-FR" dirty="0">
                <a:solidFill>
                  <a:schemeClr val="tx1"/>
                </a:solidFill>
              </a:rPr>
              <a:t> </a:t>
            </a:r>
            <a:r>
              <a:rPr lang="fr-FR" dirty="0" err="1">
                <a:solidFill>
                  <a:schemeClr val="tx1"/>
                </a:solidFill>
              </a:rPr>
              <a:t>Erskine</a:t>
            </a:r>
            <a:r>
              <a:rPr lang="fr-FR" dirty="0">
                <a:solidFill>
                  <a:schemeClr val="tx1"/>
                </a:solidFill>
              </a:rPr>
              <a:t> </a:t>
            </a:r>
            <a:r>
              <a:rPr lang="fr-FR" dirty="0" err="1">
                <a:solidFill>
                  <a:schemeClr val="tx1"/>
                </a:solidFill>
              </a:rPr>
              <a:t>fellow</a:t>
            </a:r>
            <a:r>
              <a:rPr lang="fr-FR" dirty="0">
                <a:solidFill>
                  <a:schemeClr val="tx1"/>
                </a:solidFill>
              </a:rPr>
              <a:t> at the </a:t>
            </a:r>
            <a:r>
              <a:rPr lang="fr-FR" dirty="0" err="1">
                <a:solidFill>
                  <a:schemeClr val="tx1"/>
                </a:solidFill>
              </a:rPr>
              <a:t>University</a:t>
            </a:r>
            <a:r>
              <a:rPr lang="fr-FR" dirty="0">
                <a:solidFill>
                  <a:schemeClr val="tx1"/>
                </a:solidFill>
              </a:rPr>
              <a:t> of Canterbury in New </a:t>
            </a:r>
            <a:r>
              <a:rPr lang="fr-FR" dirty="0" err="1">
                <a:solidFill>
                  <a:schemeClr val="tx1"/>
                </a:solidFill>
              </a:rPr>
              <a:t>Zealand</a:t>
            </a:r>
            <a:r>
              <a:rPr lang="fr-FR" dirty="0">
                <a:solidFill>
                  <a:schemeClr val="tx1"/>
                </a:solidFill>
              </a:rPr>
              <a:t> and has </a:t>
            </a:r>
            <a:r>
              <a:rPr lang="fr-FR" dirty="0" err="1">
                <a:solidFill>
                  <a:schemeClr val="tx1"/>
                </a:solidFill>
              </a:rPr>
              <a:t>taught</a:t>
            </a:r>
            <a:r>
              <a:rPr lang="fr-FR" dirty="0">
                <a:solidFill>
                  <a:schemeClr val="tx1"/>
                </a:solidFill>
              </a:rPr>
              <a:t> at the FU Berlin and the </a:t>
            </a:r>
            <a:r>
              <a:rPr lang="fr-FR" dirty="0" err="1">
                <a:solidFill>
                  <a:schemeClr val="tx1"/>
                </a:solidFill>
              </a:rPr>
              <a:t>University</a:t>
            </a:r>
            <a:r>
              <a:rPr lang="fr-FR" dirty="0">
                <a:solidFill>
                  <a:schemeClr val="tx1"/>
                </a:solidFill>
              </a:rPr>
              <a:t> of </a:t>
            </a:r>
            <a:r>
              <a:rPr lang="fr-FR" dirty="0" err="1">
                <a:solidFill>
                  <a:schemeClr val="tx1"/>
                </a:solidFill>
              </a:rPr>
              <a:t>Bremen</a:t>
            </a:r>
            <a:r>
              <a:rPr lang="fr-FR" dirty="0">
                <a:solidFill>
                  <a:schemeClr val="tx1"/>
                </a:solidFill>
              </a:rPr>
              <a:t>. In 2019-2020 </a:t>
            </a:r>
            <a:r>
              <a:rPr lang="fr-FR" dirty="0" err="1">
                <a:solidFill>
                  <a:schemeClr val="tx1"/>
                </a:solidFill>
              </a:rPr>
              <a:t>he</a:t>
            </a:r>
            <a:r>
              <a:rPr lang="fr-FR" dirty="0">
                <a:solidFill>
                  <a:schemeClr val="tx1"/>
                </a:solidFill>
              </a:rPr>
              <a:t> </a:t>
            </a:r>
            <a:r>
              <a:rPr lang="fr-FR" dirty="0" err="1">
                <a:solidFill>
                  <a:schemeClr val="tx1"/>
                </a:solidFill>
              </a:rPr>
              <a:t>led</a:t>
            </a:r>
            <a:r>
              <a:rPr lang="fr-FR" dirty="0">
                <a:solidFill>
                  <a:schemeClr val="tx1"/>
                </a:solidFill>
              </a:rPr>
              <a:t> </a:t>
            </a:r>
            <a:r>
              <a:rPr lang="fr-FR" dirty="0" err="1">
                <a:solidFill>
                  <a:schemeClr val="tx1"/>
                </a:solidFill>
              </a:rPr>
              <a:t>MOSAiC</a:t>
            </a:r>
            <a:r>
              <a:rPr lang="fr-FR" dirty="0">
                <a:solidFill>
                  <a:schemeClr val="tx1"/>
                </a:solidFill>
              </a:rPr>
              <a:t>, the </a:t>
            </a:r>
            <a:r>
              <a:rPr lang="fr-FR" dirty="0" err="1">
                <a:solidFill>
                  <a:schemeClr val="tx1"/>
                </a:solidFill>
              </a:rPr>
              <a:t>largest</a:t>
            </a:r>
            <a:r>
              <a:rPr lang="fr-FR" dirty="0">
                <a:solidFill>
                  <a:schemeClr val="tx1"/>
                </a:solidFill>
              </a:rPr>
              <a:t> </a:t>
            </a:r>
            <a:r>
              <a:rPr lang="fr-FR" dirty="0" err="1">
                <a:solidFill>
                  <a:schemeClr val="tx1"/>
                </a:solidFill>
              </a:rPr>
              <a:t>Arctic</a:t>
            </a:r>
            <a:r>
              <a:rPr lang="fr-FR" dirty="0">
                <a:solidFill>
                  <a:schemeClr val="tx1"/>
                </a:solidFill>
              </a:rPr>
              <a:t> </a:t>
            </a:r>
            <a:r>
              <a:rPr lang="fr-FR" dirty="0" err="1">
                <a:solidFill>
                  <a:schemeClr val="tx1"/>
                </a:solidFill>
              </a:rPr>
              <a:t>expedition</a:t>
            </a:r>
            <a:r>
              <a:rPr lang="fr-FR" dirty="0">
                <a:solidFill>
                  <a:schemeClr val="tx1"/>
                </a:solidFill>
              </a:rPr>
              <a:t> </a:t>
            </a:r>
            <a:r>
              <a:rPr lang="fr-FR" dirty="0" err="1">
                <a:solidFill>
                  <a:schemeClr val="tx1"/>
                </a:solidFill>
              </a:rPr>
              <a:t>ever</a:t>
            </a:r>
            <a:r>
              <a:rPr lang="fr-FR" dirty="0">
                <a:solidFill>
                  <a:schemeClr val="tx1"/>
                </a:solidFill>
              </a:rPr>
              <a:t>.</a:t>
            </a:r>
          </a:p>
          <a:p>
            <a:r>
              <a:rPr lang="fr-FR" dirty="0">
                <a:solidFill>
                  <a:schemeClr val="tx1"/>
                </a:solidFill>
              </a:rPr>
              <a:t>https://</a:t>
            </a:r>
            <a:r>
              <a:rPr lang="fr-FR" dirty="0" err="1">
                <a:solidFill>
                  <a:schemeClr val="tx1"/>
                </a:solidFill>
              </a:rPr>
              <a:t>www.youtube.com</a:t>
            </a:r>
            <a:r>
              <a:rPr lang="fr-FR" dirty="0">
                <a:solidFill>
                  <a:schemeClr val="tx1"/>
                </a:solidFill>
              </a:rPr>
              <a:t>/</a:t>
            </a:r>
            <a:r>
              <a:rPr lang="fr-FR" dirty="0" err="1">
                <a:solidFill>
                  <a:schemeClr val="tx1"/>
                </a:solidFill>
              </a:rPr>
              <a:t>watch?v</a:t>
            </a:r>
            <a:r>
              <a:rPr lang="fr-FR" dirty="0">
                <a:solidFill>
                  <a:schemeClr val="tx1"/>
                </a:solidFill>
              </a:rPr>
              <a:t>=nV6zaufGtGU</a:t>
            </a:r>
          </a:p>
        </p:txBody>
      </p:sp>
      <p:sp>
        <p:nvSpPr>
          <p:cNvPr id="4" name="Espace réservé du numéro de diapositive 3">
            <a:extLst>
              <a:ext uri="{FF2B5EF4-FFF2-40B4-BE49-F238E27FC236}">
                <a16:creationId xmlns:a16="http://schemas.microsoft.com/office/drawing/2014/main" id="{EBAF41C5-C1AC-EF42-B1D5-71EB85CC413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1481965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73912C-F9FE-F743-96D0-FB6082BB52AB}"/>
              </a:ext>
            </a:extLst>
          </p:cNvPr>
          <p:cNvSpPr>
            <a:spLocks noGrp="1"/>
          </p:cNvSpPr>
          <p:nvPr>
            <p:ph type="title"/>
          </p:nvPr>
        </p:nvSpPr>
        <p:spPr/>
        <p:txBody>
          <a:bodyPr/>
          <a:lstStyle/>
          <a:p>
            <a:r>
              <a:rPr lang="en-GB" i="1" dirty="0">
                <a:solidFill>
                  <a:schemeClr val="tx1"/>
                </a:solidFill>
              </a:rPr>
              <a:t>Activity in pairs</a:t>
            </a:r>
            <a:endParaRPr lang="fr-FR" dirty="0">
              <a:solidFill>
                <a:schemeClr val="tx1"/>
              </a:solidFill>
            </a:endParaRPr>
          </a:p>
        </p:txBody>
      </p:sp>
      <p:sp>
        <p:nvSpPr>
          <p:cNvPr id="3" name="Espace réservé du texte 2">
            <a:extLst>
              <a:ext uri="{FF2B5EF4-FFF2-40B4-BE49-F238E27FC236}">
                <a16:creationId xmlns:a16="http://schemas.microsoft.com/office/drawing/2014/main" id="{ECC3A001-7527-E94C-B59F-56F1868FAF10}"/>
              </a:ext>
            </a:extLst>
          </p:cNvPr>
          <p:cNvSpPr>
            <a:spLocks noGrp="1"/>
          </p:cNvSpPr>
          <p:nvPr>
            <p:ph type="body" idx="1"/>
          </p:nvPr>
        </p:nvSpPr>
        <p:spPr/>
        <p:txBody>
          <a:bodyPr/>
          <a:lstStyle/>
          <a:p>
            <a:r>
              <a:rPr lang="en-GB" sz="2400" i="1" dirty="0">
                <a:solidFill>
                  <a:schemeClr val="tx1"/>
                </a:solidFill>
              </a:rPr>
              <a:t>Arctic research institutions and their researchers in the media:</a:t>
            </a:r>
            <a:endParaRPr lang="fr-FR" sz="2400" i="1" dirty="0">
              <a:solidFill>
                <a:schemeClr val="tx1"/>
              </a:solidFill>
            </a:endParaRPr>
          </a:p>
          <a:p>
            <a:r>
              <a:rPr lang="en-GB" sz="2400" i="1" dirty="0">
                <a:solidFill>
                  <a:schemeClr val="tx1"/>
                </a:solidFill>
              </a:rPr>
              <a:t>Michael Mann,</a:t>
            </a:r>
            <a:endParaRPr lang="fr-FR" sz="2400" i="1" dirty="0">
              <a:solidFill>
                <a:schemeClr val="tx1"/>
              </a:solidFill>
            </a:endParaRPr>
          </a:p>
          <a:p>
            <a:r>
              <a:rPr lang="en-GB" sz="2400" i="1" dirty="0">
                <a:solidFill>
                  <a:schemeClr val="tx1"/>
                </a:solidFill>
              </a:rPr>
              <a:t>Valérie Masson-</a:t>
            </a:r>
            <a:r>
              <a:rPr lang="en-GB" sz="2400" i="1" dirty="0" err="1">
                <a:solidFill>
                  <a:schemeClr val="tx1"/>
                </a:solidFill>
              </a:rPr>
              <a:t>Delmotte</a:t>
            </a:r>
            <a:endParaRPr lang="fr-FR" sz="2400" i="1" dirty="0">
              <a:solidFill>
                <a:schemeClr val="tx1"/>
              </a:solidFill>
            </a:endParaRPr>
          </a:p>
          <a:p>
            <a:r>
              <a:rPr lang="en-GB" sz="2400" dirty="0">
                <a:solidFill>
                  <a:schemeClr val="tx1"/>
                </a:solidFill>
              </a:rPr>
              <a:t>Markus Rex</a:t>
            </a:r>
            <a:r>
              <a:rPr lang="fr-FR" sz="2400" dirty="0">
                <a:solidFill>
                  <a:schemeClr val="tx1"/>
                </a:solidFill>
              </a:rPr>
              <a:t> </a:t>
            </a:r>
          </a:p>
        </p:txBody>
      </p:sp>
      <p:sp>
        <p:nvSpPr>
          <p:cNvPr id="4" name="Espace réservé du numéro de diapositive 3">
            <a:extLst>
              <a:ext uri="{FF2B5EF4-FFF2-40B4-BE49-F238E27FC236}">
                <a16:creationId xmlns:a16="http://schemas.microsoft.com/office/drawing/2014/main" id="{555AA0AA-2081-454F-B96F-DD971EEBDC7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640682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387890-B6DA-2443-9976-116994BE9ACD}"/>
              </a:ext>
            </a:extLst>
          </p:cNvPr>
          <p:cNvSpPr>
            <a:spLocks noGrp="1"/>
          </p:cNvSpPr>
          <p:nvPr>
            <p:ph type="title"/>
          </p:nvPr>
        </p:nvSpPr>
        <p:spPr/>
        <p:txBody>
          <a:bodyPr/>
          <a:lstStyle/>
          <a:p>
            <a:r>
              <a:rPr lang="fr-FR" dirty="0">
                <a:solidFill>
                  <a:schemeClr val="tx1"/>
                </a:solidFill>
              </a:rPr>
              <a:t>Food for </a:t>
            </a:r>
            <a:r>
              <a:rPr lang="fr-FR" dirty="0" err="1">
                <a:solidFill>
                  <a:schemeClr val="tx1"/>
                </a:solidFill>
              </a:rPr>
              <a:t>thought</a:t>
            </a:r>
            <a:endParaRPr lang="fr-FR" dirty="0">
              <a:solidFill>
                <a:schemeClr val="tx1"/>
              </a:solidFill>
            </a:endParaRPr>
          </a:p>
        </p:txBody>
      </p:sp>
      <p:sp>
        <p:nvSpPr>
          <p:cNvPr id="3" name="Espace réservé du texte 2">
            <a:extLst>
              <a:ext uri="{FF2B5EF4-FFF2-40B4-BE49-F238E27FC236}">
                <a16:creationId xmlns:a16="http://schemas.microsoft.com/office/drawing/2014/main" id="{9434E606-1CB8-B54B-A0CE-8FF9A5CAB87F}"/>
              </a:ext>
            </a:extLst>
          </p:cNvPr>
          <p:cNvSpPr>
            <a:spLocks noGrp="1"/>
          </p:cNvSpPr>
          <p:nvPr>
            <p:ph type="body" idx="1"/>
          </p:nvPr>
        </p:nvSpPr>
        <p:spPr/>
        <p:txBody>
          <a:bodyPr/>
          <a:lstStyle/>
          <a:p>
            <a:r>
              <a:rPr lang="fr-FR" sz="2000" dirty="0">
                <a:solidFill>
                  <a:schemeClr val="tx1"/>
                </a:solidFill>
              </a:rPr>
              <a:t>The </a:t>
            </a:r>
            <a:r>
              <a:rPr lang="fr-FR" sz="2000" dirty="0" err="1">
                <a:solidFill>
                  <a:schemeClr val="tx1"/>
                </a:solidFill>
              </a:rPr>
              <a:t>Arctic</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dirty="0" err="1">
                <a:solidFill>
                  <a:schemeClr val="tx1"/>
                </a:solidFill>
              </a:rPr>
              <a:t>melting</a:t>
            </a:r>
            <a:r>
              <a:rPr lang="fr-FR" sz="2000" dirty="0">
                <a:solidFill>
                  <a:schemeClr val="tx1"/>
                </a:solidFill>
              </a:rPr>
              <a:t> | DW </a:t>
            </a:r>
            <a:r>
              <a:rPr lang="fr-FR" sz="2000" dirty="0" err="1">
                <a:solidFill>
                  <a:schemeClr val="tx1"/>
                </a:solidFill>
              </a:rPr>
              <a:t>Documentary</a:t>
            </a:r>
            <a:endParaRPr lang="fr-FR" sz="2000" dirty="0">
              <a:solidFill>
                <a:schemeClr val="tx1"/>
              </a:solidFill>
            </a:endParaRPr>
          </a:p>
          <a:p>
            <a:r>
              <a:rPr lang="fr-FR" sz="2000" b="1" dirty="0">
                <a:solidFill>
                  <a:schemeClr val="tx1"/>
                </a:solidFill>
                <a:hlinkClick r:id="rId2">
                  <a:extLst>
                    <a:ext uri="{A12FA001-AC4F-418D-AE19-62706E023703}">
                      <ahyp:hlinkClr xmlns:ahyp="http://schemas.microsoft.com/office/drawing/2018/hyperlinkcolor" val="tx"/>
                    </a:ext>
                  </a:extLst>
                </a:hlinkClick>
              </a:rPr>
              <a:t>https://www.youtube.com/watch?v=W1u57UB8Zno</a:t>
            </a:r>
            <a:endParaRPr lang="fr-FR" sz="2000" b="1" dirty="0">
              <a:solidFill>
                <a:schemeClr val="tx1"/>
              </a:solidFill>
            </a:endParaRPr>
          </a:p>
          <a:p>
            <a:r>
              <a:rPr lang="fr-FR" sz="2000" b="1" dirty="0" err="1">
                <a:solidFill>
                  <a:schemeClr val="tx1"/>
                </a:solidFill>
              </a:rPr>
              <a:t>Understanding</a:t>
            </a:r>
            <a:r>
              <a:rPr lang="fr-FR" sz="2000" b="1" dirty="0">
                <a:solidFill>
                  <a:schemeClr val="tx1"/>
                </a:solidFill>
              </a:rPr>
              <a:t> the </a:t>
            </a:r>
            <a:r>
              <a:rPr lang="fr-FR" sz="2000" b="1" dirty="0" err="1">
                <a:solidFill>
                  <a:schemeClr val="tx1"/>
                </a:solidFill>
              </a:rPr>
              <a:t>warming</a:t>
            </a:r>
            <a:r>
              <a:rPr lang="fr-FR" sz="2000" b="1" dirty="0">
                <a:solidFill>
                  <a:schemeClr val="tx1"/>
                </a:solidFill>
              </a:rPr>
              <a:t> </a:t>
            </a:r>
            <a:r>
              <a:rPr lang="fr-FR" sz="2000" b="1" dirty="0" err="1">
                <a:solidFill>
                  <a:schemeClr val="tx1"/>
                </a:solidFill>
              </a:rPr>
              <a:t>Arctic</a:t>
            </a:r>
            <a:endParaRPr lang="fr-FR" sz="2000" b="1" dirty="0">
              <a:solidFill>
                <a:schemeClr val="tx1"/>
              </a:solidFill>
            </a:endParaRPr>
          </a:p>
          <a:p>
            <a:r>
              <a:rPr lang="fr-FR" sz="2000" b="1" dirty="0">
                <a:solidFill>
                  <a:schemeClr val="tx1"/>
                </a:solidFill>
                <a:hlinkClick r:id="rId3">
                  <a:extLst>
                    <a:ext uri="{A12FA001-AC4F-418D-AE19-62706E023703}">
                      <ahyp:hlinkClr xmlns:ahyp="http://schemas.microsoft.com/office/drawing/2018/hyperlinkcolor" val="tx"/>
                    </a:ext>
                  </a:extLst>
                </a:hlinkClick>
              </a:rPr>
              <a:t>https://www.youtube.com/watch?v=Vv6DOLdWWRM</a:t>
            </a:r>
            <a:endParaRPr lang="fr-FR" sz="2000" b="1" dirty="0">
              <a:solidFill>
                <a:schemeClr val="tx1"/>
              </a:solidFill>
            </a:endParaRPr>
          </a:p>
          <a:p>
            <a:r>
              <a:rPr lang="fr-FR" sz="2000" dirty="0">
                <a:solidFill>
                  <a:schemeClr val="tx1"/>
                </a:solidFill>
              </a:rPr>
              <a:t>The </a:t>
            </a:r>
            <a:r>
              <a:rPr lang="fr-FR" sz="2000" dirty="0" err="1">
                <a:solidFill>
                  <a:schemeClr val="tx1"/>
                </a:solidFill>
              </a:rPr>
              <a:t>Arctic</a:t>
            </a:r>
            <a:r>
              <a:rPr lang="fr-FR" sz="2000" dirty="0">
                <a:solidFill>
                  <a:schemeClr val="tx1"/>
                </a:solidFill>
              </a:rPr>
              <a:t>: a </a:t>
            </a:r>
            <a:r>
              <a:rPr lang="fr-FR" sz="2000" dirty="0" err="1">
                <a:solidFill>
                  <a:schemeClr val="tx1"/>
                </a:solidFill>
              </a:rPr>
              <a:t>delicate</a:t>
            </a:r>
            <a:r>
              <a:rPr lang="fr-FR" sz="2000" dirty="0">
                <a:solidFill>
                  <a:schemeClr val="tx1"/>
                </a:solidFill>
              </a:rPr>
              <a:t> </a:t>
            </a:r>
            <a:r>
              <a:rPr lang="fr-FR" sz="2000" dirty="0" err="1">
                <a:solidFill>
                  <a:schemeClr val="tx1"/>
                </a:solidFill>
              </a:rPr>
              <a:t>icy</a:t>
            </a:r>
            <a:r>
              <a:rPr lang="fr-FR" sz="2000" dirty="0">
                <a:solidFill>
                  <a:schemeClr val="tx1"/>
                </a:solidFill>
              </a:rPr>
              <a:t> </a:t>
            </a:r>
            <a:r>
              <a:rPr lang="fr-FR" sz="2000" dirty="0" err="1">
                <a:solidFill>
                  <a:schemeClr val="tx1"/>
                </a:solidFill>
              </a:rPr>
              <a:t>ecosystem</a:t>
            </a:r>
            <a:endParaRPr lang="fr-FR" sz="2000" dirty="0">
              <a:solidFill>
                <a:schemeClr val="tx1"/>
              </a:solidFill>
            </a:endParaRPr>
          </a:p>
          <a:p>
            <a:r>
              <a:rPr lang="fr-FR" sz="2000" dirty="0">
                <a:solidFill>
                  <a:schemeClr val="tx1"/>
                </a:solidFill>
                <a:hlinkClick r:id="rId4">
                  <a:extLst>
                    <a:ext uri="{A12FA001-AC4F-418D-AE19-62706E023703}">
                      <ahyp:hlinkClr xmlns:ahyp="http://schemas.microsoft.com/office/drawing/2018/hyperlinkcolor" val="tx"/>
                    </a:ext>
                  </a:extLst>
                </a:hlinkClick>
              </a:rPr>
              <a:t>https://www.youtube.com/watch?v=V4lwQcho1No</a:t>
            </a:r>
            <a:endParaRPr lang="fr-FR" sz="2000" dirty="0">
              <a:solidFill>
                <a:schemeClr val="tx1"/>
              </a:solidFill>
            </a:endParaRPr>
          </a:p>
          <a:p>
            <a:r>
              <a:rPr lang="fr-FR" sz="2000" dirty="0">
                <a:solidFill>
                  <a:schemeClr val="tx1"/>
                </a:solidFill>
              </a:rPr>
              <a:t>And a film:</a:t>
            </a:r>
          </a:p>
          <a:p>
            <a:r>
              <a:rPr lang="fr-FR" sz="2000" dirty="0">
                <a:solidFill>
                  <a:schemeClr val="tx1"/>
                </a:solidFill>
              </a:rPr>
              <a:t>https://</a:t>
            </a:r>
            <a:r>
              <a:rPr lang="fr-FR" sz="2000" dirty="0" err="1">
                <a:solidFill>
                  <a:schemeClr val="tx1"/>
                </a:solidFill>
              </a:rPr>
              <a:t>www.alaskapublic.org</a:t>
            </a:r>
            <a:r>
              <a:rPr lang="fr-FR" sz="2000" dirty="0">
                <a:solidFill>
                  <a:schemeClr val="tx1"/>
                </a:solidFill>
              </a:rPr>
              <a:t>/2017/09/28/new-film-explores-how-arctic-ecosystems-are-affected-by-climate-change/</a:t>
            </a:r>
          </a:p>
          <a:p>
            <a:endParaRPr lang="fr-FR" b="1" dirty="0"/>
          </a:p>
          <a:p>
            <a:endParaRPr lang="fr-FR" dirty="0"/>
          </a:p>
        </p:txBody>
      </p:sp>
      <p:sp>
        <p:nvSpPr>
          <p:cNvPr id="4" name="Espace réservé du numéro de diapositive 3">
            <a:extLst>
              <a:ext uri="{FF2B5EF4-FFF2-40B4-BE49-F238E27FC236}">
                <a16:creationId xmlns:a16="http://schemas.microsoft.com/office/drawing/2014/main" id="{20B21879-57E2-BD47-8DBE-A55ABBE622B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1851099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B7EDF7-A2D7-6645-A83D-E16C9627A84E}"/>
              </a:ext>
            </a:extLst>
          </p:cNvPr>
          <p:cNvSpPr>
            <a:spLocks noGrp="1"/>
          </p:cNvSpPr>
          <p:nvPr>
            <p:ph type="title"/>
          </p:nvPr>
        </p:nvSpPr>
        <p:spPr/>
        <p:txBody>
          <a:bodyPr/>
          <a:lstStyle/>
          <a:p>
            <a:r>
              <a:rPr lang="fr-FR" dirty="0"/>
              <a:t>Lesson 5: </a:t>
            </a:r>
            <a:r>
              <a:rPr lang="fr-FR" dirty="0" err="1"/>
              <a:t>Targeting</a:t>
            </a:r>
            <a:r>
              <a:rPr lang="fr-FR" dirty="0"/>
              <a:t> audiences</a:t>
            </a:r>
          </a:p>
        </p:txBody>
      </p:sp>
      <p:sp>
        <p:nvSpPr>
          <p:cNvPr id="3" name="Espace réservé du texte 2">
            <a:extLst>
              <a:ext uri="{FF2B5EF4-FFF2-40B4-BE49-F238E27FC236}">
                <a16:creationId xmlns:a16="http://schemas.microsoft.com/office/drawing/2014/main" id="{47C03F2F-E42D-654A-A852-426AF2931992}"/>
              </a:ext>
            </a:extLst>
          </p:cNvPr>
          <p:cNvSpPr>
            <a:spLocks noGrp="1"/>
          </p:cNvSpPr>
          <p:nvPr>
            <p:ph type="body" idx="1"/>
          </p:nvPr>
        </p:nvSpPr>
        <p:spPr/>
        <p:txBody>
          <a:bodyPr/>
          <a:lstStyle/>
          <a:p>
            <a:r>
              <a:rPr lang="fr-FR" sz="2400" dirty="0" err="1">
                <a:solidFill>
                  <a:schemeClr val="tx1"/>
                </a:solidFill>
              </a:rPr>
              <a:t>Sea</a:t>
            </a:r>
            <a:r>
              <a:rPr lang="fr-FR" sz="2400" dirty="0">
                <a:solidFill>
                  <a:schemeClr val="tx1"/>
                </a:solidFill>
              </a:rPr>
              <a:t> </a:t>
            </a:r>
            <a:r>
              <a:rPr lang="fr-FR" sz="2400" dirty="0" err="1">
                <a:solidFill>
                  <a:schemeClr val="tx1"/>
                </a:solidFill>
              </a:rPr>
              <a:t>Ice</a:t>
            </a:r>
            <a:r>
              <a:rPr lang="fr-FR" sz="2400" dirty="0">
                <a:solidFill>
                  <a:schemeClr val="tx1"/>
                </a:solidFill>
              </a:rPr>
              <a:t> Portal/REKLIM</a:t>
            </a:r>
          </a:p>
          <a:p>
            <a:r>
              <a:rPr lang="fr-FR" sz="2400" dirty="0" err="1">
                <a:solidFill>
                  <a:schemeClr val="tx1"/>
                </a:solidFill>
              </a:rPr>
              <a:t>Video</a:t>
            </a:r>
            <a:r>
              <a:rPr lang="fr-FR" sz="2400" dirty="0">
                <a:solidFill>
                  <a:schemeClr val="tx1"/>
                </a:solidFill>
              </a:rPr>
              <a:t> </a:t>
            </a:r>
            <a:r>
              <a:rPr lang="en-GB" sz="2400" dirty="0">
                <a:solidFill>
                  <a:schemeClr val="tx1"/>
                </a:solidFill>
              </a:rPr>
              <a:t>“Wie </a:t>
            </a:r>
            <a:r>
              <a:rPr lang="en-GB" sz="2400" dirty="0" err="1">
                <a:solidFill>
                  <a:schemeClr val="tx1"/>
                </a:solidFill>
              </a:rPr>
              <a:t>findet</a:t>
            </a:r>
            <a:r>
              <a:rPr lang="en-GB" sz="2400" dirty="0">
                <a:solidFill>
                  <a:schemeClr val="tx1"/>
                </a:solidFill>
              </a:rPr>
              <a:t> der </a:t>
            </a:r>
            <a:r>
              <a:rPr lang="en-GB" sz="2400" dirty="0" err="1">
                <a:solidFill>
                  <a:schemeClr val="tx1"/>
                </a:solidFill>
              </a:rPr>
              <a:t>Eisbär</a:t>
            </a:r>
            <a:r>
              <a:rPr lang="en-GB" sz="2400" dirty="0">
                <a:solidFill>
                  <a:schemeClr val="tx1"/>
                </a:solidFill>
              </a:rPr>
              <a:t> Bert </a:t>
            </a:r>
            <a:r>
              <a:rPr lang="en-GB" sz="2400" dirty="0" err="1">
                <a:solidFill>
                  <a:schemeClr val="tx1"/>
                </a:solidFill>
              </a:rPr>
              <a:t>ein</a:t>
            </a:r>
            <a:r>
              <a:rPr lang="en-GB" sz="2400" dirty="0">
                <a:solidFill>
                  <a:schemeClr val="tx1"/>
                </a:solidFill>
              </a:rPr>
              <a:t> </a:t>
            </a:r>
            <a:r>
              <a:rPr lang="en-GB" sz="2400" dirty="0" err="1">
                <a:solidFill>
                  <a:schemeClr val="tx1"/>
                </a:solidFill>
              </a:rPr>
              <a:t>neues</a:t>
            </a:r>
            <a:r>
              <a:rPr lang="en-GB" sz="2400" dirty="0">
                <a:solidFill>
                  <a:schemeClr val="tx1"/>
                </a:solidFill>
              </a:rPr>
              <a:t> </a:t>
            </a:r>
            <a:r>
              <a:rPr lang="en-GB" sz="2400" dirty="0" err="1">
                <a:solidFill>
                  <a:schemeClr val="tx1"/>
                </a:solidFill>
              </a:rPr>
              <a:t>zuhause</a:t>
            </a:r>
            <a:r>
              <a:rPr lang="en-GB" sz="2400" dirty="0">
                <a:solidFill>
                  <a:schemeClr val="tx1"/>
                </a:solidFill>
              </a:rPr>
              <a:t>?) (How can the polar bear find a new home?)</a:t>
            </a:r>
          </a:p>
          <a:p>
            <a:r>
              <a:rPr lang="fr-FR" sz="2400" dirty="0">
                <a:solidFill>
                  <a:schemeClr val="tx1"/>
                </a:solidFill>
                <a:hlinkClick r:id="rId2">
                  <a:extLst>
                    <a:ext uri="{A12FA001-AC4F-418D-AE19-62706E023703}">
                      <ahyp:hlinkClr xmlns:ahyp="http://schemas.microsoft.com/office/drawing/2018/hyperlinkcolor" val="tx"/>
                    </a:ext>
                  </a:extLst>
                </a:hlinkClick>
              </a:rPr>
              <a:t>https://www.youtube.com/embed/dztwrdvZj_c</a:t>
            </a:r>
            <a:endParaRPr lang="fr-FR" sz="2400" dirty="0">
              <a:solidFill>
                <a:schemeClr val="tx1"/>
              </a:solidFill>
            </a:endParaRPr>
          </a:p>
          <a:p>
            <a:endParaRPr lang="fr-FR" sz="2400" b="1" dirty="0">
              <a:solidFill>
                <a:schemeClr val="tx1"/>
              </a:solidFill>
            </a:endParaRPr>
          </a:p>
          <a:p>
            <a:r>
              <a:rPr lang="fr-FR" sz="2400" b="1" dirty="0" err="1">
                <a:solidFill>
                  <a:schemeClr val="tx1"/>
                </a:solidFill>
              </a:rPr>
              <a:t>Videos</a:t>
            </a:r>
            <a:r>
              <a:rPr lang="fr-FR" sz="2400" b="1" dirty="0">
                <a:solidFill>
                  <a:schemeClr val="tx1"/>
                </a:solidFill>
              </a:rPr>
              <a:t> on the </a:t>
            </a:r>
            <a:r>
              <a:rPr lang="fr-FR" sz="2400" b="1" dirty="0" err="1">
                <a:solidFill>
                  <a:schemeClr val="tx1"/>
                </a:solidFill>
              </a:rPr>
              <a:t>MOSAiC</a:t>
            </a:r>
            <a:r>
              <a:rPr lang="fr-FR" sz="2400" b="1" dirty="0">
                <a:solidFill>
                  <a:schemeClr val="tx1"/>
                </a:solidFill>
              </a:rPr>
              <a:t> </a:t>
            </a:r>
            <a:r>
              <a:rPr lang="fr-FR" sz="2400" b="1" dirty="0" err="1">
                <a:solidFill>
                  <a:schemeClr val="tx1"/>
                </a:solidFill>
              </a:rPr>
              <a:t>Expedition</a:t>
            </a:r>
            <a:endParaRPr lang="fr-FR" sz="2400" b="1" dirty="0">
              <a:solidFill>
                <a:schemeClr val="tx1"/>
              </a:solidFill>
            </a:endParaRPr>
          </a:p>
          <a:p>
            <a:r>
              <a:rPr lang="fr-FR" sz="2400" dirty="0">
                <a:solidFill>
                  <a:schemeClr val="tx1"/>
                </a:solidFill>
                <a:hlinkClick r:id="rId3">
                  <a:extLst>
                    <a:ext uri="{A12FA001-AC4F-418D-AE19-62706E023703}">
                      <ahyp:hlinkClr xmlns:ahyp="http://schemas.microsoft.com/office/drawing/2018/hyperlinkcolor" val="tx"/>
                    </a:ext>
                  </a:extLst>
                </a:hlinkClick>
              </a:rPr>
              <a:t>https://www.meereisportal.de/en/mosaic/videos/</a:t>
            </a:r>
            <a:endParaRPr lang="fr-FR" sz="2400"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21CB45B5-3F81-2243-80DC-5B335784F0B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2012894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313C17-2DF1-8D4D-B855-69B08ECAA205}"/>
              </a:ext>
            </a:extLst>
          </p:cNvPr>
          <p:cNvSpPr>
            <a:spLocks noGrp="1"/>
          </p:cNvSpPr>
          <p:nvPr>
            <p:ph type="title"/>
          </p:nvPr>
        </p:nvSpPr>
        <p:spPr>
          <a:xfrm>
            <a:off x="168425" y="0"/>
            <a:ext cx="6802800" cy="572700"/>
          </a:xfrm>
        </p:spPr>
        <p:txBody>
          <a:bodyPr/>
          <a:lstStyle/>
          <a:p>
            <a:r>
              <a:rPr lang="fr-FR" dirty="0" err="1">
                <a:solidFill>
                  <a:schemeClr val="tx1"/>
                </a:solidFill>
              </a:rPr>
              <a:t>MOSAiC</a:t>
            </a:r>
            <a:r>
              <a:rPr lang="fr-FR" dirty="0">
                <a:solidFill>
                  <a:schemeClr val="tx1"/>
                </a:solidFill>
              </a:rPr>
              <a:t> </a:t>
            </a:r>
            <a:r>
              <a:rPr lang="fr-FR" dirty="0" err="1">
                <a:solidFill>
                  <a:schemeClr val="tx1"/>
                </a:solidFill>
              </a:rPr>
              <a:t>Videos</a:t>
            </a:r>
            <a:endParaRPr lang="fr-FR" dirty="0">
              <a:solidFill>
                <a:schemeClr val="tx1"/>
              </a:solidFill>
            </a:endParaRPr>
          </a:p>
        </p:txBody>
      </p:sp>
      <p:sp>
        <p:nvSpPr>
          <p:cNvPr id="3" name="Espace réservé du texte 2">
            <a:extLst>
              <a:ext uri="{FF2B5EF4-FFF2-40B4-BE49-F238E27FC236}">
                <a16:creationId xmlns:a16="http://schemas.microsoft.com/office/drawing/2014/main" id="{6F339292-6024-2843-B564-039C020FAF67}"/>
              </a:ext>
            </a:extLst>
          </p:cNvPr>
          <p:cNvSpPr>
            <a:spLocks noGrp="1"/>
          </p:cNvSpPr>
          <p:nvPr>
            <p:ph type="body" idx="1"/>
          </p:nvPr>
        </p:nvSpPr>
        <p:spPr>
          <a:xfrm>
            <a:off x="168425" y="592629"/>
            <a:ext cx="8664008" cy="3832414"/>
          </a:xfrm>
        </p:spPr>
        <p:txBody>
          <a:bodyPr/>
          <a:lstStyle/>
          <a:p>
            <a:pPr fontAlgn="base"/>
            <a:r>
              <a:rPr lang="fr-FR" b="1" dirty="0">
                <a:solidFill>
                  <a:schemeClr val="tx1"/>
                </a:solidFill>
              </a:rPr>
              <a:t>Learning </a:t>
            </a:r>
            <a:r>
              <a:rPr lang="fr-FR" b="1" dirty="0" err="1">
                <a:solidFill>
                  <a:schemeClr val="tx1"/>
                </a:solidFill>
              </a:rPr>
              <a:t>Videos</a:t>
            </a:r>
            <a:r>
              <a:rPr lang="fr-FR" b="1" dirty="0">
                <a:solidFill>
                  <a:schemeClr val="tx1"/>
                </a:solidFill>
              </a:rPr>
              <a:t>:</a:t>
            </a:r>
            <a:endParaRPr lang="fr-FR" dirty="0">
              <a:solidFill>
                <a:schemeClr val="tx1"/>
              </a:solidFill>
            </a:endParaRPr>
          </a:p>
          <a:p>
            <a:pPr fontAlgn="base"/>
            <a:r>
              <a:rPr lang="fr-FR" dirty="0">
                <a:solidFill>
                  <a:schemeClr val="tx1"/>
                </a:solidFill>
              </a:rPr>
              <a:t>“</a:t>
            </a:r>
            <a:r>
              <a:rPr lang="fr-FR" dirty="0" err="1">
                <a:solidFill>
                  <a:schemeClr val="tx1"/>
                </a:solidFill>
              </a:rPr>
              <a:t>Frozen</a:t>
            </a:r>
            <a:r>
              <a:rPr lang="fr-FR" dirty="0">
                <a:solidFill>
                  <a:schemeClr val="tx1"/>
                </a:solidFill>
              </a:rPr>
              <a:t> in the </a:t>
            </a:r>
            <a:r>
              <a:rPr lang="fr-FR" dirty="0" err="1">
                <a:solidFill>
                  <a:schemeClr val="tx1"/>
                </a:solidFill>
              </a:rPr>
              <a:t>Ice</a:t>
            </a:r>
            <a:r>
              <a:rPr lang="fr-FR" dirty="0">
                <a:solidFill>
                  <a:schemeClr val="tx1"/>
                </a:solidFill>
              </a:rPr>
              <a:t>: </a:t>
            </a:r>
            <a:r>
              <a:rPr lang="fr-FR" dirty="0" err="1">
                <a:solidFill>
                  <a:schemeClr val="tx1"/>
                </a:solidFill>
              </a:rPr>
              <a:t>Exploring</a:t>
            </a:r>
            <a:r>
              <a:rPr lang="fr-FR" dirty="0">
                <a:solidFill>
                  <a:schemeClr val="tx1"/>
                </a:solidFill>
              </a:rPr>
              <a:t> the </a:t>
            </a:r>
            <a:r>
              <a:rPr lang="fr-FR" dirty="0" err="1">
                <a:solidFill>
                  <a:schemeClr val="tx1"/>
                </a:solidFill>
              </a:rPr>
              <a:t>Arctic</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offered</a:t>
            </a:r>
            <a:r>
              <a:rPr lang="fr-FR" dirty="0">
                <a:solidFill>
                  <a:schemeClr val="tx1"/>
                </a:solidFill>
              </a:rPr>
              <a:t> </a:t>
            </a:r>
            <a:r>
              <a:rPr lang="fr-FR" dirty="0" err="1">
                <a:solidFill>
                  <a:schemeClr val="tx1"/>
                </a:solidFill>
              </a:rPr>
              <a:t>through</a:t>
            </a:r>
            <a:r>
              <a:rPr lang="fr-FR" dirty="0">
                <a:solidFill>
                  <a:schemeClr val="tx1"/>
                </a:solidFill>
              </a:rPr>
              <a:t> the online course </a:t>
            </a:r>
            <a:r>
              <a:rPr lang="fr-FR" dirty="0" err="1">
                <a:solidFill>
                  <a:schemeClr val="tx1"/>
                </a:solidFill>
              </a:rPr>
              <a:t>platform</a:t>
            </a:r>
            <a:r>
              <a:rPr lang="fr-FR" dirty="0">
                <a:solidFill>
                  <a:schemeClr val="tx1"/>
                </a:solidFill>
              </a:rPr>
              <a:t> Coursera, and </a:t>
            </a:r>
            <a:r>
              <a:rPr lang="fr-FR" dirty="0" err="1">
                <a:solidFill>
                  <a:schemeClr val="tx1"/>
                </a:solidFill>
              </a:rPr>
              <a:t>also</a:t>
            </a:r>
            <a:r>
              <a:rPr lang="fr-FR" dirty="0">
                <a:solidFill>
                  <a:schemeClr val="tx1"/>
                </a:solidFill>
              </a:rPr>
              <a:t> </a:t>
            </a:r>
            <a:r>
              <a:rPr lang="fr-FR" dirty="0" err="1">
                <a:solidFill>
                  <a:schemeClr val="tx1"/>
                </a:solidFill>
              </a:rPr>
              <a:t>viewable</a:t>
            </a:r>
            <a:r>
              <a:rPr lang="fr-FR" dirty="0">
                <a:solidFill>
                  <a:schemeClr val="tx1"/>
                </a:solidFill>
              </a:rPr>
              <a:t> </a:t>
            </a:r>
            <a:r>
              <a:rPr lang="fr-FR" dirty="0" err="1">
                <a:solidFill>
                  <a:schemeClr val="tx1"/>
                </a:solidFill>
              </a:rPr>
              <a:t>here</a:t>
            </a:r>
            <a:r>
              <a:rPr lang="fr-FR" dirty="0">
                <a:solidFill>
                  <a:schemeClr val="tx1"/>
                </a:solidFill>
              </a:rPr>
              <a:t> on YouTube. The course </a:t>
            </a:r>
            <a:r>
              <a:rPr lang="fr-FR" dirty="0" err="1">
                <a:solidFill>
                  <a:schemeClr val="tx1"/>
                </a:solidFill>
              </a:rPr>
              <a:t>takes</a:t>
            </a:r>
            <a:r>
              <a:rPr lang="fr-FR" dirty="0">
                <a:solidFill>
                  <a:schemeClr val="tx1"/>
                </a:solidFill>
              </a:rPr>
              <a:t> </a:t>
            </a:r>
            <a:r>
              <a:rPr lang="fr-FR" dirty="0" err="1">
                <a:solidFill>
                  <a:schemeClr val="tx1"/>
                </a:solidFill>
              </a:rPr>
              <a:t>you</a:t>
            </a:r>
            <a:r>
              <a:rPr lang="fr-FR" dirty="0">
                <a:solidFill>
                  <a:schemeClr val="tx1"/>
                </a:solidFill>
              </a:rPr>
              <a:t> to the </a:t>
            </a:r>
            <a:r>
              <a:rPr lang="fr-FR" dirty="0" err="1">
                <a:solidFill>
                  <a:schemeClr val="tx1"/>
                </a:solidFill>
              </a:rPr>
              <a:t>North</a:t>
            </a:r>
            <a:r>
              <a:rPr lang="fr-FR" dirty="0">
                <a:solidFill>
                  <a:schemeClr val="tx1"/>
                </a:solidFill>
              </a:rPr>
              <a:t> Pole: </a:t>
            </a:r>
            <a:r>
              <a:rPr lang="fr-FR" dirty="0" err="1">
                <a:solidFill>
                  <a:schemeClr val="tx1"/>
                </a:solidFill>
              </a:rPr>
              <a:t>learn</a:t>
            </a:r>
            <a:r>
              <a:rPr lang="fr-FR" dirty="0">
                <a:solidFill>
                  <a:schemeClr val="tx1"/>
                </a:solidFill>
              </a:rPr>
              <a:t> all about the </a:t>
            </a:r>
            <a:r>
              <a:rPr lang="fr-FR" dirty="0" err="1">
                <a:solidFill>
                  <a:schemeClr val="tx1"/>
                </a:solidFill>
              </a:rPr>
              <a:t>extraordinary</a:t>
            </a:r>
            <a:r>
              <a:rPr lang="fr-FR" dirty="0">
                <a:solidFill>
                  <a:schemeClr val="tx1"/>
                </a:solidFill>
              </a:rPr>
              <a:t> </a:t>
            </a:r>
            <a:r>
              <a:rPr lang="fr-FR" dirty="0" err="1">
                <a:solidFill>
                  <a:schemeClr val="tx1"/>
                </a:solidFill>
              </a:rPr>
              <a:t>MOSAiC</a:t>
            </a:r>
            <a:r>
              <a:rPr lang="fr-FR" dirty="0">
                <a:solidFill>
                  <a:schemeClr val="tx1"/>
                </a:solidFill>
              </a:rPr>
              <a:t> </a:t>
            </a:r>
            <a:r>
              <a:rPr lang="fr-FR" dirty="0" err="1">
                <a:solidFill>
                  <a:schemeClr val="tx1"/>
                </a:solidFill>
              </a:rPr>
              <a:t>Arctic</a:t>
            </a:r>
            <a:r>
              <a:rPr lang="fr-FR" dirty="0">
                <a:solidFill>
                  <a:schemeClr val="tx1"/>
                </a:solidFill>
              </a:rPr>
              <a:t> </a:t>
            </a:r>
            <a:r>
              <a:rPr lang="fr-FR" dirty="0" err="1">
                <a:solidFill>
                  <a:schemeClr val="tx1"/>
                </a:solidFill>
              </a:rPr>
              <a:t>research</a:t>
            </a:r>
            <a:r>
              <a:rPr lang="fr-FR" dirty="0">
                <a:solidFill>
                  <a:schemeClr val="tx1"/>
                </a:solidFill>
              </a:rPr>
              <a:t> mission </a:t>
            </a:r>
            <a:r>
              <a:rPr lang="fr-FR" dirty="0" err="1">
                <a:solidFill>
                  <a:schemeClr val="tx1"/>
                </a:solidFill>
              </a:rPr>
              <a:t>that</a:t>
            </a:r>
            <a:r>
              <a:rPr lang="fr-FR" dirty="0">
                <a:solidFill>
                  <a:schemeClr val="tx1"/>
                </a:solidFill>
              </a:rPr>
              <a:t> has </a:t>
            </a:r>
            <a:r>
              <a:rPr lang="fr-FR" dirty="0" err="1">
                <a:solidFill>
                  <a:schemeClr val="tx1"/>
                </a:solidFill>
              </a:rPr>
              <a:t>frozen</a:t>
            </a:r>
            <a:r>
              <a:rPr lang="fr-FR" dirty="0">
                <a:solidFill>
                  <a:schemeClr val="tx1"/>
                </a:solidFill>
              </a:rPr>
              <a:t> an </a:t>
            </a:r>
            <a:r>
              <a:rPr lang="fr-FR" dirty="0" err="1">
                <a:solidFill>
                  <a:schemeClr val="tx1"/>
                </a:solidFill>
              </a:rPr>
              <a:t>icebreaker</a:t>
            </a:r>
            <a:r>
              <a:rPr lang="fr-FR" dirty="0">
                <a:solidFill>
                  <a:schemeClr val="tx1"/>
                </a:solidFill>
              </a:rPr>
              <a:t> </a:t>
            </a:r>
            <a:r>
              <a:rPr lang="fr-FR" dirty="0" err="1">
                <a:solidFill>
                  <a:schemeClr val="tx1"/>
                </a:solidFill>
              </a:rPr>
              <a:t>into</a:t>
            </a:r>
            <a:r>
              <a:rPr lang="fr-FR" dirty="0">
                <a:solidFill>
                  <a:schemeClr val="tx1"/>
                </a:solidFill>
              </a:rPr>
              <a:t> the </a:t>
            </a:r>
            <a:r>
              <a:rPr lang="fr-FR" dirty="0" err="1">
                <a:solidFill>
                  <a:schemeClr val="tx1"/>
                </a:solidFill>
              </a:rPr>
              <a:t>Arctic</a:t>
            </a:r>
            <a:r>
              <a:rPr lang="fr-FR" dirty="0">
                <a:solidFill>
                  <a:schemeClr val="tx1"/>
                </a:solidFill>
              </a:rPr>
              <a:t> </a:t>
            </a:r>
            <a:r>
              <a:rPr lang="fr-FR" dirty="0" err="1">
                <a:solidFill>
                  <a:schemeClr val="tx1"/>
                </a:solidFill>
              </a:rPr>
              <a:t>Ocean</a:t>
            </a:r>
            <a:r>
              <a:rPr lang="fr-FR" dirty="0">
                <a:solidFill>
                  <a:schemeClr val="tx1"/>
                </a:solidFill>
              </a:rPr>
              <a:t>, </a:t>
            </a:r>
            <a:r>
              <a:rPr lang="fr-FR" dirty="0" err="1">
                <a:solidFill>
                  <a:schemeClr val="tx1"/>
                </a:solidFill>
              </a:rPr>
              <a:t>where</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will</a:t>
            </a:r>
            <a:r>
              <a:rPr lang="fr-FR" dirty="0">
                <a:solidFill>
                  <a:schemeClr val="tx1"/>
                </a:solidFill>
              </a:rPr>
              <a:t> drift for 13 </a:t>
            </a:r>
            <a:r>
              <a:rPr lang="fr-FR" dirty="0" err="1">
                <a:solidFill>
                  <a:schemeClr val="tx1"/>
                </a:solidFill>
              </a:rPr>
              <a:t>months</a:t>
            </a:r>
            <a:r>
              <a:rPr lang="fr-FR" dirty="0">
                <a:solidFill>
                  <a:schemeClr val="tx1"/>
                </a:solidFill>
              </a:rPr>
              <a:t> (</a:t>
            </a:r>
            <a:r>
              <a:rPr lang="fr-FR" dirty="0" err="1">
                <a:solidFill>
                  <a:schemeClr val="tx1"/>
                </a:solidFill>
              </a:rPr>
              <a:t>mosaic-expedition.org</a:t>
            </a:r>
            <a:r>
              <a:rPr lang="fr-FR" dirty="0">
                <a:solidFill>
                  <a:schemeClr val="tx1"/>
                </a:solidFill>
              </a:rPr>
              <a:t>). In </a:t>
            </a:r>
            <a:r>
              <a:rPr lang="fr-FR" dirty="0" err="1">
                <a:solidFill>
                  <a:schemeClr val="tx1"/>
                </a:solidFill>
              </a:rPr>
              <a:t>this</a:t>
            </a:r>
            <a:r>
              <a:rPr lang="fr-FR" dirty="0">
                <a:solidFill>
                  <a:schemeClr val="tx1"/>
                </a:solidFill>
              </a:rPr>
              <a:t> course, </a:t>
            </a:r>
            <a:r>
              <a:rPr lang="fr-FR" dirty="0" err="1">
                <a:solidFill>
                  <a:schemeClr val="tx1"/>
                </a:solidFill>
              </a:rPr>
              <a:t>you’ll</a:t>
            </a:r>
            <a:r>
              <a:rPr lang="fr-FR" dirty="0">
                <a:solidFill>
                  <a:schemeClr val="tx1"/>
                </a:solidFill>
              </a:rPr>
              <a:t> </a:t>
            </a:r>
            <a:r>
              <a:rPr lang="fr-FR" dirty="0" err="1">
                <a:solidFill>
                  <a:schemeClr val="tx1"/>
                </a:solidFill>
              </a:rPr>
              <a:t>hear</a:t>
            </a:r>
            <a:r>
              <a:rPr lang="fr-FR" dirty="0">
                <a:solidFill>
                  <a:schemeClr val="tx1"/>
                </a:solidFill>
              </a:rPr>
              <a:t> </a:t>
            </a:r>
            <a:r>
              <a:rPr lang="fr-FR" dirty="0" err="1">
                <a:solidFill>
                  <a:schemeClr val="tx1"/>
                </a:solidFill>
              </a:rPr>
              <a:t>directly</a:t>
            </a:r>
            <a:r>
              <a:rPr lang="fr-FR" dirty="0">
                <a:solidFill>
                  <a:schemeClr val="tx1"/>
                </a:solidFill>
              </a:rPr>
              <a:t> </a:t>
            </a:r>
            <a:r>
              <a:rPr lang="fr-FR" dirty="0" err="1">
                <a:solidFill>
                  <a:schemeClr val="tx1"/>
                </a:solidFill>
              </a:rPr>
              <a:t>from</a:t>
            </a:r>
            <a:r>
              <a:rPr lang="fr-FR" dirty="0">
                <a:solidFill>
                  <a:schemeClr val="tx1"/>
                </a:solidFill>
              </a:rPr>
              <a:t> more </a:t>
            </a:r>
            <a:r>
              <a:rPr lang="fr-FR" dirty="0" err="1">
                <a:solidFill>
                  <a:schemeClr val="tx1"/>
                </a:solidFill>
              </a:rPr>
              <a:t>than</a:t>
            </a:r>
            <a:r>
              <a:rPr lang="fr-FR" dirty="0">
                <a:solidFill>
                  <a:schemeClr val="tx1"/>
                </a:solidFill>
              </a:rPr>
              <a:t> </a:t>
            </a:r>
            <a:r>
              <a:rPr lang="fr-FR" dirty="0" err="1">
                <a:solidFill>
                  <a:schemeClr val="tx1"/>
                </a:solidFill>
              </a:rPr>
              <a:t>three</a:t>
            </a:r>
            <a:r>
              <a:rPr lang="fr-FR" dirty="0">
                <a:solidFill>
                  <a:schemeClr val="tx1"/>
                </a:solidFill>
              </a:rPr>
              <a:t> </a:t>
            </a:r>
            <a:r>
              <a:rPr lang="fr-FR" dirty="0" err="1">
                <a:solidFill>
                  <a:schemeClr val="tx1"/>
                </a:solidFill>
              </a:rPr>
              <a:t>dozen</a:t>
            </a:r>
            <a:r>
              <a:rPr lang="fr-FR" dirty="0">
                <a:solidFill>
                  <a:schemeClr val="tx1"/>
                </a:solidFill>
              </a:rPr>
              <a:t> </a:t>
            </a:r>
            <a:r>
              <a:rPr lang="fr-FR" dirty="0" err="1">
                <a:solidFill>
                  <a:schemeClr val="tx1"/>
                </a:solidFill>
              </a:rPr>
              <a:t>MOSAiC</a:t>
            </a:r>
            <a:r>
              <a:rPr lang="fr-FR" dirty="0">
                <a:solidFill>
                  <a:schemeClr val="tx1"/>
                </a:solidFill>
              </a:rPr>
              <a:t> </a:t>
            </a:r>
            <a:r>
              <a:rPr lang="fr-FR" dirty="0" err="1">
                <a:solidFill>
                  <a:schemeClr val="tx1"/>
                </a:solidFill>
              </a:rPr>
              <a:t>scientists</a:t>
            </a:r>
            <a:r>
              <a:rPr lang="fr-FR" dirty="0">
                <a:solidFill>
                  <a:schemeClr val="tx1"/>
                </a:solidFill>
              </a:rPr>
              <a:t> and </a:t>
            </a:r>
            <a:r>
              <a:rPr lang="fr-FR" dirty="0" err="1">
                <a:solidFill>
                  <a:schemeClr val="tx1"/>
                </a:solidFill>
              </a:rPr>
              <a:t>Arctic</a:t>
            </a:r>
            <a:r>
              <a:rPr lang="fr-FR" dirty="0">
                <a:solidFill>
                  <a:schemeClr val="tx1"/>
                </a:solidFill>
              </a:rPr>
              <a:t> experts as </a:t>
            </a:r>
            <a:r>
              <a:rPr lang="fr-FR" dirty="0" err="1">
                <a:solidFill>
                  <a:schemeClr val="tx1"/>
                </a:solidFill>
              </a:rPr>
              <a:t>they</a:t>
            </a:r>
            <a:r>
              <a:rPr lang="fr-FR" dirty="0">
                <a:solidFill>
                  <a:schemeClr val="tx1"/>
                </a:solidFill>
              </a:rPr>
              <a:t> </a:t>
            </a:r>
            <a:r>
              <a:rPr lang="fr-FR" dirty="0" err="1">
                <a:solidFill>
                  <a:schemeClr val="tx1"/>
                </a:solidFill>
              </a:rPr>
              <a:t>summarize</a:t>
            </a:r>
            <a:r>
              <a:rPr lang="fr-FR" dirty="0">
                <a:solidFill>
                  <a:schemeClr val="tx1"/>
                </a:solidFill>
              </a:rPr>
              <a:t> the </a:t>
            </a:r>
            <a:r>
              <a:rPr lang="fr-FR" dirty="0" err="1">
                <a:solidFill>
                  <a:schemeClr val="tx1"/>
                </a:solidFill>
              </a:rPr>
              <a:t>core</a:t>
            </a:r>
            <a:r>
              <a:rPr lang="fr-FR" dirty="0">
                <a:solidFill>
                  <a:schemeClr val="tx1"/>
                </a:solidFill>
              </a:rPr>
              <a:t> of </a:t>
            </a:r>
            <a:r>
              <a:rPr lang="fr-FR" dirty="0" err="1">
                <a:solidFill>
                  <a:schemeClr val="tx1"/>
                </a:solidFill>
              </a:rPr>
              <a:t>their</a:t>
            </a:r>
            <a:r>
              <a:rPr lang="fr-FR" dirty="0">
                <a:solidFill>
                  <a:schemeClr val="tx1"/>
                </a:solidFill>
              </a:rPr>
              <a:t> </a:t>
            </a:r>
            <a:r>
              <a:rPr lang="fr-FR" dirty="0" err="1">
                <a:solidFill>
                  <a:schemeClr val="tx1"/>
                </a:solidFill>
              </a:rPr>
              <a:t>research</a:t>
            </a:r>
            <a:r>
              <a:rPr lang="fr-FR" dirty="0">
                <a:solidFill>
                  <a:schemeClr val="tx1"/>
                </a:solidFill>
              </a:rPr>
              <a:t>, </a:t>
            </a:r>
            <a:r>
              <a:rPr lang="fr-FR" dirty="0" err="1">
                <a:solidFill>
                  <a:schemeClr val="tx1"/>
                </a:solidFill>
              </a:rPr>
              <a:t>what</a:t>
            </a:r>
            <a:r>
              <a:rPr lang="fr-FR" dirty="0">
                <a:solidFill>
                  <a:schemeClr val="tx1"/>
                </a:solidFill>
              </a:rPr>
              <a:t> types of data </a:t>
            </a:r>
            <a:r>
              <a:rPr lang="fr-FR" dirty="0" err="1">
                <a:solidFill>
                  <a:schemeClr val="tx1"/>
                </a:solidFill>
              </a:rPr>
              <a:t>they</a:t>
            </a:r>
            <a:r>
              <a:rPr lang="fr-FR" dirty="0">
                <a:solidFill>
                  <a:schemeClr val="tx1"/>
                </a:solidFill>
              </a:rPr>
              <a:t> </a:t>
            </a:r>
            <a:r>
              <a:rPr lang="fr-FR" dirty="0" err="1">
                <a:solidFill>
                  <a:schemeClr val="tx1"/>
                </a:solidFill>
              </a:rPr>
              <a:t>collecting</a:t>
            </a:r>
            <a:r>
              <a:rPr lang="fr-FR" dirty="0">
                <a:solidFill>
                  <a:schemeClr val="tx1"/>
                </a:solidFill>
              </a:rPr>
              <a:t> </a:t>
            </a:r>
            <a:r>
              <a:rPr lang="fr-FR" dirty="0" err="1">
                <a:solidFill>
                  <a:schemeClr val="tx1"/>
                </a:solidFill>
              </a:rPr>
              <a:t>during</a:t>
            </a:r>
            <a:r>
              <a:rPr lang="fr-FR" dirty="0">
                <a:solidFill>
                  <a:schemeClr val="tx1"/>
                </a:solidFill>
              </a:rPr>
              <a:t> </a:t>
            </a:r>
            <a:r>
              <a:rPr lang="fr-FR" dirty="0" err="1">
                <a:solidFill>
                  <a:schemeClr val="tx1"/>
                </a:solidFill>
              </a:rPr>
              <a:t>MOSAiC</a:t>
            </a:r>
            <a:r>
              <a:rPr lang="fr-FR" dirty="0">
                <a:solidFill>
                  <a:schemeClr val="tx1"/>
                </a:solidFill>
              </a:rPr>
              <a:t> on the </a:t>
            </a:r>
            <a:r>
              <a:rPr lang="fr-FR" dirty="0" err="1">
                <a:solidFill>
                  <a:schemeClr val="tx1"/>
                </a:solidFill>
              </a:rPr>
              <a:t>ice</a:t>
            </a:r>
            <a:r>
              <a:rPr lang="fr-FR" dirty="0">
                <a:solidFill>
                  <a:schemeClr val="tx1"/>
                </a:solidFill>
              </a:rPr>
              <a:t>, </a:t>
            </a:r>
            <a:r>
              <a:rPr lang="fr-FR" dirty="0" err="1">
                <a:solidFill>
                  <a:schemeClr val="tx1"/>
                </a:solidFill>
              </a:rPr>
              <a:t>under</a:t>
            </a:r>
            <a:r>
              <a:rPr lang="fr-FR" dirty="0">
                <a:solidFill>
                  <a:schemeClr val="tx1"/>
                </a:solidFill>
              </a:rPr>
              <a:t> the </a:t>
            </a:r>
            <a:r>
              <a:rPr lang="fr-FR" dirty="0" err="1">
                <a:solidFill>
                  <a:schemeClr val="tx1"/>
                </a:solidFill>
              </a:rPr>
              <a:t>sea</a:t>
            </a:r>
            <a:r>
              <a:rPr lang="fr-FR" dirty="0">
                <a:solidFill>
                  <a:schemeClr val="tx1"/>
                </a:solidFill>
              </a:rPr>
              <a:t>, and in the air and </a:t>
            </a:r>
            <a:r>
              <a:rPr lang="fr-FR" dirty="0" err="1">
                <a:solidFill>
                  <a:schemeClr val="tx1"/>
                </a:solidFill>
              </a:rPr>
              <a:t>describe</a:t>
            </a:r>
            <a:r>
              <a:rPr lang="fr-FR" dirty="0">
                <a:solidFill>
                  <a:schemeClr val="tx1"/>
                </a:solidFill>
              </a:rPr>
              <a:t> </a:t>
            </a:r>
            <a:r>
              <a:rPr lang="fr-FR" dirty="0" err="1">
                <a:solidFill>
                  <a:schemeClr val="tx1"/>
                </a:solidFill>
              </a:rPr>
              <a:t>why</a:t>
            </a:r>
            <a:r>
              <a:rPr lang="fr-FR" dirty="0">
                <a:solidFill>
                  <a:schemeClr val="tx1"/>
                </a:solidFill>
              </a:rPr>
              <a:t> </a:t>
            </a:r>
            <a:r>
              <a:rPr lang="fr-FR" dirty="0" err="1">
                <a:solidFill>
                  <a:schemeClr val="tx1"/>
                </a:solidFill>
              </a:rPr>
              <a:t>this</a:t>
            </a:r>
            <a:r>
              <a:rPr lang="fr-FR" dirty="0">
                <a:solidFill>
                  <a:schemeClr val="tx1"/>
                </a:solidFill>
              </a:rPr>
              <a:t> </a:t>
            </a:r>
            <a:r>
              <a:rPr lang="fr-FR" dirty="0" err="1">
                <a:solidFill>
                  <a:schemeClr val="tx1"/>
                </a:solidFill>
              </a:rPr>
              <a:t>expedition</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so</a:t>
            </a:r>
            <a:r>
              <a:rPr lang="fr-FR" dirty="0">
                <a:solidFill>
                  <a:schemeClr val="tx1"/>
                </a:solidFill>
              </a:rPr>
              <a:t> key for </a:t>
            </a:r>
            <a:r>
              <a:rPr lang="fr-FR" dirty="0" err="1">
                <a:solidFill>
                  <a:schemeClr val="tx1"/>
                </a:solidFill>
              </a:rPr>
              <a:t>increasing</a:t>
            </a:r>
            <a:r>
              <a:rPr lang="fr-FR" dirty="0">
                <a:solidFill>
                  <a:schemeClr val="tx1"/>
                </a:solidFill>
              </a:rPr>
              <a:t> </a:t>
            </a:r>
            <a:r>
              <a:rPr lang="fr-FR" dirty="0" err="1">
                <a:solidFill>
                  <a:schemeClr val="tx1"/>
                </a:solidFill>
              </a:rPr>
              <a:t>our</a:t>
            </a:r>
            <a:r>
              <a:rPr lang="fr-FR" dirty="0">
                <a:solidFill>
                  <a:schemeClr val="tx1"/>
                </a:solidFill>
              </a:rPr>
              <a:t> </a:t>
            </a:r>
            <a:r>
              <a:rPr lang="fr-FR" dirty="0" err="1">
                <a:solidFill>
                  <a:schemeClr val="tx1"/>
                </a:solidFill>
              </a:rPr>
              <a:t>understanding</a:t>
            </a:r>
            <a:r>
              <a:rPr lang="fr-FR" dirty="0">
                <a:solidFill>
                  <a:schemeClr val="tx1"/>
                </a:solidFill>
              </a:rPr>
              <a:t> of the </a:t>
            </a:r>
            <a:r>
              <a:rPr lang="fr-FR" dirty="0" err="1">
                <a:solidFill>
                  <a:schemeClr val="tx1"/>
                </a:solidFill>
              </a:rPr>
              <a:t>Arctic</a:t>
            </a:r>
            <a:r>
              <a:rPr lang="fr-FR" dirty="0">
                <a:solidFill>
                  <a:schemeClr val="tx1"/>
                </a:solidFill>
              </a:rPr>
              <a:t> and global </a:t>
            </a:r>
            <a:r>
              <a:rPr lang="fr-FR" dirty="0" err="1">
                <a:solidFill>
                  <a:schemeClr val="tx1"/>
                </a:solidFill>
              </a:rPr>
              <a:t>climatesystems.description</a:t>
            </a:r>
            <a:r>
              <a:rPr lang="fr-FR" dirty="0">
                <a:solidFill>
                  <a:schemeClr val="tx1"/>
                </a:solidFill>
              </a:rPr>
              <a:t> to come. </a:t>
            </a:r>
          </a:p>
          <a:p>
            <a:pPr fontAlgn="base"/>
            <a:r>
              <a:rPr lang="fr-FR" dirty="0" err="1">
                <a:solidFill>
                  <a:schemeClr val="tx1"/>
                </a:solidFill>
              </a:rPr>
              <a:t>See</a:t>
            </a:r>
            <a:r>
              <a:rPr lang="fr-FR" dirty="0">
                <a:solidFill>
                  <a:schemeClr val="tx1"/>
                </a:solidFill>
              </a:rPr>
              <a:t> the </a:t>
            </a:r>
            <a:r>
              <a:rPr lang="fr-FR" dirty="0" err="1">
                <a:solidFill>
                  <a:schemeClr val="tx1"/>
                </a:solidFill>
              </a:rPr>
              <a:t>videos</a:t>
            </a:r>
            <a:r>
              <a:rPr lang="fr-FR" dirty="0">
                <a:solidFill>
                  <a:schemeClr val="tx1"/>
                </a:solidFill>
              </a:rPr>
              <a:t> </a:t>
            </a:r>
            <a:r>
              <a:rPr lang="fr-FR" dirty="0">
                <a:solidFill>
                  <a:schemeClr val="tx1"/>
                </a:solidFill>
                <a:hlinkClick r:id="rId2" tooltip="Opens internal link in current window">
                  <a:extLst>
                    <a:ext uri="{A12FA001-AC4F-418D-AE19-62706E023703}">
                      <ahyp:hlinkClr xmlns:ahyp="http://schemas.microsoft.com/office/drawing/2018/hyperlinkcolor" val="tx"/>
                    </a:ext>
                  </a:extLst>
                </a:hlinkClick>
              </a:rPr>
              <a:t>here</a:t>
            </a:r>
            <a:r>
              <a:rPr lang="fr-FR" dirty="0">
                <a:solidFill>
                  <a:schemeClr val="tx1"/>
                </a:solidFill>
              </a:rPr>
              <a:t>. </a:t>
            </a:r>
          </a:p>
          <a:p>
            <a:pPr fontAlgn="base"/>
            <a:endParaRPr lang="fr-FR" dirty="0"/>
          </a:p>
        </p:txBody>
      </p:sp>
      <p:sp>
        <p:nvSpPr>
          <p:cNvPr id="4" name="Espace réservé du numéro de diapositive 3">
            <a:extLst>
              <a:ext uri="{FF2B5EF4-FFF2-40B4-BE49-F238E27FC236}">
                <a16:creationId xmlns:a16="http://schemas.microsoft.com/office/drawing/2014/main" id="{1B088BD8-8227-4846-8823-57341955F28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2841888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69CB43-9C5A-5047-833C-473E160D02A5}"/>
              </a:ext>
            </a:extLst>
          </p:cNvPr>
          <p:cNvSpPr>
            <a:spLocks noGrp="1"/>
          </p:cNvSpPr>
          <p:nvPr>
            <p:ph type="title"/>
          </p:nvPr>
        </p:nvSpPr>
        <p:spPr>
          <a:xfrm>
            <a:off x="295372" y="0"/>
            <a:ext cx="6802800" cy="572700"/>
          </a:xfrm>
        </p:spPr>
        <p:txBody>
          <a:bodyPr/>
          <a:lstStyle/>
          <a:p>
            <a:r>
              <a:rPr lang="fr-FR" dirty="0" err="1">
                <a:solidFill>
                  <a:schemeClr val="tx1"/>
                </a:solidFill>
              </a:rPr>
              <a:t>MOSAiC</a:t>
            </a:r>
            <a:r>
              <a:rPr lang="fr-FR" dirty="0">
                <a:solidFill>
                  <a:schemeClr val="tx1"/>
                </a:solidFill>
              </a:rPr>
              <a:t> </a:t>
            </a:r>
            <a:r>
              <a:rPr lang="fr-FR" dirty="0" err="1">
                <a:solidFill>
                  <a:schemeClr val="tx1"/>
                </a:solidFill>
              </a:rPr>
              <a:t>Videos</a:t>
            </a:r>
            <a:r>
              <a:rPr lang="fr-FR" dirty="0">
                <a:solidFill>
                  <a:schemeClr val="tx1"/>
                </a:solidFill>
              </a:rPr>
              <a:t> and podcasts</a:t>
            </a:r>
          </a:p>
        </p:txBody>
      </p:sp>
      <p:sp>
        <p:nvSpPr>
          <p:cNvPr id="3" name="Espace réservé du texte 2">
            <a:extLst>
              <a:ext uri="{FF2B5EF4-FFF2-40B4-BE49-F238E27FC236}">
                <a16:creationId xmlns:a16="http://schemas.microsoft.com/office/drawing/2014/main" id="{EEEB21A9-F254-EA4D-86EE-AF1A02BDADC8}"/>
              </a:ext>
            </a:extLst>
          </p:cNvPr>
          <p:cNvSpPr>
            <a:spLocks noGrp="1"/>
          </p:cNvSpPr>
          <p:nvPr>
            <p:ph type="body" idx="1"/>
          </p:nvPr>
        </p:nvSpPr>
        <p:spPr>
          <a:xfrm>
            <a:off x="69004" y="572699"/>
            <a:ext cx="8779624" cy="3868671"/>
          </a:xfrm>
        </p:spPr>
        <p:txBody>
          <a:bodyPr/>
          <a:lstStyle/>
          <a:p>
            <a:pPr fontAlgn="base"/>
            <a:r>
              <a:rPr lang="fr-FR" b="1" dirty="0" err="1">
                <a:solidFill>
                  <a:schemeClr val="tx1"/>
                </a:solidFill>
              </a:rPr>
              <a:t>Explanatory</a:t>
            </a:r>
            <a:r>
              <a:rPr lang="fr-FR" b="1" dirty="0">
                <a:solidFill>
                  <a:schemeClr val="tx1"/>
                </a:solidFill>
              </a:rPr>
              <a:t> </a:t>
            </a:r>
            <a:r>
              <a:rPr lang="fr-FR" b="1" dirty="0" err="1">
                <a:solidFill>
                  <a:schemeClr val="tx1"/>
                </a:solidFill>
              </a:rPr>
              <a:t>videos</a:t>
            </a:r>
            <a:r>
              <a:rPr lang="fr-FR" b="1" dirty="0">
                <a:solidFill>
                  <a:schemeClr val="tx1"/>
                </a:solidFill>
              </a:rPr>
              <a:t>:</a:t>
            </a:r>
            <a:endParaRPr lang="fr-FR" dirty="0">
              <a:solidFill>
                <a:schemeClr val="tx1"/>
              </a:solidFill>
            </a:endParaRPr>
          </a:p>
          <a:p>
            <a:pPr fontAlgn="base"/>
            <a:r>
              <a:rPr lang="fr-FR" b="1" dirty="0" err="1">
                <a:solidFill>
                  <a:schemeClr val="tx1"/>
                </a:solidFill>
              </a:rPr>
              <a:t>Melting</a:t>
            </a:r>
            <a:r>
              <a:rPr lang="fr-FR" b="1" dirty="0">
                <a:solidFill>
                  <a:schemeClr val="tx1"/>
                </a:solidFill>
              </a:rPr>
              <a:t> </a:t>
            </a:r>
            <a:r>
              <a:rPr lang="fr-FR" b="1" dirty="0" err="1">
                <a:solidFill>
                  <a:schemeClr val="tx1"/>
                </a:solidFill>
              </a:rPr>
              <a:t>ice</a:t>
            </a:r>
            <a:r>
              <a:rPr lang="fr-FR" b="1" dirty="0">
                <a:solidFill>
                  <a:schemeClr val="tx1"/>
                </a:solidFill>
              </a:rPr>
              <a:t> – changes in </a:t>
            </a:r>
            <a:r>
              <a:rPr lang="fr-FR" b="1" dirty="0" err="1">
                <a:solidFill>
                  <a:schemeClr val="tx1"/>
                </a:solidFill>
              </a:rPr>
              <a:t>ocean</a:t>
            </a:r>
            <a:r>
              <a:rPr lang="fr-FR" b="1" dirty="0">
                <a:solidFill>
                  <a:schemeClr val="tx1"/>
                </a:solidFill>
              </a:rPr>
              <a:t> </a:t>
            </a:r>
            <a:r>
              <a:rPr lang="fr-FR" b="1" dirty="0" err="1">
                <a:solidFill>
                  <a:schemeClr val="tx1"/>
                </a:solidFill>
              </a:rPr>
              <a:t>currents</a:t>
            </a:r>
            <a:r>
              <a:rPr lang="fr-FR" b="1" dirty="0">
                <a:solidFill>
                  <a:schemeClr val="tx1"/>
                </a:solidFill>
              </a:rPr>
              <a:t> and </a:t>
            </a:r>
            <a:r>
              <a:rPr lang="fr-FR" b="1" dirty="0" err="1">
                <a:solidFill>
                  <a:schemeClr val="tx1"/>
                </a:solidFill>
              </a:rPr>
              <a:t>ecology</a:t>
            </a:r>
            <a:endParaRPr lang="fr-FR" dirty="0">
              <a:solidFill>
                <a:schemeClr val="tx1"/>
              </a:solidFill>
            </a:endParaRPr>
          </a:p>
          <a:p>
            <a:pPr fontAlgn="base"/>
            <a:r>
              <a:rPr lang="fr-FR" dirty="0">
                <a:solidFill>
                  <a:schemeClr val="tx1"/>
                </a:solidFill>
              </a:rPr>
              <a:t>Dr Benjamin Rabe and Dr </a:t>
            </a:r>
            <a:r>
              <a:rPr lang="fr-FR" dirty="0" err="1">
                <a:solidFill>
                  <a:schemeClr val="tx1"/>
                </a:solidFill>
              </a:rPr>
              <a:t>Hauke</a:t>
            </a:r>
            <a:r>
              <a:rPr lang="fr-FR" dirty="0">
                <a:solidFill>
                  <a:schemeClr val="tx1"/>
                </a:solidFill>
              </a:rPr>
              <a:t> Flores </a:t>
            </a:r>
            <a:r>
              <a:rPr lang="fr-FR" dirty="0" err="1">
                <a:solidFill>
                  <a:schemeClr val="tx1"/>
                </a:solidFill>
              </a:rPr>
              <a:t>summarise</a:t>
            </a:r>
            <a:r>
              <a:rPr lang="fr-FR" dirty="0">
                <a:solidFill>
                  <a:schemeClr val="tx1"/>
                </a:solidFill>
              </a:rPr>
              <a:t> the </a:t>
            </a:r>
            <a:r>
              <a:rPr lang="fr-FR" dirty="0" err="1">
                <a:solidFill>
                  <a:schemeClr val="tx1"/>
                </a:solidFill>
              </a:rPr>
              <a:t>hypotheses</a:t>
            </a:r>
            <a:r>
              <a:rPr lang="fr-FR" dirty="0">
                <a:solidFill>
                  <a:schemeClr val="tx1"/>
                </a:solidFill>
              </a:rPr>
              <a:t> and goals of the </a:t>
            </a:r>
            <a:r>
              <a:rPr lang="fr-FR" dirty="0" err="1">
                <a:solidFill>
                  <a:schemeClr val="tx1"/>
                </a:solidFill>
              </a:rPr>
              <a:t>Ocean</a:t>
            </a:r>
            <a:r>
              <a:rPr lang="fr-FR" dirty="0">
                <a:solidFill>
                  <a:schemeClr val="tx1"/>
                </a:solidFill>
              </a:rPr>
              <a:t> Team and the </a:t>
            </a:r>
            <a:r>
              <a:rPr lang="fr-FR" dirty="0" err="1">
                <a:solidFill>
                  <a:schemeClr val="tx1"/>
                </a:solidFill>
              </a:rPr>
              <a:t>zoologists</a:t>
            </a:r>
            <a:r>
              <a:rPr lang="fr-FR" dirty="0">
                <a:solidFill>
                  <a:schemeClr val="tx1"/>
                </a:solidFill>
              </a:rPr>
              <a:t> </a:t>
            </a:r>
            <a:r>
              <a:rPr lang="fr-FR" dirty="0" err="1">
                <a:solidFill>
                  <a:schemeClr val="tx1"/>
                </a:solidFill>
              </a:rPr>
              <a:t>taking</a:t>
            </a:r>
            <a:r>
              <a:rPr lang="fr-FR" dirty="0">
                <a:solidFill>
                  <a:schemeClr val="tx1"/>
                </a:solidFill>
              </a:rPr>
              <a:t> part in the </a:t>
            </a:r>
            <a:r>
              <a:rPr lang="fr-FR" dirty="0" err="1">
                <a:solidFill>
                  <a:schemeClr val="tx1"/>
                </a:solidFill>
              </a:rPr>
              <a:t>MOSAiC</a:t>
            </a:r>
            <a:r>
              <a:rPr lang="fr-FR" dirty="0">
                <a:solidFill>
                  <a:schemeClr val="tx1"/>
                </a:solidFill>
              </a:rPr>
              <a:t> </a:t>
            </a:r>
            <a:r>
              <a:rPr lang="fr-FR" dirty="0" err="1">
                <a:solidFill>
                  <a:schemeClr val="tx1"/>
                </a:solidFill>
              </a:rPr>
              <a:t>expedition</a:t>
            </a:r>
            <a:r>
              <a:rPr lang="fr-FR" dirty="0">
                <a:solidFill>
                  <a:schemeClr val="tx1"/>
                </a:solidFill>
              </a:rPr>
              <a:t>, </a:t>
            </a:r>
            <a:r>
              <a:rPr lang="fr-FR" dirty="0" err="1">
                <a:solidFill>
                  <a:schemeClr val="tx1"/>
                </a:solidFill>
              </a:rPr>
              <a:t>while</a:t>
            </a:r>
            <a:r>
              <a:rPr lang="fr-FR" dirty="0">
                <a:solidFill>
                  <a:schemeClr val="tx1"/>
                </a:solidFill>
              </a:rPr>
              <a:t> </a:t>
            </a:r>
            <a:r>
              <a:rPr lang="fr-FR" dirty="0" err="1">
                <a:solidFill>
                  <a:schemeClr val="tx1"/>
                </a:solidFill>
              </a:rPr>
              <a:t>also</a:t>
            </a:r>
            <a:r>
              <a:rPr lang="fr-FR" dirty="0">
                <a:solidFill>
                  <a:schemeClr val="tx1"/>
                </a:solidFill>
              </a:rPr>
              <a:t> </a:t>
            </a:r>
            <a:r>
              <a:rPr lang="fr-FR" dirty="0" err="1">
                <a:solidFill>
                  <a:schemeClr val="tx1"/>
                </a:solidFill>
              </a:rPr>
              <a:t>highlighting</a:t>
            </a:r>
            <a:r>
              <a:rPr lang="fr-FR" dirty="0">
                <a:solidFill>
                  <a:schemeClr val="tx1"/>
                </a:solidFill>
              </a:rPr>
              <a:t> </a:t>
            </a:r>
            <a:r>
              <a:rPr lang="fr-FR" dirty="0" err="1">
                <a:solidFill>
                  <a:schemeClr val="tx1"/>
                </a:solidFill>
              </a:rPr>
              <a:t>potential</a:t>
            </a:r>
            <a:r>
              <a:rPr lang="fr-FR" dirty="0">
                <a:solidFill>
                  <a:schemeClr val="tx1"/>
                </a:solidFill>
              </a:rPr>
              <a:t> changes in </a:t>
            </a:r>
            <a:r>
              <a:rPr lang="fr-FR" dirty="0" err="1">
                <a:solidFill>
                  <a:schemeClr val="tx1"/>
                </a:solidFill>
              </a:rPr>
              <a:t>ocean</a:t>
            </a:r>
            <a:r>
              <a:rPr lang="fr-FR" dirty="0">
                <a:solidFill>
                  <a:schemeClr val="tx1"/>
                </a:solidFill>
              </a:rPr>
              <a:t> </a:t>
            </a:r>
            <a:r>
              <a:rPr lang="fr-FR" dirty="0" err="1">
                <a:solidFill>
                  <a:schemeClr val="tx1"/>
                </a:solidFill>
              </a:rPr>
              <a:t>currents</a:t>
            </a:r>
            <a:r>
              <a:rPr lang="fr-FR" dirty="0">
                <a:solidFill>
                  <a:schemeClr val="tx1"/>
                </a:solidFill>
              </a:rPr>
              <a:t> and </a:t>
            </a:r>
            <a:r>
              <a:rPr lang="fr-FR" dirty="0" err="1">
                <a:solidFill>
                  <a:schemeClr val="tx1"/>
                </a:solidFill>
              </a:rPr>
              <a:t>food</a:t>
            </a:r>
            <a:r>
              <a:rPr lang="fr-FR" dirty="0">
                <a:solidFill>
                  <a:schemeClr val="tx1"/>
                </a:solidFill>
              </a:rPr>
              <a:t> </a:t>
            </a:r>
            <a:r>
              <a:rPr lang="fr-FR" dirty="0" err="1">
                <a:solidFill>
                  <a:schemeClr val="tx1"/>
                </a:solidFill>
              </a:rPr>
              <a:t>webs</a:t>
            </a:r>
            <a:r>
              <a:rPr lang="fr-FR" dirty="0">
                <a:solidFill>
                  <a:schemeClr val="tx1"/>
                </a:solidFill>
              </a:rPr>
              <a:t>.</a:t>
            </a:r>
          </a:p>
          <a:p>
            <a:pPr fontAlgn="base"/>
            <a:r>
              <a:rPr lang="fr-FR" b="1" dirty="0">
                <a:solidFill>
                  <a:schemeClr val="tx1"/>
                </a:solidFill>
              </a:rPr>
              <a:t>Podcast </a:t>
            </a:r>
            <a:r>
              <a:rPr lang="fr-FR" b="1" dirty="0" err="1">
                <a:solidFill>
                  <a:schemeClr val="tx1"/>
                </a:solidFill>
              </a:rPr>
              <a:t>IcePod</a:t>
            </a:r>
            <a:r>
              <a:rPr lang="fr-FR" b="1" dirty="0">
                <a:solidFill>
                  <a:schemeClr val="tx1"/>
                </a:solidFill>
              </a:rPr>
              <a:t>:</a:t>
            </a:r>
            <a:r>
              <a:rPr lang="fr-FR" b="1" dirty="0">
                <a:solidFill>
                  <a:schemeClr val="tx1"/>
                </a:solidFill>
                <a:hlinkClick r:id="rId2" tooltip="Opens external link in new window">
                  <a:extLst>
                    <a:ext uri="{A12FA001-AC4F-418D-AE19-62706E023703}">
                      <ahyp:hlinkClr xmlns:ahyp="http://schemas.microsoft.com/office/drawing/2018/hyperlinkcolor" val="tx"/>
                    </a:ext>
                  </a:extLst>
                </a:hlinkClick>
              </a:rPr>
              <a:t> The IcePod Bonus Episode with Markus Rex</a:t>
            </a:r>
            <a:br>
              <a:rPr lang="fr-FR" b="1" dirty="0">
                <a:solidFill>
                  <a:schemeClr val="tx1"/>
                </a:solidFill>
              </a:rPr>
            </a:br>
            <a:r>
              <a:rPr lang="fr-FR" dirty="0">
                <a:solidFill>
                  <a:schemeClr val="tx1"/>
                </a:solidFill>
              </a:rPr>
              <a:t>In </a:t>
            </a:r>
            <a:r>
              <a:rPr lang="fr-FR" dirty="0" err="1">
                <a:solidFill>
                  <a:schemeClr val="tx1"/>
                </a:solidFill>
              </a:rPr>
              <a:t>this</a:t>
            </a:r>
            <a:r>
              <a:rPr lang="fr-FR" dirty="0">
                <a:solidFill>
                  <a:schemeClr val="tx1"/>
                </a:solidFill>
              </a:rPr>
              <a:t> bonus </a:t>
            </a:r>
            <a:r>
              <a:rPr lang="fr-FR" dirty="0" err="1">
                <a:solidFill>
                  <a:schemeClr val="tx1"/>
                </a:solidFill>
              </a:rPr>
              <a:t>episode</a:t>
            </a:r>
            <a:r>
              <a:rPr lang="fr-FR" dirty="0">
                <a:solidFill>
                  <a:schemeClr val="tx1"/>
                </a:solidFill>
              </a:rPr>
              <a:t> of the </a:t>
            </a:r>
            <a:r>
              <a:rPr lang="fr-FR" dirty="0" err="1">
                <a:solidFill>
                  <a:schemeClr val="tx1"/>
                </a:solidFill>
              </a:rPr>
              <a:t>IcePod</a:t>
            </a:r>
            <a:r>
              <a:rPr lang="fr-FR" dirty="0">
                <a:solidFill>
                  <a:schemeClr val="tx1"/>
                </a:solidFill>
              </a:rPr>
              <a:t>, </a:t>
            </a:r>
            <a:r>
              <a:rPr lang="fr-FR" dirty="0" err="1">
                <a:solidFill>
                  <a:schemeClr val="tx1"/>
                </a:solidFill>
              </a:rPr>
              <a:t>MOSAiC</a:t>
            </a:r>
            <a:r>
              <a:rPr lang="fr-FR" dirty="0">
                <a:solidFill>
                  <a:schemeClr val="tx1"/>
                </a:solidFill>
              </a:rPr>
              <a:t> </a:t>
            </a:r>
            <a:r>
              <a:rPr lang="fr-FR" dirty="0" err="1">
                <a:solidFill>
                  <a:schemeClr val="tx1"/>
                </a:solidFill>
              </a:rPr>
              <a:t>coordinator</a:t>
            </a:r>
            <a:r>
              <a:rPr lang="fr-FR" dirty="0">
                <a:solidFill>
                  <a:schemeClr val="tx1"/>
                </a:solidFill>
              </a:rPr>
              <a:t> Markus Rex </a:t>
            </a:r>
            <a:r>
              <a:rPr lang="fr-FR" dirty="0" err="1">
                <a:solidFill>
                  <a:schemeClr val="tx1"/>
                </a:solidFill>
              </a:rPr>
              <a:t>talks</a:t>
            </a:r>
            <a:r>
              <a:rPr lang="fr-FR" dirty="0">
                <a:solidFill>
                  <a:schemeClr val="tx1"/>
                </a:solidFill>
              </a:rPr>
              <a:t> about </a:t>
            </a:r>
            <a:r>
              <a:rPr lang="fr-FR" dirty="0" err="1">
                <a:solidFill>
                  <a:schemeClr val="tx1"/>
                </a:solidFill>
              </a:rPr>
              <a:t>his</a:t>
            </a:r>
            <a:r>
              <a:rPr lang="fr-FR" dirty="0">
                <a:solidFill>
                  <a:schemeClr val="tx1"/>
                </a:solidFill>
              </a:rPr>
              <a:t> </a:t>
            </a:r>
            <a:r>
              <a:rPr lang="fr-FR" dirty="0" err="1">
                <a:solidFill>
                  <a:schemeClr val="tx1"/>
                </a:solidFill>
              </a:rPr>
              <a:t>experiences</a:t>
            </a:r>
            <a:r>
              <a:rPr lang="fr-FR" dirty="0">
                <a:solidFill>
                  <a:schemeClr val="tx1"/>
                </a:solidFill>
              </a:rPr>
              <a:t> and impressions </a:t>
            </a:r>
            <a:r>
              <a:rPr lang="fr-FR" dirty="0" err="1">
                <a:solidFill>
                  <a:schemeClr val="tx1"/>
                </a:solidFill>
              </a:rPr>
              <a:t>during</a:t>
            </a:r>
            <a:r>
              <a:rPr lang="fr-FR" dirty="0">
                <a:solidFill>
                  <a:schemeClr val="tx1"/>
                </a:solidFill>
              </a:rPr>
              <a:t> </a:t>
            </a:r>
            <a:r>
              <a:rPr lang="fr-FR" dirty="0" err="1">
                <a:solidFill>
                  <a:schemeClr val="tx1"/>
                </a:solidFill>
              </a:rPr>
              <a:t>Leg</a:t>
            </a:r>
            <a:r>
              <a:rPr lang="fr-FR" dirty="0">
                <a:solidFill>
                  <a:schemeClr val="tx1"/>
                </a:solidFill>
              </a:rPr>
              <a:t> 1 of the </a:t>
            </a:r>
            <a:r>
              <a:rPr lang="fr-FR" dirty="0" err="1">
                <a:solidFill>
                  <a:schemeClr val="tx1"/>
                </a:solidFill>
              </a:rPr>
              <a:t>ever</a:t>
            </a:r>
            <a:r>
              <a:rPr lang="fr-FR" dirty="0">
                <a:solidFill>
                  <a:schemeClr val="tx1"/>
                </a:solidFill>
              </a:rPr>
              <a:t> </a:t>
            </a:r>
            <a:r>
              <a:rPr lang="fr-FR" dirty="0" err="1">
                <a:solidFill>
                  <a:schemeClr val="tx1"/>
                </a:solidFill>
              </a:rPr>
              <a:t>largest</a:t>
            </a:r>
            <a:r>
              <a:rPr lang="fr-FR" dirty="0">
                <a:solidFill>
                  <a:schemeClr val="tx1"/>
                </a:solidFill>
              </a:rPr>
              <a:t> </a:t>
            </a:r>
            <a:r>
              <a:rPr lang="fr-FR" dirty="0" err="1">
                <a:solidFill>
                  <a:schemeClr val="tx1"/>
                </a:solidFill>
              </a:rPr>
              <a:t>expedition</a:t>
            </a:r>
            <a:r>
              <a:rPr lang="fr-FR" dirty="0">
                <a:solidFill>
                  <a:schemeClr val="tx1"/>
                </a:solidFill>
              </a:rPr>
              <a:t> in the </a:t>
            </a:r>
            <a:r>
              <a:rPr lang="fr-FR" dirty="0" err="1">
                <a:solidFill>
                  <a:schemeClr val="tx1"/>
                </a:solidFill>
              </a:rPr>
              <a:t>Arctic</a:t>
            </a:r>
            <a:r>
              <a:rPr lang="fr-FR" dirty="0">
                <a:solidFill>
                  <a:schemeClr val="tx1"/>
                </a:solidFill>
              </a:rPr>
              <a:t>.</a:t>
            </a:r>
          </a:p>
          <a:p>
            <a:pPr fontAlgn="base"/>
            <a:r>
              <a:rPr lang="fr-FR" b="1" dirty="0">
                <a:solidFill>
                  <a:schemeClr val="tx1"/>
                </a:solidFill>
              </a:rPr>
              <a:t>Podcast </a:t>
            </a:r>
            <a:r>
              <a:rPr lang="fr-FR" b="1" dirty="0" err="1">
                <a:solidFill>
                  <a:schemeClr val="tx1"/>
                </a:solidFill>
              </a:rPr>
              <a:t>IcePod</a:t>
            </a:r>
            <a:r>
              <a:rPr lang="fr-FR" b="1" dirty="0">
                <a:solidFill>
                  <a:schemeClr val="tx1"/>
                </a:solidFill>
              </a:rPr>
              <a:t>: </a:t>
            </a:r>
            <a:r>
              <a:rPr lang="fr-FR" b="1" dirty="0">
                <a:solidFill>
                  <a:schemeClr val="tx1"/>
                </a:solidFill>
                <a:hlinkClick r:id="rId3" tooltip="Opens internal link in current window">
                  <a:extLst>
                    <a:ext uri="{A12FA001-AC4F-418D-AE19-62706E023703}">
                      <ahyp:hlinkClr xmlns:ahyp="http://schemas.microsoft.com/office/drawing/2018/hyperlinkcolor" val="tx"/>
                    </a:ext>
                  </a:extLst>
                </a:hlinkClick>
              </a:rPr>
              <a:t>How do you like your eggs?</a:t>
            </a:r>
            <a:br>
              <a:rPr lang="fr-FR" dirty="0">
                <a:solidFill>
                  <a:schemeClr val="tx1"/>
                </a:solidFill>
              </a:rPr>
            </a:br>
            <a:r>
              <a:rPr lang="fr-FR" dirty="0" err="1">
                <a:solidFill>
                  <a:schemeClr val="tx1"/>
                </a:solidFill>
              </a:rPr>
              <a:t>IcePod</a:t>
            </a:r>
            <a:r>
              <a:rPr lang="fr-FR" dirty="0">
                <a:solidFill>
                  <a:schemeClr val="tx1"/>
                </a:solidFill>
              </a:rPr>
              <a:t> </a:t>
            </a:r>
            <a:r>
              <a:rPr lang="fr-FR" dirty="0" err="1">
                <a:solidFill>
                  <a:schemeClr val="tx1"/>
                </a:solidFill>
              </a:rPr>
              <a:t>episode</a:t>
            </a:r>
            <a:r>
              <a:rPr lang="fr-FR" dirty="0">
                <a:solidFill>
                  <a:schemeClr val="tx1"/>
                </a:solidFill>
              </a:rPr>
              <a:t> </a:t>
            </a:r>
            <a:r>
              <a:rPr lang="fr-FR" dirty="0" err="1">
                <a:solidFill>
                  <a:schemeClr val="tx1"/>
                </a:solidFill>
              </a:rPr>
              <a:t>with</a:t>
            </a:r>
            <a:r>
              <a:rPr lang="fr-FR" dirty="0">
                <a:solidFill>
                  <a:schemeClr val="tx1"/>
                </a:solidFill>
              </a:rPr>
              <a:t> </a:t>
            </a:r>
            <a:r>
              <a:rPr lang="fr-FR" dirty="0">
                <a:solidFill>
                  <a:schemeClr val="tx1"/>
                </a:solidFill>
                <a:hlinkClick r:id="rId4" tooltip="Opens internal link in current window">
                  <a:extLst>
                    <a:ext uri="{A12FA001-AC4F-418D-AE19-62706E023703}">
                      <ahyp:hlinkClr xmlns:ahyp="http://schemas.microsoft.com/office/drawing/2018/hyperlinkcolor" val="tx"/>
                    </a:ext>
                  </a:extLst>
                </a:hlinkClick>
              </a:rPr>
              <a:t>Dr Gunnar Spreen</a:t>
            </a:r>
            <a:r>
              <a:rPr lang="fr-FR" dirty="0">
                <a:solidFill>
                  <a:schemeClr val="tx1"/>
                </a:solidFill>
              </a:rPr>
              <a:t>, </a:t>
            </a:r>
            <a:r>
              <a:rPr lang="fr-FR" dirty="0" err="1">
                <a:solidFill>
                  <a:schemeClr val="tx1"/>
                </a:solidFill>
              </a:rPr>
              <a:t>Sea-ice</a:t>
            </a:r>
            <a:r>
              <a:rPr lang="fr-FR" dirty="0">
                <a:solidFill>
                  <a:schemeClr val="tx1"/>
                </a:solidFill>
              </a:rPr>
              <a:t> </a:t>
            </a:r>
            <a:r>
              <a:rPr lang="fr-FR" dirty="0" err="1">
                <a:solidFill>
                  <a:schemeClr val="tx1"/>
                </a:solidFill>
              </a:rPr>
              <a:t>Physicist</a:t>
            </a:r>
            <a:r>
              <a:rPr lang="fr-FR" dirty="0">
                <a:solidFill>
                  <a:schemeClr val="tx1"/>
                </a:solidFill>
              </a:rPr>
              <a:t> and Head of the </a:t>
            </a:r>
            <a:r>
              <a:rPr lang="fr-FR" dirty="0" err="1">
                <a:solidFill>
                  <a:schemeClr val="tx1"/>
                </a:solidFill>
              </a:rPr>
              <a:t>Research</a:t>
            </a:r>
            <a:r>
              <a:rPr lang="fr-FR" dirty="0">
                <a:solidFill>
                  <a:schemeClr val="tx1"/>
                </a:solidFill>
              </a:rPr>
              <a:t> Group </a:t>
            </a:r>
            <a:r>
              <a:rPr lang="fr-FR" dirty="0">
                <a:solidFill>
                  <a:schemeClr val="tx1"/>
                </a:solidFill>
                <a:hlinkClick r:id="rId5" tooltip="Opens internal link in current window">
                  <a:extLst>
                    <a:ext uri="{A12FA001-AC4F-418D-AE19-62706E023703}">
                      <ahyp:hlinkClr xmlns:ahyp="http://schemas.microsoft.com/office/drawing/2018/hyperlinkcolor" val="tx"/>
                    </a:ext>
                  </a:extLst>
                </a:hlinkClick>
              </a:rPr>
              <a:t>Remote Sensing of Polar Regions, </a:t>
            </a:r>
            <a:r>
              <a:rPr lang="fr-FR" dirty="0">
                <a:solidFill>
                  <a:schemeClr val="tx1"/>
                </a:solidFill>
              </a:rPr>
              <a:t>IUP/</a:t>
            </a:r>
            <a:r>
              <a:rPr lang="fr-FR" dirty="0" err="1">
                <a:solidFill>
                  <a:schemeClr val="tx1"/>
                </a:solidFill>
              </a:rPr>
              <a:t>University</a:t>
            </a:r>
            <a:r>
              <a:rPr lang="fr-FR" dirty="0">
                <a:solidFill>
                  <a:schemeClr val="tx1"/>
                </a:solidFill>
              </a:rPr>
              <a:t> of </a:t>
            </a:r>
            <a:r>
              <a:rPr lang="fr-FR" dirty="0" err="1">
                <a:solidFill>
                  <a:schemeClr val="tx1"/>
                </a:solidFill>
              </a:rPr>
              <a:t>Bremen</a:t>
            </a:r>
            <a:endParaRPr lang="fr-FR" dirty="0">
              <a:solidFill>
                <a:schemeClr val="tx1"/>
              </a:solidFill>
            </a:endParaRPr>
          </a:p>
          <a:p>
            <a:pPr fontAlgn="base"/>
            <a:endParaRPr lang="fr-FR" dirty="0"/>
          </a:p>
          <a:p>
            <a:endParaRPr lang="fr-FR" dirty="0"/>
          </a:p>
        </p:txBody>
      </p:sp>
      <p:sp>
        <p:nvSpPr>
          <p:cNvPr id="4" name="Espace réservé du numéro de diapositive 3">
            <a:extLst>
              <a:ext uri="{FF2B5EF4-FFF2-40B4-BE49-F238E27FC236}">
                <a16:creationId xmlns:a16="http://schemas.microsoft.com/office/drawing/2014/main" id="{43191FDD-F205-5B46-A0D0-60B4FC9D578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2192374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134EF2-BEB6-514B-B9E6-2933A9370AB4}"/>
              </a:ext>
            </a:extLst>
          </p:cNvPr>
          <p:cNvSpPr>
            <a:spLocks noGrp="1"/>
          </p:cNvSpPr>
          <p:nvPr>
            <p:ph type="title"/>
          </p:nvPr>
        </p:nvSpPr>
        <p:spPr>
          <a:xfrm>
            <a:off x="168425" y="0"/>
            <a:ext cx="6802800" cy="572700"/>
          </a:xfrm>
        </p:spPr>
        <p:txBody>
          <a:bodyPr/>
          <a:lstStyle/>
          <a:p>
            <a:r>
              <a:rPr lang="fr-FR" dirty="0"/>
              <a:t>INSTAAR </a:t>
            </a:r>
            <a:r>
              <a:rPr lang="fr-FR" dirty="0" err="1"/>
              <a:t>videos</a:t>
            </a:r>
            <a:endParaRPr lang="fr-FR" dirty="0"/>
          </a:p>
        </p:txBody>
      </p:sp>
      <p:sp>
        <p:nvSpPr>
          <p:cNvPr id="3" name="Espace réservé du texte 2">
            <a:extLst>
              <a:ext uri="{FF2B5EF4-FFF2-40B4-BE49-F238E27FC236}">
                <a16:creationId xmlns:a16="http://schemas.microsoft.com/office/drawing/2014/main" id="{569EEF54-987D-DA47-9075-61E4222CEB0D}"/>
              </a:ext>
            </a:extLst>
          </p:cNvPr>
          <p:cNvSpPr>
            <a:spLocks noGrp="1"/>
          </p:cNvSpPr>
          <p:nvPr>
            <p:ph type="body" idx="1"/>
          </p:nvPr>
        </p:nvSpPr>
        <p:spPr>
          <a:xfrm>
            <a:off x="168425" y="868499"/>
            <a:ext cx="8664008" cy="3772467"/>
          </a:xfrm>
        </p:spPr>
        <p:txBody>
          <a:bodyPr/>
          <a:lstStyle/>
          <a:p>
            <a:r>
              <a:rPr lang="fr-FR" b="1" dirty="0">
                <a:solidFill>
                  <a:schemeClr val="tx1"/>
                </a:solidFill>
              </a:rPr>
              <a:t>Institute of </a:t>
            </a:r>
            <a:r>
              <a:rPr lang="fr-FR" b="1" dirty="0" err="1">
                <a:solidFill>
                  <a:schemeClr val="tx1"/>
                </a:solidFill>
              </a:rPr>
              <a:t>Arctic</a:t>
            </a:r>
            <a:r>
              <a:rPr lang="fr-FR" b="1" dirty="0">
                <a:solidFill>
                  <a:schemeClr val="tx1"/>
                </a:solidFill>
              </a:rPr>
              <a:t> and Alpine </a:t>
            </a:r>
            <a:r>
              <a:rPr lang="fr-FR" b="1" dirty="0" err="1">
                <a:solidFill>
                  <a:schemeClr val="tx1"/>
                </a:solidFill>
              </a:rPr>
              <a:t>Research</a:t>
            </a:r>
            <a:r>
              <a:rPr lang="fr-FR" b="1" dirty="0">
                <a:solidFill>
                  <a:schemeClr val="tx1"/>
                </a:solidFill>
              </a:rPr>
              <a:t>, </a:t>
            </a:r>
            <a:r>
              <a:rPr lang="fr-FR" b="1" dirty="0" err="1">
                <a:solidFill>
                  <a:schemeClr val="tx1"/>
                </a:solidFill>
              </a:rPr>
              <a:t>University</a:t>
            </a:r>
            <a:r>
              <a:rPr lang="fr-FR" b="1" dirty="0">
                <a:solidFill>
                  <a:schemeClr val="tx1"/>
                </a:solidFill>
              </a:rPr>
              <a:t> of Colorado Boulder</a:t>
            </a:r>
          </a:p>
          <a:p>
            <a:r>
              <a:rPr lang="fr-FR" dirty="0">
                <a:solidFill>
                  <a:schemeClr val="tx1"/>
                </a:solidFill>
              </a:rPr>
              <a:t>Photo &amp; </a:t>
            </a:r>
            <a:r>
              <a:rPr lang="fr-FR" dirty="0" err="1">
                <a:solidFill>
                  <a:schemeClr val="tx1"/>
                </a:solidFill>
              </a:rPr>
              <a:t>Video</a:t>
            </a:r>
            <a:r>
              <a:rPr lang="fr-FR" dirty="0">
                <a:solidFill>
                  <a:schemeClr val="tx1"/>
                </a:solidFill>
              </a:rPr>
              <a:t> </a:t>
            </a:r>
            <a:r>
              <a:rPr lang="fr-FR" dirty="0" err="1">
                <a:solidFill>
                  <a:schemeClr val="tx1"/>
                </a:solidFill>
              </a:rPr>
              <a:t>gallery</a:t>
            </a:r>
            <a:r>
              <a:rPr lang="fr-FR" dirty="0">
                <a:solidFill>
                  <a:schemeClr val="tx1"/>
                </a:solidFill>
              </a:rPr>
              <a:t>, </a:t>
            </a:r>
            <a:r>
              <a:rPr lang="fr-FR" dirty="0" err="1">
                <a:solidFill>
                  <a:schemeClr val="tx1"/>
                </a:solidFill>
              </a:rPr>
              <a:t>e.g</a:t>
            </a:r>
            <a:r>
              <a:rPr lang="fr-FR" dirty="0">
                <a:solidFill>
                  <a:schemeClr val="tx1"/>
                </a:solidFill>
              </a:rPr>
              <a:t>. </a:t>
            </a:r>
            <a:r>
              <a:rPr lang="fr-FR" b="1" dirty="0">
                <a:solidFill>
                  <a:schemeClr val="tx1"/>
                </a:solidFill>
              </a:rPr>
              <a:t>Baffin Island: </a:t>
            </a:r>
            <a:r>
              <a:rPr lang="fr-FR" b="1" dirty="0" err="1">
                <a:solidFill>
                  <a:schemeClr val="tx1"/>
                </a:solidFill>
              </a:rPr>
              <a:t>Disappearing</a:t>
            </a:r>
            <a:r>
              <a:rPr lang="fr-FR" b="1" dirty="0">
                <a:solidFill>
                  <a:schemeClr val="tx1"/>
                </a:solidFill>
              </a:rPr>
              <a:t> </a:t>
            </a:r>
            <a:r>
              <a:rPr lang="fr-FR" b="1" dirty="0" err="1">
                <a:solidFill>
                  <a:schemeClr val="tx1"/>
                </a:solidFill>
              </a:rPr>
              <a:t>ice</a:t>
            </a:r>
            <a:r>
              <a:rPr lang="fr-FR" b="1" dirty="0">
                <a:solidFill>
                  <a:schemeClr val="tx1"/>
                </a:solidFill>
              </a:rPr>
              <a:t> and </a:t>
            </a:r>
            <a:r>
              <a:rPr lang="fr-FR" b="1" dirty="0" err="1">
                <a:solidFill>
                  <a:schemeClr val="tx1"/>
                </a:solidFill>
              </a:rPr>
              <a:t>climate</a:t>
            </a:r>
            <a:r>
              <a:rPr lang="fr-FR" b="1" dirty="0">
                <a:solidFill>
                  <a:schemeClr val="tx1"/>
                </a:solidFill>
              </a:rPr>
              <a:t> </a:t>
            </a:r>
            <a:r>
              <a:rPr lang="fr-FR" b="1" dirty="0" err="1">
                <a:solidFill>
                  <a:schemeClr val="tx1"/>
                </a:solidFill>
              </a:rPr>
              <a:t>evidence</a:t>
            </a:r>
            <a:endParaRPr lang="fr-FR" b="1" dirty="0">
              <a:solidFill>
                <a:schemeClr val="tx1"/>
              </a:solidFill>
            </a:endParaRPr>
          </a:p>
          <a:p>
            <a:r>
              <a:rPr lang="fr-FR" dirty="0">
                <a:solidFill>
                  <a:schemeClr val="tx1"/>
                </a:solidFill>
              </a:rPr>
              <a:t>INSTAAR </a:t>
            </a:r>
            <a:r>
              <a:rPr lang="fr-FR" dirty="0" err="1">
                <a:solidFill>
                  <a:schemeClr val="tx1"/>
                </a:solidFill>
              </a:rPr>
              <a:t>scientist</a:t>
            </a:r>
            <a:r>
              <a:rPr lang="fr-FR" dirty="0">
                <a:solidFill>
                  <a:schemeClr val="tx1"/>
                </a:solidFill>
              </a:rPr>
              <a:t> </a:t>
            </a:r>
            <a:r>
              <a:rPr lang="fr-FR" dirty="0">
                <a:solidFill>
                  <a:schemeClr val="tx1"/>
                </a:solidFill>
                <a:hlinkClick r:id="rId2">
                  <a:extLst>
                    <a:ext uri="{A12FA001-AC4F-418D-AE19-62706E023703}">
                      <ahyp:hlinkClr xmlns:ahyp="http://schemas.microsoft.com/office/drawing/2018/hyperlinkcolor" val="tx"/>
                    </a:ext>
                  </a:extLst>
                </a:hlinkClick>
              </a:rPr>
              <a:t>Giff Miller</a:t>
            </a:r>
            <a:r>
              <a:rPr lang="fr-FR" dirty="0">
                <a:solidFill>
                  <a:schemeClr val="tx1"/>
                </a:solidFill>
              </a:rPr>
              <a:t> has been traveling to Baffin Island, Nunavut, Canada, </a:t>
            </a:r>
            <a:r>
              <a:rPr lang="fr-FR" dirty="0" err="1">
                <a:solidFill>
                  <a:schemeClr val="tx1"/>
                </a:solidFill>
              </a:rPr>
              <a:t>nearly</a:t>
            </a:r>
            <a:r>
              <a:rPr lang="fr-FR" dirty="0">
                <a:solidFill>
                  <a:schemeClr val="tx1"/>
                </a:solidFill>
              </a:rPr>
              <a:t> </a:t>
            </a:r>
            <a:r>
              <a:rPr lang="fr-FR" dirty="0" err="1">
                <a:solidFill>
                  <a:schemeClr val="tx1"/>
                </a:solidFill>
              </a:rPr>
              <a:t>every</a:t>
            </a:r>
            <a:r>
              <a:rPr lang="fr-FR" dirty="0">
                <a:solidFill>
                  <a:schemeClr val="tx1"/>
                </a:solidFill>
              </a:rPr>
              <a:t> </a:t>
            </a:r>
            <a:r>
              <a:rPr lang="fr-FR" dirty="0" err="1">
                <a:solidFill>
                  <a:schemeClr val="tx1"/>
                </a:solidFill>
              </a:rPr>
              <a:t>summer</a:t>
            </a:r>
            <a:r>
              <a:rPr lang="fr-FR" dirty="0">
                <a:solidFill>
                  <a:schemeClr val="tx1"/>
                </a:solidFill>
              </a:rPr>
              <a:t> for more </a:t>
            </a:r>
            <a:r>
              <a:rPr lang="fr-FR" dirty="0" err="1">
                <a:solidFill>
                  <a:schemeClr val="tx1"/>
                </a:solidFill>
              </a:rPr>
              <a:t>than</a:t>
            </a:r>
            <a:r>
              <a:rPr lang="fr-FR" dirty="0">
                <a:solidFill>
                  <a:schemeClr val="tx1"/>
                </a:solidFill>
              </a:rPr>
              <a:t> 40 </a:t>
            </a:r>
            <a:r>
              <a:rPr lang="fr-FR" dirty="0" err="1">
                <a:solidFill>
                  <a:schemeClr val="tx1"/>
                </a:solidFill>
              </a:rPr>
              <a:t>years</a:t>
            </a:r>
            <a:r>
              <a:rPr lang="fr-FR" dirty="0">
                <a:solidFill>
                  <a:schemeClr val="tx1"/>
                </a:solidFill>
              </a:rPr>
              <a:t>. </a:t>
            </a:r>
            <a:r>
              <a:rPr lang="fr-FR" dirty="0" err="1">
                <a:solidFill>
                  <a:schemeClr val="tx1"/>
                </a:solidFill>
              </a:rPr>
              <a:t>His</a:t>
            </a:r>
            <a:r>
              <a:rPr lang="fr-FR" dirty="0">
                <a:solidFill>
                  <a:schemeClr val="tx1"/>
                </a:solidFill>
              </a:rPr>
              <a:t> team of </a:t>
            </a:r>
            <a:r>
              <a:rPr lang="fr-FR" dirty="0" err="1">
                <a:solidFill>
                  <a:schemeClr val="tx1"/>
                </a:solidFill>
              </a:rPr>
              <a:t>researchers</a:t>
            </a:r>
            <a:r>
              <a:rPr lang="fr-FR" dirty="0">
                <a:solidFill>
                  <a:schemeClr val="tx1"/>
                </a:solidFill>
              </a:rPr>
              <a:t> and </a:t>
            </a:r>
            <a:r>
              <a:rPr lang="fr-FR" dirty="0" err="1">
                <a:solidFill>
                  <a:schemeClr val="tx1"/>
                </a:solidFill>
              </a:rPr>
              <a:t>students</a:t>
            </a:r>
            <a:r>
              <a:rPr lang="fr-FR" dirty="0">
                <a:solidFill>
                  <a:schemeClr val="tx1"/>
                </a:solidFill>
              </a:rPr>
              <a:t> </a:t>
            </a:r>
            <a:r>
              <a:rPr lang="fr-FR" dirty="0" err="1">
                <a:solidFill>
                  <a:schemeClr val="tx1"/>
                </a:solidFill>
              </a:rPr>
              <a:t>study</a:t>
            </a:r>
            <a:r>
              <a:rPr lang="fr-FR" dirty="0">
                <a:solidFill>
                  <a:schemeClr val="tx1"/>
                </a:solidFill>
              </a:rPr>
              <a:t> the </a:t>
            </a:r>
            <a:r>
              <a:rPr lang="fr-FR" dirty="0" err="1">
                <a:solidFill>
                  <a:schemeClr val="tx1"/>
                </a:solidFill>
              </a:rPr>
              <a:t>landscape</a:t>
            </a:r>
            <a:r>
              <a:rPr lang="fr-FR" dirty="0">
                <a:solidFill>
                  <a:schemeClr val="tx1"/>
                </a:solidFill>
              </a:rPr>
              <a:t> and </a:t>
            </a:r>
            <a:r>
              <a:rPr lang="fr-FR" dirty="0" err="1">
                <a:solidFill>
                  <a:schemeClr val="tx1"/>
                </a:solidFill>
              </a:rPr>
              <a:t>ice</a:t>
            </a:r>
            <a:r>
              <a:rPr lang="fr-FR" dirty="0">
                <a:solidFill>
                  <a:schemeClr val="tx1"/>
                </a:solidFill>
              </a:rPr>
              <a:t> cap </a:t>
            </a:r>
            <a:r>
              <a:rPr lang="fr-FR" dirty="0" err="1">
                <a:solidFill>
                  <a:schemeClr val="tx1"/>
                </a:solidFill>
              </a:rPr>
              <a:t>left</a:t>
            </a:r>
            <a:r>
              <a:rPr lang="fr-FR" dirty="0">
                <a:solidFill>
                  <a:schemeClr val="tx1"/>
                </a:solidFill>
              </a:rPr>
              <a:t> </a:t>
            </a:r>
            <a:r>
              <a:rPr lang="fr-FR" dirty="0" err="1">
                <a:solidFill>
                  <a:schemeClr val="tx1"/>
                </a:solidFill>
              </a:rPr>
              <a:t>from</a:t>
            </a:r>
            <a:r>
              <a:rPr lang="fr-FR" dirty="0">
                <a:solidFill>
                  <a:schemeClr val="tx1"/>
                </a:solidFill>
              </a:rPr>
              <a:t> the </a:t>
            </a:r>
            <a:r>
              <a:rPr lang="fr-FR" dirty="0" err="1">
                <a:solidFill>
                  <a:schemeClr val="tx1"/>
                </a:solidFill>
              </a:rPr>
              <a:t>Pleistocene</a:t>
            </a:r>
            <a:r>
              <a:rPr lang="fr-FR" dirty="0">
                <a:solidFill>
                  <a:schemeClr val="tx1"/>
                </a:solidFill>
              </a:rPr>
              <a:t>, </a:t>
            </a:r>
            <a:r>
              <a:rPr lang="fr-FR" dirty="0" err="1">
                <a:solidFill>
                  <a:schemeClr val="tx1"/>
                </a:solidFill>
              </a:rPr>
              <a:t>now</a:t>
            </a:r>
            <a:r>
              <a:rPr lang="fr-FR" dirty="0">
                <a:solidFill>
                  <a:schemeClr val="tx1"/>
                </a:solidFill>
              </a:rPr>
              <a:t> </a:t>
            </a:r>
            <a:r>
              <a:rPr lang="fr-FR" dirty="0" err="1">
                <a:solidFill>
                  <a:schemeClr val="tx1"/>
                </a:solidFill>
              </a:rPr>
              <a:t>rapidly</a:t>
            </a:r>
            <a:r>
              <a:rPr lang="fr-FR" dirty="0">
                <a:solidFill>
                  <a:schemeClr val="tx1"/>
                </a:solidFill>
              </a:rPr>
              <a:t> </a:t>
            </a:r>
            <a:r>
              <a:rPr lang="fr-FR" dirty="0" err="1">
                <a:solidFill>
                  <a:schemeClr val="tx1"/>
                </a:solidFill>
              </a:rPr>
              <a:t>melting</a:t>
            </a:r>
            <a:r>
              <a:rPr lang="fr-FR" dirty="0">
                <a:solidFill>
                  <a:schemeClr val="tx1"/>
                </a:solidFill>
              </a:rPr>
              <a:t>. This </a:t>
            </a:r>
            <a:r>
              <a:rPr lang="fr-FR" dirty="0" err="1">
                <a:solidFill>
                  <a:schemeClr val="tx1"/>
                </a:solidFill>
              </a:rPr>
              <a:t>summer</a:t>
            </a:r>
            <a:r>
              <a:rPr lang="fr-FR" dirty="0">
                <a:solidFill>
                  <a:schemeClr val="tx1"/>
                </a:solidFill>
              </a:rPr>
              <a:t>, </a:t>
            </a:r>
            <a:r>
              <a:rPr lang="fr-FR" dirty="0" err="1">
                <a:solidFill>
                  <a:schemeClr val="tx1"/>
                </a:solidFill>
              </a:rPr>
              <a:t>they</a:t>
            </a:r>
            <a:r>
              <a:rPr lang="fr-FR" dirty="0">
                <a:solidFill>
                  <a:schemeClr val="tx1"/>
                </a:solidFill>
              </a:rPr>
              <a:t> </a:t>
            </a:r>
            <a:r>
              <a:rPr lang="fr-FR" dirty="0" err="1">
                <a:solidFill>
                  <a:schemeClr val="tx1"/>
                </a:solidFill>
              </a:rPr>
              <a:t>walked</a:t>
            </a:r>
            <a:r>
              <a:rPr lang="fr-FR" dirty="0">
                <a:solidFill>
                  <a:schemeClr val="tx1"/>
                </a:solidFill>
              </a:rPr>
              <a:t> the </a:t>
            </a:r>
            <a:r>
              <a:rPr lang="fr-FR" dirty="0" err="1">
                <a:solidFill>
                  <a:schemeClr val="tx1"/>
                </a:solidFill>
              </a:rPr>
              <a:t>margins</a:t>
            </a:r>
            <a:r>
              <a:rPr lang="fr-FR" dirty="0">
                <a:solidFill>
                  <a:schemeClr val="tx1"/>
                </a:solidFill>
              </a:rPr>
              <a:t> of </a:t>
            </a:r>
            <a:r>
              <a:rPr lang="fr-FR" dirty="0" err="1">
                <a:solidFill>
                  <a:schemeClr val="tx1"/>
                </a:solidFill>
              </a:rPr>
              <a:t>melting</a:t>
            </a:r>
            <a:r>
              <a:rPr lang="fr-FR" dirty="0">
                <a:solidFill>
                  <a:schemeClr val="tx1"/>
                </a:solidFill>
              </a:rPr>
              <a:t> glaciers, </a:t>
            </a:r>
            <a:r>
              <a:rPr lang="fr-FR" dirty="0" err="1">
                <a:solidFill>
                  <a:schemeClr val="tx1"/>
                </a:solidFill>
              </a:rPr>
              <a:t>looking</a:t>
            </a:r>
            <a:r>
              <a:rPr lang="fr-FR" dirty="0">
                <a:solidFill>
                  <a:schemeClr val="tx1"/>
                </a:solidFill>
              </a:rPr>
              <a:t> for </a:t>
            </a:r>
            <a:r>
              <a:rPr lang="fr-FR" dirty="0" err="1">
                <a:solidFill>
                  <a:schemeClr val="tx1"/>
                </a:solidFill>
              </a:rPr>
              <a:t>dead</a:t>
            </a:r>
            <a:r>
              <a:rPr lang="fr-FR" dirty="0">
                <a:solidFill>
                  <a:schemeClr val="tx1"/>
                </a:solidFill>
              </a:rPr>
              <a:t> plants </a:t>
            </a:r>
            <a:r>
              <a:rPr lang="fr-FR" dirty="0" err="1">
                <a:solidFill>
                  <a:schemeClr val="tx1"/>
                </a:solidFill>
              </a:rPr>
              <a:t>emerging</a:t>
            </a:r>
            <a:r>
              <a:rPr lang="fr-FR" dirty="0">
                <a:solidFill>
                  <a:schemeClr val="tx1"/>
                </a:solidFill>
              </a:rPr>
              <a:t> </a:t>
            </a:r>
            <a:r>
              <a:rPr lang="fr-FR" dirty="0" err="1">
                <a:solidFill>
                  <a:schemeClr val="tx1"/>
                </a:solidFill>
              </a:rPr>
              <a:t>from</a:t>
            </a:r>
            <a:r>
              <a:rPr lang="fr-FR" dirty="0">
                <a:solidFill>
                  <a:schemeClr val="tx1"/>
                </a:solidFill>
              </a:rPr>
              <a:t> the </a:t>
            </a:r>
            <a:r>
              <a:rPr lang="fr-FR" dirty="0" err="1">
                <a:solidFill>
                  <a:schemeClr val="tx1"/>
                </a:solidFill>
              </a:rPr>
              <a:t>ice</a:t>
            </a:r>
            <a:r>
              <a:rPr lang="fr-FR" dirty="0">
                <a:solidFill>
                  <a:schemeClr val="tx1"/>
                </a:solidFill>
              </a:rPr>
              <a:t>. </a:t>
            </a:r>
            <a:r>
              <a:rPr lang="fr-FR" dirty="0" err="1">
                <a:solidFill>
                  <a:schemeClr val="tx1"/>
                </a:solidFill>
              </a:rPr>
              <a:t>Buried</a:t>
            </a:r>
            <a:r>
              <a:rPr lang="fr-FR" dirty="0">
                <a:solidFill>
                  <a:schemeClr val="tx1"/>
                </a:solidFill>
              </a:rPr>
              <a:t> </a:t>
            </a:r>
            <a:r>
              <a:rPr lang="fr-FR" dirty="0" err="1">
                <a:solidFill>
                  <a:schemeClr val="tx1"/>
                </a:solidFill>
              </a:rPr>
              <a:t>since</a:t>
            </a:r>
            <a:r>
              <a:rPr lang="fr-FR" dirty="0">
                <a:solidFill>
                  <a:schemeClr val="tx1"/>
                </a:solidFill>
              </a:rPr>
              <a:t> the </a:t>
            </a:r>
            <a:r>
              <a:rPr lang="fr-FR" dirty="0" err="1">
                <a:solidFill>
                  <a:schemeClr val="tx1"/>
                </a:solidFill>
              </a:rPr>
              <a:t>beginning</a:t>
            </a:r>
            <a:r>
              <a:rPr lang="fr-FR" dirty="0">
                <a:solidFill>
                  <a:schemeClr val="tx1"/>
                </a:solidFill>
              </a:rPr>
              <a:t> of the last </a:t>
            </a:r>
            <a:r>
              <a:rPr lang="fr-FR" dirty="0" err="1">
                <a:solidFill>
                  <a:schemeClr val="tx1"/>
                </a:solidFill>
              </a:rPr>
              <a:t>ice</a:t>
            </a:r>
            <a:r>
              <a:rPr lang="fr-FR" dirty="0">
                <a:solidFill>
                  <a:schemeClr val="tx1"/>
                </a:solidFill>
              </a:rPr>
              <a:t> </a:t>
            </a:r>
            <a:r>
              <a:rPr lang="fr-FR" dirty="0" err="1">
                <a:solidFill>
                  <a:schemeClr val="tx1"/>
                </a:solidFill>
              </a:rPr>
              <a:t>age</a:t>
            </a:r>
            <a:r>
              <a:rPr lang="fr-FR" dirty="0">
                <a:solidFill>
                  <a:schemeClr val="tx1"/>
                </a:solidFill>
              </a:rPr>
              <a:t>, </a:t>
            </a:r>
            <a:r>
              <a:rPr lang="fr-FR" dirty="0" err="1">
                <a:solidFill>
                  <a:schemeClr val="tx1"/>
                </a:solidFill>
              </a:rPr>
              <a:t>they</a:t>
            </a:r>
            <a:r>
              <a:rPr lang="fr-FR" dirty="0">
                <a:solidFill>
                  <a:schemeClr val="tx1"/>
                </a:solidFill>
              </a:rPr>
              <a:t> </a:t>
            </a:r>
            <a:r>
              <a:rPr lang="fr-FR" dirty="0" err="1">
                <a:solidFill>
                  <a:schemeClr val="tx1"/>
                </a:solidFill>
              </a:rPr>
              <a:t>hold</a:t>
            </a:r>
            <a:r>
              <a:rPr lang="fr-FR" dirty="0">
                <a:solidFill>
                  <a:schemeClr val="tx1"/>
                </a:solidFill>
              </a:rPr>
              <a:t> direct </a:t>
            </a:r>
            <a:r>
              <a:rPr lang="fr-FR" dirty="0" err="1">
                <a:solidFill>
                  <a:schemeClr val="tx1"/>
                </a:solidFill>
              </a:rPr>
              <a:t>evidence</a:t>
            </a:r>
            <a:r>
              <a:rPr lang="fr-FR" dirty="0">
                <a:solidFill>
                  <a:schemeClr val="tx1"/>
                </a:solidFill>
              </a:rPr>
              <a:t> of </a:t>
            </a:r>
            <a:r>
              <a:rPr lang="fr-FR" dirty="0" err="1">
                <a:solidFill>
                  <a:schemeClr val="tx1"/>
                </a:solidFill>
              </a:rPr>
              <a:t>past</a:t>
            </a:r>
            <a:r>
              <a:rPr lang="fr-FR" dirty="0">
                <a:solidFill>
                  <a:schemeClr val="tx1"/>
                </a:solidFill>
              </a:rPr>
              <a:t> </a:t>
            </a:r>
            <a:r>
              <a:rPr lang="fr-FR" dirty="0" err="1">
                <a:solidFill>
                  <a:schemeClr val="tx1"/>
                </a:solidFill>
              </a:rPr>
              <a:t>climates</a:t>
            </a:r>
            <a:r>
              <a:rPr lang="fr-FR" dirty="0">
                <a:solidFill>
                  <a:schemeClr val="tx1"/>
                </a:solidFill>
              </a:rPr>
              <a:t>. The plant </a:t>
            </a:r>
            <a:r>
              <a:rPr lang="fr-FR" dirty="0" err="1">
                <a:solidFill>
                  <a:schemeClr val="tx1"/>
                </a:solidFill>
              </a:rPr>
              <a:t>remnants</a:t>
            </a:r>
            <a:r>
              <a:rPr lang="fr-FR" dirty="0">
                <a:solidFill>
                  <a:schemeClr val="tx1"/>
                </a:solidFill>
              </a:rPr>
              <a:t>, </a:t>
            </a:r>
            <a:r>
              <a:rPr lang="fr-FR" dirty="0" err="1">
                <a:solidFill>
                  <a:schemeClr val="tx1"/>
                </a:solidFill>
              </a:rPr>
              <a:t>remarkably</a:t>
            </a:r>
            <a:r>
              <a:rPr lang="fr-FR" dirty="0">
                <a:solidFill>
                  <a:schemeClr val="tx1"/>
                </a:solidFill>
              </a:rPr>
              <a:t> </a:t>
            </a:r>
            <a:r>
              <a:rPr lang="fr-FR" dirty="0" err="1">
                <a:solidFill>
                  <a:schemeClr val="tx1"/>
                </a:solidFill>
              </a:rPr>
              <a:t>preserved</a:t>
            </a:r>
            <a:r>
              <a:rPr lang="fr-FR" dirty="0">
                <a:solidFill>
                  <a:schemeClr val="tx1"/>
                </a:solidFill>
              </a:rPr>
              <a:t> for </a:t>
            </a:r>
            <a:r>
              <a:rPr lang="fr-FR" dirty="0" err="1">
                <a:solidFill>
                  <a:schemeClr val="tx1"/>
                </a:solidFill>
              </a:rPr>
              <a:t>tens</a:t>
            </a:r>
            <a:r>
              <a:rPr lang="fr-FR" dirty="0">
                <a:solidFill>
                  <a:schemeClr val="tx1"/>
                </a:solidFill>
              </a:rPr>
              <a:t> of </a:t>
            </a:r>
            <a:r>
              <a:rPr lang="fr-FR" dirty="0" err="1">
                <a:solidFill>
                  <a:schemeClr val="tx1"/>
                </a:solidFill>
              </a:rPr>
              <a:t>thousands</a:t>
            </a:r>
            <a:r>
              <a:rPr lang="fr-FR" dirty="0">
                <a:solidFill>
                  <a:schemeClr val="tx1"/>
                </a:solidFill>
              </a:rPr>
              <a:t> of </a:t>
            </a:r>
            <a:r>
              <a:rPr lang="fr-FR" dirty="0" err="1">
                <a:solidFill>
                  <a:schemeClr val="tx1"/>
                </a:solidFill>
              </a:rPr>
              <a:t>years</a:t>
            </a:r>
            <a:r>
              <a:rPr lang="fr-FR" dirty="0">
                <a:solidFill>
                  <a:schemeClr val="tx1"/>
                </a:solidFill>
              </a:rPr>
              <a:t>, have </a:t>
            </a:r>
            <a:r>
              <a:rPr lang="fr-FR" dirty="0" err="1">
                <a:solidFill>
                  <a:schemeClr val="tx1"/>
                </a:solidFill>
              </a:rPr>
              <a:t>given</a:t>
            </a:r>
            <a:r>
              <a:rPr lang="fr-FR" dirty="0">
                <a:solidFill>
                  <a:schemeClr val="tx1"/>
                </a:solidFill>
              </a:rPr>
              <a:t> key </a:t>
            </a:r>
            <a:r>
              <a:rPr lang="fr-FR" dirty="0" err="1">
                <a:solidFill>
                  <a:schemeClr val="tx1"/>
                </a:solidFill>
              </a:rPr>
              <a:t>evidence</a:t>
            </a:r>
            <a:r>
              <a:rPr lang="fr-FR" dirty="0">
                <a:solidFill>
                  <a:schemeClr val="tx1"/>
                </a:solidFill>
              </a:rPr>
              <a:t> for </a:t>
            </a:r>
            <a:r>
              <a:rPr lang="fr-FR" dirty="0" err="1">
                <a:solidFill>
                  <a:schemeClr val="tx1"/>
                </a:solidFill>
              </a:rPr>
              <a:t>recent</a:t>
            </a:r>
            <a:r>
              <a:rPr lang="fr-FR" dirty="0">
                <a:solidFill>
                  <a:schemeClr val="tx1"/>
                </a:solidFill>
              </a:rPr>
              <a:t> major </a:t>
            </a:r>
            <a:r>
              <a:rPr lang="fr-FR" dirty="0" err="1">
                <a:solidFill>
                  <a:schemeClr val="tx1"/>
                </a:solidFill>
              </a:rPr>
              <a:t>studies</a:t>
            </a:r>
            <a:r>
              <a:rPr lang="fr-FR" dirty="0">
                <a:solidFill>
                  <a:schemeClr val="tx1"/>
                </a:solidFill>
              </a:rPr>
              <a:t>. (https://</a:t>
            </a:r>
            <a:r>
              <a:rPr lang="fr-FR" dirty="0" err="1">
                <a:solidFill>
                  <a:schemeClr val="tx1"/>
                </a:solidFill>
              </a:rPr>
              <a:t>instaar.colorado.edu</a:t>
            </a:r>
            <a:r>
              <a:rPr lang="fr-FR" dirty="0">
                <a:solidFill>
                  <a:schemeClr val="tx1"/>
                </a:solidFill>
              </a:rPr>
              <a:t>/</a:t>
            </a:r>
            <a:r>
              <a:rPr lang="fr-FR" dirty="0" err="1">
                <a:solidFill>
                  <a:schemeClr val="tx1"/>
                </a:solidFill>
              </a:rPr>
              <a:t>galleries</a:t>
            </a:r>
            <a:r>
              <a:rPr lang="fr-FR" dirty="0">
                <a:solidFill>
                  <a:schemeClr val="tx1"/>
                </a:solidFill>
              </a:rPr>
              <a:t>/</a:t>
            </a:r>
            <a:r>
              <a:rPr lang="fr-FR" dirty="0" err="1">
                <a:solidFill>
                  <a:schemeClr val="tx1"/>
                </a:solidFill>
              </a:rPr>
              <a:t>baffin</a:t>
            </a:r>
            <a:r>
              <a:rPr lang="fr-FR" dirty="0">
                <a:solidFill>
                  <a:schemeClr val="tx1"/>
                </a:solidFill>
              </a:rPr>
              <a:t>-</a:t>
            </a:r>
            <a:r>
              <a:rPr lang="fr-FR" dirty="0" err="1">
                <a:solidFill>
                  <a:schemeClr val="tx1"/>
                </a:solidFill>
              </a:rPr>
              <a:t>island</a:t>
            </a:r>
            <a:r>
              <a:rPr lang="fr-FR" dirty="0">
                <a:solidFill>
                  <a:schemeClr val="tx1"/>
                </a:solidFill>
              </a:rPr>
              <a:t>-</a:t>
            </a:r>
            <a:r>
              <a:rPr lang="fr-FR" dirty="0" err="1">
                <a:solidFill>
                  <a:schemeClr val="tx1"/>
                </a:solidFill>
              </a:rPr>
              <a:t>disappearing</a:t>
            </a:r>
            <a:r>
              <a:rPr lang="fr-FR" dirty="0">
                <a:solidFill>
                  <a:schemeClr val="tx1"/>
                </a:solidFill>
              </a:rPr>
              <a:t>-</a:t>
            </a:r>
            <a:r>
              <a:rPr lang="fr-FR" dirty="0" err="1">
                <a:solidFill>
                  <a:schemeClr val="tx1"/>
                </a:solidFill>
              </a:rPr>
              <a:t>ice</a:t>
            </a:r>
            <a:r>
              <a:rPr lang="fr-FR" dirty="0">
                <a:solidFill>
                  <a:schemeClr val="tx1"/>
                </a:solidFill>
              </a:rPr>
              <a:t>-and-</a:t>
            </a:r>
            <a:r>
              <a:rPr lang="fr-FR" dirty="0" err="1">
                <a:solidFill>
                  <a:schemeClr val="tx1"/>
                </a:solidFill>
              </a:rPr>
              <a:t>climate</a:t>
            </a:r>
            <a:r>
              <a:rPr lang="fr-FR" dirty="0">
                <a:solidFill>
                  <a:schemeClr val="tx1"/>
                </a:solidFill>
              </a:rPr>
              <a:t>-</a:t>
            </a:r>
            <a:r>
              <a:rPr lang="fr-FR" dirty="0" err="1">
                <a:solidFill>
                  <a:schemeClr val="tx1"/>
                </a:solidFill>
              </a:rPr>
              <a:t>evidence</a:t>
            </a:r>
            <a:r>
              <a:rPr lang="fr-FR" dirty="0">
                <a:solidFill>
                  <a:schemeClr val="tx1"/>
                </a:solidFill>
              </a:rPr>
              <a: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9CA17E7A-F919-ED43-B46F-E9494A4B62F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1361658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28D253-2A45-5441-A177-305A1146E2B7}"/>
              </a:ext>
            </a:extLst>
          </p:cNvPr>
          <p:cNvSpPr>
            <a:spLocks noGrp="1"/>
          </p:cNvSpPr>
          <p:nvPr>
            <p:ph type="title"/>
          </p:nvPr>
        </p:nvSpPr>
        <p:spPr/>
        <p:txBody>
          <a:bodyPr/>
          <a:lstStyle/>
          <a:p>
            <a:r>
              <a:rPr lang="fr-FR" dirty="0" err="1">
                <a:solidFill>
                  <a:schemeClr val="tx1"/>
                </a:solidFill>
              </a:rPr>
              <a:t>Another</a:t>
            </a:r>
            <a:r>
              <a:rPr lang="fr-FR" dirty="0">
                <a:solidFill>
                  <a:schemeClr val="tx1"/>
                </a:solidFill>
              </a:rPr>
              <a:t> </a:t>
            </a:r>
            <a:r>
              <a:rPr lang="fr-FR" dirty="0" err="1">
                <a:solidFill>
                  <a:schemeClr val="tx1"/>
                </a:solidFill>
              </a:rPr>
              <a:t>example</a:t>
            </a:r>
            <a:r>
              <a:rPr lang="fr-FR" dirty="0">
                <a:solidFill>
                  <a:schemeClr val="tx1"/>
                </a:solidFill>
              </a:rPr>
              <a:t>:</a:t>
            </a:r>
          </a:p>
        </p:txBody>
      </p:sp>
      <p:sp>
        <p:nvSpPr>
          <p:cNvPr id="3" name="Espace réservé du texte 2">
            <a:extLst>
              <a:ext uri="{FF2B5EF4-FFF2-40B4-BE49-F238E27FC236}">
                <a16:creationId xmlns:a16="http://schemas.microsoft.com/office/drawing/2014/main" id="{9715FBA2-129B-7E42-982B-05BD98C39959}"/>
              </a:ext>
            </a:extLst>
          </p:cNvPr>
          <p:cNvSpPr>
            <a:spLocks noGrp="1"/>
          </p:cNvSpPr>
          <p:nvPr>
            <p:ph type="body" idx="1"/>
          </p:nvPr>
        </p:nvSpPr>
        <p:spPr/>
        <p:txBody>
          <a:bodyPr/>
          <a:lstStyle/>
          <a:p>
            <a:r>
              <a:rPr lang="en-GB" b="1" dirty="0">
                <a:solidFill>
                  <a:schemeClr val="tx1"/>
                </a:solidFill>
              </a:rPr>
              <a:t>NEEM Deep Ice Coring Project, Greenland</a:t>
            </a:r>
          </a:p>
          <a:p>
            <a:r>
              <a:rPr lang="en-GB" dirty="0">
                <a:solidFill>
                  <a:schemeClr val="tx1"/>
                </a:solidFill>
                <a:hlinkClick r:id="rId2">
                  <a:extLst>
                    <a:ext uri="{A12FA001-AC4F-418D-AE19-62706E023703}">
                      <ahyp:hlinkClr xmlns:ahyp="http://schemas.microsoft.com/office/drawing/2018/hyperlinkcolor" val="tx"/>
                    </a:ext>
                  </a:extLst>
                </a:hlinkClick>
              </a:rPr>
              <a:t>https://instaar.colorado.edu/galleries/neem-deep-ice-coring-project-greenland/</a:t>
            </a:r>
            <a:endParaRPr lang="en-GB" dirty="0">
              <a:solidFill>
                <a:schemeClr val="tx1"/>
              </a:solidFill>
            </a:endParaRPr>
          </a:p>
          <a:p>
            <a:r>
              <a:rPr lang="en-GB" dirty="0">
                <a:solidFill>
                  <a:schemeClr val="tx1"/>
                </a:solidFill>
              </a:rPr>
              <a:t>Come up to the top of the Greenland ice sheet to visit the </a:t>
            </a:r>
            <a:r>
              <a:rPr lang="en-GB" dirty="0">
                <a:solidFill>
                  <a:schemeClr val="tx1"/>
                </a:solidFill>
                <a:hlinkClick r:id="rId3">
                  <a:extLst>
                    <a:ext uri="{A12FA001-AC4F-418D-AE19-62706E023703}">
                      <ahyp:hlinkClr xmlns:ahyp="http://schemas.microsoft.com/office/drawing/2018/hyperlinkcolor" val="tx"/>
                    </a:ext>
                  </a:extLst>
                </a:hlinkClick>
              </a:rPr>
              <a:t>North Greenland Eemian Ice Drilling (NEEM)</a:t>
            </a:r>
            <a:r>
              <a:rPr lang="en-GB" dirty="0">
                <a:solidFill>
                  <a:schemeClr val="tx1"/>
                </a:solidFill>
              </a:rPr>
              <a:t> station. The international NEEM team retrieved an ice core from the top of the ice sheet down to bedrock, containing layers of ice reaching back 115,000 years through the previous interglacial, the </a:t>
            </a:r>
            <a:r>
              <a:rPr lang="en-GB" dirty="0" err="1">
                <a:solidFill>
                  <a:schemeClr val="tx1"/>
                </a:solidFill>
              </a:rPr>
              <a:t>Eemian</a:t>
            </a:r>
            <a:r>
              <a:rPr lang="en-GB" dirty="0">
                <a:solidFill>
                  <a:schemeClr val="tx1"/>
                </a:solidFill>
              </a:rPr>
              <a:t>. Insights from </a:t>
            </a:r>
            <a:r>
              <a:rPr lang="en-GB" dirty="0">
                <a:solidFill>
                  <a:schemeClr val="tx1"/>
                </a:solidFill>
                <a:hlinkClick r:id="rId4">
                  <a:extLst>
                    <a:ext uri="{A12FA001-AC4F-418D-AE19-62706E023703}">
                      <ahyp:hlinkClr xmlns:ahyp="http://schemas.microsoft.com/office/drawing/2018/hyperlinkcolor" val="tx"/>
                    </a:ext>
                  </a:extLst>
                </a:hlinkClick>
              </a:rPr>
              <a:t>looking at the climate from the Eemian may help provide a kind of road map to our climate</a:t>
            </a:r>
            <a:r>
              <a:rPr lang="en-GB" dirty="0">
                <a:solidFill>
                  <a:schemeClr val="tx1"/>
                </a:solidFill>
              </a:rPr>
              <a:t> in the future.</a:t>
            </a:r>
          </a:p>
        </p:txBody>
      </p:sp>
      <p:sp>
        <p:nvSpPr>
          <p:cNvPr id="4" name="Espace réservé du numéro de diapositive 3">
            <a:extLst>
              <a:ext uri="{FF2B5EF4-FFF2-40B4-BE49-F238E27FC236}">
                <a16:creationId xmlns:a16="http://schemas.microsoft.com/office/drawing/2014/main" id="{D55E3051-45CB-D648-A990-8EEDA3704BF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3187440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1D9967-11A8-0040-A87C-09088996E13C}"/>
              </a:ext>
            </a:extLst>
          </p:cNvPr>
          <p:cNvSpPr>
            <a:spLocks noGrp="1"/>
          </p:cNvSpPr>
          <p:nvPr>
            <p:ph type="title"/>
          </p:nvPr>
        </p:nvSpPr>
        <p:spPr>
          <a:xfrm>
            <a:off x="168425" y="132000"/>
            <a:ext cx="6802800" cy="572700"/>
          </a:xfrm>
        </p:spPr>
        <p:txBody>
          <a:bodyPr/>
          <a:lstStyle/>
          <a:p>
            <a:r>
              <a:rPr lang="fr-FR" dirty="0">
                <a:solidFill>
                  <a:schemeClr val="tx1"/>
                </a:solidFill>
              </a:rPr>
              <a:t>One more</a:t>
            </a:r>
          </a:p>
        </p:txBody>
      </p:sp>
      <p:sp>
        <p:nvSpPr>
          <p:cNvPr id="3" name="Espace réservé du texte 2">
            <a:extLst>
              <a:ext uri="{FF2B5EF4-FFF2-40B4-BE49-F238E27FC236}">
                <a16:creationId xmlns:a16="http://schemas.microsoft.com/office/drawing/2014/main" id="{609D4BDA-B2A9-8B49-87EF-DDCA9FA8CD59}"/>
              </a:ext>
            </a:extLst>
          </p:cNvPr>
          <p:cNvSpPr>
            <a:spLocks noGrp="1"/>
          </p:cNvSpPr>
          <p:nvPr>
            <p:ph type="body" idx="1"/>
          </p:nvPr>
        </p:nvSpPr>
        <p:spPr>
          <a:xfrm>
            <a:off x="168425" y="868499"/>
            <a:ext cx="8664008" cy="3605529"/>
          </a:xfrm>
        </p:spPr>
        <p:txBody>
          <a:bodyPr/>
          <a:lstStyle/>
          <a:p>
            <a:r>
              <a:rPr lang="fr-FR" b="1" dirty="0" err="1">
                <a:solidFill>
                  <a:schemeClr val="tx1"/>
                </a:solidFill>
              </a:rPr>
              <a:t>Alaskan</a:t>
            </a:r>
            <a:r>
              <a:rPr lang="fr-FR" b="1" dirty="0">
                <a:solidFill>
                  <a:schemeClr val="tx1"/>
                </a:solidFill>
              </a:rPr>
              <a:t> </a:t>
            </a:r>
            <a:r>
              <a:rPr lang="fr-FR" b="1" dirty="0" err="1">
                <a:solidFill>
                  <a:schemeClr val="tx1"/>
                </a:solidFill>
              </a:rPr>
              <a:t>Coastal</a:t>
            </a:r>
            <a:r>
              <a:rPr lang="fr-FR" b="1" dirty="0">
                <a:solidFill>
                  <a:schemeClr val="tx1"/>
                </a:solidFill>
              </a:rPr>
              <a:t> Erosion</a:t>
            </a:r>
          </a:p>
          <a:p>
            <a:r>
              <a:rPr lang="fr-FR" dirty="0">
                <a:solidFill>
                  <a:srgbClr val="0097A7"/>
                </a:solidFill>
                <a:hlinkClick r:id="rId2">
                  <a:extLst>
                    <a:ext uri="{A12FA001-AC4F-418D-AE19-62706E023703}">
                      <ahyp:hlinkClr xmlns:ahyp="http://schemas.microsoft.com/office/drawing/2018/hyperlinkcolor" val="tx"/>
                    </a:ext>
                  </a:extLst>
                </a:hlinkClick>
              </a:rPr>
              <a:t>https://instaar.colorado.edu/galleries/arctic-coastal-erosion-1</a:t>
            </a:r>
            <a:r>
              <a:rPr lang="fr-FR" dirty="0">
                <a:solidFill>
                  <a:schemeClr val="tx1"/>
                </a:solidFill>
                <a:hlinkClick r:id="rId2">
                  <a:extLst>
                    <a:ext uri="{A12FA001-AC4F-418D-AE19-62706E023703}">
                      <ahyp:hlinkClr xmlns:ahyp="http://schemas.microsoft.com/office/drawing/2018/hyperlinkcolor" val="tx"/>
                    </a:ext>
                  </a:extLst>
                </a:hlinkClick>
              </a:rPr>
              <a:t>/</a:t>
            </a:r>
            <a:endParaRPr lang="fr-FR" dirty="0">
              <a:solidFill>
                <a:schemeClr val="tx1"/>
              </a:solidFill>
            </a:endParaRPr>
          </a:p>
          <a:p>
            <a:r>
              <a:rPr lang="fr-FR" dirty="0">
                <a:solidFill>
                  <a:schemeClr val="tx1"/>
                </a:solidFill>
              </a:rPr>
              <a:t>In Alaska, the </a:t>
            </a:r>
            <a:r>
              <a:rPr lang="fr-FR" dirty="0" err="1">
                <a:solidFill>
                  <a:schemeClr val="tx1"/>
                </a:solidFill>
              </a:rPr>
              <a:t>coastal</a:t>
            </a:r>
            <a:r>
              <a:rPr lang="fr-FR" dirty="0">
                <a:solidFill>
                  <a:schemeClr val="tx1"/>
                </a:solidFill>
              </a:rPr>
              <a:t> bluffs </a:t>
            </a:r>
            <a:r>
              <a:rPr lang="fr-FR" dirty="0" err="1">
                <a:solidFill>
                  <a:schemeClr val="tx1"/>
                </a:solidFill>
              </a:rPr>
              <a:t>along</a:t>
            </a:r>
            <a:r>
              <a:rPr lang="fr-FR" dirty="0">
                <a:solidFill>
                  <a:schemeClr val="tx1"/>
                </a:solidFill>
              </a:rPr>
              <a:t> the Beaufort </a:t>
            </a:r>
            <a:r>
              <a:rPr lang="fr-FR" dirty="0" err="1">
                <a:solidFill>
                  <a:schemeClr val="tx1"/>
                </a:solidFill>
              </a:rPr>
              <a:t>Sea</a:t>
            </a:r>
            <a:r>
              <a:rPr lang="fr-FR" dirty="0">
                <a:solidFill>
                  <a:schemeClr val="tx1"/>
                </a:solidFill>
              </a:rPr>
              <a:t>, </a:t>
            </a:r>
            <a:r>
              <a:rPr lang="fr-FR" dirty="0" err="1">
                <a:solidFill>
                  <a:schemeClr val="tx1"/>
                </a:solidFill>
              </a:rPr>
              <a:t>between</a:t>
            </a:r>
            <a:r>
              <a:rPr lang="fr-FR" dirty="0">
                <a:solidFill>
                  <a:schemeClr val="tx1"/>
                </a:solidFill>
              </a:rPr>
              <a:t> Point Barrow and </a:t>
            </a:r>
            <a:r>
              <a:rPr lang="fr-FR" dirty="0" err="1">
                <a:solidFill>
                  <a:schemeClr val="tx1"/>
                </a:solidFill>
              </a:rPr>
              <a:t>Prudhoe</a:t>
            </a:r>
            <a:r>
              <a:rPr lang="fr-FR" dirty="0">
                <a:solidFill>
                  <a:schemeClr val="tx1"/>
                </a:solidFill>
              </a:rPr>
              <a:t> </a:t>
            </a:r>
            <a:r>
              <a:rPr lang="fr-FR" dirty="0" err="1">
                <a:solidFill>
                  <a:schemeClr val="tx1"/>
                </a:solidFill>
              </a:rPr>
              <a:t>Bay</a:t>
            </a:r>
            <a:r>
              <a:rPr lang="fr-FR" dirty="0">
                <a:solidFill>
                  <a:schemeClr val="tx1"/>
                </a:solidFill>
              </a:rPr>
              <a:t>, are </a:t>
            </a:r>
            <a:r>
              <a:rPr lang="fr-FR" dirty="0" err="1">
                <a:solidFill>
                  <a:schemeClr val="tx1"/>
                </a:solidFill>
              </a:rPr>
              <a:t>eroding</a:t>
            </a:r>
            <a:r>
              <a:rPr lang="fr-FR" dirty="0">
                <a:solidFill>
                  <a:schemeClr val="tx1"/>
                </a:solidFill>
              </a:rPr>
              <a:t> in a </a:t>
            </a:r>
            <a:r>
              <a:rPr lang="fr-FR" dirty="0" err="1">
                <a:solidFill>
                  <a:schemeClr val="tx1"/>
                </a:solidFill>
              </a:rPr>
              <a:t>hurry</a:t>
            </a:r>
            <a:r>
              <a:rPr lang="fr-FR" dirty="0">
                <a:solidFill>
                  <a:schemeClr val="tx1"/>
                </a:solidFill>
              </a:rPr>
              <a:t>. </a:t>
            </a:r>
            <a:r>
              <a:rPr lang="fr-FR" dirty="0" err="1">
                <a:solidFill>
                  <a:schemeClr val="tx1"/>
                </a:solidFill>
              </a:rPr>
              <a:t>Shrinking</a:t>
            </a:r>
            <a:r>
              <a:rPr lang="fr-FR" dirty="0">
                <a:solidFill>
                  <a:schemeClr val="tx1"/>
                </a:solidFill>
              </a:rPr>
              <a:t> </a:t>
            </a:r>
            <a:r>
              <a:rPr lang="fr-FR" dirty="0" err="1">
                <a:solidFill>
                  <a:schemeClr val="tx1"/>
                </a:solidFill>
              </a:rPr>
              <a:t>sea</a:t>
            </a:r>
            <a:r>
              <a:rPr lang="fr-FR" dirty="0">
                <a:solidFill>
                  <a:schemeClr val="tx1"/>
                </a:solidFill>
              </a:rPr>
              <a:t> </a:t>
            </a:r>
            <a:r>
              <a:rPr lang="fr-FR" dirty="0" err="1">
                <a:solidFill>
                  <a:schemeClr val="tx1"/>
                </a:solidFill>
              </a:rPr>
              <a:t>ice</a:t>
            </a:r>
            <a:r>
              <a:rPr lang="fr-FR" dirty="0">
                <a:solidFill>
                  <a:schemeClr val="tx1"/>
                </a:solidFill>
              </a:rPr>
              <a:t>, </a:t>
            </a:r>
            <a:r>
              <a:rPr lang="fr-FR" dirty="0" err="1">
                <a:solidFill>
                  <a:schemeClr val="tx1"/>
                </a:solidFill>
              </a:rPr>
              <a:t>warming</a:t>
            </a:r>
            <a:r>
              <a:rPr lang="fr-FR" dirty="0">
                <a:solidFill>
                  <a:schemeClr val="tx1"/>
                </a:solidFill>
              </a:rPr>
              <a:t> </a:t>
            </a:r>
            <a:r>
              <a:rPr lang="fr-FR" dirty="0" err="1">
                <a:solidFill>
                  <a:schemeClr val="tx1"/>
                </a:solidFill>
              </a:rPr>
              <a:t>seawater</a:t>
            </a:r>
            <a:r>
              <a:rPr lang="fr-FR" dirty="0">
                <a:solidFill>
                  <a:schemeClr val="tx1"/>
                </a:solidFill>
              </a:rPr>
              <a:t>, and </a:t>
            </a:r>
            <a:r>
              <a:rPr lang="fr-FR" dirty="0" err="1">
                <a:solidFill>
                  <a:schemeClr val="tx1"/>
                </a:solidFill>
              </a:rPr>
              <a:t>increased</a:t>
            </a:r>
            <a:r>
              <a:rPr lang="fr-FR" dirty="0">
                <a:solidFill>
                  <a:schemeClr val="tx1"/>
                </a:solidFill>
              </a:rPr>
              <a:t> </a:t>
            </a:r>
            <a:r>
              <a:rPr lang="fr-FR" dirty="0" err="1">
                <a:solidFill>
                  <a:schemeClr val="tx1"/>
                </a:solidFill>
              </a:rPr>
              <a:t>wave</a:t>
            </a:r>
            <a:r>
              <a:rPr lang="fr-FR" dirty="0">
                <a:solidFill>
                  <a:schemeClr val="tx1"/>
                </a:solidFill>
              </a:rPr>
              <a:t> </a:t>
            </a:r>
            <a:r>
              <a:rPr lang="fr-FR" dirty="0" err="1">
                <a:solidFill>
                  <a:schemeClr val="tx1"/>
                </a:solidFill>
              </a:rPr>
              <a:t>activity</a:t>
            </a:r>
            <a:r>
              <a:rPr lang="fr-FR" dirty="0">
                <a:solidFill>
                  <a:schemeClr val="tx1"/>
                </a:solidFill>
              </a:rPr>
              <a:t> are </a:t>
            </a:r>
            <a:r>
              <a:rPr lang="fr-FR" dirty="0" err="1">
                <a:solidFill>
                  <a:schemeClr val="tx1"/>
                </a:solidFill>
              </a:rPr>
              <a:t>eroding</a:t>
            </a:r>
            <a:r>
              <a:rPr lang="fr-FR" dirty="0">
                <a:solidFill>
                  <a:schemeClr val="tx1"/>
                </a:solidFill>
              </a:rPr>
              <a:t> the </a:t>
            </a:r>
            <a:r>
              <a:rPr lang="fr-FR" dirty="0" err="1">
                <a:solidFill>
                  <a:schemeClr val="tx1"/>
                </a:solidFill>
              </a:rPr>
              <a:t>coast</a:t>
            </a:r>
            <a:r>
              <a:rPr lang="fr-FR" dirty="0">
                <a:solidFill>
                  <a:schemeClr val="tx1"/>
                </a:solidFill>
              </a:rPr>
              <a:t> by 50 </a:t>
            </a:r>
            <a:r>
              <a:rPr lang="fr-FR" dirty="0" err="1">
                <a:solidFill>
                  <a:schemeClr val="tx1"/>
                </a:solidFill>
              </a:rPr>
              <a:t>feet</a:t>
            </a:r>
            <a:r>
              <a:rPr lang="fr-FR" dirty="0">
                <a:solidFill>
                  <a:schemeClr val="tx1"/>
                </a:solidFill>
              </a:rPr>
              <a:t> (15 </a:t>
            </a:r>
            <a:r>
              <a:rPr lang="fr-FR" dirty="0" err="1">
                <a:solidFill>
                  <a:schemeClr val="tx1"/>
                </a:solidFill>
              </a:rPr>
              <a:t>meters</a:t>
            </a:r>
            <a:r>
              <a:rPr lang="fr-FR" dirty="0">
                <a:solidFill>
                  <a:schemeClr val="tx1"/>
                </a:solidFill>
              </a:rPr>
              <a:t>) per </a:t>
            </a:r>
            <a:r>
              <a:rPr lang="fr-FR" dirty="0" err="1">
                <a:solidFill>
                  <a:schemeClr val="tx1"/>
                </a:solidFill>
              </a:rPr>
              <a:t>year</a:t>
            </a:r>
            <a:r>
              <a:rPr lang="fr-FR" dirty="0">
                <a:solidFill>
                  <a:schemeClr val="tx1"/>
                </a:solidFill>
              </a:rPr>
              <a:t>. </a:t>
            </a:r>
            <a:r>
              <a:rPr lang="fr-FR" dirty="0" err="1">
                <a:solidFill>
                  <a:schemeClr val="tx1"/>
                </a:solidFill>
              </a:rPr>
              <a:t>Comparison</a:t>
            </a:r>
            <a:r>
              <a:rPr lang="fr-FR" dirty="0">
                <a:solidFill>
                  <a:schemeClr val="tx1"/>
                </a:solidFill>
              </a:rPr>
              <a:t> </a:t>
            </a:r>
            <a:r>
              <a:rPr lang="fr-FR" dirty="0" err="1">
                <a:solidFill>
                  <a:schemeClr val="tx1"/>
                </a:solidFill>
              </a:rPr>
              <a:t>with</a:t>
            </a:r>
            <a:r>
              <a:rPr lang="fr-FR" dirty="0">
                <a:solidFill>
                  <a:schemeClr val="tx1"/>
                </a:solidFill>
              </a:rPr>
              <a:t> </a:t>
            </a:r>
            <a:r>
              <a:rPr lang="fr-FR" dirty="0" err="1">
                <a:solidFill>
                  <a:schemeClr val="tx1"/>
                </a:solidFill>
              </a:rPr>
              <a:t>aerial</a:t>
            </a:r>
            <a:r>
              <a:rPr lang="fr-FR" dirty="0">
                <a:solidFill>
                  <a:schemeClr val="tx1"/>
                </a:solidFill>
              </a:rPr>
              <a:t> photos and </a:t>
            </a:r>
            <a:r>
              <a:rPr lang="fr-FR" dirty="0" err="1">
                <a:solidFill>
                  <a:schemeClr val="tx1"/>
                </a:solidFill>
              </a:rPr>
              <a:t>remote</a:t>
            </a:r>
            <a:r>
              <a:rPr lang="fr-FR" dirty="0">
                <a:solidFill>
                  <a:schemeClr val="tx1"/>
                </a:solidFill>
              </a:rPr>
              <a:t> </a:t>
            </a:r>
            <a:r>
              <a:rPr lang="fr-FR" dirty="0" err="1">
                <a:solidFill>
                  <a:schemeClr val="tx1"/>
                </a:solidFill>
              </a:rPr>
              <a:t>sensing</a:t>
            </a:r>
            <a:r>
              <a:rPr lang="fr-FR" dirty="0">
                <a:solidFill>
                  <a:schemeClr val="tx1"/>
                </a:solidFill>
              </a:rPr>
              <a:t> </a:t>
            </a:r>
            <a:r>
              <a:rPr lang="fr-FR" dirty="0" err="1">
                <a:solidFill>
                  <a:schemeClr val="tx1"/>
                </a:solidFill>
              </a:rPr>
              <a:t>imagery</a:t>
            </a:r>
            <a:r>
              <a:rPr lang="fr-FR" dirty="0">
                <a:solidFill>
                  <a:schemeClr val="tx1"/>
                </a:solidFill>
              </a:rPr>
              <a:t> </a:t>
            </a:r>
            <a:r>
              <a:rPr lang="fr-FR" dirty="0" err="1">
                <a:solidFill>
                  <a:schemeClr val="tx1"/>
                </a:solidFill>
              </a:rPr>
              <a:t>suggest</a:t>
            </a:r>
            <a:r>
              <a:rPr lang="fr-FR" dirty="0">
                <a:solidFill>
                  <a:schemeClr val="tx1"/>
                </a:solidFill>
              </a:rPr>
              <a:t> </a:t>
            </a:r>
            <a:r>
              <a:rPr lang="fr-FR" dirty="0" err="1">
                <a:solidFill>
                  <a:schemeClr val="tx1"/>
                </a:solidFill>
              </a:rPr>
              <a:t>that</a:t>
            </a:r>
            <a:r>
              <a:rPr lang="fr-FR" dirty="0">
                <a:solidFill>
                  <a:schemeClr val="tx1"/>
                </a:solidFill>
              </a:rPr>
              <a:t> the rate of </a:t>
            </a:r>
            <a:r>
              <a:rPr lang="fr-FR" dirty="0" err="1">
                <a:solidFill>
                  <a:schemeClr val="tx1"/>
                </a:solidFill>
              </a:rPr>
              <a:t>erosion</a:t>
            </a:r>
            <a:r>
              <a:rPr lang="fr-FR" dirty="0">
                <a:solidFill>
                  <a:schemeClr val="tx1"/>
                </a:solidFill>
              </a:rPr>
              <a:t> has </a:t>
            </a:r>
            <a:r>
              <a:rPr lang="fr-FR" dirty="0" err="1">
                <a:solidFill>
                  <a:schemeClr val="tx1"/>
                </a:solidFill>
              </a:rPr>
              <a:t>accelerated</a:t>
            </a:r>
            <a:r>
              <a:rPr lang="fr-FR" dirty="0">
                <a:solidFill>
                  <a:schemeClr val="tx1"/>
                </a:solidFill>
              </a:rPr>
              <a:t> over the last few </a:t>
            </a:r>
            <a:r>
              <a:rPr lang="fr-FR" dirty="0" err="1">
                <a:solidFill>
                  <a:schemeClr val="tx1"/>
                </a:solidFill>
              </a:rPr>
              <a:t>decades</a:t>
            </a:r>
            <a:r>
              <a:rPr lang="fr-FR" dirty="0">
                <a:solidFill>
                  <a:schemeClr val="tx1"/>
                </a:solidFill>
              </a:rPr>
              <a:t>. INSTAAR </a:t>
            </a:r>
            <a:r>
              <a:rPr lang="fr-FR" dirty="0" err="1">
                <a:solidFill>
                  <a:schemeClr val="tx1"/>
                </a:solidFill>
              </a:rPr>
              <a:t>scientists</a:t>
            </a:r>
            <a:r>
              <a:rPr lang="fr-FR" dirty="0">
                <a:solidFill>
                  <a:schemeClr val="tx1"/>
                </a:solidFill>
              </a:rPr>
              <a:t> are </a:t>
            </a:r>
            <a:r>
              <a:rPr lang="fr-FR" dirty="0" err="1">
                <a:solidFill>
                  <a:schemeClr val="tx1"/>
                </a:solidFill>
              </a:rPr>
              <a:t>conducting</a:t>
            </a:r>
            <a:r>
              <a:rPr lang="fr-FR" dirty="0">
                <a:solidFill>
                  <a:schemeClr val="tx1"/>
                </a:solidFill>
              </a:rPr>
              <a:t> a multi-</a:t>
            </a:r>
            <a:r>
              <a:rPr lang="fr-FR" dirty="0" err="1">
                <a:solidFill>
                  <a:schemeClr val="tx1"/>
                </a:solidFill>
              </a:rPr>
              <a:t>year</a:t>
            </a:r>
            <a:r>
              <a:rPr lang="fr-FR" dirty="0">
                <a:solidFill>
                  <a:schemeClr val="tx1"/>
                </a:solidFill>
              </a:rPr>
              <a:t> </a:t>
            </a:r>
            <a:r>
              <a:rPr lang="fr-FR" dirty="0" err="1">
                <a:solidFill>
                  <a:schemeClr val="tx1"/>
                </a:solidFill>
              </a:rPr>
              <a:t>study</a:t>
            </a:r>
            <a:r>
              <a:rPr lang="fr-FR" dirty="0">
                <a:solidFill>
                  <a:schemeClr val="tx1"/>
                </a:solidFill>
              </a:rPr>
              <a:t> of the </a:t>
            </a:r>
            <a:r>
              <a:rPr lang="fr-FR" dirty="0" err="1">
                <a:solidFill>
                  <a:schemeClr val="tx1"/>
                </a:solidFill>
              </a:rPr>
              <a:t>phenomenon</a:t>
            </a:r>
            <a:r>
              <a:rPr lang="fr-FR" dirty="0">
                <a:solidFill>
                  <a:schemeClr val="tx1"/>
                </a:solidFill>
              </a:rPr>
              <a:t>.</a:t>
            </a:r>
          </a:p>
          <a:p>
            <a:r>
              <a:rPr lang="fr-FR" dirty="0" err="1">
                <a:solidFill>
                  <a:schemeClr val="tx1"/>
                </a:solidFill>
              </a:rPr>
              <a:t>Videos</a:t>
            </a:r>
            <a:r>
              <a:rPr lang="fr-FR" dirty="0">
                <a:solidFill>
                  <a:schemeClr val="tx1"/>
                </a:solidFill>
              </a:rPr>
              <a:t> </a:t>
            </a:r>
            <a:r>
              <a:rPr lang="fr-FR" dirty="0" err="1">
                <a:solidFill>
                  <a:schemeClr val="tx1"/>
                </a:solidFill>
              </a:rPr>
              <a:t>include</a:t>
            </a:r>
            <a:r>
              <a:rPr lang="fr-FR" dirty="0">
                <a:solidFill>
                  <a:schemeClr val="tx1"/>
                </a:solidFill>
              </a:rPr>
              <a:t> time-lapse photos of the </a:t>
            </a:r>
            <a:r>
              <a:rPr lang="fr-FR" dirty="0" err="1">
                <a:solidFill>
                  <a:schemeClr val="tx1"/>
                </a:solidFill>
              </a:rPr>
              <a:t>coast</a:t>
            </a:r>
            <a:r>
              <a:rPr lang="fr-FR" dirty="0">
                <a:solidFill>
                  <a:schemeClr val="tx1"/>
                </a:solidFill>
              </a:rPr>
              <a:t> at Drew Point over the course of </a:t>
            </a:r>
            <a:r>
              <a:rPr lang="fr-FR" dirty="0" err="1">
                <a:solidFill>
                  <a:schemeClr val="tx1"/>
                </a:solidFill>
              </a:rPr>
              <a:t>summer</a:t>
            </a:r>
            <a:r>
              <a:rPr lang="fr-FR" dirty="0">
                <a:solidFill>
                  <a:schemeClr val="tx1"/>
                </a:solidFill>
              </a:rPr>
              <a:t> </a:t>
            </a:r>
            <a:r>
              <a:rPr lang="fr-FR" dirty="0" err="1">
                <a:solidFill>
                  <a:schemeClr val="tx1"/>
                </a:solidFill>
              </a:rPr>
              <a:t>seasons</a:t>
            </a:r>
            <a:r>
              <a:rPr lang="fr-FR" dirty="0">
                <a:solidFill>
                  <a:schemeClr val="tx1"/>
                </a:solidFill>
              </a:rPr>
              <a:t> (July 2008, </a:t>
            </a:r>
            <a:r>
              <a:rPr lang="fr-FR" dirty="0" err="1">
                <a:solidFill>
                  <a:schemeClr val="tx1"/>
                </a:solidFill>
              </a:rPr>
              <a:t>mid</a:t>
            </a:r>
            <a:r>
              <a:rPr lang="fr-FR" dirty="0">
                <a:solidFill>
                  <a:schemeClr val="tx1"/>
                </a:solidFill>
              </a:rPr>
              <a:t>-July-August 2009, and August-</a:t>
            </a:r>
            <a:r>
              <a:rPr lang="fr-FR" dirty="0" err="1">
                <a:solidFill>
                  <a:schemeClr val="tx1"/>
                </a:solidFill>
              </a:rPr>
              <a:t>September</a:t>
            </a:r>
            <a:r>
              <a:rPr lang="fr-FR" dirty="0">
                <a:solidFill>
                  <a:schemeClr val="tx1"/>
                </a:solidFill>
              </a:rPr>
              <a:t> 2010) and a discussion by lead </a:t>
            </a:r>
            <a:r>
              <a:rPr lang="fr-FR" dirty="0" err="1">
                <a:solidFill>
                  <a:schemeClr val="tx1"/>
                </a:solidFill>
              </a:rPr>
              <a:t>scientist</a:t>
            </a:r>
            <a:r>
              <a:rPr lang="fr-FR" dirty="0">
                <a:solidFill>
                  <a:schemeClr val="tx1"/>
                </a:solidFill>
              </a:rPr>
              <a:t> Robert Anderson.</a:t>
            </a:r>
          </a:p>
          <a:p>
            <a:endParaRPr lang="fr-FR" dirty="0"/>
          </a:p>
        </p:txBody>
      </p:sp>
      <p:sp>
        <p:nvSpPr>
          <p:cNvPr id="4" name="Espace réservé du numéro de diapositive 3">
            <a:extLst>
              <a:ext uri="{FF2B5EF4-FFF2-40B4-BE49-F238E27FC236}">
                <a16:creationId xmlns:a16="http://schemas.microsoft.com/office/drawing/2014/main" id="{C6AB89E5-DCFE-2D4C-BDFC-FBAE58DAF45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4004498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FD111F-9082-9249-97E6-8A4C265CE0A4}"/>
              </a:ext>
            </a:extLst>
          </p:cNvPr>
          <p:cNvSpPr>
            <a:spLocks noGrp="1"/>
          </p:cNvSpPr>
          <p:nvPr>
            <p:ph type="title"/>
          </p:nvPr>
        </p:nvSpPr>
        <p:spPr>
          <a:xfrm>
            <a:off x="262715" y="0"/>
            <a:ext cx="6802800" cy="572700"/>
          </a:xfrm>
        </p:spPr>
        <p:txBody>
          <a:bodyPr/>
          <a:lstStyle/>
          <a:p>
            <a:r>
              <a:rPr lang="fr-FR" dirty="0"/>
              <a:t>SCIENTISTS as COMMUNICATORS</a:t>
            </a:r>
          </a:p>
        </p:txBody>
      </p:sp>
      <p:sp>
        <p:nvSpPr>
          <p:cNvPr id="3" name="Espace réservé du texte 2">
            <a:extLst>
              <a:ext uri="{FF2B5EF4-FFF2-40B4-BE49-F238E27FC236}">
                <a16:creationId xmlns:a16="http://schemas.microsoft.com/office/drawing/2014/main" id="{36C4F6FD-B26D-6642-B423-318BE258F826}"/>
              </a:ext>
            </a:extLst>
          </p:cNvPr>
          <p:cNvSpPr>
            <a:spLocks noGrp="1"/>
          </p:cNvSpPr>
          <p:nvPr>
            <p:ph type="body" idx="1"/>
          </p:nvPr>
        </p:nvSpPr>
        <p:spPr>
          <a:xfrm>
            <a:off x="262715" y="783772"/>
            <a:ext cx="8569710" cy="3655028"/>
          </a:xfrm>
        </p:spPr>
        <p:txBody>
          <a:bodyPr/>
          <a:lstStyle/>
          <a:p>
            <a:r>
              <a:rPr lang="en-GB" b="1" dirty="0">
                <a:solidFill>
                  <a:schemeClr val="tx1"/>
                </a:solidFill>
              </a:rPr>
              <a:t>Michael E. Mann</a:t>
            </a:r>
            <a:r>
              <a:rPr lang="en-GB" dirty="0">
                <a:solidFill>
                  <a:schemeClr val="tx1"/>
                </a:solidFill>
              </a:rPr>
              <a:t>: </a:t>
            </a:r>
          </a:p>
          <a:p>
            <a:r>
              <a:rPr lang="en-GB" dirty="0">
                <a:solidFill>
                  <a:schemeClr val="tx1"/>
                </a:solidFill>
                <a:hlinkClick r:id="rId2">
                  <a:extLst>
                    <a:ext uri="{A12FA001-AC4F-418D-AE19-62706E023703}">
                      <ahyp:hlinkClr xmlns:ahyp="http://schemas.microsoft.com/office/drawing/2018/hyperlinkcolor" val="tx"/>
                    </a:ext>
                  </a:extLst>
                </a:hlinkClick>
              </a:rPr>
              <a:t>https://michaelmann.net</a:t>
            </a:r>
            <a:endParaRPr lang="en-GB" dirty="0">
              <a:solidFill>
                <a:schemeClr val="tx1"/>
              </a:solidFill>
            </a:endParaRPr>
          </a:p>
          <a:p>
            <a:r>
              <a:rPr lang="en-GB" dirty="0" err="1">
                <a:solidFill>
                  <a:schemeClr val="tx1"/>
                </a:solidFill>
              </a:rPr>
              <a:t>Dr.</a:t>
            </a:r>
            <a:r>
              <a:rPr lang="en-GB" dirty="0">
                <a:solidFill>
                  <a:schemeClr val="tx1"/>
                </a:solidFill>
              </a:rPr>
              <a:t> Michael E. Mann is Distinguished Professor of Atmospheric Science at Penn State, with joint appointments in the Department of Geosciences and the Earth and Environmental Systems Institute (EESI). He is also director of the Penn State </a:t>
            </a:r>
            <a:r>
              <a:rPr lang="en-GB" dirty="0">
                <a:solidFill>
                  <a:schemeClr val="tx1"/>
                </a:solidFill>
                <a:hlinkClick r:id="rId3">
                  <a:extLst>
                    <a:ext uri="{A12FA001-AC4F-418D-AE19-62706E023703}">
                      <ahyp:hlinkClr xmlns:ahyp="http://schemas.microsoft.com/office/drawing/2018/hyperlinkcolor" val="tx"/>
                    </a:ext>
                  </a:extLst>
                </a:hlinkClick>
              </a:rPr>
              <a:t>Earth System Science Center (ESSC)</a:t>
            </a:r>
            <a:r>
              <a:rPr lang="en-GB" dirty="0">
                <a:solidFill>
                  <a:schemeClr val="tx1"/>
                </a:solidFill>
              </a:rPr>
              <a:t>. </a:t>
            </a:r>
          </a:p>
          <a:p>
            <a:r>
              <a:rPr lang="en-GB" dirty="0">
                <a:solidFill>
                  <a:schemeClr val="tx1"/>
                </a:solidFill>
              </a:rPr>
              <a:t>Mann is the author of several books including his most recent work, </a:t>
            </a:r>
            <a:r>
              <a:rPr lang="en-GB" i="1" dirty="0">
                <a:solidFill>
                  <a:schemeClr val="tx1"/>
                </a:solidFill>
              </a:rPr>
              <a:t>The New Climate War</a:t>
            </a:r>
            <a:r>
              <a:rPr lang="en-GB" dirty="0">
                <a:solidFill>
                  <a:schemeClr val="tx1"/>
                </a:solidFill>
              </a:rPr>
              <a:t>, which shows how fossil fuel companies have waged a thirty-year campaign to deflect blame and responsibility and delay action on climate change, and offers a battle plan for how we can save the planet.</a:t>
            </a:r>
            <a:r>
              <a:rPr lang="en-GB" b="1" dirty="0">
                <a:solidFill>
                  <a:schemeClr val="tx1"/>
                </a:solidFill>
              </a:rPr>
              <a:t> </a:t>
            </a:r>
            <a:r>
              <a:rPr lang="en-GB" dirty="0">
                <a:solidFill>
                  <a:schemeClr val="tx1"/>
                </a:solidFill>
              </a:rPr>
              <a:t>To learn more about the book, </a:t>
            </a:r>
            <a:r>
              <a:rPr lang="en-GB" dirty="0">
                <a:solidFill>
                  <a:schemeClr val="tx1"/>
                </a:solidFill>
                <a:hlinkClick r:id="rId4">
                  <a:extLst>
                    <a:ext uri="{A12FA001-AC4F-418D-AE19-62706E023703}">
                      <ahyp:hlinkClr xmlns:ahyp="http://schemas.microsoft.com/office/drawing/2018/hyperlinkcolor" val="tx"/>
                    </a:ext>
                  </a:extLst>
                </a:hlinkClick>
              </a:rPr>
              <a:t>click here</a:t>
            </a:r>
            <a:r>
              <a:rPr lang="en-GB" dirty="0">
                <a:solidFill>
                  <a:schemeClr val="tx1"/>
                </a:solidFill>
              </a:rPr>
              <a:t>. </a:t>
            </a:r>
          </a:p>
          <a:p>
            <a:endParaRPr lang="fr-FR" dirty="0"/>
          </a:p>
        </p:txBody>
      </p:sp>
      <p:sp>
        <p:nvSpPr>
          <p:cNvPr id="4" name="Espace réservé du numéro de diapositive 3">
            <a:extLst>
              <a:ext uri="{FF2B5EF4-FFF2-40B4-BE49-F238E27FC236}">
                <a16:creationId xmlns:a16="http://schemas.microsoft.com/office/drawing/2014/main" id="{C77594AF-53B1-334C-A4D4-90B1FF3F91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332119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0363F1-FABD-3B48-864D-B36CF15DB20F}"/>
              </a:ext>
            </a:extLst>
          </p:cNvPr>
          <p:cNvSpPr>
            <a:spLocks noGrp="1"/>
          </p:cNvSpPr>
          <p:nvPr>
            <p:ph type="title"/>
          </p:nvPr>
        </p:nvSpPr>
        <p:spPr/>
        <p:txBody>
          <a:bodyPr/>
          <a:lstStyle/>
          <a:p>
            <a:r>
              <a:rPr lang="fr-FR" dirty="0" err="1"/>
              <a:t>Scienctists</a:t>
            </a:r>
            <a:r>
              <a:rPr lang="fr-FR" dirty="0"/>
              <a:t> as </a:t>
            </a:r>
            <a:r>
              <a:rPr lang="fr-FR" dirty="0" err="1"/>
              <a:t>communicators</a:t>
            </a:r>
            <a:endParaRPr lang="fr-FR" dirty="0"/>
          </a:p>
        </p:txBody>
      </p:sp>
      <p:sp>
        <p:nvSpPr>
          <p:cNvPr id="3" name="Espace réservé du texte 2">
            <a:extLst>
              <a:ext uri="{FF2B5EF4-FFF2-40B4-BE49-F238E27FC236}">
                <a16:creationId xmlns:a16="http://schemas.microsoft.com/office/drawing/2014/main" id="{0CDB17AB-77FB-564A-8885-BC242A569213}"/>
              </a:ext>
            </a:extLst>
          </p:cNvPr>
          <p:cNvSpPr>
            <a:spLocks noGrp="1"/>
          </p:cNvSpPr>
          <p:nvPr>
            <p:ph type="body" idx="1"/>
          </p:nvPr>
        </p:nvSpPr>
        <p:spPr/>
        <p:txBody>
          <a:bodyPr/>
          <a:lstStyle/>
          <a:p>
            <a:r>
              <a:rPr lang="fr-FR" b="1" dirty="0">
                <a:solidFill>
                  <a:schemeClr val="tx1"/>
                </a:solidFill>
              </a:rPr>
              <a:t>Valérie Masson-Delmotte</a:t>
            </a:r>
          </a:p>
          <a:p>
            <a:r>
              <a:rPr lang="fr-FR" dirty="0">
                <a:solidFill>
                  <a:schemeClr val="tx1"/>
                </a:solidFill>
                <a:hlinkClick r:id="rId2">
                  <a:extLst>
                    <a:ext uri="{A12FA001-AC4F-418D-AE19-62706E023703}">
                      <ahyp:hlinkClr xmlns:ahyp="http://schemas.microsoft.com/office/drawing/2018/hyperlinkcolor" val="tx"/>
                    </a:ext>
                  </a:extLst>
                </a:hlinkClick>
              </a:rPr>
              <a:t>https://en.wikipedia.org/wiki/Valerie_Masson-Delmotte</a:t>
            </a:r>
            <a:endParaRPr lang="fr-FR" dirty="0">
              <a:solidFill>
                <a:schemeClr val="tx1"/>
              </a:solidFill>
            </a:endParaRPr>
          </a:p>
          <a:p>
            <a:r>
              <a:rPr lang="fr-FR" b="1" dirty="0" err="1">
                <a:solidFill>
                  <a:schemeClr val="tx1"/>
                </a:solidFill>
              </a:rPr>
              <a:t>Valerie</a:t>
            </a:r>
            <a:r>
              <a:rPr lang="fr-FR" b="1" dirty="0">
                <a:solidFill>
                  <a:schemeClr val="tx1"/>
                </a:solidFill>
              </a:rPr>
              <a:t> Masson-Delmotte</a:t>
            </a:r>
            <a:r>
              <a:rPr lang="fr-FR" dirty="0">
                <a:solidFill>
                  <a:schemeClr val="tx1"/>
                </a:solidFill>
              </a:rPr>
              <a:t> </a:t>
            </a:r>
            <a:r>
              <a:rPr lang="fr-FR" dirty="0" err="1">
                <a:solidFill>
                  <a:schemeClr val="tx1"/>
                </a:solidFill>
              </a:rPr>
              <a:t>is</a:t>
            </a:r>
            <a:r>
              <a:rPr lang="fr-FR" dirty="0">
                <a:solidFill>
                  <a:schemeClr val="tx1"/>
                </a:solidFill>
              </a:rPr>
              <a:t> a French </a:t>
            </a:r>
            <a:r>
              <a:rPr lang="fr-FR" dirty="0">
                <a:solidFill>
                  <a:schemeClr val="tx1"/>
                </a:solidFill>
                <a:hlinkClick r:id="rId3" tooltip="Paleoclimatology">
                  <a:extLst>
                    <a:ext uri="{A12FA001-AC4F-418D-AE19-62706E023703}">
                      <ahyp:hlinkClr xmlns:ahyp="http://schemas.microsoft.com/office/drawing/2018/hyperlinkcolor" val="tx"/>
                    </a:ext>
                  </a:extLst>
                </a:hlinkClick>
              </a:rPr>
              <a:t>climate scientist</a:t>
            </a:r>
            <a:r>
              <a:rPr lang="fr-FR" dirty="0">
                <a:solidFill>
                  <a:schemeClr val="tx1"/>
                </a:solidFill>
              </a:rPr>
              <a:t> and </a:t>
            </a:r>
            <a:r>
              <a:rPr lang="fr-FR" dirty="0" err="1">
                <a:solidFill>
                  <a:schemeClr val="tx1"/>
                </a:solidFill>
              </a:rPr>
              <a:t>Research</a:t>
            </a:r>
            <a:r>
              <a:rPr lang="fr-FR" dirty="0">
                <a:solidFill>
                  <a:schemeClr val="tx1"/>
                </a:solidFill>
              </a:rPr>
              <a:t> </a:t>
            </a:r>
            <a:r>
              <a:rPr lang="fr-FR" dirty="0" err="1">
                <a:solidFill>
                  <a:schemeClr val="tx1"/>
                </a:solidFill>
              </a:rPr>
              <a:t>Director</a:t>
            </a:r>
            <a:r>
              <a:rPr lang="fr-FR" dirty="0">
                <a:solidFill>
                  <a:schemeClr val="tx1"/>
                </a:solidFill>
              </a:rPr>
              <a:t> at the </a:t>
            </a:r>
            <a:r>
              <a:rPr lang="fr-FR" dirty="0">
                <a:solidFill>
                  <a:schemeClr val="tx1"/>
                </a:solidFill>
                <a:hlinkClick r:id="rId4" tooltip="French Alternative Energies and Atomic Energy Commission">
                  <a:extLst>
                    <a:ext uri="{A12FA001-AC4F-418D-AE19-62706E023703}">
                      <ahyp:hlinkClr xmlns:ahyp="http://schemas.microsoft.com/office/drawing/2018/hyperlinkcolor" val="tx"/>
                    </a:ext>
                  </a:extLst>
                </a:hlinkClick>
              </a:rPr>
              <a:t>French Alternative Energies and Atomic Energy Commission</a:t>
            </a:r>
            <a:r>
              <a:rPr lang="fr-FR" dirty="0">
                <a:solidFill>
                  <a:schemeClr val="tx1"/>
                </a:solidFill>
              </a:rPr>
              <a:t>, </a:t>
            </a:r>
            <a:r>
              <a:rPr lang="fr-FR" dirty="0" err="1">
                <a:solidFill>
                  <a:schemeClr val="tx1"/>
                </a:solidFill>
              </a:rPr>
              <a:t>where</a:t>
            </a:r>
            <a:r>
              <a:rPr lang="fr-FR" dirty="0">
                <a:solidFill>
                  <a:schemeClr val="tx1"/>
                </a:solidFill>
              </a:rPr>
              <a:t> </a:t>
            </a:r>
            <a:r>
              <a:rPr lang="fr-FR" dirty="0" err="1">
                <a:solidFill>
                  <a:schemeClr val="tx1"/>
                </a:solidFill>
              </a:rPr>
              <a:t>she</a:t>
            </a:r>
            <a:r>
              <a:rPr lang="fr-FR" dirty="0">
                <a:solidFill>
                  <a:schemeClr val="tx1"/>
                </a:solidFill>
              </a:rPr>
              <a:t> </a:t>
            </a:r>
            <a:r>
              <a:rPr lang="fr-FR" dirty="0" err="1">
                <a:solidFill>
                  <a:schemeClr val="tx1"/>
                </a:solidFill>
              </a:rPr>
              <a:t>works</a:t>
            </a:r>
            <a:r>
              <a:rPr lang="fr-FR" dirty="0">
                <a:solidFill>
                  <a:schemeClr val="tx1"/>
                </a:solidFill>
              </a:rPr>
              <a:t> in the </a:t>
            </a:r>
            <a:r>
              <a:rPr lang="fr-FR" dirty="0">
                <a:solidFill>
                  <a:schemeClr val="tx1"/>
                </a:solidFill>
                <a:hlinkClick r:id="rId5" tooltip="Laboratoire des sciences du climat et de l'environnement">
                  <a:extLst>
                    <a:ext uri="{A12FA001-AC4F-418D-AE19-62706E023703}">
                      <ahyp:hlinkClr xmlns:ahyp="http://schemas.microsoft.com/office/drawing/2018/hyperlinkcolor" val="tx"/>
                    </a:ext>
                  </a:extLst>
                </a:hlinkClick>
              </a:rPr>
              <a:t>Climate and Environment Sciences Laboratory</a:t>
            </a:r>
            <a:r>
              <a:rPr lang="fr-FR" dirty="0">
                <a:solidFill>
                  <a:schemeClr val="tx1"/>
                </a:solidFill>
              </a:rPr>
              <a:t> (LSCE).</a:t>
            </a:r>
            <a:r>
              <a:rPr lang="fr-FR" baseline="30000" dirty="0">
                <a:solidFill>
                  <a:schemeClr val="tx1"/>
                </a:solidFill>
                <a:hlinkClick r:id="rId6">
                  <a:extLst>
                    <a:ext uri="{A12FA001-AC4F-418D-AE19-62706E023703}">
                      <ahyp:hlinkClr xmlns:ahyp="http://schemas.microsoft.com/office/drawing/2018/hyperlinkcolor" val="tx"/>
                    </a:ext>
                  </a:extLst>
                </a:hlinkClick>
              </a:rPr>
              <a:t>[1]</a:t>
            </a:r>
            <a:r>
              <a:rPr lang="fr-FR" dirty="0">
                <a:solidFill>
                  <a:schemeClr val="tx1"/>
                </a:solidFill>
              </a:rPr>
              <a:t> </a:t>
            </a:r>
            <a:r>
              <a:rPr lang="fr-FR" dirty="0" err="1">
                <a:solidFill>
                  <a:schemeClr val="tx1"/>
                </a:solidFill>
              </a:rPr>
              <a:t>She</a:t>
            </a:r>
            <a:r>
              <a:rPr lang="fr-FR" dirty="0">
                <a:solidFill>
                  <a:schemeClr val="tx1"/>
                </a:solidFill>
              </a:rPr>
              <a:t> uses data </a:t>
            </a:r>
            <a:r>
              <a:rPr lang="fr-FR" dirty="0" err="1">
                <a:solidFill>
                  <a:schemeClr val="tx1"/>
                </a:solidFill>
              </a:rPr>
              <a:t>from</a:t>
            </a:r>
            <a:r>
              <a:rPr lang="fr-FR" dirty="0">
                <a:solidFill>
                  <a:schemeClr val="tx1"/>
                </a:solidFill>
              </a:rPr>
              <a:t> </a:t>
            </a:r>
            <a:r>
              <a:rPr lang="fr-FR" dirty="0">
                <a:solidFill>
                  <a:schemeClr val="tx1"/>
                </a:solidFill>
                <a:hlinkClick r:id="rId7" tooltip="Past climates">
                  <a:extLst>
                    <a:ext uri="{A12FA001-AC4F-418D-AE19-62706E023703}">
                      <ahyp:hlinkClr xmlns:ahyp="http://schemas.microsoft.com/office/drawing/2018/hyperlinkcolor" val="tx"/>
                    </a:ext>
                  </a:extLst>
                </a:hlinkClick>
              </a:rPr>
              <a:t>past climates</a:t>
            </a:r>
            <a:r>
              <a:rPr lang="fr-FR" dirty="0">
                <a:solidFill>
                  <a:schemeClr val="tx1"/>
                </a:solidFill>
              </a:rPr>
              <a:t> to test </a:t>
            </a:r>
            <a:r>
              <a:rPr lang="fr-FR" dirty="0" err="1">
                <a:solidFill>
                  <a:schemeClr val="tx1"/>
                </a:solidFill>
              </a:rPr>
              <a:t>models</a:t>
            </a:r>
            <a:r>
              <a:rPr lang="fr-FR" dirty="0">
                <a:solidFill>
                  <a:schemeClr val="tx1"/>
                </a:solidFill>
              </a:rPr>
              <a:t> of </a:t>
            </a:r>
            <a:r>
              <a:rPr lang="fr-FR" dirty="0">
                <a:solidFill>
                  <a:schemeClr val="tx1"/>
                </a:solidFill>
                <a:hlinkClick r:id="rId8" tooltip="Climate change">
                  <a:extLst>
                    <a:ext uri="{A12FA001-AC4F-418D-AE19-62706E023703}">
                      <ahyp:hlinkClr xmlns:ahyp="http://schemas.microsoft.com/office/drawing/2018/hyperlinkcolor" val="tx"/>
                    </a:ext>
                  </a:extLst>
                </a:hlinkClick>
              </a:rPr>
              <a:t>climate change</a:t>
            </a:r>
            <a:r>
              <a:rPr lang="fr-FR" dirty="0">
                <a:solidFill>
                  <a:schemeClr val="tx1"/>
                </a:solidFill>
              </a:rPr>
              <a:t>, and has </a:t>
            </a:r>
            <a:r>
              <a:rPr lang="fr-FR" dirty="0" err="1">
                <a:solidFill>
                  <a:schemeClr val="tx1"/>
                </a:solidFill>
              </a:rPr>
              <a:t>contributed</a:t>
            </a:r>
            <a:r>
              <a:rPr lang="fr-FR" dirty="0">
                <a:solidFill>
                  <a:schemeClr val="tx1"/>
                </a:solidFill>
              </a:rPr>
              <a:t> to </a:t>
            </a:r>
            <a:r>
              <a:rPr lang="fr-FR" dirty="0" err="1">
                <a:solidFill>
                  <a:schemeClr val="tx1"/>
                </a:solidFill>
              </a:rPr>
              <a:t>several</a:t>
            </a:r>
            <a:r>
              <a:rPr lang="fr-FR" dirty="0">
                <a:solidFill>
                  <a:schemeClr val="tx1"/>
                </a:solidFill>
              </a:rPr>
              <a:t> </a:t>
            </a:r>
            <a:r>
              <a:rPr lang="fr-FR" dirty="0">
                <a:solidFill>
                  <a:schemeClr val="tx1"/>
                </a:solidFill>
                <a:hlinkClick r:id="rId9" tooltip="Intergovernmental Panel on Climate Change">
                  <a:extLst>
                    <a:ext uri="{A12FA001-AC4F-418D-AE19-62706E023703}">
                      <ahyp:hlinkClr xmlns:ahyp="http://schemas.microsoft.com/office/drawing/2018/hyperlinkcolor" val="tx"/>
                    </a:ext>
                  </a:extLst>
                </a:hlinkClick>
              </a:rPr>
              <a:t>IPCC</a:t>
            </a:r>
            <a:r>
              <a:rPr lang="fr-FR" dirty="0">
                <a:solidFill>
                  <a:schemeClr val="tx1"/>
                </a:solidFill>
              </a:rPr>
              <a:t> reports.</a:t>
            </a:r>
            <a:endParaRPr lang="fr-FR" baseline="30000" dirty="0">
              <a:solidFill>
                <a:schemeClr val="tx1"/>
              </a:solidFill>
            </a:endParaRPr>
          </a:p>
          <a:p>
            <a:r>
              <a:rPr lang="fr-FR" dirty="0">
                <a:solidFill>
                  <a:schemeClr val="tx1"/>
                </a:solidFill>
                <a:hlinkClick r:id="rId10">
                  <a:extLst>
                    <a:ext uri="{A12FA001-AC4F-418D-AE19-62706E023703}">
                      <ahyp:hlinkClr xmlns:ahyp="http://schemas.microsoft.com/office/drawing/2018/hyperlinkcolor" val="tx"/>
                    </a:ext>
                  </a:extLst>
                </a:hlinkClick>
              </a:rPr>
              <a:t>https://www.futura-sciences.com/planete/personnalites/climatologie-valerie-masson-delmotte-87/#bio</a:t>
            </a:r>
            <a:endParaRPr lang="fr-FR" dirty="0">
              <a:solidFill>
                <a:schemeClr val="tx1"/>
              </a:solidFill>
            </a:endParaRPr>
          </a:p>
          <a:p>
            <a:r>
              <a:rPr lang="fr-FR" dirty="0">
                <a:solidFill>
                  <a:schemeClr val="tx1"/>
                </a:solidFill>
                <a:hlinkClick r:id="rId11">
                  <a:extLst>
                    <a:ext uri="{A12FA001-AC4F-418D-AE19-62706E023703}">
                      <ahyp:hlinkClr xmlns:ahyp="http://schemas.microsoft.com/office/drawing/2018/hyperlinkcolor" val="tx"/>
                    </a:ext>
                  </a:extLst>
                </a:hlinkClick>
              </a:rPr>
              <a:t>https://www.youtube.com/watch?v=NIoMoWLZ4O8</a:t>
            </a:r>
            <a:endParaRPr lang="fr-FR"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51641093-35A0-A44D-9504-8EDB8F25167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4978948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1551</TotalTime>
  <Words>1203</Words>
  <Application>Microsoft Macintosh PowerPoint</Application>
  <PresentationFormat>On-screen Show (16:9)</PresentationFormat>
  <Paragraphs>73</Paragraphs>
  <Slides>12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Lato</vt:lpstr>
      <vt:lpstr>Arial</vt:lpstr>
      <vt:lpstr>Simple Light</vt:lpstr>
      <vt:lpstr>Science communication about Arctic research </vt:lpstr>
      <vt:lpstr>Lesson 5: Targeting audiences</vt:lpstr>
      <vt:lpstr>MOSAiC Videos</vt:lpstr>
      <vt:lpstr>MOSAiC Videos and podcasts</vt:lpstr>
      <vt:lpstr>INSTAAR videos</vt:lpstr>
      <vt:lpstr>Another example:</vt:lpstr>
      <vt:lpstr>One more</vt:lpstr>
      <vt:lpstr>SCIENTISTS as COMMUNICATORS</vt:lpstr>
      <vt:lpstr>Scienctists as communicators</vt:lpstr>
      <vt:lpstr>Scientists as Communicators</vt:lpstr>
      <vt:lpstr>Activity in pairs</vt:lpstr>
      <vt:lpstr>Food for thought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34</cp:revision>
  <dcterms:modified xsi:type="dcterms:W3CDTF">2022-05-21T20:47:39Z</dcterms:modified>
</cp:coreProperties>
</file>