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4"/>
  </p:notesMasterIdLst>
  <p:sldIdLst>
    <p:sldId id="309" r:id="rId2"/>
    <p:sldId id="285" r:id="rId3"/>
    <p:sldId id="286" r:id="rId4"/>
    <p:sldId id="287" r:id="rId5"/>
    <p:sldId id="288" r:id="rId6"/>
    <p:sldId id="289" r:id="rId7"/>
    <p:sldId id="290" r:id="rId8"/>
    <p:sldId id="291" r:id="rId9"/>
    <p:sldId id="293" r:id="rId10"/>
    <p:sldId id="292" r:id="rId11"/>
    <p:sldId id="294" r:id="rId12"/>
    <p:sldId id="295" r:id="rId13"/>
  </p:sldIdLst>
  <p:sldSz cx="9144000" cy="5143500" type="screen16x9"/>
  <p:notesSz cx="6858000" cy="9144000"/>
  <p:embeddedFontLst>
    <p:embeddedFont>
      <p:font typeface="Lato" panose="020F0502020204030203"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245"/>
  </p:normalViewPr>
  <p:slideViewPr>
    <p:cSldViewPr snapToGrid="0">
      <p:cViewPr varScale="1">
        <p:scale>
          <a:sx n="138" d="100"/>
          <a:sy n="138" d="100"/>
        </p:scale>
        <p:origin x="720"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423067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nunataryuk.org/component/tags/tag/canadian-arctic-coast" TargetMode="External"/><Relationship Id="rId2" Type="http://schemas.openxmlformats.org/officeDocument/2006/relationships/hyperlink" Target="https://nunataryuk.org/component/tags/tag/field-blogs"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eris-project.eu/index.php/en/2017/09/20/lessons-in-english-for-upper-secondary-schools/"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eris-project.eu/?smd_process_download=1&amp;download_id=1098" TargetMode="External"/><Relationship Id="rId7" Type="http://schemas.openxmlformats.org/officeDocument/2006/relationships/hyperlink" Target="https://eris-project.eu/?smd_process_download=1&amp;download_id=1090" TargetMode="External"/><Relationship Id="rId2" Type="http://schemas.openxmlformats.org/officeDocument/2006/relationships/hyperlink" Target="https://eris-project.eu/?smd_process_download=1&amp;download_id=1096" TargetMode="External"/><Relationship Id="rId1" Type="http://schemas.openxmlformats.org/officeDocument/2006/relationships/slideLayout" Target="../slideLayouts/slideLayout3.xml"/><Relationship Id="rId6" Type="http://schemas.openxmlformats.org/officeDocument/2006/relationships/hyperlink" Target="https://eris-project.eu/?smd_process_download=1&amp;download_id=1088" TargetMode="External"/><Relationship Id="rId5" Type="http://schemas.openxmlformats.org/officeDocument/2006/relationships/hyperlink" Target="https://eris-project.eu/?smd_process_download=1&amp;download_id=1094" TargetMode="External"/><Relationship Id="rId4" Type="http://schemas.openxmlformats.org/officeDocument/2006/relationships/hyperlink" Target="https://eris-project.eu/?smd_process_download=1&amp;download_id=1092"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c/EDUARCTIC" TargetMode="External"/><Relationship Id="rId2" Type="http://schemas.openxmlformats.org/officeDocument/2006/relationships/hyperlink" Target="https://edu-arctic.eu/"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edu-arctic.eu/"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GB" dirty="0"/>
              <a:t>Science communication about Arctic research</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extLst>
      <p:ext uri="{BB962C8B-B14F-4D97-AF65-F5344CB8AC3E}">
        <p14:creationId xmlns:p14="http://schemas.microsoft.com/office/powerpoint/2010/main" val="731893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36E84C-F625-5044-856C-2B722E72F65D}"/>
              </a:ext>
            </a:extLst>
          </p:cNvPr>
          <p:cNvSpPr>
            <a:spLocks noGrp="1"/>
          </p:cNvSpPr>
          <p:nvPr>
            <p:ph type="title"/>
          </p:nvPr>
        </p:nvSpPr>
        <p:spPr>
          <a:xfrm>
            <a:off x="168425" y="0"/>
            <a:ext cx="6802800" cy="572700"/>
          </a:xfrm>
        </p:spPr>
        <p:txBody>
          <a:bodyPr/>
          <a:lstStyle/>
          <a:p>
            <a:r>
              <a:rPr lang="fr-FR" dirty="0">
                <a:solidFill>
                  <a:schemeClr val="tx1"/>
                </a:solidFill>
              </a:rPr>
              <a:t>NUNATARYUK - https://</a:t>
            </a:r>
            <a:r>
              <a:rPr lang="fr-FR" dirty="0" err="1">
                <a:solidFill>
                  <a:schemeClr val="tx1"/>
                </a:solidFill>
              </a:rPr>
              <a:t>nunataryuk.org</a:t>
            </a:r>
            <a:endParaRPr lang="fr-FR" dirty="0">
              <a:solidFill>
                <a:schemeClr val="tx1"/>
              </a:solidFill>
            </a:endParaRPr>
          </a:p>
        </p:txBody>
      </p:sp>
      <p:sp>
        <p:nvSpPr>
          <p:cNvPr id="3" name="Espace réservé du texte 2">
            <a:extLst>
              <a:ext uri="{FF2B5EF4-FFF2-40B4-BE49-F238E27FC236}">
                <a16:creationId xmlns:a16="http://schemas.microsoft.com/office/drawing/2014/main" id="{52710A0A-0D85-9C4F-A698-9FB50000958C}"/>
              </a:ext>
            </a:extLst>
          </p:cNvPr>
          <p:cNvSpPr>
            <a:spLocks noGrp="1"/>
          </p:cNvSpPr>
          <p:nvPr>
            <p:ph type="body" idx="1"/>
          </p:nvPr>
        </p:nvSpPr>
        <p:spPr>
          <a:xfrm>
            <a:off x="357911" y="572700"/>
            <a:ext cx="8474522" cy="3908866"/>
          </a:xfrm>
        </p:spPr>
        <p:txBody>
          <a:bodyPr/>
          <a:lstStyle/>
          <a:p>
            <a:pPr marL="114300" indent="0">
              <a:buNone/>
            </a:pPr>
            <a:r>
              <a:rPr lang="fr-FR" dirty="0">
                <a:solidFill>
                  <a:schemeClr val="tx1"/>
                </a:solidFill>
              </a:rPr>
              <a:t>NUNATARYUK </a:t>
            </a:r>
            <a:r>
              <a:rPr lang="fr-FR" dirty="0" err="1">
                <a:solidFill>
                  <a:schemeClr val="tx1"/>
                </a:solidFill>
              </a:rPr>
              <a:t>brings</a:t>
            </a:r>
            <a:r>
              <a:rPr lang="fr-FR" dirty="0">
                <a:solidFill>
                  <a:schemeClr val="tx1"/>
                </a:solidFill>
              </a:rPr>
              <a:t> </a:t>
            </a:r>
            <a:r>
              <a:rPr lang="fr-FR" dirty="0" err="1">
                <a:solidFill>
                  <a:schemeClr val="tx1"/>
                </a:solidFill>
              </a:rPr>
              <a:t>together</a:t>
            </a:r>
            <a:r>
              <a:rPr lang="fr-FR" dirty="0">
                <a:solidFill>
                  <a:schemeClr val="tx1"/>
                </a:solidFill>
              </a:rPr>
              <a:t> world-</a:t>
            </a:r>
            <a:r>
              <a:rPr lang="fr-FR" dirty="0" err="1">
                <a:solidFill>
                  <a:schemeClr val="tx1"/>
                </a:solidFill>
              </a:rPr>
              <a:t>leading</a:t>
            </a:r>
            <a:r>
              <a:rPr lang="fr-FR" dirty="0">
                <a:solidFill>
                  <a:schemeClr val="tx1"/>
                </a:solidFill>
              </a:rPr>
              <a:t> </a:t>
            </a:r>
            <a:r>
              <a:rPr lang="fr-FR" dirty="0" err="1">
                <a:solidFill>
                  <a:schemeClr val="tx1"/>
                </a:solidFill>
              </a:rPr>
              <a:t>specialists</a:t>
            </a:r>
            <a:r>
              <a:rPr lang="fr-FR" dirty="0">
                <a:solidFill>
                  <a:schemeClr val="tx1"/>
                </a:solidFill>
              </a:rPr>
              <a:t> in </a:t>
            </a:r>
            <a:r>
              <a:rPr lang="fr-FR" dirty="0" err="1">
                <a:solidFill>
                  <a:schemeClr val="tx1"/>
                </a:solidFill>
              </a:rPr>
              <a:t>natural</a:t>
            </a:r>
            <a:r>
              <a:rPr lang="fr-FR" dirty="0">
                <a:solidFill>
                  <a:schemeClr val="tx1"/>
                </a:solidFill>
              </a:rPr>
              <a:t> science and </a:t>
            </a:r>
            <a:r>
              <a:rPr lang="fr-FR" dirty="0" err="1">
                <a:solidFill>
                  <a:schemeClr val="tx1"/>
                </a:solidFill>
              </a:rPr>
              <a:t>socio-economics</a:t>
            </a:r>
            <a:r>
              <a:rPr lang="fr-FR" dirty="0">
                <a:solidFill>
                  <a:schemeClr val="tx1"/>
                </a:solidFill>
              </a:rPr>
              <a:t> to: </a:t>
            </a:r>
            <a:r>
              <a:rPr lang="fr-FR" b="1" dirty="0" err="1">
                <a:solidFill>
                  <a:schemeClr val="tx1"/>
                </a:solidFill>
              </a:rPr>
              <a:t>develop</a:t>
            </a:r>
            <a:r>
              <a:rPr lang="fr-FR" b="1" dirty="0">
                <a:solidFill>
                  <a:schemeClr val="tx1"/>
                </a:solidFill>
              </a:rPr>
              <a:t> quantitative </a:t>
            </a:r>
            <a:r>
              <a:rPr lang="fr-FR" b="1" dirty="0" err="1">
                <a:solidFill>
                  <a:schemeClr val="tx1"/>
                </a:solidFill>
              </a:rPr>
              <a:t>understanding</a:t>
            </a:r>
            <a:r>
              <a:rPr lang="fr-FR" b="1" dirty="0">
                <a:solidFill>
                  <a:schemeClr val="tx1"/>
                </a:solidFill>
              </a:rPr>
              <a:t> of the fluxes and fates of </a:t>
            </a:r>
            <a:r>
              <a:rPr lang="fr-FR" b="1" dirty="0" err="1">
                <a:solidFill>
                  <a:schemeClr val="tx1"/>
                </a:solidFill>
              </a:rPr>
              <a:t>organic</a:t>
            </a:r>
            <a:r>
              <a:rPr lang="fr-FR" b="1" dirty="0">
                <a:solidFill>
                  <a:schemeClr val="tx1"/>
                </a:solidFill>
              </a:rPr>
              <a:t> </a:t>
            </a:r>
            <a:r>
              <a:rPr lang="fr-FR" b="1" dirty="0" err="1">
                <a:solidFill>
                  <a:schemeClr val="tx1"/>
                </a:solidFill>
              </a:rPr>
              <a:t>matter</a:t>
            </a:r>
            <a:r>
              <a:rPr lang="fr-FR" b="1" dirty="0">
                <a:solidFill>
                  <a:schemeClr val="tx1"/>
                </a:solidFill>
              </a:rPr>
              <a:t> </a:t>
            </a:r>
            <a:r>
              <a:rPr lang="fr-FR" b="1" dirty="0" err="1">
                <a:solidFill>
                  <a:schemeClr val="tx1"/>
                </a:solidFill>
              </a:rPr>
              <a:t>released</a:t>
            </a:r>
            <a:r>
              <a:rPr lang="fr-FR" b="1" dirty="0">
                <a:solidFill>
                  <a:schemeClr val="tx1"/>
                </a:solidFill>
              </a:rPr>
              <a:t> </a:t>
            </a:r>
            <a:r>
              <a:rPr lang="fr-FR" b="1" dirty="0" err="1">
                <a:solidFill>
                  <a:schemeClr val="tx1"/>
                </a:solidFill>
              </a:rPr>
              <a:t>from</a:t>
            </a:r>
            <a:r>
              <a:rPr lang="fr-FR" b="1" dirty="0">
                <a:solidFill>
                  <a:schemeClr val="tx1"/>
                </a:solidFill>
              </a:rPr>
              <a:t> </a:t>
            </a:r>
            <a:r>
              <a:rPr lang="fr-FR" b="1" dirty="0" err="1">
                <a:solidFill>
                  <a:schemeClr val="tx1"/>
                </a:solidFill>
              </a:rPr>
              <a:t>thawing</a:t>
            </a:r>
            <a:r>
              <a:rPr lang="fr-FR" b="1" dirty="0">
                <a:solidFill>
                  <a:schemeClr val="tx1"/>
                </a:solidFill>
              </a:rPr>
              <a:t> </a:t>
            </a:r>
            <a:r>
              <a:rPr lang="fr-FR" b="1" dirty="0" err="1">
                <a:solidFill>
                  <a:schemeClr val="tx1"/>
                </a:solidFill>
              </a:rPr>
              <a:t>coastal</a:t>
            </a:r>
            <a:r>
              <a:rPr lang="fr-FR" b="1" dirty="0">
                <a:solidFill>
                  <a:schemeClr val="tx1"/>
                </a:solidFill>
              </a:rPr>
              <a:t> and </a:t>
            </a:r>
            <a:r>
              <a:rPr lang="fr-FR" b="1" dirty="0" err="1">
                <a:solidFill>
                  <a:schemeClr val="tx1"/>
                </a:solidFill>
              </a:rPr>
              <a:t>subsea</a:t>
            </a:r>
            <a:r>
              <a:rPr lang="fr-FR" b="1" dirty="0">
                <a:solidFill>
                  <a:schemeClr val="tx1"/>
                </a:solidFill>
              </a:rPr>
              <a:t> permafrost</a:t>
            </a:r>
            <a:r>
              <a:rPr lang="fr-FR" dirty="0">
                <a:solidFill>
                  <a:schemeClr val="tx1"/>
                </a:solidFill>
              </a:rPr>
              <a:t>; </a:t>
            </a:r>
            <a:r>
              <a:rPr lang="fr-FR" dirty="0" err="1">
                <a:solidFill>
                  <a:schemeClr val="tx1"/>
                </a:solidFill>
              </a:rPr>
              <a:t>assess</a:t>
            </a:r>
            <a:r>
              <a:rPr lang="fr-FR" dirty="0">
                <a:solidFill>
                  <a:schemeClr val="tx1"/>
                </a:solidFill>
              </a:rPr>
              <a:t> </a:t>
            </a:r>
            <a:r>
              <a:rPr lang="fr-FR" dirty="0" err="1">
                <a:solidFill>
                  <a:schemeClr val="tx1"/>
                </a:solidFill>
              </a:rPr>
              <a:t>what</a:t>
            </a:r>
            <a:r>
              <a:rPr lang="fr-FR" dirty="0">
                <a:solidFill>
                  <a:schemeClr val="tx1"/>
                </a:solidFill>
              </a:rPr>
              <a:t> </a:t>
            </a:r>
            <a:r>
              <a:rPr lang="fr-FR" dirty="0" err="1">
                <a:solidFill>
                  <a:schemeClr val="tx1"/>
                </a:solidFill>
              </a:rPr>
              <a:t>risks</a:t>
            </a:r>
            <a:r>
              <a:rPr lang="fr-FR" dirty="0">
                <a:solidFill>
                  <a:schemeClr val="tx1"/>
                </a:solidFill>
              </a:rPr>
              <a:t> are </a:t>
            </a:r>
            <a:r>
              <a:rPr lang="fr-FR" dirty="0" err="1">
                <a:solidFill>
                  <a:schemeClr val="tx1"/>
                </a:solidFill>
              </a:rPr>
              <a:t>posed</a:t>
            </a:r>
            <a:r>
              <a:rPr lang="fr-FR" dirty="0">
                <a:solidFill>
                  <a:schemeClr val="tx1"/>
                </a:solidFill>
              </a:rPr>
              <a:t> by </a:t>
            </a:r>
            <a:r>
              <a:rPr lang="fr-FR" dirty="0" err="1">
                <a:solidFill>
                  <a:schemeClr val="tx1"/>
                </a:solidFill>
              </a:rPr>
              <a:t>thawing</a:t>
            </a:r>
            <a:r>
              <a:rPr lang="fr-FR" dirty="0">
                <a:solidFill>
                  <a:schemeClr val="tx1"/>
                </a:solidFill>
              </a:rPr>
              <a:t> </a:t>
            </a:r>
            <a:r>
              <a:rPr lang="fr-FR" dirty="0" err="1">
                <a:solidFill>
                  <a:schemeClr val="tx1"/>
                </a:solidFill>
              </a:rPr>
              <a:t>coastal</a:t>
            </a:r>
            <a:r>
              <a:rPr lang="fr-FR" dirty="0">
                <a:solidFill>
                  <a:schemeClr val="tx1"/>
                </a:solidFill>
              </a:rPr>
              <a:t> permafrost, to infrastructure, </a:t>
            </a:r>
            <a:r>
              <a:rPr lang="fr-FR" dirty="0" err="1">
                <a:solidFill>
                  <a:schemeClr val="tx1"/>
                </a:solidFill>
              </a:rPr>
              <a:t>indigenous</a:t>
            </a:r>
            <a:r>
              <a:rPr lang="fr-FR" dirty="0">
                <a:solidFill>
                  <a:schemeClr val="tx1"/>
                </a:solidFill>
              </a:rPr>
              <a:t> and local </a:t>
            </a:r>
            <a:r>
              <a:rPr lang="fr-FR" dirty="0" err="1">
                <a:solidFill>
                  <a:schemeClr val="tx1"/>
                </a:solidFill>
              </a:rPr>
              <a:t>communities</a:t>
            </a:r>
            <a:r>
              <a:rPr lang="fr-FR" dirty="0">
                <a:solidFill>
                  <a:schemeClr val="tx1"/>
                </a:solidFill>
              </a:rPr>
              <a:t> and </a:t>
            </a:r>
            <a:r>
              <a:rPr lang="fr-FR" dirty="0" err="1">
                <a:solidFill>
                  <a:schemeClr val="tx1"/>
                </a:solidFill>
              </a:rPr>
              <a:t>people’s</a:t>
            </a:r>
            <a:r>
              <a:rPr lang="fr-FR" dirty="0">
                <a:solidFill>
                  <a:schemeClr val="tx1"/>
                </a:solidFill>
              </a:rPr>
              <a:t> </a:t>
            </a:r>
            <a:r>
              <a:rPr lang="fr-FR" dirty="0" err="1">
                <a:solidFill>
                  <a:schemeClr val="tx1"/>
                </a:solidFill>
              </a:rPr>
              <a:t>health</a:t>
            </a:r>
            <a:r>
              <a:rPr lang="fr-FR" dirty="0">
                <a:solidFill>
                  <a:schemeClr val="tx1"/>
                </a:solidFill>
              </a:rPr>
              <a:t>, and </a:t>
            </a:r>
            <a:r>
              <a:rPr lang="fr-FR" dirty="0" err="1">
                <a:solidFill>
                  <a:schemeClr val="tx1"/>
                </a:solidFill>
              </a:rPr>
              <a:t>from</a:t>
            </a:r>
            <a:r>
              <a:rPr lang="fr-FR" dirty="0">
                <a:solidFill>
                  <a:schemeClr val="tx1"/>
                </a:solidFill>
              </a:rPr>
              <a:t> pollution; use </a:t>
            </a:r>
            <a:r>
              <a:rPr lang="fr-FR" dirty="0" err="1">
                <a:solidFill>
                  <a:schemeClr val="tx1"/>
                </a:solidFill>
              </a:rPr>
              <a:t>this</a:t>
            </a:r>
            <a:r>
              <a:rPr lang="fr-FR" dirty="0">
                <a:solidFill>
                  <a:schemeClr val="tx1"/>
                </a:solidFill>
              </a:rPr>
              <a:t> </a:t>
            </a:r>
            <a:r>
              <a:rPr lang="fr-FR" dirty="0" err="1">
                <a:solidFill>
                  <a:schemeClr val="tx1"/>
                </a:solidFill>
              </a:rPr>
              <a:t>understanding</a:t>
            </a:r>
            <a:r>
              <a:rPr lang="fr-FR" dirty="0">
                <a:solidFill>
                  <a:schemeClr val="tx1"/>
                </a:solidFill>
              </a:rPr>
              <a:t> to </a:t>
            </a:r>
            <a:r>
              <a:rPr lang="fr-FR" dirty="0" err="1">
                <a:solidFill>
                  <a:schemeClr val="tx1"/>
                </a:solidFill>
              </a:rPr>
              <a:t>estimate</a:t>
            </a:r>
            <a:r>
              <a:rPr lang="fr-FR" dirty="0">
                <a:solidFill>
                  <a:schemeClr val="tx1"/>
                </a:solidFill>
              </a:rPr>
              <a:t> the long-</a:t>
            </a:r>
            <a:r>
              <a:rPr lang="fr-FR" dirty="0" err="1">
                <a:solidFill>
                  <a:schemeClr val="tx1"/>
                </a:solidFill>
              </a:rPr>
              <a:t>term</a:t>
            </a:r>
            <a:r>
              <a:rPr lang="fr-FR" dirty="0">
                <a:solidFill>
                  <a:schemeClr val="tx1"/>
                </a:solidFill>
              </a:rPr>
              <a:t> impacts of permafrost </a:t>
            </a:r>
            <a:r>
              <a:rPr lang="fr-FR" dirty="0" err="1">
                <a:solidFill>
                  <a:schemeClr val="tx1"/>
                </a:solidFill>
              </a:rPr>
              <a:t>thaw</a:t>
            </a:r>
            <a:r>
              <a:rPr lang="fr-FR" dirty="0">
                <a:solidFill>
                  <a:schemeClr val="tx1"/>
                </a:solidFill>
              </a:rPr>
              <a:t> on global </a:t>
            </a:r>
            <a:r>
              <a:rPr lang="fr-FR" dirty="0" err="1">
                <a:solidFill>
                  <a:schemeClr val="tx1"/>
                </a:solidFill>
              </a:rPr>
              <a:t>climate</a:t>
            </a:r>
            <a:r>
              <a:rPr lang="fr-FR" dirty="0">
                <a:solidFill>
                  <a:schemeClr val="tx1"/>
                </a:solidFill>
              </a:rPr>
              <a:t> and the </a:t>
            </a:r>
            <a:r>
              <a:rPr lang="fr-FR" dirty="0" err="1">
                <a:solidFill>
                  <a:schemeClr val="tx1"/>
                </a:solidFill>
              </a:rPr>
              <a:t>economy</a:t>
            </a:r>
            <a:r>
              <a:rPr lang="fr-FR" dirty="0">
                <a:solidFill>
                  <a:schemeClr val="tx1"/>
                </a:solidFill>
              </a:rPr>
              <a:t>.</a:t>
            </a:r>
          </a:p>
          <a:p>
            <a:r>
              <a:rPr lang="fr-FR" dirty="0">
                <a:solidFill>
                  <a:schemeClr val="tx1"/>
                </a:solidFill>
              </a:rPr>
              <a:t>NUNATARYUK </a:t>
            </a:r>
            <a:r>
              <a:rPr lang="fr-FR" dirty="0" err="1">
                <a:solidFill>
                  <a:schemeClr val="tx1"/>
                </a:solidFill>
              </a:rPr>
              <a:t>will</a:t>
            </a:r>
            <a:r>
              <a:rPr lang="fr-FR" dirty="0">
                <a:solidFill>
                  <a:schemeClr val="tx1"/>
                </a:solidFill>
              </a:rPr>
              <a:t> </a:t>
            </a:r>
            <a:r>
              <a:rPr lang="fr-FR" dirty="0" err="1">
                <a:solidFill>
                  <a:schemeClr val="tx1"/>
                </a:solidFill>
              </a:rPr>
              <a:t>be</a:t>
            </a:r>
            <a:r>
              <a:rPr lang="fr-FR" dirty="0">
                <a:solidFill>
                  <a:schemeClr val="tx1"/>
                </a:solidFill>
              </a:rPr>
              <a:t> </a:t>
            </a:r>
            <a:r>
              <a:rPr lang="fr-FR" dirty="0" err="1">
                <a:solidFill>
                  <a:schemeClr val="tx1"/>
                </a:solidFill>
              </a:rPr>
              <a:t>guided</a:t>
            </a:r>
            <a:r>
              <a:rPr lang="fr-FR" dirty="0">
                <a:solidFill>
                  <a:schemeClr val="tx1"/>
                </a:solidFill>
              </a:rPr>
              <a:t> by a </a:t>
            </a:r>
            <a:r>
              <a:rPr lang="fr-FR" dirty="0" err="1">
                <a:solidFill>
                  <a:schemeClr val="tx1"/>
                </a:solidFill>
              </a:rPr>
              <a:t>Stakeholders</a:t>
            </a:r>
            <a:r>
              <a:rPr lang="fr-FR" dirty="0">
                <a:solidFill>
                  <a:schemeClr val="tx1"/>
                </a:solidFill>
              </a:rPr>
              <a:t>’ Forum of </a:t>
            </a:r>
            <a:r>
              <a:rPr lang="fr-FR" dirty="0" err="1">
                <a:solidFill>
                  <a:schemeClr val="tx1"/>
                </a:solidFill>
              </a:rPr>
              <a:t>representatives</a:t>
            </a:r>
            <a:r>
              <a:rPr lang="fr-FR" dirty="0">
                <a:solidFill>
                  <a:schemeClr val="tx1"/>
                </a:solidFill>
              </a:rPr>
              <a:t> </a:t>
            </a:r>
            <a:r>
              <a:rPr lang="fr-FR" dirty="0" err="1">
                <a:solidFill>
                  <a:schemeClr val="tx1"/>
                </a:solidFill>
              </a:rPr>
              <a:t>from</a:t>
            </a:r>
            <a:r>
              <a:rPr lang="fr-FR" dirty="0">
                <a:solidFill>
                  <a:schemeClr val="tx1"/>
                </a:solidFill>
              </a:rPr>
              <a:t> </a:t>
            </a:r>
            <a:r>
              <a:rPr lang="fr-FR" dirty="0" err="1">
                <a:solidFill>
                  <a:schemeClr val="tx1"/>
                </a:solidFill>
              </a:rPr>
              <a:t>Arctic</a:t>
            </a:r>
            <a:r>
              <a:rPr lang="fr-FR" dirty="0">
                <a:solidFill>
                  <a:schemeClr val="tx1"/>
                </a:solidFill>
              </a:rPr>
              <a:t> </a:t>
            </a:r>
            <a:r>
              <a:rPr lang="fr-FR" dirty="0" err="1">
                <a:solidFill>
                  <a:schemeClr val="tx1"/>
                </a:solidFill>
              </a:rPr>
              <a:t>coastal</a:t>
            </a:r>
            <a:r>
              <a:rPr lang="fr-FR" dirty="0">
                <a:solidFill>
                  <a:schemeClr val="tx1"/>
                </a:solidFill>
              </a:rPr>
              <a:t> </a:t>
            </a:r>
            <a:r>
              <a:rPr lang="fr-FR" dirty="0" err="1">
                <a:solidFill>
                  <a:schemeClr val="tx1"/>
                </a:solidFill>
              </a:rPr>
              <a:t>communities</a:t>
            </a:r>
            <a:r>
              <a:rPr lang="fr-FR" dirty="0">
                <a:solidFill>
                  <a:schemeClr val="tx1"/>
                </a:solidFill>
              </a:rPr>
              <a:t> and </a:t>
            </a:r>
            <a:r>
              <a:rPr lang="fr-FR" dirty="0" err="1">
                <a:solidFill>
                  <a:schemeClr val="tx1"/>
                </a:solidFill>
              </a:rPr>
              <a:t>indigenous</a:t>
            </a:r>
            <a:r>
              <a:rPr lang="fr-FR" dirty="0">
                <a:solidFill>
                  <a:schemeClr val="tx1"/>
                </a:solidFill>
              </a:rPr>
              <a:t> </a:t>
            </a:r>
            <a:r>
              <a:rPr lang="fr-FR" dirty="0" err="1">
                <a:solidFill>
                  <a:schemeClr val="tx1"/>
                </a:solidFill>
              </a:rPr>
              <a:t>societies</a:t>
            </a:r>
            <a:r>
              <a:rPr lang="fr-FR" dirty="0">
                <a:solidFill>
                  <a:schemeClr val="tx1"/>
                </a:solidFill>
              </a:rPr>
              <a:t>, </a:t>
            </a:r>
            <a:r>
              <a:rPr lang="fr-FR" dirty="0" err="1">
                <a:solidFill>
                  <a:schemeClr val="tx1"/>
                </a:solidFill>
              </a:rPr>
              <a:t>creating</a:t>
            </a:r>
            <a:r>
              <a:rPr lang="fr-FR" dirty="0">
                <a:solidFill>
                  <a:schemeClr val="tx1"/>
                </a:solidFill>
              </a:rPr>
              <a:t> a </a:t>
            </a:r>
            <a:r>
              <a:rPr lang="fr-FR" dirty="0" err="1">
                <a:solidFill>
                  <a:schemeClr val="tx1"/>
                </a:solidFill>
              </a:rPr>
              <a:t>legacy</a:t>
            </a:r>
            <a:r>
              <a:rPr lang="fr-FR" dirty="0">
                <a:solidFill>
                  <a:schemeClr val="tx1"/>
                </a:solidFill>
              </a:rPr>
              <a:t> of collaborative </a:t>
            </a:r>
            <a:r>
              <a:rPr lang="fr-FR" dirty="0" err="1">
                <a:solidFill>
                  <a:schemeClr val="tx1"/>
                </a:solidFill>
              </a:rPr>
              <a:t>community</a:t>
            </a:r>
            <a:r>
              <a:rPr lang="fr-FR" dirty="0">
                <a:solidFill>
                  <a:schemeClr val="tx1"/>
                </a:solidFill>
              </a:rPr>
              <a:t> </a:t>
            </a:r>
            <a:r>
              <a:rPr lang="fr-FR" dirty="0" err="1">
                <a:solidFill>
                  <a:schemeClr val="tx1"/>
                </a:solidFill>
              </a:rPr>
              <a:t>involvement</a:t>
            </a:r>
            <a:r>
              <a:rPr lang="fr-FR" dirty="0">
                <a:solidFill>
                  <a:schemeClr val="tx1"/>
                </a:solidFill>
              </a:rPr>
              <a:t> and a </a:t>
            </a:r>
            <a:r>
              <a:rPr lang="fr-FR" dirty="0" err="1">
                <a:solidFill>
                  <a:schemeClr val="tx1"/>
                </a:solidFill>
              </a:rPr>
              <a:t>mechanism</a:t>
            </a:r>
            <a:r>
              <a:rPr lang="fr-FR" dirty="0">
                <a:solidFill>
                  <a:schemeClr val="tx1"/>
                </a:solidFill>
              </a:rPr>
              <a:t> for </a:t>
            </a:r>
            <a:r>
              <a:rPr lang="fr-FR" dirty="0" err="1">
                <a:solidFill>
                  <a:schemeClr val="tx1"/>
                </a:solidFill>
              </a:rPr>
              <a:t>developing</a:t>
            </a:r>
            <a:r>
              <a:rPr lang="fr-FR" dirty="0">
                <a:solidFill>
                  <a:schemeClr val="tx1"/>
                </a:solidFill>
              </a:rPr>
              <a:t> and </a:t>
            </a:r>
            <a:r>
              <a:rPr lang="fr-FR" dirty="0" err="1">
                <a:solidFill>
                  <a:schemeClr val="tx1"/>
                </a:solidFill>
              </a:rPr>
              <a:t>applying</a:t>
            </a:r>
            <a:r>
              <a:rPr lang="fr-FR" dirty="0">
                <a:solidFill>
                  <a:schemeClr val="tx1"/>
                </a:solidFill>
              </a:rPr>
              <a:t> </a:t>
            </a:r>
            <a:r>
              <a:rPr lang="fr-FR" dirty="0" err="1">
                <a:solidFill>
                  <a:schemeClr val="tx1"/>
                </a:solidFill>
              </a:rPr>
              <a:t>innovative</a:t>
            </a:r>
            <a:r>
              <a:rPr lang="fr-FR" dirty="0">
                <a:solidFill>
                  <a:schemeClr val="tx1"/>
                </a:solidFill>
              </a:rPr>
              <a:t> </a:t>
            </a:r>
            <a:r>
              <a:rPr lang="fr-FR" dirty="0" err="1">
                <a:solidFill>
                  <a:schemeClr val="tx1"/>
                </a:solidFill>
              </a:rPr>
              <a:t>evidence-based</a:t>
            </a:r>
            <a:r>
              <a:rPr lang="fr-FR" dirty="0">
                <a:solidFill>
                  <a:schemeClr val="tx1"/>
                </a:solidFill>
              </a:rPr>
              <a:t> interventions to </a:t>
            </a:r>
            <a:r>
              <a:rPr lang="fr-FR" dirty="0" err="1">
                <a:solidFill>
                  <a:schemeClr val="tx1"/>
                </a:solidFill>
              </a:rPr>
              <a:t>enable</a:t>
            </a:r>
            <a:r>
              <a:rPr lang="fr-FR" dirty="0">
                <a:solidFill>
                  <a:schemeClr val="tx1"/>
                </a:solidFill>
              </a:rPr>
              <a:t> the </a:t>
            </a:r>
            <a:r>
              <a:rPr lang="fr-FR" dirty="0" err="1">
                <a:solidFill>
                  <a:schemeClr val="tx1"/>
                </a:solidFill>
              </a:rPr>
              <a:t>sustainable</a:t>
            </a:r>
            <a:r>
              <a:rPr lang="fr-FR" dirty="0">
                <a:solidFill>
                  <a:schemeClr val="tx1"/>
                </a:solidFill>
              </a:rPr>
              <a:t> </a:t>
            </a:r>
            <a:r>
              <a:rPr lang="fr-FR" dirty="0" err="1">
                <a:solidFill>
                  <a:schemeClr val="tx1"/>
                </a:solidFill>
              </a:rPr>
              <a:t>development</a:t>
            </a:r>
            <a:r>
              <a:rPr lang="fr-FR" dirty="0">
                <a:solidFill>
                  <a:schemeClr val="tx1"/>
                </a:solidFill>
              </a:rPr>
              <a:t> of the </a:t>
            </a:r>
            <a:r>
              <a:rPr lang="fr-FR" dirty="0" err="1">
                <a:solidFill>
                  <a:schemeClr val="tx1"/>
                </a:solidFill>
              </a:rPr>
              <a:t>Arctic</a:t>
            </a:r>
            <a:r>
              <a:rPr lang="fr-FR"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C744F903-EC2F-A242-996F-92328858A04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87746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2E3114-E6D0-5E4B-A791-8DB1FFEDD3A0}"/>
              </a:ext>
            </a:extLst>
          </p:cNvPr>
          <p:cNvSpPr>
            <a:spLocks noGrp="1"/>
          </p:cNvSpPr>
          <p:nvPr>
            <p:ph type="title"/>
          </p:nvPr>
        </p:nvSpPr>
        <p:spPr>
          <a:xfrm>
            <a:off x="168425" y="0"/>
            <a:ext cx="6802800" cy="572700"/>
          </a:xfrm>
        </p:spPr>
        <p:txBody>
          <a:bodyPr/>
          <a:lstStyle/>
          <a:p>
            <a:r>
              <a:rPr lang="fr-FR" dirty="0">
                <a:solidFill>
                  <a:schemeClr val="tx1"/>
                </a:solidFill>
              </a:rPr>
              <a:t>NUNATARYUK - blogs</a:t>
            </a:r>
            <a:endParaRPr lang="fr-FR" dirty="0"/>
          </a:p>
        </p:txBody>
      </p:sp>
      <p:sp>
        <p:nvSpPr>
          <p:cNvPr id="3" name="Espace réservé du texte 2">
            <a:extLst>
              <a:ext uri="{FF2B5EF4-FFF2-40B4-BE49-F238E27FC236}">
                <a16:creationId xmlns:a16="http://schemas.microsoft.com/office/drawing/2014/main" id="{A99CEA08-4AF1-864A-B783-101DEC80537A}"/>
              </a:ext>
            </a:extLst>
          </p:cNvPr>
          <p:cNvSpPr>
            <a:spLocks noGrp="1"/>
          </p:cNvSpPr>
          <p:nvPr>
            <p:ph type="body" idx="1"/>
          </p:nvPr>
        </p:nvSpPr>
        <p:spPr>
          <a:xfrm>
            <a:off x="168425" y="572699"/>
            <a:ext cx="8807150" cy="3868671"/>
          </a:xfrm>
        </p:spPr>
        <p:txBody>
          <a:bodyPr/>
          <a:lstStyle/>
          <a:p>
            <a:r>
              <a:rPr lang="fr-FR" dirty="0" err="1">
                <a:solidFill>
                  <a:schemeClr val="tx1"/>
                </a:solidFill>
              </a:rPr>
              <a:t>PeCaBeau</a:t>
            </a:r>
            <a:r>
              <a:rPr lang="fr-FR" dirty="0">
                <a:solidFill>
                  <a:schemeClr val="tx1"/>
                </a:solidFill>
              </a:rPr>
              <a:t> - Station </a:t>
            </a:r>
            <a:r>
              <a:rPr lang="fr-FR" dirty="0" err="1">
                <a:solidFill>
                  <a:schemeClr val="tx1"/>
                </a:solidFill>
              </a:rPr>
              <a:t>after</a:t>
            </a:r>
            <a:r>
              <a:rPr lang="fr-FR" dirty="0">
                <a:solidFill>
                  <a:schemeClr val="tx1"/>
                </a:solidFill>
              </a:rPr>
              <a:t> station </a:t>
            </a:r>
            <a:r>
              <a:rPr lang="fr-FR" dirty="0" err="1">
                <a:solidFill>
                  <a:schemeClr val="tx1"/>
                </a:solidFill>
              </a:rPr>
              <a:t>after</a:t>
            </a:r>
            <a:r>
              <a:rPr lang="fr-FR" dirty="0">
                <a:solidFill>
                  <a:schemeClr val="tx1"/>
                </a:solidFill>
              </a:rPr>
              <a:t> station....</a:t>
            </a:r>
          </a:p>
          <a:p>
            <a:r>
              <a:rPr lang="fr-FR" dirty="0" err="1">
                <a:solidFill>
                  <a:schemeClr val="tx1"/>
                </a:solidFill>
              </a:rPr>
              <a:t>Written</a:t>
            </a:r>
            <a:r>
              <a:rPr lang="fr-FR" dirty="0">
                <a:solidFill>
                  <a:schemeClr val="tx1"/>
                </a:solidFill>
              </a:rPr>
              <a:t> by Michael Fritz, Alfred Wegener Institute </a:t>
            </a:r>
            <a:r>
              <a:rPr lang="fr-FR" dirty="0" err="1">
                <a:solidFill>
                  <a:schemeClr val="tx1"/>
                </a:solidFill>
              </a:rPr>
              <a:t>Published</a:t>
            </a:r>
            <a:r>
              <a:rPr lang="fr-FR" dirty="0">
                <a:solidFill>
                  <a:schemeClr val="tx1"/>
                </a:solidFill>
              </a:rPr>
              <a:t>: 12 </a:t>
            </a:r>
            <a:r>
              <a:rPr lang="fr-FR" dirty="0" err="1">
                <a:solidFill>
                  <a:schemeClr val="tx1"/>
                </a:solidFill>
              </a:rPr>
              <a:t>October</a:t>
            </a:r>
            <a:r>
              <a:rPr lang="fr-FR" dirty="0">
                <a:solidFill>
                  <a:schemeClr val="tx1"/>
                </a:solidFill>
              </a:rPr>
              <a:t> 2021</a:t>
            </a:r>
            <a:r>
              <a:rPr lang="fr-FR" b="1" dirty="0">
                <a:solidFill>
                  <a:schemeClr val="tx1"/>
                </a:solidFill>
                <a:hlinkClick r:id="rId2">
                  <a:extLst>
                    <a:ext uri="{A12FA001-AC4F-418D-AE19-62706E023703}">
                      <ahyp:hlinkClr xmlns:ahyp="http://schemas.microsoft.com/office/drawing/2018/hyperlinkcolor" val="tx"/>
                    </a:ext>
                  </a:extLst>
                </a:hlinkClick>
              </a:rPr>
              <a:t>Field</a:t>
            </a:r>
            <a:r>
              <a:rPr lang="fr-FR" b="1" dirty="0">
                <a:solidFill>
                  <a:srgbClr val="0097A7"/>
                </a:solidFill>
                <a:hlinkClick r:id="rId2">
                  <a:extLst>
                    <a:ext uri="{A12FA001-AC4F-418D-AE19-62706E023703}">
                      <ahyp:hlinkClr xmlns:ahyp="http://schemas.microsoft.com/office/drawing/2018/hyperlinkcolor" val="tx"/>
                    </a:ext>
                  </a:extLst>
                </a:hlinkClick>
              </a:rPr>
              <a:t> </a:t>
            </a:r>
            <a:r>
              <a:rPr lang="fr-FR" b="1" dirty="0">
                <a:solidFill>
                  <a:schemeClr val="tx1"/>
                </a:solidFill>
                <a:hlinkClick r:id="rId2">
                  <a:extLst>
                    <a:ext uri="{A12FA001-AC4F-418D-AE19-62706E023703}">
                      <ahyp:hlinkClr xmlns:ahyp="http://schemas.microsoft.com/office/drawing/2018/hyperlinkcolor" val="tx"/>
                    </a:ext>
                  </a:extLst>
                </a:hlinkClick>
              </a:rPr>
              <a:t>Blogs</a:t>
            </a:r>
            <a:r>
              <a:rPr lang="fr-FR" b="1" dirty="0">
                <a:solidFill>
                  <a:schemeClr val="tx1"/>
                </a:solidFill>
              </a:rPr>
              <a:t> </a:t>
            </a:r>
            <a:r>
              <a:rPr lang="fr-FR" dirty="0">
                <a:solidFill>
                  <a:schemeClr val="tx1"/>
                </a:solidFill>
              </a:rPr>
              <a:t> </a:t>
            </a:r>
            <a:r>
              <a:rPr lang="fr-FR" b="1" dirty="0">
                <a:solidFill>
                  <a:schemeClr val="tx1"/>
                </a:solidFill>
                <a:hlinkClick r:id="rId3">
                  <a:extLst>
                    <a:ext uri="{A12FA001-AC4F-418D-AE19-62706E023703}">
                      <ahyp:hlinkClr xmlns:ahyp="http://schemas.microsoft.com/office/drawing/2018/hyperlinkcolor" val="tx"/>
                    </a:ext>
                  </a:extLst>
                </a:hlinkClick>
              </a:rPr>
              <a:t>Canadian Arctic Coast</a:t>
            </a:r>
            <a:endParaRPr lang="fr-FR" dirty="0">
              <a:solidFill>
                <a:schemeClr val="tx1"/>
              </a:solidFill>
            </a:endParaRPr>
          </a:p>
          <a:p>
            <a:r>
              <a:rPr lang="fr-FR" dirty="0" err="1">
                <a:solidFill>
                  <a:schemeClr val="tx1"/>
                </a:solidFill>
              </a:rPr>
              <a:t>Sixteen</a:t>
            </a:r>
            <a:r>
              <a:rPr lang="fr-FR" dirty="0">
                <a:solidFill>
                  <a:schemeClr val="tx1"/>
                </a:solidFill>
              </a:rPr>
              <a:t> </a:t>
            </a:r>
            <a:r>
              <a:rPr lang="fr-FR" dirty="0" err="1">
                <a:solidFill>
                  <a:schemeClr val="tx1"/>
                </a:solidFill>
              </a:rPr>
              <a:t>hours</a:t>
            </a:r>
            <a:r>
              <a:rPr lang="fr-FR" dirty="0">
                <a:solidFill>
                  <a:schemeClr val="tx1"/>
                </a:solidFill>
              </a:rPr>
              <a:t> of </a:t>
            </a:r>
            <a:r>
              <a:rPr lang="fr-FR" dirty="0" err="1">
                <a:solidFill>
                  <a:schemeClr val="tx1"/>
                </a:solidFill>
              </a:rPr>
              <a:t>daylight</a:t>
            </a:r>
            <a:r>
              <a:rPr lang="fr-FR" dirty="0">
                <a:solidFill>
                  <a:schemeClr val="tx1"/>
                </a:solidFill>
              </a:rPr>
              <a:t>. This </a:t>
            </a:r>
            <a:r>
              <a:rPr lang="fr-FR" dirty="0" err="1">
                <a:solidFill>
                  <a:schemeClr val="tx1"/>
                </a:solidFill>
              </a:rPr>
              <a:t>was</a:t>
            </a:r>
            <a:r>
              <a:rPr lang="fr-FR" dirty="0">
                <a:solidFill>
                  <a:schemeClr val="tx1"/>
                </a:solidFill>
              </a:rPr>
              <a:t> the </a:t>
            </a:r>
            <a:r>
              <a:rPr lang="fr-FR" dirty="0" err="1">
                <a:solidFill>
                  <a:schemeClr val="tx1"/>
                </a:solidFill>
              </a:rPr>
              <a:t>beginning</a:t>
            </a:r>
            <a:r>
              <a:rPr lang="fr-FR" dirty="0">
                <a:solidFill>
                  <a:schemeClr val="tx1"/>
                </a:solidFill>
              </a:rPr>
              <a:t> of </a:t>
            </a:r>
            <a:r>
              <a:rPr lang="fr-FR" dirty="0" err="1">
                <a:solidFill>
                  <a:schemeClr val="tx1"/>
                </a:solidFill>
              </a:rPr>
              <a:t>our</a:t>
            </a:r>
            <a:r>
              <a:rPr lang="fr-FR" dirty="0">
                <a:solidFill>
                  <a:schemeClr val="tx1"/>
                </a:solidFill>
              </a:rPr>
              <a:t> trip. </a:t>
            </a:r>
            <a:r>
              <a:rPr lang="fr-FR" dirty="0" err="1">
                <a:solidFill>
                  <a:schemeClr val="tx1"/>
                </a:solidFill>
              </a:rPr>
              <a:t>We</a:t>
            </a:r>
            <a:r>
              <a:rPr lang="fr-FR" dirty="0">
                <a:solidFill>
                  <a:schemeClr val="tx1"/>
                </a:solidFill>
              </a:rPr>
              <a:t> have </a:t>
            </a:r>
            <a:r>
              <a:rPr lang="fr-FR" dirty="0" err="1">
                <a:solidFill>
                  <a:schemeClr val="tx1"/>
                </a:solidFill>
              </a:rPr>
              <a:t>now</a:t>
            </a:r>
            <a:r>
              <a:rPr lang="fr-FR" dirty="0">
                <a:solidFill>
                  <a:schemeClr val="tx1"/>
                </a:solidFill>
              </a:rPr>
              <a:t> </a:t>
            </a:r>
            <a:r>
              <a:rPr lang="fr-FR" dirty="0" err="1">
                <a:solidFill>
                  <a:schemeClr val="tx1"/>
                </a:solidFill>
              </a:rPr>
              <a:t>arrived</a:t>
            </a:r>
            <a:r>
              <a:rPr lang="fr-FR" dirty="0">
                <a:solidFill>
                  <a:schemeClr val="tx1"/>
                </a:solidFill>
              </a:rPr>
              <a:t> at about </a:t>
            </a:r>
            <a:r>
              <a:rPr lang="fr-FR" dirty="0" err="1">
                <a:solidFill>
                  <a:schemeClr val="tx1"/>
                </a:solidFill>
              </a:rPr>
              <a:t>nine</a:t>
            </a:r>
            <a:r>
              <a:rPr lang="fr-FR" dirty="0">
                <a:solidFill>
                  <a:schemeClr val="tx1"/>
                </a:solidFill>
              </a:rPr>
              <a:t> </a:t>
            </a:r>
            <a:r>
              <a:rPr lang="fr-FR" dirty="0" err="1">
                <a:solidFill>
                  <a:schemeClr val="tx1"/>
                </a:solidFill>
              </a:rPr>
              <a:t>hours</a:t>
            </a:r>
            <a:r>
              <a:rPr lang="fr-FR" dirty="0">
                <a:solidFill>
                  <a:schemeClr val="tx1"/>
                </a:solidFill>
              </a:rPr>
              <a:t>. As </a:t>
            </a:r>
            <a:r>
              <a:rPr lang="fr-FR" dirty="0" err="1">
                <a:solidFill>
                  <a:schemeClr val="tx1"/>
                </a:solidFill>
              </a:rPr>
              <a:t>quickly</a:t>
            </a:r>
            <a:r>
              <a:rPr lang="fr-FR" dirty="0">
                <a:solidFill>
                  <a:schemeClr val="tx1"/>
                </a:solidFill>
              </a:rPr>
              <a:t> as an </a:t>
            </a:r>
            <a:r>
              <a:rPr lang="fr-FR" dirty="0" err="1">
                <a:solidFill>
                  <a:schemeClr val="tx1"/>
                </a:solidFill>
              </a:rPr>
              <a:t>arctic</a:t>
            </a:r>
            <a:r>
              <a:rPr lang="fr-FR" dirty="0">
                <a:solidFill>
                  <a:schemeClr val="tx1"/>
                </a:solidFill>
              </a:rPr>
              <a:t> </a:t>
            </a:r>
            <a:r>
              <a:rPr lang="fr-FR" dirty="0" err="1">
                <a:solidFill>
                  <a:schemeClr val="tx1"/>
                </a:solidFill>
              </a:rPr>
              <a:t>summer</a:t>
            </a:r>
            <a:r>
              <a:rPr lang="fr-FR" dirty="0">
                <a:solidFill>
                  <a:schemeClr val="tx1"/>
                </a:solidFill>
              </a:rPr>
              <a:t> </a:t>
            </a:r>
            <a:r>
              <a:rPr lang="fr-FR" dirty="0" err="1">
                <a:solidFill>
                  <a:schemeClr val="tx1"/>
                </a:solidFill>
              </a:rPr>
              <a:t>begins</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also</a:t>
            </a:r>
            <a:r>
              <a:rPr lang="fr-FR" dirty="0">
                <a:solidFill>
                  <a:schemeClr val="tx1"/>
                </a:solidFill>
              </a:rPr>
              <a:t> over </a:t>
            </a:r>
            <a:r>
              <a:rPr lang="fr-FR" dirty="0" err="1">
                <a:solidFill>
                  <a:schemeClr val="tx1"/>
                </a:solidFill>
              </a:rPr>
              <a:t>again</a:t>
            </a:r>
            <a:r>
              <a:rPr lang="fr-FR" dirty="0">
                <a:solidFill>
                  <a:schemeClr val="tx1"/>
                </a:solidFill>
              </a:rPr>
              <a:t>. </a:t>
            </a:r>
            <a:r>
              <a:rPr lang="fr-FR" dirty="0" err="1">
                <a:solidFill>
                  <a:schemeClr val="tx1"/>
                </a:solidFill>
              </a:rPr>
              <a:t>However</a:t>
            </a:r>
            <a:r>
              <a:rPr lang="fr-FR" dirty="0">
                <a:solidFill>
                  <a:schemeClr val="tx1"/>
                </a:solidFill>
              </a:rPr>
              <a:t>, </a:t>
            </a:r>
            <a:r>
              <a:rPr lang="fr-FR" dirty="0" err="1">
                <a:solidFill>
                  <a:schemeClr val="tx1"/>
                </a:solidFill>
              </a:rPr>
              <a:t>this</a:t>
            </a:r>
            <a:r>
              <a:rPr lang="fr-FR" dirty="0">
                <a:solidFill>
                  <a:schemeClr val="tx1"/>
                </a:solidFill>
              </a:rPr>
              <a:t> </a:t>
            </a:r>
            <a:r>
              <a:rPr lang="fr-FR" dirty="0" err="1">
                <a:solidFill>
                  <a:schemeClr val="tx1"/>
                </a:solidFill>
              </a:rPr>
              <a:t>does</a:t>
            </a:r>
            <a:r>
              <a:rPr lang="fr-FR" dirty="0">
                <a:solidFill>
                  <a:schemeClr val="tx1"/>
                </a:solidFill>
              </a:rPr>
              <a:t> not </a:t>
            </a:r>
            <a:r>
              <a:rPr lang="fr-FR" dirty="0" err="1">
                <a:solidFill>
                  <a:schemeClr val="tx1"/>
                </a:solidFill>
              </a:rPr>
              <a:t>detract</a:t>
            </a:r>
            <a:r>
              <a:rPr lang="fr-FR" dirty="0">
                <a:solidFill>
                  <a:schemeClr val="tx1"/>
                </a:solidFill>
              </a:rPr>
              <a:t> </a:t>
            </a:r>
            <a:r>
              <a:rPr lang="fr-FR" dirty="0" err="1">
                <a:solidFill>
                  <a:schemeClr val="tx1"/>
                </a:solidFill>
              </a:rPr>
              <a:t>from</a:t>
            </a:r>
            <a:r>
              <a:rPr lang="fr-FR" dirty="0">
                <a:solidFill>
                  <a:schemeClr val="tx1"/>
                </a:solidFill>
              </a:rPr>
              <a:t> the </a:t>
            </a:r>
            <a:r>
              <a:rPr lang="fr-FR" dirty="0" err="1">
                <a:solidFill>
                  <a:schemeClr val="tx1"/>
                </a:solidFill>
              </a:rPr>
              <a:t>work</a:t>
            </a:r>
            <a:r>
              <a:rPr lang="fr-FR" dirty="0">
                <a:solidFill>
                  <a:schemeClr val="tx1"/>
                </a:solidFill>
              </a:rPr>
              <a:t> on </a:t>
            </a:r>
            <a:r>
              <a:rPr lang="fr-FR" dirty="0" err="1">
                <a:solidFill>
                  <a:schemeClr val="tx1"/>
                </a:solidFill>
              </a:rPr>
              <a:t>board</a:t>
            </a:r>
            <a:r>
              <a:rPr lang="fr-FR" dirty="0">
                <a:solidFill>
                  <a:schemeClr val="tx1"/>
                </a:solidFill>
              </a:rPr>
              <a:t>. </a:t>
            </a:r>
            <a:r>
              <a:rPr lang="fr-FR" dirty="0" err="1">
                <a:solidFill>
                  <a:schemeClr val="tx1"/>
                </a:solidFill>
              </a:rPr>
              <a:t>Electricity</a:t>
            </a:r>
            <a:r>
              <a:rPr lang="fr-FR" dirty="0">
                <a:solidFill>
                  <a:schemeClr val="tx1"/>
                </a:solidFill>
              </a:rPr>
              <a:t>, light and </a:t>
            </a:r>
            <a:r>
              <a:rPr lang="fr-FR" dirty="0" err="1">
                <a:solidFill>
                  <a:schemeClr val="tx1"/>
                </a:solidFill>
              </a:rPr>
              <a:t>heat</a:t>
            </a:r>
            <a:r>
              <a:rPr lang="fr-FR" dirty="0">
                <a:solidFill>
                  <a:schemeClr val="tx1"/>
                </a:solidFill>
              </a:rPr>
              <a:t> are </a:t>
            </a:r>
            <a:r>
              <a:rPr lang="fr-FR" dirty="0" err="1">
                <a:solidFill>
                  <a:schemeClr val="tx1"/>
                </a:solidFill>
              </a:rPr>
              <a:t>available</a:t>
            </a:r>
            <a:r>
              <a:rPr lang="fr-FR" dirty="0">
                <a:solidFill>
                  <a:schemeClr val="tx1"/>
                </a:solidFill>
              </a:rPr>
              <a:t> in </a:t>
            </a:r>
            <a:r>
              <a:rPr lang="fr-FR" dirty="0" err="1">
                <a:solidFill>
                  <a:schemeClr val="tx1"/>
                </a:solidFill>
              </a:rPr>
              <a:t>virtually</a:t>
            </a:r>
            <a:r>
              <a:rPr lang="fr-FR" dirty="0">
                <a:solidFill>
                  <a:schemeClr val="tx1"/>
                </a:solidFill>
              </a:rPr>
              <a:t> </a:t>
            </a:r>
            <a:r>
              <a:rPr lang="fr-FR" dirty="0" err="1">
                <a:solidFill>
                  <a:schemeClr val="tx1"/>
                </a:solidFill>
              </a:rPr>
              <a:t>unlimited</a:t>
            </a:r>
            <a:r>
              <a:rPr lang="fr-FR" dirty="0">
                <a:solidFill>
                  <a:schemeClr val="tx1"/>
                </a:solidFill>
              </a:rPr>
              <a:t> </a:t>
            </a:r>
            <a:r>
              <a:rPr lang="fr-FR" dirty="0" err="1">
                <a:solidFill>
                  <a:schemeClr val="tx1"/>
                </a:solidFill>
              </a:rPr>
              <a:t>quantities</a:t>
            </a:r>
            <a:r>
              <a:rPr lang="fr-FR" dirty="0">
                <a:solidFill>
                  <a:schemeClr val="tx1"/>
                </a:solidFill>
              </a:rPr>
              <a:t>. </a:t>
            </a:r>
            <a:r>
              <a:rPr lang="fr-FR" dirty="0" err="1">
                <a:solidFill>
                  <a:schemeClr val="tx1"/>
                </a:solidFill>
              </a:rPr>
              <a:t>While</a:t>
            </a:r>
            <a:r>
              <a:rPr lang="fr-FR" dirty="0">
                <a:solidFill>
                  <a:schemeClr val="tx1"/>
                </a:solidFill>
              </a:rPr>
              <a:t> the </a:t>
            </a:r>
            <a:r>
              <a:rPr lang="fr-FR" dirty="0" err="1">
                <a:solidFill>
                  <a:schemeClr val="tx1"/>
                </a:solidFill>
              </a:rPr>
              <a:t>crew</a:t>
            </a:r>
            <a:r>
              <a:rPr lang="fr-FR" dirty="0">
                <a:solidFill>
                  <a:schemeClr val="tx1"/>
                </a:solidFill>
              </a:rPr>
              <a:t> </a:t>
            </a:r>
            <a:r>
              <a:rPr lang="fr-FR" dirty="0" err="1">
                <a:solidFill>
                  <a:schemeClr val="tx1"/>
                </a:solidFill>
              </a:rPr>
              <a:t>works</a:t>
            </a:r>
            <a:r>
              <a:rPr lang="fr-FR" dirty="0">
                <a:solidFill>
                  <a:schemeClr val="tx1"/>
                </a:solidFill>
              </a:rPr>
              <a:t> </a:t>
            </a:r>
            <a:r>
              <a:rPr lang="fr-FR" dirty="0" err="1">
                <a:solidFill>
                  <a:schemeClr val="tx1"/>
                </a:solidFill>
              </a:rPr>
              <a:t>separately</a:t>
            </a:r>
            <a:r>
              <a:rPr lang="fr-FR" dirty="0">
                <a:solidFill>
                  <a:schemeClr val="tx1"/>
                </a:solidFill>
              </a:rPr>
              <a:t> in </a:t>
            </a:r>
            <a:r>
              <a:rPr lang="fr-FR" dirty="0" err="1">
                <a:solidFill>
                  <a:schemeClr val="tx1"/>
                </a:solidFill>
              </a:rPr>
              <a:t>two</a:t>
            </a:r>
            <a:r>
              <a:rPr lang="fr-FR" dirty="0">
                <a:solidFill>
                  <a:schemeClr val="tx1"/>
                </a:solidFill>
              </a:rPr>
              <a:t> 12-hour shifts, </a:t>
            </a:r>
            <a:r>
              <a:rPr lang="fr-FR" dirty="0" err="1">
                <a:solidFill>
                  <a:schemeClr val="tx1"/>
                </a:solidFill>
              </a:rPr>
              <a:t>our</a:t>
            </a:r>
            <a:r>
              <a:rPr lang="fr-FR" dirty="0">
                <a:solidFill>
                  <a:schemeClr val="tx1"/>
                </a:solidFill>
              </a:rPr>
              <a:t> </a:t>
            </a:r>
            <a:r>
              <a:rPr lang="fr-FR" dirty="0" err="1">
                <a:solidFill>
                  <a:schemeClr val="tx1"/>
                </a:solidFill>
              </a:rPr>
              <a:t>alarm</a:t>
            </a:r>
            <a:r>
              <a:rPr lang="fr-FR" dirty="0">
                <a:solidFill>
                  <a:schemeClr val="tx1"/>
                </a:solidFill>
              </a:rPr>
              <a:t> </a:t>
            </a:r>
            <a:r>
              <a:rPr lang="fr-FR" dirty="0" err="1">
                <a:solidFill>
                  <a:schemeClr val="tx1"/>
                </a:solidFill>
              </a:rPr>
              <a:t>clock</a:t>
            </a:r>
            <a:r>
              <a:rPr lang="fr-FR" dirty="0">
                <a:solidFill>
                  <a:schemeClr val="tx1"/>
                </a:solidFill>
              </a:rPr>
              <a:t> rings </a:t>
            </a:r>
            <a:r>
              <a:rPr lang="fr-FR" dirty="0" err="1">
                <a:solidFill>
                  <a:schemeClr val="tx1"/>
                </a:solidFill>
              </a:rPr>
              <a:t>whenever</a:t>
            </a:r>
            <a:r>
              <a:rPr lang="fr-FR" dirty="0">
                <a:solidFill>
                  <a:schemeClr val="tx1"/>
                </a:solidFill>
              </a:rPr>
              <a:t> a station </a:t>
            </a:r>
            <a:r>
              <a:rPr lang="fr-FR" dirty="0" err="1">
                <a:solidFill>
                  <a:schemeClr val="tx1"/>
                </a:solidFill>
              </a:rPr>
              <a:t>is</a:t>
            </a:r>
            <a:r>
              <a:rPr lang="fr-FR" dirty="0">
                <a:solidFill>
                  <a:schemeClr val="tx1"/>
                </a:solidFill>
              </a:rPr>
              <a:t> due. The </a:t>
            </a:r>
            <a:r>
              <a:rPr lang="fr-FR" dirty="0" err="1">
                <a:solidFill>
                  <a:schemeClr val="tx1"/>
                </a:solidFill>
              </a:rPr>
              <a:t>work</a:t>
            </a:r>
            <a:r>
              <a:rPr lang="fr-FR" dirty="0">
                <a:solidFill>
                  <a:schemeClr val="tx1"/>
                </a:solidFill>
              </a:rPr>
              <a:t> in </a:t>
            </a:r>
            <a:r>
              <a:rPr lang="fr-FR" dirty="0" err="1">
                <a:solidFill>
                  <a:schemeClr val="tx1"/>
                </a:solidFill>
              </a:rPr>
              <a:t>our</a:t>
            </a:r>
            <a:r>
              <a:rPr lang="fr-FR" dirty="0">
                <a:solidFill>
                  <a:schemeClr val="tx1"/>
                </a:solidFill>
              </a:rPr>
              <a:t> </a:t>
            </a:r>
            <a:r>
              <a:rPr lang="fr-FR" dirty="0" err="1">
                <a:solidFill>
                  <a:schemeClr val="tx1"/>
                </a:solidFill>
              </a:rPr>
              <a:t>PeCaBeau</a:t>
            </a:r>
            <a:r>
              <a:rPr lang="fr-FR" dirty="0">
                <a:solidFill>
                  <a:schemeClr val="tx1"/>
                </a:solidFill>
              </a:rPr>
              <a:t> </a:t>
            </a:r>
            <a:r>
              <a:rPr lang="fr-FR" dirty="0" err="1">
                <a:solidFill>
                  <a:schemeClr val="tx1"/>
                </a:solidFill>
              </a:rPr>
              <a:t>project</a:t>
            </a:r>
            <a:r>
              <a:rPr lang="fr-FR" dirty="0">
                <a:solidFill>
                  <a:schemeClr val="tx1"/>
                </a:solidFill>
              </a:rPr>
              <a:t> </a:t>
            </a:r>
            <a:r>
              <a:rPr lang="fr-FR" dirty="0" err="1">
                <a:solidFill>
                  <a:schemeClr val="tx1"/>
                </a:solidFill>
              </a:rPr>
              <a:t>takes</a:t>
            </a:r>
            <a:r>
              <a:rPr lang="fr-FR" dirty="0">
                <a:solidFill>
                  <a:schemeClr val="tx1"/>
                </a:solidFill>
              </a:rPr>
              <a:t> place </a:t>
            </a:r>
            <a:r>
              <a:rPr lang="fr-FR" dirty="0" err="1">
                <a:solidFill>
                  <a:schemeClr val="tx1"/>
                </a:solidFill>
              </a:rPr>
              <a:t>exclusively</a:t>
            </a:r>
            <a:r>
              <a:rPr lang="fr-FR" dirty="0">
                <a:solidFill>
                  <a:schemeClr val="tx1"/>
                </a:solidFill>
              </a:rPr>
              <a:t> in the Beaufort </a:t>
            </a:r>
            <a:r>
              <a:rPr lang="fr-FR" dirty="0" err="1">
                <a:solidFill>
                  <a:schemeClr val="tx1"/>
                </a:solidFill>
              </a:rPr>
              <a:t>Sea</a:t>
            </a:r>
            <a:r>
              <a:rPr lang="fr-FR" dirty="0">
                <a:solidFill>
                  <a:schemeClr val="tx1"/>
                </a:solidFill>
              </a:rPr>
              <a:t>. This leads to a concentration of </a:t>
            </a:r>
            <a:r>
              <a:rPr lang="fr-FR" dirty="0" err="1">
                <a:solidFill>
                  <a:schemeClr val="tx1"/>
                </a:solidFill>
              </a:rPr>
              <a:t>work</a:t>
            </a:r>
            <a:r>
              <a:rPr lang="fr-FR" dirty="0">
                <a:solidFill>
                  <a:schemeClr val="tx1"/>
                </a:solidFill>
              </a:rPr>
              <a:t> in the area. </a:t>
            </a:r>
            <a:r>
              <a:rPr lang="fr-FR" dirty="0" err="1">
                <a:solidFill>
                  <a:schemeClr val="tx1"/>
                </a:solidFill>
              </a:rPr>
              <a:t>Sometimes</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takes</a:t>
            </a:r>
            <a:r>
              <a:rPr lang="fr-FR" dirty="0">
                <a:solidFill>
                  <a:schemeClr val="tx1"/>
                </a:solidFill>
              </a:rPr>
              <a:t> </a:t>
            </a:r>
            <a:r>
              <a:rPr lang="fr-FR" dirty="0" err="1">
                <a:solidFill>
                  <a:schemeClr val="tx1"/>
                </a:solidFill>
              </a:rPr>
              <a:t>only</a:t>
            </a:r>
            <a:r>
              <a:rPr lang="fr-FR" dirty="0">
                <a:solidFill>
                  <a:schemeClr val="tx1"/>
                </a:solidFill>
              </a:rPr>
              <a:t> </a:t>
            </a:r>
            <a:r>
              <a:rPr lang="fr-FR" dirty="0" err="1">
                <a:solidFill>
                  <a:schemeClr val="tx1"/>
                </a:solidFill>
              </a:rPr>
              <a:t>two</a:t>
            </a:r>
            <a:r>
              <a:rPr lang="fr-FR" dirty="0">
                <a:solidFill>
                  <a:schemeClr val="tx1"/>
                </a:solidFill>
              </a:rPr>
              <a:t> </a:t>
            </a:r>
            <a:r>
              <a:rPr lang="fr-FR" dirty="0" err="1">
                <a:solidFill>
                  <a:schemeClr val="tx1"/>
                </a:solidFill>
              </a:rPr>
              <a:t>hours</a:t>
            </a:r>
            <a:r>
              <a:rPr lang="fr-FR" dirty="0">
                <a:solidFill>
                  <a:schemeClr val="tx1"/>
                </a:solidFill>
              </a:rPr>
              <a:t> to drive </a:t>
            </a:r>
            <a:r>
              <a:rPr lang="fr-FR" dirty="0" err="1">
                <a:solidFill>
                  <a:schemeClr val="tx1"/>
                </a:solidFill>
              </a:rPr>
              <a:t>from</a:t>
            </a:r>
            <a:r>
              <a:rPr lang="fr-FR" dirty="0">
                <a:solidFill>
                  <a:schemeClr val="tx1"/>
                </a:solidFill>
              </a:rPr>
              <a:t> the end of one station to the </a:t>
            </a:r>
            <a:r>
              <a:rPr lang="fr-FR" dirty="0" err="1">
                <a:solidFill>
                  <a:schemeClr val="tx1"/>
                </a:solidFill>
              </a:rPr>
              <a:t>next</a:t>
            </a:r>
            <a:r>
              <a:rPr lang="fr-FR" dirty="0">
                <a:solidFill>
                  <a:schemeClr val="tx1"/>
                </a:solidFill>
              </a:rPr>
              <a:t>. </a:t>
            </a:r>
            <a:r>
              <a:rPr lang="fr-FR" dirty="0" err="1">
                <a:solidFill>
                  <a:schemeClr val="tx1"/>
                </a:solidFill>
              </a:rPr>
              <a:t>Sometimes</a:t>
            </a:r>
            <a:r>
              <a:rPr lang="fr-FR" dirty="0">
                <a:solidFill>
                  <a:schemeClr val="tx1"/>
                </a:solidFill>
              </a:rPr>
              <a:t> </a:t>
            </a:r>
            <a:r>
              <a:rPr lang="fr-FR" dirty="0" err="1">
                <a:solidFill>
                  <a:schemeClr val="tx1"/>
                </a:solidFill>
              </a:rPr>
              <a:t>there</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hardly</a:t>
            </a:r>
            <a:r>
              <a:rPr lang="fr-FR" dirty="0">
                <a:solidFill>
                  <a:schemeClr val="tx1"/>
                </a:solidFill>
              </a:rPr>
              <a:t> </a:t>
            </a:r>
            <a:r>
              <a:rPr lang="fr-FR" dirty="0" err="1">
                <a:solidFill>
                  <a:schemeClr val="tx1"/>
                </a:solidFill>
              </a:rPr>
              <a:t>any</a:t>
            </a:r>
            <a:r>
              <a:rPr lang="fr-FR" dirty="0">
                <a:solidFill>
                  <a:schemeClr val="tx1"/>
                </a:solidFill>
              </a:rPr>
              <a:t> time to </a:t>
            </a:r>
            <a:r>
              <a:rPr lang="fr-FR" dirty="0" err="1">
                <a:solidFill>
                  <a:schemeClr val="tx1"/>
                </a:solidFill>
              </a:rPr>
              <a:t>get</a:t>
            </a:r>
            <a:r>
              <a:rPr lang="fr-FR" dirty="0">
                <a:solidFill>
                  <a:schemeClr val="tx1"/>
                </a:solidFill>
              </a:rPr>
              <a:t> the </a:t>
            </a:r>
            <a:r>
              <a:rPr lang="fr-FR" dirty="0" err="1">
                <a:solidFill>
                  <a:schemeClr val="tx1"/>
                </a:solidFill>
              </a:rPr>
              <a:t>equipment</a:t>
            </a:r>
            <a:r>
              <a:rPr lang="fr-FR" dirty="0">
                <a:solidFill>
                  <a:schemeClr val="tx1"/>
                </a:solidFill>
              </a:rPr>
              <a:t> and </a:t>
            </a:r>
            <a:r>
              <a:rPr lang="fr-FR" dirty="0" err="1">
                <a:solidFill>
                  <a:schemeClr val="tx1"/>
                </a:solidFill>
              </a:rPr>
              <a:t>tools</a:t>
            </a:r>
            <a:r>
              <a:rPr lang="fr-FR" dirty="0">
                <a:solidFill>
                  <a:schemeClr val="tx1"/>
                </a:solidFill>
              </a:rPr>
              <a:t> </a:t>
            </a:r>
            <a:r>
              <a:rPr lang="fr-FR" dirty="0" err="1">
                <a:solidFill>
                  <a:schemeClr val="tx1"/>
                </a:solidFill>
              </a:rPr>
              <a:t>ready</a:t>
            </a:r>
            <a:r>
              <a:rPr lang="fr-FR" dirty="0">
                <a:solidFill>
                  <a:schemeClr val="tx1"/>
                </a:solidFill>
              </a:rPr>
              <a:t> for use </a:t>
            </a:r>
            <a:r>
              <a:rPr lang="fr-FR" dirty="0" err="1">
                <a:solidFill>
                  <a:schemeClr val="tx1"/>
                </a:solidFill>
              </a:rPr>
              <a:t>again</a:t>
            </a:r>
            <a:r>
              <a:rPr lang="fr-FR"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4489FB12-DED1-834E-9F96-E2994FC77D9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2880143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54441E-CF59-294A-A29D-38E85BB893F0}"/>
              </a:ext>
            </a:extLst>
          </p:cNvPr>
          <p:cNvSpPr>
            <a:spLocks noGrp="1"/>
          </p:cNvSpPr>
          <p:nvPr>
            <p:ph type="title"/>
          </p:nvPr>
        </p:nvSpPr>
        <p:spPr/>
        <p:txBody>
          <a:bodyPr/>
          <a:lstStyle/>
          <a:p>
            <a:r>
              <a:rPr lang="fr-FR" dirty="0">
                <a:solidFill>
                  <a:schemeClr val="tx1"/>
                </a:solidFill>
              </a:rPr>
              <a:t>Activity in pairs</a:t>
            </a:r>
          </a:p>
        </p:txBody>
      </p:sp>
      <p:sp>
        <p:nvSpPr>
          <p:cNvPr id="3" name="Espace réservé du texte 2">
            <a:extLst>
              <a:ext uri="{FF2B5EF4-FFF2-40B4-BE49-F238E27FC236}">
                <a16:creationId xmlns:a16="http://schemas.microsoft.com/office/drawing/2014/main" id="{CB1DE35A-E682-5D40-8EB1-F5D97F502174}"/>
              </a:ext>
            </a:extLst>
          </p:cNvPr>
          <p:cNvSpPr>
            <a:spLocks noGrp="1"/>
          </p:cNvSpPr>
          <p:nvPr>
            <p:ph type="body" idx="1"/>
          </p:nvPr>
        </p:nvSpPr>
        <p:spPr/>
        <p:txBody>
          <a:bodyPr/>
          <a:lstStyle/>
          <a:p>
            <a:r>
              <a:rPr lang="en-GB" sz="2000" i="1" dirty="0">
                <a:solidFill>
                  <a:schemeClr val="tx1"/>
                </a:solidFill>
              </a:rPr>
              <a:t>Activity in pairs: </a:t>
            </a:r>
          </a:p>
          <a:p>
            <a:r>
              <a:rPr lang="en-GB" sz="2000" i="1" dirty="0">
                <a:solidFill>
                  <a:schemeClr val="tx1"/>
                </a:solidFill>
              </a:rPr>
              <a:t>discuss outlined questions and gather results:</a:t>
            </a:r>
          </a:p>
          <a:p>
            <a:r>
              <a:rPr lang="en-GB" sz="2000" i="1" dirty="0">
                <a:solidFill>
                  <a:schemeClr val="tx1"/>
                </a:solidFill>
              </a:rPr>
              <a:t> how to communicate about the impact of climate change in the Arctic to young students at:</a:t>
            </a:r>
            <a:endParaRPr lang="fr-FR" sz="2000" i="1" dirty="0">
              <a:solidFill>
                <a:schemeClr val="tx1"/>
              </a:solidFill>
            </a:endParaRPr>
          </a:p>
          <a:p>
            <a:r>
              <a:rPr lang="en-GB" sz="2000" i="1" dirty="0">
                <a:solidFill>
                  <a:schemeClr val="tx1"/>
                </a:solidFill>
              </a:rPr>
              <a:t>Primary</a:t>
            </a:r>
            <a:endParaRPr lang="fr-FR" sz="2000" i="1" dirty="0">
              <a:solidFill>
                <a:schemeClr val="tx1"/>
              </a:solidFill>
            </a:endParaRPr>
          </a:p>
          <a:p>
            <a:r>
              <a:rPr lang="en-GB" sz="2000" i="1" dirty="0">
                <a:solidFill>
                  <a:schemeClr val="tx1"/>
                </a:solidFill>
              </a:rPr>
              <a:t>Lower secondary</a:t>
            </a:r>
            <a:endParaRPr lang="fr-FR" sz="2000" i="1" dirty="0">
              <a:solidFill>
                <a:schemeClr val="tx1"/>
              </a:solidFill>
            </a:endParaRPr>
          </a:p>
          <a:p>
            <a:r>
              <a:rPr lang="en-GB" sz="2000" i="1" dirty="0">
                <a:solidFill>
                  <a:schemeClr val="tx1"/>
                </a:solidFill>
              </a:rPr>
              <a:t>Upper Secondary Level</a:t>
            </a:r>
            <a:endParaRPr lang="fr-FR" sz="2000" i="1" dirty="0">
              <a:solidFill>
                <a:schemeClr val="tx1"/>
              </a:solidFill>
            </a:endParaRPr>
          </a:p>
          <a:p>
            <a:r>
              <a:rPr lang="fr-FR" sz="2000" dirty="0" err="1">
                <a:solidFill>
                  <a:schemeClr val="tx1"/>
                </a:solidFill>
              </a:rPr>
              <a:t>Themes</a:t>
            </a:r>
            <a:r>
              <a:rPr lang="fr-FR" sz="2000" dirty="0">
                <a:solidFill>
                  <a:schemeClr val="tx1"/>
                </a:solidFill>
              </a:rPr>
              <a:t>: </a:t>
            </a:r>
            <a:r>
              <a:rPr lang="fr-FR" sz="2000" dirty="0" err="1">
                <a:solidFill>
                  <a:schemeClr val="tx1"/>
                </a:solidFill>
              </a:rPr>
              <a:t>melting</a:t>
            </a:r>
            <a:r>
              <a:rPr lang="fr-FR" sz="2000" dirty="0">
                <a:solidFill>
                  <a:schemeClr val="tx1"/>
                </a:solidFill>
              </a:rPr>
              <a:t> </a:t>
            </a:r>
            <a:r>
              <a:rPr lang="fr-FR" sz="2000" dirty="0" err="1">
                <a:solidFill>
                  <a:schemeClr val="tx1"/>
                </a:solidFill>
              </a:rPr>
              <a:t>ice</a:t>
            </a:r>
            <a:r>
              <a:rPr lang="fr-FR" sz="2000" dirty="0">
                <a:solidFill>
                  <a:schemeClr val="tx1"/>
                </a:solidFill>
              </a:rPr>
              <a:t>, permafrost, polar </a:t>
            </a:r>
            <a:r>
              <a:rPr lang="fr-FR" sz="2000" dirty="0" err="1">
                <a:solidFill>
                  <a:schemeClr val="tx1"/>
                </a:solidFill>
              </a:rPr>
              <a:t>lows</a:t>
            </a:r>
            <a:r>
              <a:rPr lang="fr-FR" sz="2000" dirty="0">
                <a:solidFill>
                  <a:schemeClr val="tx1"/>
                </a:solidFill>
              </a:rPr>
              <a:t>, impact of </a:t>
            </a:r>
            <a:r>
              <a:rPr lang="fr-FR" sz="2000" dirty="0" err="1">
                <a:solidFill>
                  <a:schemeClr val="tx1"/>
                </a:solidFill>
              </a:rPr>
              <a:t>climate</a:t>
            </a:r>
            <a:r>
              <a:rPr lang="fr-FR" sz="2000" dirty="0">
                <a:solidFill>
                  <a:schemeClr val="tx1"/>
                </a:solidFill>
              </a:rPr>
              <a:t> change on </a:t>
            </a:r>
            <a:r>
              <a:rPr lang="fr-FR" sz="2000" dirty="0" err="1">
                <a:solidFill>
                  <a:schemeClr val="tx1"/>
                </a:solidFill>
              </a:rPr>
              <a:t>Arctic</a:t>
            </a:r>
            <a:r>
              <a:rPr lang="fr-FR" sz="2000" dirty="0">
                <a:solidFill>
                  <a:schemeClr val="tx1"/>
                </a:solidFill>
              </a:rPr>
              <a:t> </a:t>
            </a:r>
            <a:r>
              <a:rPr lang="fr-FR" sz="2000" dirty="0" err="1">
                <a:solidFill>
                  <a:schemeClr val="tx1"/>
                </a:solidFill>
              </a:rPr>
              <a:t>societies</a:t>
            </a:r>
            <a:endParaRPr lang="fr-FR" sz="2000" dirty="0">
              <a:solidFill>
                <a:schemeClr val="tx1"/>
              </a:solidFill>
            </a:endParaRPr>
          </a:p>
        </p:txBody>
      </p:sp>
      <p:sp>
        <p:nvSpPr>
          <p:cNvPr id="4" name="Espace réservé du numéro de diapositive 3">
            <a:extLst>
              <a:ext uri="{FF2B5EF4-FFF2-40B4-BE49-F238E27FC236}">
                <a16:creationId xmlns:a16="http://schemas.microsoft.com/office/drawing/2014/main" id="{22E79D18-502D-154F-A453-BBB44972463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12</a:t>
            </a:fld>
            <a:endParaRPr lang="fr-FR"/>
          </a:p>
        </p:txBody>
      </p:sp>
    </p:spTree>
    <p:extLst>
      <p:ext uri="{BB962C8B-B14F-4D97-AF65-F5344CB8AC3E}">
        <p14:creationId xmlns:p14="http://schemas.microsoft.com/office/powerpoint/2010/main" val="2823179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4CA311-B5D3-2849-82D3-D38F9588BC6B}"/>
              </a:ext>
            </a:extLst>
          </p:cNvPr>
          <p:cNvSpPr>
            <a:spLocks noGrp="1"/>
          </p:cNvSpPr>
          <p:nvPr>
            <p:ph type="title"/>
          </p:nvPr>
        </p:nvSpPr>
        <p:spPr>
          <a:xfrm>
            <a:off x="168425" y="0"/>
            <a:ext cx="6802800" cy="1032300"/>
          </a:xfrm>
        </p:spPr>
        <p:txBody>
          <a:bodyPr/>
          <a:lstStyle/>
          <a:p>
            <a:r>
              <a:rPr lang="en-GB" dirty="0"/>
              <a:t>Lesson 4: targeting different audiences</a:t>
            </a:r>
            <a:r>
              <a:rPr lang="fr-FR" dirty="0"/>
              <a:t> – </a:t>
            </a:r>
            <a:r>
              <a:rPr lang="fr-FR" dirty="0" err="1"/>
              <a:t>adapting</a:t>
            </a:r>
            <a:r>
              <a:rPr lang="fr-FR" dirty="0"/>
              <a:t> content</a:t>
            </a:r>
          </a:p>
        </p:txBody>
      </p:sp>
      <p:sp>
        <p:nvSpPr>
          <p:cNvPr id="3" name="Espace réservé du texte 2">
            <a:extLst>
              <a:ext uri="{FF2B5EF4-FFF2-40B4-BE49-F238E27FC236}">
                <a16:creationId xmlns:a16="http://schemas.microsoft.com/office/drawing/2014/main" id="{C8259761-84E4-9141-85A9-8E75B717BF1F}"/>
              </a:ext>
            </a:extLst>
          </p:cNvPr>
          <p:cNvSpPr>
            <a:spLocks noGrp="1"/>
          </p:cNvSpPr>
          <p:nvPr>
            <p:ph type="body" idx="1"/>
          </p:nvPr>
        </p:nvSpPr>
        <p:spPr/>
        <p:txBody>
          <a:bodyPr/>
          <a:lstStyle/>
          <a:p>
            <a:r>
              <a:rPr lang="fr-FR" b="1" dirty="0" err="1">
                <a:solidFill>
                  <a:schemeClr val="tx1"/>
                </a:solidFill>
              </a:rPr>
              <a:t>Different</a:t>
            </a:r>
            <a:r>
              <a:rPr lang="fr-FR" b="1" dirty="0">
                <a:solidFill>
                  <a:schemeClr val="tx1"/>
                </a:solidFill>
              </a:rPr>
              <a:t> audiences – </a:t>
            </a:r>
            <a:r>
              <a:rPr lang="fr-FR" b="1" dirty="0" err="1">
                <a:solidFill>
                  <a:schemeClr val="tx1"/>
                </a:solidFill>
              </a:rPr>
              <a:t>need</a:t>
            </a:r>
            <a:r>
              <a:rPr lang="fr-FR" b="1" dirty="0">
                <a:solidFill>
                  <a:schemeClr val="tx1"/>
                </a:solidFill>
              </a:rPr>
              <a:t> to </a:t>
            </a:r>
            <a:r>
              <a:rPr lang="fr-FR" b="1" dirty="0" err="1">
                <a:solidFill>
                  <a:schemeClr val="tx1"/>
                </a:solidFill>
              </a:rPr>
              <a:t>adapt</a:t>
            </a:r>
            <a:r>
              <a:rPr lang="fr-FR" b="1" dirty="0">
                <a:solidFill>
                  <a:schemeClr val="tx1"/>
                </a:solidFill>
              </a:rPr>
              <a:t> content and </a:t>
            </a:r>
            <a:r>
              <a:rPr lang="fr-FR" b="1" dirty="0" err="1">
                <a:solidFill>
                  <a:schemeClr val="tx1"/>
                </a:solidFill>
              </a:rPr>
              <a:t>presentation</a:t>
            </a:r>
            <a:endParaRPr lang="fr-FR" b="1" dirty="0">
              <a:solidFill>
                <a:schemeClr val="tx1"/>
              </a:solidFill>
            </a:endParaRPr>
          </a:p>
          <a:p>
            <a:r>
              <a:rPr lang="fr-FR" dirty="0">
                <a:solidFill>
                  <a:schemeClr val="tx1"/>
                </a:solidFill>
              </a:rPr>
              <a:t>Age groups : </a:t>
            </a:r>
            <a:r>
              <a:rPr lang="fr-FR" dirty="0" err="1">
                <a:solidFill>
                  <a:schemeClr val="tx1"/>
                </a:solidFill>
              </a:rPr>
              <a:t>young</a:t>
            </a:r>
            <a:r>
              <a:rPr lang="fr-FR" dirty="0">
                <a:solidFill>
                  <a:schemeClr val="tx1"/>
                </a:solidFill>
              </a:rPr>
              <a:t> people, </a:t>
            </a:r>
            <a:r>
              <a:rPr lang="fr-FR" dirty="0" err="1">
                <a:solidFill>
                  <a:schemeClr val="tx1"/>
                </a:solidFill>
              </a:rPr>
              <a:t>adults</a:t>
            </a:r>
            <a:r>
              <a:rPr lang="fr-FR" dirty="0">
                <a:solidFill>
                  <a:schemeClr val="tx1"/>
                </a:solidFill>
              </a:rPr>
              <a:t>, senior </a:t>
            </a:r>
            <a:r>
              <a:rPr lang="fr-FR" dirty="0" err="1">
                <a:solidFill>
                  <a:schemeClr val="tx1"/>
                </a:solidFill>
              </a:rPr>
              <a:t>citizens</a:t>
            </a:r>
            <a:endParaRPr lang="fr-FR" dirty="0">
              <a:solidFill>
                <a:schemeClr val="tx1"/>
              </a:solidFill>
            </a:endParaRPr>
          </a:p>
          <a:p>
            <a:r>
              <a:rPr lang="fr-FR" dirty="0" err="1">
                <a:solidFill>
                  <a:schemeClr val="tx1"/>
                </a:solidFill>
              </a:rPr>
              <a:t>Academic</a:t>
            </a:r>
            <a:r>
              <a:rPr lang="fr-FR" dirty="0">
                <a:solidFill>
                  <a:schemeClr val="tx1"/>
                </a:solidFill>
              </a:rPr>
              <a:t>/non </a:t>
            </a:r>
            <a:r>
              <a:rPr lang="fr-FR" dirty="0" err="1">
                <a:solidFill>
                  <a:schemeClr val="tx1"/>
                </a:solidFill>
              </a:rPr>
              <a:t>Academic</a:t>
            </a:r>
            <a:endParaRPr lang="fr-FR" dirty="0">
              <a:solidFill>
                <a:schemeClr val="tx1"/>
              </a:solidFill>
            </a:endParaRPr>
          </a:p>
          <a:p>
            <a:r>
              <a:rPr lang="fr-FR" dirty="0" err="1">
                <a:solidFill>
                  <a:schemeClr val="tx1"/>
                </a:solidFill>
              </a:rPr>
              <a:t>Institutional</a:t>
            </a:r>
            <a:r>
              <a:rPr lang="fr-FR" dirty="0">
                <a:solidFill>
                  <a:schemeClr val="tx1"/>
                </a:solidFill>
              </a:rPr>
              <a:t> </a:t>
            </a:r>
            <a:r>
              <a:rPr lang="fr-FR" dirty="0" err="1">
                <a:solidFill>
                  <a:schemeClr val="tx1"/>
                </a:solidFill>
              </a:rPr>
              <a:t>stakeholders</a:t>
            </a:r>
            <a:endParaRPr lang="fr-FR" dirty="0">
              <a:solidFill>
                <a:schemeClr val="tx1"/>
              </a:solidFill>
            </a:endParaRPr>
          </a:p>
          <a:p>
            <a:r>
              <a:rPr lang="fr-FR" dirty="0" err="1">
                <a:solidFill>
                  <a:schemeClr val="tx1"/>
                </a:solidFill>
              </a:rPr>
              <a:t>NGOs</a:t>
            </a:r>
            <a:endParaRPr lang="fr-FR" dirty="0">
              <a:solidFill>
                <a:schemeClr val="tx1"/>
              </a:solidFill>
            </a:endParaRPr>
          </a:p>
          <a:p>
            <a:r>
              <a:rPr lang="fr-FR" dirty="0" err="1">
                <a:solidFill>
                  <a:schemeClr val="tx1"/>
                </a:solidFill>
              </a:rPr>
              <a:t>Industry</a:t>
            </a:r>
            <a:r>
              <a:rPr lang="fr-FR" dirty="0">
                <a:solidFill>
                  <a:schemeClr val="tx1"/>
                </a:solidFill>
              </a:rPr>
              <a:t> and Business</a:t>
            </a:r>
          </a:p>
          <a:p>
            <a:r>
              <a:rPr lang="fr-FR" dirty="0">
                <a:solidFill>
                  <a:schemeClr val="tx1"/>
                </a:solidFill>
              </a:rPr>
              <a:t>General Public: at local, </a:t>
            </a:r>
            <a:r>
              <a:rPr lang="fr-FR" dirty="0" err="1">
                <a:solidFill>
                  <a:schemeClr val="tx1"/>
                </a:solidFill>
              </a:rPr>
              <a:t>regional</a:t>
            </a:r>
            <a:r>
              <a:rPr lang="fr-FR" dirty="0">
                <a:solidFill>
                  <a:schemeClr val="tx1"/>
                </a:solidFill>
              </a:rPr>
              <a:t>, national, international </a:t>
            </a:r>
            <a:r>
              <a:rPr lang="fr-FR" dirty="0" err="1">
                <a:solidFill>
                  <a:schemeClr val="tx1"/>
                </a:solidFill>
              </a:rPr>
              <a:t>level</a:t>
            </a:r>
            <a:endParaRPr lang="fr-FR" dirty="0">
              <a:solidFill>
                <a:schemeClr val="tx1"/>
              </a:solidFill>
            </a:endParaRPr>
          </a:p>
          <a:p>
            <a:r>
              <a:rPr lang="fr-FR" dirty="0">
                <a:solidFill>
                  <a:schemeClr val="tx1"/>
                </a:solidFill>
              </a:rPr>
              <a:t>Use of </a:t>
            </a:r>
            <a:r>
              <a:rPr lang="fr-FR" dirty="0" err="1">
                <a:solidFill>
                  <a:schemeClr val="tx1"/>
                </a:solidFill>
              </a:rPr>
              <a:t>different</a:t>
            </a:r>
            <a:r>
              <a:rPr lang="fr-FR" dirty="0">
                <a:solidFill>
                  <a:schemeClr val="tx1"/>
                </a:solidFill>
              </a:rPr>
              <a:t> media (social media: </a:t>
            </a:r>
            <a:r>
              <a:rPr lang="fr-FR" dirty="0" err="1">
                <a:solidFill>
                  <a:schemeClr val="tx1"/>
                </a:solidFill>
              </a:rPr>
              <a:t>e.g</a:t>
            </a:r>
            <a:r>
              <a:rPr lang="fr-FR" dirty="0">
                <a:solidFill>
                  <a:schemeClr val="tx1"/>
                </a:solidFill>
              </a:rPr>
              <a:t>. Facebook no longer </a:t>
            </a:r>
            <a:r>
              <a:rPr lang="fr-FR" dirty="0" err="1">
                <a:solidFill>
                  <a:schemeClr val="tx1"/>
                </a:solidFill>
              </a:rPr>
              <a:t>used</a:t>
            </a:r>
            <a:r>
              <a:rPr lang="fr-FR" dirty="0">
                <a:solidFill>
                  <a:schemeClr val="tx1"/>
                </a:solidFill>
              </a:rPr>
              <a:t> by </a:t>
            </a:r>
            <a:r>
              <a:rPr lang="fr-FR" dirty="0" err="1">
                <a:solidFill>
                  <a:schemeClr val="tx1"/>
                </a:solidFill>
              </a:rPr>
              <a:t>young</a:t>
            </a:r>
            <a:r>
              <a:rPr lang="fr-FR" dirty="0">
                <a:solidFill>
                  <a:schemeClr val="tx1"/>
                </a:solidFill>
              </a:rPr>
              <a:t> people in Western Europe, </a:t>
            </a:r>
            <a:r>
              <a:rPr lang="fr-FR" dirty="0" err="1">
                <a:solidFill>
                  <a:schemeClr val="tx1"/>
                </a:solidFill>
              </a:rPr>
              <a:t>young</a:t>
            </a:r>
            <a:r>
              <a:rPr lang="fr-FR" dirty="0">
                <a:solidFill>
                  <a:schemeClr val="tx1"/>
                </a:solidFill>
              </a:rPr>
              <a:t> people in </a:t>
            </a:r>
            <a:r>
              <a:rPr lang="fr-FR" dirty="0" err="1">
                <a:solidFill>
                  <a:schemeClr val="tx1"/>
                </a:solidFill>
              </a:rPr>
              <a:t>general</a:t>
            </a:r>
            <a:r>
              <a:rPr lang="fr-FR" dirty="0">
                <a:solidFill>
                  <a:schemeClr val="tx1"/>
                </a:solidFill>
              </a:rPr>
              <a:t> tend not to </a:t>
            </a:r>
            <a:r>
              <a:rPr lang="fr-FR" dirty="0" err="1">
                <a:solidFill>
                  <a:schemeClr val="tx1"/>
                </a:solidFill>
              </a:rPr>
              <a:t>consult</a:t>
            </a:r>
            <a:r>
              <a:rPr lang="fr-FR" dirty="0">
                <a:solidFill>
                  <a:schemeClr val="tx1"/>
                </a:solidFill>
              </a:rPr>
              <a:t> </a:t>
            </a:r>
            <a:r>
              <a:rPr lang="fr-FR" dirty="0" err="1">
                <a:solidFill>
                  <a:schemeClr val="tx1"/>
                </a:solidFill>
              </a:rPr>
              <a:t>institutional</a:t>
            </a:r>
            <a:r>
              <a:rPr lang="fr-FR" dirty="0">
                <a:solidFill>
                  <a:schemeClr val="tx1"/>
                </a:solidFill>
              </a:rPr>
              <a:t> </a:t>
            </a:r>
            <a:r>
              <a:rPr lang="fr-FR" dirty="0" err="1">
                <a:solidFill>
                  <a:schemeClr val="tx1"/>
                </a:solidFill>
              </a:rPr>
              <a:t>websites</a:t>
            </a:r>
            <a:r>
              <a:rPr lang="fr-FR" dirty="0">
                <a:solidFill>
                  <a:schemeClr val="tx1"/>
                </a:solidFill>
              </a:rPr>
              <a:t> </a:t>
            </a:r>
            <a:r>
              <a:rPr lang="fr-FR" dirty="0" err="1">
                <a:solidFill>
                  <a:schemeClr val="tx1"/>
                </a:solidFill>
              </a:rPr>
              <a:t>unles</a:t>
            </a:r>
            <a:r>
              <a:rPr lang="fr-FR" dirty="0">
                <a:solidFill>
                  <a:schemeClr val="tx1"/>
                </a:solidFill>
              </a:rPr>
              <a:t> </a:t>
            </a:r>
            <a:r>
              <a:rPr lang="fr-FR" dirty="0" err="1">
                <a:solidFill>
                  <a:schemeClr val="tx1"/>
                </a:solidFill>
              </a:rPr>
              <a:t>they</a:t>
            </a:r>
            <a:r>
              <a:rPr lang="fr-FR" dirty="0">
                <a:solidFill>
                  <a:schemeClr val="tx1"/>
                </a:solidFill>
              </a:rPr>
              <a:t> have to…)</a:t>
            </a:r>
          </a:p>
        </p:txBody>
      </p:sp>
      <p:sp>
        <p:nvSpPr>
          <p:cNvPr id="4" name="Espace réservé du numéro de diapositive 3">
            <a:extLst>
              <a:ext uri="{FF2B5EF4-FFF2-40B4-BE49-F238E27FC236}">
                <a16:creationId xmlns:a16="http://schemas.microsoft.com/office/drawing/2014/main" id="{4431F575-DCBC-DA4A-8971-B71E6C54C44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extLst>
      <p:ext uri="{BB962C8B-B14F-4D97-AF65-F5344CB8AC3E}">
        <p14:creationId xmlns:p14="http://schemas.microsoft.com/office/powerpoint/2010/main" val="4032859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B9A743-03A8-514A-9A08-3B1B70ED4638}"/>
              </a:ext>
            </a:extLst>
          </p:cNvPr>
          <p:cNvSpPr>
            <a:spLocks noGrp="1"/>
          </p:cNvSpPr>
          <p:nvPr>
            <p:ph type="title"/>
          </p:nvPr>
        </p:nvSpPr>
        <p:spPr>
          <a:xfrm>
            <a:off x="168425" y="132000"/>
            <a:ext cx="6802800" cy="572700"/>
          </a:xfrm>
        </p:spPr>
        <p:txBody>
          <a:bodyPr/>
          <a:lstStyle/>
          <a:p>
            <a:r>
              <a:rPr lang="fr-FR" dirty="0" err="1">
                <a:solidFill>
                  <a:schemeClr val="tx1"/>
                </a:solidFill>
              </a:rPr>
              <a:t>Some</a:t>
            </a:r>
            <a:r>
              <a:rPr lang="fr-FR" dirty="0">
                <a:solidFill>
                  <a:schemeClr val="tx1"/>
                </a:solidFill>
              </a:rPr>
              <a:t> </a:t>
            </a:r>
            <a:r>
              <a:rPr lang="fr-FR" dirty="0" err="1">
                <a:solidFill>
                  <a:schemeClr val="tx1"/>
                </a:solidFill>
              </a:rPr>
              <a:t>examples</a:t>
            </a:r>
            <a:r>
              <a:rPr lang="fr-FR" dirty="0">
                <a:solidFill>
                  <a:schemeClr val="tx1"/>
                </a:solidFill>
              </a:rPr>
              <a:t>: ERIS</a:t>
            </a:r>
          </a:p>
        </p:txBody>
      </p:sp>
      <p:sp>
        <p:nvSpPr>
          <p:cNvPr id="3" name="Espace réservé du texte 2">
            <a:extLst>
              <a:ext uri="{FF2B5EF4-FFF2-40B4-BE49-F238E27FC236}">
                <a16:creationId xmlns:a16="http://schemas.microsoft.com/office/drawing/2014/main" id="{2A7FC0BE-18EC-8944-AA60-EF349630B396}"/>
              </a:ext>
            </a:extLst>
          </p:cNvPr>
          <p:cNvSpPr>
            <a:spLocks noGrp="1"/>
          </p:cNvSpPr>
          <p:nvPr>
            <p:ph type="body" idx="1"/>
          </p:nvPr>
        </p:nvSpPr>
        <p:spPr>
          <a:xfrm>
            <a:off x="168425" y="868500"/>
            <a:ext cx="8664008" cy="3589200"/>
          </a:xfrm>
        </p:spPr>
        <p:txBody>
          <a:bodyPr/>
          <a:lstStyle/>
          <a:p>
            <a:r>
              <a:rPr lang="fr-FR" dirty="0">
                <a:solidFill>
                  <a:schemeClr val="tx1"/>
                </a:solidFill>
              </a:rPr>
              <a:t>Erasmus+ </a:t>
            </a:r>
            <a:r>
              <a:rPr lang="fr-FR" dirty="0" err="1">
                <a:solidFill>
                  <a:schemeClr val="tx1"/>
                </a:solidFill>
              </a:rPr>
              <a:t>project</a:t>
            </a:r>
            <a:r>
              <a:rPr lang="fr-FR" dirty="0">
                <a:solidFill>
                  <a:schemeClr val="tx1"/>
                </a:solidFill>
              </a:rPr>
              <a:t> ERIS – Exploitation of </a:t>
            </a:r>
            <a:r>
              <a:rPr lang="fr-FR" dirty="0" err="1">
                <a:solidFill>
                  <a:schemeClr val="tx1"/>
                </a:solidFill>
              </a:rPr>
              <a:t>Research</a:t>
            </a:r>
            <a:r>
              <a:rPr lang="fr-FR" dirty="0">
                <a:solidFill>
                  <a:schemeClr val="tx1"/>
                </a:solidFill>
              </a:rPr>
              <a:t> </a:t>
            </a:r>
            <a:r>
              <a:rPr lang="fr-FR" dirty="0" err="1">
                <a:solidFill>
                  <a:schemeClr val="tx1"/>
                </a:solidFill>
              </a:rPr>
              <a:t>Results</a:t>
            </a:r>
            <a:r>
              <a:rPr lang="fr-FR" dirty="0">
                <a:solidFill>
                  <a:schemeClr val="tx1"/>
                </a:solidFill>
              </a:rPr>
              <a:t> in </a:t>
            </a:r>
            <a:r>
              <a:rPr lang="fr-FR" dirty="0" err="1">
                <a:solidFill>
                  <a:schemeClr val="tx1"/>
                </a:solidFill>
              </a:rPr>
              <a:t>School</a:t>
            </a:r>
            <a:endParaRPr lang="fr-FR" dirty="0">
              <a:solidFill>
                <a:schemeClr val="tx1"/>
              </a:solidFill>
            </a:endParaRPr>
          </a:p>
          <a:p>
            <a:r>
              <a:rPr lang="fr-FR" dirty="0">
                <a:solidFill>
                  <a:schemeClr val="tx1"/>
                </a:solidFill>
                <a:hlinkClick r:id="rId2">
                  <a:extLst>
                    <a:ext uri="{A12FA001-AC4F-418D-AE19-62706E023703}">
                      <ahyp:hlinkClr xmlns:ahyp="http://schemas.microsoft.com/office/drawing/2018/hyperlinkcolor" val="tx"/>
                    </a:ext>
                  </a:extLst>
                </a:hlinkClick>
              </a:rPr>
              <a:t>https://eris-project.eu/index.php/en/2017/09/20/lessons-in-english-for-upper-secondary-schools/</a:t>
            </a:r>
            <a:endParaRPr lang="fr-FR" dirty="0">
              <a:solidFill>
                <a:schemeClr val="tx1"/>
              </a:solidFill>
            </a:endParaRPr>
          </a:p>
          <a:p>
            <a:r>
              <a:rPr lang="fr-FR" dirty="0">
                <a:solidFill>
                  <a:schemeClr val="tx1"/>
                </a:solidFill>
              </a:rPr>
              <a:t>The </a:t>
            </a:r>
            <a:r>
              <a:rPr lang="fr-FR" dirty="0" err="1">
                <a:solidFill>
                  <a:schemeClr val="tx1"/>
                </a:solidFill>
              </a:rPr>
              <a:t>aim</a:t>
            </a:r>
            <a:r>
              <a:rPr lang="fr-FR" dirty="0">
                <a:solidFill>
                  <a:schemeClr val="tx1"/>
                </a:solidFill>
              </a:rPr>
              <a:t> of the </a:t>
            </a:r>
            <a:r>
              <a:rPr lang="fr-FR" dirty="0" err="1">
                <a:solidFill>
                  <a:schemeClr val="tx1"/>
                </a:solidFill>
              </a:rPr>
              <a:t>project</a:t>
            </a:r>
            <a:r>
              <a:rPr lang="fr-FR" dirty="0">
                <a:solidFill>
                  <a:schemeClr val="tx1"/>
                </a:solidFill>
              </a:rPr>
              <a:t> </a:t>
            </a:r>
            <a:r>
              <a:rPr lang="fr-FR" dirty="0" err="1">
                <a:solidFill>
                  <a:schemeClr val="tx1"/>
                </a:solidFill>
              </a:rPr>
              <a:t>was</a:t>
            </a:r>
            <a:r>
              <a:rPr lang="fr-FR" dirty="0">
                <a:solidFill>
                  <a:schemeClr val="tx1"/>
                </a:solidFill>
              </a:rPr>
              <a:t> to </a:t>
            </a:r>
            <a:r>
              <a:rPr lang="fr-FR" b="1" dirty="0" err="1">
                <a:solidFill>
                  <a:schemeClr val="tx1"/>
                </a:solidFill>
              </a:rPr>
              <a:t>increase</a:t>
            </a:r>
            <a:r>
              <a:rPr lang="fr-FR" b="1" dirty="0">
                <a:solidFill>
                  <a:schemeClr val="tx1"/>
                </a:solidFill>
              </a:rPr>
              <a:t> the </a:t>
            </a:r>
            <a:r>
              <a:rPr lang="fr-FR" b="1" dirty="0" err="1">
                <a:solidFill>
                  <a:schemeClr val="tx1"/>
                </a:solidFill>
              </a:rPr>
              <a:t>interest</a:t>
            </a:r>
            <a:r>
              <a:rPr lang="fr-FR" b="1" dirty="0">
                <a:solidFill>
                  <a:schemeClr val="tx1"/>
                </a:solidFill>
              </a:rPr>
              <a:t> of </a:t>
            </a:r>
            <a:r>
              <a:rPr lang="fr-FR" b="1" dirty="0" err="1">
                <a:solidFill>
                  <a:schemeClr val="tx1"/>
                </a:solidFill>
              </a:rPr>
              <a:t>students</a:t>
            </a:r>
            <a:r>
              <a:rPr lang="fr-FR" b="1" dirty="0">
                <a:solidFill>
                  <a:schemeClr val="tx1"/>
                </a:solidFill>
              </a:rPr>
              <a:t> in </a:t>
            </a:r>
            <a:r>
              <a:rPr lang="fr-FR" b="1" dirty="0" err="1">
                <a:solidFill>
                  <a:schemeClr val="tx1"/>
                </a:solidFill>
              </a:rPr>
              <a:t>lower</a:t>
            </a:r>
            <a:r>
              <a:rPr lang="fr-FR" b="1" dirty="0">
                <a:solidFill>
                  <a:schemeClr val="tx1"/>
                </a:solidFill>
              </a:rPr>
              <a:t> and </a:t>
            </a:r>
            <a:r>
              <a:rPr lang="fr-FR" b="1" dirty="0" err="1">
                <a:solidFill>
                  <a:schemeClr val="tx1"/>
                </a:solidFill>
              </a:rPr>
              <a:t>upper</a:t>
            </a:r>
            <a:r>
              <a:rPr lang="fr-FR" b="1" dirty="0">
                <a:solidFill>
                  <a:schemeClr val="tx1"/>
                </a:solidFill>
              </a:rPr>
              <a:t> </a:t>
            </a:r>
            <a:r>
              <a:rPr lang="fr-FR" b="1" dirty="0" err="1">
                <a:solidFill>
                  <a:schemeClr val="tx1"/>
                </a:solidFill>
              </a:rPr>
              <a:t>secondary</a:t>
            </a:r>
            <a:r>
              <a:rPr lang="fr-FR" b="1" dirty="0">
                <a:solidFill>
                  <a:schemeClr val="tx1"/>
                </a:solidFill>
              </a:rPr>
              <a:t> </a:t>
            </a:r>
            <a:r>
              <a:rPr lang="fr-FR" b="1" dirty="0" err="1">
                <a:solidFill>
                  <a:schemeClr val="tx1"/>
                </a:solidFill>
              </a:rPr>
              <a:t>schools</a:t>
            </a:r>
            <a:r>
              <a:rPr lang="fr-FR" b="1" dirty="0">
                <a:solidFill>
                  <a:schemeClr val="tx1"/>
                </a:solidFill>
              </a:rPr>
              <a:t> in </a:t>
            </a:r>
            <a:r>
              <a:rPr lang="fr-FR" b="1" dirty="0" err="1">
                <a:solidFill>
                  <a:schemeClr val="tx1"/>
                </a:solidFill>
              </a:rPr>
              <a:t>mathematics</a:t>
            </a:r>
            <a:r>
              <a:rPr lang="fr-FR" b="1" dirty="0">
                <a:solidFill>
                  <a:schemeClr val="tx1"/>
                </a:solidFill>
              </a:rPr>
              <a:t> and science</a:t>
            </a:r>
            <a:r>
              <a:rPr lang="fr-FR" dirty="0">
                <a:solidFill>
                  <a:schemeClr val="tx1"/>
                </a:solidFill>
              </a:rPr>
              <a:t>, and the </a:t>
            </a:r>
            <a:r>
              <a:rPr lang="fr-FR" dirty="0" err="1">
                <a:solidFill>
                  <a:schemeClr val="tx1"/>
                </a:solidFill>
              </a:rPr>
              <a:t>choice</a:t>
            </a:r>
            <a:r>
              <a:rPr lang="fr-FR" dirty="0">
                <a:solidFill>
                  <a:schemeClr val="tx1"/>
                </a:solidFill>
              </a:rPr>
              <a:t> of</a:t>
            </a:r>
            <a:r>
              <a:rPr lang="fr-FR" b="1" dirty="0">
                <a:solidFill>
                  <a:schemeClr val="tx1"/>
                </a:solidFill>
              </a:rPr>
              <a:t> a </a:t>
            </a:r>
            <a:r>
              <a:rPr lang="fr-FR" b="1" dirty="0" err="1">
                <a:solidFill>
                  <a:schemeClr val="tx1"/>
                </a:solidFill>
              </a:rPr>
              <a:t>scientific</a:t>
            </a:r>
            <a:r>
              <a:rPr lang="fr-FR" b="1" dirty="0">
                <a:solidFill>
                  <a:schemeClr val="tx1"/>
                </a:solidFill>
              </a:rPr>
              <a:t> </a:t>
            </a:r>
            <a:r>
              <a:rPr lang="fr-FR" b="1" dirty="0" err="1">
                <a:solidFill>
                  <a:schemeClr val="tx1"/>
                </a:solidFill>
              </a:rPr>
              <a:t>career</a:t>
            </a:r>
            <a:r>
              <a:rPr lang="fr-FR" b="1" dirty="0">
                <a:solidFill>
                  <a:schemeClr val="tx1"/>
                </a:solidFill>
              </a:rPr>
              <a:t>.</a:t>
            </a:r>
            <a:r>
              <a:rPr lang="fr-FR" dirty="0">
                <a:solidFill>
                  <a:schemeClr val="tx1"/>
                </a:solidFill>
              </a:rPr>
              <a:t> </a:t>
            </a:r>
            <a:r>
              <a:rPr lang="fr-FR" dirty="0" err="1">
                <a:solidFill>
                  <a:schemeClr val="tx1"/>
                </a:solidFill>
              </a:rPr>
              <a:t>Thanks</a:t>
            </a:r>
            <a:r>
              <a:rPr lang="fr-FR" dirty="0">
                <a:solidFill>
                  <a:schemeClr val="tx1"/>
                </a:solidFill>
              </a:rPr>
              <a:t> to the </a:t>
            </a:r>
            <a:r>
              <a:rPr lang="fr-FR" dirty="0" err="1">
                <a:solidFill>
                  <a:schemeClr val="tx1"/>
                </a:solidFill>
              </a:rPr>
              <a:t>development</a:t>
            </a:r>
            <a:r>
              <a:rPr lang="fr-FR" dirty="0">
                <a:solidFill>
                  <a:schemeClr val="tx1"/>
                </a:solidFill>
              </a:rPr>
              <a:t>, pilot </a:t>
            </a:r>
            <a:r>
              <a:rPr lang="fr-FR" dirty="0" err="1">
                <a:solidFill>
                  <a:schemeClr val="tx1"/>
                </a:solidFill>
              </a:rPr>
              <a:t>implementation</a:t>
            </a:r>
            <a:r>
              <a:rPr lang="fr-FR" dirty="0">
                <a:solidFill>
                  <a:schemeClr val="tx1"/>
                </a:solidFill>
              </a:rPr>
              <a:t> and </a:t>
            </a:r>
            <a:r>
              <a:rPr lang="fr-FR" dirty="0" err="1">
                <a:solidFill>
                  <a:schemeClr val="tx1"/>
                </a:solidFill>
              </a:rPr>
              <a:t>dissemination</a:t>
            </a:r>
            <a:r>
              <a:rPr lang="fr-FR" dirty="0">
                <a:solidFill>
                  <a:schemeClr val="tx1"/>
                </a:solidFill>
              </a:rPr>
              <a:t> of </a:t>
            </a:r>
            <a:r>
              <a:rPr lang="fr-FR" dirty="0" err="1">
                <a:solidFill>
                  <a:schemeClr val="tx1"/>
                </a:solidFill>
              </a:rPr>
              <a:t>educational</a:t>
            </a:r>
            <a:r>
              <a:rPr lang="fr-FR" dirty="0">
                <a:solidFill>
                  <a:schemeClr val="tx1"/>
                </a:solidFill>
              </a:rPr>
              <a:t> packages and </a:t>
            </a:r>
            <a:r>
              <a:rPr lang="fr-FR" dirty="0" err="1">
                <a:solidFill>
                  <a:schemeClr val="tx1"/>
                </a:solidFill>
              </a:rPr>
              <a:t>methodological</a:t>
            </a:r>
            <a:r>
              <a:rPr lang="fr-FR" dirty="0">
                <a:solidFill>
                  <a:schemeClr val="tx1"/>
                </a:solidFill>
              </a:rPr>
              <a:t> </a:t>
            </a:r>
            <a:r>
              <a:rPr lang="fr-FR" dirty="0" err="1">
                <a:solidFill>
                  <a:schemeClr val="tx1"/>
                </a:solidFill>
              </a:rPr>
              <a:t>materials</a:t>
            </a:r>
            <a:r>
              <a:rPr lang="fr-FR" dirty="0">
                <a:solidFill>
                  <a:schemeClr val="tx1"/>
                </a:solidFill>
              </a:rPr>
              <a:t>, </a:t>
            </a:r>
            <a:r>
              <a:rPr lang="fr-FR" dirty="0" err="1">
                <a:solidFill>
                  <a:schemeClr val="tx1"/>
                </a:solidFill>
              </a:rPr>
              <a:t>research</a:t>
            </a:r>
            <a:r>
              <a:rPr lang="fr-FR" dirty="0">
                <a:solidFill>
                  <a:schemeClr val="tx1"/>
                </a:solidFill>
              </a:rPr>
              <a:t> </a:t>
            </a:r>
            <a:r>
              <a:rPr lang="fr-FR" dirty="0" err="1">
                <a:solidFill>
                  <a:schemeClr val="tx1"/>
                </a:solidFill>
              </a:rPr>
              <a:t>results</a:t>
            </a:r>
            <a:r>
              <a:rPr lang="fr-FR" dirty="0">
                <a:solidFill>
                  <a:schemeClr val="tx1"/>
                </a:solidFill>
              </a:rPr>
              <a:t> are </a:t>
            </a:r>
            <a:r>
              <a:rPr lang="fr-FR" dirty="0" err="1">
                <a:solidFill>
                  <a:schemeClr val="tx1"/>
                </a:solidFill>
              </a:rPr>
              <a:t>being</a:t>
            </a:r>
            <a:r>
              <a:rPr lang="fr-FR" dirty="0">
                <a:solidFill>
                  <a:schemeClr val="tx1"/>
                </a:solidFill>
              </a:rPr>
              <a:t> </a:t>
            </a:r>
            <a:r>
              <a:rPr lang="fr-FR" dirty="0" err="1">
                <a:solidFill>
                  <a:schemeClr val="tx1"/>
                </a:solidFill>
              </a:rPr>
              <a:t>exploited</a:t>
            </a:r>
            <a:r>
              <a:rPr lang="fr-FR" dirty="0">
                <a:solidFill>
                  <a:schemeClr val="tx1"/>
                </a:solidFill>
              </a:rPr>
              <a:t> in the </a:t>
            </a:r>
            <a:r>
              <a:rPr lang="fr-FR" dirty="0" err="1">
                <a:solidFill>
                  <a:schemeClr val="tx1"/>
                </a:solidFill>
              </a:rPr>
              <a:t>education</a:t>
            </a:r>
            <a:r>
              <a:rPr lang="fr-FR" dirty="0">
                <a:solidFill>
                  <a:schemeClr val="tx1"/>
                </a:solidFill>
              </a:rPr>
              <a:t> </a:t>
            </a:r>
            <a:r>
              <a:rPr lang="fr-FR" dirty="0" err="1">
                <a:solidFill>
                  <a:schemeClr val="tx1"/>
                </a:solidFill>
              </a:rPr>
              <a:t>systems</a:t>
            </a:r>
            <a:r>
              <a:rPr lang="fr-FR" dirty="0">
                <a:solidFill>
                  <a:schemeClr val="tx1"/>
                </a:solidFill>
              </a:rPr>
              <a:t> of </a:t>
            </a:r>
            <a:r>
              <a:rPr lang="fr-FR" b="1" dirty="0">
                <a:solidFill>
                  <a:schemeClr val="tx1"/>
                </a:solidFill>
              </a:rPr>
              <a:t>3 </a:t>
            </a:r>
            <a:r>
              <a:rPr lang="fr-FR" b="1" dirty="0" err="1">
                <a:solidFill>
                  <a:schemeClr val="tx1"/>
                </a:solidFill>
              </a:rPr>
              <a:t>European</a:t>
            </a:r>
            <a:r>
              <a:rPr lang="fr-FR" b="1" dirty="0">
                <a:solidFill>
                  <a:schemeClr val="tx1"/>
                </a:solidFill>
              </a:rPr>
              <a:t> countries</a:t>
            </a:r>
            <a:r>
              <a:rPr lang="fr-FR" dirty="0">
                <a:solidFill>
                  <a:schemeClr val="tx1"/>
                </a:solidFill>
              </a:rPr>
              <a:t>. The </a:t>
            </a:r>
            <a:r>
              <a:rPr lang="fr-FR" dirty="0" err="1">
                <a:solidFill>
                  <a:schemeClr val="tx1"/>
                </a:solidFill>
              </a:rPr>
              <a:t>project</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dedicated</a:t>
            </a:r>
            <a:r>
              <a:rPr lang="fr-FR" dirty="0">
                <a:solidFill>
                  <a:schemeClr val="tx1"/>
                </a:solidFill>
              </a:rPr>
              <a:t> to </a:t>
            </a:r>
            <a:r>
              <a:rPr lang="fr-FR" dirty="0" err="1">
                <a:solidFill>
                  <a:schemeClr val="tx1"/>
                </a:solidFill>
              </a:rPr>
              <a:t>teachers</a:t>
            </a:r>
            <a:r>
              <a:rPr lang="fr-FR" dirty="0">
                <a:solidFill>
                  <a:schemeClr val="tx1"/>
                </a:solidFill>
              </a:rPr>
              <a:t> of </a:t>
            </a:r>
            <a:r>
              <a:rPr lang="fr-FR" dirty="0" err="1">
                <a:solidFill>
                  <a:schemeClr val="tx1"/>
                </a:solidFill>
              </a:rPr>
              <a:t>mathematics</a:t>
            </a:r>
            <a:r>
              <a:rPr lang="fr-FR" dirty="0">
                <a:solidFill>
                  <a:schemeClr val="tx1"/>
                </a:solidFill>
              </a:rPr>
              <a:t> and science, as </a:t>
            </a:r>
            <a:r>
              <a:rPr lang="fr-FR" dirty="0" err="1">
                <a:solidFill>
                  <a:schemeClr val="tx1"/>
                </a:solidFill>
              </a:rPr>
              <a:t>well</a:t>
            </a:r>
            <a:r>
              <a:rPr lang="fr-FR" dirty="0">
                <a:solidFill>
                  <a:schemeClr val="tx1"/>
                </a:solidFill>
              </a:rPr>
              <a:t> as </a:t>
            </a:r>
            <a:r>
              <a:rPr lang="fr-FR" dirty="0" err="1">
                <a:solidFill>
                  <a:schemeClr val="tx1"/>
                </a:solidFill>
              </a:rPr>
              <a:t>their</a:t>
            </a:r>
            <a:r>
              <a:rPr lang="fr-FR" dirty="0">
                <a:solidFill>
                  <a:schemeClr val="tx1"/>
                </a:solidFill>
              </a:rPr>
              <a:t> </a:t>
            </a:r>
            <a:r>
              <a:rPr lang="fr-FR" dirty="0" err="1">
                <a:solidFill>
                  <a:schemeClr val="tx1"/>
                </a:solidFill>
              </a:rPr>
              <a:t>students</a:t>
            </a:r>
            <a:r>
              <a:rPr lang="fr-FR" dirty="0">
                <a:solidFill>
                  <a:schemeClr val="tx1"/>
                </a:solidFill>
              </a:rPr>
              <a:t> </a:t>
            </a:r>
            <a:r>
              <a:rPr lang="fr-FR" dirty="0" err="1">
                <a:solidFill>
                  <a:schemeClr val="tx1"/>
                </a:solidFill>
              </a:rPr>
              <a:t>aged</a:t>
            </a:r>
            <a:r>
              <a:rPr lang="fr-FR" dirty="0">
                <a:solidFill>
                  <a:schemeClr val="tx1"/>
                </a:solidFill>
              </a:rPr>
              <a:t> 13-19. The </a:t>
            </a:r>
            <a:r>
              <a:rPr lang="fr-FR" dirty="0" err="1">
                <a:solidFill>
                  <a:schemeClr val="tx1"/>
                </a:solidFill>
              </a:rPr>
              <a:t>materials</a:t>
            </a:r>
            <a:r>
              <a:rPr lang="fr-FR" dirty="0">
                <a:solidFill>
                  <a:schemeClr val="tx1"/>
                </a:solidFill>
              </a:rPr>
              <a:t> </a:t>
            </a:r>
            <a:r>
              <a:rPr lang="fr-FR" dirty="0" err="1">
                <a:solidFill>
                  <a:schemeClr val="tx1"/>
                </a:solidFill>
              </a:rPr>
              <a:t>created</a:t>
            </a:r>
            <a:r>
              <a:rPr lang="fr-FR" dirty="0">
                <a:solidFill>
                  <a:schemeClr val="tx1"/>
                </a:solidFill>
              </a:rPr>
              <a:t> </a:t>
            </a:r>
            <a:r>
              <a:rPr lang="fr-FR" dirty="0" err="1">
                <a:solidFill>
                  <a:schemeClr val="tx1"/>
                </a:solidFill>
              </a:rPr>
              <a:t>within</a:t>
            </a:r>
            <a:r>
              <a:rPr lang="fr-FR" dirty="0">
                <a:solidFill>
                  <a:schemeClr val="tx1"/>
                </a:solidFill>
              </a:rPr>
              <a:t> the </a:t>
            </a:r>
            <a:r>
              <a:rPr lang="fr-FR" dirty="0" err="1">
                <a:solidFill>
                  <a:schemeClr val="tx1"/>
                </a:solidFill>
              </a:rPr>
              <a:t>project</a:t>
            </a:r>
            <a:r>
              <a:rPr lang="fr-FR" dirty="0">
                <a:solidFill>
                  <a:schemeClr val="tx1"/>
                </a:solidFill>
              </a:rPr>
              <a:t> </a:t>
            </a:r>
            <a:r>
              <a:rPr lang="fr-FR" dirty="0" err="1">
                <a:solidFill>
                  <a:schemeClr val="tx1"/>
                </a:solidFill>
              </a:rPr>
              <a:t>were</a:t>
            </a:r>
            <a:r>
              <a:rPr lang="fr-FR" dirty="0">
                <a:solidFill>
                  <a:schemeClr val="tx1"/>
                </a:solidFill>
              </a:rPr>
              <a:t> </a:t>
            </a:r>
            <a:r>
              <a:rPr lang="fr-FR" dirty="0" err="1">
                <a:solidFill>
                  <a:schemeClr val="tx1"/>
                </a:solidFill>
              </a:rPr>
              <a:t>tested</a:t>
            </a:r>
            <a:r>
              <a:rPr lang="fr-FR" dirty="0">
                <a:solidFill>
                  <a:schemeClr val="tx1"/>
                </a:solidFill>
              </a:rPr>
              <a:t> by </a:t>
            </a:r>
            <a:r>
              <a:rPr lang="fr-FR" dirty="0" err="1">
                <a:solidFill>
                  <a:schemeClr val="tx1"/>
                </a:solidFill>
              </a:rPr>
              <a:t>teachers</a:t>
            </a:r>
            <a:r>
              <a:rPr lang="fr-FR" dirty="0">
                <a:solidFill>
                  <a:schemeClr val="tx1"/>
                </a:solidFill>
              </a:rPr>
              <a:t> in 65 </a:t>
            </a:r>
            <a:r>
              <a:rPr lang="fr-FR" dirty="0" err="1">
                <a:solidFill>
                  <a:schemeClr val="tx1"/>
                </a:solidFill>
              </a:rPr>
              <a:t>schools</a:t>
            </a:r>
            <a:r>
              <a:rPr lang="fr-FR" dirty="0">
                <a:solidFill>
                  <a:schemeClr val="tx1"/>
                </a:solidFill>
              </a:rPr>
              <a:t> in </a:t>
            </a:r>
            <a:r>
              <a:rPr lang="fr-FR" b="1" dirty="0" err="1">
                <a:solidFill>
                  <a:schemeClr val="tx1"/>
                </a:solidFill>
              </a:rPr>
              <a:t>Poland</a:t>
            </a:r>
            <a:r>
              <a:rPr lang="fr-FR" dirty="0">
                <a:solidFill>
                  <a:schemeClr val="tx1"/>
                </a:solidFill>
              </a:rPr>
              <a:t>, </a:t>
            </a:r>
            <a:r>
              <a:rPr lang="fr-FR" b="1" dirty="0">
                <a:solidFill>
                  <a:schemeClr val="tx1"/>
                </a:solidFill>
              </a:rPr>
              <a:t>Romania</a:t>
            </a:r>
            <a:r>
              <a:rPr lang="fr-FR" dirty="0">
                <a:solidFill>
                  <a:schemeClr val="tx1"/>
                </a:solidFill>
              </a:rPr>
              <a:t> and </a:t>
            </a:r>
            <a:r>
              <a:rPr lang="fr-FR" b="1" dirty="0">
                <a:solidFill>
                  <a:schemeClr val="tx1"/>
                </a:solidFill>
              </a:rPr>
              <a:t>France</a:t>
            </a:r>
            <a:r>
              <a:rPr lang="fr-FR" dirty="0">
                <a:solidFill>
                  <a:schemeClr val="tx1"/>
                </a:solidFill>
              </a:rPr>
              <a:t>.</a:t>
            </a:r>
          </a:p>
        </p:txBody>
      </p:sp>
      <p:sp>
        <p:nvSpPr>
          <p:cNvPr id="4" name="Espace réservé du numéro de diapositive 3">
            <a:extLst>
              <a:ext uri="{FF2B5EF4-FFF2-40B4-BE49-F238E27FC236}">
                <a16:creationId xmlns:a16="http://schemas.microsoft.com/office/drawing/2014/main" id="{5F5C1982-60D0-3B46-8798-D9C4DAD84BC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1146482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C69F83-619B-A245-9990-F157AF0D8BD3}"/>
              </a:ext>
            </a:extLst>
          </p:cNvPr>
          <p:cNvSpPr>
            <a:spLocks noGrp="1"/>
          </p:cNvSpPr>
          <p:nvPr>
            <p:ph type="title"/>
          </p:nvPr>
        </p:nvSpPr>
        <p:spPr/>
        <p:txBody>
          <a:bodyPr/>
          <a:lstStyle/>
          <a:p>
            <a:r>
              <a:rPr lang="fr-FR" dirty="0">
                <a:solidFill>
                  <a:schemeClr val="tx1"/>
                </a:solidFill>
              </a:rPr>
              <a:t>ERIS</a:t>
            </a:r>
          </a:p>
        </p:txBody>
      </p:sp>
      <p:sp>
        <p:nvSpPr>
          <p:cNvPr id="3" name="Espace réservé du texte 2">
            <a:extLst>
              <a:ext uri="{FF2B5EF4-FFF2-40B4-BE49-F238E27FC236}">
                <a16:creationId xmlns:a16="http://schemas.microsoft.com/office/drawing/2014/main" id="{246178EA-9F78-0042-BC27-018B509DC0C5}"/>
              </a:ext>
            </a:extLst>
          </p:cNvPr>
          <p:cNvSpPr>
            <a:spLocks noGrp="1"/>
          </p:cNvSpPr>
          <p:nvPr>
            <p:ph type="body" idx="1"/>
          </p:nvPr>
        </p:nvSpPr>
        <p:spPr/>
        <p:txBody>
          <a:bodyPr/>
          <a:lstStyle/>
          <a:p>
            <a:pPr fontAlgn="base"/>
            <a:r>
              <a:rPr lang="fr-FR" dirty="0" err="1">
                <a:solidFill>
                  <a:schemeClr val="tx1"/>
                </a:solidFill>
              </a:rPr>
              <a:t>During</a:t>
            </a:r>
            <a:r>
              <a:rPr lang="fr-FR" dirty="0">
                <a:solidFill>
                  <a:schemeClr val="tx1"/>
                </a:solidFill>
              </a:rPr>
              <a:t> the</a:t>
            </a:r>
            <a:r>
              <a:rPr lang="fr-FR" b="1" dirty="0">
                <a:solidFill>
                  <a:schemeClr val="tx1"/>
                </a:solidFill>
              </a:rPr>
              <a:t> </a:t>
            </a:r>
            <a:r>
              <a:rPr lang="fr-FR" b="1" dirty="0" err="1">
                <a:solidFill>
                  <a:schemeClr val="tx1"/>
                </a:solidFill>
              </a:rPr>
              <a:t>testing</a:t>
            </a:r>
            <a:r>
              <a:rPr lang="fr-FR" b="1" dirty="0">
                <a:solidFill>
                  <a:schemeClr val="tx1"/>
                </a:solidFill>
              </a:rPr>
              <a:t> phase,</a:t>
            </a:r>
            <a:r>
              <a:rPr lang="fr-FR" dirty="0">
                <a:solidFill>
                  <a:schemeClr val="tx1"/>
                </a:solidFill>
              </a:rPr>
              <a:t> </a:t>
            </a:r>
            <a:r>
              <a:rPr lang="fr-FR" dirty="0" err="1">
                <a:solidFill>
                  <a:schemeClr val="tx1"/>
                </a:solidFill>
              </a:rPr>
              <a:t>teaching</a:t>
            </a:r>
            <a:r>
              <a:rPr lang="fr-FR" dirty="0">
                <a:solidFill>
                  <a:schemeClr val="tx1"/>
                </a:solidFill>
              </a:rPr>
              <a:t> </a:t>
            </a:r>
            <a:r>
              <a:rPr lang="fr-FR" dirty="0" err="1">
                <a:solidFill>
                  <a:schemeClr val="tx1"/>
                </a:solidFill>
              </a:rPr>
              <a:t>materials</a:t>
            </a:r>
            <a:r>
              <a:rPr lang="fr-FR" dirty="0">
                <a:solidFill>
                  <a:schemeClr val="tx1"/>
                </a:solidFill>
              </a:rPr>
              <a:t> (</a:t>
            </a:r>
            <a:r>
              <a:rPr lang="fr-FR" b="1" dirty="0">
                <a:solidFill>
                  <a:schemeClr val="tx1"/>
                </a:solidFill>
              </a:rPr>
              <a:t>10 packages</a:t>
            </a:r>
            <a:r>
              <a:rPr lang="fr-FR" dirty="0">
                <a:solidFill>
                  <a:schemeClr val="tx1"/>
                </a:solidFill>
              </a:rPr>
              <a:t>) in national </a:t>
            </a:r>
            <a:r>
              <a:rPr lang="fr-FR" dirty="0" err="1">
                <a:solidFill>
                  <a:schemeClr val="tx1"/>
                </a:solidFill>
              </a:rPr>
              <a:t>languages</a:t>
            </a:r>
            <a:r>
              <a:rPr lang="fr-FR" dirty="0">
                <a:solidFill>
                  <a:schemeClr val="tx1"/>
                </a:solidFill>
              </a:rPr>
              <a:t> and in English for </a:t>
            </a:r>
            <a:r>
              <a:rPr lang="fr-FR" dirty="0" err="1">
                <a:solidFill>
                  <a:schemeClr val="tx1"/>
                </a:solidFill>
              </a:rPr>
              <a:t>students</a:t>
            </a:r>
            <a:r>
              <a:rPr lang="fr-FR" dirty="0">
                <a:solidFill>
                  <a:schemeClr val="tx1"/>
                </a:solidFill>
              </a:rPr>
              <a:t> in </a:t>
            </a:r>
            <a:r>
              <a:rPr lang="fr-FR" dirty="0" err="1">
                <a:solidFill>
                  <a:schemeClr val="tx1"/>
                </a:solidFill>
              </a:rPr>
              <a:t>lower</a:t>
            </a:r>
            <a:r>
              <a:rPr lang="fr-FR" dirty="0">
                <a:solidFill>
                  <a:schemeClr val="tx1"/>
                </a:solidFill>
              </a:rPr>
              <a:t> and </a:t>
            </a:r>
            <a:r>
              <a:rPr lang="fr-FR" dirty="0" err="1">
                <a:solidFill>
                  <a:schemeClr val="tx1"/>
                </a:solidFill>
              </a:rPr>
              <a:t>upper</a:t>
            </a:r>
            <a:r>
              <a:rPr lang="fr-FR" dirty="0">
                <a:solidFill>
                  <a:schemeClr val="tx1"/>
                </a:solidFill>
              </a:rPr>
              <a:t> </a:t>
            </a:r>
            <a:r>
              <a:rPr lang="fr-FR" dirty="0" err="1">
                <a:solidFill>
                  <a:schemeClr val="tx1"/>
                </a:solidFill>
              </a:rPr>
              <a:t>secondary</a:t>
            </a:r>
            <a:r>
              <a:rPr lang="fr-FR" dirty="0">
                <a:solidFill>
                  <a:schemeClr val="tx1"/>
                </a:solidFill>
              </a:rPr>
              <a:t> </a:t>
            </a:r>
            <a:r>
              <a:rPr lang="fr-FR" dirty="0" err="1">
                <a:solidFill>
                  <a:schemeClr val="tx1"/>
                </a:solidFill>
              </a:rPr>
              <a:t>schools</a:t>
            </a:r>
            <a:r>
              <a:rPr lang="fr-FR" dirty="0">
                <a:solidFill>
                  <a:schemeClr val="tx1"/>
                </a:solidFill>
              </a:rPr>
              <a:t> have been </a:t>
            </a:r>
            <a:r>
              <a:rPr lang="fr-FR" dirty="0" err="1">
                <a:solidFill>
                  <a:schemeClr val="tx1"/>
                </a:solidFill>
              </a:rPr>
              <a:t>prepared</a:t>
            </a:r>
            <a:r>
              <a:rPr lang="fr-FR" dirty="0">
                <a:solidFill>
                  <a:schemeClr val="tx1"/>
                </a:solidFill>
              </a:rPr>
              <a:t>. The packages have been </a:t>
            </a:r>
            <a:r>
              <a:rPr lang="fr-FR" dirty="0" err="1">
                <a:solidFill>
                  <a:schemeClr val="tx1"/>
                </a:solidFill>
              </a:rPr>
              <a:t>tested</a:t>
            </a:r>
            <a:r>
              <a:rPr lang="fr-FR" dirty="0">
                <a:solidFill>
                  <a:schemeClr val="tx1"/>
                </a:solidFill>
              </a:rPr>
              <a:t> in </a:t>
            </a:r>
            <a:r>
              <a:rPr lang="fr-FR" dirty="0" err="1">
                <a:solidFill>
                  <a:schemeClr val="tx1"/>
                </a:solidFill>
              </a:rPr>
              <a:t>selected</a:t>
            </a:r>
            <a:r>
              <a:rPr lang="fr-FR" dirty="0">
                <a:solidFill>
                  <a:schemeClr val="tx1"/>
                </a:solidFill>
              </a:rPr>
              <a:t> </a:t>
            </a:r>
            <a:r>
              <a:rPr lang="fr-FR" dirty="0" err="1">
                <a:solidFill>
                  <a:schemeClr val="tx1"/>
                </a:solidFill>
              </a:rPr>
              <a:t>schools</a:t>
            </a:r>
            <a:r>
              <a:rPr lang="fr-FR" dirty="0">
                <a:solidFill>
                  <a:schemeClr val="tx1"/>
                </a:solidFill>
              </a:rPr>
              <a:t> in </a:t>
            </a:r>
            <a:r>
              <a:rPr lang="fr-FR" dirty="0" err="1">
                <a:solidFill>
                  <a:schemeClr val="tx1"/>
                </a:solidFill>
              </a:rPr>
              <a:t>each</a:t>
            </a:r>
            <a:r>
              <a:rPr lang="fr-FR" dirty="0">
                <a:solidFill>
                  <a:schemeClr val="tx1"/>
                </a:solidFill>
              </a:rPr>
              <a:t> </a:t>
            </a:r>
            <a:r>
              <a:rPr lang="fr-FR" dirty="0" err="1">
                <a:solidFill>
                  <a:schemeClr val="tx1"/>
                </a:solidFill>
              </a:rPr>
              <a:t>partner</a:t>
            </a:r>
            <a:r>
              <a:rPr lang="fr-FR" dirty="0">
                <a:solidFill>
                  <a:schemeClr val="tx1"/>
                </a:solidFill>
              </a:rPr>
              <a:t> country. Packages have been </a:t>
            </a:r>
            <a:r>
              <a:rPr lang="fr-FR" dirty="0" err="1">
                <a:solidFill>
                  <a:schemeClr val="tx1"/>
                </a:solidFill>
              </a:rPr>
              <a:t>then</a:t>
            </a:r>
            <a:r>
              <a:rPr lang="fr-FR" dirty="0">
                <a:solidFill>
                  <a:schemeClr val="tx1"/>
                </a:solidFill>
              </a:rPr>
              <a:t> </a:t>
            </a:r>
            <a:r>
              <a:rPr lang="fr-FR" dirty="0" err="1">
                <a:solidFill>
                  <a:schemeClr val="tx1"/>
                </a:solidFill>
              </a:rPr>
              <a:t>adapted</a:t>
            </a:r>
            <a:r>
              <a:rPr lang="fr-FR" dirty="0">
                <a:solidFill>
                  <a:schemeClr val="tx1"/>
                </a:solidFill>
              </a:rPr>
              <a:t> to the </a:t>
            </a:r>
            <a:r>
              <a:rPr lang="fr-FR" dirty="0" err="1">
                <a:solidFill>
                  <a:schemeClr val="tx1"/>
                </a:solidFill>
              </a:rPr>
              <a:t>needs</a:t>
            </a:r>
            <a:r>
              <a:rPr lang="fr-FR" dirty="0">
                <a:solidFill>
                  <a:schemeClr val="tx1"/>
                </a:solidFill>
              </a:rPr>
              <a:t> of end-</a:t>
            </a:r>
            <a:r>
              <a:rPr lang="fr-FR" dirty="0" err="1">
                <a:solidFill>
                  <a:schemeClr val="tx1"/>
                </a:solidFill>
              </a:rPr>
              <a:t>users</a:t>
            </a:r>
            <a:r>
              <a:rPr lang="fr-FR" dirty="0">
                <a:solidFill>
                  <a:schemeClr val="tx1"/>
                </a:solidFill>
              </a:rPr>
              <a:t>: </a:t>
            </a:r>
            <a:r>
              <a:rPr lang="fr-FR" dirty="0" err="1">
                <a:solidFill>
                  <a:schemeClr val="tx1"/>
                </a:solidFill>
              </a:rPr>
              <a:t>teachers</a:t>
            </a:r>
            <a:r>
              <a:rPr lang="fr-FR" dirty="0">
                <a:solidFill>
                  <a:schemeClr val="tx1"/>
                </a:solidFill>
              </a:rPr>
              <a:t> and </a:t>
            </a:r>
            <a:r>
              <a:rPr lang="fr-FR" dirty="0" err="1">
                <a:solidFill>
                  <a:schemeClr val="tx1"/>
                </a:solidFill>
              </a:rPr>
              <a:t>students</a:t>
            </a:r>
            <a:r>
              <a:rPr lang="fr-FR" dirty="0">
                <a:solidFill>
                  <a:schemeClr val="tx1"/>
                </a:solidFill>
              </a:rPr>
              <a:t>, </a:t>
            </a:r>
            <a:r>
              <a:rPr lang="fr-FR" dirty="0" err="1">
                <a:solidFill>
                  <a:schemeClr val="tx1"/>
                </a:solidFill>
              </a:rPr>
              <a:t>according</a:t>
            </a:r>
            <a:r>
              <a:rPr lang="fr-FR" dirty="0">
                <a:solidFill>
                  <a:schemeClr val="tx1"/>
                </a:solidFill>
              </a:rPr>
              <a:t> to the </a:t>
            </a:r>
            <a:r>
              <a:rPr lang="fr-FR" dirty="0" err="1">
                <a:solidFill>
                  <a:schemeClr val="tx1"/>
                </a:solidFill>
              </a:rPr>
              <a:t>results</a:t>
            </a:r>
            <a:r>
              <a:rPr lang="fr-FR" dirty="0">
                <a:solidFill>
                  <a:schemeClr val="tx1"/>
                </a:solidFill>
              </a:rPr>
              <a:t> of </a:t>
            </a:r>
            <a:r>
              <a:rPr lang="fr-FR" dirty="0" err="1">
                <a:solidFill>
                  <a:schemeClr val="tx1"/>
                </a:solidFill>
              </a:rPr>
              <a:t>evaluation</a:t>
            </a:r>
            <a:r>
              <a:rPr lang="fr-FR" dirty="0">
                <a:solidFill>
                  <a:schemeClr val="tx1"/>
                </a:solidFill>
              </a:rPr>
              <a:t> </a:t>
            </a:r>
            <a:r>
              <a:rPr lang="fr-FR" dirty="0" err="1">
                <a:solidFill>
                  <a:schemeClr val="tx1"/>
                </a:solidFill>
              </a:rPr>
              <a:t>surveys</a:t>
            </a:r>
            <a:r>
              <a:rPr lang="fr-FR" dirty="0">
                <a:solidFill>
                  <a:schemeClr val="tx1"/>
                </a:solidFill>
              </a:rPr>
              <a:t>.</a:t>
            </a:r>
          </a:p>
          <a:p>
            <a:pPr fontAlgn="base"/>
            <a:r>
              <a:rPr lang="fr-FR" dirty="0" err="1">
                <a:solidFill>
                  <a:schemeClr val="tx1"/>
                </a:solidFill>
              </a:rPr>
              <a:t>During</a:t>
            </a:r>
            <a:r>
              <a:rPr lang="fr-FR" dirty="0">
                <a:solidFill>
                  <a:schemeClr val="tx1"/>
                </a:solidFill>
              </a:rPr>
              <a:t> the </a:t>
            </a:r>
            <a:r>
              <a:rPr lang="fr-FR" b="1" dirty="0" err="1">
                <a:solidFill>
                  <a:schemeClr val="tx1"/>
                </a:solidFill>
              </a:rPr>
              <a:t>dissemination</a:t>
            </a:r>
            <a:r>
              <a:rPr lang="fr-FR" b="1" dirty="0">
                <a:solidFill>
                  <a:schemeClr val="tx1"/>
                </a:solidFill>
              </a:rPr>
              <a:t> phase,</a:t>
            </a:r>
            <a:r>
              <a:rPr lang="fr-FR" dirty="0">
                <a:solidFill>
                  <a:schemeClr val="tx1"/>
                </a:solidFill>
              </a:rPr>
              <a:t> all </a:t>
            </a:r>
            <a:r>
              <a:rPr lang="fr-FR" dirty="0" err="1">
                <a:solidFill>
                  <a:schemeClr val="tx1"/>
                </a:solidFill>
              </a:rPr>
              <a:t>participating</a:t>
            </a:r>
            <a:r>
              <a:rPr lang="fr-FR" dirty="0">
                <a:solidFill>
                  <a:schemeClr val="tx1"/>
                </a:solidFill>
              </a:rPr>
              <a:t> </a:t>
            </a:r>
            <a:r>
              <a:rPr lang="fr-FR" dirty="0" err="1">
                <a:solidFill>
                  <a:schemeClr val="tx1"/>
                </a:solidFill>
              </a:rPr>
              <a:t>schools</a:t>
            </a:r>
            <a:r>
              <a:rPr lang="fr-FR" dirty="0">
                <a:solidFill>
                  <a:schemeClr val="tx1"/>
                </a:solidFill>
              </a:rPr>
              <a:t> in the </a:t>
            </a:r>
            <a:r>
              <a:rPr lang="fr-FR" dirty="0" err="1">
                <a:solidFill>
                  <a:schemeClr val="tx1"/>
                </a:solidFill>
              </a:rPr>
              <a:t>partner</a:t>
            </a:r>
            <a:r>
              <a:rPr lang="fr-FR" dirty="0">
                <a:solidFill>
                  <a:schemeClr val="tx1"/>
                </a:solidFill>
              </a:rPr>
              <a:t> countries, but </a:t>
            </a:r>
            <a:r>
              <a:rPr lang="fr-FR" dirty="0" err="1">
                <a:solidFill>
                  <a:schemeClr val="tx1"/>
                </a:solidFill>
              </a:rPr>
              <a:t>also</a:t>
            </a:r>
            <a:r>
              <a:rPr lang="fr-FR" dirty="0">
                <a:solidFill>
                  <a:schemeClr val="tx1"/>
                </a:solidFill>
              </a:rPr>
              <a:t> </a:t>
            </a:r>
            <a:r>
              <a:rPr lang="fr-FR" dirty="0" err="1">
                <a:solidFill>
                  <a:schemeClr val="tx1"/>
                </a:solidFill>
              </a:rPr>
              <a:t>elsewhere</a:t>
            </a:r>
            <a:r>
              <a:rPr lang="fr-FR" dirty="0">
                <a:solidFill>
                  <a:schemeClr val="tx1"/>
                </a:solidFill>
              </a:rPr>
              <a:t> in Europe, </a:t>
            </a:r>
            <a:r>
              <a:rPr lang="fr-FR" dirty="0" err="1">
                <a:solidFill>
                  <a:schemeClr val="tx1"/>
                </a:solidFill>
              </a:rPr>
              <a:t>had</a:t>
            </a:r>
            <a:r>
              <a:rPr lang="fr-FR" dirty="0">
                <a:solidFill>
                  <a:schemeClr val="tx1"/>
                </a:solidFill>
              </a:rPr>
              <a:t> the </a:t>
            </a:r>
            <a:r>
              <a:rPr lang="fr-FR" dirty="0" err="1">
                <a:solidFill>
                  <a:schemeClr val="tx1"/>
                </a:solidFill>
              </a:rPr>
              <a:t>opportunity</a:t>
            </a:r>
            <a:r>
              <a:rPr lang="fr-FR" dirty="0">
                <a:solidFill>
                  <a:schemeClr val="tx1"/>
                </a:solidFill>
              </a:rPr>
              <a:t> to </a:t>
            </a:r>
            <a:r>
              <a:rPr lang="fr-FR" b="1" dirty="0" err="1">
                <a:solidFill>
                  <a:schemeClr val="tx1"/>
                </a:solidFill>
              </a:rPr>
              <a:t>freely</a:t>
            </a:r>
            <a:r>
              <a:rPr lang="fr-FR" dirty="0">
                <a:solidFill>
                  <a:schemeClr val="tx1"/>
                </a:solidFill>
              </a:rPr>
              <a:t> </a:t>
            </a:r>
            <a:r>
              <a:rPr lang="fr-FR" dirty="0" err="1">
                <a:solidFill>
                  <a:schemeClr val="tx1"/>
                </a:solidFill>
              </a:rPr>
              <a:t>participate</a:t>
            </a:r>
            <a:r>
              <a:rPr lang="fr-FR" dirty="0">
                <a:solidFill>
                  <a:schemeClr val="tx1"/>
                </a:solidFill>
              </a:rPr>
              <a:t> in the </a:t>
            </a:r>
            <a:r>
              <a:rPr lang="fr-FR" dirty="0" err="1">
                <a:solidFill>
                  <a:schemeClr val="tx1"/>
                </a:solidFill>
              </a:rPr>
              <a:t>project</a:t>
            </a:r>
            <a:r>
              <a:rPr lang="fr-FR" dirty="0">
                <a:solidFill>
                  <a:schemeClr val="tx1"/>
                </a:solidFill>
              </a:rPr>
              <a:t>. </a:t>
            </a:r>
            <a:r>
              <a:rPr lang="fr-FR" dirty="0" err="1">
                <a:solidFill>
                  <a:schemeClr val="tx1"/>
                </a:solidFill>
              </a:rPr>
              <a:t>They</a:t>
            </a:r>
            <a:r>
              <a:rPr lang="fr-FR" dirty="0">
                <a:solidFill>
                  <a:schemeClr val="tx1"/>
                </a:solidFill>
              </a:rPr>
              <a:t> </a:t>
            </a:r>
            <a:r>
              <a:rPr lang="fr-FR" dirty="0" err="1">
                <a:solidFill>
                  <a:schemeClr val="tx1"/>
                </a:solidFill>
              </a:rPr>
              <a:t>used</a:t>
            </a:r>
            <a:r>
              <a:rPr lang="fr-FR" dirty="0">
                <a:solidFill>
                  <a:schemeClr val="tx1"/>
                </a:solidFill>
              </a:rPr>
              <a:t> the packages </a:t>
            </a:r>
            <a:r>
              <a:rPr lang="fr-FR" dirty="0" err="1">
                <a:solidFill>
                  <a:schemeClr val="tx1"/>
                </a:solidFill>
              </a:rPr>
              <a:t>during</a:t>
            </a:r>
            <a:r>
              <a:rPr lang="fr-FR" dirty="0">
                <a:solidFill>
                  <a:schemeClr val="tx1"/>
                </a:solidFill>
              </a:rPr>
              <a:t> </a:t>
            </a:r>
            <a:r>
              <a:rPr lang="fr-FR" dirty="0" err="1">
                <a:solidFill>
                  <a:schemeClr val="tx1"/>
                </a:solidFill>
              </a:rPr>
              <a:t>their</a:t>
            </a:r>
            <a:r>
              <a:rPr lang="fr-FR" dirty="0">
                <a:solidFill>
                  <a:schemeClr val="tx1"/>
                </a:solidFill>
              </a:rPr>
              <a:t> </a:t>
            </a:r>
            <a:r>
              <a:rPr lang="fr-FR" dirty="0" err="1">
                <a:solidFill>
                  <a:schemeClr val="tx1"/>
                </a:solidFill>
              </a:rPr>
              <a:t>lessons</a:t>
            </a:r>
            <a:r>
              <a:rPr lang="fr-FR" dirty="0">
                <a:solidFill>
                  <a:schemeClr val="tx1"/>
                </a:solidFill>
              </a:rPr>
              <a:t> and </a:t>
            </a:r>
            <a:r>
              <a:rPr lang="fr-FR" dirty="0" err="1">
                <a:solidFill>
                  <a:schemeClr val="tx1"/>
                </a:solidFill>
              </a:rPr>
              <a:t>took</a:t>
            </a:r>
            <a:r>
              <a:rPr lang="fr-FR" dirty="0">
                <a:solidFill>
                  <a:schemeClr val="tx1"/>
                </a:solidFill>
              </a:rPr>
              <a:t> part in the </a:t>
            </a:r>
            <a:r>
              <a:rPr lang="fr-FR" b="1" dirty="0" err="1">
                <a:solidFill>
                  <a:schemeClr val="tx1"/>
                </a:solidFill>
              </a:rPr>
              <a:t>webcasts</a:t>
            </a:r>
            <a:r>
              <a:rPr lang="fr-FR" b="1" dirty="0">
                <a:solidFill>
                  <a:schemeClr val="tx1"/>
                </a:solidFill>
              </a:rPr>
              <a:t> of online </a:t>
            </a:r>
            <a:r>
              <a:rPr lang="fr-FR" b="1" dirty="0" err="1">
                <a:solidFill>
                  <a:schemeClr val="tx1"/>
                </a:solidFill>
              </a:rPr>
              <a:t>lessons</a:t>
            </a:r>
            <a:r>
              <a:rPr lang="fr-FR" dirty="0">
                <a:solidFill>
                  <a:schemeClr val="tx1"/>
                </a:solidFill>
              </a:rPr>
              <a:t> </a:t>
            </a:r>
            <a:r>
              <a:rPr lang="fr-FR" dirty="0" err="1">
                <a:solidFill>
                  <a:schemeClr val="tx1"/>
                </a:solidFill>
              </a:rPr>
              <a:t>conducted</a:t>
            </a:r>
            <a:r>
              <a:rPr lang="fr-FR" dirty="0">
                <a:solidFill>
                  <a:schemeClr val="tx1"/>
                </a:solidFill>
              </a:rPr>
              <a:t> by </a:t>
            </a:r>
            <a:r>
              <a:rPr lang="fr-FR" dirty="0" err="1">
                <a:solidFill>
                  <a:schemeClr val="tx1"/>
                </a:solidFill>
              </a:rPr>
              <a:t>scientists</a:t>
            </a:r>
            <a:r>
              <a:rPr lang="fr-FR" dirty="0">
                <a:solidFill>
                  <a:schemeClr val="tx1"/>
                </a:solidFill>
              </a:rPr>
              <a:t> in the </a:t>
            </a:r>
            <a:r>
              <a:rPr lang="fr-FR" dirty="0" err="1">
                <a:solidFill>
                  <a:schemeClr val="tx1"/>
                </a:solidFill>
              </a:rPr>
              <a:t>project’s</a:t>
            </a:r>
            <a:r>
              <a:rPr lang="fr-FR" dirty="0">
                <a:solidFill>
                  <a:schemeClr val="tx1"/>
                </a:solidFill>
              </a:rPr>
              <a:t> national </a:t>
            </a:r>
            <a:r>
              <a:rPr lang="fr-FR" dirty="0" err="1">
                <a:solidFill>
                  <a:schemeClr val="tx1"/>
                </a:solidFill>
              </a:rPr>
              <a:t>languages</a:t>
            </a:r>
            <a:r>
              <a:rPr lang="fr-FR" dirty="0">
                <a:solidFill>
                  <a:schemeClr val="tx1"/>
                </a:solidFill>
              </a:rPr>
              <a:t> and in English. </a:t>
            </a:r>
          </a:p>
          <a:p>
            <a:endParaRPr lang="fr-FR" dirty="0"/>
          </a:p>
        </p:txBody>
      </p:sp>
      <p:sp>
        <p:nvSpPr>
          <p:cNvPr id="4" name="Espace réservé du numéro de diapositive 3">
            <a:extLst>
              <a:ext uri="{FF2B5EF4-FFF2-40B4-BE49-F238E27FC236}">
                <a16:creationId xmlns:a16="http://schemas.microsoft.com/office/drawing/2014/main" id="{00E354AD-503B-7044-A2B5-0C316AB858D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245541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83833B-4E5D-824A-BE7D-5D2033DA7BEB}"/>
              </a:ext>
            </a:extLst>
          </p:cNvPr>
          <p:cNvSpPr>
            <a:spLocks noGrp="1"/>
          </p:cNvSpPr>
          <p:nvPr>
            <p:ph type="title"/>
          </p:nvPr>
        </p:nvSpPr>
        <p:spPr/>
        <p:txBody>
          <a:bodyPr/>
          <a:lstStyle/>
          <a:p>
            <a:r>
              <a:rPr lang="fr-FR" dirty="0">
                <a:solidFill>
                  <a:schemeClr val="tx1"/>
                </a:solidFill>
              </a:rPr>
              <a:t>ERIS</a:t>
            </a:r>
          </a:p>
        </p:txBody>
      </p:sp>
      <p:sp>
        <p:nvSpPr>
          <p:cNvPr id="3" name="Espace réservé du texte 2">
            <a:extLst>
              <a:ext uri="{FF2B5EF4-FFF2-40B4-BE49-F238E27FC236}">
                <a16:creationId xmlns:a16="http://schemas.microsoft.com/office/drawing/2014/main" id="{685F9865-8C89-594A-8DD7-2376F7839DB1}"/>
              </a:ext>
            </a:extLst>
          </p:cNvPr>
          <p:cNvSpPr>
            <a:spLocks noGrp="1"/>
          </p:cNvSpPr>
          <p:nvPr>
            <p:ph type="body" idx="1"/>
          </p:nvPr>
        </p:nvSpPr>
        <p:spPr>
          <a:xfrm>
            <a:off x="311700" y="987744"/>
            <a:ext cx="8664000" cy="3406500"/>
          </a:xfrm>
        </p:spPr>
        <p:txBody>
          <a:bodyPr/>
          <a:lstStyle/>
          <a:p>
            <a:r>
              <a:rPr lang="fr-FR" dirty="0" err="1"/>
              <a:t>Examples</a:t>
            </a:r>
            <a:r>
              <a:rPr lang="fr-FR" dirty="0"/>
              <a:t> of </a:t>
            </a:r>
            <a:r>
              <a:rPr lang="fr-FR" dirty="0" err="1"/>
              <a:t>lessons</a:t>
            </a:r>
            <a:r>
              <a:rPr lang="fr-FR" dirty="0"/>
              <a:t> </a:t>
            </a:r>
            <a:r>
              <a:rPr lang="fr-FR" dirty="0" err="1"/>
              <a:t>available</a:t>
            </a:r>
            <a:r>
              <a:rPr lang="fr-FR" dirty="0"/>
              <a:t> online:</a:t>
            </a:r>
          </a:p>
          <a:p>
            <a:pPr fontAlgn="base"/>
            <a:r>
              <a:rPr lang="fr-FR" sz="2400" dirty="0">
                <a:solidFill>
                  <a:schemeClr val="tx1"/>
                </a:solidFill>
                <a:hlinkClick r:id="rId2">
                  <a:extLst>
                    <a:ext uri="{A12FA001-AC4F-418D-AE19-62706E023703}">
                      <ahyp:hlinkClr xmlns:ahyp="http://schemas.microsoft.com/office/drawing/2018/hyperlinkcolor" val="tx"/>
                    </a:ext>
                  </a:extLst>
                </a:hlinkClick>
              </a:rPr>
              <a:t>LIDAR basic</a:t>
            </a:r>
            <a:endParaRPr lang="fr-FR" sz="2400" dirty="0">
              <a:solidFill>
                <a:schemeClr val="tx1"/>
              </a:solidFill>
            </a:endParaRPr>
          </a:p>
          <a:p>
            <a:pPr fontAlgn="base"/>
            <a:r>
              <a:rPr lang="fr-FR" sz="2400" dirty="0">
                <a:solidFill>
                  <a:schemeClr val="tx1"/>
                </a:solidFill>
                <a:hlinkClick r:id="rId3">
                  <a:extLst>
                    <a:ext uri="{A12FA001-AC4F-418D-AE19-62706E023703}">
                      <ahyp:hlinkClr xmlns:ahyp="http://schemas.microsoft.com/office/drawing/2018/hyperlinkcolor" val="tx"/>
                    </a:ext>
                  </a:extLst>
                </a:hlinkClick>
              </a:rPr>
              <a:t>LIDAR extended</a:t>
            </a:r>
            <a:endParaRPr lang="fr-FR" sz="2400" dirty="0">
              <a:solidFill>
                <a:schemeClr val="tx1"/>
              </a:solidFill>
            </a:endParaRPr>
          </a:p>
          <a:p>
            <a:pPr fontAlgn="base"/>
            <a:r>
              <a:rPr lang="fr-FR" sz="2400" dirty="0">
                <a:solidFill>
                  <a:schemeClr val="tx1"/>
                </a:solidFill>
                <a:hlinkClick r:id="rId4">
                  <a:extLst>
                    <a:ext uri="{A12FA001-AC4F-418D-AE19-62706E023703}">
                      <ahyp:hlinkClr xmlns:ahyp="http://schemas.microsoft.com/office/drawing/2018/hyperlinkcolor" val="tx"/>
                    </a:ext>
                  </a:extLst>
                </a:hlinkClick>
              </a:rPr>
              <a:t>MIMOSA</a:t>
            </a:r>
            <a:r>
              <a:rPr lang="fr-FR" sz="2400" dirty="0">
                <a:solidFill>
                  <a:srgbClr val="0097A7"/>
                </a:solidFill>
                <a:hlinkClick r:id="rId4">
                  <a:extLst>
                    <a:ext uri="{A12FA001-AC4F-418D-AE19-62706E023703}">
                      <ahyp:hlinkClr xmlns:ahyp="http://schemas.microsoft.com/office/drawing/2018/hyperlinkcolor" val="tx"/>
                    </a:ext>
                  </a:extLst>
                </a:hlinkClick>
              </a:rPr>
              <a:t> </a:t>
            </a:r>
            <a:r>
              <a:rPr lang="fr-FR" sz="2400" dirty="0">
                <a:solidFill>
                  <a:schemeClr val="tx1"/>
                </a:solidFill>
                <a:hlinkClick r:id="rId4">
                  <a:extLst>
                    <a:ext uri="{A12FA001-AC4F-418D-AE19-62706E023703}">
                      <ahyp:hlinkClr xmlns:ahyp="http://schemas.microsoft.com/office/drawing/2018/hyperlinkcolor" val="tx"/>
                    </a:ext>
                  </a:extLst>
                </a:hlinkClick>
              </a:rPr>
              <a:t>basic</a:t>
            </a:r>
            <a:endParaRPr lang="fr-FR" sz="2400" dirty="0">
              <a:solidFill>
                <a:schemeClr val="tx1"/>
              </a:solidFill>
            </a:endParaRPr>
          </a:p>
          <a:p>
            <a:pPr fontAlgn="base"/>
            <a:r>
              <a:rPr lang="fr-FR" sz="2400" dirty="0">
                <a:solidFill>
                  <a:schemeClr val="tx1"/>
                </a:solidFill>
                <a:hlinkClick r:id="rId5">
                  <a:extLst>
                    <a:ext uri="{A12FA001-AC4F-418D-AE19-62706E023703}">
                      <ahyp:hlinkClr xmlns:ahyp="http://schemas.microsoft.com/office/drawing/2018/hyperlinkcolor" val="tx"/>
                    </a:ext>
                  </a:extLst>
                </a:hlinkClick>
              </a:rPr>
              <a:t>MIMOSA extended</a:t>
            </a:r>
            <a:endParaRPr lang="fr-FR" sz="2400" dirty="0">
              <a:solidFill>
                <a:schemeClr val="tx1"/>
              </a:solidFill>
            </a:endParaRPr>
          </a:p>
          <a:p>
            <a:pPr fontAlgn="base"/>
            <a:r>
              <a:rPr lang="fr-FR" sz="2400" dirty="0">
                <a:solidFill>
                  <a:schemeClr val="tx1"/>
                </a:solidFill>
                <a:hlinkClick r:id="rId6">
                  <a:extLst>
                    <a:ext uri="{A12FA001-AC4F-418D-AE19-62706E023703}">
                      <ahyp:hlinkClr xmlns:ahyp="http://schemas.microsoft.com/office/drawing/2018/hyperlinkcolor" val="tx"/>
                    </a:ext>
                  </a:extLst>
                </a:hlinkClick>
              </a:rPr>
              <a:t>POLAR</a:t>
            </a:r>
            <a:r>
              <a:rPr lang="fr-FR" sz="2400" dirty="0">
                <a:solidFill>
                  <a:srgbClr val="0097A7"/>
                </a:solidFill>
                <a:hlinkClick r:id="rId6">
                  <a:extLst>
                    <a:ext uri="{A12FA001-AC4F-418D-AE19-62706E023703}">
                      <ahyp:hlinkClr xmlns:ahyp="http://schemas.microsoft.com/office/drawing/2018/hyperlinkcolor" val="tx"/>
                    </a:ext>
                  </a:extLst>
                </a:hlinkClick>
              </a:rPr>
              <a:t> </a:t>
            </a:r>
            <a:r>
              <a:rPr lang="fr-FR" sz="2400" dirty="0">
                <a:solidFill>
                  <a:schemeClr val="tx1"/>
                </a:solidFill>
                <a:hlinkClick r:id="rId6">
                  <a:extLst>
                    <a:ext uri="{A12FA001-AC4F-418D-AE19-62706E023703}">
                      <ahyp:hlinkClr xmlns:ahyp="http://schemas.microsoft.com/office/drawing/2018/hyperlinkcolor" val="tx"/>
                    </a:ext>
                  </a:extLst>
                </a:hlinkClick>
              </a:rPr>
              <a:t>LOWS basic</a:t>
            </a:r>
            <a:endParaRPr lang="fr-FR" sz="2400" dirty="0">
              <a:solidFill>
                <a:schemeClr val="tx1"/>
              </a:solidFill>
            </a:endParaRPr>
          </a:p>
          <a:p>
            <a:pPr fontAlgn="base"/>
            <a:r>
              <a:rPr lang="fr-FR" sz="2400" dirty="0">
                <a:solidFill>
                  <a:schemeClr val="tx1"/>
                </a:solidFill>
                <a:hlinkClick r:id="rId7">
                  <a:extLst>
                    <a:ext uri="{A12FA001-AC4F-418D-AE19-62706E023703}">
                      <ahyp:hlinkClr xmlns:ahyp="http://schemas.microsoft.com/office/drawing/2018/hyperlinkcolor" val="tx"/>
                    </a:ext>
                  </a:extLst>
                </a:hlinkClick>
              </a:rPr>
              <a:t>POLAR LOWS extended</a:t>
            </a:r>
            <a:endParaRPr lang="fr-FR" sz="2400"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EC7DA387-A121-4E47-99EB-9D9DF6D3F0F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1872809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D6EBFD-A693-5A48-920D-06324C536266}"/>
              </a:ext>
            </a:extLst>
          </p:cNvPr>
          <p:cNvSpPr>
            <a:spLocks noGrp="1"/>
          </p:cNvSpPr>
          <p:nvPr>
            <p:ph type="title"/>
          </p:nvPr>
        </p:nvSpPr>
        <p:spPr>
          <a:xfrm>
            <a:off x="168425" y="0"/>
            <a:ext cx="6802800" cy="572700"/>
          </a:xfrm>
        </p:spPr>
        <p:txBody>
          <a:bodyPr/>
          <a:lstStyle/>
          <a:p>
            <a:r>
              <a:rPr lang="fr-FR" dirty="0">
                <a:solidFill>
                  <a:schemeClr val="tx1"/>
                </a:solidFill>
              </a:rPr>
              <a:t>EDU-ARCTIC (Horizon 2020 </a:t>
            </a:r>
            <a:r>
              <a:rPr lang="fr-FR" dirty="0" err="1">
                <a:solidFill>
                  <a:schemeClr val="tx1"/>
                </a:solidFill>
              </a:rPr>
              <a:t>project</a:t>
            </a:r>
            <a:r>
              <a:rPr lang="fr-FR" dirty="0">
                <a:solidFill>
                  <a:schemeClr val="tx1"/>
                </a:solidFill>
              </a:rPr>
              <a:t>)</a:t>
            </a:r>
          </a:p>
        </p:txBody>
      </p:sp>
      <p:sp>
        <p:nvSpPr>
          <p:cNvPr id="3" name="Espace réservé du texte 2">
            <a:extLst>
              <a:ext uri="{FF2B5EF4-FFF2-40B4-BE49-F238E27FC236}">
                <a16:creationId xmlns:a16="http://schemas.microsoft.com/office/drawing/2014/main" id="{4DFC7769-D2EA-184C-BE4E-B8644E45398C}"/>
              </a:ext>
            </a:extLst>
          </p:cNvPr>
          <p:cNvSpPr>
            <a:spLocks noGrp="1"/>
          </p:cNvSpPr>
          <p:nvPr>
            <p:ph type="body" idx="1"/>
          </p:nvPr>
        </p:nvSpPr>
        <p:spPr>
          <a:xfrm>
            <a:off x="168425" y="608956"/>
            <a:ext cx="8664008" cy="3848743"/>
          </a:xfrm>
        </p:spPr>
        <p:txBody>
          <a:bodyPr/>
          <a:lstStyle/>
          <a:p>
            <a:r>
              <a:rPr lang="fr-FR" b="1" dirty="0">
                <a:solidFill>
                  <a:schemeClr val="tx1"/>
                </a:solidFill>
              </a:rPr>
              <a:t>EDU-ARCTIC - </a:t>
            </a:r>
            <a:r>
              <a:rPr lang="fr-FR" b="1" dirty="0" err="1">
                <a:solidFill>
                  <a:schemeClr val="tx1"/>
                </a:solidFill>
              </a:rPr>
              <a:t>Engaging</a:t>
            </a:r>
            <a:r>
              <a:rPr lang="fr-FR" b="1" dirty="0">
                <a:solidFill>
                  <a:schemeClr val="tx1"/>
                </a:solidFill>
              </a:rPr>
              <a:t> </a:t>
            </a:r>
            <a:r>
              <a:rPr lang="fr-FR" b="1" dirty="0" err="1">
                <a:solidFill>
                  <a:schemeClr val="tx1"/>
                </a:solidFill>
              </a:rPr>
              <a:t>students</a:t>
            </a:r>
            <a:r>
              <a:rPr lang="fr-FR" b="1" dirty="0">
                <a:solidFill>
                  <a:schemeClr val="tx1"/>
                </a:solidFill>
              </a:rPr>
              <a:t> in STEM </a:t>
            </a:r>
            <a:r>
              <a:rPr lang="fr-FR" b="1" dirty="0" err="1">
                <a:solidFill>
                  <a:schemeClr val="tx1"/>
                </a:solidFill>
              </a:rPr>
              <a:t>education</a:t>
            </a:r>
            <a:r>
              <a:rPr lang="fr-FR" b="1" dirty="0">
                <a:solidFill>
                  <a:schemeClr val="tx1"/>
                </a:solidFill>
              </a:rPr>
              <a:t> </a:t>
            </a:r>
            <a:r>
              <a:rPr lang="fr-FR" b="1" dirty="0" err="1">
                <a:solidFill>
                  <a:schemeClr val="tx1"/>
                </a:solidFill>
              </a:rPr>
              <a:t>through</a:t>
            </a:r>
            <a:r>
              <a:rPr lang="fr-FR" b="1" dirty="0">
                <a:solidFill>
                  <a:schemeClr val="tx1"/>
                </a:solidFill>
              </a:rPr>
              <a:t> </a:t>
            </a:r>
            <a:r>
              <a:rPr lang="fr-FR" b="1" dirty="0" err="1">
                <a:solidFill>
                  <a:schemeClr val="tx1"/>
                </a:solidFill>
              </a:rPr>
              <a:t>Arctic</a:t>
            </a:r>
            <a:r>
              <a:rPr lang="fr-FR" b="1" dirty="0">
                <a:solidFill>
                  <a:schemeClr val="tx1"/>
                </a:solidFill>
              </a:rPr>
              <a:t> </a:t>
            </a:r>
            <a:r>
              <a:rPr lang="fr-FR" b="1" dirty="0" err="1">
                <a:solidFill>
                  <a:schemeClr val="tx1"/>
                </a:solidFill>
              </a:rPr>
              <a:t>research</a:t>
            </a:r>
            <a:endParaRPr lang="fr-FR" b="1" dirty="0">
              <a:solidFill>
                <a:schemeClr val="tx1"/>
              </a:solidFill>
            </a:endParaRPr>
          </a:p>
          <a:p>
            <a:pPr marL="114300" indent="0">
              <a:buNone/>
            </a:pPr>
            <a:endParaRPr lang="fr-FR" b="1" dirty="0">
              <a:solidFill>
                <a:schemeClr val="tx1"/>
              </a:solidFill>
            </a:endParaRPr>
          </a:p>
          <a:p>
            <a:r>
              <a:rPr lang="fr-FR" dirty="0">
                <a:solidFill>
                  <a:schemeClr val="tx1"/>
                </a:solidFill>
                <a:hlinkClick r:id="rId2">
                  <a:extLst>
                    <a:ext uri="{A12FA001-AC4F-418D-AE19-62706E023703}">
                      <ahyp:hlinkClr xmlns:ahyp="http://schemas.microsoft.com/office/drawing/2018/hyperlinkcolor" val="tx"/>
                    </a:ext>
                  </a:extLst>
                </a:hlinkClick>
              </a:rPr>
              <a:t>https://edu-arctic.eu</a:t>
            </a:r>
            <a:endParaRPr lang="fr-FR" dirty="0">
              <a:solidFill>
                <a:schemeClr val="tx1"/>
              </a:solidFill>
            </a:endParaRPr>
          </a:p>
          <a:p>
            <a:r>
              <a:rPr lang="fr-FR" dirty="0">
                <a:solidFill>
                  <a:schemeClr val="tx1"/>
                </a:solidFill>
              </a:rPr>
              <a:t>Teaser: </a:t>
            </a:r>
            <a:r>
              <a:rPr lang="fr-FR" dirty="0">
                <a:solidFill>
                  <a:schemeClr val="tx1"/>
                </a:solidFill>
                <a:hlinkClick r:id="rId3">
                  <a:extLst>
                    <a:ext uri="{A12FA001-AC4F-418D-AE19-62706E023703}">
                      <ahyp:hlinkClr xmlns:ahyp="http://schemas.microsoft.com/office/drawing/2018/hyperlinkcolor" val="tx"/>
                    </a:ext>
                  </a:extLst>
                </a:hlinkClick>
              </a:rPr>
              <a:t>https://www.youtube.com/c/EDUARCTIC</a:t>
            </a:r>
            <a:endParaRPr lang="fr-FR" dirty="0">
              <a:solidFill>
                <a:schemeClr val="tx1"/>
              </a:solidFill>
            </a:endParaRPr>
          </a:p>
          <a:p>
            <a:r>
              <a:rPr lang="fr-FR" dirty="0">
                <a:solidFill>
                  <a:schemeClr val="tx1"/>
                </a:solidFill>
              </a:rPr>
              <a:t>The </a:t>
            </a:r>
            <a:r>
              <a:rPr lang="fr-FR" dirty="0" err="1">
                <a:solidFill>
                  <a:schemeClr val="tx1"/>
                </a:solidFill>
              </a:rPr>
              <a:t>primary</a:t>
            </a:r>
            <a:r>
              <a:rPr lang="fr-FR" dirty="0">
                <a:solidFill>
                  <a:schemeClr val="tx1"/>
                </a:solidFill>
              </a:rPr>
              <a:t> goal of EDU-ARCTIC </a:t>
            </a:r>
            <a:r>
              <a:rPr lang="fr-FR" dirty="0" err="1">
                <a:solidFill>
                  <a:schemeClr val="tx1"/>
                </a:solidFill>
              </a:rPr>
              <a:t>is</a:t>
            </a:r>
            <a:r>
              <a:rPr lang="fr-FR" dirty="0">
                <a:solidFill>
                  <a:schemeClr val="tx1"/>
                </a:solidFill>
              </a:rPr>
              <a:t> to encourage </a:t>
            </a:r>
            <a:r>
              <a:rPr lang="fr-FR" dirty="0" err="1">
                <a:solidFill>
                  <a:schemeClr val="tx1"/>
                </a:solidFill>
              </a:rPr>
              <a:t>interest</a:t>
            </a:r>
            <a:r>
              <a:rPr lang="fr-FR" dirty="0">
                <a:solidFill>
                  <a:schemeClr val="tx1"/>
                </a:solidFill>
              </a:rPr>
              <a:t> in science, </a:t>
            </a:r>
            <a:r>
              <a:rPr lang="fr-FR" dirty="0" err="1">
                <a:solidFill>
                  <a:schemeClr val="tx1"/>
                </a:solidFill>
              </a:rPr>
              <a:t>technology</a:t>
            </a:r>
            <a:r>
              <a:rPr lang="fr-FR" dirty="0">
                <a:solidFill>
                  <a:schemeClr val="tx1"/>
                </a:solidFill>
              </a:rPr>
              <a:t>, engineering and </a:t>
            </a:r>
            <a:r>
              <a:rPr lang="fr-FR" dirty="0" err="1">
                <a:solidFill>
                  <a:schemeClr val="tx1"/>
                </a:solidFill>
              </a:rPr>
              <a:t>mathematics</a:t>
            </a:r>
            <a:r>
              <a:rPr lang="fr-FR" dirty="0">
                <a:solidFill>
                  <a:schemeClr val="tx1"/>
                </a:solidFill>
              </a:rPr>
              <a:t> (STEM) </a:t>
            </a:r>
            <a:r>
              <a:rPr lang="fr-FR" dirty="0" err="1">
                <a:solidFill>
                  <a:schemeClr val="tx1"/>
                </a:solidFill>
              </a:rPr>
              <a:t>education</a:t>
            </a:r>
            <a:r>
              <a:rPr lang="fr-FR" dirty="0">
                <a:solidFill>
                  <a:schemeClr val="tx1"/>
                </a:solidFill>
              </a:rPr>
              <a:t> </a:t>
            </a:r>
            <a:r>
              <a:rPr lang="fr-FR" dirty="0" err="1">
                <a:solidFill>
                  <a:schemeClr val="tx1"/>
                </a:solidFill>
              </a:rPr>
              <a:t>among</a:t>
            </a:r>
            <a:r>
              <a:rPr lang="fr-FR" dirty="0">
                <a:solidFill>
                  <a:schemeClr val="tx1"/>
                </a:solidFill>
              </a:rPr>
              <a:t> </a:t>
            </a:r>
            <a:r>
              <a:rPr lang="fr-FR" dirty="0" err="1">
                <a:solidFill>
                  <a:schemeClr val="tx1"/>
                </a:solidFill>
              </a:rPr>
              <a:t>students</a:t>
            </a:r>
            <a:r>
              <a:rPr lang="fr-FR" dirty="0">
                <a:solidFill>
                  <a:schemeClr val="tx1"/>
                </a:solidFill>
              </a:rPr>
              <a:t> </a:t>
            </a:r>
            <a:r>
              <a:rPr lang="fr-FR" dirty="0" err="1">
                <a:solidFill>
                  <a:schemeClr val="tx1"/>
                </a:solidFill>
              </a:rPr>
              <a:t>between</a:t>
            </a:r>
            <a:r>
              <a:rPr lang="fr-FR" dirty="0">
                <a:solidFill>
                  <a:schemeClr val="tx1"/>
                </a:solidFill>
              </a:rPr>
              <a:t> the </a:t>
            </a:r>
            <a:r>
              <a:rPr lang="fr-FR" dirty="0" err="1">
                <a:solidFill>
                  <a:schemeClr val="tx1"/>
                </a:solidFill>
              </a:rPr>
              <a:t>ages</a:t>
            </a:r>
            <a:r>
              <a:rPr lang="fr-FR" dirty="0">
                <a:solidFill>
                  <a:schemeClr val="tx1"/>
                </a:solidFill>
              </a:rPr>
              <a:t> of 13 and 20. It </a:t>
            </a:r>
            <a:r>
              <a:rPr lang="fr-FR" dirty="0" err="1">
                <a:solidFill>
                  <a:schemeClr val="tx1"/>
                </a:solidFill>
              </a:rPr>
              <a:t>aims</a:t>
            </a:r>
            <a:r>
              <a:rPr lang="fr-FR" dirty="0">
                <a:solidFill>
                  <a:schemeClr val="tx1"/>
                </a:solidFill>
              </a:rPr>
              <a:t> to do </a:t>
            </a:r>
            <a:r>
              <a:rPr lang="fr-FR" dirty="0" err="1">
                <a:solidFill>
                  <a:schemeClr val="tx1"/>
                </a:solidFill>
              </a:rPr>
              <a:t>this</a:t>
            </a:r>
            <a:r>
              <a:rPr lang="fr-FR" dirty="0">
                <a:solidFill>
                  <a:schemeClr val="tx1"/>
                </a:solidFill>
              </a:rPr>
              <a:t> by </a:t>
            </a:r>
            <a:r>
              <a:rPr lang="fr-FR" dirty="0" err="1">
                <a:solidFill>
                  <a:schemeClr val="tx1"/>
                </a:solidFill>
              </a:rPr>
              <a:t>providing</a:t>
            </a:r>
            <a:r>
              <a:rPr lang="fr-FR" dirty="0">
                <a:solidFill>
                  <a:schemeClr val="tx1"/>
                </a:solidFill>
              </a:rPr>
              <a:t> an </a:t>
            </a:r>
            <a:r>
              <a:rPr lang="fr-FR" dirty="0" err="1">
                <a:solidFill>
                  <a:schemeClr val="tx1"/>
                </a:solidFill>
              </a:rPr>
              <a:t>innovative</a:t>
            </a:r>
            <a:r>
              <a:rPr lang="fr-FR" dirty="0">
                <a:solidFill>
                  <a:schemeClr val="tx1"/>
                </a:solidFill>
              </a:rPr>
              <a:t> and attractive </a:t>
            </a:r>
            <a:r>
              <a:rPr lang="fr-FR" dirty="0" err="1">
                <a:solidFill>
                  <a:schemeClr val="tx1"/>
                </a:solidFill>
              </a:rPr>
              <a:t>educational</a:t>
            </a:r>
            <a:r>
              <a:rPr lang="fr-FR" dirty="0">
                <a:solidFill>
                  <a:schemeClr val="tx1"/>
                </a:solidFill>
              </a:rPr>
              <a:t> programme accessible to </a:t>
            </a:r>
            <a:r>
              <a:rPr lang="fr-FR" dirty="0" err="1">
                <a:solidFill>
                  <a:schemeClr val="tx1"/>
                </a:solidFill>
              </a:rPr>
              <a:t>schools</a:t>
            </a:r>
            <a:r>
              <a:rPr lang="fr-FR" dirty="0">
                <a:solidFill>
                  <a:schemeClr val="tx1"/>
                </a:solidFill>
              </a:rPr>
              <a:t> all </a:t>
            </a:r>
            <a:r>
              <a:rPr lang="fr-FR" dirty="0" err="1">
                <a:solidFill>
                  <a:schemeClr val="tx1"/>
                </a:solidFill>
              </a:rPr>
              <a:t>across</a:t>
            </a:r>
            <a:r>
              <a:rPr lang="fr-FR" dirty="0">
                <a:solidFill>
                  <a:schemeClr val="tx1"/>
                </a:solidFill>
              </a:rPr>
              <a:t> Europe.</a:t>
            </a:r>
          </a:p>
          <a:p>
            <a:r>
              <a:rPr lang="fr-FR" dirty="0">
                <a:solidFill>
                  <a:schemeClr val="tx1"/>
                </a:solidFill>
              </a:rPr>
              <a:t>The </a:t>
            </a:r>
            <a:r>
              <a:rPr lang="fr-FR" dirty="0" err="1">
                <a:solidFill>
                  <a:schemeClr val="tx1"/>
                </a:solidFill>
              </a:rPr>
              <a:t>project</a:t>
            </a:r>
            <a:r>
              <a:rPr lang="fr-FR" dirty="0">
                <a:solidFill>
                  <a:schemeClr val="tx1"/>
                </a:solidFill>
              </a:rPr>
              <a:t> </a:t>
            </a:r>
            <a:r>
              <a:rPr lang="fr-FR" dirty="0" err="1">
                <a:solidFill>
                  <a:schemeClr val="tx1"/>
                </a:solidFill>
              </a:rPr>
              <a:t>also</a:t>
            </a:r>
            <a:r>
              <a:rPr lang="fr-FR" dirty="0">
                <a:solidFill>
                  <a:schemeClr val="tx1"/>
                </a:solidFill>
              </a:rPr>
              <a:t> </a:t>
            </a:r>
            <a:r>
              <a:rPr lang="fr-FR" dirty="0" err="1">
                <a:solidFill>
                  <a:schemeClr val="tx1"/>
                </a:solidFill>
              </a:rPr>
              <a:t>aims</a:t>
            </a:r>
            <a:r>
              <a:rPr lang="fr-FR" dirty="0">
                <a:solidFill>
                  <a:schemeClr val="tx1"/>
                </a:solidFill>
              </a:rPr>
              <a:t> to </a:t>
            </a:r>
            <a:r>
              <a:rPr lang="fr-FR" dirty="0" err="1">
                <a:solidFill>
                  <a:schemeClr val="tx1"/>
                </a:solidFill>
              </a:rPr>
              <a:t>establish</a:t>
            </a:r>
            <a:r>
              <a:rPr lang="fr-FR" dirty="0">
                <a:solidFill>
                  <a:schemeClr val="tx1"/>
                </a:solidFill>
              </a:rPr>
              <a:t> </a:t>
            </a:r>
            <a:r>
              <a:rPr lang="fr-FR" dirty="0" err="1">
                <a:solidFill>
                  <a:schemeClr val="tx1"/>
                </a:solidFill>
              </a:rPr>
              <a:t>strong</a:t>
            </a:r>
            <a:r>
              <a:rPr lang="fr-FR" dirty="0">
                <a:solidFill>
                  <a:schemeClr val="tx1"/>
                </a:solidFill>
              </a:rPr>
              <a:t> links </a:t>
            </a:r>
            <a:r>
              <a:rPr lang="fr-FR" dirty="0" err="1">
                <a:solidFill>
                  <a:schemeClr val="tx1"/>
                </a:solidFill>
              </a:rPr>
              <a:t>between</a:t>
            </a:r>
            <a:r>
              <a:rPr lang="fr-FR" dirty="0">
                <a:solidFill>
                  <a:schemeClr val="tx1"/>
                </a:solidFill>
              </a:rPr>
              <a:t> the </a:t>
            </a:r>
            <a:r>
              <a:rPr lang="fr-FR" dirty="0" err="1">
                <a:solidFill>
                  <a:schemeClr val="tx1"/>
                </a:solidFill>
              </a:rPr>
              <a:t>research</a:t>
            </a:r>
            <a:r>
              <a:rPr lang="fr-FR" dirty="0">
                <a:solidFill>
                  <a:schemeClr val="tx1"/>
                </a:solidFill>
              </a:rPr>
              <a:t> and </a:t>
            </a:r>
            <a:r>
              <a:rPr lang="fr-FR" dirty="0" err="1">
                <a:solidFill>
                  <a:schemeClr val="tx1"/>
                </a:solidFill>
              </a:rPr>
              <a:t>education</a:t>
            </a:r>
            <a:r>
              <a:rPr lang="fr-FR" dirty="0">
                <a:solidFill>
                  <a:schemeClr val="tx1"/>
                </a:solidFill>
              </a:rPr>
              <a:t> </a:t>
            </a:r>
            <a:r>
              <a:rPr lang="fr-FR" dirty="0" err="1">
                <a:solidFill>
                  <a:schemeClr val="tx1"/>
                </a:solidFill>
              </a:rPr>
              <a:t>communities</a:t>
            </a:r>
            <a:r>
              <a:rPr lang="fr-FR" dirty="0">
                <a:solidFill>
                  <a:schemeClr val="tx1"/>
                </a:solidFill>
              </a:rPr>
              <a:t> by </a:t>
            </a:r>
            <a:r>
              <a:rPr lang="fr-FR" dirty="0" err="1">
                <a:solidFill>
                  <a:schemeClr val="tx1"/>
                </a:solidFill>
              </a:rPr>
              <a:t>connecting</a:t>
            </a:r>
            <a:r>
              <a:rPr lang="fr-FR" dirty="0">
                <a:solidFill>
                  <a:schemeClr val="tx1"/>
                </a:solidFill>
              </a:rPr>
              <a:t> </a:t>
            </a:r>
            <a:r>
              <a:rPr lang="fr-FR" dirty="0" err="1">
                <a:solidFill>
                  <a:schemeClr val="tx1"/>
                </a:solidFill>
              </a:rPr>
              <a:t>schools</a:t>
            </a:r>
            <a:r>
              <a:rPr lang="fr-FR" dirty="0">
                <a:solidFill>
                  <a:schemeClr val="tx1"/>
                </a:solidFill>
              </a:rPr>
              <a:t> </a:t>
            </a:r>
            <a:r>
              <a:rPr lang="fr-FR" dirty="0" err="1">
                <a:solidFill>
                  <a:schemeClr val="tx1"/>
                </a:solidFill>
              </a:rPr>
              <a:t>participating</a:t>
            </a:r>
            <a:r>
              <a:rPr lang="fr-FR" dirty="0">
                <a:solidFill>
                  <a:schemeClr val="tx1"/>
                </a:solidFill>
              </a:rPr>
              <a:t> in the </a:t>
            </a:r>
            <a:r>
              <a:rPr lang="fr-FR" dirty="0" err="1">
                <a:solidFill>
                  <a:schemeClr val="tx1"/>
                </a:solidFill>
              </a:rPr>
              <a:t>project</a:t>
            </a:r>
            <a:r>
              <a:rPr lang="fr-FR" dirty="0">
                <a:solidFill>
                  <a:schemeClr val="tx1"/>
                </a:solidFill>
              </a:rPr>
              <a:t> to </a:t>
            </a:r>
            <a:r>
              <a:rPr lang="fr-FR" dirty="0" err="1">
                <a:solidFill>
                  <a:schemeClr val="tx1"/>
                </a:solidFill>
              </a:rPr>
              <a:t>scientists</a:t>
            </a:r>
            <a:r>
              <a:rPr lang="fr-FR" dirty="0">
                <a:solidFill>
                  <a:schemeClr val="tx1"/>
                </a:solidFill>
              </a:rPr>
              <a:t> at </a:t>
            </a:r>
            <a:r>
              <a:rPr lang="fr-FR" dirty="0" err="1">
                <a:solidFill>
                  <a:schemeClr val="tx1"/>
                </a:solidFill>
              </a:rPr>
              <a:t>Arctic</a:t>
            </a:r>
            <a:r>
              <a:rPr lang="fr-FR" dirty="0">
                <a:solidFill>
                  <a:schemeClr val="tx1"/>
                </a:solidFill>
              </a:rPr>
              <a:t> </a:t>
            </a:r>
            <a:r>
              <a:rPr lang="fr-FR" dirty="0" err="1">
                <a:solidFill>
                  <a:schemeClr val="tx1"/>
                </a:solidFill>
              </a:rPr>
              <a:t>research</a:t>
            </a:r>
            <a:r>
              <a:rPr lang="fr-FR" dirty="0">
                <a:solidFill>
                  <a:schemeClr val="tx1"/>
                </a:solidFill>
              </a:rPr>
              <a:t> stations and </a:t>
            </a:r>
            <a:r>
              <a:rPr lang="fr-FR" dirty="0" err="1">
                <a:solidFill>
                  <a:schemeClr val="tx1"/>
                </a:solidFill>
              </a:rPr>
              <a:t>research</a:t>
            </a:r>
            <a:r>
              <a:rPr lang="fr-FR" dirty="0">
                <a:solidFill>
                  <a:schemeClr val="tx1"/>
                </a:solidFill>
              </a:rPr>
              <a:t> institutes </a:t>
            </a:r>
            <a:r>
              <a:rPr lang="fr-FR" dirty="0" err="1">
                <a:solidFill>
                  <a:schemeClr val="tx1"/>
                </a:solidFill>
              </a:rPr>
              <a:t>throughout</a:t>
            </a:r>
            <a:r>
              <a:rPr lang="fr-FR" dirty="0">
                <a:solidFill>
                  <a:schemeClr val="tx1"/>
                </a:solidFill>
              </a:rPr>
              <a:t> Europe.</a:t>
            </a:r>
          </a:p>
          <a:p>
            <a:endParaRPr lang="fr-FR" dirty="0"/>
          </a:p>
        </p:txBody>
      </p:sp>
      <p:sp>
        <p:nvSpPr>
          <p:cNvPr id="4" name="Espace réservé du numéro de diapositive 3">
            <a:extLst>
              <a:ext uri="{FF2B5EF4-FFF2-40B4-BE49-F238E27FC236}">
                <a16:creationId xmlns:a16="http://schemas.microsoft.com/office/drawing/2014/main" id="{6967A2C0-3FF4-CB4B-8FFF-A51233EA5C4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130344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A6776-F5E8-C94C-887B-F4CF0B04C126}"/>
              </a:ext>
            </a:extLst>
          </p:cNvPr>
          <p:cNvSpPr>
            <a:spLocks noGrp="1"/>
          </p:cNvSpPr>
          <p:nvPr>
            <p:ph type="title"/>
          </p:nvPr>
        </p:nvSpPr>
        <p:spPr>
          <a:xfrm>
            <a:off x="168425" y="0"/>
            <a:ext cx="6802800" cy="572700"/>
          </a:xfrm>
        </p:spPr>
        <p:txBody>
          <a:bodyPr/>
          <a:lstStyle/>
          <a:p>
            <a:r>
              <a:rPr lang="fr-FR" dirty="0">
                <a:solidFill>
                  <a:schemeClr val="tx1"/>
                </a:solidFill>
              </a:rPr>
              <a:t>EDU-ARCTIC</a:t>
            </a:r>
          </a:p>
        </p:txBody>
      </p:sp>
      <p:sp>
        <p:nvSpPr>
          <p:cNvPr id="3" name="Espace réservé du texte 2">
            <a:extLst>
              <a:ext uri="{FF2B5EF4-FFF2-40B4-BE49-F238E27FC236}">
                <a16:creationId xmlns:a16="http://schemas.microsoft.com/office/drawing/2014/main" id="{9CD5A060-80B0-C942-9890-E862C3308074}"/>
              </a:ext>
            </a:extLst>
          </p:cNvPr>
          <p:cNvSpPr>
            <a:spLocks noGrp="1"/>
          </p:cNvSpPr>
          <p:nvPr>
            <p:ph type="body" idx="1"/>
          </p:nvPr>
        </p:nvSpPr>
        <p:spPr>
          <a:xfrm>
            <a:off x="168425" y="608957"/>
            <a:ext cx="8664008" cy="3816086"/>
          </a:xfrm>
        </p:spPr>
        <p:txBody>
          <a:bodyPr/>
          <a:lstStyle/>
          <a:p>
            <a:r>
              <a:rPr lang="fr-FR" dirty="0" err="1">
                <a:solidFill>
                  <a:schemeClr val="tx1"/>
                </a:solidFill>
              </a:rPr>
              <a:t>Students</a:t>
            </a:r>
            <a:r>
              <a:rPr lang="fr-FR" dirty="0">
                <a:solidFill>
                  <a:schemeClr val="tx1"/>
                </a:solidFill>
              </a:rPr>
              <a:t> </a:t>
            </a:r>
            <a:r>
              <a:rPr lang="fr-FR" dirty="0" err="1">
                <a:solidFill>
                  <a:schemeClr val="tx1"/>
                </a:solidFill>
              </a:rPr>
              <a:t>participating</a:t>
            </a:r>
            <a:r>
              <a:rPr lang="fr-FR" dirty="0">
                <a:solidFill>
                  <a:schemeClr val="tx1"/>
                </a:solidFill>
              </a:rPr>
              <a:t> in the </a:t>
            </a:r>
            <a:r>
              <a:rPr lang="fr-FR" dirty="0" err="1">
                <a:solidFill>
                  <a:schemeClr val="tx1"/>
                </a:solidFill>
              </a:rPr>
              <a:t>project</a:t>
            </a:r>
            <a:r>
              <a:rPr lang="fr-FR" dirty="0">
                <a:solidFill>
                  <a:schemeClr val="tx1"/>
                </a:solidFill>
              </a:rPr>
              <a:t> </a:t>
            </a:r>
            <a:r>
              <a:rPr lang="fr-FR" dirty="0" err="1">
                <a:solidFill>
                  <a:schemeClr val="tx1"/>
                </a:solidFill>
              </a:rPr>
              <a:t>will</a:t>
            </a:r>
            <a:r>
              <a:rPr lang="fr-FR" dirty="0">
                <a:solidFill>
                  <a:schemeClr val="tx1"/>
                </a:solidFill>
              </a:rPr>
              <a:t> have a unique </a:t>
            </a:r>
            <a:r>
              <a:rPr lang="fr-FR" dirty="0" err="1">
                <a:solidFill>
                  <a:schemeClr val="tx1"/>
                </a:solidFill>
              </a:rPr>
              <a:t>possibility</a:t>
            </a:r>
            <a:r>
              <a:rPr lang="fr-FR" dirty="0">
                <a:solidFill>
                  <a:schemeClr val="tx1"/>
                </a:solidFill>
              </a:rPr>
              <a:t> to </a:t>
            </a:r>
            <a:r>
              <a:rPr lang="fr-FR" dirty="0" err="1">
                <a:solidFill>
                  <a:schemeClr val="tx1"/>
                </a:solidFill>
              </a:rPr>
              <a:t>get</a:t>
            </a:r>
            <a:r>
              <a:rPr lang="fr-FR" dirty="0">
                <a:solidFill>
                  <a:schemeClr val="tx1"/>
                </a:solidFill>
              </a:rPr>
              <a:t> to know </a:t>
            </a:r>
            <a:r>
              <a:rPr lang="fr-FR" dirty="0" err="1">
                <a:solidFill>
                  <a:schemeClr val="tx1"/>
                </a:solidFill>
              </a:rPr>
              <a:t>what</a:t>
            </a:r>
            <a:r>
              <a:rPr lang="fr-FR" dirty="0">
                <a:solidFill>
                  <a:schemeClr val="tx1"/>
                </a:solidFill>
              </a:rPr>
              <a:t> </a:t>
            </a:r>
            <a:r>
              <a:rPr lang="fr-FR" dirty="0" err="1">
                <a:solidFill>
                  <a:schemeClr val="tx1"/>
                </a:solidFill>
              </a:rPr>
              <a:t>scientific</a:t>
            </a:r>
            <a:r>
              <a:rPr lang="fr-FR" dirty="0">
                <a:solidFill>
                  <a:schemeClr val="tx1"/>
                </a:solidFill>
              </a:rPr>
              <a:t> </a:t>
            </a:r>
            <a:r>
              <a:rPr lang="fr-FR" dirty="0" err="1">
                <a:solidFill>
                  <a:schemeClr val="tx1"/>
                </a:solidFill>
              </a:rPr>
              <a:t>careers</a:t>
            </a:r>
            <a:r>
              <a:rPr lang="fr-FR" dirty="0">
                <a:solidFill>
                  <a:schemeClr val="tx1"/>
                </a:solidFill>
              </a:rPr>
              <a:t> are </a:t>
            </a:r>
            <a:r>
              <a:rPr lang="fr-FR" dirty="0" err="1">
                <a:solidFill>
                  <a:schemeClr val="tx1"/>
                </a:solidFill>
              </a:rPr>
              <a:t>like</a:t>
            </a:r>
            <a:r>
              <a:rPr lang="fr-FR" dirty="0">
                <a:solidFill>
                  <a:schemeClr val="tx1"/>
                </a:solidFill>
              </a:rPr>
              <a:t> and </a:t>
            </a:r>
            <a:r>
              <a:rPr lang="fr-FR" dirty="0" err="1">
                <a:solidFill>
                  <a:schemeClr val="tx1"/>
                </a:solidFill>
              </a:rPr>
              <a:t>learn</a:t>
            </a:r>
            <a:r>
              <a:rPr lang="fr-FR" dirty="0">
                <a:solidFill>
                  <a:schemeClr val="tx1"/>
                </a:solidFill>
              </a:rPr>
              <a:t> more about </a:t>
            </a:r>
            <a:r>
              <a:rPr lang="fr-FR" dirty="0" err="1">
                <a:solidFill>
                  <a:schemeClr val="tx1"/>
                </a:solidFill>
              </a:rPr>
              <a:t>different</a:t>
            </a:r>
            <a:r>
              <a:rPr lang="fr-FR" dirty="0">
                <a:solidFill>
                  <a:schemeClr val="tx1"/>
                </a:solidFill>
              </a:rPr>
              <a:t> </a:t>
            </a:r>
            <a:r>
              <a:rPr lang="fr-FR" dirty="0" err="1">
                <a:solidFill>
                  <a:schemeClr val="tx1"/>
                </a:solidFill>
              </a:rPr>
              <a:t>research</a:t>
            </a:r>
            <a:r>
              <a:rPr lang="fr-FR" dirty="0">
                <a:solidFill>
                  <a:schemeClr val="tx1"/>
                </a:solidFill>
              </a:rPr>
              <a:t> disciplines </a:t>
            </a:r>
            <a:r>
              <a:rPr lang="fr-FR" dirty="0" err="1">
                <a:solidFill>
                  <a:schemeClr val="tx1"/>
                </a:solidFill>
              </a:rPr>
              <a:t>while</a:t>
            </a:r>
            <a:r>
              <a:rPr lang="fr-FR" dirty="0">
                <a:solidFill>
                  <a:schemeClr val="tx1"/>
                </a:solidFill>
              </a:rPr>
              <a:t> </a:t>
            </a:r>
            <a:r>
              <a:rPr lang="fr-FR" dirty="0" err="1">
                <a:solidFill>
                  <a:schemeClr val="tx1"/>
                </a:solidFill>
              </a:rPr>
              <a:t>learning</a:t>
            </a:r>
            <a:r>
              <a:rPr lang="fr-FR" dirty="0">
                <a:solidFill>
                  <a:schemeClr val="tx1"/>
                </a:solidFill>
              </a:rPr>
              <a:t> how to </a:t>
            </a:r>
            <a:r>
              <a:rPr lang="fr-FR" dirty="0" err="1">
                <a:solidFill>
                  <a:schemeClr val="tx1"/>
                </a:solidFill>
              </a:rPr>
              <a:t>apply</a:t>
            </a:r>
            <a:r>
              <a:rPr lang="fr-FR" dirty="0">
                <a:solidFill>
                  <a:schemeClr val="tx1"/>
                </a:solidFill>
              </a:rPr>
              <a:t> the </a:t>
            </a:r>
            <a:r>
              <a:rPr lang="fr-FR" dirty="0" err="1">
                <a:solidFill>
                  <a:schemeClr val="tx1"/>
                </a:solidFill>
              </a:rPr>
              <a:t>scientific</a:t>
            </a:r>
            <a:r>
              <a:rPr lang="fr-FR" dirty="0">
                <a:solidFill>
                  <a:schemeClr val="tx1"/>
                </a:solidFill>
              </a:rPr>
              <a:t> </a:t>
            </a:r>
            <a:r>
              <a:rPr lang="fr-FR" dirty="0" err="1">
                <a:solidFill>
                  <a:schemeClr val="tx1"/>
                </a:solidFill>
              </a:rPr>
              <a:t>method</a:t>
            </a:r>
            <a:r>
              <a:rPr lang="fr-FR" dirty="0">
                <a:solidFill>
                  <a:schemeClr val="tx1"/>
                </a:solidFill>
              </a:rPr>
              <a:t> and </a:t>
            </a:r>
            <a:r>
              <a:rPr lang="fr-FR" dirty="0" err="1">
                <a:solidFill>
                  <a:schemeClr val="tx1"/>
                </a:solidFill>
              </a:rPr>
              <a:t>learn</a:t>
            </a:r>
            <a:r>
              <a:rPr lang="fr-FR" dirty="0">
                <a:solidFill>
                  <a:schemeClr val="tx1"/>
                </a:solidFill>
              </a:rPr>
              <a:t> crucial </a:t>
            </a:r>
            <a:r>
              <a:rPr lang="fr-FR" dirty="0" err="1">
                <a:solidFill>
                  <a:schemeClr val="tx1"/>
                </a:solidFill>
              </a:rPr>
              <a:t>problem-solving</a:t>
            </a:r>
            <a:r>
              <a:rPr lang="fr-FR" dirty="0">
                <a:solidFill>
                  <a:schemeClr val="tx1"/>
                </a:solidFill>
              </a:rPr>
              <a:t> </a:t>
            </a:r>
            <a:r>
              <a:rPr lang="fr-FR" dirty="0" err="1">
                <a:solidFill>
                  <a:schemeClr val="tx1"/>
                </a:solidFill>
              </a:rPr>
              <a:t>skills</a:t>
            </a:r>
            <a:r>
              <a:rPr lang="fr-FR" dirty="0">
                <a:solidFill>
                  <a:schemeClr val="tx1"/>
                </a:solidFill>
              </a:rPr>
              <a:t>.</a:t>
            </a:r>
          </a:p>
          <a:p>
            <a:r>
              <a:rPr lang="fr-FR" dirty="0">
                <a:solidFill>
                  <a:schemeClr val="tx1"/>
                </a:solidFill>
              </a:rPr>
              <a:t>The </a:t>
            </a:r>
            <a:r>
              <a:rPr lang="fr-FR" dirty="0" err="1">
                <a:solidFill>
                  <a:schemeClr val="tx1"/>
                </a:solidFill>
              </a:rPr>
              <a:t>project</a:t>
            </a:r>
            <a:r>
              <a:rPr lang="fr-FR" dirty="0">
                <a:solidFill>
                  <a:schemeClr val="tx1"/>
                </a:solidFill>
              </a:rPr>
              <a:t> </a:t>
            </a:r>
            <a:r>
              <a:rPr lang="fr-FR" dirty="0" err="1">
                <a:solidFill>
                  <a:schemeClr val="tx1"/>
                </a:solidFill>
              </a:rPr>
              <a:t>will</a:t>
            </a:r>
            <a:r>
              <a:rPr lang="fr-FR" dirty="0">
                <a:solidFill>
                  <a:schemeClr val="tx1"/>
                </a:solidFill>
              </a:rPr>
              <a:t> </a:t>
            </a:r>
            <a:r>
              <a:rPr lang="fr-FR" dirty="0" err="1">
                <a:solidFill>
                  <a:schemeClr val="tx1"/>
                </a:solidFill>
              </a:rPr>
              <a:t>also</a:t>
            </a:r>
            <a:endParaRPr lang="fr-FR" dirty="0">
              <a:solidFill>
                <a:schemeClr val="tx1"/>
              </a:solidFill>
            </a:endParaRPr>
          </a:p>
          <a:p>
            <a:r>
              <a:rPr lang="fr-FR" dirty="0" err="1">
                <a:solidFill>
                  <a:schemeClr val="tx1"/>
                </a:solidFill>
              </a:rPr>
              <a:t>Allow</a:t>
            </a:r>
            <a:r>
              <a:rPr lang="fr-FR" dirty="0">
                <a:solidFill>
                  <a:schemeClr val="tx1"/>
                </a:solidFill>
              </a:rPr>
              <a:t> </a:t>
            </a:r>
            <a:r>
              <a:rPr lang="fr-FR" dirty="0" err="1">
                <a:solidFill>
                  <a:schemeClr val="tx1"/>
                </a:solidFill>
              </a:rPr>
              <a:t>students</a:t>
            </a:r>
            <a:r>
              <a:rPr lang="fr-FR" dirty="0">
                <a:solidFill>
                  <a:schemeClr val="tx1"/>
                </a:solidFill>
              </a:rPr>
              <a:t> to </a:t>
            </a:r>
            <a:r>
              <a:rPr lang="fr-FR" dirty="0" err="1">
                <a:solidFill>
                  <a:schemeClr val="tx1"/>
                </a:solidFill>
              </a:rPr>
              <a:t>better</a:t>
            </a:r>
            <a:r>
              <a:rPr lang="fr-FR" dirty="0">
                <a:solidFill>
                  <a:schemeClr val="tx1"/>
                </a:solidFill>
              </a:rPr>
              <a:t> </a:t>
            </a:r>
            <a:r>
              <a:rPr lang="fr-FR" dirty="0" err="1">
                <a:solidFill>
                  <a:schemeClr val="tx1"/>
                </a:solidFill>
              </a:rPr>
              <a:t>understand</a:t>
            </a:r>
            <a:r>
              <a:rPr lang="fr-FR" dirty="0">
                <a:solidFill>
                  <a:schemeClr val="tx1"/>
                </a:solidFill>
              </a:rPr>
              <a:t> the </a:t>
            </a:r>
            <a:r>
              <a:rPr lang="fr-FR" dirty="0" err="1">
                <a:solidFill>
                  <a:schemeClr val="tx1"/>
                </a:solidFill>
              </a:rPr>
              <a:t>role</a:t>
            </a:r>
            <a:r>
              <a:rPr lang="fr-FR" dirty="0">
                <a:solidFill>
                  <a:schemeClr val="tx1"/>
                </a:solidFill>
              </a:rPr>
              <a:t> of </a:t>
            </a:r>
            <a:r>
              <a:rPr lang="fr-FR" dirty="0" err="1">
                <a:solidFill>
                  <a:schemeClr val="tx1"/>
                </a:solidFill>
              </a:rPr>
              <a:t>scientific</a:t>
            </a:r>
            <a:r>
              <a:rPr lang="fr-FR" dirty="0">
                <a:solidFill>
                  <a:schemeClr val="tx1"/>
                </a:solidFill>
              </a:rPr>
              <a:t> </a:t>
            </a:r>
            <a:r>
              <a:rPr lang="fr-FR" dirty="0" err="1">
                <a:solidFill>
                  <a:schemeClr val="tx1"/>
                </a:solidFill>
              </a:rPr>
              <a:t>research</a:t>
            </a:r>
            <a:r>
              <a:rPr lang="fr-FR" dirty="0">
                <a:solidFill>
                  <a:schemeClr val="tx1"/>
                </a:solidFill>
              </a:rPr>
              <a:t> in the modern world, </a:t>
            </a:r>
            <a:r>
              <a:rPr lang="fr-FR" dirty="0" err="1">
                <a:solidFill>
                  <a:schemeClr val="tx1"/>
                </a:solidFill>
              </a:rPr>
              <a:t>scientific</a:t>
            </a:r>
            <a:r>
              <a:rPr lang="fr-FR" dirty="0">
                <a:solidFill>
                  <a:schemeClr val="tx1"/>
                </a:solidFill>
              </a:rPr>
              <a:t> messages and </a:t>
            </a:r>
            <a:r>
              <a:rPr lang="fr-FR" dirty="0" err="1">
                <a:solidFill>
                  <a:schemeClr val="tx1"/>
                </a:solidFill>
              </a:rPr>
              <a:t>scientific</a:t>
            </a:r>
            <a:r>
              <a:rPr lang="fr-FR" dirty="0">
                <a:solidFill>
                  <a:schemeClr val="tx1"/>
                </a:solidFill>
              </a:rPr>
              <a:t> </a:t>
            </a:r>
            <a:r>
              <a:rPr lang="fr-FR" dirty="0" err="1">
                <a:solidFill>
                  <a:schemeClr val="tx1"/>
                </a:solidFill>
              </a:rPr>
              <a:t>language</a:t>
            </a:r>
            <a:r>
              <a:rPr lang="fr-FR" dirty="0">
                <a:solidFill>
                  <a:schemeClr val="tx1"/>
                </a:solidFill>
              </a:rPr>
              <a:t>;</a:t>
            </a:r>
          </a:p>
          <a:p>
            <a:r>
              <a:rPr lang="fr-FR" dirty="0" err="1">
                <a:solidFill>
                  <a:schemeClr val="tx1"/>
                </a:solidFill>
              </a:rPr>
              <a:t>Increase</a:t>
            </a:r>
            <a:r>
              <a:rPr lang="fr-FR" dirty="0">
                <a:solidFill>
                  <a:schemeClr val="tx1"/>
                </a:solidFill>
              </a:rPr>
              <a:t> </a:t>
            </a:r>
            <a:r>
              <a:rPr lang="fr-FR" dirty="0" err="1">
                <a:solidFill>
                  <a:schemeClr val="tx1"/>
                </a:solidFill>
              </a:rPr>
              <a:t>their</a:t>
            </a:r>
            <a:r>
              <a:rPr lang="fr-FR" dirty="0">
                <a:solidFill>
                  <a:schemeClr val="tx1"/>
                </a:solidFill>
              </a:rPr>
              <a:t> </a:t>
            </a:r>
            <a:r>
              <a:rPr lang="fr-FR" dirty="0" err="1">
                <a:solidFill>
                  <a:schemeClr val="tx1"/>
                </a:solidFill>
              </a:rPr>
              <a:t>knowledge</a:t>
            </a:r>
            <a:r>
              <a:rPr lang="fr-FR" dirty="0">
                <a:solidFill>
                  <a:schemeClr val="tx1"/>
                </a:solidFill>
              </a:rPr>
              <a:t> about nature, </a:t>
            </a:r>
            <a:r>
              <a:rPr lang="fr-FR" dirty="0" err="1">
                <a:solidFill>
                  <a:schemeClr val="tx1"/>
                </a:solidFill>
              </a:rPr>
              <a:t>geography</a:t>
            </a:r>
            <a:r>
              <a:rPr lang="fr-FR" dirty="0">
                <a:solidFill>
                  <a:schemeClr val="tx1"/>
                </a:solidFill>
              </a:rPr>
              <a:t>, </a:t>
            </a:r>
            <a:r>
              <a:rPr lang="fr-FR" dirty="0" err="1">
                <a:solidFill>
                  <a:schemeClr val="tx1"/>
                </a:solidFill>
              </a:rPr>
              <a:t>natural</a:t>
            </a:r>
            <a:r>
              <a:rPr lang="fr-FR" dirty="0">
                <a:solidFill>
                  <a:schemeClr val="tx1"/>
                </a:solidFill>
              </a:rPr>
              <a:t> </a:t>
            </a:r>
            <a:r>
              <a:rPr lang="fr-FR" dirty="0" err="1">
                <a:solidFill>
                  <a:schemeClr val="tx1"/>
                </a:solidFill>
              </a:rPr>
              <a:t>resources</a:t>
            </a:r>
            <a:r>
              <a:rPr lang="fr-FR" dirty="0">
                <a:solidFill>
                  <a:schemeClr val="tx1"/>
                </a:solidFill>
              </a:rPr>
              <a:t>, </a:t>
            </a:r>
            <a:r>
              <a:rPr lang="fr-FR" dirty="0" err="1">
                <a:solidFill>
                  <a:schemeClr val="tx1"/>
                </a:solidFill>
              </a:rPr>
              <a:t>history</a:t>
            </a:r>
            <a:r>
              <a:rPr lang="fr-FR" dirty="0">
                <a:solidFill>
                  <a:schemeClr val="tx1"/>
                </a:solidFill>
              </a:rPr>
              <a:t>, social science, </a:t>
            </a:r>
            <a:r>
              <a:rPr lang="fr-FR" dirty="0" err="1">
                <a:solidFill>
                  <a:schemeClr val="tx1"/>
                </a:solidFill>
              </a:rPr>
              <a:t>political</a:t>
            </a:r>
            <a:r>
              <a:rPr lang="fr-FR" dirty="0">
                <a:solidFill>
                  <a:schemeClr val="tx1"/>
                </a:solidFill>
              </a:rPr>
              <a:t> science;</a:t>
            </a:r>
          </a:p>
          <a:p>
            <a:r>
              <a:rPr lang="fr-FR" dirty="0" err="1">
                <a:solidFill>
                  <a:schemeClr val="tx1"/>
                </a:solidFill>
              </a:rPr>
              <a:t>Raise</a:t>
            </a:r>
            <a:r>
              <a:rPr lang="fr-FR" dirty="0">
                <a:solidFill>
                  <a:schemeClr val="tx1"/>
                </a:solidFill>
              </a:rPr>
              <a:t> </a:t>
            </a:r>
            <a:r>
              <a:rPr lang="fr-FR" dirty="0" err="1">
                <a:solidFill>
                  <a:schemeClr val="tx1"/>
                </a:solidFill>
              </a:rPr>
              <a:t>awareness</a:t>
            </a:r>
            <a:r>
              <a:rPr lang="fr-FR" dirty="0">
                <a:solidFill>
                  <a:schemeClr val="tx1"/>
                </a:solidFill>
              </a:rPr>
              <a:t> about </a:t>
            </a:r>
            <a:r>
              <a:rPr lang="fr-FR" dirty="0" err="1">
                <a:solidFill>
                  <a:schemeClr val="tx1"/>
                </a:solidFill>
              </a:rPr>
              <a:t>environmental</a:t>
            </a:r>
            <a:r>
              <a:rPr lang="fr-FR" dirty="0">
                <a:solidFill>
                  <a:schemeClr val="tx1"/>
                </a:solidFill>
              </a:rPr>
              <a:t> issues and </a:t>
            </a:r>
            <a:r>
              <a:rPr lang="fr-FR" dirty="0" err="1">
                <a:solidFill>
                  <a:schemeClr val="tx1"/>
                </a:solidFill>
              </a:rPr>
              <a:t>climate</a:t>
            </a:r>
            <a:r>
              <a:rPr lang="fr-FR" dirty="0">
                <a:solidFill>
                  <a:schemeClr val="tx1"/>
                </a:solidFill>
              </a:rPr>
              <a:t> change;</a:t>
            </a:r>
          </a:p>
          <a:p>
            <a:r>
              <a:rPr lang="fr-FR" dirty="0">
                <a:solidFill>
                  <a:schemeClr val="tx1"/>
                </a:solidFill>
              </a:rPr>
              <a:t>Encourage </a:t>
            </a:r>
            <a:r>
              <a:rPr lang="fr-FR" dirty="0" err="1">
                <a:solidFill>
                  <a:schemeClr val="tx1"/>
                </a:solidFill>
              </a:rPr>
              <a:t>young</a:t>
            </a:r>
            <a:r>
              <a:rPr lang="fr-FR" dirty="0">
                <a:solidFill>
                  <a:schemeClr val="tx1"/>
                </a:solidFill>
              </a:rPr>
              <a:t> people to </a:t>
            </a:r>
            <a:r>
              <a:rPr lang="fr-FR" dirty="0" err="1">
                <a:solidFill>
                  <a:schemeClr val="tx1"/>
                </a:solidFill>
              </a:rPr>
              <a:t>choose</a:t>
            </a:r>
            <a:r>
              <a:rPr lang="fr-FR" dirty="0">
                <a:solidFill>
                  <a:schemeClr val="tx1"/>
                </a:solidFill>
              </a:rPr>
              <a:t> STEM </a:t>
            </a:r>
            <a:r>
              <a:rPr lang="fr-FR" dirty="0" err="1">
                <a:solidFill>
                  <a:schemeClr val="tx1"/>
                </a:solidFill>
              </a:rPr>
              <a:t>careers</a:t>
            </a:r>
            <a:r>
              <a:rPr lang="fr-FR" dirty="0">
                <a:solidFill>
                  <a:schemeClr val="tx1"/>
                </a:solidFill>
              </a:rPr>
              <a:t>;</a:t>
            </a:r>
          </a:p>
          <a:p>
            <a:pPr marL="114300" indent="0">
              <a:buNone/>
            </a:pPr>
            <a:endParaRPr lang="fr-FR" dirty="0"/>
          </a:p>
        </p:txBody>
      </p:sp>
      <p:sp>
        <p:nvSpPr>
          <p:cNvPr id="4" name="Espace réservé du numéro de diapositive 3">
            <a:extLst>
              <a:ext uri="{FF2B5EF4-FFF2-40B4-BE49-F238E27FC236}">
                <a16:creationId xmlns:a16="http://schemas.microsoft.com/office/drawing/2014/main" id="{0543C904-309D-0A4E-A8F7-29E1FD57C60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2520837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57481A-43B5-B649-B053-523F25389D5A}"/>
              </a:ext>
            </a:extLst>
          </p:cNvPr>
          <p:cNvSpPr>
            <a:spLocks noGrp="1"/>
          </p:cNvSpPr>
          <p:nvPr>
            <p:ph type="title"/>
          </p:nvPr>
        </p:nvSpPr>
        <p:spPr>
          <a:xfrm>
            <a:off x="168425" y="132000"/>
            <a:ext cx="6802800" cy="572700"/>
          </a:xfrm>
        </p:spPr>
        <p:txBody>
          <a:bodyPr/>
          <a:lstStyle/>
          <a:p>
            <a:r>
              <a:rPr lang="fr-FR" dirty="0">
                <a:solidFill>
                  <a:schemeClr val="tx1"/>
                </a:solidFill>
              </a:rPr>
              <a:t>EDU-ARCTIC</a:t>
            </a:r>
          </a:p>
        </p:txBody>
      </p:sp>
      <p:sp>
        <p:nvSpPr>
          <p:cNvPr id="3" name="Espace réservé du texte 2">
            <a:extLst>
              <a:ext uri="{FF2B5EF4-FFF2-40B4-BE49-F238E27FC236}">
                <a16:creationId xmlns:a16="http://schemas.microsoft.com/office/drawing/2014/main" id="{83FD5544-E974-2C46-BE9A-97D8C6618492}"/>
              </a:ext>
            </a:extLst>
          </p:cNvPr>
          <p:cNvSpPr>
            <a:spLocks noGrp="1"/>
          </p:cNvSpPr>
          <p:nvPr>
            <p:ph type="body" idx="1"/>
          </p:nvPr>
        </p:nvSpPr>
        <p:spPr>
          <a:xfrm>
            <a:off x="168425" y="868500"/>
            <a:ext cx="8664008" cy="3540214"/>
          </a:xfrm>
        </p:spPr>
        <p:txBody>
          <a:bodyPr/>
          <a:lstStyle/>
          <a:p>
            <a:r>
              <a:rPr lang="fr-FR" dirty="0"/>
              <a:t>EDU-ARCTIC </a:t>
            </a:r>
            <a:r>
              <a:rPr lang="fr-FR" dirty="0" err="1"/>
              <a:t>Launches</a:t>
            </a:r>
            <a:r>
              <a:rPr lang="fr-FR" dirty="0"/>
              <a:t> Online </a:t>
            </a:r>
            <a:r>
              <a:rPr lang="fr-FR" dirty="0" err="1"/>
              <a:t>Lessons</a:t>
            </a:r>
            <a:r>
              <a:rPr lang="fr-FR" dirty="0"/>
              <a:t> and First </a:t>
            </a:r>
            <a:r>
              <a:rPr lang="fr-FR" dirty="0" err="1"/>
              <a:t>Arctic</a:t>
            </a:r>
            <a:r>
              <a:rPr lang="fr-FR" dirty="0"/>
              <a:t> </a:t>
            </a:r>
            <a:r>
              <a:rPr lang="fr-FR" dirty="0" err="1"/>
              <a:t>Competition</a:t>
            </a:r>
            <a:r>
              <a:rPr lang="fr-FR" dirty="0"/>
              <a:t> </a:t>
            </a:r>
          </a:p>
          <a:p>
            <a:r>
              <a:rPr lang="fr-FR" dirty="0" err="1"/>
              <a:t>Details</a:t>
            </a:r>
            <a:r>
              <a:rPr lang="fr-FR" dirty="0"/>
              <a:t> </a:t>
            </a:r>
            <a:r>
              <a:rPr lang="fr-FR" dirty="0" err="1"/>
              <a:t>Published</a:t>
            </a:r>
            <a:r>
              <a:rPr lang="fr-FR" dirty="0"/>
              <a:t>: 17 </a:t>
            </a:r>
            <a:r>
              <a:rPr lang="fr-FR" dirty="0" err="1"/>
              <a:t>January</a:t>
            </a:r>
            <a:r>
              <a:rPr lang="fr-FR" dirty="0"/>
              <a:t> 2017</a:t>
            </a:r>
            <a:r>
              <a:rPr lang="fr-FR" i="1" dirty="0"/>
              <a:t>Newsletter n°1, 11 </a:t>
            </a:r>
            <a:r>
              <a:rPr lang="fr-FR" i="1" dirty="0" err="1"/>
              <a:t>January</a:t>
            </a:r>
            <a:r>
              <a:rPr lang="fr-FR" i="1" dirty="0"/>
              <a:t> 2017</a:t>
            </a:r>
            <a:endParaRPr lang="fr-FR" dirty="0"/>
          </a:p>
          <a:p>
            <a:r>
              <a:rPr lang="fr-FR" b="1" dirty="0"/>
              <a:t>Content</a:t>
            </a:r>
            <a:endParaRPr lang="fr-FR" dirty="0"/>
          </a:p>
          <a:p>
            <a:r>
              <a:rPr lang="fr-FR" b="1" dirty="0"/>
              <a:t> 1.    </a:t>
            </a:r>
            <a:r>
              <a:rPr lang="fr-FR" b="1" dirty="0" err="1"/>
              <a:t>Welcome</a:t>
            </a:r>
            <a:r>
              <a:rPr lang="fr-FR" b="1" dirty="0"/>
              <a:t>! </a:t>
            </a:r>
            <a:br>
              <a:rPr lang="fr-FR" b="1" dirty="0"/>
            </a:br>
            <a:r>
              <a:rPr lang="fr-FR" b="1" dirty="0"/>
              <a:t> 2.    </a:t>
            </a:r>
            <a:r>
              <a:rPr lang="fr-FR" b="1" dirty="0" err="1"/>
              <a:t>Your</a:t>
            </a:r>
            <a:r>
              <a:rPr lang="fr-FR" b="1" dirty="0"/>
              <a:t> online newsletter </a:t>
            </a:r>
            <a:br>
              <a:rPr lang="fr-FR" b="1" dirty="0"/>
            </a:br>
            <a:r>
              <a:rPr lang="fr-FR" b="1" dirty="0"/>
              <a:t> 3.    Online </a:t>
            </a:r>
            <a:r>
              <a:rPr lang="fr-FR" b="1" dirty="0" err="1"/>
              <a:t>lessons</a:t>
            </a:r>
            <a:r>
              <a:rPr lang="fr-FR" b="1" dirty="0"/>
              <a:t> </a:t>
            </a:r>
            <a:r>
              <a:rPr lang="fr-FR" b="1" dirty="0" err="1"/>
              <a:t>begin</a:t>
            </a:r>
            <a:r>
              <a:rPr lang="fr-FR" b="1" dirty="0"/>
              <a:t> </a:t>
            </a:r>
            <a:br>
              <a:rPr lang="fr-FR" b="1" dirty="0"/>
            </a:br>
            <a:r>
              <a:rPr lang="fr-FR" b="1" dirty="0"/>
              <a:t> 4.    </a:t>
            </a:r>
            <a:r>
              <a:rPr lang="fr-FR" b="1" dirty="0" err="1"/>
              <a:t>Introductory</a:t>
            </a:r>
            <a:r>
              <a:rPr lang="fr-FR" b="1" dirty="0"/>
              <a:t> </a:t>
            </a:r>
            <a:r>
              <a:rPr lang="fr-FR" b="1" dirty="0" err="1"/>
              <a:t>webinar</a:t>
            </a:r>
            <a:br>
              <a:rPr lang="fr-FR" b="1" dirty="0"/>
            </a:br>
            <a:r>
              <a:rPr lang="fr-FR" b="1" dirty="0"/>
              <a:t> 5.    </a:t>
            </a:r>
            <a:r>
              <a:rPr lang="fr-FR" b="1" dirty="0" err="1"/>
              <a:t>Arctic</a:t>
            </a:r>
            <a:r>
              <a:rPr lang="fr-FR" b="1" dirty="0"/>
              <a:t> </a:t>
            </a:r>
            <a:r>
              <a:rPr lang="fr-FR" b="1" dirty="0" err="1"/>
              <a:t>competitions</a:t>
            </a:r>
            <a:r>
              <a:rPr lang="fr-FR" b="1" dirty="0"/>
              <a:t> </a:t>
            </a:r>
            <a:r>
              <a:rPr lang="fr-FR" b="1" dirty="0" err="1"/>
              <a:t>launched</a:t>
            </a:r>
            <a:r>
              <a:rPr lang="fr-FR" b="1" dirty="0"/>
              <a:t> </a:t>
            </a:r>
            <a:br>
              <a:rPr lang="fr-FR" b="1" dirty="0"/>
            </a:br>
            <a:r>
              <a:rPr lang="fr-FR" b="1" dirty="0"/>
              <a:t> 6.    </a:t>
            </a:r>
            <a:r>
              <a:rPr lang="fr-FR" b="1" dirty="0" err="1"/>
              <a:t>Spreading</a:t>
            </a:r>
            <a:r>
              <a:rPr lang="fr-FR" b="1" dirty="0"/>
              <a:t> the </a:t>
            </a:r>
            <a:r>
              <a:rPr lang="fr-FR" b="1" dirty="0" err="1"/>
              <a:t>word</a:t>
            </a:r>
            <a:r>
              <a:rPr lang="fr-FR" b="1" dirty="0"/>
              <a:t> about EDU-ARCTIC</a:t>
            </a:r>
          </a:p>
          <a:p>
            <a:r>
              <a:rPr lang="fr-FR" dirty="0"/>
              <a:t>https://</a:t>
            </a:r>
            <a:r>
              <a:rPr lang="fr-FR" dirty="0" err="1"/>
              <a:t>edu-arctic.eu</a:t>
            </a:r>
            <a:r>
              <a:rPr lang="fr-FR" dirty="0"/>
              <a:t>/newsletters/2017/50-edu-arctic-launches-online-lessons-and-first-arctic-competition</a:t>
            </a:r>
          </a:p>
        </p:txBody>
      </p:sp>
      <p:sp>
        <p:nvSpPr>
          <p:cNvPr id="4" name="Espace réservé du numéro de diapositive 3">
            <a:extLst>
              <a:ext uri="{FF2B5EF4-FFF2-40B4-BE49-F238E27FC236}">
                <a16:creationId xmlns:a16="http://schemas.microsoft.com/office/drawing/2014/main" id="{C864AC6E-72BC-3940-8F3D-F59A5DEB94B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
        <p:nvSpPr>
          <p:cNvPr id="5" name="ZoneTexte 4">
            <a:extLst>
              <a:ext uri="{FF2B5EF4-FFF2-40B4-BE49-F238E27FC236}">
                <a16:creationId xmlns:a16="http://schemas.microsoft.com/office/drawing/2014/main" id="{1C1ED85A-28D5-7147-AF10-DE6CC9CE97A9}"/>
              </a:ext>
            </a:extLst>
          </p:cNvPr>
          <p:cNvSpPr txBox="1"/>
          <p:nvPr/>
        </p:nvSpPr>
        <p:spPr>
          <a:xfrm>
            <a:off x="5731329" y="4640967"/>
            <a:ext cx="184731" cy="307777"/>
          </a:xfrm>
          <a:prstGeom prst="rect">
            <a:avLst/>
          </a:prstGeom>
          <a:noFill/>
        </p:spPr>
        <p:txBody>
          <a:bodyPr wrap="none" rtlCol="0">
            <a:spAutoFit/>
          </a:bodyPr>
          <a:lstStyle/>
          <a:p>
            <a:endParaRPr lang="fr-FR" dirty="0"/>
          </a:p>
        </p:txBody>
      </p:sp>
      <p:sp>
        <p:nvSpPr>
          <p:cNvPr id="6" name="ZoneTexte 5">
            <a:extLst>
              <a:ext uri="{FF2B5EF4-FFF2-40B4-BE49-F238E27FC236}">
                <a16:creationId xmlns:a16="http://schemas.microsoft.com/office/drawing/2014/main" id="{45371F82-7153-784D-AD05-01025BE1E9C4}"/>
              </a:ext>
            </a:extLst>
          </p:cNvPr>
          <p:cNvSpPr txBox="1"/>
          <p:nvPr/>
        </p:nvSpPr>
        <p:spPr>
          <a:xfrm>
            <a:off x="7528706" y="1999918"/>
            <a:ext cx="2607454" cy="3034649"/>
          </a:xfrm>
          <a:prstGeom prst="rect">
            <a:avLst/>
          </a:prstGeom>
          <a:noFill/>
        </p:spPr>
        <p:txBody>
          <a:bodyPr wrap="square" rtlCol="0">
            <a:spAutoFit/>
          </a:bodyPr>
          <a:lstStyle/>
          <a:p>
            <a:endParaRPr lang="fr-FR" dirty="0"/>
          </a:p>
        </p:txBody>
      </p:sp>
      <p:pic>
        <p:nvPicPr>
          <p:cNvPr id="7170" name="Picture 2" descr="Edu-Arctic">
            <a:hlinkClick r:id="rId2" tooltip="Edu Arctic"/>
            <a:extLst>
              <a:ext uri="{FF2B5EF4-FFF2-40B4-BE49-F238E27FC236}">
                <a16:creationId xmlns:a16="http://schemas.microsoft.com/office/drawing/2014/main" id="{3C858F32-B35B-5745-B23A-248F231C17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2433" y="1644650"/>
            <a:ext cx="5080000" cy="185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0386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BD9A86-9A97-E645-980D-6FCA6C3F591B}"/>
              </a:ext>
            </a:extLst>
          </p:cNvPr>
          <p:cNvSpPr>
            <a:spLocks noGrp="1"/>
          </p:cNvSpPr>
          <p:nvPr>
            <p:ph type="title"/>
          </p:nvPr>
        </p:nvSpPr>
        <p:spPr>
          <a:xfrm>
            <a:off x="168425" y="132000"/>
            <a:ext cx="6802800" cy="572700"/>
          </a:xfrm>
        </p:spPr>
        <p:txBody>
          <a:bodyPr/>
          <a:lstStyle/>
          <a:p>
            <a:r>
              <a:rPr lang="fr-FR" dirty="0">
                <a:solidFill>
                  <a:schemeClr val="tx1"/>
                </a:solidFill>
              </a:rPr>
              <a:t>EDU-ARCTIC Monitoring system mobile </a:t>
            </a:r>
            <a:r>
              <a:rPr lang="fr-FR" dirty="0" err="1">
                <a:solidFill>
                  <a:schemeClr val="tx1"/>
                </a:solidFill>
              </a:rPr>
              <a:t>app</a:t>
            </a:r>
            <a:r>
              <a:rPr lang="fr-FR" dirty="0">
                <a:solidFill>
                  <a:schemeClr val="tx1"/>
                </a:solidFill>
              </a:rPr>
              <a:t>.</a:t>
            </a:r>
            <a:br>
              <a:rPr lang="fr-FR" dirty="0"/>
            </a:br>
            <a:br>
              <a:rPr lang="fr-FR" dirty="0"/>
            </a:br>
            <a:endParaRPr lang="fr-FR" dirty="0">
              <a:solidFill>
                <a:schemeClr val="tx1"/>
              </a:solidFill>
            </a:endParaRPr>
          </a:p>
        </p:txBody>
      </p:sp>
      <p:sp>
        <p:nvSpPr>
          <p:cNvPr id="3" name="Espace réservé du texte 2">
            <a:extLst>
              <a:ext uri="{FF2B5EF4-FFF2-40B4-BE49-F238E27FC236}">
                <a16:creationId xmlns:a16="http://schemas.microsoft.com/office/drawing/2014/main" id="{59BF040F-03DB-594E-8F09-C5D13CFDE8FD}"/>
              </a:ext>
            </a:extLst>
          </p:cNvPr>
          <p:cNvSpPr>
            <a:spLocks noGrp="1"/>
          </p:cNvSpPr>
          <p:nvPr>
            <p:ph type="body" idx="1"/>
          </p:nvPr>
        </p:nvSpPr>
        <p:spPr>
          <a:xfrm>
            <a:off x="996042" y="914399"/>
            <a:ext cx="8147958" cy="3575958"/>
          </a:xfrm>
        </p:spPr>
        <p:txBody>
          <a:bodyPr/>
          <a:lstStyle/>
          <a:p>
            <a:r>
              <a:rPr lang="fr-FR" dirty="0">
                <a:solidFill>
                  <a:schemeClr val="tx1"/>
                </a:solidFill>
              </a:rPr>
              <a:t>That </a:t>
            </a:r>
            <a:r>
              <a:rPr lang="fr-FR" dirty="0" err="1">
                <a:solidFill>
                  <a:schemeClr val="tx1"/>
                </a:solidFill>
              </a:rPr>
              <a:t>was</a:t>
            </a:r>
            <a:r>
              <a:rPr lang="fr-FR" dirty="0">
                <a:solidFill>
                  <a:schemeClr val="tx1"/>
                </a:solidFill>
              </a:rPr>
              <a:t> the </a:t>
            </a:r>
            <a:r>
              <a:rPr lang="fr-FR" dirty="0" err="1">
                <a:solidFill>
                  <a:schemeClr val="tx1"/>
                </a:solidFill>
              </a:rPr>
              <a:t>purpose</a:t>
            </a:r>
            <a:r>
              <a:rPr lang="fr-FR" dirty="0">
                <a:solidFill>
                  <a:schemeClr val="tx1"/>
                </a:solidFill>
              </a:rPr>
              <a:t> of </a:t>
            </a:r>
            <a:r>
              <a:rPr lang="fr-FR" dirty="0" err="1">
                <a:solidFill>
                  <a:schemeClr val="tx1"/>
                </a:solidFill>
              </a:rPr>
              <a:t>creating</a:t>
            </a:r>
            <a:r>
              <a:rPr lang="fr-FR" dirty="0">
                <a:solidFill>
                  <a:schemeClr val="tx1"/>
                </a:solidFill>
              </a:rPr>
              <a:t> EDU-ARCTIC Monitoring System mobile </a:t>
            </a:r>
            <a:r>
              <a:rPr lang="fr-FR" dirty="0" err="1">
                <a:solidFill>
                  <a:schemeClr val="tx1"/>
                </a:solidFill>
              </a:rPr>
              <a:t>app</a:t>
            </a:r>
            <a:r>
              <a:rPr lang="fr-FR" dirty="0">
                <a:solidFill>
                  <a:schemeClr val="tx1"/>
                </a:solidFill>
              </a:rPr>
              <a:t>: to engage </a:t>
            </a:r>
            <a:r>
              <a:rPr lang="fr-FR" dirty="0" err="1">
                <a:solidFill>
                  <a:schemeClr val="tx1"/>
                </a:solidFill>
              </a:rPr>
              <a:t>students</a:t>
            </a:r>
            <a:r>
              <a:rPr lang="fr-FR" dirty="0">
                <a:solidFill>
                  <a:schemeClr val="tx1"/>
                </a:solidFill>
              </a:rPr>
              <a:t> more </a:t>
            </a:r>
            <a:r>
              <a:rPr lang="fr-FR" dirty="0" err="1">
                <a:solidFill>
                  <a:schemeClr val="tx1"/>
                </a:solidFill>
              </a:rPr>
              <a:t>directly</a:t>
            </a:r>
            <a:r>
              <a:rPr lang="fr-FR" dirty="0">
                <a:solidFill>
                  <a:schemeClr val="tx1"/>
                </a:solidFill>
              </a:rPr>
              <a:t> in </a:t>
            </a:r>
            <a:r>
              <a:rPr lang="fr-FR" dirty="0" err="1">
                <a:solidFill>
                  <a:schemeClr val="tx1"/>
                </a:solidFill>
              </a:rPr>
              <a:t>citizen</a:t>
            </a:r>
            <a:r>
              <a:rPr lang="fr-FR" dirty="0">
                <a:solidFill>
                  <a:schemeClr val="tx1"/>
                </a:solidFill>
              </a:rPr>
              <a:t> science, to </a:t>
            </a:r>
            <a:r>
              <a:rPr lang="fr-FR" dirty="0" err="1">
                <a:solidFill>
                  <a:schemeClr val="tx1"/>
                </a:solidFill>
              </a:rPr>
              <a:t>facilitate</a:t>
            </a:r>
            <a:r>
              <a:rPr lang="fr-FR" dirty="0">
                <a:solidFill>
                  <a:schemeClr val="tx1"/>
                </a:solidFill>
              </a:rPr>
              <a:t> </a:t>
            </a:r>
            <a:r>
              <a:rPr lang="fr-FR" dirty="0" err="1">
                <a:solidFill>
                  <a:schemeClr val="tx1"/>
                </a:solidFill>
              </a:rPr>
              <a:t>process</a:t>
            </a:r>
            <a:r>
              <a:rPr lang="fr-FR" dirty="0">
                <a:solidFill>
                  <a:schemeClr val="tx1"/>
                </a:solidFill>
              </a:rPr>
              <a:t> of </a:t>
            </a:r>
            <a:r>
              <a:rPr lang="fr-FR" dirty="0" err="1">
                <a:solidFill>
                  <a:schemeClr val="tx1"/>
                </a:solidFill>
              </a:rPr>
              <a:t>sumbission</a:t>
            </a:r>
            <a:r>
              <a:rPr lang="fr-FR" dirty="0">
                <a:solidFill>
                  <a:schemeClr val="tx1"/>
                </a:solidFill>
              </a:rPr>
              <a:t> of </a:t>
            </a:r>
            <a:r>
              <a:rPr lang="fr-FR" dirty="0" err="1">
                <a:solidFill>
                  <a:schemeClr val="tx1"/>
                </a:solidFill>
              </a:rPr>
              <a:t>measurements</a:t>
            </a:r>
            <a:r>
              <a:rPr lang="fr-FR" dirty="0">
                <a:solidFill>
                  <a:schemeClr val="tx1"/>
                </a:solidFill>
              </a:rPr>
              <a:t>, to </a:t>
            </a:r>
            <a:r>
              <a:rPr lang="fr-FR" dirty="0" err="1">
                <a:solidFill>
                  <a:schemeClr val="tx1"/>
                </a:solidFill>
              </a:rPr>
              <a:t>make</a:t>
            </a:r>
            <a:r>
              <a:rPr lang="fr-FR" dirty="0">
                <a:solidFill>
                  <a:schemeClr val="tx1"/>
                </a:solidFill>
              </a:rPr>
              <a:t> </a:t>
            </a:r>
            <a:r>
              <a:rPr lang="fr-FR" dirty="0" err="1">
                <a:solidFill>
                  <a:schemeClr val="tx1"/>
                </a:solidFill>
              </a:rPr>
              <a:t>it</a:t>
            </a:r>
            <a:r>
              <a:rPr lang="fr-FR" dirty="0">
                <a:solidFill>
                  <a:schemeClr val="tx1"/>
                </a:solidFill>
              </a:rPr>
              <a:t> more fun by </a:t>
            </a:r>
            <a:r>
              <a:rPr lang="fr-FR" dirty="0" err="1">
                <a:solidFill>
                  <a:schemeClr val="tx1"/>
                </a:solidFill>
              </a:rPr>
              <a:t>allowing</a:t>
            </a:r>
            <a:r>
              <a:rPr lang="fr-FR" dirty="0">
                <a:solidFill>
                  <a:schemeClr val="tx1"/>
                </a:solidFill>
              </a:rPr>
              <a:t> </a:t>
            </a:r>
            <a:r>
              <a:rPr lang="fr-FR" dirty="0" err="1">
                <a:solidFill>
                  <a:schemeClr val="tx1"/>
                </a:solidFill>
              </a:rPr>
              <a:t>adding</a:t>
            </a:r>
            <a:r>
              <a:rPr lang="fr-FR" dirty="0">
                <a:solidFill>
                  <a:schemeClr val="tx1"/>
                </a:solidFill>
              </a:rPr>
              <a:t> photos. </a:t>
            </a:r>
            <a:r>
              <a:rPr lang="fr-FR" dirty="0" err="1">
                <a:solidFill>
                  <a:schemeClr val="tx1"/>
                </a:solidFill>
              </a:rPr>
              <a:t>We</a:t>
            </a:r>
            <a:r>
              <a:rPr lang="fr-FR" dirty="0">
                <a:solidFill>
                  <a:schemeClr val="tx1"/>
                </a:solidFill>
              </a:rPr>
              <a:t> </a:t>
            </a:r>
            <a:r>
              <a:rPr lang="fr-FR" dirty="0" err="1">
                <a:solidFill>
                  <a:schemeClr val="tx1"/>
                </a:solidFill>
              </a:rPr>
              <a:t>want</a:t>
            </a:r>
            <a:r>
              <a:rPr lang="fr-FR" dirty="0">
                <a:solidFill>
                  <a:schemeClr val="tx1"/>
                </a:solidFill>
              </a:rPr>
              <a:t> to </a:t>
            </a:r>
            <a:r>
              <a:rPr lang="fr-FR" dirty="0" err="1">
                <a:solidFill>
                  <a:schemeClr val="tx1"/>
                </a:solidFill>
              </a:rPr>
              <a:t>enlarge</a:t>
            </a:r>
            <a:r>
              <a:rPr lang="fr-FR" dirty="0">
                <a:solidFill>
                  <a:schemeClr val="tx1"/>
                </a:solidFill>
              </a:rPr>
              <a:t> </a:t>
            </a:r>
            <a:r>
              <a:rPr lang="fr-FR" dirty="0" err="1">
                <a:solidFill>
                  <a:schemeClr val="tx1"/>
                </a:solidFill>
              </a:rPr>
              <a:t>our</a:t>
            </a:r>
            <a:r>
              <a:rPr lang="fr-FR" dirty="0">
                <a:solidFill>
                  <a:schemeClr val="tx1"/>
                </a:solidFill>
              </a:rPr>
              <a:t> </a:t>
            </a:r>
            <a:r>
              <a:rPr lang="fr-FR" dirty="0" err="1">
                <a:solidFill>
                  <a:schemeClr val="tx1"/>
                </a:solidFill>
              </a:rPr>
              <a:t>citizen</a:t>
            </a:r>
            <a:r>
              <a:rPr lang="fr-FR" dirty="0">
                <a:solidFill>
                  <a:schemeClr val="tx1"/>
                </a:solidFill>
              </a:rPr>
              <a:t> science network as </a:t>
            </a:r>
            <a:r>
              <a:rPr lang="fr-FR" dirty="0" err="1">
                <a:solidFill>
                  <a:schemeClr val="tx1"/>
                </a:solidFill>
              </a:rPr>
              <a:t>widely</a:t>
            </a:r>
            <a:r>
              <a:rPr lang="fr-FR" dirty="0">
                <a:solidFill>
                  <a:schemeClr val="tx1"/>
                </a:solidFill>
              </a:rPr>
              <a:t> as possible. </a:t>
            </a:r>
          </a:p>
          <a:p>
            <a:r>
              <a:rPr lang="fr-FR" dirty="0" err="1">
                <a:solidFill>
                  <a:schemeClr val="tx1"/>
                </a:solidFill>
              </a:rPr>
              <a:t>Also</a:t>
            </a:r>
            <a:r>
              <a:rPr lang="fr-FR" dirty="0">
                <a:solidFill>
                  <a:schemeClr val="tx1"/>
                </a:solidFill>
              </a:rPr>
              <a:t>, </a:t>
            </a:r>
            <a:r>
              <a:rPr lang="fr-FR" dirty="0" err="1">
                <a:solidFill>
                  <a:schemeClr val="tx1"/>
                </a:solidFill>
              </a:rPr>
              <a:t>never</a:t>
            </a:r>
            <a:r>
              <a:rPr lang="fr-FR" dirty="0">
                <a:solidFill>
                  <a:schemeClr val="tx1"/>
                </a:solidFill>
              </a:rPr>
              <a:t> </a:t>
            </a:r>
            <a:r>
              <a:rPr lang="fr-FR" dirty="0" err="1">
                <a:solidFill>
                  <a:schemeClr val="tx1"/>
                </a:solidFill>
              </a:rPr>
              <a:t>again</a:t>
            </a:r>
            <a:r>
              <a:rPr lang="fr-FR" dirty="0">
                <a:solidFill>
                  <a:schemeClr val="tx1"/>
                </a:solidFill>
              </a:rPr>
              <a:t> </a:t>
            </a:r>
            <a:r>
              <a:rPr lang="fr-FR" dirty="0" err="1">
                <a:solidFill>
                  <a:schemeClr val="tx1"/>
                </a:solidFill>
              </a:rPr>
              <a:t>will</a:t>
            </a:r>
            <a:r>
              <a:rPr lang="fr-FR" dirty="0">
                <a:solidFill>
                  <a:schemeClr val="tx1"/>
                </a:solidFill>
              </a:rPr>
              <a:t> </a:t>
            </a:r>
            <a:r>
              <a:rPr lang="fr-FR" dirty="0" err="1">
                <a:solidFill>
                  <a:schemeClr val="tx1"/>
                </a:solidFill>
              </a:rPr>
              <a:t>you</a:t>
            </a:r>
            <a:r>
              <a:rPr lang="fr-FR" dirty="0">
                <a:solidFill>
                  <a:schemeClr val="tx1"/>
                </a:solidFill>
              </a:rPr>
              <a:t> </a:t>
            </a:r>
            <a:r>
              <a:rPr lang="fr-FR" dirty="0" err="1">
                <a:solidFill>
                  <a:schemeClr val="tx1"/>
                </a:solidFill>
              </a:rPr>
              <a:t>forget</a:t>
            </a:r>
            <a:r>
              <a:rPr lang="fr-FR" dirty="0">
                <a:solidFill>
                  <a:schemeClr val="tx1"/>
                </a:solidFill>
              </a:rPr>
              <a:t> to </a:t>
            </a:r>
            <a:r>
              <a:rPr lang="fr-FR" dirty="0" err="1">
                <a:solidFill>
                  <a:schemeClr val="tx1"/>
                </a:solidFill>
              </a:rPr>
              <a:t>add</a:t>
            </a:r>
            <a:r>
              <a:rPr lang="fr-FR" dirty="0">
                <a:solidFill>
                  <a:schemeClr val="tx1"/>
                </a:solidFill>
              </a:rPr>
              <a:t> a </a:t>
            </a:r>
            <a:r>
              <a:rPr lang="fr-FR" dirty="0" err="1">
                <a:solidFill>
                  <a:schemeClr val="tx1"/>
                </a:solidFill>
              </a:rPr>
              <a:t>measurement</a:t>
            </a:r>
            <a:r>
              <a:rPr lang="fr-FR" dirty="0">
                <a:solidFill>
                  <a:schemeClr val="tx1"/>
                </a:solidFill>
              </a:rPr>
              <a:t> – the </a:t>
            </a:r>
            <a:r>
              <a:rPr lang="fr-FR" dirty="0" err="1">
                <a:solidFill>
                  <a:schemeClr val="tx1"/>
                </a:solidFill>
              </a:rPr>
              <a:t>app</a:t>
            </a:r>
            <a:r>
              <a:rPr lang="fr-FR" dirty="0">
                <a:solidFill>
                  <a:schemeClr val="tx1"/>
                </a:solidFill>
              </a:rPr>
              <a:t> </a:t>
            </a:r>
            <a:r>
              <a:rPr lang="fr-FR" dirty="0" err="1">
                <a:solidFill>
                  <a:schemeClr val="tx1"/>
                </a:solidFill>
              </a:rPr>
              <a:t>will</a:t>
            </a:r>
            <a:r>
              <a:rPr lang="fr-FR" dirty="0">
                <a:solidFill>
                  <a:schemeClr val="tx1"/>
                </a:solidFill>
              </a:rPr>
              <a:t> </a:t>
            </a:r>
            <a:r>
              <a:rPr lang="fr-FR" dirty="0" err="1">
                <a:solidFill>
                  <a:schemeClr val="tx1"/>
                </a:solidFill>
              </a:rPr>
              <a:t>remind</a:t>
            </a:r>
            <a:r>
              <a:rPr lang="fr-FR" dirty="0">
                <a:solidFill>
                  <a:schemeClr val="tx1"/>
                </a:solidFill>
              </a:rPr>
              <a:t> </a:t>
            </a:r>
            <a:r>
              <a:rPr lang="fr-FR" dirty="0" err="1">
                <a:solidFill>
                  <a:schemeClr val="tx1"/>
                </a:solidFill>
              </a:rPr>
              <a:t>you</a:t>
            </a:r>
            <a:r>
              <a:rPr lang="fr-FR" dirty="0">
                <a:solidFill>
                  <a:schemeClr val="tx1"/>
                </a:solidFill>
              </a:rPr>
              <a:t> </a:t>
            </a:r>
            <a:r>
              <a:rPr lang="fr-FR" dirty="0" err="1">
                <a:solidFill>
                  <a:schemeClr val="tx1"/>
                </a:solidFill>
              </a:rPr>
              <a:t>each</a:t>
            </a:r>
            <a:r>
              <a:rPr lang="fr-FR" dirty="0">
                <a:solidFill>
                  <a:schemeClr val="tx1"/>
                </a:solidFill>
              </a:rPr>
              <a:t> </a:t>
            </a:r>
            <a:r>
              <a:rPr lang="fr-FR" dirty="0" err="1">
                <a:solidFill>
                  <a:schemeClr val="tx1"/>
                </a:solidFill>
              </a:rPr>
              <a:t>Monday</a:t>
            </a:r>
            <a:r>
              <a:rPr lang="fr-FR" dirty="0">
                <a:solidFill>
                  <a:schemeClr val="tx1"/>
                </a:solidFill>
              </a:rPr>
              <a:t>. First </a:t>
            </a:r>
            <a:r>
              <a:rPr lang="fr-FR" dirty="0" err="1">
                <a:solidFill>
                  <a:schemeClr val="tx1"/>
                </a:solidFill>
              </a:rPr>
              <a:t>snow</a:t>
            </a:r>
            <a:r>
              <a:rPr lang="fr-FR" dirty="0">
                <a:solidFill>
                  <a:schemeClr val="tx1"/>
                </a:solidFill>
              </a:rPr>
              <a:t>, first </a:t>
            </a:r>
            <a:r>
              <a:rPr lang="fr-FR" dirty="0" err="1">
                <a:solidFill>
                  <a:schemeClr val="tx1"/>
                </a:solidFill>
              </a:rPr>
              <a:t>flowers</a:t>
            </a:r>
            <a:r>
              <a:rPr lang="fr-FR" dirty="0">
                <a:solidFill>
                  <a:schemeClr val="tx1"/>
                </a:solidFill>
              </a:rPr>
              <a:t>, first </a:t>
            </a:r>
            <a:r>
              <a:rPr lang="fr-FR" dirty="0" err="1">
                <a:solidFill>
                  <a:schemeClr val="tx1"/>
                </a:solidFill>
              </a:rPr>
              <a:t>birds</a:t>
            </a:r>
            <a:r>
              <a:rPr lang="fr-FR" dirty="0">
                <a:solidFill>
                  <a:schemeClr val="tx1"/>
                </a:solidFill>
              </a:rPr>
              <a:t> </a:t>
            </a:r>
            <a:r>
              <a:rPr lang="fr-FR" dirty="0" err="1">
                <a:solidFill>
                  <a:schemeClr val="tx1"/>
                </a:solidFill>
              </a:rPr>
              <a:t>coming</a:t>
            </a:r>
            <a:r>
              <a:rPr lang="fr-FR" dirty="0">
                <a:solidFill>
                  <a:schemeClr val="tx1"/>
                </a:solidFill>
              </a:rPr>
              <a:t> back </a:t>
            </a:r>
            <a:r>
              <a:rPr lang="fr-FR" dirty="0" err="1">
                <a:solidFill>
                  <a:schemeClr val="tx1"/>
                </a:solidFill>
              </a:rPr>
              <a:t>from</a:t>
            </a:r>
            <a:r>
              <a:rPr lang="fr-FR" dirty="0">
                <a:solidFill>
                  <a:schemeClr val="tx1"/>
                </a:solidFill>
              </a:rPr>
              <a:t> </a:t>
            </a:r>
            <a:r>
              <a:rPr lang="fr-FR" dirty="0" err="1">
                <a:solidFill>
                  <a:schemeClr val="tx1"/>
                </a:solidFill>
              </a:rPr>
              <a:t>wintering</a:t>
            </a:r>
            <a:r>
              <a:rPr lang="fr-FR" dirty="0">
                <a:solidFill>
                  <a:schemeClr val="tx1"/>
                </a:solidFill>
              </a:rPr>
              <a:t> sites – nature </a:t>
            </a:r>
            <a:r>
              <a:rPr lang="fr-FR" dirty="0" err="1">
                <a:solidFill>
                  <a:schemeClr val="tx1"/>
                </a:solidFill>
              </a:rPr>
              <a:t>is</a:t>
            </a:r>
            <a:r>
              <a:rPr lang="fr-FR" dirty="0">
                <a:solidFill>
                  <a:schemeClr val="tx1"/>
                </a:solidFill>
              </a:rPr>
              <a:t> </a:t>
            </a:r>
            <a:r>
              <a:rPr lang="fr-FR" dirty="0" err="1">
                <a:solidFill>
                  <a:schemeClr val="tx1"/>
                </a:solidFill>
              </a:rPr>
              <a:t>such</a:t>
            </a:r>
            <a:r>
              <a:rPr lang="fr-FR" dirty="0">
                <a:solidFill>
                  <a:schemeClr val="tx1"/>
                </a:solidFill>
              </a:rPr>
              <a:t> a </a:t>
            </a:r>
            <a:r>
              <a:rPr lang="fr-FR" dirty="0" err="1">
                <a:solidFill>
                  <a:schemeClr val="tx1"/>
                </a:solidFill>
              </a:rPr>
              <a:t>fascinating</a:t>
            </a:r>
            <a:r>
              <a:rPr lang="fr-FR" dirty="0">
                <a:solidFill>
                  <a:schemeClr val="tx1"/>
                </a:solidFill>
              </a:rPr>
              <a:t> </a:t>
            </a:r>
            <a:r>
              <a:rPr lang="fr-FR" dirty="0" err="1">
                <a:solidFill>
                  <a:schemeClr val="tx1"/>
                </a:solidFill>
              </a:rPr>
              <a:t>object</a:t>
            </a:r>
            <a:r>
              <a:rPr lang="fr-FR" dirty="0">
                <a:solidFill>
                  <a:schemeClr val="tx1"/>
                </a:solidFill>
              </a:rPr>
              <a:t> for observation! </a:t>
            </a:r>
            <a:r>
              <a:rPr lang="fr-FR" dirty="0" err="1">
                <a:solidFill>
                  <a:schemeClr val="tx1"/>
                </a:solidFill>
              </a:rPr>
              <a:t>Learn</a:t>
            </a:r>
            <a:r>
              <a:rPr lang="fr-FR" dirty="0">
                <a:solidFill>
                  <a:schemeClr val="tx1"/>
                </a:solidFill>
              </a:rPr>
              <a:t> for </a:t>
            </a:r>
            <a:r>
              <a:rPr lang="fr-FR" dirty="0" err="1">
                <a:solidFill>
                  <a:schemeClr val="tx1"/>
                </a:solidFill>
              </a:rPr>
              <a:t>yourself</a:t>
            </a:r>
            <a:r>
              <a:rPr lang="fr-FR" dirty="0">
                <a:solidFill>
                  <a:schemeClr val="tx1"/>
                </a:solidFill>
              </a:rPr>
              <a:t>! </a:t>
            </a:r>
            <a:r>
              <a:rPr lang="fr-FR" dirty="0" err="1">
                <a:solidFill>
                  <a:schemeClr val="tx1"/>
                </a:solidFill>
              </a:rPr>
              <a:t>They</a:t>
            </a:r>
            <a:r>
              <a:rPr lang="fr-FR" dirty="0">
                <a:solidFill>
                  <a:schemeClr val="tx1"/>
                </a:solidFill>
              </a:rPr>
              <a:t> </a:t>
            </a:r>
            <a:r>
              <a:rPr lang="fr-FR" dirty="0" err="1">
                <a:solidFill>
                  <a:schemeClr val="tx1"/>
                </a:solidFill>
              </a:rPr>
              <a:t>say</a:t>
            </a:r>
            <a:r>
              <a:rPr lang="fr-FR" dirty="0">
                <a:solidFill>
                  <a:schemeClr val="tx1"/>
                </a:solidFill>
              </a:rPr>
              <a:t> </a:t>
            </a:r>
            <a:r>
              <a:rPr lang="fr-FR" dirty="0" err="1">
                <a:solidFill>
                  <a:schemeClr val="tx1"/>
                </a:solidFill>
              </a:rPr>
              <a:t>that</a:t>
            </a:r>
            <a:r>
              <a:rPr lang="fr-FR" dirty="0">
                <a:solidFill>
                  <a:schemeClr val="tx1"/>
                </a:solidFill>
              </a:rPr>
              <a:t> for </a:t>
            </a:r>
            <a:r>
              <a:rPr lang="fr-FR" dirty="0" err="1">
                <a:solidFill>
                  <a:schemeClr val="tx1"/>
                </a:solidFill>
              </a:rPr>
              <a:t>every</a:t>
            </a:r>
            <a:r>
              <a:rPr lang="fr-FR" dirty="0">
                <a:solidFill>
                  <a:schemeClr val="tx1"/>
                </a:solidFill>
              </a:rPr>
              <a:t> </a:t>
            </a:r>
            <a:r>
              <a:rPr lang="fr-FR" dirty="0" err="1">
                <a:solidFill>
                  <a:schemeClr val="tx1"/>
                </a:solidFill>
              </a:rPr>
              <a:t>hour</a:t>
            </a:r>
            <a:r>
              <a:rPr lang="fr-FR" dirty="0">
                <a:solidFill>
                  <a:schemeClr val="tx1"/>
                </a:solidFill>
              </a:rPr>
              <a:t> </a:t>
            </a:r>
            <a:r>
              <a:rPr lang="fr-FR" dirty="0" err="1">
                <a:solidFill>
                  <a:schemeClr val="tx1"/>
                </a:solidFill>
              </a:rPr>
              <a:t>spent</a:t>
            </a:r>
            <a:r>
              <a:rPr lang="fr-FR" dirty="0">
                <a:solidFill>
                  <a:schemeClr val="tx1"/>
                </a:solidFill>
              </a:rPr>
              <a:t> training </a:t>
            </a:r>
            <a:r>
              <a:rPr lang="fr-FR" dirty="0" err="1">
                <a:solidFill>
                  <a:schemeClr val="tx1"/>
                </a:solidFill>
              </a:rPr>
              <a:t>citizen</a:t>
            </a:r>
            <a:r>
              <a:rPr lang="fr-FR" dirty="0">
                <a:solidFill>
                  <a:schemeClr val="tx1"/>
                </a:solidFill>
              </a:rPr>
              <a:t> </a:t>
            </a:r>
            <a:r>
              <a:rPr lang="fr-FR" dirty="0" err="1">
                <a:solidFill>
                  <a:schemeClr val="tx1"/>
                </a:solidFill>
              </a:rPr>
              <a:t>scientists</a:t>
            </a:r>
            <a:r>
              <a:rPr lang="fr-FR" dirty="0">
                <a:solidFill>
                  <a:schemeClr val="tx1"/>
                </a:solidFill>
              </a:rPr>
              <a:t>, </a:t>
            </a:r>
            <a:r>
              <a:rPr lang="fr-FR" dirty="0" err="1">
                <a:solidFill>
                  <a:schemeClr val="tx1"/>
                </a:solidFill>
              </a:rPr>
              <a:t>we</a:t>
            </a:r>
            <a:r>
              <a:rPr lang="fr-FR" dirty="0">
                <a:solidFill>
                  <a:schemeClr val="tx1"/>
                </a:solidFill>
              </a:rPr>
              <a:t> </a:t>
            </a:r>
            <a:r>
              <a:rPr lang="fr-FR" dirty="0" err="1">
                <a:solidFill>
                  <a:schemeClr val="tx1"/>
                </a:solidFill>
              </a:rPr>
              <a:t>get</a:t>
            </a:r>
            <a:r>
              <a:rPr lang="fr-FR" dirty="0">
                <a:solidFill>
                  <a:schemeClr val="tx1"/>
                </a:solidFill>
              </a:rPr>
              <a:t> NINE </a:t>
            </a:r>
            <a:r>
              <a:rPr lang="fr-FR" dirty="0" err="1">
                <a:solidFill>
                  <a:schemeClr val="tx1"/>
                </a:solidFill>
              </a:rPr>
              <a:t>hours</a:t>
            </a:r>
            <a:r>
              <a:rPr lang="fr-FR" dirty="0">
                <a:solidFill>
                  <a:schemeClr val="tx1"/>
                </a:solidFill>
              </a:rPr>
              <a:t> of data collection back, </a:t>
            </a:r>
            <a:r>
              <a:rPr lang="fr-FR" dirty="0" err="1">
                <a:solidFill>
                  <a:schemeClr val="tx1"/>
                </a:solidFill>
              </a:rPr>
              <a:t>so</a:t>
            </a:r>
            <a:r>
              <a:rPr lang="fr-FR" dirty="0">
                <a:solidFill>
                  <a:schemeClr val="tx1"/>
                </a:solidFill>
              </a:rPr>
              <a:t> </a:t>
            </a:r>
            <a:r>
              <a:rPr lang="fr-FR" dirty="0" err="1">
                <a:solidFill>
                  <a:schemeClr val="tx1"/>
                </a:solidFill>
              </a:rPr>
              <a:t>it’s</a:t>
            </a:r>
            <a:r>
              <a:rPr lang="fr-FR" dirty="0">
                <a:solidFill>
                  <a:schemeClr val="tx1"/>
                </a:solidFill>
              </a:rPr>
              <a:t> </a:t>
            </a:r>
            <a:r>
              <a:rPr lang="fr-FR" dirty="0" err="1">
                <a:solidFill>
                  <a:schemeClr val="tx1"/>
                </a:solidFill>
              </a:rPr>
              <a:t>definitely</a:t>
            </a:r>
            <a:r>
              <a:rPr lang="fr-FR" dirty="0">
                <a:solidFill>
                  <a:schemeClr val="tx1"/>
                </a:solidFill>
              </a:rPr>
              <a:t> </a:t>
            </a:r>
            <a:r>
              <a:rPr lang="fr-FR" dirty="0" err="1">
                <a:solidFill>
                  <a:schemeClr val="tx1"/>
                </a:solidFill>
              </a:rPr>
              <a:t>worth</a:t>
            </a:r>
            <a:r>
              <a:rPr lang="fr-FR" dirty="0">
                <a:solidFill>
                  <a:schemeClr val="tx1"/>
                </a:solidFill>
              </a:rPr>
              <a:t> </a:t>
            </a:r>
            <a:r>
              <a:rPr lang="fr-FR" dirty="0" err="1">
                <a:solidFill>
                  <a:schemeClr val="tx1"/>
                </a:solidFill>
              </a:rPr>
              <a:t>it!</a:t>
            </a:r>
            <a:r>
              <a:rPr lang="fr-FR" dirty="0">
                <a:solidFill>
                  <a:schemeClr val="tx1"/>
                </a:solidFill>
              </a:rPr>
              <a:t> </a:t>
            </a:r>
          </a:p>
        </p:txBody>
      </p:sp>
      <p:sp>
        <p:nvSpPr>
          <p:cNvPr id="4" name="Espace réservé du numéro de diapositive 3">
            <a:extLst>
              <a:ext uri="{FF2B5EF4-FFF2-40B4-BE49-F238E27FC236}">
                <a16:creationId xmlns:a16="http://schemas.microsoft.com/office/drawing/2014/main" id="{17812675-FDFE-4441-BA36-45DB91C63E1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5868281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1551</TotalTime>
  <Words>1166</Words>
  <Application>Microsoft Macintosh PowerPoint</Application>
  <PresentationFormat>On-screen Show (16:9)</PresentationFormat>
  <Paragraphs>76</Paragraphs>
  <Slides>12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Lato</vt:lpstr>
      <vt:lpstr>Arial</vt:lpstr>
      <vt:lpstr>Simple Light</vt:lpstr>
      <vt:lpstr>Science communication about Arctic research </vt:lpstr>
      <vt:lpstr>Lesson 4: targeting different audiences – adapting content</vt:lpstr>
      <vt:lpstr>Some examples: ERIS</vt:lpstr>
      <vt:lpstr>ERIS</vt:lpstr>
      <vt:lpstr>ERIS</vt:lpstr>
      <vt:lpstr>EDU-ARCTIC (Horizon 2020 project)</vt:lpstr>
      <vt:lpstr>EDU-ARCTIC</vt:lpstr>
      <vt:lpstr>EDU-ARCTIC</vt:lpstr>
      <vt:lpstr>EDU-ARCTIC Monitoring system mobile app.  </vt:lpstr>
      <vt:lpstr>NUNATARYUK - https://nunataryuk.org</vt:lpstr>
      <vt:lpstr>NUNATARYUK - blogs</vt:lpstr>
      <vt:lpstr>Activity in pairs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34</cp:revision>
  <dcterms:modified xsi:type="dcterms:W3CDTF">2022-05-21T20:50:46Z</dcterms:modified>
</cp:coreProperties>
</file>