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1"/>
  </p:notesMasterIdLst>
  <p:sldIdLst>
    <p:sldId id="308" r:id="rId2"/>
    <p:sldId id="275" r:id="rId3"/>
    <p:sldId id="278" r:id="rId4"/>
    <p:sldId id="280" r:id="rId5"/>
    <p:sldId id="279" r:id="rId6"/>
    <p:sldId id="281" r:id="rId7"/>
    <p:sldId id="282" r:id="rId8"/>
    <p:sldId id="283" r:id="rId9"/>
    <p:sldId id="284" r:id="rId10"/>
  </p:sldIdLst>
  <p:sldSz cx="9144000" cy="5143500" type="screen16x9"/>
  <p:notesSz cx="6858000" cy="9144000"/>
  <p:embeddedFontLst>
    <p:embeddedFont>
      <p:font typeface="Lato" panose="020F0502020204030203"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7"/>
    <p:restoredTop sz="93245"/>
  </p:normalViewPr>
  <p:slideViewPr>
    <p:cSldViewPr snapToGrid="0">
      <p:cViewPr varScale="1">
        <p:scale>
          <a:sx n="138" d="100"/>
          <a:sy n="138" d="100"/>
        </p:scale>
        <p:origin x="720"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057200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wbgu.de/en/home/" TargetMode="External"/><Relationship Id="rId2" Type="http://schemas.openxmlformats.org/officeDocument/2006/relationships/hyperlink" Target="http://www.ipcc.ch/" TargetMode="External"/><Relationship Id="rId1" Type="http://schemas.openxmlformats.org/officeDocument/2006/relationships/slideLayout" Target="../slideLayouts/slideLayout3.xml"/><Relationship Id="rId5" Type="http://schemas.openxmlformats.org/officeDocument/2006/relationships/hyperlink" Target="http://www.eskp.de/en/home/" TargetMode="External"/><Relationship Id="rId4" Type="http://schemas.openxmlformats.org/officeDocument/2006/relationships/hyperlink" Target="http://www.reklim.de/en.html"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www.cam.ac.uk/"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spri.cam.ac.uk/research/glaciology/" TargetMode="External"/><Relationship Id="rId7" Type="http://schemas.openxmlformats.org/officeDocument/2006/relationships/hyperlink" Target="https://www.spri.cam.ac.uk/research/seminars/human/" TargetMode="External"/><Relationship Id="rId2" Type="http://schemas.openxmlformats.org/officeDocument/2006/relationships/hyperlink" Target="https://www.spri.cam.ac.uk/research/glacimarine/" TargetMode="External"/><Relationship Id="rId1" Type="http://schemas.openxmlformats.org/officeDocument/2006/relationships/slideLayout" Target="../slideLayouts/slideLayout3.xml"/><Relationship Id="rId6" Type="http://schemas.openxmlformats.org/officeDocument/2006/relationships/hyperlink" Target="https://www.spri.cam.ac.uk/research/seminars/physical/" TargetMode="External"/><Relationship Id="rId5" Type="http://schemas.openxmlformats.org/officeDocument/2006/relationships/hyperlink" Target="https://www.spri.cam.ac.uk/research/plrsg/" TargetMode="External"/><Relationship Id="rId4" Type="http://schemas.openxmlformats.org/officeDocument/2006/relationships/hyperlink" Target="https://www.spri.cam.ac.uk/research/hce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com/search?client=safari&amp;rls=en&amp;q=Arctic+instiute+canada&amp;ie=UTF-8&amp;oe=UTF-8" TargetMode="External"/><Relationship Id="rId2" Type="http://schemas.openxmlformats.org/officeDocument/2006/relationships/hyperlink" Target="https://naturalhistory.si.edu/research/anthropology/programs/arctic-studies-center"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lvl="0"/>
            <a:r>
              <a:rPr lang="en-GB" dirty="0"/>
              <a:t>Science communication about Arctic research</a:t>
            </a:r>
            <a:r>
              <a:rPr lang="fr-FR" dirty="0"/>
              <a:t> </a:t>
            </a:r>
            <a:endParaRPr dirty="0"/>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fr-FR" dirty="0"/>
              <a:t>Module </a:t>
            </a:r>
            <a:r>
              <a:rPr lang="fr-FR" dirty="0" err="1"/>
              <a:t>prepared</a:t>
            </a:r>
            <a:r>
              <a:rPr lang="fr-FR" dirty="0"/>
              <a:t> by Prof. Jan </a:t>
            </a:r>
            <a:r>
              <a:rPr lang="fr-FR" dirty="0" err="1"/>
              <a:t>Borm</a:t>
            </a:r>
            <a:r>
              <a:rPr lang="fr-FR" dirty="0"/>
              <a:t>,</a:t>
            </a:r>
          </a:p>
          <a:p>
            <a:pPr marL="0" lvl="0" indent="0" algn="l" rtl="0">
              <a:spcBef>
                <a:spcPts val="0"/>
              </a:spcBef>
              <a:spcAft>
                <a:spcPts val="0"/>
              </a:spcAft>
              <a:buNone/>
            </a:pPr>
            <a:r>
              <a:rPr lang="fr-FR" dirty="0"/>
              <a:t>UVSQ/Université Paris-Saclay</a:t>
            </a:r>
            <a:endParaRPr dirty="0"/>
          </a:p>
        </p:txBody>
      </p:sp>
    </p:spTree>
    <p:extLst>
      <p:ext uri="{BB962C8B-B14F-4D97-AF65-F5344CB8AC3E}">
        <p14:creationId xmlns:p14="http://schemas.microsoft.com/office/powerpoint/2010/main" val="757874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63EF82-5061-3B43-8568-AF664CCC690E}"/>
              </a:ext>
            </a:extLst>
          </p:cNvPr>
          <p:cNvSpPr>
            <a:spLocks noGrp="1"/>
          </p:cNvSpPr>
          <p:nvPr>
            <p:ph type="title"/>
          </p:nvPr>
        </p:nvSpPr>
        <p:spPr/>
        <p:txBody>
          <a:bodyPr/>
          <a:lstStyle/>
          <a:p>
            <a:r>
              <a:rPr lang="fr-FR" dirty="0"/>
              <a:t>Lesson 3: </a:t>
            </a:r>
            <a:r>
              <a:rPr lang="en-GB" dirty="0"/>
              <a:t>Arctic research institutions</a:t>
            </a:r>
            <a:endParaRPr lang="fr-FR" dirty="0"/>
          </a:p>
        </p:txBody>
      </p:sp>
      <p:sp>
        <p:nvSpPr>
          <p:cNvPr id="3" name="Espace réservé du texte 2">
            <a:extLst>
              <a:ext uri="{FF2B5EF4-FFF2-40B4-BE49-F238E27FC236}">
                <a16:creationId xmlns:a16="http://schemas.microsoft.com/office/drawing/2014/main" id="{64749BF2-C22C-EA4C-90AC-82540F93BF3D}"/>
              </a:ext>
            </a:extLst>
          </p:cNvPr>
          <p:cNvSpPr>
            <a:spLocks noGrp="1"/>
          </p:cNvSpPr>
          <p:nvPr>
            <p:ph type="body" idx="1"/>
          </p:nvPr>
        </p:nvSpPr>
        <p:spPr>
          <a:xfrm>
            <a:off x="311700" y="909450"/>
            <a:ext cx="8652686" cy="3303321"/>
          </a:xfrm>
        </p:spPr>
        <p:txBody>
          <a:bodyPr/>
          <a:lstStyle/>
          <a:p>
            <a:r>
              <a:rPr lang="fr-FR" sz="2200" dirty="0" err="1">
                <a:solidFill>
                  <a:schemeClr val="tx1"/>
                </a:solidFill>
              </a:rPr>
              <a:t>Three</a:t>
            </a:r>
            <a:r>
              <a:rPr lang="fr-FR" sz="2200" dirty="0">
                <a:solidFill>
                  <a:schemeClr val="tx1"/>
                </a:solidFill>
              </a:rPr>
              <a:t> </a:t>
            </a:r>
            <a:r>
              <a:rPr lang="fr-FR" sz="2200" dirty="0" err="1">
                <a:solidFill>
                  <a:schemeClr val="tx1"/>
                </a:solidFill>
              </a:rPr>
              <a:t>European</a:t>
            </a:r>
            <a:r>
              <a:rPr lang="fr-FR" sz="2200" dirty="0">
                <a:solidFill>
                  <a:schemeClr val="tx1"/>
                </a:solidFill>
              </a:rPr>
              <a:t> </a:t>
            </a:r>
            <a:r>
              <a:rPr lang="fr-FR" sz="2200" dirty="0" err="1">
                <a:solidFill>
                  <a:schemeClr val="tx1"/>
                </a:solidFill>
              </a:rPr>
              <a:t>examples</a:t>
            </a:r>
            <a:r>
              <a:rPr lang="fr-FR" sz="2200" dirty="0">
                <a:solidFill>
                  <a:schemeClr val="tx1"/>
                </a:solidFill>
              </a:rPr>
              <a:t>:</a:t>
            </a:r>
          </a:p>
          <a:p>
            <a:r>
              <a:rPr lang="fr-FR" sz="2200" dirty="0" err="1">
                <a:solidFill>
                  <a:schemeClr val="tx1"/>
                </a:solidFill>
              </a:rPr>
              <a:t>Arctic</a:t>
            </a:r>
            <a:r>
              <a:rPr lang="fr-FR" sz="2200" dirty="0">
                <a:solidFill>
                  <a:schemeClr val="tx1"/>
                </a:solidFill>
              </a:rPr>
              <a:t> Center, </a:t>
            </a:r>
            <a:r>
              <a:rPr lang="fr-FR" sz="2200" dirty="0" err="1">
                <a:solidFill>
                  <a:schemeClr val="tx1"/>
                </a:solidFill>
              </a:rPr>
              <a:t>University</a:t>
            </a:r>
            <a:r>
              <a:rPr lang="fr-FR" sz="2200" dirty="0">
                <a:solidFill>
                  <a:schemeClr val="tx1"/>
                </a:solidFill>
              </a:rPr>
              <a:t> of </a:t>
            </a:r>
            <a:r>
              <a:rPr lang="fr-FR" sz="2200" dirty="0" err="1">
                <a:solidFill>
                  <a:schemeClr val="tx1"/>
                </a:solidFill>
              </a:rPr>
              <a:t>Lapland</a:t>
            </a:r>
            <a:r>
              <a:rPr lang="fr-FR" sz="2200" dirty="0">
                <a:solidFill>
                  <a:schemeClr val="tx1"/>
                </a:solidFill>
              </a:rPr>
              <a:t>, Rovaniemi, </a:t>
            </a:r>
            <a:r>
              <a:rPr lang="fr-FR" sz="2200" dirty="0" err="1">
                <a:solidFill>
                  <a:schemeClr val="tx1"/>
                </a:solidFill>
              </a:rPr>
              <a:t>Finland</a:t>
            </a:r>
            <a:r>
              <a:rPr lang="fr-FR" sz="2200" dirty="0">
                <a:solidFill>
                  <a:schemeClr val="tx1"/>
                </a:solidFill>
              </a:rPr>
              <a:t>: https://</a:t>
            </a:r>
            <a:r>
              <a:rPr lang="fr-FR" sz="2200" dirty="0" err="1">
                <a:solidFill>
                  <a:schemeClr val="tx1"/>
                </a:solidFill>
              </a:rPr>
              <a:t>www.arcticcentre.org</a:t>
            </a:r>
            <a:r>
              <a:rPr lang="fr-FR" sz="2200" dirty="0">
                <a:solidFill>
                  <a:schemeClr val="tx1"/>
                </a:solidFill>
              </a:rPr>
              <a:t>/EN/About/Strategy2025</a:t>
            </a:r>
          </a:p>
          <a:p>
            <a:r>
              <a:rPr lang="fr-FR" sz="2200" dirty="0">
                <a:solidFill>
                  <a:schemeClr val="tx1"/>
                </a:solidFill>
              </a:rPr>
              <a:t>AWI – Alfred-Wegener Institut, Helmholtz-</a:t>
            </a:r>
            <a:r>
              <a:rPr lang="fr-FR" sz="2200" dirty="0" err="1">
                <a:solidFill>
                  <a:schemeClr val="tx1"/>
                </a:solidFill>
              </a:rPr>
              <a:t>Zentrum</a:t>
            </a:r>
            <a:r>
              <a:rPr lang="fr-FR" sz="2200" dirty="0">
                <a:solidFill>
                  <a:schemeClr val="tx1"/>
                </a:solidFill>
              </a:rPr>
              <a:t> </a:t>
            </a:r>
            <a:r>
              <a:rPr lang="fr-FR" sz="2200" dirty="0" err="1">
                <a:solidFill>
                  <a:schemeClr val="tx1"/>
                </a:solidFill>
              </a:rPr>
              <a:t>für</a:t>
            </a:r>
            <a:r>
              <a:rPr lang="fr-FR" sz="2200" dirty="0">
                <a:solidFill>
                  <a:schemeClr val="tx1"/>
                </a:solidFill>
              </a:rPr>
              <a:t> Polar </a:t>
            </a:r>
            <a:r>
              <a:rPr lang="fr-FR" sz="2200" dirty="0" err="1">
                <a:solidFill>
                  <a:schemeClr val="tx1"/>
                </a:solidFill>
              </a:rPr>
              <a:t>und</a:t>
            </a:r>
            <a:r>
              <a:rPr lang="fr-FR" sz="2200" dirty="0">
                <a:solidFill>
                  <a:schemeClr val="tx1"/>
                </a:solidFill>
              </a:rPr>
              <a:t> </a:t>
            </a:r>
            <a:r>
              <a:rPr lang="fr-FR" sz="2200" dirty="0" err="1">
                <a:solidFill>
                  <a:schemeClr val="tx1"/>
                </a:solidFill>
              </a:rPr>
              <a:t>Meeresforschiung</a:t>
            </a:r>
            <a:r>
              <a:rPr lang="fr-FR" sz="2200" dirty="0">
                <a:solidFill>
                  <a:schemeClr val="tx1"/>
                </a:solidFill>
              </a:rPr>
              <a:t>, Bremerhaven and Potsdam: https://</a:t>
            </a:r>
            <a:r>
              <a:rPr lang="fr-FR" sz="2200" dirty="0" err="1">
                <a:solidFill>
                  <a:schemeClr val="tx1"/>
                </a:solidFill>
              </a:rPr>
              <a:t>www.awi.de</a:t>
            </a:r>
            <a:r>
              <a:rPr lang="fr-FR" sz="2200" dirty="0">
                <a:solidFill>
                  <a:schemeClr val="tx1"/>
                </a:solidFill>
              </a:rPr>
              <a:t>/en/</a:t>
            </a:r>
            <a:r>
              <a:rPr lang="fr-FR" sz="2200" dirty="0" err="1">
                <a:solidFill>
                  <a:schemeClr val="tx1"/>
                </a:solidFill>
              </a:rPr>
              <a:t>about-us.html</a:t>
            </a:r>
            <a:endParaRPr lang="fr-FR" sz="2200" dirty="0">
              <a:solidFill>
                <a:schemeClr val="tx1"/>
              </a:solidFill>
            </a:endParaRPr>
          </a:p>
          <a:p>
            <a:r>
              <a:rPr lang="fr-FR" sz="2200" dirty="0">
                <a:solidFill>
                  <a:schemeClr val="tx1"/>
                </a:solidFill>
              </a:rPr>
              <a:t>Scott Polar </a:t>
            </a:r>
            <a:r>
              <a:rPr lang="fr-FR" sz="2200" dirty="0" err="1">
                <a:solidFill>
                  <a:schemeClr val="tx1"/>
                </a:solidFill>
              </a:rPr>
              <a:t>Research</a:t>
            </a:r>
            <a:r>
              <a:rPr lang="fr-FR" sz="2200" dirty="0">
                <a:solidFill>
                  <a:schemeClr val="tx1"/>
                </a:solidFill>
              </a:rPr>
              <a:t> Institute, </a:t>
            </a:r>
            <a:r>
              <a:rPr lang="fr-FR" sz="2200" dirty="0" err="1">
                <a:solidFill>
                  <a:schemeClr val="tx1"/>
                </a:solidFill>
              </a:rPr>
              <a:t>Department</a:t>
            </a:r>
            <a:r>
              <a:rPr lang="fr-FR" sz="2200" dirty="0">
                <a:solidFill>
                  <a:schemeClr val="tx1"/>
                </a:solidFill>
              </a:rPr>
              <a:t> of </a:t>
            </a:r>
            <a:r>
              <a:rPr lang="fr-FR" sz="2200" dirty="0" err="1">
                <a:solidFill>
                  <a:schemeClr val="tx1"/>
                </a:solidFill>
              </a:rPr>
              <a:t>Geography</a:t>
            </a:r>
            <a:r>
              <a:rPr lang="fr-FR" sz="2200" dirty="0">
                <a:solidFill>
                  <a:schemeClr val="tx1"/>
                </a:solidFill>
              </a:rPr>
              <a:t>, </a:t>
            </a:r>
            <a:r>
              <a:rPr lang="fr-FR" sz="2200" dirty="0" err="1">
                <a:solidFill>
                  <a:schemeClr val="tx1"/>
                </a:solidFill>
              </a:rPr>
              <a:t>University</a:t>
            </a:r>
            <a:r>
              <a:rPr lang="fr-FR" sz="2200" dirty="0">
                <a:solidFill>
                  <a:schemeClr val="tx1"/>
                </a:solidFill>
              </a:rPr>
              <a:t> of Cambridge: https://</a:t>
            </a:r>
            <a:r>
              <a:rPr lang="fr-FR" sz="2200" dirty="0" err="1">
                <a:solidFill>
                  <a:schemeClr val="tx1"/>
                </a:solidFill>
              </a:rPr>
              <a:t>www.spri.cam.ac.uk</a:t>
            </a:r>
            <a:endParaRPr lang="fr-FR" sz="2200" dirty="0">
              <a:solidFill>
                <a:schemeClr val="tx1"/>
              </a:solidFill>
            </a:endParaRPr>
          </a:p>
        </p:txBody>
      </p:sp>
      <p:sp>
        <p:nvSpPr>
          <p:cNvPr id="4" name="Espace réservé du numéro de diapositive 3">
            <a:extLst>
              <a:ext uri="{FF2B5EF4-FFF2-40B4-BE49-F238E27FC236}">
                <a16:creationId xmlns:a16="http://schemas.microsoft.com/office/drawing/2014/main" id="{15947AC5-A5A9-EA48-B3DC-25CE8F1332C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2</a:t>
            </a:fld>
            <a:endParaRPr lang="fr-FR"/>
          </a:p>
        </p:txBody>
      </p:sp>
    </p:spTree>
    <p:extLst>
      <p:ext uri="{BB962C8B-B14F-4D97-AF65-F5344CB8AC3E}">
        <p14:creationId xmlns:p14="http://schemas.microsoft.com/office/powerpoint/2010/main" val="2370525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5F58EC-31F5-A043-BB8F-9AB07304EDAF}"/>
              </a:ext>
            </a:extLst>
          </p:cNvPr>
          <p:cNvSpPr>
            <a:spLocks noGrp="1"/>
          </p:cNvSpPr>
          <p:nvPr>
            <p:ph type="title"/>
          </p:nvPr>
        </p:nvSpPr>
        <p:spPr>
          <a:xfrm>
            <a:off x="168425" y="47786"/>
            <a:ext cx="6802800" cy="572700"/>
          </a:xfrm>
        </p:spPr>
        <p:txBody>
          <a:bodyPr/>
          <a:lstStyle/>
          <a:p>
            <a:r>
              <a:rPr lang="fr-FR" dirty="0" err="1">
                <a:solidFill>
                  <a:schemeClr val="tx1"/>
                </a:solidFill>
              </a:rPr>
              <a:t>Arctic</a:t>
            </a:r>
            <a:r>
              <a:rPr lang="fr-FR" dirty="0">
                <a:solidFill>
                  <a:schemeClr val="tx1"/>
                </a:solidFill>
              </a:rPr>
              <a:t> Center, </a:t>
            </a:r>
            <a:r>
              <a:rPr lang="fr-FR" dirty="0" err="1">
                <a:solidFill>
                  <a:schemeClr val="tx1"/>
                </a:solidFill>
              </a:rPr>
              <a:t>University</a:t>
            </a:r>
            <a:r>
              <a:rPr lang="fr-FR" dirty="0">
                <a:solidFill>
                  <a:schemeClr val="tx1"/>
                </a:solidFill>
              </a:rPr>
              <a:t> of </a:t>
            </a:r>
            <a:r>
              <a:rPr lang="fr-FR" dirty="0" err="1">
                <a:solidFill>
                  <a:schemeClr val="tx1"/>
                </a:solidFill>
              </a:rPr>
              <a:t>Lapland</a:t>
            </a:r>
            <a:endParaRPr lang="fr-FR" dirty="0">
              <a:solidFill>
                <a:schemeClr val="tx1"/>
              </a:solidFill>
            </a:endParaRPr>
          </a:p>
        </p:txBody>
      </p:sp>
      <p:sp>
        <p:nvSpPr>
          <p:cNvPr id="3" name="Espace réservé du texte 2">
            <a:extLst>
              <a:ext uri="{FF2B5EF4-FFF2-40B4-BE49-F238E27FC236}">
                <a16:creationId xmlns:a16="http://schemas.microsoft.com/office/drawing/2014/main" id="{E55AC413-3455-D741-A2BD-EF0905B1D196}"/>
              </a:ext>
            </a:extLst>
          </p:cNvPr>
          <p:cNvSpPr>
            <a:spLocks noGrp="1"/>
          </p:cNvSpPr>
          <p:nvPr>
            <p:ph type="body" idx="1"/>
          </p:nvPr>
        </p:nvSpPr>
        <p:spPr>
          <a:xfrm>
            <a:off x="149527" y="664393"/>
            <a:ext cx="8844946" cy="3814714"/>
          </a:xfrm>
        </p:spPr>
        <p:txBody>
          <a:bodyPr/>
          <a:lstStyle/>
          <a:p>
            <a:pPr fontAlgn="base"/>
            <a:r>
              <a:rPr lang="fr-FR" dirty="0">
                <a:solidFill>
                  <a:schemeClr val="tx1"/>
                </a:solidFill>
              </a:rPr>
              <a:t>The </a:t>
            </a:r>
            <a:r>
              <a:rPr lang="fr-FR" dirty="0" err="1">
                <a:solidFill>
                  <a:schemeClr val="tx1"/>
                </a:solidFill>
              </a:rPr>
              <a:t>Arctic</a:t>
            </a:r>
            <a:r>
              <a:rPr lang="fr-FR" dirty="0">
                <a:solidFill>
                  <a:schemeClr val="tx1"/>
                </a:solidFill>
              </a:rPr>
              <a:t> Centre </a:t>
            </a:r>
            <a:r>
              <a:rPr lang="fr-FR" dirty="0" err="1">
                <a:solidFill>
                  <a:schemeClr val="tx1"/>
                </a:solidFill>
              </a:rPr>
              <a:t>improves</a:t>
            </a:r>
            <a:r>
              <a:rPr lang="fr-FR" dirty="0">
                <a:solidFill>
                  <a:schemeClr val="tx1"/>
                </a:solidFill>
              </a:rPr>
              <a:t> a </a:t>
            </a:r>
            <a:r>
              <a:rPr lang="fr-FR" dirty="0" err="1">
                <a:solidFill>
                  <a:schemeClr val="tx1"/>
                </a:solidFill>
              </a:rPr>
              <a:t>comprehensive</a:t>
            </a:r>
            <a:r>
              <a:rPr lang="fr-FR" dirty="0">
                <a:solidFill>
                  <a:schemeClr val="tx1"/>
                </a:solidFill>
              </a:rPr>
              <a:t> </a:t>
            </a:r>
            <a:r>
              <a:rPr lang="fr-FR" dirty="0" err="1">
                <a:solidFill>
                  <a:schemeClr val="tx1"/>
                </a:solidFill>
              </a:rPr>
              <a:t>understanding</a:t>
            </a:r>
            <a:r>
              <a:rPr lang="fr-FR" dirty="0">
                <a:solidFill>
                  <a:schemeClr val="tx1"/>
                </a:solidFill>
              </a:rPr>
              <a:t> of the </a:t>
            </a:r>
            <a:r>
              <a:rPr lang="fr-FR" dirty="0" err="1">
                <a:solidFill>
                  <a:schemeClr val="tx1"/>
                </a:solidFill>
              </a:rPr>
              <a:t>Arctic</a:t>
            </a:r>
            <a:r>
              <a:rPr lang="fr-FR" dirty="0">
                <a:solidFill>
                  <a:schemeClr val="tx1"/>
                </a:solidFill>
              </a:rPr>
              <a:t> </a:t>
            </a:r>
            <a:r>
              <a:rPr lang="fr-FR" dirty="0" err="1">
                <a:solidFill>
                  <a:schemeClr val="tx1"/>
                </a:solidFill>
              </a:rPr>
              <a:t>through</a:t>
            </a:r>
            <a:r>
              <a:rPr lang="fr-FR" dirty="0">
                <a:solidFill>
                  <a:schemeClr val="tx1"/>
                </a:solidFill>
              </a:rPr>
              <a:t> </a:t>
            </a:r>
            <a:r>
              <a:rPr lang="fr-FR" dirty="0" err="1">
                <a:solidFill>
                  <a:schemeClr val="tx1"/>
                </a:solidFill>
              </a:rPr>
              <a:t>research</a:t>
            </a:r>
            <a:r>
              <a:rPr lang="fr-FR" dirty="0">
                <a:solidFill>
                  <a:schemeClr val="tx1"/>
                </a:solidFill>
              </a:rPr>
              <a:t> and science communication. Our </a:t>
            </a:r>
            <a:r>
              <a:rPr lang="fr-FR" dirty="0" err="1">
                <a:solidFill>
                  <a:schemeClr val="tx1"/>
                </a:solidFill>
              </a:rPr>
              <a:t>strength</a:t>
            </a:r>
            <a:r>
              <a:rPr lang="fr-FR" dirty="0">
                <a:solidFill>
                  <a:schemeClr val="tx1"/>
                </a:solidFill>
              </a:rPr>
              <a:t> </a:t>
            </a:r>
            <a:r>
              <a:rPr lang="fr-FR" dirty="0" err="1">
                <a:solidFill>
                  <a:schemeClr val="tx1"/>
                </a:solidFill>
              </a:rPr>
              <a:t>is</a:t>
            </a:r>
            <a:r>
              <a:rPr lang="fr-FR" dirty="0">
                <a:solidFill>
                  <a:schemeClr val="tx1"/>
                </a:solidFill>
              </a:rPr>
              <a:t> in a unique </a:t>
            </a:r>
            <a:r>
              <a:rPr lang="fr-FR" dirty="0" err="1">
                <a:solidFill>
                  <a:schemeClr val="tx1"/>
                </a:solidFill>
              </a:rPr>
              <a:t>combination</a:t>
            </a:r>
            <a:r>
              <a:rPr lang="fr-FR" dirty="0">
                <a:solidFill>
                  <a:schemeClr val="tx1"/>
                </a:solidFill>
              </a:rPr>
              <a:t> of high </a:t>
            </a:r>
            <a:r>
              <a:rPr lang="fr-FR" dirty="0" err="1">
                <a:solidFill>
                  <a:schemeClr val="tx1"/>
                </a:solidFill>
              </a:rPr>
              <a:t>quality</a:t>
            </a:r>
            <a:r>
              <a:rPr lang="fr-FR" dirty="0">
                <a:solidFill>
                  <a:schemeClr val="tx1"/>
                </a:solidFill>
              </a:rPr>
              <a:t> </a:t>
            </a:r>
            <a:r>
              <a:rPr lang="fr-FR" dirty="0" err="1">
                <a:solidFill>
                  <a:schemeClr val="tx1"/>
                </a:solidFill>
              </a:rPr>
              <a:t>multidisciplinary</a:t>
            </a:r>
            <a:r>
              <a:rPr lang="fr-FR" dirty="0">
                <a:solidFill>
                  <a:schemeClr val="tx1"/>
                </a:solidFill>
              </a:rPr>
              <a:t> </a:t>
            </a:r>
            <a:r>
              <a:rPr lang="fr-FR" dirty="0" err="1">
                <a:solidFill>
                  <a:schemeClr val="tx1"/>
                </a:solidFill>
              </a:rPr>
              <a:t>research</a:t>
            </a:r>
            <a:r>
              <a:rPr lang="fr-FR" dirty="0">
                <a:solidFill>
                  <a:schemeClr val="tx1"/>
                </a:solidFill>
              </a:rPr>
              <a:t> and the </a:t>
            </a:r>
            <a:r>
              <a:rPr lang="fr-FR" dirty="0" err="1">
                <a:solidFill>
                  <a:schemeClr val="tx1"/>
                </a:solidFill>
              </a:rPr>
              <a:t>capability</a:t>
            </a:r>
            <a:r>
              <a:rPr lang="fr-FR" dirty="0">
                <a:solidFill>
                  <a:schemeClr val="tx1"/>
                </a:solidFill>
              </a:rPr>
              <a:t> to </a:t>
            </a:r>
            <a:r>
              <a:rPr lang="fr-FR" dirty="0" err="1">
                <a:solidFill>
                  <a:schemeClr val="tx1"/>
                </a:solidFill>
              </a:rPr>
              <a:t>share</a:t>
            </a:r>
            <a:r>
              <a:rPr lang="fr-FR" dirty="0">
                <a:solidFill>
                  <a:schemeClr val="tx1"/>
                </a:solidFill>
              </a:rPr>
              <a:t> </a:t>
            </a:r>
            <a:r>
              <a:rPr lang="fr-FR" dirty="0" err="1">
                <a:solidFill>
                  <a:schemeClr val="tx1"/>
                </a:solidFill>
              </a:rPr>
              <a:t>research-based</a:t>
            </a:r>
            <a:r>
              <a:rPr lang="fr-FR" dirty="0">
                <a:solidFill>
                  <a:schemeClr val="tx1"/>
                </a:solidFill>
              </a:rPr>
              <a:t> </a:t>
            </a:r>
            <a:r>
              <a:rPr lang="fr-FR" dirty="0" err="1">
                <a:solidFill>
                  <a:schemeClr val="tx1"/>
                </a:solidFill>
              </a:rPr>
              <a:t>knowledge</a:t>
            </a:r>
            <a:r>
              <a:rPr lang="fr-FR" dirty="0">
                <a:solidFill>
                  <a:schemeClr val="tx1"/>
                </a:solidFill>
              </a:rPr>
              <a:t> </a:t>
            </a:r>
            <a:r>
              <a:rPr lang="fr-FR" dirty="0" err="1">
                <a:solidFill>
                  <a:schemeClr val="tx1"/>
                </a:solidFill>
              </a:rPr>
              <a:t>with</a:t>
            </a:r>
            <a:r>
              <a:rPr lang="fr-FR" dirty="0">
                <a:solidFill>
                  <a:schemeClr val="tx1"/>
                </a:solidFill>
              </a:rPr>
              <a:t> the public and </a:t>
            </a:r>
            <a:r>
              <a:rPr lang="fr-FR" dirty="0" err="1">
                <a:solidFill>
                  <a:schemeClr val="tx1"/>
                </a:solidFill>
              </a:rPr>
              <a:t>decision-makers</a:t>
            </a:r>
            <a:r>
              <a:rPr lang="fr-FR" dirty="0">
                <a:solidFill>
                  <a:schemeClr val="tx1"/>
                </a:solidFill>
              </a:rPr>
              <a:t>. Our top-</a:t>
            </a:r>
            <a:r>
              <a:rPr lang="fr-FR" dirty="0" err="1">
                <a:solidFill>
                  <a:schemeClr val="tx1"/>
                </a:solidFill>
              </a:rPr>
              <a:t>level</a:t>
            </a:r>
            <a:r>
              <a:rPr lang="fr-FR" dirty="0">
                <a:solidFill>
                  <a:schemeClr val="tx1"/>
                </a:solidFill>
              </a:rPr>
              <a:t> </a:t>
            </a:r>
            <a:r>
              <a:rPr lang="fr-FR" dirty="0" err="1">
                <a:solidFill>
                  <a:schemeClr val="tx1"/>
                </a:solidFill>
              </a:rPr>
              <a:t>research</a:t>
            </a:r>
            <a:r>
              <a:rPr lang="fr-FR" dirty="0">
                <a:solidFill>
                  <a:schemeClr val="tx1"/>
                </a:solidFill>
              </a:rPr>
              <a:t> combines </a:t>
            </a:r>
            <a:r>
              <a:rPr lang="fr-FR" dirty="0" err="1">
                <a:solidFill>
                  <a:schemeClr val="tx1"/>
                </a:solidFill>
              </a:rPr>
              <a:t>approaches</a:t>
            </a:r>
            <a:r>
              <a:rPr lang="fr-FR" dirty="0">
                <a:solidFill>
                  <a:schemeClr val="tx1"/>
                </a:solidFill>
              </a:rPr>
              <a:t> </a:t>
            </a:r>
            <a:r>
              <a:rPr lang="fr-FR" dirty="0" err="1">
                <a:solidFill>
                  <a:schemeClr val="tx1"/>
                </a:solidFill>
              </a:rPr>
              <a:t>from</a:t>
            </a:r>
            <a:r>
              <a:rPr lang="fr-FR" dirty="0">
                <a:solidFill>
                  <a:schemeClr val="tx1"/>
                </a:solidFill>
              </a:rPr>
              <a:t> the </a:t>
            </a:r>
            <a:r>
              <a:rPr lang="fr-FR" dirty="0" err="1">
                <a:solidFill>
                  <a:schemeClr val="tx1"/>
                </a:solidFill>
              </a:rPr>
              <a:t>human</a:t>
            </a:r>
            <a:r>
              <a:rPr lang="fr-FR" dirty="0">
                <a:solidFill>
                  <a:schemeClr val="tx1"/>
                </a:solidFill>
              </a:rPr>
              <a:t>, social, </a:t>
            </a:r>
            <a:r>
              <a:rPr lang="fr-FR" dirty="0" err="1">
                <a:solidFill>
                  <a:schemeClr val="tx1"/>
                </a:solidFill>
              </a:rPr>
              <a:t>legal</a:t>
            </a:r>
            <a:r>
              <a:rPr lang="fr-FR" dirty="0">
                <a:solidFill>
                  <a:schemeClr val="tx1"/>
                </a:solidFill>
              </a:rPr>
              <a:t> and </a:t>
            </a:r>
            <a:r>
              <a:rPr lang="fr-FR" dirty="0" err="1">
                <a:solidFill>
                  <a:schemeClr val="tx1"/>
                </a:solidFill>
              </a:rPr>
              <a:t>natural</a:t>
            </a:r>
            <a:r>
              <a:rPr lang="fr-FR" dirty="0">
                <a:solidFill>
                  <a:schemeClr val="tx1"/>
                </a:solidFill>
              </a:rPr>
              <a:t> sciences, </a:t>
            </a:r>
            <a:r>
              <a:rPr lang="fr-FR" dirty="0" err="1">
                <a:solidFill>
                  <a:schemeClr val="tx1"/>
                </a:solidFill>
              </a:rPr>
              <a:t>often</a:t>
            </a:r>
            <a:r>
              <a:rPr lang="fr-FR" dirty="0">
                <a:solidFill>
                  <a:schemeClr val="tx1"/>
                </a:solidFill>
              </a:rPr>
              <a:t> in </a:t>
            </a:r>
            <a:r>
              <a:rPr lang="fr-FR" dirty="0" err="1">
                <a:solidFill>
                  <a:schemeClr val="tx1"/>
                </a:solidFill>
              </a:rPr>
              <a:t>multidisciplinary</a:t>
            </a:r>
            <a:r>
              <a:rPr lang="fr-FR" dirty="0">
                <a:solidFill>
                  <a:schemeClr val="tx1"/>
                </a:solidFill>
              </a:rPr>
              <a:t> </a:t>
            </a:r>
            <a:r>
              <a:rPr lang="fr-FR" dirty="0" err="1">
                <a:solidFill>
                  <a:schemeClr val="tx1"/>
                </a:solidFill>
              </a:rPr>
              <a:t>projects</a:t>
            </a:r>
            <a:r>
              <a:rPr lang="fr-FR" dirty="0">
                <a:solidFill>
                  <a:schemeClr val="tx1"/>
                </a:solidFill>
              </a:rPr>
              <a:t> and in co-production </a:t>
            </a:r>
            <a:r>
              <a:rPr lang="fr-FR" dirty="0" err="1">
                <a:solidFill>
                  <a:schemeClr val="tx1"/>
                </a:solidFill>
              </a:rPr>
              <a:t>with</a:t>
            </a:r>
            <a:r>
              <a:rPr lang="fr-FR" dirty="0">
                <a:solidFill>
                  <a:schemeClr val="tx1"/>
                </a:solidFill>
              </a:rPr>
              <a:t> local, </a:t>
            </a:r>
            <a:r>
              <a:rPr lang="fr-FR" dirty="0" err="1">
                <a:solidFill>
                  <a:schemeClr val="tx1"/>
                </a:solidFill>
              </a:rPr>
              <a:t>regional</a:t>
            </a:r>
            <a:r>
              <a:rPr lang="fr-FR" dirty="0">
                <a:solidFill>
                  <a:schemeClr val="tx1"/>
                </a:solidFill>
              </a:rPr>
              <a:t>, national and international </a:t>
            </a:r>
            <a:r>
              <a:rPr lang="fr-FR" dirty="0" err="1">
                <a:solidFill>
                  <a:schemeClr val="tx1"/>
                </a:solidFill>
              </a:rPr>
              <a:t>stakeholders</a:t>
            </a:r>
            <a:r>
              <a:rPr lang="fr-FR" dirty="0">
                <a:solidFill>
                  <a:schemeClr val="tx1"/>
                </a:solidFill>
              </a:rPr>
              <a:t>.</a:t>
            </a:r>
          </a:p>
          <a:p>
            <a:pPr fontAlgn="base"/>
            <a:r>
              <a:rPr lang="fr-FR" dirty="0" err="1">
                <a:solidFill>
                  <a:schemeClr val="tx1"/>
                </a:solidFill>
              </a:rPr>
              <a:t>Through</a:t>
            </a:r>
            <a:r>
              <a:rPr lang="fr-FR" dirty="0">
                <a:solidFill>
                  <a:schemeClr val="tx1"/>
                </a:solidFill>
              </a:rPr>
              <a:t> the </a:t>
            </a:r>
            <a:r>
              <a:rPr lang="fr-FR" dirty="0" err="1">
                <a:solidFill>
                  <a:schemeClr val="tx1"/>
                </a:solidFill>
              </a:rPr>
              <a:t>Arktikum</a:t>
            </a:r>
            <a:r>
              <a:rPr lang="fr-FR" dirty="0">
                <a:solidFill>
                  <a:schemeClr val="tx1"/>
                </a:solidFill>
              </a:rPr>
              <a:t> Science Centre and science communication </a:t>
            </a:r>
            <a:r>
              <a:rPr lang="fr-FR" dirty="0" err="1">
                <a:solidFill>
                  <a:schemeClr val="tx1"/>
                </a:solidFill>
              </a:rPr>
              <a:t>activities</a:t>
            </a:r>
            <a:r>
              <a:rPr lang="fr-FR" dirty="0">
                <a:solidFill>
                  <a:schemeClr val="tx1"/>
                </a:solidFill>
              </a:rPr>
              <a:t> </a:t>
            </a:r>
            <a:r>
              <a:rPr lang="fr-FR" dirty="0" err="1">
                <a:solidFill>
                  <a:schemeClr val="tx1"/>
                </a:solidFill>
              </a:rPr>
              <a:t>we</a:t>
            </a:r>
            <a:r>
              <a:rPr lang="fr-FR" dirty="0">
                <a:solidFill>
                  <a:schemeClr val="tx1"/>
                </a:solidFill>
              </a:rPr>
              <a:t> </a:t>
            </a:r>
            <a:r>
              <a:rPr lang="fr-FR" dirty="0" err="1">
                <a:solidFill>
                  <a:schemeClr val="tx1"/>
                </a:solidFill>
              </a:rPr>
              <a:t>increase</a:t>
            </a:r>
            <a:r>
              <a:rPr lang="fr-FR" dirty="0">
                <a:solidFill>
                  <a:schemeClr val="tx1"/>
                </a:solidFill>
              </a:rPr>
              <a:t> </a:t>
            </a:r>
            <a:r>
              <a:rPr lang="fr-FR" dirty="0" err="1">
                <a:solidFill>
                  <a:schemeClr val="tx1"/>
                </a:solidFill>
              </a:rPr>
              <a:t>knowledge</a:t>
            </a:r>
            <a:r>
              <a:rPr lang="fr-FR" dirty="0">
                <a:solidFill>
                  <a:schemeClr val="tx1"/>
                </a:solidFill>
              </a:rPr>
              <a:t> and </a:t>
            </a:r>
            <a:r>
              <a:rPr lang="fr-FR" dirty="0" err="1">
                <a:solidFill>
                  <a:schemeClr val="tx1"/>
                </a:solidFill>
              </a:rPr>
              <a:t>further</a:t>
            </a:r>
            <a:r>
              <a:rPr lang="fr-FR" dirty="0">
                <a:solidFill>
                  <a:schemeClr val="tx1"/>
                </a:solidFill>
              </a:rPr>
              <a:t> a </a:t>
            </a:r>
            <a:r>
              <a:rPr lang="fr-FR" dirty="0" err="1">
                <a:solidFill>
                  <a:schemeClr val="tx1"/>
                </a:solidFill>
              </a:rPr>
              <a:t>comprehensive</a:t>
            </a:r>
            <a:r>
              <a:rPr lang="fr-FR" dirty="0">
                <a:solidFill>
                  <a:schemeClr val="tx1"/>
                </a:solidFill>
              </a:rPr>
              <a:t> </a:t>
            </a:r>
            <a:r>
              <a:rPr lang="fr-FR" dirty="0" err="1">
                <a:solidFill>
                  <a:schemeClr val="tx1"/>
                </a:solidFill>
              </a:rPr>
              <a:t>understanding</a:t>
            </a:r>
            <a:r>
              <a:rPr lang="fr-FR" dirty="0">
                <a:solidFill>
                  <a:schemeClr val="tx1"/>
                </a:solidFill>
              </a:rPr>
              <a:t> of the </a:t>
            </a:r>
            <a:r>
              <a:rPr lang="fr-FR" dirty="0" err="1">
                <a:solidFill>
                  <a:schemeClr val="tx1"/>
                </a:solidFill>
              </a:rPr>
              <a:t>changing</a:t>
            </a:r>
            <a:r>
              <a:rPr lang="fr-FR" dirty="0">
                <a:solidFill>
                  <a:schemeClr val="tx1"/>
                </a:solidFill>
              </a:rPr>
              <a:t> </a:t>
            </a:r>
            <a:r>
              <a:rPr lang="fr-FR" dirty="0" err="1">
                <a:solidFill>
                  <a:schemeClr val="tx1"/>
                </a:solidFill>
              </a:rPr>
              <a:t>Arctic</a:t>
            </a:r>
            <a:r>
              <a:rPr lang="fr-FR" dirty="0">
                <a:solidFill>
                  <a:schemeClr val="tx1"/>
                </a:solidFill>
              </a:rPr>
              <a:t>. </a:t>
            </a:r>
          </a:p>
          <a:p>
            <a:pPr fontAlgn="base"/>
            <a:r>
              <a:rPr lang="fr-FR" dirty="0" err="1">
                <a:solidFill>
                  <a:schemeClr val="tx1"/>
                </a:solidFill>
              </a:rPr>
              <a:t>We</a:t>
            </a:r>
            <a:r>
              <a:rPr lang="fr-FR" dirty="0">
                <a:solidFill>
                  <a:schemeClr val="tx1"/>
                </a:solidFill>
              </a:rPr>
              <a:t> </a:t>
            </a:r>
            <a:r>
              <a:rPr lang="fr-FR" dirty="0" err="1">
                <a:solidFill>
                  <a:schemeClr val="tx1"/>
                </a:solidFill>
              </a:rPr>
              <a:t>provide</a:t>
            </a:r>
            <a:r>
              <a:rPr lang="fr-FR" dirty="0">
                <a:solidFill>
                  <a:schemeClr val="tx1"/>
                </a:solidFill>
              </a:rPr>
              <a:t> solutions to </a:t>
            </a:r>
            <a:r>
              <a:rPr lang="fr-FR" dirty="0" err="1">
                <a:solidFill>
                  <a:schemeClr val="tx1"/>
                </a:solidFill>
              </a:rPr>
              <a:t>environmental</a:t>
            </a:r>
            <a:r>
              <a:rPr lang="fr-FR" dirty="0">
                <a:solidFill>
                  <a:schemeClr val="tx1"/>
                </a:solidFill>
              </a:rPr>
              <a:t> and </a:t>
            </a:r>
            <a:r>
              <a:rPr lang="fr-FR" dirty="0" err="1">
                <a:solidFill>
                  <a:schemeClr val="tx1"/>
                </a:solidFill>
              </a:rPr>
              <a:t>societal</a:t>
            </a:r>
            <a:r>
              <a:rPr lang="fr-FR" dirty="0">
                <a:solidFill>
                  <a:schemeClr val="tx1"/>
                </a:solidFill>
              </a:rPr>
              <a:t> </a:t>
            </a:r>
            <a:r>
              <a:rPr lang="fr-FR" dirty="0" err="1">
                <a:solidFill>
                  <a:schemeClr val="tx1"/>
                </a:solidFill>
              </a:rPr>
              <a:t>problems</a:t>
            </a:r>
            <a:r>
              <a:rPr lang="fr-FR" dirty="0">
                <a:solidFill>
                  <a:schemeClr val="tx1"/>
                </a:solidFill>
              </a:rPr>
              <a:t> in </a:t>
            </a:r>
            <a:r>
              <a:rPr lang="fr-FR" dirty="0" err="1">
                <a:solidFill>
                  <a:schemeClr val="tx1"/>
                </a:solidFill>
              </a:rPr>
              <a:t>dynamic</a:t>
            </a:r>
            <a:r>
              <a:rPr lang="fr-FR" dirty="0">
                <a:solidFill>
                  <a:schemeClr val="tx1"/>
                </a:solidFill>
              </a:rPr>
              <a:t> dialogue </a:t>
            </a:r>
            <a:r>
              <a:rPr lang="fr-FR" dirty="0" err="1">
                <a:solidFill>
                  <a:schemeClr val="tx1"/>
                </a:solidFill>
              </a:rPr>
              <a:t>withstakeholders</a:t>
            </a:r>
            <a:r>
              <a:rPr lang="fr-FR" dirty="0">
                <a:solidFill>
                  <a:schemeClr val="tx1"/>
                </a:solidFill>
              </a:rPr>
              <a:t>.</a:t>
            </a:r>
            <a:br>
              <a:rPr lang="fr-FR" dirty="0"/>
            </a:br>
            <a:endParaRPr lang="fr-FR" dirty="0"/>
          </a:p>
        </p:txBody>
      </p:sp>
      <p:sp>
        <p:nvSpPr>
          <p:cNvPr id="4" name="Espace réservé du numéro de diapositive 3">
            <a:extLst>
              <a:ext uri="{FF2B5EF4-FFF2-40B4-BE49-F238E27FC236}">
                <a16:creationId xmlns:a16="http://schemas.microsoft.com/office/drawing/2014/main" id="{5D85C0D2-354A-AD47-98FE-6A891E43343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478035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7667A2-DE3C-9F41-B3C5-7DAE64AC49DB}"/>
              </a:ext>
            </a:extLst>
          </p:cNvPr>
          <p:cNvSpPr>
            <a:spLocks noGrp="1"/>
          </p:cNvSpPr>
          <p:nvPr>
            <p:ph type="title"/>
          </p:nvPr>
        </p:nvSpPr>
        <p:spPr>
          <a:xfrm>
            <a:off x="168425" y="0"/>
            <a:ext cx="6802800" cy="572700"/>
          </a:xfrm>
        </p:spPr>
        <p:txBody>
          <a:bodyPr/>
          <a:lstStyle/>
          <a:p>
            <a:r>
              <a:rPr lang="fr-FR" dirty="0" err="1">
                <a:solidFill>
                  <a:schemeClr val="tx1"/>
                </a:solidFill>
              </a:rPr>
              <a:t>Arctic</a:t>
            </a:r>
            <a:r>
              <a:rPr lang="fr-FR" dirty="0">
                <a:solidFill>
                  <a:schemeClr val="tx1"/>
                </a:solidFill>
              </a:rPr>
              <a:t> Center, ULAP</a:t>
            </a:r>
          </a:p>
        </p:txBody>
      </p:sp>
      <p:sp>
        <p:nvSpPr>
          <p:cNvPr id="3" name="Espace réservé du texte 2">
            <a:extLst>
              <a:ext uri="{FF2B5EF4-FFF2-40B4-BE49-F238E27FC236}">
                <a16:creationId xmlns:a16="http://schemas.microsoft.com/office/drawing/2014/main" id="{4D997823-89FE-2941-920E-6E9E824FC4C4}"/>
              </a:ext>
            </a:extLst>
          </p:cNvPr>
          <p:cNvSpPr>
            <a:spLocks noGrp="1"/>
          </p:cNvSpPr>
          <p:nvPr>
            <p:ph type="body" idx="1"/>
          </p:nvPr>
        </p:nvSpPr>
        <p:spPr>
          <a:xfrm>
            <a:off x="168433" y="576300"/>
            <a:ext cx="8664000" cy="3881400"/>
          </a:xfrm>
        </p:spPr>
        <p:txBody>
          <a:bodyPr/>
          <a:lstStyle/>
          <a:p>
            <a:pPr fontAlgn="base"/>
            <a:r>
              <a:rPr lang="fr-FR" b="1" dirty="0">
                <a:solidFill>
                  <a:schemeClr val="tx1"/>
                </a:solidFill>
              </a:rPr>
              <a:t>MISSION </a:t>
            </a:r>
            <a:r>
              <a:rPr lang="fr-FR" dirty="0" err="1">
                <a:solidFill>
                  <a:schemeClr val="tx1"/>
                </a:solidFill>
              </a:rPr>
              <a:t>We</a:t>
            </a:r>
            <a:r>
              <a:rPr lang="fr-FR" dirty="0">
                <a:solidFill>
                  <a:schemeClr val="tx1"/>
                </a:solidFill>
              </a:rPr>
              <a:t> </a:t>
            </a:r>
            <a:r>
              <a:rPr lang="fr-FR" dirty="0" err="1">
                <a:solidFill>
                  <a:schemeClr val="tx1"/>
                </a:solidFill>
              </a:rPr>
              <a:t>work</a:t>
            </a:r>
            <a:r>
              <a:rPr lang="fr-FR" dirty="0">
                <a:solidFill>
                  <a:schemeClr val="tx1"/>
                </a:solidFill>
              </a:rPr>
              <a:t> for a </a:t>
            </a:r>
            <a:r>
              <a:rPr lang="fr-FR" dirty="0" err="1">
                <a:solidFill>
                  <a:schemeClr val="tx1"/>
                </a:solidFill>
              </a:rPr>
              <a:t>comprehensive</a:t>
            </a:r>
            <a:r>
              <a:rPr lang="fr-FR" dirty="0">
                <a:solidFill>
                  <a:schemeClr val="tx1"/>
                </a:solidFill>
              </a:rPr>
              <a:t> </a:t>
            </a:r>
            <a:r>
              <a:rPr lang="fr-FR" dirty="0" err="1">
                <a:solidFill>
                  <a:schemeClr val="tx1"/>
                </a:solidFill>
              </a:rPr>
              <a:t>understanding</a:t>
            </a:r>
            <a:r>
              <a:rPr lang="fr-FR" dirty="0">
                <a:solidFill>
                  <a:schemeClr val="tx1"/>
                </a:solidFill>
              </a:rPr>
              <a:t> of the </a:t>
            </a:r>
            <a:r>
              <a:rPr lang="fr-FR" dirty="0" err="1">
                <a:solidFill>
                  <a:schemeClr val="tx1"/>
                </a:solidFill>
              </a:rPr>
              <a:t>Arctic</a:t>
            </a:r>
            <a:r>
              <a:rPr lang="fr-FR" dirty="0">
                <a:solidFill>
                  <a:schemeClr val="tx1"/>
                </a:solidFill>
              </a:rPr>
              <a:t> to </a:t>
            </a:r>
            <a:r>
              <a:rPr lang="fr-FR" dirty="0" err="1">
                <a:solidFill>
                  <a:schemeClr val="tx1"/>
                </a:solidFill>
              </a:rPr>
              <a:t>advance</a:t>
            </a:r>
            <a:r>
              <a:rPr lang="fr-FR" dirty="0">
                <a:solidFill>
                  <a:schemeClr val="tx1"/>
                </a:solidFill>
              </a:rPr>
              <a:t> global </a:t>
            </a:r>
            <a:r>
              <a:rPr lang="fr-FR" dirty="0" err="1">
                <a:solidFill>
                  <a:schemeClr val="tx1"/>
                </a:solidFill>
              </a:rPr>
              <a:t>sustainability</a:t>
            </a:r>
            <a:r>
              <a:rPr lang="fr-FR" dirty="0">
                <a:solidFill>
                  <a:schemeClr val="tx1"/>
                </a:solidFill>
              </a:rPr>
              <a:t>.</a:t>
            </a:r>
          </a:p>
          <a:p>
            <a:pPr fontAlgn="base"/>
            <a:r>
              <a:rPr lang="fr-FR" b="1" dirty="0">
                <a:solidFill>
                  <a:schemeClr val="tx1"/>
                </a:solidFill>
              </a:rPr>
              <a:t>VISION </a:t>
            </a:r>
            <a:r>
              <a:rPr lang="fr-FR" dirty="0" err="1">
                <a:solidFill>
                  <a:schemeClr val="tx1"/>
                </a:solidFill>
              </a:rPr>
              <a:t>We</a:t>
            </a:r>
            <a:r>
              <a:rPr lang="fr-FR" dirty="0">
                <a:solidFill>
                  <a:schemeClr val="tx1"/>
                </a:solidFill>
              </a:rPr>
              <a:t> are a </a:t>
            </a:r>
            <a:r>
              <a:rPr lang="fr-FR" dirty="0" err="1">
                <a:solidFill>
                  <a:schemeClr val="tx1"/>
                </a:solidFill>
              </a:rPr>
              <a:t>knowledge</a:t>
            </a:r>
            <a:r>
              <a:rPr lang="fr-FR" dirty="0">
                <a:solidFill>
                  <a:schemeClr val="tx1"/>
                </a:solidFill>
              </a:rPr>
              <a:t> hub for </a:t>
            </a:r>
            <a:r>
              <a:rPr lang="fr-FR" dirty="0" err="1">
                <a:solidFill>
                  <a:schemeClr val="tx1"/>
                </a:solidFill>
              </a:rPr>
              <a:t>ensuring</a:t>
            </a:r>
            <a:r>
              <a:rPr lang="fr-FR" dirty="0">
                <a:solidFill>
                  <a:schemeClr val="tx1"/>
                </a:solidFill>
              </a:rPr>
              <a:t> a </a:t>
            </a:r>
            <a:r>
              <a:rPr lang="fr-FR" dirty="0" err="1">
                <a:solidFill>
                  <a:schemeClr val="tx1"/>
                </a:solidFill>
              </a:rPr>
              <a:t>sustainable</a:t>
            </a:r>
            <a:r>
              <a:rPr lang="fr-FR" dirty="0">
                <a:solidFill>
                  <a:schemeClr val="tx1"/>
                </a:solidFill>
              </a:rPr>
              <a:t>, </a:t>
            </a:r>
            <a:r>
              <a:rPr lang="fr-FR" dirty="0" err="1">
                <a:solidFill>
                  <a:schemeClr val="tx1"/>
                </a:solidFill>
              </a:rPr>
              <a:t>healthy</a:t>
            </a:r>
            <a:r>
              <a:rPr lang="fr-FR" dirty="0">
                <a:solidFill>
                  <a:schemeClr val="tx1"/>
                </a:solidFill>
              </a:rPr>
              <a:t> and </a:t>
            </a:r>
            <a:r>
              <a:rPr lang="fr-FR" dirty="0" err="1">
                <a:solidFill>
                  <a:schemeClr val="tx1"/>
                </a:solidFill>
              </a:rPr>
              <a:t>prosperous</a:t>
            </a:r>
            <a:r>
              <a:rPr lang="fr-FR" dirty="0">
                <a:solidFill>
                  <a:schemeClr val="tx1"/>
                </a:solidFill>
              </a:rPr>
              <a:t> </a:t>
            </a:r>
            <a:r>
              <a:rPr lang="fr-FR" dirty="0" err="1">
                <a:solidFill>
                  <a:schemeClr val="tx1"/>
                </a:solidFill>
              </a:rPr>
              <a:t>Arctic</a:t>
            </a:r>
            <a:r>
              <a:rPr lang="fr-FR" dirty="0">
                <a:solidFill>
                  <a:schemeClr val="tx1"/>
                </a:solidFill>
              </a:rPr>
              <a:t>.</a:t>
            </a:r>
          </a:p>
          <a:p>
            <a:pPr fontAlgn="base"/>
            <a:r>
              <a:rPr lang="fr-FR" b="1" dirty="0">
                <a:solidFill>
                  <a:schemeClr val="tx1"/>
                </a:solidFill>
              </a:rPr>
              <a:t>VALUES </a:t>
            </a:r>
            <a:r>
              <a:rPr lang="fr-FR" dirty="0">
                <a:solidFill>
                  <a:schemeClr val="tx1"/>
                </a:solidFill>
              </a:rPr>
              <a:t>INDEPENDENT – </a:t>
            </a:r>
            <a:r>
              <a:rPr lang="fr-FR" dirty="0" err="1">
                <a:solidFill>
                  <a:schemeClr val="tx1"/>
                </a:solidFill>
              </a:rPr>
              <a:t>We</a:t>
            </a:r>
            <a:r>
              <a:rPr lang="fr-FR" dirty="0">
                <a:solidFill>
                  <a:schemeClr val="tx1"/>
                </a:solidFill>
              </a:rPr>
              <a:t> </a:t>
            </a:r>
            <a:r>
              <a:rPr lang="fr-FR" dirty="0" err="1">
                <a:solidFill>
                  <a:schemeClr val="tx1"/>
                </a:solidFill>
              </a:rPr>
              <a:t>conduct</a:t>
            </a:r>
            <a:r>
              <a:rPr lang="fr-FR" dirty="0">
                <a:solidFill>
                  <a:schemeClr val="tx1"/>
                </a:solidFill>
              </a:rPr>
              <a:t> </a:t>
            </a:r>
            <a:r>
              <a:rPr lang="fr-FR" b="1" dirty="0" err="1">
                <a:solidFill>
                  <a:schemeClr val="tx1"/>
                </a:solidFill>
              </a:rPr>
              <a:t>independent</a:t>
            </a:r>
            <a:r>
              <a:rPr lang="fr-FR" b="1" dirty="0">
                <a:solidFill>
                  <a:schemeClr val="tx1"/>
                </a:solidFill>
              </a:rPr>
              <a:t> and </a:t>
            </a:r>
            <a:r>
              <a:rPr lang="fr-FR" b="1" dirty="0" err="1">
                <a:solidFill>
                  <a:schemeClr val="tx1"/>
                </a:solidFill>
              </a:rPr>
              <a:t>critical</a:t>
            </a:r>
            <a:r>
              <a:rPr lang="fr-FR" b="1" dirty="0">
                <a:solidFill>
                  <a:schemeClr val="tx1"/>
                </a:solidFill>
              </a:rPr>
              <a:t> </a:t>
            </a:r>
            <a:r>
              <a:rPr lang="fr-FR" b="1" dirty="0" err="1">
                <a:solidFill>
                  <a:schemeClr val="tx1"/>
                </a:solidFill>
              </a:rPr>
              <a:t>research</a:t>
            </a:r>
            <a:r>
              <a:rPr lang="fr-FR" b="1" dirty="0">
                <a:solidFill>
                  <a:schemeClr val="tx1"/>
                </a:solidFill>
              </a:rPr>
              <a:t> and science communication</a:t>
            </a:r>
            <a:r>
              <a:rPr lang="fr-FR" dirty="0">
                <a:solidFill>
                  <a:schemeClr val="tx1"/>
                </a:solidFill>
              </a:rPr>
              <a:t>. RESPONSIBLE – </a:t>
            </a:r>
            <a:r>
              <a:rPr lang="fr-FR" dirty="0" err="1">
                <a:solidFill>
                  <a:schemeClr val="tx1"/>
                </a:solidFill>
              </a:rPr>
              <a:t>We</a:t>
            </a:r>
            <a:r>
              <a:rPr lang="fr-FR" dirty="0">
                <a:solidFill>
                  <a:schemeClr val="tx1"/>
                </a:solidFill>
              </a:rPr>
              <a:t> </a:t>
            </a:r>
            <a:r>
              <a:rPr lang="fr-FR" dirty="0" err="1">
                <a:solidFill>
                  <a:schemeClr val="tx1"/>
                </a:solidFill>
              </a:rPr>
              <a:t>advance</a:t>
            </a:r>
            <a:r>
              <a:rPr lang="fr-FR" dirty="0">
                <a:solidFill>
                  <a:schemeClr val="tx1"/>
                </a:solidFill>
              </a:rPr>
              <a:t> </a:t>
            </a:r>
            <a:r>
              <a:rPr lang="fr-FR" dirty="0" err="1">
                <a:solidFill>
                  <a:schemeClr val="tx1"/>
                </a:solidFill>
              </a:rPr>
              <a:t>sustainability</a:t>
            </a:r>
            <a:r>
              <a:rPr lang="fr-FR" dirty="0">
                <a:solidFill>
                  <a:schemeClr val="tx1"/>
                </a:solidFill>
              </a:rPr>
              <a:t> in society </a:t>
            </a:r>
            <a:r>
              <a:rPr lang="fr-FR" dirty="0" err="1">
                <a:solidFill>
                  <a:schemeClr val="tx1"/>
                </a:solidFill>
              </a:rPr>
              <a:t>through</a:t>
            </a:r>
            <a:r>
              <a:rPr lang="fr-FR" dirty="0">
                <a:solidFill>
                  <a:schemeClr val="tx1"/>
                </a:solidFill>
              </a:rPr>
              <a:t> </a:t>
            </a:r>
            <a:r>
              <a:rPr lang="fr-FR" dirty="0" err="1">
                <a:solidFill>
                  <a:schemeClr val="tx1"/>
                </a:solidFill>
              </a:rPr>
              <a:t>our</a:t>
            </a:r>
            <a:r>
              <a:rPr lang="fr-FR" dirty="0">
                <a:solidFill>
                  <a:schemeClr val="tx1"/>
                </a:solidFill>
              </a:rPr>
              <a:t> </a:t>
            </a:r>
            <a:r>
              <a:rPr lang="fr-FR" dirty="0" err="1">
                <a:solidFill>
                  <a:schemeClr val="tx1"/>
                </a:solidFill>
              </a:rPr>
              <a:t>own</a:t>
            </a:r>
            <a:r>
              <a:rPr lang="fr-FR" dirty="0">
                <a:solidFill>
                  <a:schemeClr val="tx1"/>
                </a:solidFill>
              </a:rPr>
              <a:t> </a:t>
            </a:r>
            <a:r>
              <a:rPr lang="fr-FR" dirty="0" err="1">
                <a:solidFill>
                  <a:schemeClr val="tx1"/>
                </a:solidFill>
              </a:rPr>
              <a:t>activities</a:t>
            </a:r>
            <a:r>
              <a:rPr lang="fr-FR" dirty="0">
                <a:solidFill>
                  <a:schemeClr val="tx1"/>
                </a:solidFill>
              </a:rPr>
              <a:t>.. INCLUSIVE – </a:t>
            </a:r>
            <a:r>
              <a:rPr lang="fr-FR" dirty="0" err="1">
                <a:solidFill>
                  <a:schemeClr val="tx1"/>
                </a:solidFill>
              </a:rPr>
              <a:t>We</a:t>
            </a:r>
            <a:r>
              <a:rPr lang="fr-FR" dirty="0">
                <a:solidFill>
                  <a:schemeClr val="tx1"/>
                </a:solidFill>
              </a:rPr>
              <a:t> </a:t>
            </a:r>
            <a:r>
              <a:rPr lang="fr-FR" dirty="0" err="1">
                <a:solidFill>
                  <a:schemeClr val="tx1"/>
                </a:solidFill>
              </a:rPr>
              <a:t>maintain</a:t>
            </a:r>
            <a:r>
              <a:rPr lang="fr-FR" dirty="0">
                <a:solidFill>
                  <a:schemeClr val="tx1"/>
                </a:solidFill>
              </a:rPr>
              <a:t> a </a:t>
            </a:r>
            <a:r>
              <a:rPr lang="fr-FR" dirty="0" err="1">
                <a:solidFill>
                  <a:schemeClr val="tx1"/>
                </a:solidFill>
              </a:rPr>
              <a:t>supportive</a:t>
            </a:r>
            <a:r>
              <a:rPr lang="fr-FR" dirty="0">
                <a:solidFill>
                  <a:schemeClr val="tx1"/>
                </a:solidFill>
              </a:rPr>
              <a:t>, </a:t>
            </a:r>
            <a:r>
              <a:rPr lang="fr-FR" dirty="0" err="1">
                <a:solidFill>
                  <a:schemeClr val="tx1"/>
                </a:solidFill>
              </a:rPr>
              <a:t>fair</a:t>
            </a:r>
            <a:r>
              <a:rPr lang="fr-FR" dirty="0">
                <a:solidFill>
                  <a:schemeClr val="tx1"/>
                </a:solidFill>
              </a:rPr>
              <a:t>, </a:t>
            </a:r>
            <a:r>
              <a:rPr lang="fr-FR" dirty="0" err="1">
                <a:solidFill>
                  <a:schemeClr val="tx1"/>
                </a:solidFill>
              </a:rPr>
              <a:t>creative</a:t>
            </a:r>
            <a:r>
              <a:rPr lang="fr-FR" dirty="0">
                <a:solidFill>
                  <a:schemeClr val="tx1"/>
                </a:solidFill>
              </a:rPr>
              <a:t> and transparent </a:t>
            </a:r>
            <a:r>
              <a:rPr lang="fr-FR" dirty="0" err="1">
                <a:solidFill>
                  <a:schemeClr val="tx1"/>
                </a:solidFill>
              </a:rPr>
              <a:t>working</a:t>
            </a:r>
            <a:r>
              <a:rPr lang="fr-FR" dirty="0">
                <a:solidFill>
                  <a:schemeClr val="tx1"/>
                </a:solidFill>
              </a:rPr>
              <a:t> </a:t>
            </a:r>
            <a:r>
              <a:rPr lang="fr-FR" dirty="0" err="1">
                <a:solidFill>
                  <a:schemeClr val="tx1"/>
                </a:solidFill>
              </a:rPr>
              <a:t>community</a:t>
            </a:r>
            <a:r>
              <a:rPr lang="fr-FR" dirty="0">
                <a:solidFill>
                  <a:schemeClr val="tx1"/>
                </a:solidFill>
              </a:rPr>
              <a:t> and have constant interaction </a:t>
            </a:r>
            <a:r>
              <a:rPr lang="fr-FR" dirty="0" err="1">
                <a:solidFill>
                  <a:schemeClr val="tx1"/>
                </a:solidFill>
              </a:rPr>
              <a:t>between</a:t>
            </a:r>
            <a:r>
              <a:rPr lang="fr-FR" dirty="0">
                <a:solidFill>
                  <a:schemeClr val="tx1"/>
                </a:solidFill>
              </a:rPr>
              <a:t> </a:t>
            </a:r>
            <a:r>
              <a:rPr lang="fr-FR" dirty="0" err="1">
                <a:solidFill>
                  <a:schemeClr val="tx1"/>
                </a:solidFill>
              </a:rPr>
              <a:t>our</a:t>
            </a:r>
            <a:r>
              <a:rPr lang="fr-FR" dirty="0">
                <a:solidFill>
                  <a:schemeClr val="tx1"/>
                </a:solidFill>
              </a:rPr>
              <a:t> </a:t>
            </a:r>
            <a:r>
              <a:rPr lang="fr-FR" dirty="0" err="1">
                <a:solidFill>
                  <a:schemeClr val="tx1"/>
                </a:solidFill>
              </a:rPr>
              <a:t>different</a:t>
            </a:r>
            <a:r>
              <a:rPr lang="fr-FR" dirty="0">
                <a:solidFill>
                  <a:schemeClr val="tx1"/>
                </a:solidFill>
              </a:rPr>
              <a:t> </a:t>
            </a:r>
            <a:r>
              <a:rPr lang="fr-FR" dirty="0" err="1">
                <a:solidFill>
                  <a:schemeClr val="tx1"/>
                </a:solidFill>
              </a:rPr>
              <a:t>functions</a:t>
            </a:r>
            <a:r>
              <a:rPr lang="fr-FR" dirty="0">
                <a:solidFill>
                  <a:schemeClr val="tx1"/>
                </a:solidFill>
              </a:rPr>
              <a:t>. RELIABLE – </a:t>
            </a:r>
            <a:r>
              <a:rPr lang="fr-FR" dirty="0" err="1">
                <a:solidFill>
                  <a:schemeClr val="tx1"/>
                </a:solidFill>
              </a:rPr>
              <a:t>We</a:t>
            </a:r>
            <a:r>
              <a:rPr lang="fr-FR" dirty="0">
                <a:solidFill>
                  <a:schemeClr val="tx1"/>
                </a:solidFill>
              </a:rPr>
              <a:t> are a </a:t>
            </a:r>
            <a:r>
              <a:rPr lang="fr-FR" dirty="0" err="1">
                <a:solidFill>
                  <a:schemeClr val="tx1"/>
                </a:solidFill>
              </a:rPr>
              <a:t>committed</a:t>
            </a:r>
            <a:r>
              <a:rPr lang="fr-FR" dirty="0">
                <a:solidFill>
                  <a:schemeClr val="tx1"/>
                </a:solidFill>
              </a:rPr>
              <a:t> and </a:t>
            </a:r>
            <a:r>
              <a:rPr lang="fr-FR" dirty="0" err="1">
                <a:solidFill>
                  <a:schemeClr val="tx1"/>
                </a:solidFill>
              </a:rPr>
              <a:t>reliable</a:t>
            </a:r>
            <a:r>
              <a:rPr lang="fr-FR" dirty="0">
                <a:solidFill>
                  <a:schemeClr val="tx1"/>
                </a:solidFill>
              </a:rPr>
              <a:t> collaboration </a:t>
            </a:r>
            <a:r>
              <a:rPr lang="fr-FR" dirty="0" err="1">
                <a:solidFill>
                  <a:schemeClr val="tx1"/>
                </a:solidFill>
              </a:rPr>
              <a:t>partner</a:t>
            </a:r>
            <a:r>
              <a:rPr lang="fr-FR" dirty="0">
                <a:solidFill>
                  <a:schemeClr val="tx1"/>
                </a:solidFill>
              </a:rPr>
              <a:t>, in constructive dialogue </a:t>
            </a:r>
            <a:r>
              <a:rPr lang="fr-FR" dirty="0" err="1">
                <a:solidFill>
                  <a:schemeClr val="tx1"/>
                </a:solidFill>
              </a:rPr>
              <a:t>with</a:t>
            </a:r>
            <a:r>
              <a:rPr lang="fr-FR" dirty="0">
                <a:solidFill>
                  <a:schemeClr val="tx1"/>
                </a:solidFill>
              </a:rPr>
              <a:t> </a:t>
            </a:r>
            <a:r>
              <a:rPr lang="fr-FR" dirty="0" err="1">
                <a:solidFill>
                  <a:schemeClr val="tx1"/>
                </a:solidFill>
              </a:rPr>
              <a:t>our</a:t>
            </a:r>
            <a:r>
              <a:rPr lang="fr-FR" dirty="0">
                <a:solidFill>
                  <a:schemeClr val="tx1"/>
                </a:solidFill>
              </a:rPr>
              <a:t> </a:t>
            </a:r>
            <a:r>
              <a:rPr lang="fr-FR" dirty="0" err="1">
                <a:solidFill>
                  <a:schemeClr val="tx1"/>
                </a:solidFill>
              </a:rPr>
              <a:t>partners</a:t>
            </a:r>
            <a:r>
              <a:rPr lang="fr-FR" dirty="0">
                <a:solidFill>
                  <a:schemeClr val="tx1"/>
                </a:solidFill>
              </a:rPr>
              <a:t> and </a:t>
            </a:r>
            <a:r>
              <a:rPr lang="fr-FR" dirty="0" err="1">
                <a:solidFill>
                  <a:schemeClr val="tx1"/>
                </a:solidFill>
              </a:rPr>
              <a:t>stakeholders</a:t>
            </a:r>
            <a:r>
              <a:rPr lang="fr-FR" dirty="0">
                <a:solidFill>
                  <a:schemeClr val="tx1"/>
                </a:solidFill>
              </a:rPr>
              <a:t>. MULTICULTURAL – </a:t>
            </a:r>
            <a:r>
              <a:rPr lang="fr-FR" dirty="0" err="1">
                <a:solidFill>
                  <a:schemeClr val="tx1"/>
                </a:solidFill>
              </a:rPr>
              <a:t>We</a:t>
            </a:r>
            <a:r>
              <a:rPr lang="fr-FR" dirty="0">
                <a:solidFill>
                  <a:schemeClr val="tx1"/>
                </a:solidFill>
              </a:rPr>
              <a:t> are an international </a:t>
            </a:r>
            <a:r>
              <a:rPr lang="fr-FR" dirty="0" err="1">
                <a:solidFill>
                  <a:schemeClr val="tx1"/>
                </a:solidFill>
              </a:rPr>
              <a:t>work</a:t>
            </a:r>
            <a:r>
              <a:rPr lang="fr-FR" dirty="0">
                <a:solidFill>
                  <a:schemeClr val="tx1"/>
                </a:solidFill>
              </a:rPr>
              <a:t> </a:t>
            </a:r>
            <a:r>
              <a:rPr lang="fr-FR" dirty="0" err="1">
                <a:solidFill>
                  <a:schemeClr val="tx1"/>
                </a:solidFill>
              </a:rPr>
              <a:t>community</a:t>
            </a:r>
            <a:r>
              <a:rPr lang="fr-FR" dirty="0">
                <a:solidFill>
                  <a:schemeClr val="tx1"/>
                </a:solidFill>
              </a:rPr>
              <a:t> </a:t>
            </a:r>
            <a:r>
              <a:rPr lang="fr-FR" dirty="0" err="1">
                <a:solidFill>
                  <a:schemeClr val="tx1"/>
                </a:solidFill>
              </a:rPr>
              <a:t>with</a:t>
            </a:r>
            <a:r>
              <a:rPr lang="fr-FR" dirty="0">
                <a:solidFill>
                  <a:schemeClr val="tx1"/>
                </a:solidFill>
              </a:rPr>
              <a:t> local, national and global networks.</a:t>
            </a:r>
            <a:br>
              <a:rPr lang="fr-FR" dirty="0"/>
            </a:br>
            <a:endParaRPr lang="fr-FR" dirty="0"/>
          </a:p>
          <a:p>
            <a:endParaRPr lang="fr-FR" dirty="0"/>
          </a:p>
        </p:txBody>
      </p:sp>
      <p:sp>
        <p:nvSpPr>
          <p:cNvPr id="4" name="Espace réservé du numéro de diapositive 3">
            <a:extLst>
              <a:ext uri="{FF2B5EF4-FFF2-40B4-BE49-F238E27FC236}">
                <a16:creationId xmlns:a16="http://schemas.microsoft.com/office/drawing/2014/main" id="{3B053427-B83E-4042-940B-E40A388DB39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3495993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B6926A-4A45-8A4D-994B-94287A6EA20E}"/>
              </a:ext>
            </a:extLst>
          </p:cNvPr>
          <p:cNvSpPr>
            <a:spLocks noGrp="1"/>
          </p:cNvSpPr>
          <p:nvPr>
            <p:ph type="title"/>
          </p:nvPr>
        </p:nvSpPr>
        <p:spPr/>
        <p:txBody>
          <a:bodyPr/>
          <a:lstStyle/>
          <a:p>
            <a:r>
              <a:rPr lang="fr-FR" dirty="0">
                <a:solidFill>
                  <a:schemeClr val="tx1"/>
                </a:solidFill>
              </a:rPr>
              <a:t>AWI</a:t>
            </a:r>
          </a:p>
        </p:txBody>
      </p:sp>
      <p:sp>
        <p:nvSpPr>
          <p:cNvPr id="3" name="Espace réservé du texte 2">
            <a:extLst>
              <a:ext uri="{FF2B5EF4-FFF2-40B4-BE49-F238E27FC236}">
                <a16:creationId xmlns:a16="http://schemas.microsoft.com/office/drawing/2014/main" id="{A3B6D1CB-A104-2B45-8BA2-79EF94015653}"/>
              </a:ext>
            </a:extLst>
          </p:cNvPr>
          <p:cNvSpPr>
            <a:spLocks noGrp="1"/>
          </p:cNvSpPr>
          <p:nvPr>
            <p:ph type="body" idx="1"/>
          </p:nvPr>
        </p:nvSpPr>
        <p:spPr/>
        <p:txBody>
          <a:bodyPr/>
          <a:lstStyle/>
          <a:p>
            <a:r>
              <a:rPr lang="fr-FR" dirty="0">
                <a:solidFill>
                  <a:schemeClr val="tx1"/>
                </a:solidFill>
              </a:rPr>
              <a:t>As a Helmholtz centre for polar and marine </a:t>
            </a:r>
            <a:r>
              <a:rPr lang="fr-FR" dirty="0" err="1">
                <a:solidFill>
                  <a:schemeClr val="tx1"/>
                </a:solidFill>
              </a:rPr>
              <a:t>research</a:t>
            </a:r>
            <a:r>
              <a:rPr lang="fr-FR" dirty="0">
                <a:solidFill>
                  <a:schemeClr val="tx1"/>
                </a:solidFill>
              </a:rPr>
              <a:t> the Alfred Wegener </a:t>
            </a:r>
            <a:r>
              <a:rPr lang="fr-FR" dirty="0" err="1">
                <a:solidFill>
                  <a:schemeClr val="tx1"/>
                </a:solidFill>
              </a:rPr>
              <a:t>institute</a:t>
            </a:r>
            <a:r>
              <a:rPr lang="fr-FR" dirty="0">
                <a:solidFill>
                  <a:schemeClr val="tx1"/>
                </a:solidFill>
              </a:rPr>
              <a:t> </a:t>
            </a:r>
            <a:r>
              <a:rPr lang="fr-FR" dirty="0" err="1">
                <a:solidFill>
                  <a:schemeClr val="tx1"/>
                </a:solidFill>
              </a:rPr>
              <a:t>works</a:t>
            </a:r>
            <a:r>
              <a:rPr lang="fr-FR" dirty="0">
                <a:solidFill>
                  <a:schemeClr val="tx1"/>
                </a:solidFill>
              </a:rPr>
              <a:t> </a:t>
            </a:r>
            <a:r>
              <a:rPr lang="fr-FR" dirty="0" err="1">
                <a:solidFill>
                  <a:schemeClr val="tx1"/>
                </a:solidFill>
              </a:rPr>
              <a:t>above</a:t>
            </a:r>
            <a:r>
              <a:rPr lang="fr-FR" dirty="0">
                <a:solidFill>
                  <a:schemeClr val="tx1"/>
                </a:solidFill>
              </a:rPr>
              <a:t> all in the cold and </a:t>
            </a:r>
            <a:r>
              <a:rPr lang="fr-FR" dirty="0" err="1">
                <a:solidFill>
                  <a:schemeClr val="tx1"/>
                </a:solidFill>
              </a:rPr>
              <a:t>temperate</a:t>
            </a:r>
            <a:r>
              <a:rPr lang="fr-FR" dirty="0">
                <a:solidFill>
                  <a:schemeClr val="tx1"/>
                </a:solidFill>
              </a:rPr>
              <a:t> </a:t>
            </a:r>
            <a:r>
              <a:rPr lang="fr-FR" dirty="0" err="1">
                <a:solidFill>
                  <a:schemeClr val="tx1"/>
                </a:solidFill>
              </a:rPr>
              <a:t>regions</a:t>
            </a:r>
            <a:r>
              <a:rPr lang="fr-FR" dirty="0">
                <a:solidFill>
                  <a:schemeClr val="tx1"/>
                </a:solidFill>
              </a:rPr>
              <a:t> of the world. </a:t>
            </a:r>
            <a:r>
              <a:rPr lang="fr-FR" dirty="0" err="1">
                <a:solidFill>
                  <a:schemeClr val="tx1"/>
                </a:solidFill>
              </a:rPr>
              <a:t>Together</a:t>
            </a:r>
            <a:r>
              <a:rPr lang="fr-FR" dirty="0">
                <a:solidFill>
                  <a:schemeClr val="tx1"/>
                </a:solidFill>
              </a:rPr>
              <a:t> </a:t>
            </a:r>
            <a:r>
              <a:rPr lang="fr-FR" dirty="0" err="1">
                <a:solidFill>
                  <a:schemeClr val="tx1"/>
                </a:solidFill>
              </a:rPr>
              <a:t>with</a:t>
            </a:r>
            <a:r>
              <a:rPr lang="fr-FR" dirty="0">
                <a:solidFill>
                  <a:schemeClr val="tx1"/>
                </a:solidFill>
              </a:rPr>
              <a:t> </a:t>
            </a:r>
            <a:r>
              <a:rPr lang="fr-FR" dirty="0" err="1">
                <a:solidFill>
                  <a:schemeClr val="tx1"/>
                </a:solidFill>
              </a:rPr>
              <a:t>numerous</a:t>
            </a:r>
            <a:r>
              <a:rPr lang="fr-FR" dirty="0">
                <a:solidFill>
                  <a:schemeClr val="tx1"/>
                </a:solidFill>
              </a:rPr>
              <a:t> national and international </a:t>
            </a:r>
            <a:r>
              <a:rPr lang="fr-FR" dirty="0" err="1">
                <a:solidFill>
                  <a:schemeClr val="tx1"/>
                </a:solidFill>
              </a:rPr>
              <a:t>partners</a:t>
            </a:r>
            <a:r>
              <a:rPr lang="fr-FR" dirty="0">
                <a:solidFill>
                  <a:schemeClr val="tx1"/>
                </a:solidFill>
              </a:rPr>
              <a:t> </a:t>
            </a:r>
            <a:r>
              <a:rPr lang="fr-FR" dirty="0" err="1">
                <a:solidFill>
                  <a:schemeClr val="tx1"/>
                </a:solidFill>
              </a:rPr>
              <a:t>we</a:t>
            </a:r>
            <a:r>
              <a:rPr lang="fr-FR" dirty="0">
                <a:solidFill>
                  <a:schemeClr val="tx1"/>
                </a:solidFill>
              </a:rPr>
              <a:t> are </a:t>
            </a:r>
            <a:r>
              <a:rPr lang="fr-FR" dirty="0" err="1">
                <a:solidFill>
                  <a:schemeClr val="tx1"/>
                </a:solidFill>
              </a:rPr>
              <a:t>involved</a:t>
            </a:r>
            <a:r>
              <a:rPr lang="fr-FR" dirty="0">
                <a:solidFill>
                  <a:schemeClr val="tx1"/>
                </a:solidFill>
              </a:rPr>
              <a:t> to </a:t>
            </a:r>
            <a:r>
              <a:rPr lang="fr-FR" dirty="0" err="1">
                <a:solidFill>
                  <a:schemeClr val="tx1"/>
                </a:solidFill>
              </a:rPr>
              <a:t>decipher</a:t>
            </a:r>
            <a:r>
              <a:rPr lang="fr-FR" dirty="0">
                <a:solidFill>
                  <a:schemeClr val="tx1"/>
                </a:solidFill>
              </a:rPr>
              <a:t> the </a:t>
            </a:r>
            <a:r>
              <a:rPr lang="fr-FR" dirty="0" err="1">
                <a:solidFill>
                  <a:schemeClr val="tx1"/>
                </a:solidFill>
              </a:rPr>
              <a:t>complicated</a:t>
            </a:r>
            <a:r>
              <a:rPr lang="fr-FR" dirty="0">
                <a:solidFill>
                  <a:schemeClr val="tx1"/>
                </a:solidFill>
              </a:rPr>
              <a:t> </a:t>
            </a:r>
            <a:r>
              <a:rPr lang="fr-FR" dirty="0" err="1">
                <a:solidFill>
                  <a:schemeClr val="tx1"/>
                </a:solidFill>
              </a:rPr>
              <a:t>processes</a:t>
            </a:r>
            <a:r>
              <a:rPr lang="fr-FR" dirty="0">
                <a:solidFill>
                  <a:schemeClr val="tx1"/>
                </a:solidFill>
              </a:rPr>
              <a:t> in the "system of </a:t>
            </a:r>
            <a:r>
              <a:rPr lang="fr-FR" dirty="0" err="1">
                <a:solidFill>
                  <a:schemeClr val="tx1"/>
                </a:solidFill>
              </a:rPr>
              <a:t>earth</a:t>
            </a:r>
            <a:r>
              <a:rPr lang="fr-FR" dirty="0">
                <a:solidFill>
                  <a:schemeClr val="tx1"/>
                </a:solidFill>
              </a:rPr>
              <a:t>". Our </a:t>
            </a:r>
            <a:r>
              <a:rPr lang="fr-FR" dirty="0" err="1">
                <a:solidFill>
                  <a:schemeClr val="tx1"/>
                </a:solidFill>
              </a:rPr>
              <a:t>planet</a:t>
            </a:r>
            <a:r>
              <a:rPr lang="fr-FR" dirty="0">
                <a:solidFill>
                  <a:schemeClr val="tx1"/>
                </a:solidFill>
              </a:rPr>
              <a:t> </a:t>
            </a:r>
            <a:r>
              <a:rPr lang="fr-FR" dirty="0" err="1">
                <a:solidFill>
                  <a:schemeClr val="tx1"/>
                </a:solidFill>
              </a:rPr>
              <a:t>is</a:t>
            </a:r>
            <a:r>
              <a:rPr lang="fr-FR" dirty="0">
                <a:solidFill>
                  <a:schemeClr val="tx1"/>
                </a:solidFill>
              </a:rPr>
              <a:t> in a radical </a:t>
            </a:r>
            <a:r>
              <a:rPr lang="fr-FR" dirty="0" err="1">
                <a:solidFill>
                  <a:schemeClr val="tx1"/>
                </a:solidFill>
              </a:rPr>
              <a:t>climate</a:t>
            </a:r>
            <a:r>
              <a:rPr lang="fr-FR" dirty="0">
                <a:solidFill>
                  <a:schemeClr val="tx1"/>
                </a:solidFill>
              </a:rPr>
              <a:t> change. The pole areas and </a:t>
            </a:r>
            <a:r>
              <a:rPr lang="fr-FR" dirty="0" err="1">
                <a:solidFill>
                  <a:schemeClr val="tx1"/>
                </a:solidFill>
              </a:rPr>
              <a:t>seas</a:t>
            </a:r>
            <a:r>
              <a:rPr lang="fr-FR" dirty="0">
                <a:solidFill>
                  <a:schemeClr val="tx1"/>
                </a:solidFill>
              </a:rPr>
              <a:t> change. At the </a:t>
            </a:r>
            <a:r>
              <a:rPr lang="fr-FR" dirty="0" err="1">
                <a:solidFill>
                  <a:schemeClr val="tx1"/>
                </a:solidFill>
              </a:rPr>
              <a:t>same</a:t>
            </a:r>
            <a:r>
              <a:rPr lang="fr-FR" dirty="0">
                <a:solidFill>
                  <a:schemeClr val="tx1"/>
                </a:solidFill>
              </a:rPr>
              <a:t> time </a:t>
            </a:r>
            <a:r>
              <a:rPr lang="fr-FR" dirty="0" err="1">
                <a:solidFill>
                  <a:schemeClr val="tx1"/>
                </a:solidFill>
              </a:rPr>
              <a:t>they</a:t>
            </a:r>
            <a:r>
              <a:rPr lang="fr-FR" dirty="0">
                <a:solidFill>
                  <a:schemeClr val="tx1"/>
                </a:solidFill>
              </a:rPr>
              <a:t> </a:t>
            </a:r>
            <a:r>
              <a:rPr lang="fr-FR" dirty="0" err="1">
                <a:solidFill>
                  <a:schemeClr val="tx1"/>
                </a:solidFill>
              </a:rPr>
              <a:t>play</a:t>
            </a:r>
            <a:r>
              <a:rPr lang="fr-FR" dirty="0">
                <a:solidFill>
                  <a:schemeClr val="tx1"/>
                </a:solidFill>
              </a:rPr>
              <a:t> a central </a:t>
            </a:r>
            <a:r>
              <a:rPr lang="fr-FR" dirty="0" err="1">
                <a:solidFill>
                  <a:schemeClr val="tx1"/>
                </a:solidFill>
              </a:rPr>
              <a:t>role</a:t>
            </a:r>
            <a:r>
              <a:rPr lang="fr-FR" dirty="0">
                <a:solidFill>
                  <a:schemeClr val="tx1"/>
                </a:solidFill>
              </a:rPr>
              <a:t> in the global </a:t>
            </a:r>
            <a:r>
              <a:rPr lang="fr-FR" dirty="0" err="1">
                <a:solidFill>
                  <a:schemeClr val="tx1"/>
                </a:solidFill>
              </a:rPr>
              <a:t>climate</a:t>
            </a:r>
            <a:r>
              <a:rPr lang="fr-FR" dirty="0">
                <a:solidFill>
                  <a:schemeClr val="tx1"/>
                </a:solidFill>
              </a:rPr>
              <a:t> system. How </a:t>
            </a:r>
            <a:r>
              <a:rPr lang="fr-FR" dirty="0" err="1">
                <a:solidFill>
                  <a:schemeClr val="tx1"/>
                </a:solidFill>
              </a:rPr>
              <a:t>does</a:t>
            </a:r>
            <a:r>
              <a:rPr lang="fr-FR" dirty="0">
                <a:solidFill>
                  <a:schemeClr val="tx1"/>
                </a:solidFill>
              </a:rPr>
              <a:t> the </a:t>
            </a:r>
            <a:r>
              <a:rPr lang="fr-FR" dirty="0" err="1">
                <a:solidFill>
                  <a:schemeClr val="tx1"/>
                </a:solidFill>
              </a:rPr>
              <a:t>planet</a:t>
            </a:r>
            <a:r>
              <a:rPr lang="fr-FR" dirty="0">
                <a:solidFill>
                  <a:schemeClr val="tx1"/>
                </a:solidFill>
              </a:rPr>
              <a:t> </a:t>
            </a:r>
            <a:r>
              <a:rPr lang="fr-FR" dirty="0" err="1">
                <a:solidFill>
                  <a:schemeClr val="tx1"/>
                </a:solidFill>
              </a:rPr>
              <a:t>earth</a:t>
            </a:r>
            <a:r>
              <a:rPr lang="fr-FR" dirty="0">
                <a:solidFill>
                  <a:schemeClr val="tx1"/>
                </a:solidFill>
              </a:rPr>
              <a:t> </a:t>
            </a:r>
            <a:r>
              <a:rPr lang="fr-FR" dirty="0" err="1">
                <a:solidFill>
                  <a:schemeClr val="tx1"/>
                </a:solidFill>
              </a:rPr>
              <a:t>develop</a:t>
            </a:r>
            <a:r>
              <a:rPr lang="fr-FR" dirty="0">
                <a:solidFill>
                  <a:schemeClr val="tx1"/>
                </a:solidFill>
              </a:rPr>
              <a:t>? Do </a:t>
            </a:r>
            <a:r>
              <a:rPr lang="fr-FR" dirty="0" err="1">
                <a:solidFill>
                  <a:schemeClr val="tx1"/>
                </a:solidFill>
              </a:rPr>
              <a:t>we</a:t>
            </a:r>
            <a:r>
              <a:rPr lang="fr-FR" dirty="0">
                <a:solidFill>
                  <a:schemeClr val="tx1"/>
                </a:solidFill>
              </a:rPr>
              <a:t> observe short-</a:t>
            </a:r>
            <a:r>
              <a:rPr lang="fr-FR" dirty="0" err="1">
                <a:solidFill>
                  <a:schemeClr val="tx1"/>
                </a:solidFill>
              </a:rPr>
              <a:t>term</a:t>
            </a:r>
            <a:r>
              <a:rPr lang="fr-FR" dirty="0">
                <a:solidFill>
                  <a:schemeClr val="tx1"/>
                </a:solidFill>
              </a:rPr>
              <a:t> variations or long-</a:t>
            </a:r>
            <a:r>
              <a:rPr lang="fr-FR" dirty="0" err="1">
                <a:solidFill>
                  <a:schemeClr val="tx1"/>
                </a:solidFill>
              </a:rPr>
              <a:t>term</a:t>
            </a:r>
            <a:r>
              <a:rPr lang="fr-FR" dirty="0">
                <a:solidFill>
                  <a:schemeClr val="tx1"/>
                </a:solidFill>
              </a:rPr>
              <a:t> trends? Polar and marine </a:t>
            </a:r>
            <a:r>
              <a:rPr lang="fr-FR" dirty="0" err="1">
                <a:solidFill>
                  <a:schemeClr val="tx1"/>
                </a:solidFill>
              </a:rPr>
              <a:t>research</a:t>
            </a:r>
            <a:r>
              <a:rPr lang="fr-FR" dirty="0">
                <a:solidFill>
                  <a:schemeClr val="tx1"/>
                </a:solidFill>
              </a:rPr>
              <a:t> has </a:t>
            </a:r>
            <a:r>
              <a:rPr lang="fr-FR" dirty="0" err="1">
                <a:solidFill>
                  <a:schemeClr val="tx1"/>
                </a:solidFill>
              </a:rPr>
              <a:t>always</a:t>
            </a:r>
            <a:r>
              <a:rPr lang="fr-FR" dirty="0">
                <a:solidFill>
                  <a:schemeClr val="tx1"/>
                </a:solidFill>
              </a:rPr>
              <a:t> been a </a:t>
            </a:r>
            <a:r>
              <a:rPr lang="fr-FR" dirty="0" err="1">
                <a:solidFill>
                  <a:schemeClr val="tx1"/>
                </a:solidFill>
              </a:rPr>
              <a:t>fascinating</a:t>
            </a:r>
            <a:r>
              <a:rPr lang="fr-FR" dirty="0">
                <a:solidFill>
                  <a:schemeClr val="tx1"/>
                </a:solidFill>
              </a:rPr>
              <a:t> </a:t>
            </a:r>
            <a:r>
              <a:rPr lang="fr-FR" dirty="0" err="1">
                <a:solidFill>
                  <a:schemeClr val="tx1"/>
                </a:solidFill>
              </a:rPr>
              <a:t>scientific</a:t>
            </a:r>
            <a:r>
              <a:rPr lang="fr-FR" dirty="0">
                <a:solidFill>
                  <a:schemeClr val="tx1"/>
                </a:solidFill>
              </a:rPr>
              <a:t> challenge. </a:t>
            </a:r>
            <a:r>
              <a:rPr lang="fr-FR" dirty="0" err="1">
                <a:solidFill>
                  <a:schemeClr val="tx1"/>
                </a:solidFill>
              </a:rPr>
              <a:t>Today</a:t>
            </a:r>
            <a:r>
              <a:rPr lang="fr-FR" dirty="0">
                <a:solidFill>
                  <a:schemeClr val="tx1"/>
                </a:solidFill>
              </a:rPr>
              <a:t> </a:t>
            </a:r>
            <a:r>
              <a:rPr lang="fr-FR" dirty="0" err="1">
                <a:solidFill>
                  <a:schemeClr val="tx1"/>
                </a:solidFill>
              </a:rPr>
              <a:t>it</a:t>
            </a:r>
            <a:r>
              <a:rPr lang="fr-FR" dirty="0">
                <a:solidFill>
                  <a:schemeClr val="tx1"/>
                </a:solidFill>
              </a:rPr>
              <a:t> </a:t>
            </a:r>
            <a:r>
              <a:rPr lang="fr-FR" dirty="0" err="1">
                <a:solidFill>
                  <a:schemeClr val="tx1"/>
                </a:solidFill>
              </a:rPr>
              <a:t>is</a:t>
            </a:r>
            <a:r>
              <a:rPr lang="fr-FR" dirty="0">
                <a:solidFill>
                  <a:schemeClr val="tx1"/>
                </a:solidFill>
              </a:rPr>
              <a:t> </a:t>
            </a:r>
            <a:r>
              <a:rPr lang="fr-FR" dirty="0" err="1">
                <a:solidFill>
                  <a:schemeClr val="tx1"/>
                </a:solidFill>
              </a:rPr>
              <a:t>also</a:t>
            </a:r>
            <a:r>
              <a:rPr lang="fr-FR" dirty="0">
                <a:solidFill>
                  <a:schemeClr val="tx1"/>
                </a:solidFill>
              </a:rPr>
              <a:t> a </a:t>
            </a:r>
            <a:r>
              <a:rPr lang="fr-FR" dirty="0" err="1">
                <a:solidFill>
                  <a:schemeClr val="tx1"/>
                </a:solidFill>
              </a:rPr>
              <a:t>piece</a:t>
            </a:r>
            <a:r>
              <a:rPr lang="fr-FR" dirty="0">
                <a:solidFill>
                  <a:schemeClr val="tx1"/>
                </a:solidFill>
              </a:rPr>
              <a:t> of </a:t>
            </a:r>
            <a:r>
              <a:rPr lang="fr-FR" dirty="0" err="1">
                <a:solidFill>
                  <a:schemeClr val="tx1"/>
                </a:solidFill>
              </a:rPr>
              <a:t>futurology</a:t>
            </a:r>
            <a:r>
              <a:rPr lang="fr-FR" dirty="0">
                <a:solidFill>
                  <a:schemeClr val="tx1"/>
                </a:solidFill>
              </a:rPr>
              <a:t>.</a:t>
            </a:r>
          </a:p>
        </p:txBody>
      </p:sp>
      <p:sp>
        <p:nvSpPr>
          <p:cNvPr id="4" name="Espace réservé du numéro de diapositive 3">
            <a:extLst>
              <a:ext uri="{FF2B5EF4-FFF2-40B4-BE49-F238E27FC236}">
                <a16:creationId xmlns:a16="http://schemas.microsoft.com/office/drawing/2014/main" id="{EE02E5CA-543A-C44C-9A50-FDFE3C8C689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1618637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6A1C65-2F0F-5141-BEF1-6B0806524A9E}"/>
              </a:ext>
            </a:extLst>
          </p:cNvPr>
          <p:cNvSpPr>
            <a:spLocks noGrp="1"/>
          </p:cNvSpPr>
          <p:nvPr>
            <p:ph type="title"/>
          </p:nvPr>
        </p:nvSpPr>
        <p:spPr>
          <a:xfrm>
            <a:off x="295371" y="0"/>
            <a:ext cx="6802800" cy="572700"/>
          </a:xfrm>
        </p:spPr>
        <p:txBody>
          <a:bodyPr/>
          <a:lstStyle/>
          <a:p>
            <a:r>
              <a:rPr lang="fr-FR" dirty="0">
                <a:solidFill>
                  <a:schemeClr val="tx1"/>
                </a:solidFill>
              </a:rPr>
              <a:t>AWI</a:t>
            </a:r>
          </a:p>
        </p:txBody>
      </p:sp>
      <p:sp>
        <p:nvSpPr>
          <p:cNvPr id="3" name="Espace réservé du texte 2">
            <a:extLst>
              <a:ext uri="{FF2B5EF4-FFF2-40B4-BE49-F238E27FC236}">
                <a16:creationId xmlns:a16="http://schemas.microsoft.com/office/drawing/2014/main" id="{4284DF4D-DC8E-3748-9D0D-DEDB11AC9ECF}"/>
              </a:ext>
            </a:extLst>
          </p:cNvPr>
          <p:cNvSpPr>
            <a:spLocks noGrp="1"/>
          </p:cNvSpPr>
          <p:nvPr>
            <p:ph type="body" idx="1"/>
          </p:nvPr>
        </p:nvSpPr>
        <p:spPr>
          <a:xfrm>
            <a:off x="168433" y="705729"/>
            <a:ext cx="8664000" cy="3768300"/>
          </a:xfrm>
        </p:spPr>
        <p:txBody>
          <a:bodyPr/>
          <a:lstStyle/>
          <a:p>
            <a:r>
              <a:rPr lang="fr-FR" b="1" dirty="0" err="1">
                <a:solidFill>
                  <a:schemeClr val="tx1"/>
                </a:solidFill>
              </a:rPr>
              <a:t>Research</a:t>
            </a:r>
            <a:r>
              <a:rPr lang="fr-FR" b="1" dirty="0">
                <a:solidFill>
                  <a:schemeClr val="tx1"/>
                </a:solidFill>
              </a:rPr>
              <a:t> for Society:</a:t>
            </a:r>
          </a:p>
          <a:p>
            <a:r>
              <a:rPr lang="fr-FR" b="1" dirty="0">
                <a:solidFill>
                  <a:schemeClr val="tx1"/>
                </a:solidFill>
              </a:rPr>
              <a:t> </a:t>
            </a:r>
            <a:r>
              <a:rPr lang="fr-FR" dirty="0" err="1">
                <a:solidFill>
                  <a:schemeClr val="tx1"/>
                </a:solidFill>
              </a:rPr>
              <a:t>Serving</a:t>
            </a:r>
            <a:r>
              <a:rPr lang="fr-FR" dirty="0">
                <a:solidFill>
                  <a:schemeClr val="tx1"/>
                </a:solidFill>
              </a:rPr>
              <a:t> in an </a:t>
            </a:r>
            <a:r>
              <a:rPr lang="fr-FR" dirty="0" err="1">
                <a:solidFill>
                  <a:schemeClr val="tx1"/>
                </a:solidFill>
              </a:rPr>
              <a:t>advisory</a:t>
            </a:r>
            <a:r>
              <a:rPr lang="fr-FR" dirty="0">
                <a:solidFill>
                  <a:schemeClr val="tx1"/>
                </a:solidFill>
              </a:rPr>
              <a:t> </a:t>
            </a:r>
            <a:r>
              <a:rPr lang="fr-FR" dirty="0" err="1">
                <a:solidFill>
                  <a:schemeClr val="tx1"/>
                </a:solidFill>
              </a:rPr>
              <a:t>function</a:t>
            </a:r>
            <a:r>
              <a:rPr lang="fr-FR" dirty="0">
                <a:solidFill>
                  <a:schemeClr val="tx1"/>
                </a:solidFill>
              </a:rPr>
              <a:t> for </a:t>
            </a:r>
            <a:r>
              <a:rPr lang="fr-FR" dirty="0" err="1">
                <a:solidFill>
                  <a:schemeClr val="tx1"/>
                </a:solidFill>
              </a:rPr>
              <a:t>political</a:t>
            </a:r>
            <a:r>
              <a:rPr lang="fr-FR" dirty="0">
                <a:solidFill>
                  <a:schemeClr val="tx1"/>
                </a:solidFill>
              </a:rPr>
              <a:t> </a:t>
            </a:r>
            <a:r>
              <a:rPr lang="fr-FR" dirty="0" err="1">
                <a:solidFill>
                  <a:schemeClr val="tx1"/>
                </a:solidFill>
              </a:rPr>
              <a:t>decision-makers</a:t>
            </a:r>
            <a:r>
              <a:rPr lang="fr-FR" dirty="0">
                <a:solidFill>
                  <a:schemeClr val="tx1"/>
                </a:solidFill>
              </a:rPr>
              <a:t> and society at large </a:t>
            </a:r>
            <a:r>
              <a:rPr lang="fr-FR" dirty="0" err="1">
                <a:solidFill>
                  <a:schemeClr val="tx1"/>
                </a:solidFill>
              </a:rPr>
              <a:t>is</a:t>
            </a:r>
            <a:r>
              <a:rPr lang="fr-FR" dirty="0">
                <a:solidFill>
                  <a:schemeClr val="tx1"/>
                </a:solidFill>
              </a:rPr>
              <a:t> </a:t>
            </a:r>
            <a:r>
              <a:rPr lang="fr-FR" dirty="0" err="1">
                <a:solidFill>
                  <a:schemeClr val="tx1"/>
                </a:solidFill>
              </a:rPr>
              <a:t>also</a:t>
            </a:r>
            <a:r>
              <a:rPr lang="fr-FR" dirty="0">
                <a:solidFill>
                  <a:schemeClr val="tx1"/>
                </a:solidFill>
              </a:rPr>
              <a:t> an important </a:t>
            </a:r>
            <a:r>
              <a:rPr lang="fr-FR" dirty="0" err="1">
                <a:solidFill>
                  <a:schemeClr val="tx1"/>
                </a:solidFill>
              </a:rPr>
              <a:t>aim</a:t>
            </a:r>
            <a:r>
              <a:rPr lang="fr-FR" dirty="0">
                <a:solidFill>
                  <a:schemeClr val="tx1"/>
                </a:solidFill>
              </a:rPr>
              <a:t>. </a:t>
            </a:r>
            <a:r>
              <a:rPr lang="fr-FR" dirty="0" err="1">
                <a:solidFill>
                  <a:schemeClr val="tx1"/>
                </a:solidFill>
              </a:rPr>
              <a:t>Researchers</a:t>
            </a:r>
            <a:r>
              <a:rPr lang="fr-FR" dirty="0">
                <a:solidFill>
                  <a:schemeClr val="tx1"/>
                </a:solidFill>
              </a:rPr>
              <a:t> </a:t>
            </a:r>
            <a:r>
              <a:rPr lang="fr-FR" dirty="0" err="1">
                <a:solidFill>
                  <a:schemeClr val="tx1"/>
                </a:solidFill>
              </a:rPr>
              <a:t>from</a:t>
            </a:r>
            <a:r>
              <a:rPr lang="fr-FR" dirty="0">
                <a:solidFill>
                  <a:schemeClr val="tx1"/>
                </a:solidFill>
              </a:rPr>
              <a:t> the Alfred Wegener Institute have </a:t>
            </a:r>
            <a:r>
              <a:rPr lang="fr-FR" dirty="0" err="1">
                <a:solidFill>
                  <a:schemeClr val="tx1"/>
                </a:solidFill>
              </a:rPr>
              <a:t>participated</a:t>
            </a:r>
            <a:r>
              <a:rPr lang="fr-FR" dirty="0">
                <a:solidFill>
                  <a:schemeClr val="tx1"/>
                </a:solidFill>
              </a:rPr>
              <a:t> in the </a:t>
            </a:r>
            <a:r>
              <a:rPr lang="fr-FR" dirty="0" err="1">
                <a:solidFill>
                  <a:schemeClr val="tx1"/>
                </a:solidFill>
              </a:rPr>
              <a:t>preparation</a:t>
            </a:r>
            <a:r>
              <a:rPr lang="fr-FR" dirty="0">
                <a:solidFill>
                  <a:schemeClr val="tx1"/>
                </a:solidFill>
              </a:rPr>
              <a:t> of </a:t>
            </a:r>
            <a:r>
              <a:rPr lang="fr-FR" dirty="0" err="1">
                <a:solidFill>
                  <a:schemeClr val="tx1"/>
                </a:solidFill>
              </a:rPr>
              <a:t>several</a:t>
            </a:r>
            <a:r>
              <a:rPr lang="fr-FR" dirty="0">
                <a:solidFill>
                  <a:schemeClr val="tx1"/>
                </a:solidFill>
              </a:rPr>
              <a:t> of the </a:t>
            </a:r>
            <a:r>
              <a:rPr lang="fr-FR" dirty="0" err="1">
                <a:solidFill>
                  <a:schemeClr val="tx1"/>
                </a:solidFill>
              </a:rPr>
              <a:t>IPCC’s</a:t>
            </a:r>
            <a:r>
              <a:rPr lang="fr-FR" dirty="0">
                <a:solidFill>
                  <a:schemeClr val="tx1"/>
                </a:solidFill>
              </a:rPr>
              <a:t> </a:t>
            </a:r>
            <a:r>
              <a:rPr lang="fr-FR" dirty="0" err="1">
                <a:solidFill>
                  <a:schemeClr val="tx1"/>
                </a:solidFill>
              </a:rPr>
              <a:t>annual</a:t>
            </a:r>
            <a:r>
              <a:rPr lang="fr-FR" dirty="0">
                <a:solidFill>
                  <a:schemeClr val="tx1"/>
                </a:solidFill>
              </a:rPr>
              <a:t> </a:t>
            </a:r>
            <a:r>
              <a:rPr lang="fr-FR" dirty="0">
                <a:solidFill>
                  <a:schemeClr val="tx1"/>
                </a:solidFill>
                <a:hlinkClick r:id="rId2">
                  <a:extLst>
                    <a:ext uri="{A12FA001-AC4F-418D-AE19-62706E023703}">
                      <ahyp:hlinkClr xmlns:ahyp="http://schemas.microsoft.com/office/drawing/2018/hyperlinkcolor" val="tx"/>
                    </a:ext>
                  </a:extLst>
                </a:hlinkClick>
              </a:rPr>
              <a:t>Assessment Reports</a:t>
            </a:r>
            <a:r>
              <a:rPr lang="fr-FR" dirty="0">
                <a:solidFill>
                  <a:schemeClr val="tx1"/>
                </a:solidFill>
              </a:rPr>
              <a:t> – </a:t>
            </a:r>
            <a:r>
              <a:rPr lang="fr-FR" dirty="0" err="1">
                <a:solidFill>
                  <a:schemeClr val="tx1"/>
                </a:solidFill>
              </a:rPr>
              <a:t>also</a:t>
            </a:r>
            <a:r>
              <a:rPr lang="fr-FR" dirty="0">
                <a:solidFill>
                  <a:schemeClr val="tx1"/>
                </a:solidFill>
              </a:rPr>
              <a:t> </a:t>
            </a:r>
            <a:r>
              <a:rPr lang="fr-FR" dirty="0" err="1">
                <a:solidFill>
                  <a:schemeClr val="tx1"/>
                </a:solidFill>
              </a:rPr>
              <a:t>assuming</a:t>
            </a:r>
            <a:r>
              <a:rPr lang="fr-FR" dirty="0">
                <a:solidFill>
                  <a:schemeClr val="tx1"/>
                </a:solidFill>
              </a:rPr>
              <a:t> </a:t>
            </a:r>
            <a:r>
              <a:rPr lang="fr-FR" dirty="0" err="1">
                <a:solidFill>
                  <a:schemeClr val="tx1"/>
                </a:solidFill>
              </a:rPr>
              <a:t>leading</a:t>
            </a:r>
            <a:r>
              <a:rPr lang="fr-FR" dirty="0">
                <a:solidFill>
                  <a:schemeClr val="tx1"/>
                </a:solidFill>
              </a:rPr>
              <a:t> positions. The administrative office of the </a:t>
            </a:r>
            <a:r>
              <a:rPr lang="fr-FR" dirty="0" err="1">
                <a:solidFill>
                  <a:schemeClr val="tx1"/>
                </a:solidFill>
              </a:rPr>
              <a:t>German</a:t>
            </a:r>
            <a:r>
              <a:rPr lang="fr-FR" dirty="0">
                <a:solidFill>
                  <a:schemeClr val="tx1"/>
                </a:solidFill>
              </a:rPr>
              <a:t> </a:t>
            </a:r>
            <a:r>
              <a:rPr lang="fr-FR" dirty="0" err="1">
                <a:solidFill>
                  <a:schemeClr val="tx1"/>
                </a:solidFill>
              </a:rPr>
              <a:t>Advisory</a:t>
            </a:r>
            <a:r>
              <a:rPr lang="fr-FR" dirty="0">
                <a:solidFill>
                  <a:schemeClr val="tx1"/>
                </a:solidFill>
              </a:rPr>
              <a:t> Council on Global Change (</a:t>
            </a:r>
            <a:r>
              <a:rPr lang="fr-FR" dirty="0">
                <a:solidFill>
                  <a:schemeClr val="tx1"/>
                </a:solidFill>
                <a:hlinkClick r:id="rId3">
                  <a:extLst>
                    <a:ext uri="{A12FA001-AC4F-418D-AE19-62706E023703}">
                      <ahyp:hlinkClr xmlns:ahyp="http://schemas.microsoft.com/office/drawing/2018/hyperlinkcolor" val="tx"/>
                    </a:ext>
                  </a:extLst>
                </a:hlinkClick>
              </a:rPr>
              <a:t>WBGU</a:t>
            </a:r>
            <a:r>
              <a:rPr lang="fr-FR" dirty="0">
                <a:solidFill>
                  <a:schemeClr val="tx1"/>
                </a:solidFill>
              </a:rPr>
              <a:t>) </a:t>
            </a:r>
            <a:r>
              <a:rPr lang="fr-FR" dirty="0" err="1">
                <a:solidFill>
                  <a:schemeClr val="tx1"/>
                </a:solidFill>
              </a:rPr>
              <a:t>is</a:t>
            </a:r>
            <a:r>
              <a:rPr lang="fr-FR" dirty="0">
                <a:solidFill>
                  <a:schemeClr val="tx1"/>
                </a:solidFill>
              </a:rPr>
              <a:t> </a:t>
            </a:r>
            <a:r>
              <a:rPr lang="fr-FR" dirty="0" err="1">
                <a:solidFill>
                  <a:schemeClr val="tx1"/>
                </a:solidFill>
              </a:rPr>
              <a:t>affiliated</a:t>
            </a:r>
            <a:r>
              <a:rPr lang="fr-FR" dirty="0">
                <a:solidFill>
                  <a:schemeClr val="tx1"/>
                </a:solidFill>
              </a:rPr>
              <a:t> </a:t>
            </a:r>
            <a:r>
              <a:rPr lang="fr-FR" dirty="0" err="1">
                <a:solidFill>
                  <a:schemeClr val="tx1"/>
                </a:solidFill>
              </a:rPr>
              <a:t>with</a:t>
            </a:r>
            <a:r>
              <a:rPr lang="fr-FR" dirty="0">
                <a:solidFill>
                  <a:schemeClr val="tx1"/>
                </a:solidFill>
              </a:rPr>
              <a:t> the AWI. </a:t>
            </a:r>
            <a:r>
              <a:rPr lang="fr-FR" dirty="0" err="1">
                <a:solidFill>
                  <a:schemeClr val="tx1"/>
                </a:solidFill>
              </a:rPr>
              <a:t>We</a:t>
            </a:r>
            <a:r>
              <a:rPr lang="fr-FR" dirty="0">
                <a:solidFill>
                  <a:schemeClr val="tx1"/>
                </a:solidFill>
              </a:rPr>
              <a:t> </a:t>
            </a:r>
            <a:r>
              <a:rPr lang="fr-FR" dirty="0" err="1">
                <a:solidFill>
                  <a:schemeClr val="tx1"/>
                </a:solidFill>
              </a:rPr>
              <a:t>were</a:t>
            </a:r>
            <a:r>
              <a:rPr lang="fr-FR" dirty="0">
                <a:solidFill>
                  <a:schemeClr val="tx1"/>
                </a:solidFill>
              </a:rPr>
              <a:t> </a:t>
            </a:r>
            <a:r>
              <a:rPr lang="fr-FR" dirty="0" err="1">
                <a:solidFill>
                  <a:schemeClr val="tx1"/>
                </a:solidFill>
              </a:rPr>
              <a:t>actively</a:t>
            </a:r>
            <a:r>
              <a:rPr lang="fr-FR" dirty="0">
                <a:solidFill>
                  <a:schemeClr val="tx1"/>
                </a:solidFill>
              </a:rPr>
              <a:t> </a:t>
            </a:r>
            <a:r>
              <a:rPr lang="fr-FR" dirty="0" err="1">
                <a:solidFill>
                  <a:schemeClr val="tx1"/>
                </a:solidFill>
              </a:rPr>
              <a:t>involved</a:t>
            </a:r>
            <a:r>
              <a:rPr lang="fr-FR" dirty="0">
                <a:solidFill>
                  <a:schemeClr val="tx1"/>
                </a:solidFill>
              </a:rPr>
              <a:t> in the </a:t>
            </a:r>
            <a:r>
              <a:rPr lang="fr-FR" dirty="0" err="1">
                <a:solidFill>
                  <a:schemeClr val="tx1"/>
                </a:solidFill>
              </a:rPr>
              <a:t>development</a:t>
            </a:r>
            <a:r>
              <a:rPr lang="fr-FR" dirty="0">
                <a:solidFill>
                  <a:schemeClr val="tx1"/>
                </a:solidFill>
              </a:rPr>
              <a:t> of an </a:t>
            </a:r>
            <a:r>
              <a:rPr lang="fr-FR" dirty="0" err="1">
                <a:solidFill>
                  <a:schemeClr val="tx1"/>
                </a:solidFill>
              </a:rPr>
              <a:t>early</a:t>
            </a:r>
            <a:r>
              <a:rPr lang="fr-FR" dirty="0">
                <a:solidFill>
                  <a:schemeClr val="tx1"/>
                </a:solidFill>
              </a:rPr>
              <a:t>-warning system for tsunamis in </a:t>
            </a:r>
            <a:r>
              <a:rPr lang="fr-FR" dirty="0" err="1">
                <a:solidFill>
                  <a:schemeClr val="tx1"/>
                </a:solidFill>
              </a:rPr>
              <a:t>Indonesia</a:t>
            </a:r>
            <a:r>
              <a:rPr lang="fr-FR" dirty="0">
                <a:solidFill>
                  <a:schemeClr val="tx1"/>
                </a:solidFill>
              </a:rPr>
              <a:t>. </a:t>
            </a:r>
            <a:r>
              <a:rPr lang="fr-FR" dirty="0" err="1">
                <a:solidFill>
                  <a:schemeClr val="tx1"/>
                </a:solidFill>
              </a:rPr>
              <a:t>Further</a:t>
            </a:r>
            <a:r>
              <a:rPr lang="fr-FR" dirty="0">
                <a:solidFill>
                  <a:schemeClr val="tx1"/>
                </a:solidFill>
              </a:rPr>
              <a:t>, the Institute </a:t>
            </a:r>
            <a:r>
              <a:rPr lang="fr-FR" dirty="0" err="1">
                <a:solidFill>
                  <a:schemeClr val="tx1"/>
                </a:solidFill>
              </a:rPr>
              <a:t>coordinates</a:t>
            </a:r>
            <a:r>
              <a:rPr lang="fr-FR" dirty="0">
                <a:solidFill>
                  <a:schemeClr val="tx1"/>
                </a:solidFill>
              </a:rPr>
              <a:t> the Helmholtz Initiative for </a:t>
            </a:r>
            <a:r>
              <a:rPr lang="fr-FR" dirty="0" err="1">
                <a:solidFill>
                  <a:schemeClr val="tx1"/>
                </a:solidFill>
              </a:rPr>
              <a:t>research</a:t>
            </a:r>
            <a:r>
              <a:rPr lang="fr-FR" dirty="0">
                <a:solidFill>
                  <a:schemeClr val="tx1"/>
                </a:solidFill>
              </a:rPr>
              <a:t> on </a:t>
            </a:r>
            <a:r>
              <a:rPr lang="fr-FR" dirty="0" err="1">
                <a:solidFill>
                  <a:schemeClr val="tx1"/>
                </a:solidFill>
              </a:rPr>
              <a:t>regional</a:t>
            </a:r>
            <a:r>
              <a:rPr lang="fr-FR" dirty="0">
                <a:solidFill>
                  <a:schemeClr val="tx1"/>
                </a:solidFill>
              </a:rPr>
              <a:t> </a:t>
            </a:r>
            <a:r>
              <a:rPr lang="fr-FR" dirty="0" err="1">
                <a:solidFill>
                  <a:schemeClr val="tx1"/>
                </a:solidFill>
              </a:rPr>
              <a:t>climate</a:t>
            </a:r>
            <a:r>
              <a:rPr lang="fr-FR" dirty="0">
                <a:solidFill>
                  <a:schemeClr val="tx1"/>
                </a:solidFill>
              </a:rPr>
              <a:t> change (</a:t>
            </a:r>
            <a:r>
              <a:rPr lang="fr-FR" dirty="0">
                <a:solidFill>
                  <a:schemeClr val="tx1"/>
                </a:solidFill>
                <a:hlinkClick r:id="rId4">
                  <a:extLst>
                    <a:ext uri="{A12FA001-AC4F-418D-AE19-62706E023703}">
                      <ahyp:hlinkClr xmlns:ahyp="http://schemas.microsoft.com/office/drawing/2018/hyperlinkcolor" val="tx"/>
                    </a:ext>
                  </a:extLst>
                </a:hlinkClick>
              </a:rPr>
              <a:t>REKLIM</a:t>
            </a:r>
            <a:r>
              <a:rPr lang="fr-FR" dirty="0">
                <a:solidFill>
                  <a:schemeClr val="tx1"/>
                </a:solidFill>
              </a:rPr>
              <a:t>) and </a:t>
            </a:r>
            <a:r>
              <a:rPr lang="fr-FR" dirty="0" err="1">
                <a:solidFill>
                  <a:schemeClr val="tx1"/>
                </a:solidFill>
              </a:rPr>
              <a:t>is</a:t>
            </a:r>
            <a:r>
              <a:rPr lang="fr-FR" dirty="0">
                <a:solidFill>
                  <a:schemeClr val="tx1"/>
                </a:solidFill>
              </a:rPr>
              <a:t> a </a:t>
            </a:r>
            <a:r>
              <a:rPr lang="fr-FR" dirty="0" err="1">
                <a:solidFill>
                  <a:schemeClr val="tx1"/>
                </a:solidFill>
              </a:rPr>
              <a:t>member</a:t>
            </a:r>
            <a:r>
              <a:rPr lang="fr-FR" dirty="0">
                <a:solidFill>
                  <a:schemeClr val="tx1"/>
                </a:solidFill>
              </a:rPr>
              <a:t> of the Helmholtz </a:t>
            </a:r>
            <a:r>
              <a:rPr lang="fr-FR" dirty="0" err="1">
                <a:solidFill>
                  <a:schemeClr val="tx1"/>
                </a:solidFill>
              </a:rPr>
              <a:t>Earth</a:t>
            </a:r>
            <a:r>
              <a:rPr lang="fr-FR" dirty="0">
                <a:solidFill>
                  <a:schemeClr val="tx1"/>
                </a:solidFill>
              </a:rPr>
              <a:t> System </a:t>
            </a:r>
            <a:r>
              <a:rPr lang="fr-FR" dirty="0" err="1">
                <a:solidFill>
                  <a:schemeClr val="tx1"/>
                </a:solidFill>
              </a:rPr>
              <a:t>Knowledge</a:t>
            </a:r>
            <a:r>
              <a:rPr lang="fr-FR" dirty="0">
                <a:solidFill>
                  <a:schemeClr val="tx1"/>
                </a:solidFill>
              </a:rPr>
              <a:t> Platform (</a:t>
            </a:r>
            <a:r>
              <a:rPr lang="fr-FR" dirty="0">
                <a:solidFill>
                  <a:schemeClr val="tx1"/>
                </a:solidFill>
                <a:hlinkClick r:id="rId5">
                  <a:extLst>
                    <a:ext uri="{A12FA001-AC4F-418D-AE19-62706E023703}">
                      <ahyp:hlinkClr xmlns:ahyp="http://schemas.microsoft.com/office/drawing/2018/hyperlinkcolor" val="tx"/>
                    </a:ext>
                  </a:extLst>
                </a:hlinkClick>
              </a:rPr>
              <a:t>ESKP</a:t>
            </a:r>
            <a:r>
              <a:rPr lang="fr-FR" dirty="0">
                <a:solidFill>
                  <a:schemeClr val="tx1"/>
                </a:solidFill>
              </a:rPr>
              <a:t>). </a:t>
            </a:r>
          </a:p>
          <a:p>
            <a:pPr marL="114300" indent="0">
              <a:buNone/>
            </a:pPr>
            <a:br>
              <a:rPr lang="fr-FR" dirty="0"/>
            </a:br>
            <a:endParaRPr lang="fr-FR" dirty="0"/>
          </a:p>
          <a:p>
            <a:endParaRPr lang="fr-FR" dirty="0"/>
          </a:p>
        </p:txBody>
      </p:sp>
      <p:sp>
        <p:nvSpPr>
          <p:cNvPr id="4" name="Espace réservé du numéro de diapositive 3">
            <a:extLst>
              <a:ext uri="{FF2B5EF4-FFF2-40B4-BE49-F238E27FC236}">
                <a16:creationId xmlns:a16="http://schemas.microsoft.com/office/drawing/2014/main" id="{0C6429F2-CC29-B64F-BA6C-92A7809748C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1678329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C0225B-7FA8-C640-A1A7-DDDB0CD0B46A}"/>
              </a:ext>
            </a:extLst>
          </p:cNvPr>
          <p:cNvSpPr>
            <a:spLocks noGrp="1"/>
          </p:cNvSpPr>
          <p:nvPr>
            <p:ph type="title"/>
          </p:nvPr>
        </p:nvSpPr>
        <p:spPr/>
        <p:txBody>
          <a:bodyPr/>
          <a:lstStyle/>
          <a:p>
            <a:r>
              <a:rPr lang="fr-FR" dirty="0">
                <a:solidFill>
                  <a:schemeClr val="tx1"/>
                </a:solidFill>
              </a:rPr>
              <a:t>Scott Polar </a:t>
            </a:r>
            <a:r>
              <a:rPr lang="fr-FR" dirty="0" err="1">
                <a:solidFill>
                  <a:schemeClr val="tx1"/>
                </a:solidFill>
              </a:rPr>
              <a:t>Research</a:t>
            </a:r>
            <a:r>
              <a:rPr lang="fr-FR" dirty="0">
                <a:solidFill>
                  <a:schemeClr val="tx1"/>
                </a:solidFill>
              </a:rPr>
              <a:t> Institute</a:t>
            </a:r>
          </a:p>
        </p:txBody>
      </p:sp>
      <p:sp>
        <p:nvSpPr>
          <p:cNvPr id="3" name="Espace réservé du texte 2">
            <a:extLst>
              <a:ext uri="{FF2B5EF4-FFF2-40B4-BE49-F238E27FC236}">
                <a16:creationId xmlns:a16="http://schemas.microsoft.com/office/drawing/2014/main" id="{3869D0A0-77DF-9041-A314-C47F786FB5AA}"/>
              </a:ext>
            </a:extLst>
          </p:cNvPr>
          <p:cNvSpPr>
            <a:spLocks noGrp="1"/>
          </p:cNvSpPr>
          <p:nvPr>
            <p:ph type="body" idx="1"/>
          </p:nvPr>
        </p:nvSpPr>
        <p:spPr/>
        <p:txBody>
          <a:bodyPr/>
          <a:lstStyle/>
          <a:p>
            <a:r>
              <a:rPr lang="fr-FR" dirty="0">
                <a:solidFill>
                  <a:schemeClr val="tx1"/>
                </a:solidFill>
              </a:rPr>
              <a:t>The Scott Polar </a:t>
            </a:r>
            <a:r>
              <a:rPr lang="fr-FR" dirty="0" err="1">
                <a:solidFill>
                  <a:schemeClr val="tx1"/>
                </a:solidFill>
              </a:rPr>
              <a:t>Research</a:t>
            </a:r>
            <a:r>
              <a:rPr lang="fr-FR" dirty="0">
                <a:solidFill>
                  <a:schemeClr val="tx1"/>
                </a:solidFill>
              </a:rPr>
              <a:t> Institute, </a:t>
            </a:r>
            <a:r>
              <a:rPr lang="fr-FR" dirty="0" err="1">
                <a:solidFill>
                  <a:schemeClr val="tx1"/>
                </a:solidFill>
              </a:rPr>
              <a:t>established</a:t>
            </a:r>
            <a:r>
              <a:rPr lang="fr-FR" dirty="0">
                <a:solidFill>
                  <a:schemeClr val="tx1"/>
                </a:solidFill>
              </a:rPr>
              <a:t> in 1920 as part of the </a:t>
            </a:r>
            <a:r>
              <a:rPr lang="fr-FR" dirty="0">
                <a:solidFill>
                  <a:schemeClr val="tx1"/>
                </a:solidFill>
                <a:hlinkClick r:id="rId2">
                  <a:extLst>
                    <a:ext uri="{A12FA001-AC4F-418D-AE19-62706E023703}">
                      <ahyp:hlinkClr xmlns:ahyp="http://schemas.microsoft.com/office/drawing/2018/hyperlinkcolor" val="tx"/>
                    </a:ext>
                  </a:extLst>
                </a:hlinkClick>
              </a:rPr>
              <a:t>University of Cambridge</a:t>
            </a:r>
            <a:r>
              <a:rPr lang="fr-FR" dirty="0">
                <a:solidFill>
                  <a:schemeClr val="tx1"/>
                </a:solidFill>
              </a:rPr>
              <a:t>, </a:t>
            </a:r>
            <a:r>
              <a:rPr lang="fr-FR" dirty="0" err="1">
                <a:solidFill>
                  <a:schemeClr val="tx1"/>
                </a:solidFill>
              </a:rPr>
              <a:t>is</a:t>
            </a:r>
            <a:r>
              <a:rPr lang="fr-FR" dirty="0">
                <a:solidFill>
                  <a:schemeClr val="tx1"/>
                </a:solidFill>
              </a:rPr>
              <a:t> a centre of excellence in the </a:t>
            </a:r>
            <a:r>
              <a:rPr lang="fr-FR" dirty="0" err="1">
                <a:solidFill>
                  <a:schemeClr val="tx1"/>
                </a:solidFill>
              </a:rPr>
              <a:t>study</a:t>
            </a:r>
            <a:r>
              <a:rPr lang="fr-FR" dirty="0">
                <a:solidFill>
                  <a:schemeClr val="tx1"/>
                </a:solidFill>
              </a:rPr>
              <a:t> of the </a:t>
            </a:r>
            <a:r>
              <a:rPr lang="fr-FR" dirty="0" err="1">
                <a:solidFill>
                  <a:schemeClr val="tx1"/>
                </a:solidFill>
              </a:rPr>
              <a:t>Arctic</a:t>
            </a:r>
            <a:r>
              <a:rPr lang="fr-FR" dirty="0">
                <a:solidFill>
                  <a:schemeClr val="tx1"/>
                </a:solidFill>
              </a:rPr>
              <a:t> and </a:t>
            </a:r>
            <a:r>
              <a:rPr lang="fr-FR" dirty="0" err="1">
                <a:solidFill>
                  <a:schemeClr val="tx1"/>
                </a:solidFill>
              </a:rPr>
              <a:t>Antarctic</a:t>
            </a:r>
            <a:r>
              <a:rPr lang="fr-FR" dirty="0">
                <a:solidFill>
                  <a:schemeClr val="tx1"/>
                </a:solidFill>
              </a:rPr>
              <a:t>. </a:t>
            </a:r>
            <a:r>
              <a:rPr lang="fr-FR" dirty="0" err="1">
                <a:solidFill>
                  <a:schemeClr val="tx1"/>
                </a:solidFill>
              </a:rPr>
              <a:t>Research</a:t>
            </a:r>
            <a:r>
              <a:rPr lang="fr-FR" dirty="0">
                <a:solidFill>
                  <a:schemeClr val="tx1"/>
                </a:solidFill>
              </a:rPr>
              <a:t> </a:t>
            </a:r>
            <a:r>
              <a:rPr lang="fr-FR" dirty="0" err="1">
                <a:solidFill>
                  <a:schemeClr val="tx1"/>
                </a:solidFill>
              </a:rPr>
              <a:t>covers</a:t>
            </a:r>
            <a:r>
              <a:rPr lang="fr-FR" dirty="0">
                <a:solidFill>
                  <a:schemeClr val="tx1"/>
                </a:solidFill>
              </a:rPr>
              <a:t> </a:t>
            </a:r>
            <a:r>
              <a:rPr lang="fr-FR" dirty="0" err="1">
                <a:solidFill>
                  <a:schemeClr val="tx1"/>
                </a:solidFill>
              </a:rPr>
              <a:t>both</a:t>
            </a:r>
            <a:r>
              <a:rPr lang="fr-FR" dirty="0">
                <a:solidFill>
                  <a:schemeClr val="tx1"/>
                </a:solidFill>
              </a:rPr>
              <a:t> the </a:t>
            </a:r>
            <a:r>
              <a:rPr lang="fr-FR" dirty="0" err="1">
                <a:solidFill>
                  <a:schemeClr val="tx1"/>
                </a:solidFill>
              </a:rPr>
              <a:t>natural</a:t>
            </a:r>
            <a:r>
              <a:rPr lang="fr-FR" dirty="0">
                <a:solidFill>
                  <a:schemeClr val="tx1"/>
                </a:solidFill>
              </a:rPr>
              <a:t> and social sciences and </a:t>
            </a:r>
            <a:r>
              <a:rPr lang="fr-FR" dirty="0" err="1">
                <a:solidFill>
                  <a:schemeClr val="tx1"/>
                </a:solidFill>
              </a:rPr>
              <a:t>is</a:t>
            </a:r>
            <a:r>
              <a:rPr lang="fr-FR" dirty="0">
                <a:solidFill>
                  <a:schemeClr val="tx1"/>
                </a:solidFill>
              </a:rPr>
              <a:t> </a:t>
            </a:r>
            <a:r>
              <a:rPr lang="fr-FR" dirty="0" err="1">
                <a:solidFill>
                  <a:schemeClr val="tx1"/>
                </a:solidFill>
              </a:rPr>
              <a:t>often</a:t>
            </a:r>
            <a:r>
              <a:rPr lang="fr-FR" dirty="0">
                <a:solidFill>
                  <a:schemeClr val="tx1"/>
                </a:solidFill>
              </a:rPr>
              <a:t> </a:t>
            </a:r>
            <a:r>
              <a:rPr lang="fr-FR" dirty="0" err="1">
                <a:solidFill>
                  <a:schemeClr val="tx1"/>
                </a:solidFill>
              </a:rPr>
              <a:t>interdisciplinary</a:t>
            </a:r>
            <a:r>
              <a:rPr lang="fr-FR" dirty="0">
                <a:solidFill>
                  <a:schemeClr val="tx1"/>
                </a:solidFill>
              </a:rPr>
              <a:t>. </a:t>
            </a:r>
          </a:p>
          <a:p>
            <a:r>
              <a:rPr lang="fr-FR" dirty="0" err="1">
                <a:solidFill>
                  <a:schemeClr val="tx1"/>
                </a:solidFill>
              </a:rPr>
              <a:t>SPRI's</a:t>
            </a:r>
            <a:r>
              <a:rPr lang="fr-FR" dirty="0">
                <a:solidFill>
                  <a:schemeClr val="tx1"/>
                </a:solidFill>
              </a:rPr>
              <a:t> mission </a:t>
            </a:r>
            <a:r>
              <a:rPr lang="fr-FR" dirty="0" err="1">
                <a:solidFill>
                  <a:schemeClr val="tx1"/>
                </a:solidFill>
              </a:rPr>
              <a:t>is</a:t>
            </a:r>
            <a:r>
              <a:rPr lang="fr-FR" dirty="0">
                <a:solidFill>
                  <a:schemeClr val="tx1"/>
                </a:solidFill>
              </a:rPr>
              <a:t> to </a:t>
            </a:r>
            <a:r>
              <a:rPr lang="fr-FR" dirty="0" err="1">
                <a:solidFill>
                  <a:schemeClr val="tx1"/>
                </a:solidFill>
              </a:rPr>
              <a:t>enhance</a:t>
            </a:r>
            <a:r>
              <a:rPr lang="fr-FR" dirty="0">
                <a:solidFill>
                  <a:schemeClr val="tx1"/>
                </a:solidFill>
              </a:rPr>
              <a:t> the </a:t>
            </a:r>
            <a:r>
              <a:rPr lang="fr-FR" dirty="0" err="1">
                <a:solidFill>
                  <a:schemeClr val="tx1"/>
                </a:solidFill>
              </a:rPr>
              <a:t>understanding</a:t>
            </a:r>
            <a:r>
              <a:rPr lang="fr-FR" dirty="0">
                <a:solidFill>
                  <a:schemeClr val="tx1"/>
                </a:solidFill>
              </a:rPr>
              <a:t> of the polar </a:t>
            </a:r>
            <a:r>
              <a:rPr lang="fr-FR" dirty="0" err="1">
                <a:solidFill>
                  <a:schemeClr val="tx1"/>
                </a:solidFill>
              </a:rPr>
              <a:t>regions</a:t>
            </a:r>
            <a:r>
              <a:rPr lang="fr-FR" dirty="0">
                <a:solidFill>
                  <a:schemeClr val="tx1"/>
                </a:solidFill>
              </a:rPr>
              <a:t> </a:t>
            </a:r>
            <a:r>
              <a:rPr lang="fr-FR" dirty="0" err="1">
                <a:solidFill>
                  <a:schemeClr val="tx1"/>
                </a:solidFill>
              </a:rPr>
              <a:t>through</a:t>
            </a:r>
            <a:r>
              <a:rPr lang="fr-FR" dirty="0">
                <a:solidFill>
                  <a:schemeClr val="tx1"/>
                </a:solidFill>
              </a:rPr>
              <a:t> </a:t>
            </a:r>
            <a:r>
              <a:rPr lang="fr-FR" dirty="0" err="1">
                <a:solidFill>
                  <a:schemeClr val="tx1"/>
                </a:solidFill>
              </a:rPr>
              <a:t>scholarly</a:t>
            </a:r>
            <a:r>
              <a:rPr lang="fr-FR" dirty="0">
                <a:solidFill>
                  <a:schemeClr val="tx1"/>
                </a:solidFill>
              </a:rPr>
              <a:t> </a:t>
            </a:r>
            <a:r>
              <a:rPr lang="fr-FR" dirty="0" err="1">
                <a:solidFill>
                  <a:schemeClr val="tx1"/>
                </a:solidFill>
              </a:rPr>
              <a:t>research</a:t>
            </a:r>
            <a:r>
              <a:rPr lang="fr-FR" dirty="0">
                <a:solidFill>
                  <a:schemeClr val="tx1"/>
                </a:solidFill>
              </a:rPr>
              <a:t> and publication, </a:t>
            </a:r>
            <a:r>
              <a:rPr lang="fr-FR" dirty="0" err="1">
                <a:solidFill>
                  <a:schemeClr val="tx1"/>
                </a:solidFill>
              </a:rPr>
              <a:t>educating</a:t>
            </a:r>
            <a:r>
              <a:rPr lang="fr-FR" dirty="0">
                <a:solidFill>
                  <a:schemeClr val="tx1"/>
                </a:solidFill>
              </a:rPr>
              <a:t> new </a:t>
            </a:r>
            <a:r>
              <a:rPr lang="fr-FR" dirty="0" err="1">
                <a:solidFill>
                  <a:schemeClr val="tx1"/>
                </a:solidFill>
              </a:rPr>
              <a:t>generations</a:t>
            </a:r>
            <a:r>
              <a:rPr lang="fr-FR" dirty="0">
                <a:solidFill>
                  <a:schemeClr val="tx1"/>
                </a:solidFill>
              </a:rPr>
              <a:t> of polar </a:t>
            </a:r>
            <a:r>
              <a:rPr lang="fr-FR" dirty="0" err="1">
                <a:solidFill>
                  <a:schemeClr val="tx1"/>
                </a:solidFill>
              </a:rPr>
              <a:t>researchers</a:t>
            </a:r>
            <a:r>
              <a:rPr lang="fr-FR" dirty="0">
                <a:solidFill>
                  <a:schemeClr val="tx1"/>
                </a:solidFill>
              </a:rPr>
              <a:t>, </a:t>
            </a:r>
            <a:r>
              <a:rPr lang="fr-FR" dirty="0" err="1">
                <a:solidFill>
                  <a:schemeClr val="tx1"/>
                </a:solidFill>
              </a:rPr>
              <a:t>caring</a:t>
            </a:r>
            <a:r>
              <a:rPr lang="fr-FR" dirty="0">
                <a:solidFill>
                  <a:schemeClr val="tx1"/>
                </a:solidFill>
              </a:rPr>
              <a:t> for and </a:t>
            </a:r>
            <a:r>
              <a:rPr lang="fr-FR" dirty="0" err="1">
                <a:solidFill>
                  <a:schemeClr val="tx1"/>
                </a:solidFill>
              </a:rPr>
              <a:t>making</a:t>
            </a:r>
            <a:r>
              <a:rPr lang="fr-FR" dirty="0">
                <a:solidFill>
                  <a:schemeClr val="tx1"/>
                </a:solidFill>
              </a:rPr>
              <a:t> accessible </a:t>
            </a:r>
            <a:r>
              <a:rPr lang="fr-FR" dirty="0" err="1">
                <a:solidFill>
                  <a:schemeClr val="tx1"/>
                </a:solidFill>
              </a:rPr>
              <a:t>its</a:t>
            </a:r>
            <a:r>
              <a:rPr lang="fr-FR" dirty="0">
                <a:solidFill>
                  <a:schemeClr val="tx1"/>
                </a:solidFill>
              </a:rPr>
              <a:t> collections (</a:t>
            </a:r>
            <a:r>
              <a:rPr lang="fr-FR" dirty="0" err="1">
                <a:solidFill>
                  <a:schemeClr val="tx1"/>
                </a:solidFill>
              </a:rPr>
              <a:t>including</a:t>
            </a:r>
            <a:r>
              <a:rPr lang="fr-FR" dirty="0">
                <a:solidFill>
                  <a:schemeClr val="tx1"/>
                </a:solidFill>
              </a:rPr>
              <a:t> </a:t>
            </a:r>
            <a:r>
              <a:rPr lang="fr-FR" dirty="0" err="1">
                <a:solidFill>
                  <a:schemeClr val="tx1"/>
                </a:solidFill>
              </a:rPr>
              <a:t>its</a:t>
            </a:r>
            <a:r>
              <a:rPr lang="fr-FR" dirty="0">
                <a:solidFill>
                  <a:schemeClr val="tx1"/>
                </a:solidFill>
              </a:rPr>
              <a:t> </a:t>
            </a:r>
            <a:r>
              <a:rPr lang="fr-FR" dirty="0" err="1">
                <a:solidFill>
                  <a:schemeClr val="tx1"/>
                </a:solidFill>
              </a:rPr>
              <a:t>library</a:t>
            </a:r>
            <a:r>
              <a:rPr lang="fr-FR" dirty="0">
                <a:solidFill>
                  <a:schemeClr val="tx1"/>
                </a:solidFill>
              </a:rPr>
              <a:t>, </a:t>
            </a:r>
            <a:r>
              <a:rPr lang="fr-FR" dirty="0" err="1">
                <a:solidFill>
                  <a:schemeClr val="tx1"/>
                </a:solidFill>
              </a:rPr>
              <a:t>archival</a:t>
            </a:r>
            <a:r>
              <a:rPr lang="fr-FR" dirty="0">
                <a:solidFill>
                  <a:schemeClr val="tx1"/>
                </a:solidFill>
              </a:rPr>
              <a:t>, </a:t>
            </a:r>
            <a:r>
              <a:rPr lang="fr-FR" dirty="0" err="1">
                <a:solidFill>
                  <a:schemeClr val="tx1"/>
                </a:solidFill>
              </a:rPr>
              <a:t>photographic</a:t>
            </a:r>
            <a:r>
              <a:rPr lang="fr-FR" dirty="0">
                <a:solidFill>
                  <a:schemeClr val="tx1"/>
                </a:solidFill>
              </a:rPr>
              <a:t> and </a:t>
            </a:r>
            <a:r>
              <a:rPr lang="fr-FR" dirty="0" err="1">
                <a:solidFill>
                  <a:schemeClr val="tx1"/>
                </a:solidFill>
              </a:rPr>
              <a:t>object</a:t>
            </a:r>
            <a:r>
              <a:rPr lang="fr-FR" dirty="0">
                <a:solidFill>
                  <a:schemeClr val="tx1"/>
                </a:solidFill>
              </a:rPr>
              <a:t> collections), and </a:t>
            </a:r>
            <a:r>
              <a:rPr lang="fr-FR" b="1" dirty="0" err="1">
                <a:solidFill>
                  <a:schemeClr val="tx1"/>
                </a:solidFill>
              </a:rPr>
              <a:t>projecting</a:t>
            </a:r>
            <a:r>
              <a:rPr lang="fr-FR" b="1" dirty="0">
                <a:solidFill>
                  <a:schemeClr val="tx1"/>
                </a:solidFill>
              </a:rPr>
              <a:t> the </a:t>
            </a:r>
            <a:r>
              <a:rPr lang="fr-FR" b="1" dirty="0" err="1">
                <a:solidFill>
                  <a:schemeClr val="tx1"/>
                </a:solidFill>
              </a:rPr>
              <a:t>history</a:t>
            </a:r>
            <a:r>
              <a:rPr lang="fr-FR" b="1" dirty="0">
                <a:solidFill>
                  <a:schemeClr val="tx1"/>
                </a:solidFill>
              </a:rPr>
              <a:t> and </a:t>
            </a:r>
            <a:r>
              <a:rPr lang="fr-FR" b="1" dirty="0" err="1">
                <a:solidFill>
                  <a:schemeClr val="tx1"/>
                </a:solidFill>
              </a:rPr>
              <a:t>environmental</a:t>
            </a:r>
            <a:r>
              <a:rPr lang="fr-FR" b="1" dirty="0">
                <a:solidFill>
                  <a:schemeClr val="tx1"/>
                </a:solidFill>
              </a:rPr>
              <a:t> </a:t>
            </a:r>
            <a:r>
              <a:rPr lang="fr-FR" b="1" dirty="0" err="1">
                <a:solidFill>
                  <a:schemeClr val="tx1"/>
                </a:solidFill>
              </a:rPr>
              <a:t>significance</a:t>
            </a:r>
            <a:r>
              <a:rPr lang="fr-FR" b="1" dirty="0">
                <a:solidFill>
                  <a:schemeClr val="tx1"/>
                </a:solidFill>
              </a:rPr>
              <a:t> of the polar </a:t>
            </a:r>
            <a:r>
              <a:rPr lang="fr-FR" b="1" dirty="0" err="1">
                <a:solidFill>
                  <a:schemeClr val="tx1"/>
                </a:solidFill>
              </a:rPr>
              <a:t>regions</a:t>
            </a:r>
            <a:r>
              <a:rPr lang="fr-FR" b="1" dirty="0">
                <a:solidFill>
                  <a:schemeClr val="tx1"/>
                </a:solidFill>
              </a:rPr>
              <a:t> to the </a:t>
            </a:r>
            <a:r>
              <a:rPr lang="fr-FR" b="1" dirty="0" err="1">
                <a:solidFill>
                  <a:schemeClr val="tx1"/>
                </a:solidFill>
              </a:rPr>
              <a:t>wider</a:t>
            </a:r>
            <a:r>
              <a:rPr lang="fr-FR" b="1" dirty="0">
                <a:solidFill>
                  <a:schemeClr val="tx1"/>
                </a:solidFill>
              </a:rPr>
              <a:t> </a:t>
            </a:r>
            <a:r>
              <a:rPr lang="fr-FR" b="1" dirty="0" err="1">
                <a:solidFill>
                  <a:schemeClr val="tx1"/>
                </a:solidFill>
              </a:rPr>
              <a:t>community</a:t>
            </a:r>
            <a:r>
              <a:rPr lang="fr-FR" b="1" dirty="0">
                <a:solidFill>
                  <a:schemeClr val="tx1"/>
                </a:solidFill>
              </a:rPr>
              <a:t> for public </a:t>
            </a:r>
            <a:r>
              <a:rPr lang="fr-FR" b="1" dirty="0" err="1">
                <a:solidFill>
                  <a:schemeClr val="tx1"/>
                </a:solidFill>
              </a:rPr>
              <a:t>benefit</a:t>
            </a:r>
            <a:r>
              <a:rPr lang="fr-FR" b="1" dirty="0">
                <a:solidFill>
                  <a:schemeClr val="tx1"/>
                </a:solidFill>
              </a:rPr>
              <a:t>.</a:t>
            </a:r>
          </a:p>
        </p:txBody>
      </p:sp>
      <p:sp>
        <p:nvSpPr>
          <p:cNvPr id="4" name="Espace réservé du numéro de diapositive 3">
            <a:extLst>
              <a:ext uri="{FF2B5EF4-FFF2-40B4-BE49-F238E27FC236}">
                <a16:creationId xmlns:a16="http://schemas.microsoft.com/office/drawing/2014/main" id="{502C1309-5AE0-3441-A4C3-8EADA4B0640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4170627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A66252-4875-A648-B86F-B001F07AA164}"/>
              </a:ext>
            </a:extLst>
          </p:cNvPr>
          <p:cNvSpPr>
            <a:spLocks noGrp="1"/>
          </p:cNvSpPr>
          <p:nvPr>
            <p:ph type="title"/>
          </p:nvPr>
        </p:nvSpPr>
        <p:spPr/>
        <p:txBody>
          <a:bodyPr/>
          <a:lstStyle/>
          <a:p>
            <a:r>
              <a:rPr lang="fr-FR" dirty="0">
                <a:solidFill>
                  <a:schemeClr val="tx1"/>
                </a:solidFill>
              </a:rPr>
              <a:t>Scott Polar </a:t>
            </a:r>
            <a:r>
              <a:rPr lang="fr-FR" dirty="0" err="1">
                <a:solidFill>
                  <a:schemeClr val="tx1"/>
                </a:solidFill>
              </a:rPr>
              <a:t>Research</a:t>
            </a:r>
            <a:r>
              <a:rPr lang="fr-FR" dirty="0">
                <a:solidFill>
                  <a:schemeClr val="tx1"/>
                </a:solidFill>
              </a:rPr>
              <a:t> Institute</a:t>
            </a:r>
            <a:endParaRPr lang="fr-FR" dirty="0"/>
          </a:p>
        </p:txBody>
      </p:sp>
      <p:sp>
        <p:nvSpPr>
          <p:cNvPr id="3" name="Espace réservé du texte 2">
            <a:extLst>
              <a:ext uri="{FF2B5EF4-FFF2-40B4-BE49-F238E27FC236}">
                <a16:creationId xmlns:a16="http://schemas.microsoft.com/office/drawing/2014/main" id="{7329A71D-B57A-5544-9EB9-60B5E4508075}"/>
              </a:ext>
            </a:extLst>
          </p:cNvPr>
          <p:cNvSpPr>
            <a:spLocks noGrp="1"/>
          </p:cNvSpPr>
          <p:nvPr>
            <p:ph type="body" idx="1"/>
          </p:nvPr>
        </p:nvSpPr>
        <p:spPr/>
        <p:txBody>
          <a:bodyPr/>
          <a:lstStyle/>
          <a:p>
            <a:r>
              <a:rPr lang="fr-FR" dirty="0" err="1">
                <a:solidFill>
                  <a:schemeClr val="tx1"/>
                </a:solidFill>
              </a:rPr>
              <a:t>Research</a:t>
            </a:r>
            <a:r>
              <a:rPr lang="fr-FR" dirty="0">
                <a:solidFill>
                  <a:schemeClr val="tx1"/>
                </a:solidFill>
              </a:rPr>
              <a:t>:</a:t>
            </a:r>
          </a:p>
          <a:p>
            <a:r>
              <a:rPr lang="fr-FR" dirty="0">
                <a:solidFill>
                  <a:schemeClr val="tx1"/>
                </a:solidFill>
                <a:hlinkClick r:id="rId2">
                  <a:extLst>
                    <a:ext uri="{A12FA001-AC4F-418D-AE19-62706E023703}">
                      <ahyp:hlinkClr xmlns:ahyp="http://schemas.microsoft.com/office/drawing/2018/hyperlinkcolor" val="tx"/>
                    </a:ext>
                  </a:extLst>
                </a:hlinkClick>
              </a:rPr>
              <a:t>Glacimarine Environments</a:t>
            </a:r>
            <a:endParaRPr lang="fr-FR" dirty="0">
              <a:solidFill>
                <a:schemeClr val="tx1"/>
              </a:solidFill>
            </a:endParaRPr>
          </a:p>
          <a:p>
            <a:r>
              <a:rPr lang="fr-FR" dirty="0">
                <a:solidFill>
                  <a:schemeClr val="tx1"/>
                </a:solidFill>
                <a:hlinkClick r:id="rId3">
                  <a:extLst>
                    <a:ext uri="{A12FA001-AC4F-418D-AE19-62706E023703}">
                      <ahyp:hlinkClr xmlns:ahyp="http://schemas.microsoft.com/office/drawing/2018/hyperlinkcolor" val="tx"/>
                    </a:ext>
                  </a:extLst>
                </a:hlinkClick>
              </a:rPr>
              <a:t>Glaciology and Climate Change</a:t>
            </a:r>
            <a:endParaRPr lang="fr-FR" dirty="0">
              <a:solidFill>
                <a:schemeClr val="tx1"/>
              </a:solidFill>
            </a:endParaRPr>
          </a:p>
          <a:p>
            <a:r>
              <a:rPr lang="fr-FR" dirty="0">
                <a:solidFill>
                  <a:schemeClr val="tx1"/>
                </a:solidFill>
                <a:hlinkClick r:id="rId4">
                  <a:extLst>
                    <a:ext uri="{A12FA001-AC4F-418D-AE19-62706E023703}">
                      <ahyp:hlinkClr xmlns:ahyp="http://schemas.microsoft.com/office/drawing/2018/hyperlinkcolor" val="tx"/>
                    </a:ext>
                  </a:extLst>
                </a:hlinkClick>
              </a:rPr>
              <a:t>Histories, Cultures, Environments and Politics (HCEP)</a:t>
            </a:r>
            <a:endParaRPr lang="fr-FR" dirty="0">
              <a:solidFill>
                <a:schemeClr val="tx1"/>
              </a:solidFill>
            </a:endParaRPr>
          </a:p>
          <a:p>
            <a:r>
              <a:rPr lang="fr-FR" dirty="0">
                <a:solidFill>
                  <a:schemeClr val="tx1"/>
                </a:solidFill>
                <a:hlinkClick r:id="rId5">
                  <a:extLst>
                    <a:ext uri="{A12FA001-AC4F-418D-AE19-62706E023703}">
                      <ahyp:hlinkClr xmlns:ahyp="http://schemas.microsoft.com/office/drawing/2018/hyperlinkcolor" val="tx"/>
                    </a:ext>
                  </a:extLst>
                </a:hlinkClick>
              </a:rPr>
              <a:t>Polar Landscape and Remote Sensing</a:t>
            </a:r>
            <a:endParaRPr lang="fr-FR" dirty="0">
              <a:solidFill>
                <a:schemeClr val="tx1"/>
              </a:solidFill>
            </a:endParaRPr>
          </a:p>
          <a:p>
            <a:pPr fontAlgn="base"/>
            <a:r>
              <a:rPr lang="fr-FR" u="sng" dirty="0">
                <a:solidFill>
                  <a:schemeClr val="tx1"/>
                </a:solidFill>
                <a:hlinkClick r:id="rId6">
                  <a:extLst>
                    <a:ext uri="{A12FA001-AC4F-418D-AE19-62706E023703}">
                      <ahyp:hlinkClr xmlns:ahyp="http://schemas.microsoft.com/office/drawing/2018/hyperlinkcolor" val="tx"/>
                    </a:ext>
                  </a:extLst>
                </a:hlinkClick>
              </a:rPr>
              <a:t>Seminars</a:t>
            </a:r>
          </a:p>
          <a:p>
            <a:pPr fontAlgn="base"/>
            <a:r>
              <a:rPr lang="fr-FR" dirty="0">
                <a:solidFill>
                  <a:schemeClr val="tx1"/>
                </a:solidFill>
                <a:hlinkClick r:id="rId6">
                  <a:extLst>
                    <a:ext uri="{A12FA001-AC4F-418D-AE19-62706E023703}">
                      <ahyp:hlinkClr xmlns:ahyp="http://schemas.microsoft.com/office/drawing/2018/hyperlinkcolor" val="tx"/>
                    </a:ext>
                  </a:extLst>
                </a:hlinkClick>
              </a:rPr>
              <a:t>Polar Physical Science</a:t>
            </a:r>
            <a:endParaRPr lang="fr-FR" dirty="0">
              <a:solidFill>
                <a:schemeClr val="tx1"/>
              </a:solidFill>
            </a:endParaRPr>
          </a:p>
          <a:p>
            <a:pPr fontAlgn="base"/>
            <a:r>
              <a:rPr lang="fr-FR" dirty="0">
                <a:solidFill>
                  <a:schemeClr val="tx1"/>
                </a:solidFill>
                <a:hlinkClick r:id="rId7">
                  <a:extLst>
                    <a:ext uri="{A12FA001-AC4F-418D-AE19-62706E023703}">
                      <ahyp:hlinkClr xmlns:ahyp="http://schemas.microsoft.com/office/drawing/2018/hyperlinkcolor" val="tx"/>
                    </a:ext>
                  </a:extLst>
                </a:hlinkClick>
              </a:rPr>
              <a:t>HCEP research seminars</a:t>
            </a:r>
            <a:endParaRPr lang="fr-FR" dirty="0">
              <a:solidFill>
                <a:schemeClr val="tx1"/>
              </a:solidFill>
            </a:endParaRPr>
          </a:p>
          <a:p>
            <a:r>
              <a:rPr lang="fr-FR" dirty="0" err="1">
                <a:solidFill>
                  <a:schemeClr val="tx1"/>
                </a:solidFill>
              </a:rPr>
              <a:t>Seminars</a:t>
            </a:r>
            <a:r>
              <a:rPr lang="fr-FR" dirty="0">
                <a:solidFill>
                  <a:schemeClr val="tx1"/>
                </a:solidFill>
              </a:rPr>
              <a:t> on the Histories, Cultures, </a:t>
            </a:r>
            <a:r>
              <a:rPr lang="fr-FR" dirty="0" err="1">
                <a:solidFill>
                  <a:schemeClr val="tx1"/>
                </a:solidFill>
              </a:rPr>
              <a:t>Environments</a:t>
            </a:r>
            <a:r>
              <a:rPr lang="fr-FR" dirty="0">
                <a:solidFill>
                  <a:schemeClr val="tx1"/>
                </a:solidFill>
              </a:rPr>
              <a:t> and </a:t>
            </a:r>
            <a:r>
              <a:rPr lang="fr-FR" dirty="0" err="1">
                <a:solidFill>
                  <a:schemeClr val="tx1"/>
                </a:solidFill>
              </a:rPr>
              <a:t>Politics</a:t>
            </a:r>
            <a:r>
              <a:rPr lang="fr-FR" dirty="0">
                <a:solidFill>
                  <a:schemeClr val="tx1"/>
                </a:solidFill>
              </a:rPr>
              <a:t> of the polar </a:t>
            </a:r>
            <a:r>
              <a:rPr lang="fr-FR" dirty="0" err="1">
                <a:solidFill>
                  <a:schemeClr val="tx1"/>
                </a:solidFill>
              </a:rPr>
              <a:t>regions</a:t>
            </a:r>
            <a:r>
              <a:rPr lang="fr-FR" dirty="0">
                <a:solidFill>
                  <a:schemeClr val="tx1"/>
                </a:solidFill>
              </a:rPr>
              <a:t>.</a:t>
            </a:r>
          </a:p>
          <a:p>
            <a:endParaRPr lang="fr-FR" dirty="0"/>
          </a:p>
          <a:p>
            <a:endParaRPr lang="fr-FR" dirty="0"/>
          </a:p>
        </p:txBody>
      </p:sp>
      <p:sp>
        <p:nvSpPr>
          <p:cNvPr id="4" name="Espace réservé du numéro de diapositive 3">
            <a:extLst>
              <a:ext uri="{FF2B5EF4-FFF2-40B4-BE49-F238E27FC236}">
                <a16:creationId xmlns:a16="http://schemas.microsoft.com/office/drawing/2014/main" id="{F76B1B7B-795C-D146-9D08-0C04E0C8B51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Tree>
    <p:extLst>
      <p:ext uri="{BB962C8B-B14F-4D97-AF65-F5344CB8AC3E}">
        <p14:creationId xmlns:p14="http://schemas.microsoft.com/office/powerpoint/2010/main" val="873283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AA6CC2-56D1-3E4F-8D31-7A645FAF5884}"/>
              </a:ext>
            </a:extLst>
          </p:cNvPr>
          <p:cNvSpPr>
            <a:spLocks noGrp="1"/>
          </p:cNvSpPr>
          <p:nvPr>
            <p:ph type="title"/>
          </p:nvPr>
        </p:nvSpPr>
        <p:spPr>
          <a:xfrm>
            <a:off x="311567" y="108933"/>
            <a:ext cx="6802800" cy="572700"/>
          </a:xfrm>
        </p:spPr>
        <p:txBody>
          <a:bodyPr/>
          <a:lstStyle/>
          <a:p>
            <a:r>
              <a:rPr lang="fr-FR" dirty="0">
                <a:solidFill>
                  <a:schemeClr val="tx1"/>
                </a:solidFill>
              </a:rPr>
              <a:t>Science communication </a:t>
            </a:r>
            <a:r>
              <a:rPr lang="fr-FR" dirty="0" err="1">
                <a:solidFill>
                  <a:schemeClr val="tx1"/>
                </a:solidFill>
              </a:rPr>
              <a:t>strategies</a:t>
            </a:r>
            <a:r>
              <a:rPr lang="fr-FR" dirty="0">
                <a:solidFill>
                  <a:schemeClr val="tx1"/>
                </a:solidFill>
              </a:rPr>
              <a:t> of </a:t>
            </a:r>
            <a:r>
              <a:rPr lang="fr-FR" dirty="0" err="1">
                <a:solidFill>
                  <a:schemeClr val="tx1"/>
                </a:solidFill>
              </a:rPr>
              <a:t>other</a:t>
            </a:r>
            <a:r>
              <a:rPr lang="fr-FR" dirty="0">
                <a:solidFill>
                  <a:schemeClr val="tx1"/>
                </a:solidFill>
              </a:rPr>
              <a:t> </a:t>
            </a:r>
            <a:r>
              <a:rPr lang="fr-FR" dirty="0" err="1">
                <a:solidFill>
                  <a:schemeClr val="tx1"/>
                </a:solidFill>
              </a:rPr>
              <a:t>Arctic</a:t>
            </a:r>
            <a:r>
              <a:rPr lang="fr-FR" dirty="0">
                <a:solidFill>
                  <a:schemeClr val="tx1"/>
                </a:solidFill>
              </a:rPr>
              <a:t> Institutes : </a:t>
            </a:r>
            <a:r>
              <a:rPr lang="fr-FR" dirty="0" err="1">
                <a:solidFill>
                  <a:schemeClr val="tx1"/>
                </a:solidFill>
              </a:rPr>
              <a:t>activity</a:t>
            </a:r>
            <a:r>
              <a:rPr lang="fr-FR" dirty="0">
                <a:solidFill>
                  <a:schemeClr val="tx1"/>
                </a:solidFill>
              </a:rPr>
              <a:t> in pairs</a:t>
            </a:r>
          </a:p>
        </p:txBody>
      </p:sp>
      <p:sp>
        <p:nvSpPr>
          <p:cNvPr id="3" name="Espace réservé du texte 2">
            <a:extLst>
              <a:ext uri="{FF2B5EF4-FFF2-40B4-BE49-F238E27FC236}">
                <a16:creationId xmlns:a16="http://schemas.microsoft.com/office/drawing/2014/main" id="{A1158669-80FB-8A4D-9F3B-E17F4975A220}"/>
              </a:ext>
            </a:extLst>
          </p:cNvPr>
          <p:cNvSpPr>
            <a:spLocks noGrp="1"/>
          </p:cNvSpPr>
          <p:nvPr>
            <p:ph type="body" idx="1"/>
          </p:nvPr>
        </p:nvSpPr>
        <p:spPr>
          <a:xfrm>
            <a:off x="311567" y="1089224"/>
            <a:ext cx="8664000" cy="3406500"/>
          </a:xfrm>
        </p:spPr>
        <p:txBody>
          <a:bodyPr/>
          <a:lstStyle/>
          <a:p>
            <a:r>
              <a:rPr lang="en-GB" dirty="0">
                <a:solidFill>
                  <a:schemeClr val="tx1"/>
                </a:solidFill>
              </a:rPr>
              <a:t>Each group chooses one institute from the list and prepares a presentation of their science communication strategy/</a:t>
            </a:r>
            <a:r>
              <a:rPr lang="en-GB" dirty="0" err="1">
                <a:solidFill>
                  <a:schemeClr val="tx1"/>
                </a:solidFill>
              </a:rPr>
              <a:t>actiities</a:t>
            </a:r>
            <a:endParaRPr lang="en-GB" dirty="0">
              <a:solidFill>
                <a:schemeClr val="tx1"/>
              </a:solidFill>
            </a:endParaRPr>
          </a:p>
          <a:p>
            <a:r>
              <a:rPr lang="en-GB" dirty="0">
                <a:solidFill>
                  <a:schemeClr val="tx1"/>
                </a:solidFill>
              </a:rPr>
              <a:t>Arctic Studies </a:t>
            </a:r>
            <a:r>
              <a:rPr lang="en-GB" dirty="0" err="1">
                <a:solidFill>
                  <a:schemeClr val="tx1"/>
                </a:solidFill>
              </a:rPr>
              <a:t>Center</a:t>
            </a:r>
            <a:r>
              <a:rPr lang="en-GB" dirty="0">
                <a:solidFill>
                  <a:schemeClr val="tx1"/>
                </a:solidFill>
              </a:rPr>
              <a:t>, National Museum of Natural History, Washington DC</a:t>
            </a:r>
          </a:p>
          <a:p>
            <a:r>
              <a:rPr lang="en-GB" dirty="0">
                <a:solidFill>
                  <a:schemeClr val="tx1"/>
                </a:solidFill>
                <a:hlinkClick r:id="rId2">
                  <a:extLst>
                    <a:ext uri="{A12FA001-AC4F-418D-AE19-62706E023703}">
                      <ahyp:hlinkClr xmlns:ahyp="http://schemas.microsoft.com/office/drawing/2018/hyperlinkcolor" val="tx"/>
                    </a:ext>
                  </a:extLst>
                </a:hlinkClick>
              </a:rPr>
              <a:t>https://naturalhistory.si.edu/research/anthropology/programs/arctic-studies-center</a:t>
            </a:r>
            <a:endParaRPr lang="en-GB" dirty="0">
              <a:solidFill>
                <a:schemeClr val="tx1"/>
              </a:solidFill>
            </a:endParaRPr>
          </a:p>
          <a:p>
            <a:r>
              <a:rPr lang="en-GB" dirty="0">
                <a:solidFill>
                  <a:schemeClr val="tx1"/>
                </a:solidFill>
              </a:rPr>
              <a:t>The Arctic Institute of North America, University of Calgary</a:t>
            </a:r>
          </a:p>
          <a:p>
            <a:r>
              <a:rPr lang="en-GB" dirty="0">
                <a:solidFill>
                  <a:schemeClr val="tx1"/>
                </a:solidFill>
                <a:hlinkClick r:id="rId3">
                  <a:extLst>
                    <a:ext uri="{A12FA001-AC4F-418D-AE19-62706E023703}">
                      <ahyp:hlinkClr xmlns:ahyp="http://schemas.microsoft.com/office/drawing/2018/hyperlinkcolor" val="tx"/>
                    </a:ext>
                  </a:extLst>
                </a:hlinkClick>
              </a:rPr>
              <a:t>https://www.google.com/search?client=safari&amp;rls=en&amp;q=Arctic+instiute+canada&amp;ie=UTF-8&amp;oe=UTF-8</a:t>
            </a:r>
            <a:endParaRPr lang="en-GB" dirty="0">
              <a:solidFill>
                <a:schemeClr val="tx1"/>
              </a:solidFill>
            </a:endParaRPr>
          </a:p>
          <a:p>
            <a:r>
              <a:rPr lang="en-GB" dirty="0">
                <a:solidFill>
                  <a:schemeClr val="tx1"/>
                </a:solidFill>
              </a:rPr>
              <a:t>Norwegian Polar Institute</a:t>
            </a:r>
          </a:p>
          <a:p>
            <a:r>
              <a:rPr lang="en-GB" dirty="0">
                <a:solidFill>
                  <a:schemeClr val="tx1"/>
                </a:solidFill>
              </a:rPr>
              <a:t>https://</a:t>
            </a:r>
            <a:r>
              <a:rPr lang="en-GB" dirty="0" err="1">
                <a:solidFill>
                  <a:schemeClr val="tx1"/>
                </a:solidFill>
              </a:rPr>
              <a:t>www.npolar.no</a:t>
            </a:r>
            <a:r>
              <a:rPr lang="en-GB" dirty="0">
                <a:solidFill>
                  <a:schemeClr val="tx1"/>
                </a:solidFill>
              </a:rPr>
              <a:t>/</a:t>
            </a:r>
            <a:r>
              <a:rPr lang="en-GB" dirty="0" err="1">
                <a:solidFill>
                  <a:schemeClr val="tx1"/>
                </a:solidFill>
              </a:rPr>
              <a:t>en</a:t>
            </a:r>
            <a:r>
              <a:rPr lang="en-GB" dirty="0">
                <a:solidFill>
                  <a:schemeClr val="tx1"/>
                </a:solidFill>
              </a:rPr>
              <a:t>/</a:t>
            </a:r>
          </a:p>
        </p:txBody>
      </p:sp>
      <p:sp>
        <p:nvSpPr>
          <p:cNvPr id="4" name="Espace réservé du numéro de diapositive 3">
            <a:extLst>
              <a:ext uri="{FF2B5EF4-FFF2-40B4-BE49-F238E27FC236}">
                <a16:creationId xmlns:a16="http://schemas.microsoft.com/office/drawing/2014/main" id="{4C36139A-46AB-5244-9DC3-5039BF9CC08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180728087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1551</TotalTime>
  <Words>853</Words>
  <Application>Microsoft Macintosh PowerPoint</Application>
  <PresentationFormat>On-screen Show (16:9)</PresentationFormat>
  <Paragraphs>51</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Lato</vt:lpstr>
      <vt:lpstr>Arial</vt:lpstr>
      <vt:lpstr>Simple Light</vt:lpstr>
      <vt:lpstr>Science communication about Arctic research </vt:lpstr>
      <vt:lpstr>Lesson 3: Arctic research institutions</vt:lpstr>
      <vt:lpstr>Arctic Center, University of Lapland</vt:lpstr>
      <vt:lpstr>Arctic Center, ULAP</vt:lpstr>
      <vt:lpstr>AWI</vt:lpstr>
      <vt:lpstr>AWI</vt:lpstr>
      <vt:lpstr>Scott Polar Research Institute</vt:lpstr>
      <vt:lpstr>Scott Polar Research Institute</vt:lpstr>
      <vt:lpstr>Science communication strategies of other Arctic Institutes : activity in pairs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33</cp:revision>
  <dcterms:modified xsi:type="dcterms:W3CDTF">2022-05-21T20:50:08Z</dcterms:modified>
</cp:coreProperties>
</file>