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2"/>
  </p:notesMasterIdLst>
  <p:sldIdLst>
    <p:sldId id="306" r:id="rId2"/>
    <p:sldId id="263" r:id="rId3"/>
    <p:sldId id="264" r:id="rId4"/>
    <p:sldId id="265" r:id="rId5"/>
    <p:sldId id="266" r:id="rId6"/>
    <p:sldId id="267" r:id="rId7"/>
    <p:sldId id="268" r:id="rId8"/>
    <p:sldId id="270" r:id="rId9"/>
    <p:sldId id="271" r:id="rId10"/>
    <p:sldId id="272" r:id="rId11"/>
  </p:sldIdLst>
  <p:sldSz cx="9144000" cy="5143500" type="screen16x9"/>
  <p:notesSz cx="6858000" cy="9144000"/>
  <p:embeddedFontLst>
    <p:embeddedFont>
      <p:font typeface="Lato" panose="020F0502020204030203"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p:restoredTop sz="93245"/>
  </p:normalViewPr>
  <p:slideViewPr>
    <p:cSldViewPr snapToGrid="0">
      <p:cViewPr varScale="1">
        <p:scale>
          <a:sx n="138" d="100"/>
          <a:sy n="138" d="100"/>
        </p:scale>
        <p:origin x="728"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01561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9248606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ublic.wmo.int/en" TargetMode="External"/><Relationship Id="rId2" Type="http://schemas.openxmlformats.org/officeDocument/2006/relationships/hyperlink" Target="https://www.ipcc.ch/" TargetMode="External"/><Relationship Id="rId1" Type="http://schemas.openxmlformats.org/officeDocument/2006/relationships/slideLayout" Target="../slideLayouts/slideLayout3.xml"/><Relationship Id="rId4" Type="http://schemas.openxmlformats.org/officeDocument/2006/relationships/hyperlink" Target="https://oaarchive.arctic-council.org/handle/11374/61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US" dirty="0"/>
              <a:t>The impact of climate change in the Arctic</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3878713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70FFA-FCE9-724A-B0D6-F1D4CA72F697}"/>
              </a:ext>
            </a:extLst>
          </p:cNvPr>
          <p:cNvSpPr>
            <a:spLocks noGrp="1"/>
          </p:cNvSpPr>
          <p:nvPr>
            <p:ph type="title"/>
          </p:nvPr>
        </p:nvSpPr>
        <p:spPr>
          <a:xfrm>
            <a:off x="280704" y="0"/>
            <a:ext cx="6802800" cy="572700"/>
          </a:xfrm>
        </p:spPr>
        <p:txBody>
          <a:bodyPr/>
          <a:lstStyle/>
          <a:p>
            <a:r>
              <a:rPr lang="fr-FR" dirty="0" err="1">
                <a:solidFill>
                  <a:schemeClr val="tx1"/>
                </a:solidFill>
              </a:rPr>
              <a:t>Conflicting</a:t>
            </a:r>
            <a:r>
              <a:rPr lang="fr-FR" dirty="0">
                <a:solidFill>
                  <a:schemeClr val="tx1"/>
                </a:solidFill>
              </a:rPr>
              <a:t> </a:t>
            </a:r>
            <a:r>
              <a:rPr lang="fr-FR" dirty="0" err="1">
                <a:solidFill>
                  <a:schemeClr val="tx1"/>
                </a:solidFill>
              </a:rPr>
              <a:t>views</a:t>
            </a:r>
            <a:r>
              <a:rPr lang="fr-FR" dirty="0">
                <a:solidFill>
                  <a:schemeClr val="tx1"/>
                </a:solidFill>
              </a:rPr>
              <a:t>?</a:t>
            </a:r>
          </a:p>
        </p:txBody>
      </p:sp>
      <p:sp>
        <p:nvSpPr>
          <p:cNvPr id="3" name="Espace réservé du texte 2">
            <a:extLst>
              <a:ext uri="{FF2B5EF4-FFF2-40B4-BE49-F238E27FC236}">
                <a16:creationId xmlns:a16="http://schemas.microsoft.com/office/drawing/2014/main" id="{61A5727A-A2F8-A444-8DF4-C00237A5CA41}"/>
              </a:ext>
            </a:extLst>
          </p:cNvPr>
          <p:cNvSpPr>
            <a:spLocks noGrp="1"/>
          </p:cNvSpPr>
          <p:nvPr>
            <p:ph type="body" idx="1"/>
          </p:nvPr>
        </p:nvSpPr>
        <p:spPr>
          <a:xfrm>
            <a:off x="337305" y="956883"/>
            <a:ext cx="8495128" cy="3382642"/>
          </a:xfrm>
        </p:spPr>
        <p:txBody>
          <a:bodyPr/>
          <a:lstStyle/>
          <a:p>
            <a:r>
              <a:rPr lang="en-GB" dirty="0">
                <a:solidFill>
                  <a:schemeClr val="tx1"/>
                </a:solidFill>
              </a:rPr>
              <a:t>Give some examples of conflicting views about climate change and its impact</a:t>
            </a:r>
          </a:p>
          <a:p>
            <a:r>
              <a:rPr lang="en-GB" dirty="0">
                <a:solidFill>
                  <a:schemeClr val="tx1"/>
                </a:solidFill>
              </a:rPr>
              <a:t>e.g.: melting ice in Greenland provides new opportunities for the exploitation of natural resources </a:t>
            </a:r>
            <a:r>
              <a:rPr lang="en-GB" i="1" dirty="0">
                <a:solidFill>
                  <a:schemeClr val="tx1"/>
                </a:solidFill>
              </a:rPr>
              <a:t>versus </a:t>
            </a:r>
            <a:r>
              <a:rPr lang="en-GB" dirty="0">
                <a:solidFill>
                  <a:schemeClr val="tx1"/>
                </a:solidFill>
              </a:rPr>
              <a:t>such exploitation puts a burden on the environment and bears dangers for the population (for instance, pollution of ground water)</a:t>
            </a:r>
          </a:p>
          <a:p>
            <a:r>
              <a:rPr lang="en-GB" dirty="0">
                <a:solidFill>
                  <a:schemeClr val="tx1"/>
                </a:solidFill>
              </a:rPr>
              <a:t>Tourism can be a dynamic factor of economic development providing many jobs and business opportunities </a:t>
            </a:r>
            <a:r>
              <a:rPr lang="en-GB" i="1" dirty="0">
                <a:solidFill>
                  <a:schemeClr val="tx1"/>
                </a:solidFill>
              </a:rPr>
              <a:t>versus</a:t>
            </a:r>
            <a:r>
              <a:rPr lang="en-GB" dirty="0">
                <a:solidFill>
                  <a:schemeClr val="tx1"/>
                </a:solidFill>
              </a:rPr>
              <a:t> the impact on the environment of (too) many people spending some time in one place (see development of airports in Greenland)</a:t>
            </a:r>
          </a:p>
          <a:p>
            <a:r>
              <a:rPr lang="en-GB" dirty="0">
                <a:solidFill>
                  <a:schemeClr val="tx1"/>
                </a:solidFill>
              </a:rPr>
              <a:t>…</a:t>
            </a:r>
          </a:p>
        </p:txBody>
      </p:sp>
      <p:sp>
        <p:nvSpPr>
          <p:cNvPr id="4" name="Espace réservé du numéro de diapositive 3">
            <a:extLst>
              <a:ext uri="{FF2B5EF4-FFF2-40B4-BE49-F238E27FC236}">
                <a16:creationId xmlns:a16="http://schemas.microsoft.com/office/drawing/2014/main" id="{8EBC3BDF-83DF-CA49-80F2-B7276A5410C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172191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1EA3BB-CC06-8A44-986F-62BF6793A29D}"/>
              </a:ext>
            </a:extLst>
          </p:cNvPr>
          <p:cNvSpPr>
            <a:spLocks noGrp="1"/>
          </p:cNvSpPr>
          <p:nvPr>
            <p:ph type="title"/>
          </p:nvPr>
        </p:nvSpPr>
        <p:spPr/>
        <p:txBody>
          <a:bodyPr/>
          <a:lstStyle/>
          <a:p>
            <a:r>
              <a:rPr lang="fr-FR" dirty="0" err="1"/>
              <a:t>Lesson</a:t>
            </a:r>
            <a:r>
              <a:rPr lang="fr-FR" dirty="0"/>
              <a:t> 2 : The impact of </a:t>
            </a:r>
            <a:r>
              <a:rPr lang="fr-FR" dirty="0" err="1"/>
              <a:t>climate</a:t>
            </a:r>
            <a:r>
              <a:rPr lang="fr-FR" dirty="0"/>
              <a:t> change on the </a:t>
            </a:r>
            <a:r>
              <a:rPr lang="fr-FR" dirty="0" err="1"/>
              <a:t>Arctic</a:t>
            </a:r>
            <a:r>
              <a:rPr lang="fr-FR" dirty="0"/>
              <a:t> </a:t>
            </a:r>
            <a:r>
              <a:rPr lang="fr-FR" dirty="0" err="1"/>
              <a:t>environment</a:t>
            </a:r>
            <a:r>
              <a:rPr lang="fr-FR" dirty="0"/>
              <a:t> and </a:t>
            </a:r>
            <a:r>
              <a:rPr lang="fr-FR" dirty="0" err="1"/>
              <a:t>Arctic</a:t>
            </a:r>
            <a:r>
              <a:rPr lang="fr-FR" dirty="0"/>
              <a:t> </a:t>
            </a:r>
            <a:r>
              <a:rPr lang="fr-FR" dirty="0" err="1"/>
              <a:t>societies</a:t>
            </a:r>
            <a:r>
              <a:rPr lang="fr-FR" dirty="0"/>
              <a:t>:</a:t>
            </a:r>
            <a:br>
              <a:rPr lang="fr-FR" dirty="0"/>
            </a:br>
            <a:endParaRPr lang="fr-FR" dirty="0"/>
          </a:p>
        </p:txBody>
      </p:sp>
      <p:sp>
        <p:nvSpPr>
          <p:cNvPr id="3" name="Espace réservé du texte 2">
            <a:extLst>
              <a:ext uri="{FF2B5EF4-FFF2-40B4-BE49-F238E27FC236}">
                <a16:creationId xmlns:a16="http://schemas.microsoft.com/office/drawing/2014/main" id="{E9268A46-78C8-174C-B8D1-C9F08C99C353}"/>
              </a:ext>
            </a:extLst>
          </p:cNvPr>
          <p:cNvSpPr>
            <a:spLocks noGrp="1"/>
          </p:cNvSpPr>
          <p:nvPr>
            <p:ph type="body" idx="1"/>
          </p:nvPr>
        </p:nvSpPr>
        <p:spPr>
          <a:xfrm>
            <a:off x="495766" y="1740941"/>
            <a:ext cx="8336667" cy="2704935"/>
          </a:xfrm>
        </p:spPr>
        <p:txBody>
          <a:bodyPr/>
          <a:lstStyle/>
          <a:p>
            <a:r>
              <a:rPr lang="fr-FR" sz="2000" dirty="0" err="1">
                <a:solidFill>
                  <a:schemeClr val="tx1"/>
                </a:solidFill>
              </a:rPr>
              <a:t>Where</a:t>
            </a:r>
            <a:r>
              <a:rPr lang="fr-FR" sz="2000" dirty="0">
                <a:solidFill>
                  <a:schemeClr val="tx1"/>
                </a:solidFill>
              </a:rPr>
              <a:t> to </a:t>
            </a:r>
            <a:r>
              <a:rPr lang="fr-FR" sz="2000" dirty="0" err="1">
                <a:solidFill>
                  <a:schemeClr val="tx1"/>
                </a:solidFill>
              </a:rPr>
              <a:t>find</a:t>
            </a:r>
            <a:r>
              <a:rPr lang="fr-FR" sz="2000" dirty="0">
                <a:solidFill>
                  <a:schemeClr val="tx1"/>
                </a:solidFill>
              </a:rPr>
              <a:t> </a:t>
            </a:r>
            <a:r>
              <a:rPr lang="fr-FR" sz="2000" dirty="0" err="1">
                <a:solidFill>
                  <a:schemeClr val="tx1"/>
                </a:solidFill>
              </a:rPr>
              <a:t>reliable</a:t>
            </a:r>
            <a:r>
              <a:rPr lang="fr-FR" sz="2000" dirty="0">
                <a:solidFill>
                  <a:schemeClr val="tx1"/>
                </a:solidFill>
              </a:rPr>
              <a:t> information about </a:t>
            </a:r>
            <a:r>
              <a:rPr lang="fr-FR" sz="2000" dirty="0" err="1">
                <a:solidFill>
                  <a:schemeClr val="tx1"/>
                </a:solidFill>
              </a:rPr>
              <a:t>climate</a:t>
            </a:r>
            <a:r>
              <a:rPr lang="fr-FR" sz="2000" dirty="0">
                <a:solidFill>
                  <a:schemeClr val="tx1"/>
                </a:solidFill>
              </a:rPr>
              <a:t> change?</a:t>
            </a:r>
          </a:p>
          <a:p>
            <a:r>
              <a:rPr lang="fr-FR" sz="2000" dirty="0">
                <a:solidFill>
                  <a:schemeClr val="tx1"/>
                </a:solidFill>
              </a:rPr>
              <a:t>Best </a:t>
            </a:r>
            <a:r>
              <a:rPr lang="fr-FR" sz="2000" dirty="0" err="1">
                <a:solidFill>
                  <a:schemeClr val="tx1"/>
                </a:solidFill>
              </a:rPr>
              <a:t>starting</a:t>
            </a:r>
            <a:r>
              <a:rPr lang="fr-FR" sz="2000" dirty="0">
                <a:solidFill>
                  <a:schemeClr val="tx1"/>
                </a:solidFill>
              </a:rPr>
              <a:t> points: the </a:t>
            </a:r>
            <a:r>
              <a:rPr lang="fr-FR" sz="2000" dirty="0" err="1">
                <a:solidFill>
                  <a:schemeClr val="tx1"/>
                </a:solidFill>
              </a:rPr>
              <a:t>websites</a:t>
            </a:r>
            <a:r>
              <a:rPr lang="fr-FR" sz="2000" dirty="0">
                <a:solidFill>
                  <a:schemeClr val="tx1"/>
                </a:solidFill>
              </a:rPr>
              <a:t>/reports of IPCC and WMO</a:t>
            </a:r>
          </a:p>
          <a:p>
            <a:r>
              <a:rPr lang="fr-FR" sz="2000" dirty="0" err="1">
                <a:solidFill>
                  <a:schemeClr val="tx1"/>
                </a:solidFill>
              </a:rPr>
              <a:t>Intergovernmental</a:t>
            </a:r>
            <a:r>
              <a:rPr lang="fr-FR" sz="2000" dirty="0">
                <a:solidFill>
                  <a:schemeClr val="tx1"/>
                </a:solidFill>
              </a:rPr>
              <a:t> Panel on </a:t>
            </a:r>
            <a:r>
              <a:rPr lang="fr-FR" sz="2000" dirty="0" err="1">
                <a:solidFill>
                  <a:schemeClr val="tx1"/>
                </a:solidFill>
              </a:rPr>
              <a:t>Climate</a:t>
            </a:r>
            <a:r>
              <a:rPr lang="fr-FR" sz="2000" dirty="0">
                <a:solidFill>
                  <a:schemeClr val="tx1"/>
                </a:solidFill>
              </a:rPr>
              <a:t> Change: </a:t>
            </a:r>
            <a:r>
              <a:rPr lang="fr-FR" sz="2000" dirty="0">
                <a:solidFill>
                  <a:schemeClr val="tx1"/>
                </a:solidFill>
                <a:hlinkClick r:id="rId2">
                  <a:extLst>
                    <a:ext uri="{A12FA001-AC4F-418D-AE19-62706E023703}">
                      <ahyp:hlinkClr xmlns:ahyp="http://schemas.microsoft.com/office/drawing/2018/hyperlinkcolor" val="tx"/>
                    </a:ext>
                  </a:extLst>
                </a:hlinkClick>
              </a:rPr>
              <a:t>https://www.ipcc.ch</a:t>
            </a:r>
            <a:endParaRPr lang="fr-FR" sz="2000" dirty="0">
              <a:solidFill>
                <a:schemeClr val="tx1"/>
              </a:solidFill>
            </a:endParaRPr>
          </a:p>
          <a:p>
            <a:r>
              <a:rPr lang="fr-FR" sz="2000" dirty="0">
                <a:solidFill>
                  <a:schemeClr val="tx1"/>
                </a:solidFill>
              </a:rPr>
              <a:t>World </a:t>
            </a:r>
            <a:r>
              <a:rPr lang="fr-FR" sz="2000" dirty="0" err="1">
                <a:solidFill>
                  <a:schemeClr val="tx1"/>
                </a:solidFill>
              </a:rPr>
              <a:t>Meteorological</a:t>
            </a:r>
            <a:r>
              <a:rPr lang="fr-FR" sz="2000" dirty="0">
                <a:solidFill>
                  <a:schemeClr val="tx1"/>
                </a:solidFill>
              </a:rPr>
              <a:t> Organisation: </a:t>
            </a:r>
            <a:r>
              <a:rPr lang="fr-FR" sz="2000" dirty="0">
                <a:solidFill>
                  <a:schemeClr val="tx1"/>
                </a:solidFill>
                <a:hlinkClick r:id="rId3">
                  <a:extLst>
                    <a:ext uri="{A12FA001-AC4F-418D-AE19-62706E023703}">
                      <ahyp:hlinkClr xmlns:ahyp="http://schemas.microsoft.com/office/drawing/2018/hyperlinkcolor" val="tx"/>
                    </a:ext>
                  </a:extLst>
                </a:hlinkClick>
              </a:rPr>
              <a:t>https://public.wmo.int/en</a:t>
            </a:r>
            <a:endParaRPr lang="fr-FR" sz="2000" dirty="0">
              <a:solidFill>
                <a:schemeClr val="tx1"/>
              </a:solidFill>
            </a:endParaRPr>
          </a:p>
          <a:p>
            <a:r>
              <a:rPr lang="fr-FR" sz="2000" dirty="0">
                <a:solidFill>
                  <a:schemeClr val="tx1"/>
                </a:solidFill>
              </a:rPr>
              <a:t>And about the impact of </a:t>
            </a:r>
            <a:r>
              <a:rPr lang="fr-FR" sz="2000" dirty="0" err="1">
                <a:solidFill>
                  <a:schemeClr val="tx1"/>
                </a:solidFill>
              </a:rPr>
              <a:t>climate</a:t>
            </a:r>
            <a:r>
              <a:rPr lang="fr-FR" sz="2000" dirty="0">
                <a:solidFill>
                  <a:schemeClr val="tx1"/>
                </a:solidFill>
              </a:rPr>
              <a:t> change in the </a:t>
            </a:r>
            <a:r>
              <a:rPr lang="fr-FR" sz="2000" dirty="0" err="1">
                <a:solidFill>
                  <a:schemeClr val="tx1"/>
                </a:solidFill>
              </a:rPr>
              <a:t>Arctic</a:t>
            </a:r>
            <a:r>
              <a:rPr lang="fr-FR" sz="2000" dirty="0">
                <a:solidFill>
                  <a:schemeClr val="tx1"/>
                </a:solidFill>
              </a:rPr>
              <a:t>:</a:t>
            </a:r>
          </a:p>
          <a:p>
            <a:r>
              <a:rPr lang="fr-FR" sz="2000" dirty="0">
                <a:solidFill>
                  <a:schemeClr val="tx1"/>
                </a:solidFill>
              </a:rPr>
              <a:t>The AMAP (</a:t>
            </a:r>
            <a:r>
              <a:rPr lang="fr-FR" sz="2000" dirty="0" err="1">
                <a:solidFill>
                  <a:schemeClr val="tx1"/>
                </a:solidFill>
              </a:rPr>
              <a:t>Arctic</a:t>
            </a:r>
            <a:r>
              <a:rPr lang="fr-FR" sz="2000" dirty="0">
                <a:solidFill>
                  <a:schemeClr val="tx1"/>
                </a:solidFill>
              </a:rPr>
              <a:t> </a:t>
            </a:r>
            <a:r>
              <a:rPr lang="fr-FR" sz="2000" dirty="0" err="1">
                <a:solidFill>
                  <a:schemeClr val="tx1"/>
                </a:solidFill>
              </a:rPr>
              <a:t>Monotoring</a:t>
            </a:r>
            <a:r>
              <a:rPr lang="fr-FR" sz="2000" dirty="0">
                <a:solidFill>
                  <a:schemeClr val="tx1"/>
                </a:solidFill>
              </a:rPr>
              <a:t> and </a:t>
            </a:r>
            <a:r>
              <a:rPr lang="fr-FR" sz="2000" dirty="0" err="1">
                <a:solidFill>
                  <a:schemeClr val="tx1"/>
                </a:solidFill>
              </a:rPr>
              <a:t>Assessment</a:t>
            </a:r>
            <a:r>
              <a:rPr lang="fr-FR" sz="2000" dirty="0">
                <a:solidFill>
                  <a:schemeClr val="tx1"/>
                </a:solidFill>
              </a:rPr>
              <a:t> Programme) reports:</a:t>
            </a:r>
          </a:p>
          <a:p>
            <a:r>
              <a:rPr lang="fr-FR" sz="2000" dirty="0">
                <a:solidFill>
                  <a:schemeClr val="tx1"/>
                </a:solidFill>
                <a:hlinkClick r:id="rId4">
                  <a:extLst>
                    <a:ext uri="{A12FA001-AC4F-418D-AE19-62706E023703}">
                      <ahyp:hlinkClr xmlns:ahyp="http://schemas.microsoft.com/office/drawing/2018/hyperlinkcolor" val="tx"/>
                    </a:ext>
                  </a:extLst>
                </a:hlinkClick>
              </a:rPr>
              <a:t>https://oaarchive.arctic-council.org/handle/11374/617</a:t>
            </a:r>
            <a:endParaRPr lang="fr-FR" sz="2000" dirty="0">
              <a:solidFill>
                <a:schemeClr val="tx1"/>
              </a:solidFill>
            </a:endParaRPr>
          </a:p>
          <a:p>
            <a:endParaRPr lang="fr-FR" dirty="0"/>
          </a:p>
          <a:p>
            <a:pPr marL="114300" indent="0">
              <a:buNone/>
            </a:pPr>
            <a:endParaRPr lang="fr-FR" dirty="0"/>
          </a:p>
        </p:txBody>
      </p:sp>
      <p:sp>
        <p:nvSpPr>
          <p:cNvPr id="4" name="Espace réservé du numéro de diapositive 3">
            <a:extLst>
              <a:ext uri="{FF2B5EF4-FFF2-40B4-BE49-F238E27FC236}">
                <a16:creationId xmlns:a16="http://schemas.microsoft.com/office/drawing/2014/main" id="{4EB4DA5A-0C35-284B-AC8B-EFD6B437EC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2163147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95271D-74C4-6440-9CE7-D1EB1DD63330}"/>
              </a:ext>
            </a:extLst>
          </p:cNvPr>
          <p:cNvSpPr>
            <a:spLocks noGrp="1"/>
          </p:cNvSpPr>
          <p:nvPr>
            <p:ph type="title"/>
          </p:nvPr>
        </p:nvSpPr>
        <p:spPr>
          <a:xfrm>
            <a:off x="168433" y="11733"/>
            <a:ext cx="6802800" cy="572700"/>
          </a:xfrm>
        </p:spPr>
        <p:txBody>
          <a:bodyPr/>
          <a:lstStyle/>
          <a:p>
            <a:r>
              <a:rPr lang="fr-FR" dirty="0">
                <a:solidFill>
                  <a:schemeClr val="tx1"/>
                </a:solidFill>
              </a:rPr>
              <a:t>AMAP </a:t>
            </a:r>
            <a:r>
              <a:rPr lang="fr-FR" dirty="0" err="1">
                <a:solidFill>
                  <a:schemeClr val="tx1"/>
                </a:solidFill>
              </a:rPr>
              <a:t>Climate</a:t>
            </a:r>
            <a:r>
              <a:rPr lang="fr-FR" dirty="0">
                <a:solidFill>
                  <a:schemeClr val="tx1"/>
                </a:solidFill>
              </a:rPr>
              <a:t> Change Update 2021</a:t>
            </a:r>
          </a:p>
        </p:txBody>
      </p:sp>
      <p:sp>
        <p:nvSpPr>
          <p:cNvPr id="3" name="Espace réservé du texte 2">
            <a:extLst>
              <a:ext uri="{FF2B5EF4-FFF2-40B4-BE49-F238E27FC236}">
                <a16:creationId xmlns:a16="http://schemas.microsoft.com/office/drawing/2014/main" id="{7CCAA082-3C41-0346-BCB2-B2C7C092B5FE}"/>
              </a:ext>
            </a:extLst>
          </p:cNvPr>
          <p:cNvSpPr>
            <a:spLocks noGrp="1"/>
          </p:cNvSpPr>
          <p:nvPr>
            <p:ph type="body" idx="1"/>
          </p:nvPr>
        </p:nvSpPr>
        <p:spPr>
          <a:xfrm>
            <a:off x="168433" y="610479"/>
            <a:ext cx="8664000" cy="3713547"/>
          </a:xfrm>
        </p:spPr>
        <p:txBody>
          <a:bodyPr/>
          <a:lstStyle/>
          <a:p>
            <a:r>
              <a:rPr lang="en-GB" sz="2400" b="1" dirty="0">
                <a:solidFill>
                  <a:schemeClr val="tx1"/>
                </a:solidFill>
              </a:rPr>
              <a:t>Key findings:</a:t>
            </a:r>
          </a:p>
          <a:p>
            <a:r>
              <a:rPr lang="en-GB" sz="2200" b="1" dirty="0">
                <a:solidFill>
                  <a:schemeClr val="tx1"/>
                </a:solidFill>
              </a:rPr>
              <a:t>1) “The physical drivers of Arctic change continue to change rapidly”</a:t>
            </a:r>
          </a:p>
          <a:p>
            <a:r>
              <a:rPr lang="en-GB" sz="2200" dirty="0">
                <a:solidFill>
                  <a:schemeClr val="tx1"/>
                </a:solidFill>
              </a:rPr>
              <a:t>Key indicators: temperature, precipitation, snow cover, sea ice thickness and extent, permafrost</a:t>
            </a:r>
          </a:p>
          <a:p>
            <a:r>
              <a:rPr lang="en-GB" sz="2200" dirty="0">
                <a:solidFill>
                  <a:schemeClr val="tx1"/>
                </a:solidFill>
              </a:rPr>
              <a:t>Rapid and widespread changes under way</a:t>
            </a:r>
          </a:p>
          <a:p>
            <a:r>
              <a:rPr lang="en-GB" sz="2200" dirty="0">
                <a:solidFill>
                  <a:schemeClr val="tx1"/>
                </a:solidFill>
              </a:rPr>
              <a:t>Increase in Arctic annual mean surface temperature (land and ocean) between 1971 and 2019 three times higher than global average</a:t>
            </a:r>
          </a:p>
          <a:p>
            <a:endParaRPr lang="fr-FR" dirty="0"/>
          </a:p>
        </p:txBody>
      </p:sp>
      <p:sp>
        <p:nvSpPr>
          <p:cNvPr id="4" name="Espace réservé du numéro de diapositive 3">
            <a:extLst>
              <a:ext uri="{FF2B5EF4-FFF2-40B4-BE49-F238E27FC236}">
                <a16:creationId xmlns:a16="http://schemas.microsoft.com/office/drawing/2014/main" id="{B005E497-EC81-D24A-840C-FA3014CB963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1030845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FA0711-53C0-DF47-905D-21181A6B2DA7}"/>
              </a:ext>
            </a:extLst>
          </p:cNvPr>
          <p:cNvSpPr>
            <a:spLocks noGrp="1"/>
          </p:cNvSpPr>
          <p:nvPr>
            <p:ph type="title"/>
          </p:nvPr>
        </p:nvSpPr>
        <p:spPr>
          <a:xfrm>
            <a:off x="296202" y="132000"/>
            <a:ext cx="6802800" cy="572700"/>
          </a:xfrm>
        </p:spPr>
        <p:txBody>
          <a:bodyPr/>
          <a:lstStyle/>
          <a:p>
            <a:r>
              <a:rPr lang="fr-FR" dirty="0">
                <a:solidFill>
                  <a:schemeClr val="tx1"/>
                </a:solidFill>
              </a:rPr>
              <a:t>AMAP Update 2021 key </a:t>
            </a:r>
            <a:r>
              <a:rPr lang="fr-FR" dirty="0" err="1">
                <a:solidFill>
                  <a:schemeClr val="tx1"/>
                </a:solidFill>
              </a:rPr>
              <a:t>findings</a:t>
            </a:r>
            <a:r>
              <a:rPr lang="fr-FR" dirty="0">
                <a:solidFill>
                  <a:schemeClr val="tx1"/>
                </a:solidFill>
              </a:rPr>
              <a:t> (</a:t>
            </a:r>
            <a:r>
              <a:rPr lang="fr-FR" dirty="0" err="1">
                <a:solidFill>
                  <a:schemeClr val="tx1"/>
                </a:solidFill>
              </a:rPr>
              <a:t>contin</a:t>
            </a:r>
            <a:r>
              <a:rPr lang="fr-FR" dirty="0">
                <a:solidFill>
                  <a:schemeClr val="tx1"/>
                </a:solidFill>
              </a:rPr>
              <a:t>.)</a:t>
            </a:r>
            <a:endParaRPr lang="fr-FR" dirty="0"/>
          </a:p>
        </p:txBody>
      </p:sp>
      <p:sp>
        <p:nvSpPr>
          <p:cNvPr id="3" name="Espace réservé du texte 2">
            <a:extLst>
              <a:ext uri="{FF2B5EF4-FFF2-40B4-BE49-F238E27FC236}">
                <a16:creationId xmlns:a16="http://schemas.microsoft.com/office/drawing/2014/main" id="{8FFBC549-C48C-3341-984F-40FDA710D80F}"/>
              </a:ext>
            </a:extLst>
          </p:cNvPr>
          <p:cNvSpPr>
            <a:spLocks noGrp="1"/>
          </p:cNvSpPr>
          <p:nvPr>
            <p:ph type="body" idx="1"/>
          </p:nvPr>
        </p:nvSpPr>
        <p:spPr>
          <a:xfrm>
            <a:off x="168432" y="704700"/>
            <a:ext cx="8679365" cy="3681320"/>
          </a:xfrm>
        </p:spPr>
        <p:txBody>
          <a:bodyPr/>
          <a:lstStyle/>
          <a:p>
            <a:r>
              <a:rPr lang="en-GB" sz="2200" b="1" dirty="0">
                <a:solidFill>
                  <a:schemeClr val="tx1"/>
                </a:solidFill>
              </a:rPr>
              <a:t>2) “Extreme events in the Arctic are changing in frequency and intensity”</a:t>
            </a:r>
          </a:p>
          <a:p>
            <a:r>
              <a:rPr lang="en-GB" sz="2200" dirty="0">
                <a:solidFill>
                  <a:schemeClr val="tx1"/>
                </a:solidFill>
              </a:rPr>
              <a:t>Increases in rapid sea ice loss events, melt events on the Greenland ice sheet, and wildfires (</a:t>
            </a:r>
            <a:r>
              <a:rPr lang="en-GB" sz="2200" i="1" dirty="0">
                <a:solidFill>
                  <a:schemeClr val="tx1"/>
                </a:solidFill>
              </a:rPr>
              <a:t>NB: + first ever rainfall recorded on top of the icesheet in August 21)</a:t>
            </a:r>
            <a:endParaRPr lang="en-GB" sz="2200" dirty="0">
              <a:solidFill>
                <a:schemeClr val="tx1"/>
              </a:solidFill>
            </a:endParaRPr>
          </a:p>
          <a:p>
            <a:r>
              <a:rPr lang="en-GB" sz="2200" dirty="0">
                <a:solidFill>
                  <a:schemeClr val="tx1"/>
                </a:solidFill>
              </a:rPr>
              <a:t>Increase in extreme high temperatures and decline in extreme cold events</a:t>
            </a:r>
          </a:p>
          <a:p>
            <a:r>
              <a:rPr lang="en-GB" sz="2200" dirty="0">
                <a:solidFill>
                  <a:schemeClr val="tx1"/>
                </a:solidFill>
              </a:rPr>
              <a:t>Cold spells lasting more than 15 days have almost disappeared in the Arctic since 2000</a:t>
            </a:r>
          </a:p>
          <a:p>
            <a:pPr marL="114300" indent="0">
              <a:buNone/>
            </a:pPr>
            <a:endParaRPr lang="en-GB" dirty="0"/>
          </a:p>
          <a:p>
            <a:endParaRPr lang="en-GB" dirty="0"/>
          </a:p>
        </p:txBody>
      </p:sp>
      <p:sp>
        <p:nvSpPr>
          <p:cNvPr id="4" name="Espace réservé du numéro de diapositive 3">
            <a:extLst>
              <a:ext uri="{FF2B5EF4-FFF2-40B4-BE49-F238E27FC236}">
                <a16:creationId xmlns:a16="http://schemas.microsoft.com/office/drawing/2014/main" id="{E3BE6673-80B7-4F48-9D72-8429DBB8B5D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973632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7932A6-F9DA-3C4B-A243-8B4E48826E30}"/>
              </a:ext>
            </a:extLst>
          </p:cNvPr>
          <p:cNvSpPr>
            <a:spLocks noGrp="1"/>
          </p:cNvSpPr>
          <p:nvPr>
            <p:ph type="title"/>
          </p:nvPr>
        </p:nvSpPr>
        <p:spPr/>
        <p:txBody>
          <a:bodyPr/>
          <a:lstStyle/>
          <a:p>
            <a:r>
              <a:rPr lang="fr-FR" dirty="0">
                <a:solidFill>
                  <a:schemeClr val="tx1"/>
                </a:solidFill>
              </a:rPr>
              <a:t>AMAP Update 2021 key </a:t>
            </a:r>
            <a:r>
              <a:rPr lang="fr-FR" dirty="0" err="1">
                <a:solidFill>
                  <a:schemeClr val="tx1"/>
                </a:solidFill>
              </a:rPr>
              <a:t>findings</a:t>
            </a:r>
            <a:r>
              <a:rPr lang="fr-FR" dirty="0">
                <a:solidFill>
                  <a:schemeClr val="tx1"/>
                </a:solidFill>
              </a:rPr>
              <a:t> (</a:t>
            </a:r>
            <a:r>
              <a:rPr lang="fr-FR" dirty="0" err="1">
                <a:solidFill>
                  <a:schemeClr val="tx1"/>
                </a:solidFill>
              </a:rPr>
              <a:t>contin</a:t>
            </a:r>
            <a:r>
              <a:rPr lang="fr-FR" dirty="0">
                <a:solidFill>
                  <a:schemeClr val="tx1"/>
                </a:solidFill>
              </a:rPr>
              <a:t>.)</a:t>
            </a:r>
            <a:endParaRPr lang="fr-FR" dirty="0"/>
          </a:p>
        </p:txBody>
      </p:sp>
      <p:sp>
        <p:nvSpPr>
          <p:cNvPr id="3" name="Espace réservé du texte 2">
            <a:extLst>
              <a:ext uri="{FF2B5EF4-FFF2-40B4-BE49-F238E27FC236}">
                <a16:creationId xmlns:a16="http://schemas.microsoft.com/office/drawing/2014/main" id="{BEF36757-7A32-C34D-B74C-59D0EB14DC4B}"/>
              </a:ext>
            </a:extLst>
          </p:cNvPr>
          <p:cNvSpPr>
            <a:spLocks noGrp="1"/>
          </p:cNvSpPr>
          <p:nvPr>
            <p:ph type="body" idx="1"/>
          </p:nvPr>
        </p:nvSpPr>
        <p:spPr/>
        <p:txBody>
          <a:bodyPr/>
          <a:lstStyle/>
          <a:p>
            <a:r>
              <a:rPr lang="fr-FR" sz="2000" b="1" dirty="0">
                <a:solidFill>
                  <a:schemeClr val="tx1"/>
                </a:solidFill>
              </a:rPr>
              <a:t>3) </a:t>
            </a:r>
            <a:r>
              <a:rPr lang="en-GB" sz="2000" b="1" dirty="0">
                <a:solidFill>
                  <a:schemeClr val="tx1"/>
                </a:solidFill>
              </a:rPr>
              <a:t>“Climate change is having major impacts on Arctic communities”</a:t>
            </a:r>
          </a:p>
          <a:p>
            <a:r>
              <a:rPr lang="en-GB" sz="2000" dirty="0">
                <a:solidFill>
                  <a:schemeClr val="tx1"/>
                </a:solidFill>
              </a:rPr>
              <a:t>Climate change affects the subsistence harvest-based livelihoods and food security of small Arctic communities, esp. indigenous</a:t>
            </a:r>
          </a:p>
          <a:p>
            <a:r>
              <a:rPr lang="en-GB" sz="2000" dirty="0">
                <a:solidFill>
                  <a:schemeClr val="tx1"/>
                </a:solidFill>
              </a:rPr>
              <a:t>Risks to safety, health and well-being</a:t>
            </a:r>
          </a:p>
          <a:p>
            <a:r>
              <a:rPr lang="en-GB" sz="2000" dirty="0">
                <a:solidFill>
                  <a:schemeClr val="tx1"/>
                </a:solidFill>
              </a:rPr>
              <a:t>Damaging infrastructure</a:t>
            </a:r>
          </a:p>
          <a:p>
            <a:r>
              <a:rPr lang="en-GB" sz="2000" dirty="0">
                <a:solidFill>
                  <a:schemeClr val="tx1"/>
                </a:solidFill>
              </a:rPr>
              <a:t>Causing economic impacts to many sectors</a:t>
            </a:r>
          </a:p>
          <a:p>
            <a:r>
              <a:rPr lang="en-GB" sz="2000" dirty="0">
                <a:solidFill>
                  <a:schemeClr val="tx1"/>
                </a:solidFill>
              </a:rPr>
              <a:t>Commercial fisheries, aquaculture and cruise tourism are expanding</a:t>
            </a:r>
          </a:p>
          <a:p>
            <a:r>
              <a:rPr lang="en-GB" sz="2000" dirty="0">
                <a:solidFill>
                  <a:schemeClr val="tx1"/>
                </a:solidFill>
              </a:rPr>
              <a:t>Implications for coastal communities and livelihoods, vulnerable ecosystems, demand for search-and-rescue services</a:t>
            </a:r>
            <a:endParaRPr lang="fr-FR" sz="2000" dirty="0">
              <a:solidFill>
                <a:schemeClr val="tx1"/>
              </a:solidFill>
            </a:endParaRPr>
          </a:p>
        </p:txBody>
      </p:sp>
      <p:sp>
        <p:nvSpPr>
          <p:cNvPr id="4" name="Espace réservé du numéro de diapositive 3">
            <a:extLst>
              <a:ext uri="{FF2B5EF4-FFF2-40B4-BE49-F238E27FC236}">
                <a16:creationId xmlns:a16="http://schemas.microsoft.com/office/drawing/2014/main" id="{6C0EFE3C-1AA0-CF40-AA51-07A11A7011B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3342898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55CAF6-A7DE-B645-8D66-E9B2A0B36C7B}"/>
              </a:ext>
            </a:extLst>
          </p:cNvPr>
          <p:cNvSpPr>
            <a:spLocks noGrp="1"/>
          </p:cNvSpPr>
          <p:nvPr>
            <p:ph type="title"/>
          </p:nvPr>
        </p:nvSpPr>
        <p:spPr>
          <a:xfrm>
            <a:off x="168425" y="132000"/>
            <a:ext cx="6802800" cy="572700"/>
          </a:xfrm>
        </p:spPr>
        <p:txBody>
          <a:bodyPr/>
          <a:lstStyle/>
          <a:p>
            <a:r>
              <a:rPr lang="fr-FR" dirty="0">
                <a:solidFill>
                  <a:schemeClr val="tx1"/>
                </a:solidFill>
              </a:rPr>
              <a:t>AMAP Update 2021 key </a:t>
            </a:r>
            <a:r>
              <a:rPr lang="fr-FR" dirty="0" err="1">
                <a:solidFill>
                  <a:schemeClr val="tx1"/>
                </a:solidFill>
              </a:rPr>
              <a:t>findings</a:t>
            </a:r>
            <a:r>
              <a:rPr lang="fr-FR" dirty="0">
                <a:solidFill>
                  <a:schemeClr val="tx1"/>
                </a:solidFill>
              </a:rPr>
              <a:t> (</a:t>
            </a:r>
            <a:r>
              <a:rPr lang="fr-FR" dirty="0" err="1">
                <a:solidFill>
                  <a:schemeClr val="tx1"/>
                </a:solidFill>
              </a:rPr>
              <a:t>contin</a:t>
            </a:r>
            <a:r>
              <a:rPr lang="fr-FR" dirty="0">
                <a:solidFill>
                  <a:schemeClr val="tx1"/>
                </a:solidFill>
              </a:rPr>
              <a:t>.)</a:t>
            </a:r>
            <a:endParaRPr lang="fr-FR" dirty="0"/>
          </a:p>
        </p:txBody>
      </p:sp>
      <p:sp>
        <p:nvSpPr>
          <p:cNvPr id="3" name="Espace réservé du texte 2">
            <a:extLst>
              <a:ext uri="{FF2B5EF4-FFF2-40B4-BE49-F238E27FC236}">
                <a16:creationId xmlns:a16="http://schemas.microsoft.com/office/drawing/2014/main" id="{92D3235A-C119-7146-A593-791A4DA4536F}"/>
              </a:ext>
            </a:extLst>
          </p:cNvPr>
          <p:cNvSpPr>
            <a:spLocks noGrp="1"/>
          </p:cNvSpPr>
          <p:nvPr>
            <p:ph type="body" idx="1"/>
          </p:nvPr>
        </p:nvSpPr>
        <p:spPr>
          <a:xfrm>
            <a:off x="168425" y="704700"/>
            <a:ext cx="8664008" cy="3681320"/>
          </a:xfrm>
        </p:spPr>
        <p:txBody>
          <a:bodyPr/>
          <a:lstStyle/>
          <a:p>
            <a:r>
              <a:rPr lang="en-GB" sz="2200" b="1" dirty="0">
                <a:solidFill>
                  <a:schemeClr val="tx1"/>
                </a:solidFill>
              </a:rPr>
              <a:t>4) “Arctic ecosystems are experiencing rapid, transformational changes”</a:t>
            </a:r>
          </a:p>
          <a:p>
            <a:r>
              <a:rPr lang="en-GB" sz="2200" dirty="0">
                <a:solidFill>
                  <a:schemeClr val="tx1"/>
                </a:solidFill>
              </a:rPr>
              <a:t>Affecting the productivity, seasonality, distribution, and interactions of species in terrestrial, coastal, and marine ecosystems</a:t>
            </a:r>
          </a:p>
          <a:p>
            <a:r>
              <a:rPr lang="en-GB" sz="2200" dirty="0">
                <a:solidFill>
                  <a:schemeClr val="tx1"/>
                </a:solidFill>
              </a:rPr>
              <a:t>Rapid loss of perennial ice and the Greenland ice sheet cause fundamental changes in ecosystems affecting the cycling of carbon and greenhouse gases</a:t>
            </a:r>
          </a:p>
          <a:p>
            <a:r>
              <a:rPr lang="en-GB" sz="2200" dirty="0">
                <a:solidFill>
                  <a:schemeClr val="tx1"/>
                </a:solidFill>
              </a:rPr>
              <a:t>Unique ecosystems at risk, some vanishing</a:t>
            </a:r>
          </a:p>
          <a:p>
            <a:endParaRPr lang="en-GB" dirty="0"/>
          </a:p>
        </p:txBody>
      </p:sp>
      <p:sp>
        <p:nvSpPr>
          <p:cNvPr id="4" name="Espace réservé du numéro de diapositive 3">
            <a:extLst>
              <a:ext uri="{FF2B5EF4-FFF2-40B4-BE49-F238E27FC236}">
                <a16:creationId xmlns:a16="http://schemas.microsoft.com/office/drawing/2014/main" id="{C38CBEC0-09B8-DE48-B7F2-C988E1EF0D1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411961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4F997B-BB4A-5546-A412-6CE104DDABFC}"/>
              </a:ext>
            </a:extLst>
          </p:cNvPr>
          <p:cNvSpPr>
            <a:spLocks noGrp="1"/>
          </p:cNvSpPr>
          <p:nvPr>
            <p:ph type="title"/>
          </p:nvPr>
        </p:nvSpPr>
        <p:spPr/>
        <p:txBody>
          <a:bodyPr/>
          <a:lstStyle/>
          <a:p>
            <a:r>
              <a:rPr lang="fr-FR" dirty="0">
                <a:solidFill>
                  <a:schemeClr val="tx1"/>
                </a:solidFill>
              </a:rPr>
              <a:t>AMAP Update 2021 key </a:t>
            </a:r>
            <a:r>
              <a:rPr lang="fr-FR" dirty="0" err="1">
                <a:solidFill>
                  <a:schemeClr val="tx1"/>
                </a:solidFill>
              </a:rPr>
              <a:t>findings</a:t>
            </a:r>
            <a:r>
              <a:rPr lang="fr-FR" dirty="0">
                <a:solidFill>
                  <a:schemeClr val="tx1"/>
                </a:solidFill>
              </a:rPr>
              <a:t> (</a:t>
            </a:r>
            <a:r>
              <a:rPr lang="fr-FR" dirty="0" err="1">
                <a:solidFill>
                  <a:schemeClr val="tx1"/>
                </a:solidFill>
              </a:rPr>
              <a:t>contin</a:t>
            </a:r>
            <a:r>
              <a:rPr lang="fr-FR" dirty="0">
                <a:solidFill>
                  <a:schemeClr val="tx1"/>
                </a:solidFill>
              </a:rPr>
              <a:t>.)</a:t>
            </a:r>
            <a:endParaRPr lang="fr-FR" dirty="0"/>
          </a:p>
        </p:txBody>
      </p:sp>
      <p:sp>
        <p:nvSpPr>
          <p:cNvPr id="3" name="Espace réservé du texte 2">
            <a:extLst>
              <a:ext uri="{FF2B5EF4-FFF2-40B4-BE49-F238E27FC236}">
                <a16:creationId xmlns:a16="http://schemas.microsoft.com/office/drawing/2014/main" id="{63A52894-8AF0-F947-AAC1-5F956D0AA458}"/>
              </a:ext>
            </a:extLst>
          </p:cNvPr>
          <p:cNvSpPr>
            <a:spLocks noGrp="1"/>
          </p:cNvSpPr>
          <p:nvPr>
            <p:ph type="body" idx="1"/>
          </p:nvPr>
        </p:nvSpPr>
        <p:spPr/>
        <p:txBody>
          <a:bodyPr/>
          <a:lstStyle/>
          <a:p>
            <a:r>
              <a:rPr lang="fr-FR" sz="2200" b="1" dirty="0">
                <a:solidFill>
                  <a:schemeClr val="tx1"/>
                </a:solidFill>
              </a:rPr>
              <a:t>5) </a:t>
            </a:r>
            <a:r>
              <a:rPr lang="en-GB" sz="2200" b="1" dirty="0">
                <a:solidFill>
                  <a:schemeClr val="tx1"/>
                </a:solidFill>
              </a:rPr>
              <a:t>“Changes in the Arctic have global consequences”</a:t>
            </a:r>
          </a:p>
          <a:p>
            <a:r>
              <a:rPr lang="en-GB" sz="2200" dirty="0">
                <a:solidFill>
                  <a:schemeClr val="tx1"/>
                </a:solidFill>
              </a:rPr>
              <a:t>Impacts global sea-level rise</a:t>
            </a:r>
          </a:p>
          <a:p>
            <a:r>
              <a:rPr lang="en-GB" sz="2200" dirty="0">
                <a:solidFill>
                  <a:schemeClr val="tx1"/>
                </a:solidFill>
              </a:rPr>
              <a:t>Risks and opportunities associated with the opening of new shipping routes and improved access to fossil fuel reserves</a:t>
            </a:r>
          </a:p>
          <a:p>
            <a:r>
              <a:rPr lang="en-GB" sz="2200" dirty="0">
                <a:solidFill>
                  <a:schemeClr val="tx1"/>
                </a:solidFill>
              </a:rPr>
              <a:t>Potential for feedbacks affecting atmospheric greenhouse gas concentrations</a:t>
            </a:r>
          </a:p>
          <a:p>
            <a:r>
              <a:rPr lang="en-GB" sz="2200" dirty="0">
                <a:solidFill>
                  <a:schemeClr val="tx1"/>
                </a:solidFill>
              </a:rPr>
              <a:t>Linkages are complex and inconsistent</a:t>
            </a:r>
            <a:endParaRPr lang="fr-FR" sz="2200" dirty="0">
              <a:solidFill>
                <a:schemeClr val="tx1"/>
              </a:solidFill>
            </a:endParaRPr>
          </a:p>
        </p:txBody>
      </p:sp>
      <p:sp>
        <p:nvSpPr>
          <p:cNvPr id="4" name="Espace réservé du numéro de diapositive 3">
            <a:extLst>
              <a:ext uri="{FF2B5EF4-FFF2-40B4-BE49-F238E27FC236}">
                <a16:creationId xmlns:a16="http://schemas.microsoft.com/office/drawing/2014/main" id="{2E3D3898-5B6C-5D41-A1D0-A7B597006A5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2456394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B35D06-053B-8545-9702-9F45918CA7DE}"/>
              </a:ext>
            </a:extLst>
          </p:cNvPr>
          <p:cNvSpPr>
            <a:spLocks noGrp="1"/>
          </p:cNvSpPr>
          <p:nvPr>
            <p:ph type="title"/>
          </p:nvPr>
        </p:nvSpPr>
        <p:spPr/>
        <p:txBody>
          <a:bodyPr/>
          <a:lstStyle/>
          <a:p>
            <a:r>
              <a:rPr lang="fr-FR" dirty="0" err="1">
                <a:solidFill>
                  <a:schemeClr val="tx1"/>
                </a:solidFill>
              </a:rPr>
              <a:t>Stakeholders</a:t>
            </a:r>
            <a:r>
              <a:rPr lang="fr-FR" dirty="0">
                <a:solidFill>
                  <a:schemeClr val="tx1"/>
                </a:solidFill>
              </a:rPr>
              <a:t> in and </a:t>
            </a:r>
            <a:r>
              <a:rPr lang="fr-FR" dirty="0" err="1">
                <a:solidFill>
                  <a:schemeClr val="tx1"/>
                </a:solidFill>
              </a:rPr>
              <a:t>outside</a:t>
            </a:r>
            <a:r>
              <a:rPr lang="fr-FR" dirty="0">
                <a:solidFill>
                  <a:schemeClr val="tx1"/>
                </a:solidFill>
              </a:rPr>
              <a:t> the </a:t>
            </a:r>
            <a:r>
              <a:rPr lang="fr-FR" dirty="0" err="1">
                <a:solidFill>
                  <a:schemeClr val="tx1"/>
                </a:solidFill>
              </a:rPr>
              <a:t>Arctic</a:t>
            </a:r>
            <a:endParaRPr lang="fr-FR" dirty="0">
              <a:solidFill>
                <a:schemeClr val="tx1"/>
              </a:solidFill>
            </a:endParaRPr>
          </a:p>
        </p:txBody>
      </p:sp>
      <p:sp>
        <p:nvSpPr>
          <p:cNvPr id="3" name="Espace réservé du texte 2">
            <a:extLst>
              <a:ext uri="{FF2B5EF4-FFF2-40B4-BE49-F238E27FC236}">
                <a16:creationId xmlns:a16="http://schemas.microsoft.com/office/drawing/2014/main" id="{D64BB6A9-BFEF-9B47-8A71-F698FD16DFE3}"/>
              </a:ext>
            </a:extLst>
          </p:cNvPr>
          <p:cNvSpPr>
            <a:spLocks noGrp="1"/>
          </p:cNvSpPr>
          <p:nvPr>
            <p:ph type="body" idx="1"/>
          </p:nvPr>
        </p:nvSpPr>
        <p:spPr/>
        <p:txBody>
          <a:bodyPr/>
          <a:lstStyle/>
          <a:p>
            <a:r>
              <a:rPr lang="fr-FR" sz="2400" dirty="0">
                <a:solidFill>
                  <a:schemeClr val="tx1"/>
                </a:solidFill>
              </a:rPr>
              <a:t>List at least 5 </a:t>
            </a:r>
            <a:r>
              <a:rPr lang="fr-FR" sz="2400" dirty="0" err="1">
                <a:solidFill>
                  <a:schemeClr val="tx1"/>
                </a:solidFill>
              </a:rPr>
              <a:t>different</a:t>
            </a:r>
            <a:r>
              <a:rPr lang="fr-FR" sz="2400" dirty="0">
                <a:solidFill>
                  <a:schemeClr val="tx1"/>
                </a:solidFill>
              </a:rPr>
              <a:t> types of </a:t>
            </a:r>
            <a:r>
              <a:rPr lang="fr-FR" sz="2400" dirty="0" err="1">
                <a:solidFill>
                  <a:schemeClr val="tx1"/>
                </a:solidFill>
              </a:rPr>
              <a:t>stakeholders</a:t>
            </a:r>
            <a:endParaRPr lang="fr-FR" sz="2400" dirty="0">
              <a:solidFill>
                <a:schemeClr val="tx1"/>
              </a:solidFill>
            </a:endParaRPr>
          </a:p>
          <a:p>
            <a:r>
              <a:rPr lang="fr-FR" sz="2400" dirty="0" err="1">
                <a:solidFill>
                  <a:schemeClr val="tx1"/>
                </a:solidFill>
              </a:rPr>
              <a:t>e.g</a:t>
            </a:r>
            <a:r>
              <a:rPr lang="fr-FR" sz="2400" dirty="0">
                <a:solidFill>
                  <a:schemeClr val="tx1"/>
                </a:solidFill>
              </a:rPr>
              <a:t>.: </a:t>
            </a:r>
          </a:p>
          <a:p>
            <a:r>
              <a:rPr lang="fr-FR" sz="2400" dirty="0" err="1">
                <a:solidFill>
                  <a:schemeClr val="tx1"/>
                </a:solidFill>
              </a:rPr>
              <a:t>Governments</a:t>
            </a:r>
            <a:endParaRPr lang="fr-FR" sz="2400" dirty="0">
              <a:solidFill>
                <a:schemeClr val="tx1"/>
              </a:solidFill>
            </a:endParaRPr>
          </a:p>
          <a:p>
            <a:r>
              <a:rPr lang="fr-FR" sz="2400" dirty="0" err="1">
                <a:solidFill>
                  <a:schemeClr val="tx1"/>
                </a:solidFill>
              </a:rPr>
              <a:t>Industry</a:t>
            </a:r>
            <a:endParaRPr lang="fr-FR" sz="2400" dirty="0">
              <a:solidFill>
                <a:schemeClr val="tx1"/>
              </a:solidFill>
            </a:endParaRPr>
          </a:p>
          <a:p>
            <a:r>
              <a:rPr lang="fr-FR" sz="2400" dirty="0" err="1">
                <a:solidFill>
                  <a:schemeClr val="tx1"/>
                </a:solidFill>
              </a:rPr>
              <a:t>Municpalities</a:t>
            </a:r>
            <a:endParaRPr lang="fr-FR" sz="2400" dirty="0">
              <a:solidFill>
                <a:schemeClr val="tx1"/>
              </a:solidFill>
            </a:endParaRPr>
          </a:p>
          <a:p>
            <a:r>
              <a:rPr lang="fr-FR" sz="2400" dirty="0">
                <a:solidFill>
                  <a:schemeClr val="tx1"/>
                </a:solidFill>
              </a:rPr>
              <a:t>…</a:t>
            </a:r>
          </a:p>
          <a:p>
            <a:r>
              <a:rPr lang="fr-FR" sz="2400" dirty="0">
                <a:solidFill>
                  <a:schemeClr val="tx1"/>
                </a:solidFill>
              </a:rPr>
              <a:t>…</a:t>
            </a:r>
          </a:p>
        </p:txBody>
      </p:sp>
      <p:sp>
        <p:nvSpPr>
          <p:cNvPr id="4" name="Espace réservé du numéro de diapositive 3">
            <a:extLst>
              <a:ext uri="{FF2B5EF4-FFF2-40B4-BE49-F238E27FC236}">
                <a16:creationId xmlns:a16="http://schemas.microsoft.com/office/drawing/2014/main" id="{BA4EDBED-DFB4-414F-BCFA-C70B42B51A3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2881354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5B373-DF39-FB4B-8152-9B9506CA3431}"/>
              </a:ext>
            </a:extLst>
          </p:cNvPr>
          <p:cNvSpPr>
            <a:spLocks noGrp="1"/>
          </p:cNvSpPr>
          <p:nvPr>
            <p:ph type="title"/>
          </p:nvPr>
        </p:nvSpPr>
        <p:spPr/>
        <p:txBody>
          <a:bodyPr/>
          <a:lstStyle/>
          <a:p>
            <a:r>
              <a:rPr lang="fr-FR" dirty="0" err="1">
                <a:solidFill>
                  <a:schemeClr val="tx1"/>
                </a:solidFill>
              </a:rPr>
              <a:t>What</a:t>
            </a:r>
            <a:r>
              <a:rPr lang="fr-FR" dirty="0">
                <a:solidFill>
                  <a:schemeClr val="tx1"/>
                </a:solidFill>
              </a:rPr>
              <a:t> </a:t>
            </a:r>
            <a:r>
              <a:rPr lang="fr-FR" dirty="0" err="1">
                <a:solidFill>
                  <a:schemeClr val="tx1"/>
                </a:solidFill>
              </a:rPr>
              <a:t>is</a:t>
            </a:r>
            <a:r>
              <a:rPr lang="fr-FR" dirty="0">
                <a:solidFill>
                  <a:schemeClr val="tx1"/>
                </a:solidFill>
              </a:rPr>
              <a:t> at </a:t>
            </a:r>
            <a:r>
              <a:rPr lang="fr-FR" dirty="0" err="1">
                <a:solidFill>
                  <a:schemeClr val="tx1"/>
                </a:solidFill>
              </a:rPr>
              <a:t>stake</a:t>
            </a:r>
            <a:r>
              <a:rPr lang="fr-FR" dirty="0">
                <a:solidFill>
                  <a:schemeClr val="tx1"/>
                </a:solidFill>
              </a:rPr>
              <a:t>?</a:t>
            </a:r>
          </a:p>
        </p:txBody>
      </p:sp>
      <p:sp>
        <p:nvSpPr>
          <p:cNvPr id="3" name="Espace réservé du texte 2">
            <a:extLst>
              <a:ext uri="{FF2B5EF4-FFF2-40B4-BE49-F238E27FC236}">
                <a16:creationId xmlns:a16="http://schemas.microsoft.com/office/drawing/2014/main" id="{572AC62C-0FB3-5B47-82C6-AFD0CEBC57E1}"/>
              </a:ext>
            </a:extLst>
          </p:cNvPr>
          <p:cNvSpPr>
            <a:spLocks noGrp="1"/>
          </p:cNvSpPr>
          <p:nvPr>
            <p:ph type="body" idx="1"/>
          </p:nvPr>
        </p:nvSpPr>
        <p:spPr/>
        <p:txBody>
          <a:bodyPr/>
          <a:lstStyle/>
          <a:p>
            <a:r>
              <a:rPr lang="en-GB" sz="2400" dirty="0">
                <a:solidFill>
                  <a:schemeClr val="tx1"/>
                </a:solidFill>
              </a:rPr>
              <a:t>Give at least five examples</a:t>
            </a:r>
          </a:p>
          <a:p>
            <a:r>
              <a:rPr lang="en-GB" sz="2400" dirty="0">
                <a:solidFill>
                  <a:schemeClr val="tx1"/>
                </a:solidFill>
              </a:rPr>
              <a:t>e.g.</a:t>
            </a:r>
          </a:p>
          <a:p>
            <a:r>
              <a:rPr lang="en-GB" sz="2400" dirty="0">
                <a:solidFill>
                  <a:schemeClr val="tx1"/>
                </a:solidFill>
              </a:rPr>
              <a:t>Reduce gas house emissions in order to slow down/stop impact of climate change in the Arctic</a:t>
            </a:r>
          </a:p>
          <a:p>
            <a:r>
              <a:rPr lang="en-GB" sz="2400" dirty="0">
                <a:solidFill>
                  <a:schemeClr val="tx1"/>
                </a:solidFill>
              </a:rPr>
              <a:t>This includes carbon foot prints: of companies, buildings, people…</a:t>
            </a:r>
          </a:p>
          <a:p>
            <a:r>
              <a:rPr lang="en-GB" sz="2400" dirty="0">
                <a:solidFill>
                  <a:schemeClr val="tx1"/>
                </a:solidFill>
              </a:rPr>
              <a:t>Maintain/develop economic activity and jobs…</a:t>
            </a:r>
          </a:p>
          <a:p>
            <a:r>
              <a:rPr lang="fr-FR" sz="2400" dirty="0">
                <a:solidFill>
                  <a:schemeClr val="tx1"/>
                </a:solidFill>
              </a:rPr>
              <a:t>…</a:t>
            </a:r>
          </a:p>
        </p:txBody>
      </p:sp>
      <p:sp>
        <p:nvSpPr>
          <p:cNvPr id="4" name="Espace réservé du numéro de diapositive 3">
            <a:extLst>
              <a:ext uri="{FF2B5EF4-FFF2-40B4-BE49-F238E27FC236}">
                <a16:creationId xmlns:a16="http://schemas.microsoft.com/office/drawing/2014/main" id="{A9486F59-5111-1747-8F41-9E29BECEC32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1770003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653</Words>
  <Application>Microsoft Macintosh PowerPoint</Application>
  <PresentationFormat>On-screen Show (16:9)</PresentationFormat>
  <Paragraphs>70</Paragraphs>
  <Slides>10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Lato</vt:lpstr>
      <vt:lpstr>Arial</vt:lpstr>
      <vt:lpstr>Simple Light</vt:lpstr>
      <vt:lpstr>The impact of climate change in the Arctic </vt:lpstr>
      <vt:lpstr>Lesson 2 : The impact of climate change on the Arctic environment and Arctic societies: </vt:lpstr>
      <vt:lpstr>AMAP Climate Change Update 2021</vt:lpstr>
      <vt:lpstr>AMAP Update 2021 key findings (contin.)</vt:lpstr>
      <vt:lpstr>AMAP Update 2021 key findings (contin.)</vt:lpstr>
      <vt:lpstr>AMAP Update 2021 key findings (contin.)</vt:lpstr>
      <vt:lpstr>AMAP Update 2021 key findings (contin.)</vt:lpstr>
      <vt:lpstr>Stakeholders in and outside the Arctic</vt:lpstr>
      <vt:lpstr>What is at stake?</vt:lpstr>
      <vt:lpstr>Conflicting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34</cp:revision>
  <dcterms:modified xsi:type="dcterms:W3CDTF">2022-05-21T20:15:40Z</dcterms:modified>
</cp:coreProperties>
</file>